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Merriweather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hY0KzWcxzeTMLQM5IAdoA1EZ6K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Merriweather-bold.fntdata"/><Relationship Id="rId21" Type="http://schemas.openxmlformats.org/officeDocument/2006/relationships/font" Target="fonts/Merriweather-regular.fntdata"/><Relationship Id="rId24" Type="http://schemas.openxmlformats.org/officeDocument/2006/relationships/font" Target="fonts/Merriweather-boldItalic.fntdata"/><Relationship Id="rId23" Type="http://schemas.openxmlformats.org/officeDocument/2006/relationships/font" Target="fonts/Merriweather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77dace60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477dace60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77dace60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477dace60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BE"/>
              <a:t>leerlabo doodle met datum 29 november  naar andere datum op leerplatform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77dace60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477dace60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77dace6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477dace6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77dace60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477dace60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77dace60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477dace60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77dace60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477dace60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77dace60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477dace60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1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1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3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7" name="Google Shape;17;p13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8" name="Google Shape;18;p1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3" name="Google Shape;23;p14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4" name="Google Shape;24;p14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1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1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/>
          <p:nvPr>
            <p:ph type="ctrTitle"/>
          </p:nvPr>
        </p:nvSpPr>
        <p:spPr>
          <a:xfrm>
            <a:off x="311700" y="9816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BE">
                <a:latin typeface="Calibri"/>
                <a:ea typeface="Calibri"/>
                <a:cs typeface="Calibri"/>
                <a:sym typeface="Calibri"/>
              </a:rPr>
              <a:t>Leerlabo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BE">
                <a:latin typeface="Calibri"/>
                <a:ea typeface="Calibri"/>
                <a:cs typeface="Calibri"/>
                <a:sym typeface="Calibri"/>
              </a:rPr>
              <a:t>Lesgeven aan Tieners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575" y="252038"/>
            <a:ext cx="2350900" cy="63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6600" y="169875"/>
            <a:ext cx="939448" cy="63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33125" y="2905325"/>
            <a:ext cx="2872924" cy="1915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77dace605_0_3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nl-BE"/>
              <a:t>sessie 6</a:t>
            </a:r>
            <a:endParaRPr/>
          </a:p>
        </p:txBody>
      </p:sp>
      <p:sp>
        <p:nvSpPr>
          <p:cNvPr id="129" name="Google Shape;129;g477dace605_0_30"/>
          <p:cNvSpPr txBox="1"/>
          <p:nvPr>
            <p:ph idx="1" type="body"/>
          </p:nvPr>
        </p:nvSpPr>
        <p:spPr>
          <a:xfrm>
            <a:off x="4520200" y="82125"/>
            <a:ext cx="4166400" cy="49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>
                <a:latin typeface="Arial"/>
                <a:ea typeface="Arial"/>
                <a:cs typeface="Arial"/>
                <a:sym typeface="Arial"/>
              </a:rPr>
              <a:t>Tijdens deze sessie bekijken we samen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nl-BE" sz="1400">
                <a:latin typeface="Arial"/>
                <a:ea typeface="Arial"/>
                <a:cs typeface="Arial"/>
                <a:sym typeface="Arial"/>
              </a:rPr>
              <a:t>hoe klein en hoe groot een flexibel leertraject kan zijn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nl-BE" sz="1400">
                <a:latin typeface="Arial"/>
                <a:ea typeface="Arial"/>
                <a:cs typeface="Arial"/>
                <a:sym typeface="Arial"/>
              </a:rPr>
              <a:t>hoe je dit in jouw klas kan waarmaken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nl-BE" sz="1400">
                <a:latin typeface="Arial"/>
                <a:ea typeface="Arial"/>
                <a:cs typeface="Arial"/>
                <a:sym typeface="Arial"/>
              </a:rPr>
              <a:t>hoe je dit kan linken aan je eigen leervraag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>
                <a:latin typeface="Arial"/>
                <a:ea typeface="Arial"/>
                <a:cs typeface="Arial"/>
                <a:sym typeface="Arial"/>
              </a:rPr>
              <a:t>Tijdens deze sessie maken we tijd om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nl-BE" sz="1400">
                <a:latin typeface="Arial"/>
                <a:ea typeface="Arial"/>
                <a:cs typeface="Arial"/>
                <a:sym typeface="Arial"/>
              </a:rPr>
              <a:t>te bekijken hoe je een olievlekje kan zijn in je eigen school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nl-BE" sz="1400">
                <a:latin typeface="Arial"/>
                <a:ea typeface="Arial"/>
                <a:cs typeface="Arial"/>
                <a:sym typeface="Arial"/>
              </a:rPr>
              <a:t>het leerlabo te evalueren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77dace605_0_3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nl-BE"/>
              <a:t>Aan de slag </a:t>
            </a:r>
            <a:endParaRPr/>
          </a:p>
        </p:txBody>
      </p:sp>
      <p:sp>
        <p:nvSpPr>
          <p:cNvPr id="135" name="Google Shape;135;g477dace605_0_35"/>
          <p:cNvSpPr txBox="1"/>
          <p:nvPr>
            <p:ph idx="1" type="body"/>
          </p:nvPr>
        </p:nvSpPr>
        <p:spPr>
          <a:xfrm>
            <a:off x="4520200" y="82125"/>
            <a:ext cx="4166400" cy="49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>
                <a:latin typeface="Arial"/>
                <a:ea typeface="Arial"/>
                <a:cs typeface="Arial"/>
                <a:sym typeface="Arial"/>
              </a:rPr>
              <a:t>Tijdens deze oefening denken we in groepjes na over de grote thema’s van het leerlabo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 sz="1400"/>
              <a:t>we noteren wat we al weten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 sz="1400"/>
              <a:t>we noteren de vragen waarop we zeker een antwoord op willen krijgen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nl-BE">
                <a:latin typeface="Calibri"/>
                <a:ea typeface="Calibri"/>
                <a:cs typeface="Calibri"/>
                <a:sym typeface="Calibri"/>
              </a:rPr>
              <a:t>Programma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nl-BE">
                <a:latin typeface="Calibri"/>
                <a:ea typeface="Calibri"/>
                <a:cs typeface="Calibri"/>
                <a:sym typeface="Calibri"/>
              </a:rPr>
              <a:t>sessie 1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 txBox="1"/>
          <p:nvPr>
            <p:ph idx="1" type="body"/>
          </p:nvPr>
        </p:nvSpPr>
        <p:spPr>
          <a:xfrm>
            <a:off x="4644675" y="0"/>
            <a:ext cx="4166400" cy="50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nl-BE" sz="1400"/>
              <a:t>Agenda</a:t>
            </a:r>
            <a:endParaRPr b="1" sz="14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-BE"/>
              <a:t>8:30 u onthaal met koffie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-BE"/>
              <a:t>9 u - 10:30	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welkom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kennismaking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sessies en leerdoelen per sessie verkennen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leerplatform toelichten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-BE"/>
              <a:t>10:30 - 10:45 pauze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-BE"/>
              <a:t>10:45 - 12:15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wie is die tiener? een stukje ontwikkelingspsychologie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-BE"/>
              <a:t>12:15 - 13:00 pauze met broodjes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-BE"/>
              <a:t>13:00 - 14:15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transbaso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-BE"/>
              <a:t>14:15 pauze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-BE"/>
              <a:t>14:30 - 15:30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transbaso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modernisering van het onderwijs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-BE"/>
              <a:t>15:30 - 16:00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eigen leervraag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77dace605_0_1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nl-BE"/>
              <a:t>kennismaking</a:t>
            </a:r>
            <a:endParaRPr/>
          </a:p>
        </p:txBody>
      </p:sp>
      <p:sp>
        <p:nvSpPr>
          <p:cNvPr id="79" name="Google Shape;79;g477dace605_0_10"/>
          <p:cNvSpPr txBox="1"/>
          <p:nvPr>
            <p:ph idx="1" type="body"/>
          </p:nvPr>
        </p:nvSpPr>
        <p:spPr>
          <a:xfrm>
            <a:off x="4520200" y="82125"/>
            <a:ext cx="4166400" cy="49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810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nl-BE" sz="2400">
                <a:latin typeface="Arial"/>
                <a:ea typeface="Arial"/>
                <a:cs typeface="Arial"/>
                <a:sym typeface="Arial"/>
              </a:rPr>
              <a:t>Bingo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nl-BE" sz="2400">
                <a:latin typeface="Arial"/>
                <a:ea typeface="Arial"/>
                <a:cs typeface="Arial"/>
                <a:sym typeface="Arial"/>
              </a:rPr>
              <a:t>Ga in de hoek staan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77dace605_0_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nl-BE"/>
              <a:t>overzicht</a:t>
            </a:r>
            <a:endParaRPr/>
          </a:p>
        </p:txBody>
      </p:sp>
      <p:sp>
        <p:nvSpPr>
          <p:cNvPr id="85" name="Google Shape;85;g477dace605_0_0"/>
          <p:cNvSpPr txBox="1"/>
          <p:nvPr>
            <p:ph idx="1" type="body"/>
          </p:nvPr>
        </p:nvSpPr>
        <p:spPr>
          <a:xfrm>
            <a:off x="4520200" y="82125"/>
            <a:ext cx="4166400" cy="49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>
                <a:solidFill>
                  <a:srgbClr val="77777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Tijdens dit leerlabo bekijken we samen:</a:t>
            </a:r>
            <a:endParaRPr sz="1400">
              <a:solidFill>
                <a:srgbClr val="77777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1400"/>
              <a:buFont typeface="Arial"/>
              <a:buChar char="●"/>
            </a:pPr>
            <a:r>
              <a:rPr lang="nl-BE" sz="1400">
                <a:solidFill>
                  <a:srgbClr val="77777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wat je van tieners kan verwachten volgens wetenschappelijke inzichten</a:t>
            </a:r>
            <a:endParaRPr sz="1400">
              <a:solidFill>
                <a:srgbClr val="77777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400"/>
              <a:buFont typeface="Arial"/>
              <a:buChar char="●"/>
            </a:pPr>
            <a:r>
              <a:rPr lang="nl-BE" sz="1400">
                <a:solidFill>
                  <a:srgbClr val="77777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hoe het brein van tieners zich ontwikkelt</a:t>
            </a:r>
            <a:endParaRPr sz="1400">
              <a:solidFill>
                <a:srgbClr val="77777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400"/>
              <a:buFont typeface="Arial"/>
              <a:buChar char="●"/>
            </a:pPr>
            <a:r>
              <a:rPr lang="nl-BE" sz="1400">
                <a:solidFill>
                  <a:srgbClr val="77777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hoe je de impact op het leren van je leerlingen kan vergroten</a:t>
            </a:r>
            <a:endParaRPr sz="1400">
              <a:solidFill>
                <a:srgbClr val="77777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400"/>
              <a:buFont typeface="Arial"/>
              <a:buChar char="●"/>
            </a:pPr>
            <a:r>
              <a:rPr lang="nl-BE" sz="1400">
                <a:solidFill>
                  <a:srgbClr val="77777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hoe je leerlingen breed kan laten ontwikkelen</a:t>
            </a:r>
            <a:endParaRPr sz="1400">
              <a:solidFill>
                <a:srgbClr val="77777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400"/>
              <a:buFont typeface="Arial"/>
              <a:buChar char="●"/>
            </a:pPr>
            <a:r>
              <a:rPr lang="nl-BE" sz="1400">
                <a:solidFill>
                  <a:srgbClr val="77777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hoe je leerlingen kan stimuleren in het ontdekken van hun talenten</a:t>
            </a:r>
            <a:endParaRPr sz="1400">
              <a:solidFill>
                <a:srgbClr val="77777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400"/>
              <a:buFont typeface="Arial"/>
              <a:buChar char="●"/>
            </a:pPr>
            <a:r>
              <a:rPr lang="nl-BE" sz="1400">
                <a:solidFill>
                  <a:srgbClr val="77777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hoe je kan werken aan zelfsturing, motivatie en resultaatgericht werken in de klas</a:t>
            </a:r>
            <a:endParaRPr sz="1400">
              <a:solidFill>
                <a:srgbClr val="77777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400"/>
              <a:buFont typeface="Arial"/>
              <a:buChar char="●"/>
            </a:pPr>
            <a:r>
              <a:rPr lang="nl-BE" sz="1400">
                <a:solidFill>
                  <a:srgbClr val="77777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hoe je maximaal inhaakt op wat leerlingen al verworven hebben in het lager onderwijs</a:t>
            </a:r>
            <a:endParaRPr sz="1400">
              <a:solidFill>
                <a:srgbClr val="77777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400"/>
              <a:buFont typeface="Arial"/>
              <a:buChar char="●"/>
            </a:pPr>
            <a:r>
              <a:rPr lang="nl-BE" sz="1400">
                <a:solidFill>
                  <a:srgbClr val="77777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hoe je gericht toewerkt naar de verwachtingen van het secundair</a:t>
            </a:r>
            <a:endParaRPr sz="1400">
              <a:solidFill>
                <a:srgbClr val="77777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77dace605_0_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nl-BE"/>
              <a:t>sessie 1</a:t>
            </a:r>
            <a:endParaRPr/>
          </a:p>
        </p:txBody>
      </p:sp>
      <p:sp>
        <p:nvSpPr>
          <p:cNvPr id="91" name="Google Shape;91;g477dace605_0_5"/>
          <p:cNvSpPr txBox="1"/>
          <p:nvPr>
            <p:ph idx="1" type="body"/>
          </p:nvPr>
        </p:nvSpPr>
        <p:spPr>
          <a:xfrm>
            <a:off x="4520200" y="82125"/>
            <a:ext cx="4166400" cy="49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BE" sz="1400">
                <a:latin typeface="Arial"/>
                <a:ea typeface="Arial"/>
                <a:cs typeface="Arial"/>
                <a:sym typeface="Arial"/>
              </a:rPr>
              <a:t>Tijdens deze sessie bekijken we samen: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nl-BE" sz="1400">
                <a:latin typeface="Arial"/>
                <a:ea typeface="Arial"/>
                <a:cs typeface="Arial"/>
                <a:sym typeface="Arial"/>
              </a:rPr>
              <a:t>wie die jonge tiener is, </a:t>
            </a:r>
            <a:r>
              <a:rPr lang="nl-BE" sz="1400">
                <a:solidFill>
                  <a:srgbClr val="777777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wat je van tieners kan verwachten volgens wetenschappelijke inzichten en hoe het brein van tieners zich ontwikkelt</a:t>
            </a:r>
            <a:endParaRPr sz="1400">
              <a:solidFill>
                <a:srgbClr val="777777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77777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400"/>
              <a:buFont typeface="Arial"/>
              <a:buChar char="●"/>
            </a:pPr>
            <a:r>
              <a:rPr lang="nl-BE" sz="1400">
                <a:solidFill>
                  <a:srgbClr val="777777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welke factoren een invloed hebben op de overstap van BaO naar SO</a:t>
            </a:r>
            <a:endParaRPr sz="1400">
              <a:solidFill>
                <a:srgbClr val="777777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77777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nl-BE" sz="1400">
                <a:latin typeface="Arial"/>
                <a:ea typeface="Arial"/>
                <a:cs typeface="Arial"/>
                <a:sym typeface="Arial"/>
              </a:rPr>
              <a:t>de modernisering van het secundair onderwijs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nl-BE" sz="1400">
                <a:latin typeface="Arial"/>
                <a:ea typeface="Arial"/>
                <a:cs typeface="Arial"/>
                <a:sym typeface="Arial"/>
              </a:rPr>
              <a:t>op welke persoonlijke leervraag jij doorheen het ganse traject een antwoord wil krijgen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92" name="Google Shape;92;g477dace60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1397675"/>
            <a:ext cx="10763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477dace605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4375" y="1604438"/>
            <a:ext cx="1474500" cy="8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477dace605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0175" y="3146575"/>
            <a:ext cx="1402650" cy="10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77dace605_0_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nl-BE"/>
              <a:t>sessie 2</a:t>
            </a:r>
            <a:endParaRPr/>
          </a:p>
        </p:txBody>
      </p:sp>
      <p:sp>
        <p:nvSpPr>
          <p:cNvPr id="100" name="Google Shape;100;g477dace605_0_20"/>
          <p:cNvSpPr txBox="1"/>
          <p:nvPr>
            <p:ph idx="1" type="body"/>
          </p:nvPr>
        </p:nvSpPr>
        <p:spPr>
          <a:xfrm>
            <a:off x="4520200" y="82125"/>
            <a:ext cx="4166400" cy="49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>
                <a:latin typeface="Arial"/>
                <a:ea typeface="Arial"/>
                <a:cs typeface="Arial"/>
                <a:sym typeface="Arial"/>
              </a:rPr>
              <a:t>Tijdens deze sessie bekijken we samen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7777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400"/>
              <a:buFont typeface="Arial"/>
              <a:buChar char="●"/>
            </a:pPr>
            <a:r>
              <a:rPr lang="nl-BE" sz="1400">
                <a:solidFill>
                  <a:srgbClr val="777777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hoe een krachtige leeromgeving en enkele didactische principes die werken de impact op het leren van je leerlingen kan vergroten</a:t>
            </a:r>
            <a:endParaRPr sz="1400">
              <a:solidFill>
                <a:srgbClr val="777777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77777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rgbClr val="777777"/>
              </a:buClr>
              <a:buSzPts val="1400"/>
              <a:buFont typeface="Arial"/>
              <a:buChar char="●"/>
            </a:pPr>
            <a:r>
              <a:rPr lang="nl-BE" sz="1400">
                <a:solidFill>
                  <a:srgbClr val="777777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hoe je kan werken aan zelfsturing, motivatie en resultaatgericht werken in de klas</a:t>
            </a:r>
            <a:endParaRPr sz="1400">
              <a:solidFill>
                <a:srgbClr val="777777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7777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101" name="Google Shape;101;g477dace605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1000" y="1718950"/>
            <a:ext cx="1374375" cy="11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477dace605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827" y="1434675"/>
            <a:ext cx="1601597" cy="200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77dace605_0_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nl-BE"/>
              <a:t>sessie 3</a:t>
            </a:r>
            <a:endParaRPr/>
          </a:p>
        </p:txBody>
      </p:sp>
      <p:sp>
        <p:nvSpPr>
          <p:cNvPr id="108" name="Google Shape;108;g477dace605_0_15"/>
          <p:cNvSpPr txBox="1"/>
          <p:nvPr>
            <p:ph idx="1" type="body"/>
          </p:nvPr>
        </p:nvSpPr>
        <p:spPr>
          <a:xfrm>
            <a:off x="4520200" y="82125"/>
            <a:ext cx="4166400" cy="49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>
                <a:latin typeface="Arial"/>
                <a:ea typeface="Arial"/>
                <a:cs typeface="Arial"/>
                <a:sym typeface="Arial"/>
              </a:rPr>
              <a:t>Tijdens deze sessie bekijken we samen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nl-BE" sz="1400">
                <a:latin typeface="Arial"/>
                <a:ea typeface="Arial"/>
                <a:cs typeface="Arial"/>
                <a:sym typeface="Arial"/>
              </a:rPr>
              <a:t>hoe jouw leerlingen zicht krijgen op hun leerproces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nl-BE" sz="1400">
                <a:latin typeface="Arial"/>
                <a:ea typeface="Arial"/>
                <a:cs typeface="Arial"/>
                <a:sym typeface="Arial"/>
              </a:rPr>
              <a:t>hoe feedback hiervoor cruciaal is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nl-BE" sz="1400">
                <a:latin typeface="Arial"/>
                <a:ea typeface="Arial"/>
                <a:cs typeface="Arial"/>
                <a:sym typeface="Arial"/>
              </a:rPr>
              <a:t>hoe je je eigen leervraag hieraan kan linken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109" name="Google Shape;109;g477dace605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50" y="1773100"/>
            <a:ext cx="2613325" cy="115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nl-BE"/>
              <a:t>sessie 4</a:t>
            </a:r>
            <a:endParaRPr/>
          </a:p>
        </p:txBody>
      </p:sp>
      <p:sp>
        <p:nvSpPr>
          <p:cNvPr id="115" name="Google Shape;115;p3"/>
          <p:cNvSpPr txBox="1"/>
          <p:nvPr>
            <p:ph idx="1" type="body"/>
          </p:nvPr>
        </p:nvSpPr>
        <p:spPr>
          <a:xfrm>
            <a:off x="4520200" y="82125"/>
            <a:ext cx="4166400" cy="49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>
                <a:latin typeface="Arial"/>
                <a:ea typeface="Arial"/>
                <a:cs typeface="Arial"/>
                <a:sym typeface="Arial"/>
              </a:rPr>
              <a:t>Tijdens deze sessie bekijken we samen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 sz="1400"/>
              <a:t>hoe evalueren het leerproces van je leerlingen kan zichtbaar maken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 sz="1400"/>
              <a:t>hoe je gedifferentieerd en waarderend kan evalueren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 sz="1400"/>
              <a:t>hoe je evalueren kan linken aan je eigen leervraag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116" name="Google Shape;1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875" y="1610400"/>
            <a:ext cx="2609850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77dace605_0_2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nl-BE"/>
              <a:t>sessie 5</a:t>
            </a:r>
            <a:endParaRPr/>
          </a:p>
        </p:txBody>
      </p:sp>
      <p:sp>
        <p:nvSpPr>
          <p:cNvPr id="122" name="Google Shape;122;g477dace605_0_25"/>
          <p:cNvSpPr txBox="1"/>
          <p:nvPr>
            <p:ph idx="1" type="body"/>
          </p:nvPr>
        </p:nvSpPr>
        <p:spPr>
          <a:xfrm>
            <a:off x="4520200" y="82125"/>
            <a:ext cx="4166400" cy="49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>
                <a:latin typeface="Arial"/>
                <a:ea typeface="Arial"/>
                <a:cs typeface="Arial"/>
                <a:sym typeface="Arial"/>
              </a:rPr>
              <a:t>Tijdens deze sessie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nl-BE" sz="1400">
                <a:latin typeface="Arial"/>
                <a:ea typeface="Arial"/>
                <a:cs typeface="Arial"/>
                <a:sym typeface="Arial"/>
              </a:rPr>
              <a:t>gaan jullie samen aan de slag met de verschillende leervragen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nl-BE" sz="1400">
                <a:latin typeface="Arial"/>
                <a:ea typeface="Arial"/>
                <a:cs typeface="Arial"/>
                <a:sym typeface="Arial"/>
              </a:rPr>
              <a:t>nemen we tijd om in te zoomen op wat jullie al uitprobeerden, wat werkte en waar jullie nog op willen inzetten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123" name="Google Shape;123;g477dace605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450" y="1535325"/>
            <a:ext cx="260032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Katrijn De Groote</dc:creator>
</cp:coreProperties>
</file>