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2"/>
  </p:notesMasterIdLst>
  <p:handoutMasterIdLst>
    <p:handoutMasterId r:id="rId13"/>
  </p:handoutMasterIdLst>
  <p:sldIdLst>
    <p:sldId id="290" r:id="rId2"/>
    <p:sldId id="291" r:id="rId3"/>
    <p:sldId id="324" r:id="rId4"/>
    <p:sldId id="325" r:id="rId5"/>
    <p:sldId id="326" r:id="rId6"/>
    <p:sldId id="327" r:id="rId7"/>
    <p:sldId id="328" r:id="rId8"/>
    <p:sldId id="329" r:id="rId9"/>
    <p:sldId id="330" r:id="rId10"/>
    <p:sldId id="331" r:id="rId11"/>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89" autoAdjust="0"/>
    <p:restoredTop sz="94712"/>
  </p:normalViewPr>
  <p:slideViewPr>
    <p:cSldViewPr snapToGrid="0" snapToObjects="1">
      <p:cViewPr varScale="1">
        <p:scale>
          <a:sx n="92" d="100"/>
          <a:sy n="92" d="100"/>
        </p:scale>
        <p:origin x="127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B6A9CE2B-7BFA-4A90-8C68-5A194888346A}" type="datetimeFigureOut">
              <a:rPr lang="en-US" smtClean="0"/>
              <a:t>10/29/2017</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F6898248-E090-49D4-971C-2DA089E060D6}" type="slidenum">
              <a:rPr lang="en-US" smtClean="0"/>
              <a:t>‹#›</a:t>
            </a:fld>
            <a:endParaRPr lang="en-US"/>
          </a:p>
        </p:txBody>
      </p:sp>
    </p:spTree>
    <p:extLst>
      <p:ext uri="{BB962C8B-B14F-4D97-AF65-F5344CB8AC3E}">
        <p14:creationId xmlns:p14="http://schemas.microsoft.com/office/powerpoint/2010/main" val="22431029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E81CDBC2-9B16-490E-87D3-E9604AD482B4}" type="datetimeFigureOut">
              <a:rPr lang="en-US" smtClean="0"/>
              <a:t>10/29/2017</a:t>
            </a:fld>
            <a:endParaRPr lang="en-US"/>
          </a:p>
        </p:txBody>
      </p:sp>
      <p:sp>
        <p:nvSpPr>
          <p:cNvPr id="4" name="Slide Image Placeholder 3"/>
          <p:cNvSpPr>
            <a:spLocks noGrp="1" noRot="1" noChangeAspect="1"/>
          </p:cNvSpPr>
          <p:nvPr>
            <p:ph type="sldImg" idx="2"/>
          </p:nvPr>
        </p:nvSpPr>
        <p:spPr>
          <a:xfrm>
            <a:off x="13382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1DDA263F-6F87-46D2-AC3A-E1F1AD2F61A0}" type="slidenum">
              <a:rPr lang="en-US" smtClean="0"/>
              <a:t>‹#›</a:t>
            </a:fld>
            <a:endParaRPr lang="en-US"/>
          </a:p>
        </p:txBody>
      </p:sp>
    </p:spTree>
    <p:extLst>
      <p:ext uri="{BB962C8B-B14F-4D97-AF65-F5344CB8AC3E}">
        <p14:creationId xmlns:p14="http://schemas.microsoft.com/office/powerpoint/2010/main" val="4124270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Date Placeholder 3"/>
          <p:cNvSpPr txBox="1">
            <a:spLocks/>
          </p:cNvSpPr>
          <p:nvPr userDrawn="1"/>
        </p:nvSpPr>
        <p:spPr>
          <a:xfrm>
            <a:off x="471488" y="6356352"/>
            <a:ext cx="154305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756669-AE22-A34B-A8A7-DB7F6F4F7329}" type="datetimeFigureOut">
              <a:rPr lang="en-US" sz="900" smtClean="0"/>
              <a:pPr/>
              <a:t>10/29/2017</a:t>
            </a:fld>
            <a:endParaRPr lang="en-US" sz="900"/>
          </a:p>
        </p:txBody>
      </p:sp>
      <p:sp>
        <p:nvSpPr>
          <p:cNvPr id="10" name="Slide Number Placeholder 5"/>
          <p:cNvSpPr txBox="1">
            <a:spLocks/>
          </p:cNvSpPr>
          <p:nvPr userDrawn="1"/>
        </p:nvSpPr>
        <p:spPr>
          <a:xfrm>
            <a:off x="4843463" y="6356352"/>
            <a:ext cx="154305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6E182E-F90C-164F-B182-8F9C895C10C6}" type="slidenum">
              <a:rPr lang="en-US" sz="900" smtClean="0"/>
              <a:pPr/>
              <a:t>‹#›</a:t>
            </a:fld>
            <a:endParaRPr lang="en-US" sz="900"/>
          </a:p>
        </p:txBody>
      </p:sp>
      <p:pic>
        <p:nvPicPr>
          <p:cNvPr id="11" name="Picture 10"/>
          <p:cNvPicPr>
            <a:picLocks noChangeAspect="1"/>
          </p:cNvPicPr>
          <p:nvPr userDrawn="1"/>
        </p:nvPicPr>
        <p:blipFill>
          <a:blip r:embed="rId2">
            <a:alphaModFix amt="12000"/>
          </a:blip>
          <a:stretch>
            <a:fillRect/>
          </a:stretch>
        </p:blipFill>
        <p:spPr>
          <a:xfrm>
            <a:off x="1243013" y="2344987"/>
            <a:ext cx="6858000" cy="6858000"/>
          </a:xfrm>
          <a:prstGeom prst="rect">
            <a:avLst/>
          </a:prstGeom>
        </p:spPr>
      </p:pic>
      <p:pic>
        <p:nvPicPr>
          <p:cNvPr id="12" name="Picture 11"/>
          <p:cNvPicPr>
            <a:picLocks noChangeAspect="1"/>
          </p:cNvPicPr>
          <p:nvPr userDrawn="1"/>
        </p:nvPicPr>
        <p:blipFill>
          <a:blip r:embed="rId2">
            <a:alphaModFix amt="12000"/>
          </a:blip>
          <a:stretch>
            <a:fillRect/>
          </a:stretch>
        </p:blipFill>
        <p:spPr>
          <a:xfrm>
            <a:off x="1243013" y="-1784348"/>
            <a:ext cx="6858000" cy="6858000"/>
          </a:xfrm>
          <a:prstGeom prst="rect">
            <a:avLst/>
          </a:prstGeom>
        </p:spPr>
      </p:pic>
      <p:pic>
        <p:nvPicPr>
          <p:cNvPr id="13" name="Picture 12"/>
          <p:cNvPicPr>
            <a:picLocks noChangeAspect="1"/>
          </p:cNvPicPr>
          <p:nvPr userDrawn="1"/>
        </p:nvPicPr>
        <p:blipFill>
          <a:blip r:embed="rId2">
            <a:alphaModFix amt="12000"/>
          </a:blip>
          <a:stretch>
            <a:fillRect/>
          </a:stretch>
        </p:blipFill>
        <p:spPr>
          <a:xfrm>
            <a:off x="1243013" y="560639"/>
            <a:ext cx="6858000" cy="6297361"/>
          </a:xfrm>
          <a:prstGeom prst="rect">
            <a:avLst/>
          </a:prstGeom>
        </p:spPr>
      </p:pic>
    </p:spTree>
    <p:extLst>
      <p:ext uri="{BB962C8B-B14F-4D97-AF65-F5344CB8AC3E}">
        <p14:creationId xmlns:p14="http://schemas.microsoft.com/office/powerpoint/2010/main" val="1406876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DE7FE3F-A83D-4848-828C-050D271E7625}" type="datetimeFigureOut">
              <a:rPr lang="en-US" smtClean="0"/>
              <a:t>10/29/2017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A92816-F5FF-7A40-9A12-A9AA7B37E923}" type="slidenum">
              <a:rPr lang="en-US" smtClean="0"/>
              <a:t>‹#›</a:t>
            </a:fld>
            <a:endParaRPr lang="en-US"/>
          </a:p>
        </p:txBody>
      </p:sp>
    </p:spTree>
    <p:extLst>
      <p:ext uri="{BB962C8B-B14F-4D97-AF65-F5344CB8AC3E}">
        <p14:creationId xmlns:p14="http://schemas.microsoft.com/office/powerpoint/2010/main" val="832610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DE7FE3F-A83D-4848-828C-050D271E7625}" type="datetimeFigureOut">
              <a:rPr lang="en-US" smtClean="0"/>
              <a:t>10/29/2017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A92816-F5FF-7A40-9A12-A9AA7B37E923}" type="slidenum">
              <a:rPr lang="en-US" smtClean="0"/>
              <a:t>‹#›</a:t>
            </a:fld>
            <a:endParaRPr lang="en-US"/>
          </a:p>
        </p:txBody>
      </p:sp>
    </p:spTree>
    <p:extLst>
      <p:ext uri="{BB962C8B-B14F-4D97-AF65-F5344CB8AC3E}">
        <p14:creationId xmlns:p14="http://schemas.microsoft.com/office/powerpoint/2010/main" val="674792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DE7FE3F-A83D-4848-828C-050D271E7625}" type="datetimeFigureOut">
              <a:rPr lang="en-US" smtClean="0"/>
              <a:t>10/29/2017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A92816-F5FF-7A40-9A12-A9AA7B37E923}" type="slidenum">
              <a:rPr lang="en-US" smtClean="0"/>
              <a:t>‹#›</a:t>
            </a:fld>
            <a:endParaRPr lang="en-US"/>
          </a:p>
        </p:txBody>
      </p:sp>
    </p:spTree>
    <p:extLst>
      <p:ext uri="{BB962C8B-B14F-4D97-AF65-F5344CB8AC3E}">
        <p14:creationId xmlns:p14="http://schemas.microsoft.com/office/powerpoint/2010/main" val="1575474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E7FE3F-A83D-4848-828C-050D271E7625}" type="datetimeFigureOut">
              <a:rPr lang="en-US" smtClean="0"/>
              <a:t>10/29/2017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A92816-F5FF-7A40-9A12-A9AA7B37E923}" type="slidenum">
              <a:rPr lang="en-US" smtClean="0"/>
              <a:t>‹#›</a:t>
            </a:fld>
            <a:endParaRPr lang="en-US"/>
          </a:p>
        </p:txBody>
      </p:sp>
    </p:spTree>
    <p:extLst>
      <p:ext uri="{BB962C8B-B14F-4D97-AF65-F5344CB8AC3E}">
        <p14:creationId xmlns:p14="http://schemas.microsoft.com/office/powerpoint/2010/main" val="525192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DE7FE3F-A83D-4848-828C-050D271E7625}" type="datetimeFigureOut">
              <a:rPr lang="en-US" smtClean="0"/>
              <a:t>10/29/2017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A92816-F5FF-7A40-9A12-A9AA7B37E923}" type="slidenum">
              <a:rPr lang="en-US" smtClean="0"/>
              <a:t>‹#›</a:t>
            </a:fld>
            <a:endParaRPr lang="en-US"/>
          </a:p>
        </p:txBody>
      </p:sp>
    </p:spTree>
    <p:extLst>
      <p:ext uri="{BB962C8B-B14F-4D97-AF65-F5344CB8AC3E}">
        <p14:creationId xmlns:p14="http://schemas.microsoft.com/office/powerpoint/2010/main" val="754625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DE7FE3F-A83D-4848-828C-050D271E7625}" type="datetimeFigureOut">
              <a:rPr lang="en-US" smtClean="0"/>
              <a:t>10/29/2017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A92816-F5FF-7A40-9A12-A9AA7B37E923}" type="slidenum">
              <a:rPr lang="en-US" smtClean="0"/>
              <a:t>‹#›</a:t>
            </a:fld>
            <a:endParaRPr lang="en-US"/>
          </a:p>
        </p:txBody>
      </p:sp>
    </p:spTree>
    <p:extLst>
      <p:ext uri="{BB962C8B-B14F-4D97-AF65-F5344CB8AC3E}">
        <p14:creationId xmlns:p14="http://schemas.microsoft.com/office/powerpoint/2010/main" val="2101372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DE7FE3F-A83D-4848-828C-050D271E7625}" type="datetimeFigureOut">
              <a:rPr lang="en-US" smtClean="0"/>
              <a:t>10/29/2017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A92816-F5FF-7A40-9A12-A9AA7B37E923}" type="slidenum">
              <a:rPr lang="en-US" smtClean="0"/>
              <a:t>‹#›</a:t>
            </a:fld>
            <a:endParaRPr lang="en-US"/>
          </a:p>
        </p:txBody>
      </p:sp>
    </p:spTree>
    <p:extLst>
      <p:ext uri="{BB962C8B-B14F-4D97-AF65-F5344CB8AC3E}">
        <p14:creationId xmlns:p14="http://schemas.microsoft.com/office/powerpoint/2010/main" val="249901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E7FE3F-A83D-4848-828C-050D271E7625}" type="datetimeFigureOut">
              <a:rPr lang="en-US" smtClean="0"/>
              <a:t>10/29/2017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A92816-F5FF-7A40-9A12-A9AA7B37E923}" type="slidenum">
              <a:rPr lang="en-US" smtClean="0"/>
              <a:t>‹#›</a:t>
            </a:fld>
            <a:endParaRPr lang="en-US"/>
          </a:p>
        </p:txBody>
      </p:sp>
    </p:spTree>
    <p:extLst>
      <p:ext uri="{BB962C8B-B14F-4D97-AF65-F5344CB8AC3E}">
        <p14:creationId xmlns:p14="http://schemas.microsoft.com/office/powerpoint/2010/main" val="1769896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E7FE3F-A83D-4848-828C-050D271E7625}" type="datetimeFigureOut">
              <a:rPr lang="en-US" smtClean="0"/>
              <a:t>10/29/2017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A92816-F5FF-7A40-9A12-A9AA7B37E923}" type="slidenum">
              <a:rPr lang="en-US" smtClean="0"/>
              <a:t>‹#›</a:t>
            </a:fld>
            <a:endParaRPr lang="en-US"/>
          </a:p>
        </p:txBody>
      </p:sp>
    </p:spTree>
    <p:extLst>
      <p:ext uri="{BB962C8B-B14F-4D97-AF65-F5344CB8AC3E}">
        <p14:creationId xmlns:p14="http://schemas.microsoft.com/office/powerpoint/2010/main" val="1857489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E7FE3F-A83D-4848-828C-050D271E7625}" type="datetimeFigureOut">
              <a:rPr lang="en-US" smtClean="0"/>
              <a:t>10/29/2017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A92816-F5FF-7A40-9A12-A9AA7B37E923}" type="slidenum">
              <a:rPr lang="en-US" smtClean="0"/>
              <a:t>‹#›</a:t>
            </a:fld>
            <a:endParaRPr lang="en-US"/>
          </a:p>
        </p:txBody>
      </p:sp>
    </p:spTree>
    <p:extLst>
      <p:ext uri="{BB962C8B-B14F-4D97-AF65-F5344CB8AC3E}">
        <p14:creationId xmlns:p14="http://schemas.microsoft.com/office/powerpoint/2010/main" val="853829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E7FE3F-A83D-4848-828C-050D271E7625}" type="datetimeFigureOut">
              <a:rPr lang="en-US" smtClean="0"/>
              <a:t>10/29/2017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A92816-F5FF-7A40-9A12-A9AA7B37E923}" type="slidenum">
              <a:rPr lang="en-US" smtClean="0"/>
              <a:t>‹#›</a:t>
            </a:fld>
            <a:endParaRPr lang="en-US"/>
          </a:p>
        </p:txBody>
      </p:sp>
    </p:spTree>
    <p:extLst>
      <p:ext uri="{BB962C8B-B14F-4D97-AF65-F5344CB8AC3E}">
        <p14:creationId xmlns:p14="http://schemas.microsoft.com/office/powerpoint/2010/main" val="21212460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419100" y="1734879"/>
            <a:ext cx="8229600" cy="2082209"/>
          </a:xfrm>
          <a:prstGeom prst="rect">
            <a:avLst/>
          </a:prstGeom>
        </p:spPr>
        <p:txBody>
          <a:bodyPr/>
          <a:lstStyle>
            <a:lvl1pPr marL="342900" indent="-342900" algn="l" defTabSz="914400" rtl="0" eaLnBrk="1" latinLnBrk="0" hangingPunct="1">
              <a:lnSpc>
                <a:spcPct val="90000"/>
              </a:lnSpc>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90000"/>
              </a:lnSpc>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buFontTx/>
              <a:buNone/>
            </a:pPr>
            <a:r>
              <a:rPr lang="en-US" altLang="en-US" sz="4000" b="1" dirty="0" smtClean="0">
                <a:latin typeface="+mj-lt"/>
                <a:cs typeface="Times New Roman" pitchFamily="18" charset="0"/>
              </a:rPr>
              <a:t>Uniformed Services Employment And Reemployment Rights Act (USERRA)</a:t>
            </a:r>
          </a:p>
          <a:p>
            <a:pPr algn="ctr">
              <a:buFontTx/>
              <a:buNone/>
            </a:pPr>
            <a:endParaRPr lang="en-US" altLang="en-US" sz="4000" b="1" dirty="0" smtClean="0">
              <a:latin typeface="Times New Roman" pitchFamily="18" charset="0"/>
              <a:cs typeface="Times New Roman" pitchFamily="18" charset="0"/>
            </a:endParaRPr>
          </a:p>
          <a:p>
            <a:pPr algn="ctr">
              <a:buFontTx/>
              <a:buNone/>
            </a:pPr>
            <a:endParaRPr lang="en-US" altLang="en-US" sz="4000" b="1" dirty="0" smtClean="0">
              <a:latin typeface="Times New Roman" pitchFamily="18" charset="0"/>
              <a:cs typeface="Times New Roman" pitchFamily="18" charset="0"/>
            </a:endParaRPr>
          </a:p>
          <a:p>
            <a:pPr algn="ctr">
              <a:buFontTx/>
              <a:buNone/>
            </a:pPr>
            <a:endParaRPr lang="en-US" altLang="en-US" sz="40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2305982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33400" y="524977"/>
            <a:ext cx="8229600" cy="11430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400" b="1" dirty="0" smtClean="0">
                <a:cs typeface="Times New Roman" pitchFamily="18" charset="0"/>
              </a:rPr>
              <a:t>EMPLOYER PROGRAMS</a:t>
            </a:r>
          </a:p>
        </p:txBody>
      </p:sp>
      <p:sp>
        <p:nvSpPr>
          <p:cNvPr id="3" name="Content Placeholder 2"/>
          <p:cNvSpPr txBox="1">
            <a:spLocks/>
          </p:cNvSpPr>
          <p:nvPr/>
        </p:nvSpPr>
        <p:spPr>
          <a:xfrm>
            <a:off x="419100" y="1623200"/>
            <a:ext cx="8229600"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defRPr/>
            </a:pPr>
            <a:r>
              <a:rPr lang="en-US" sz="2400" b="1" smtClean="0">
                <a:solidFill>
                  <a:srgbClr val="C00000"/>
                </a:solidFill>
                <a:ea typeface="Tahoma" pitchFamily="34" charset="0"/>
                <a:cs typeface="Times New Roman" panose="02020603050405020304" pitchFamily="18" charset="0"/>
              </a:rPr>
              <a:t>Boss Lifts</a:t>
            </a:r>
          </a:p>
          <a:p>
            <a:pPr>
              <a:defRPr/>
            </a:pPr>
            <a:r>
              <a:rPr lang="en-US" sz="2200" smtClean="0">
                <a:ea typeface="Tahoma" pitchFamily="34" charset="0"/>
                <a:cs typeface="Times New Roman" panose="02020603050405020304" pitchFamily="18" charset="0"/>
              </a:rPr>
              <a:t>Employers are transported via military vehicle, to military facilities where they observe Guard and Reserve members on duty.</a:t>
            </a:r>
          </a:p>
          <a:p>
            <a:pPr>
              <a:defRPr/>
            </a:pPr>
            <a:endParaRPr lang="en-US" sz="1200" smtClean="0">
              <a:ea typeface="Tahoma" pitchFamily="34" charset="0"/>
              <a:cs typeface="Times New Roman" panose="02020603050405020304" pitchFamily="18" charset="0"/>
            </a:endParaRPr>
          </a:p>
          <a:p>
            <a:pPr marL="0" indent="0">
              <a:buFontTx/>
              <a:buNone/>
              <a:defRPr/>
            </a:pPr>
            <a:r>
              <a:rPr lang="en-US" sz="2400" b="1" smtClean="0">
                <a:solidFill>
                  <a:srgbClr val="C00000"/>
                </a:solidFill>
                <a:ea typeface="Tahoma" pitchFamily="34" charset="0"/>
                <a:cs typeface="Times New Roman" panose="02020603050405020304" pitchFamily="18" charset="0"/>
              </a:rPr>
              <a:t>Breakfast and/or Briefings with the Boss (BwB)</a:t>
            </a:r>
          </a:p>
          <a:p>
            <a:pPr>
              <a:defRPr/>
            </a:pPr>
            <a:r>
              <a:rPr lang="en-US" sz="2200" smtClean="0">
                <a:ea typeface="Tahoma" pitchFamily="34" charset="0"/>
                <a:cs typeface="Times New Roman" panose="02020603050405020304" pitchFamily="18" charset="0"/>
              </a:rPr>
              <a:t>Brings together employers, unit commanders, ESGR volunteers and community leaders to discuss issues related to service in the Guard or Reserve</a:t>
            </a:r>
          </a:p>
          <a:p>
            <a:pPr marL="0" indent="0">
              <a:buFontTx/>
              <a:buNone/>
              <a:defRPr/>
            </a:pPr>
            <a:endParaRPr lang="en-US" sz="1200" smtClean="0">
              <a:ea typeface="Tahoma" pitchFamily="34" charset="0"/>
              <a:cs typeface="Times New Roman" panose="02020603050405020304" pitchFamily="18" charset="0"/>
            </a:endParaRPr>
          </a:p>
          <a:p>
            <a:pPr marL="0" indent="0">
              <a:buFontTx/>
              <a:buNone/>
              <a:defRPr/>
            </a:pPr>
            <a:r>
              <a:rPr lang="en-US" sz="2400" b="1" smtClean="0">
                <a:solidFill>
                  <a:srgbClr val="C00000"/>
                </a:solidFill>
                <a:ea typeface="Tahoma" pitchFamily="34" charset="0"/>
                <a:cs typeface="Times New Roman" panose="02020603050405020304" pitchFamily="18" charset="0"/>
              </a:rPr>
              <a:t>Employer Appreciation and Award Events</a:t>
            </a:r>
          </a:p>
          <a:p>
            <a:pPr>
              <a:defRPr/>
            </a:pPr>
            <a:r>
              <a:rPr lang="en-US" sz="2200" smtClean="0">
                <a:ea typeface="Tahoma" pitchFamily="34" charset="0"/>
                <a:cs typeface="Times New Roman" panose="02020603050405020304" pitchFamily="18" charset="0"/>
              </a:rPr>
              <a:t>Luncheons or other events to recognize and show appreciation for employer support of their Guard or Reserve employees</a:t>
            </a:r>
          </a:p>
          <a:p>
            <a:pPr>
              <a:defRPr/>
            </a:pPr>
            <a:endParaRPr lang="en-US" dirty="0"/>
          </a:p>
        </p:txBody>
      </p:sp>
    </p:spTree>
    <p:extLst>
      <p:ext uri="{BB962C8B-B14F-4D97-AF65-F5344CB8AC3E}">
        <p14:creationId xmlns:p14="http://schemas.microsoft.com/office/powerpoint/2010/main" val="9391292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401632"/>
            <a:ext cx="8534400" cy="4425058"/>
          </a:xfrm>
          <a:prstGeom prst="rect">
            <a:avLst/>
          </a:prstGeom>
          <a:noFill/>
        </p:spPr>
        <p:txBody>
          <a:bodyPr wrap="square" rtlCol="0">
            <a:spAutoFit/>
          </a:bodyPr>
          <a:lstStyle/>
          <a:p>
            <a:pPr lvl="0">
              <a:lnSpc>
                <a:spcPct val="150000"/>
              </a:lnSpc>
              <a:spcBef>
                <a:spcPct val="65000"/>
              </a:spcBef>
              <a:defRPr/>
            </a:pPr>
            <a:r>
              <a:rPr lang="en-US" sz="3200" b="1" dirty="0">
                <a:solidFill>
                  <a:srgbClr val="C00000"/>
                </a:solidFill>
                <a:latin typeface="Arial" panose="020B0604020202020204" pitchFamily="34" charset="0"/>
                <a:cs typeface="Arial" panose="020B0604020202020204" pitchFamily="34" charset="0"/>
              </a:rPr>
              <a:t>USERRA </a:t>
            </a:r>
            <a:endParaRPr lang="en-US" sz="2000" b="1" dirty="0" smtClean="0">
              <a:solidFill>
                <a:srgbClr val="C00000"/>
              </a:solidFill>
              <a:latin typeface="Arial" panose="020B0604020202020204" pitchFamily="34" charset="0"/>
              <a:cs typeface="Arial" panose="020B0604020202020204" pitchFamily="34" charset="0"/>
            </a:endParaRPr>
          </a:p>
          <a:p>
            <a:pPr marL="342900" indent="-342900">
              <a:lnSpc>
                <a:spcPct val="150000"/>
              </a:lnSpc>
              <a:spcBef>
                <a:spcPct val="65000"/>
              </a:spcBef>
              <a:buFont typeface="Arial" panose="020B0604020202020204" pitchFamily="34" charset="0"/>
              <a:buChar char="•"/>
              <a:defRPr/>
            </a:pPr>
            <a:r>
              <a:rPr lang="en-US" sz="2200" b="1" dirty="0" smtClean="0">
                <a:latin typeface="Arial" panose="020B0604020202020204" pitchFamily="34" charset="0"/>
                <a:cs typeface="Arial" panose="020B0604020202020204" pitchFamily="34" charset="0"/>
              </a:rPr>
              <a:t>Generally </a:t>
            </a:r>
            <a:r>
              <a:rPr lang="en-US" sz="2200" b="1" dirty="0">
                <a:latin typeface="Arial" panose="020B0604020202020204" pitchFamily="34" charset="0"/>
                <a:cs typeface="Arial" panose="020B0604020202020204" pitchFamily="34" charset="0"/>
              </a:rPr>
              <a:t>protects reemployment rights and benefits of all employees who engage in military service as if he or she had been continuously employed during a period of military service. This includes having the same level of </a:t>
            </a:r>
            <a:r>
              <a:rPr lang="en-US" sz="2200" b="1" dirty="0">
                <a:solidFill>
                  <a:srgbClr val="C00000"/>
                </a:solidFill>
                <a:latin typeface="Arial" panose="020B0604020202020204" pitchFamily="34" charset="0"/>
                <a:cs typeface="Arial" panose="020B0604020202020204" pitchFamily="34" charset="0"/>
              </a:rPr>
              <a:t>seniority, status, pay and benefits</a:t>
            </a:r>
            <a:r>
              <a:rPr lang="en-US" sz="2200" b="1" dirty="0">
                <a:solidFill>
                  <a:srgbClr val="FF0000"/>
                </a:solidFill>
                <a:latin typeface="Arial" panose="020B0604020202020204" pitchFamily="34" charset="0"/>
                <a:cs typeface="Arial" panose="020B0604020202020204" pitchFamily="34" charset="0"/>
              </a:rPr>
              <a:t> </a:t>
            </a:r>
            <a:r>
              <a:rPr lang="en-US" sz="2200" b="1" dirty="0">
                <a:latin typeface="Arial" panose="020B0604020202020204" pitchFamily="34" charset="0"/>
                <a:cs typeface="Arial" panose="020B0604020202020204" pitchFamily="34" charset="0"/>
              </a:rPr>
              <a:t>they would have accrued,</a:t>
            </a:r>
            <a:r>
              <a:rPr lang="en-US" sz="2200" b="1" dirty="0">
                <a:solidFill>
                  <a:srgbClr val="FF0000"/>
                </a:solidFill>
                <a:latin typeface="Arial" panose="020B0604020202020204" pitchFamily="34" charset="0"/>
                <a:cs typeface="Arial" panose="020B0604020202020204" pitchFamily="34" charset="0"/>
              </a:rPr>
              <a:t> </a:t>
            </a:r>
            <a:r>
              <a:rPr lang="en-US" sz="2200" b="1" dirty="0">
                <a:solidFill>
                  <a:srgbClr val="C00000"/>
                </a:solidFill>
                <a:latin typeface="Arial" panose="020B0604020202020204" pitchFamily="34" charset="0"/>
                <a:cs typeface="Arial" panose="020B0604020202020204" pitchFamily="34" charset="0"/>
              </a:rPr>
              <a:t>if they were not called up for military service. </a:t>
            </a:r>
          </a:p>
          <a:p>
            <a:pPr>
              <a:spcBef>
                <a:spcPct val="25000"/>
              </a:spcBef>
              <a:buFont typeface="Wingdings" panose="05000000000000000000" pitchFamily="2" charset="2"/>
              <a:buChar char="q"/>
              <a:defRPr/>
            </a:pPr>
            <a:endParaRPr kumimoji="0" lang="en-US" sz="1700" b="0" i="1" u="none" strike="noStrike" kern="0" cap="none" spc="0" normalizeH="0" baseline="0" noProof="0" dirty="0" smtClean="0">
              <a:ln>
                <a:noFill/>
              </a:ln>
              <a:solidFill>
                <a:srgbClr val="000066"/>
              </a:solidFill>
              <a:effectLst/>
              <a:uLnTx/>
              <a:uFillTx/>
            </a:endParaRPr>
          </a:p>
        </p:txBody>
      </p:sp>
    </p:spTree>
    <p:extLst>
      <p:ext uri="{BB962C8B-B14F-4D97-AF65-F5344CB8AC3E}">
        <p14:creationId xmlns:p14="http://schemas.microsoft.com/office/powerpoint/2010/main" val="570799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371600"/>
            <a:ext cx="8839200" cy="4531240"/>
          </a:xfrm>
          <a:prstGeom prst="rect">
            <a:avLst/>
          </a:prstGeom>
          <a:noFill/>
        </p:spPr>
        <p:txBody>
          <a:bodyPr wrap="square" rtlCol="0">
            <a:spAutoFit/>
          </a:bodyPr>
          <a:lstStyle/>
          <a:p>
            <a:pPr>
              <a:lnSpc>
                <a:spcPct val="90000"/>
              </a:lnSpc>
              <a:spcBef>
                <a:spcPct val="20000"/>
              </a:spcBef>
              <a:defRPr/>
            </a:pPr>
            <a:r>
              <a:rPr lang="en-US" altLang="en-US" sz="2600" b="1" dirty="0" smtClean="0">
                <a:latin typeface="+mj-lt"/>
                <a:cs typeface="Arial" panose="020B0604020202020204" pitchFamily="34" charset="0"/>
              </a:rPr>
              <a:t>USERRA Applies to: </a:t>
            </a:r>
            <a:endParaRPr lang="en-US" altLang="en-US" sz="2600" b="1" dirty="0">
              <a:latin typeface="+mj-lt"/>
              <a:cs typeface="Arial" panose="020B0604020202020204" pitchFamily="34" charset="0"/>
            </a:endParaRPr>
          </a:p>
          <a:p>
            <a:pPr marL="342900" indent="-342900">
              <a:spcBef>
                <a:spcPct val="20000"/>
              </a:spcBef>
              <a:buFont typeface="Arial" panose="020B0604020202020204" pitchFamily="34" charset="0"/>
              <a:buChar char="•"/>
              <a:defRPr/>
            </a:pPr>
            <a:r>
              <a:rPr lang="en-US" altLang="en-US" sz="2400" dirty="0" smtClean="0">
                <a:latin typeface="+mj-lt"/>
                <a:cs typeface="Arial" panose="020B0604020202020204" pitchFamily="34" charset="0"/>
              </a:rPr>
              <a:t>Full-time or </a:t>
            </a:r>
            <a:r>
              <a:rPr lang="en-US" altLang="en-US" sz="2400" dirty="0">
                <a:latin typeface="+mj-lt"/>
                <a:cs typeface="Arial" panose="020B0604020202020204" pitchFamily="34" charset="0"/>
              </a:rPr>
              <a:t>part-time employees</a:t>
            </a:r>
          </a:p>
          <a:p>
            <a:pPr marL="342900" lvl="1" indent="-342900">
              <a:lnSpc>
                <a:spcPct val="90000"/>
              </a:lnSpc>
              <a:spcBef>
                <a:spcPct val="20000"/>
              </a:spcBef>
              <a:buFont typeface="Arial" panose="020B0604020202020204" pitchFamily="34" charset="0"/>
              <a:buChar char="•"/>
              <a:defRPr/>
            </a:pPr>
            <a:r>
              <a:rPr lang="en-US" altLang="en-US" sz="2400" dirty="0">
                <a:latin typeface="+mj-lt"/>
                <a:cs typeface="Arial" panose="020B0604020202020204" pitchFamily="34" charset="0"/>
              </a:rPr>
              <a:t>Applicants for employment</a:t>
            </a:r>
          </a:p>
          <a:p>
            <a:pPr marL="342900" lvl="1" indent="-342900">
              <a:lnSpc>
                <a:spcPct val="90000"/>
              </a:lnSpc>
              <a:spcBef>
                <a:spcPct val="20000"/>
              </a:spcBef>
              <a:buFont typeface="Arial" panose="020B0604020202020204" pitchFamily="34" charset="0"/>
              <a:buChar char="•"/>
              <a:defRPr/>
            </a:pPr>
            <a:r>
              <a:rPr lang="en-US" altLang="en-US" sz="2400" dirty="0">
                <a:latin typeface="+mj-lt"/>
                <a:cs typeface="Arial" panose="020B0604020202020204" pitchFamily="34" charset="0"/>
              </a:rPr>
              <a:t>Employers with even one part-time employee</a:t>
            </a:r>
          </a:p>
          <a:p>
            <a:pPr marL="342900" lvl="1" indent="-342900">
              <a:lnSpc>
                <a:spcPct val="90000"/>
              </a:lnSpc>
              <a:spcBef>
                <a:spcPct val="20000"/>
              </a:spcBef>
              <a:buFont typeface="Arial" panose="020B0604020202020204" pitchFamily="34" charset="0"/>
              <a:buChar char="•"/>
              <a:defRPr/>
            </a:pPr>
            <a:r>
              <a:rPr lang="en-US" altLang="en-US" sz="2400" dirty="0">
                <a:latin typeface="+mj-lt"/>
                <a:cs typeface="Arial" panose="020B0604020202020204" pitchFamily="34" charset="0"/>
              </a:rPr>
              <a:t>Guard &amp; Reserve and active military</a:t>
            </a:r>
          </a:p>
          <a:p>
            <a:pPr>
              <a:lnSpc>
                <a:spcPct val="90000"/>
              </a:lnSpc>
              <a:spcBef>
                <a:spcPct val="25000"/>
              </a:spcBef>
            </a:pPr>
            <a:endParaRPr lang="en-US" altLang="en-US" sz="1200" b="1" dirty="0">
              <a:latin typeface="+mj-lt"/>
              <a:cs typeface="Times New Roman" pitchFamily="18" charset="0"/>
            </a:endParaRPr>
          </a:p>
          <a:p>
            <a:pPr>
              <a:lnSpc>
                <a:spcPct val="80000"/>
              </a:lnSpc>
              <a:spcBef>
                <a:spcPct val="20000"/>
              </a:spcBef>
              <a:defRPr/>
            </a:pPr>
            <a:r>
              <a:rPr lang="en-US" altLang="en-US" sz="2600" b="1" dirty="0" smtClean="0">
                <a:latin typeface="+mj-lt"/>
                <a:cs typeface="Arial" panose="020B0604020202020204" pitchFamily="34" charset="0"/>
              </a:rPr>
              <a:t>USERRA Does </a:t>
            </a:r>
            <a:r>
              <a:rPr lang="en-US" altLang="en-US" sz="2600" b="1" dirty="0">
                <a:latin typeface="+mj-lt"/>
                <a:cs typeface="Arial" panose="020B0604020202020204" pitchFamily="34" charset="0"/>
              </a:rPr>
              <a:t>not apply </a:t>
            </a:r>
            <a:r>
              <a:rPr lang="en-US" altLang="en-US" sz="2600" b="1" dirty="0" smtClean="0">
                <a:latin typeface="+mj-lt"/>
                <a:cs typeface="Arial" panose="020B0604020202020204" pitchFamily="34" charset="0"/>
              </a:rPr>
              <a:t>to:</a:t>
            </a:r>
            <a:endParaRPr lang="en-US" altLang="en-US" sz="2600" b="1" dirty="0">
              <a:latin typeface="+mj-lt"/>
              <a:cs typeface="Arial" panose="020B0604020202020204" pitchFamily="34" charset="0"/>
            </a:endParaRPr>
          </a:p>
          <a:p>
            <a:pPr marL="342900" lvl="1" indent="-342900">
              <a:lnSpc>
                <a:spcPct val="90000"/>
              </a:lnSpc>
              <a:spcBef>
                <a:spcPct val="20000"/>
              </a:spcBef>
              <a:buFont typeface="Arial" panose="020B0604020202020204" pitchFamily="34" charset="0"/>
              <a:buChar char="•"/>
              <a:defRPr/>
            </a:pPr>
            <a:r>
              <a:rPr lang="en-US" altLang="en-US" sz="2400" dirty="0">
                <a:latin typeface="+mj-lt"/>
                <a:cs typeface="Arial" panose="020B0604020202020204" pitchFamily="34" charset="0"/>
              </a:rPr>
              <a:t>State Militia on state active duty (floods, fires, hurricanes, security, etc.) unless Federally funded.</a:t>
            </a:r>
          </a:p>
          <a:p>
            <a:pPr marL="342900" lvl="1" indent="-342900">
              <a:lnSpc>
                <a:spcPct val="90000"/>
              </a:lnSpc>
              <a:spcBef>
                <a:spcPct val="20000"/>
              </a:spcBef>
              <a:buFont typeface="Arial" panose="020B0604020202020204" pitchFamily="34" charset="0"/>
              <a:buChar char="•"/>
              <a:defRPr/>
            </a:pPr>
            <a:r>
              <a:rPr lang="fr-BE" altLang="en-US" sz="2400" dirty="0">
                <a:latin typeface="+mj-lt"/>
                <a:cs typeface="Arial" panose="020B0604020202020204" pitchFamily="34" charset="0"/>
              </a:rPr>
              <a:t>Non-recurrent employees, clergy, students, partners, and independent </a:t>
            </a:r>
            <a:r>
              <a:rPr lang="fr-BE" altLang="en-US" sz="2400" dirty="0" smtClean="0">
                <a:latin typeface="+mj-lt"/>
                <a:cs typeface="Arial" panose="020B0604020202020204" pitchFamily="34" charset="0"/>
              </a:rPr>
              <a:t>contractors</a:t>
            </a:r>
            <a:r>
              <a:rPr lang="fr-BE" altLang="en-US" sz="2400" dirty="0">
                <a:latin typeface="+mj-lt"/>
                <a:cs typeface="Arial" panose="020B0604020202020204" pitchFamily="34" charset="0"/>
              </a:rPr>
              <a:t>.</a:t>
            </a:r>
            <a:endParaRPr lang="en-US" altLang="en-US" sz="2400" dirty="0">
              <a:latin typeface="+mj-lt"/>
              <a:cs typeface="Arial" panose="020B0604020202020204" pitchFamily="34" charset="0"/>
            </a:endParaRPr>
          </a:p>
          <a:p>
            <a:pPr>
              <a:spcBef>
                <a:spcPct val="25000"/>
              </a:spcBef>
              <a:buFont typeface="Wingdings" panose="05000000000000000000" pitchFamily="2" charset="2"/>
              <a:buChar char="q"/>
              <a:defRPr/>
            </a:pPr>
            <a:endParaRPr kumimoji="0" lang="en-US" sz="1700" b="0" i="1" u="none" strike="noStrike" kern="0" cap="none" spc="0" normalizeH="0" baseline="0" noProof="0" dirty="0" smtClean="0">
              <a:ln>
                <a:noFill/>
              </a:ln>
              <a:solidFill>
                <a:srgbClr val="000066"/>
              </a:solidFill>
              <a:effectLst/>
              <a:uLnTx/>
              <a:uFillTx/>
            </a:endParaRPr>
          </a:p>
        </p:txBody>
      </p:sp>
    </p:spTree>
    <p:extLst>
      <p:ext uri="{BB962C8B-B14F-4D97-AF65-F5344CB8AC3E}">
        <p14:creationId xmlns:p14="http://schemas.microsoft.com/office/powerpoint/2010/main" val="15782044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83527" y="1638809"/>
            <a:ext cx="3414495" cy="476146"/>
            <a:chOff x="778777" y="1497582"/>
            <a:chExt cx="3414495" cy="476146"/>
          </a:xfrm>
        </p:grpSpPr>
        <p:sp>
          <p:nvSpPr>
            <p:cNvPr id="3" name="TextBox 2"/>
            <p:cNvSpPr txBox="1"/>
            <p:nvPr/>
          </p:nvSpPr>
          <p:spPr>
            <a:xfrm>
              <a:off x="1085850" y="1497582"/>
              <a:ext cx="310742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A10707"/>
                  </a:solidFill>
                  <a:effectLst/>
                  <a:uLnTx/>
                  <a:uFillTx/>
                  <a:latin typeface="+mj-lt"/>
                  <a:cs typeface="Arial" panose="020B0604020202020204" pitchFamily="34" charset="0"/>
                </a:rPr>
                <a:t>Military Responsibilities</a:t>
              </a:r>
              <a:endParaRPr kumimoji="0" lang="en-US" sz="2000" b="1" i="0" u="none" strike="noStrike" kern="0" cap="none" spc="0" normalizeH="0" baseline="0" noProof="0" dirty="0" smtClean="0">
                <a:ln>
                  <a:noFill/>
                </a:ln>
                <a:solidFill>
                  <a:prstClr val="white"/>
                </a:solidFill>
                <a:effectLst/>
                <a:uLnTx/>
                <a:uFillTx/>
                <a:latin typeface="+mj-lt"/>
                <a:cs typeface="Arial" panose="020B0604020202020204" pitchFamily="34" charset="0"/>
              </a:endParaRPr>
            </a:p>
          </p:txBody>
        </p:sp>
        <p:sp>
          <p:nvSpPr>
            <p:cNvPr id="4" name="Rectangle 3"/>
            <p:cNvSpPr/>
            <p:nvPr/>
          </p:nvSpPr>
          <p:spPr>
            <a:xfrm>
              <a:off x="778777" y="1504889"/>
              <a:ext cx="3259823" cy="468839"/>
            </a:xfrm>
            <a:prstGeom prst="rect">
              <a:avLst/>
            </a:prstGeom>
            <a:noFill/>
            <a:ln w="1905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grpSp>
      <p:sp>
        <p:nvSpPr>
          <p:cNvPr id="5" name="Content Placeholder 2"/>
          <p:cNvSpPr txBox="1">
            <a:spLocks/>
          </p:cNvSpPr>
          <p:nvPr/>
        </p:nvSpPr>
        <p:spPr>
          <a:xfrm>
            <a:off x="337159" y="2265666"/>
            <a:ext cx="4038600" cy="36759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900" b="1" i="0" u="none" strike="noStrike" kern="1200" cap="none" spc="0" normalizeH="0" baseline="0" noProof="0" dirty="0" smtClean="0">
                <a:ln>
                  <a:noFill/>
                </a:ln>
                <a:solidFill>
                  <a:schemeClr val="accent2">
                    <a:lumMod val="75000"/>
                  </a:schemeClr>
                </a:solidFill>
                <a:effectLst/>
                <a:uLnTx/>
                <a:uFillTx/>
                <a:latin typeface="+mj-lt"/>
                <a:ea typeface="+mn-ea"/>
                <a:cs typeface="Arial" panose="020B0604020202020204" pitchFamily="34" charset="0"/>
              </a:rPr>
              <a:t>Provide prior notice to employer (verbal or written)</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smtClean="0">
              <a:ln>
                <a:noFill/>
              </a:ln>
              <a:effectLst/>
              <a:uLnTx/>
              <a:uFillTx/>
              <a:latin typeface="+mj-lt"/>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900" b="1" i="0" u="none" strike="noStrike" kern="1200" cap="none" spc="0" normalizeH="0" baseline="0" noProof="0" dirty="0" smtClean="0">
                <a:ln>
                  <a:noFill/>
                </a:ln>
                <a:effectLst/>
                <a:uLnTx/>
                <a:uFillTx/>
                <a:latin typeface="+mj-lt"/>
                <a:ea typeface="+mn-ea"/>
                <a:cs typeface="Arial" panose="020B0604020202020204" pitchFamily="34" charset="0"/>
              </a:rPr>
              <a:t>Serve for no more than 5 cumulative years away from the workplace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smtClean="0">
              <a:ln>
                <a:noFill/>
              </a:ln>
              <a:effectLst/>
              <a:uLnTx/>
              <a:uFillTx/>
              <a:latin typeface="+mj-lt"/>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900" b="1" i="0" u="none" strike="noStrike" kern="1200" cap="none" spc="0" normalizeH="0" baseline="0" noProof="0" dirty="0" smtClean="0">
                <a:ln>
                  <a:noFill/>
                </a:ln>
                <a:effectLst/>
                <a:uLnTx/>
                <a:uFillTx/>
                <a:latin typeface="+mj-lt"/>
                <a:ea typeface="+mn-ea"/>
                <a:cs typeface="Arial" panose="020B0604020202020204" pitchFamily="34" charset="0"/>
              </a:rPr>
              <a:t>Serve under honorable conditions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smtClean="0">
              <a:ln>
                <a:noFill/>
              </a:ln>
              <a:effectLst/>
              <a:uLnTx/>
              <a:uFillTx/>
              <a:latin typeface="+mj-lt"/>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900" b="1" i="0" u="none" strike="noStrike" kern="1200" cap="none" spc="0" normalizeH="0" baseline="0" noProof="0" dirty="0" smtClean="0">
                <a:ln>
                  <a:noFill/>
                </a:ln>
                <a:effectLst/>
                <a:uLnTx/>
                <a:uFillTx/>
                <a:latin typeface="+mj-lt"/>
                <a:ea typeface="+mn-ea"/>
                <a:cs typeface="Arial" panose="020B0604020202020204" pitchFamily="34" charset="0"/>
              </a:rPr>
              <a:t>Return to work in accordance with USERRA guidelines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66"/>
              </a:solidFill>
              <a:effectLst/>
              <a:uLnTx/>
              <a:uFillTx/>
              <a:latin typeface="Calibri"/>
              <a:ea typeface="+mn-ea"/>
              <a:cs typeface="+mn-cs"/>
            </a:endParaRPr>
          </a:p>
        </p:txBody>
      </p:sp>
      <p:sp>
        <p:nvSpPr>
          <p:cNvPr id="6" name="TextBox 5"/>
          <p:cNvSpPr txBox="1"/>
          <p:nvPr/>
        </p:nvSpPr>
        <p:spPr>
          <a:xfrm>
            <a:off x="5158032" y="1614377"/>
            <a:ext cx="2912849" cy="400110"/>
          </a:xfrm>
          <a:prstGeom prst="rect">
            <a:avLst/>
          </a:prstGeom>
          <a:noFill/>
        </p:spPr>
        <p:txBody>
          <a:bodyPr wrap="none" rtlCol="0">
            <a:spAutoFit/>
          </a:bodyPr>
          <a:lstStyle/>
          <a:p>
            <a:pPr algn="ctr"/>
            <a:r>
              <a:rPr lang="en-US" sz="2000" b="1" dirty="0">
                <a:solidFill>
                  <a:srgbClr val="A10707"/>
                </a:solidFill>
                <a:latin typeface="+mj-lt"/>
                <a:cs typeface="Arial" panose="020B0604020202020204" pitchFamily="34" charset="0"/>
              </a:rPr>
              <a:t>Employer Responsibilities</a:t>
            </a:r>
            <a:endParaRPr lang="en-US" sz="2000" b="1" dirty="0">
              <a:latin typeface="+mj-lt"/>
              <a:cs typeface="Arial" panose="020B0604020202020204" pitchFamily="34" charset="0"/>
            </a:endParaRPr>
          </a:p>
        </p:txBody>
      </p:sp>
      <p:sp>
        <p:nvSpPr>
          <p:cNvPr id="7" name="Rectangle 6"/>
          <p:cNvSpPr/>
          <p:nvPr/>
        </p:nvSpPr>
        <p:spPr>
          <a:xfrm>
            <a:off x="4923114" y="1614377"/>
            <a:ext cx="3382686" cy="468839"/>
          </a:xfrm>
          <a:prstGeom prst="rect">
            <a:avLst/>
          </a:prstGeom>
          <a:noFill/>
          <a:ln w="1905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8" name="Content Placeholder 3"/>
          <p:cNvSpPr txBox="1">
            <a:spLocks/>
          </p:cNvSpPr>
          <p:nvPr/>
        </p:nvSpPr>
        <p:spPr>
          <a:xfrm>
            <a:off x="4572000" y="2300178"/>
            <a:ext cx="4308763" cy="364138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80000"/>
              </a:lnSpc>
              <a:spcBef>
                <a:spcPct val="35000"/>
              </a:spcBef>
              <a:spcAft>
                <a:spcPct val="0"/>
              </a:spcAft>
              <a:buClrTx/>
              <a:buSzTx/>
              <a:buFontTx/>
              <a:buChar char="•"/>
              <a:tabLst/>
              <a:defRPr/>
            </a:pPr>
            <a:r>
              <a:rPr kumimoji="0" lang="en-US" sz="1900" b="1" i="0" u="none" strike="noStrike" kern="0" cap="none" spc="0" normalizeH="0" baseline="0" noProof="0" dirty="0" smtClean="0">
                <a:ln>
                  <a:noFill/>
                </a:ln>
                <a:solidFill>
                  <a:schemeClr val="accent2">
                    <a:lumMod val="75000"/>
                  </a:schemeClr>
                </a:solidFill>
                <a:effectLst/>
                <a:uLnTx/>
                <a:uFillTx/>
                <a:latin typeface="+mj-lt"/>
                <a:ea typeface="+mn-ea"/>
                <a:cs typeface="+mn-cs"/>
              </a:rPr>
              <a:t>Allow Military leave of absence</a:t>
            </a:r>
          </a:p>
          <a:p>
            <a:pPr marL="342900" marR="0" lvl="0" indent="-342900" algn="l" defTabSz="914400" rtl="0" eaLnBrk="1" fontAlgn="base" latinLnBrk="0" hangingPunct="1">
              <a:lnSpc>
                <a:spcPct val="80000"/>
              </a:lnSpc>
              <a:spcBef>
                <a:spcPct val="35000"/>
              </a:spcBef>
              <a:spcAft>
                <a:spcPct val="0"/>
              </a:spcAft>
              <a:buClrTx/>
              <a:buSzTx/>
              <a:buFontTx/>
              <a:buChar char="•"/>
              <a:tabLst/>
              <a:defRPr/>
            </a:pPr>
            <a:endParaRPr kumimoji="0" lang="en-US" sz="1000" b="1" i="0" u="none" strike="noStrike" kern="0" cap="none" spc="0" normalizeH="0" baseline="0" noProof="0" dirty="0" smtClean="0">
              <a:ln>
                <a:noFill/>
              </a:ln>
              <a:effectLst/>
              <a:uLnTx/>
              <a:uFillTx/>
              <a:latin typeface="+mj-lt"/>
              <a:ea typeface="+mn-ea"/>
              <a:cs typeface="+mn-cs"/>
            </a:endParaRPr>
          </a:p>
          <a:p>
            <a:pPr marL="342900" marR="0" lvl="0" indent="-342900" algn="l" defTabSz="914400" rtl="0" eaLnBrk="1" fontAlgn="base" latinLnBrk="0" hangingPunct="1">
              <a:lnSpc>
                <a:spcPct val="80000"/>
              </a:lnSpc>
              <a:spcBef>
                <a:spcPct val="35000"/>
              </a:spcBef>
              <a:spcAft>
                <a:spcPct val="0"/>
              </a:spcAft>
              <a:buClrTx/>
              <a:buSzTx/>
              <a:buFontTx/>
              <a:buChar char="•"/>
              <a:tabLst/>
              <a:defRPr/>
            </a:pPr>
            <a:r>
              <a:rPr kumimoji="0" lang="en-US" sz="1900" b="1" i="0" u="none" strike="noStrike" kern="0" cap="none" spc="0" normalizeH="0" baseline="0" noProof="0" dirty="0" smtClean="0">
                <a:ln>
                  <a:noFill/>
                </a:ln>
                <a:effectLst/>
                <a:uLnTx/>
                <a:uFillTx/>
                <a:latin typeface="+mj-lt"/>
                <a:ea typeface="+mn-ea"/>
                <a:cs typeface="+mn-cs"/>
              </a:rPr>
              <a:t>Prompt reinstatement of employee</a:t>
            </a:r>
          </a:p>
          <a:p>
            <a:pPr marL="342900" marR="0" lvl="0" indent="-342900" algn="l" defTabSz="914400" rtl="0" eaLnBrk="1" fontAlgn="base" latinLnBrk="0" hangingPunct="1">
              <a:lnSpc>
                <a:spcPct val="80000"/>
              </a:lnSpc>
              <a:spcBef>
                <a:spcPct val="35000"/>
              </a:spcBef>
              <a:spcAft>
                <a:spcPct val="0"/>
              </a:spcAft>
              <a:buClrTx/>
              <a:buSzTx/>
              <a:buFontTx/>
              <a:buChar char="•"/>
              <a:tabLst/>
              <a:defRPr/>
            </a:pPr>
            <a:endParaRPr kumimoji="0" lang="en-US" sz="1000" b="1" i="0" u="none" strike="noStrike" kern="0" cap="none" spc="0" normalizeH="0" baseline="0" noProof="0" dirty="0" smtClean="0">
              <a:ln>
                <a:noFill/>
              </a:ln>
              <a:effectLst/>
              <a:uLnTx/>
              <a:uFillTx/>
              <a:latin typeface="+mj-lt"/>
              <a:ea typeface="+mn-ea"/>
              <a:cs typeface="+mn-cs"/>
            </a:endParaRPr>
          </a:p>
          <a:p>
            <a:pPr marL="342900" marR="0" lvl="0" indent="-342900" algn="l" defTabSz="914400" rtl="0" eaLnBrk="1" fontAlgn="base" latinLnBrk="0" hangingPunct="1">
              <a:lnSpc>
                <a:spcPct val="80000"/>
              </a:lnSpc>
              <a:spcBef>
                <a:spcPct val="35000"/>
              </a:spcBef>
              <a:spcAft>
                <a:spcPct val="0"/>
              </a:spcAft>
              <a:buClrTx/>
              <a:buSzTx/>
              <a:buFontTx/>
              <a:buChar char="•"/>
              <a:tabLst/>
              <a:defRPr/>
            </a:pPr>
            <a:r>
              <a:rPr kumimoji="0" lang="en-US" sz="1900" b="1" i="0" u="none" strike="noStrike" kern="0" cap="none" spc="0" normalizeH="0" baseline="0" noProof="0" dirty="0" smtClean="0">
                <a:ln>
                  <a:noFill/>
                </a:ln>
                <a:solidFill>
                  <a:schemeClr val="accent2">
                    <a:lumMod val="75000"/>
                  </a:schemeClr>
                </a:solidFill>
                <a:effectLst/>
                <a:uLnTx/>
                <a:uFillTx/>
                <a:latin typeface="+mj-lt"/>
                <a:ea typeface="+mn-ea"/>
                <a:cs typeface="+mn-cs"/>
              </a:rPr>
              <a:t>Restore seniority</a:t>
            </a:r>
          </a:p>
          <a:p>
            <a:pPr marL="342900" marR="0" lvl="0" indent="-342900" algn="l" defTabSz="914400" rtl="0" eaLnBrk="1" fontAlgn="base" latinLnBrk="0" hangingPunct="1">
              <a:lnSpc>
                <a:spcPct val="80000"/>
              </a:lnSpc>
              <a:spcBef>
                <a:spcPct val="35000"/>
              </a:spcBef>
              <a:spcAft>
                <a:spcPct val="0"/>
              </a:spcAft>
              <a:buClrTx/>
              <a:buSzTx/>
              <a:buFontTx/>
              <a:buChar char="•"/>
              <a:tabLst/>
              <a:defRPr/>
            </a:pPr>
            <a:endParaRPr kumimoji="0" lang="en-US" sz="1000" b="1" i="0" u="none" strike="noStrike" kern="0" cap="none" spc="0" normalizeH="0" baseline="0" noProof="0" dirty="0" smtClean="0">
              <a:ln>
                <a:noFill/>
              </a:ln>
              <a:effectLst/>
              <a:uLnTx/>
              <a:uFillTx/>
              <a:latin typeface="+mj-lt"/>
              <a:ea typeface="+mn-ea"/>
              <a:cs typeface="+mn-cs"/>
            </a:endParaRPr>
          </a:p>
          <a:p>
            <a:pPr marL="342900" marR="0" lvl="0" indent="-342900" algn="l" defTabSz="914400" rtl="0" eaLnBrk="1" fontAlgn="base" latinLnBrk="0" hangingPunct="1">
              <a:lnSpc>
                <a:spcPct val="80000"/>
              </a:lnSpc>
              <a:spcBef>
                <a:spcPct val="35000"/>
              </a:spcBef>
              <a:spcAft>
                <a:spcPct val="0"/>
              </a:spcAft>
              <a:buClrTx/>
              <a:buSzTx/>
              <a:buFontTx/>
              <a:buChar char="•"/>
              <a:tabLst/>
              <a:defRPr/>
            </a:pPr>
            <a:r>
              <a:rPr kumimoji="0" lang="en-US" sz="1900" b="1" i="0" u="none" strike="noStrike" kern="0" cap="none" spc="0" normalizeH="0" baseline="0" noProof="0" dirty="0" smtClean="0">
                <a:ln>
                  <a:noFill/>
                </a:ln>
                <a:effectLst/>
                <a:uLnTx/>
                <a:uFillTx/>
                <a:latin typeface="+mj-lt"/>
                <a:ea typeface="+mn-ea"/>
                <a:cs typeface="+mn-cs"/>
              </a:rPr>
              <a:t>Reinstate employment benefits</a:t>
            </a:r>
          </a:p>
          <a:p>
            <a:pPr marL="342900" marR="0" lvl="0" indent="-342900" algn="l" defTabSz="914400" rtl="0" eaLnBrk="1" fontAlgn="base" latinLnBrk="0" hangingPunct="1">
              <a:lnSpc>
                <a:spcPct val="80000"/>
              </a:lnSpc>
              <a:spcBef>
                <a:spcPct val="35000"/>
              </a:spcBef>
              <a:spcAft>
                <a:spcPct val="0"/>
              </a:spcAft>
              <a:buClrTx/>
              <a:buSzTx/>
              <a:buFontTx/>
              <a:buChar char="•"/>
              <a:tabLst/>
              <a:defRPr/>
            </a:pPr>
            <a:endParaRPr kumimoji="0" lang="en-US" sz="1000" b="1" i="0" u="none" strike="noStrike" kern="0" cap="none" spc="0" normalizeH="0" baseline="0" noProof="0" dirty="0" smtClean="0">
              <a:ln>
                <a:noFill/>
              </a:ln>
              <a:effectLst/>
              <a:uLnTx/>
              <a:uFillTx/>
              <a:latin typeface="+mj-lt"/>
              <a:ea typeface="+mn-ea"/>
              <a:cs typeface="+mn-cs"/>
            </a:endParaRPr>
          </a:p>
          <a:p>
            <a:pPr marL="342900" marR="0" lvl="0" indent="-342900" algn="l" defTabSz="914400" rtl="0" eaLnBrk="1" fontAlgn="base" latinLnBrk="0" hangingPunct="1">
              <a:lnSpc>
                <a:spcPct val="80000"/>
              </a:lnSpc>
              <a:spcBef>
                <a:spcPct val="35000"/>
              </a:spcBef>
              <a:spcAft>
                <a:spcPct val="0"/>
              </a:spcAft>
              <a:buClrTx/>
              <a:buSzTx/>
              <a:buFontTx/>
              <a:buChar char="•"/>
              <a:tabLst/>
              <a:defRPr/>
            </a:pPr>
            <a:r>
              <a:rPr kumimoji="0" lang="en-US" sz="1900" b="1" i="0" u="none" strike="noStrike" kern="0" cap="none" spc="0" normalizeH="0" baseline="0" noProof="0" dirty="0" smtClean="0">
                <a:ln>
                  <a:noFill/>
                </a:ln>
                <a:effectLst/>
                <a:uLnTx/>
                <a:uFillTx/>
                <a:latin typeface="+mj-lt"/>
                <a:ea typeface="+mn-ea"/>
                <a:cs typeface="+mn-cs"/>
              </a:rPr>
              <a:t>Training or refreshing of skills</a:t>
            </a:r>
          </a:p>
          <a:p>
            <a:pPr marL="342900" marR="0" lvl="0" indent="-342900" algn="l" defTabSz="914400" rtl="0" eaLnBrk="1" fontAlgn="base" latinLnBrk="0" hangingPunct="1">
              <a:lnSpc>
                <a:spcPct val="80000"/>
              </a:lnSpc>
              <a:spcBef>
                <a:spcPct val="35000"/>
              </a:spcBef>
              <a:spcAft>
                <a:spcPct val="0"/>
              </a:spcAft>
              <a:buClrTx/>
              <a:buSzTx/>
              <a:buFontTx/>
              <a:buChar char="•"/>
              <a:tabLst/>
              <a:defRPr/>
            </a:pPr>
            <a:endParaRPr kumimoji="0" lang="en-US" sz="1000" b="1" i="0" u="none" strike="noStrike" kern="0" cap="none" spc="0" normalizeH="0" baseline="0" noProof="0" dirty="0" smtClean="0">
              <a:ln>
                <a:noFill/>
              </a:ln>
              <a:effectLst/>
              <a:uLnTx/>
              <a:uFillTx/>
              <a:latin typeface="+mj-lt"/>
              <a:ea typeface="+mn-ea"/>
              <a:cs typeface="+mn-cs"/>
            </a:endParaRPr>
          </a:p>
          <a:p>
            <a:pPr fontAlgn="base">
              <a:lnSpc>
                <a:spcPct val="80000"/>
              </a:lnSpc>
              <a:spcBef>
                <a:spcPct val="35000"/>
              </a:spcBef>
              <a:spcAft>
                <a:spcPct val="0"/>
              </a:spcAft>
              <a:buFontTx/>
              <a:buChar char="•"/>
              <a:defRPr/>
            </a:pPr>
            <a:r>
              <a:rPr lang="en-US" sz="1900" b="1" kern="0" dirty="0">
                <a:solidFill>
                  <a:schemeClr val="accent2">
                    <a:lumMod val="75000"/>
                  </a:schemeClr>
                </a:solidFill>
                <a:latin typeface="+mj-lt"/>
              </a:rPr>
              <a:t>No discrimination or retaliation</a:t>
            </a:r>
          </a:p>
        </p:txBody>
      </p:sp>
    </p:spTree>
    <p:extLst>
      <p:ext uri="{BB962C8B-B14F-4D97-AF65-F5344CB8AC3E}">
        <p14:creationId xmlns:p14="http://schemas.microsoft.com/office/powerpoint/2010/main" val="38336000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6410" y="1371600"/>
            <a:ext cx="8243083" cy="4154984"/>
          </a:xfrm>
          <a:prstGeom prst="rect">
            <a:avLst/>
          </a:prstGeom>
        </p:spPr>
        <p:txBody>
          <a:bodyPr wrap="square">
            <a:spAutoFit/>
          </a:bodyPr>
          <a:lstStyle/>
          <a:p>
            <a:r>
              <a:rPr lang="en-US" sz="2200" b="1" dirty="0">
                <a:latin typeface="+mj-lt"/>
                <a:cs typeface="Arial" panose="020B0604020202020204" pitchFamily="34" charset="0"/>
              </a:rPr>
              <a:t>To be eligible for protection under </a:t>
            </a:r>
            <a:r>
              <a:rPr lang="en-US" sz="2200" b="1" i="1" dirty="0" smtClean="0">
                <a:latin typeface="+mj-lt"/>
                <a:cs typeface="Arial" panose="020B0604020202020204" pitchFamily="34" charset="0"/>
              </a:rPr>
              <a:t>USERRA</a:t>
            </a:r>
            <a:r>
              <a:rPr lang="en-US" sz="2200" b="1" dirty="0" smtClean="0">
                <a:latin typeface="+mj-lt"/>
                <a:cs typeface="Arial" panose="020B0604020202020204" pitchFamily="34" charset="0"/>
              </a:rPr>
              <a:t>, </a:t>
            </a:r>
            <a:r>
              <a:rPr lang="en-US" sz="2200" b="1" u="sng" dirty="0" smtClean="0">
                <a:solidFill>
                  <a:srgbClr val="000099"/>
                </a:solidFill>
                <a:latin typeface="+mj-lt"/>
                <a:cs typeface="Arial" panose="020B0604020202020204" pitchFamily="34" charset="0"/>
              </a:rPr>
              <a:t>Service members</a:t>
            </a:r>
            <a:r>
              <a:rPr lang="en-US" sz="2200" b="1" dirty="0" smtClean="0">
                <a:solidFill>
                  <a:srgbClr val="000099"/>
                </a:solidFill>
                <a:latin typeface="+mj-lt"/>
                <a:cs typeface="Arial" panose="020B0604020202020204" pitchFamily="34" charset="0"/>
              </a:rPr>
              <a:t> </a:t>
            </a:r>
            <a:r>
              <a:rPr lang="en-US" sz="2200" b="1" dirty="0">
                <a:latin typeface="+mj-lt"/>
                <a:cs typeface="Arial" panose="020B0604020202020204" pitchFamily="34" charset="0"/>
              </a:rPr>
              <a:t>must report back to work or apply for </a:t>
            </a:r>
            <a:r>
              <a:rPr lang="en-US" sz="2200" b="1" dirty="0" smtClean="0">
                <a:latin typeface="+mj-lt"/>
                <a:cs typeface="Arial" panose="020B0604020202020204" pitchFamily="34" charset="0"/>
              </a:rPr>
              <a:t>reemployment </a:t>
            </a:r>
            <a:r>
              <a:rPr lang="en-US" sz="2200" b="1" dirty="0">
                <a:latin typeface="+mj-lt"/>
                <a:cs typeface="Arial" panose="020B0604020202020204" pitchFamily="34" charset="0"/>
              </a:rPr>
              <a:t>within the following </a:t>
            </a:r>
            <a:r>
              <a:rPr lang="en-US" sz="2200" b="1" dirty="0" smtClean="0">
                <a:latin typeface="+mj-lt"/>
                <a:cs typeface="Arial" panose="020B0604020202020204" pitchFamily="34" charset="0"/>
              </a:rPr>
              <a:t>guidelines</a:t>
            </a:r>
            <a:r>
              <a:rPr lang="en-US" sz="2200" dirty="0" smtClean="0">
                <a:latin typeface="+mj-lt"/>
                <a:cs typeface="Arial" panose="020B0604020202020204" pitchFamily="34" charset="0"/>
              </a:rPr>
              <a:t>:</a:t>
            </a:r>
            <a:endParaRPr lang="en-US" sz="2200" dirty="0">
              <a:latin typeface="+mj-lt"/>
              <a:cs typeface="Arial" panose="020B0604020202020204" pitchFamily="34" charset="0"/>
            </a:endParaRPr>
          </a:p>
          <a:p>
            <a:endParaRPr lang="en-US" sz="2200" dirty="0">
              <a:solidFill>
                <a:srgbClr val="000066"/>
              </a:solidFill>
              <a:latin typeface="+mj-lt"/>
              <a:cs typeface="Arial" panose="020B0604020202020204" pitchFamily="34" charset="0"/>
            </a:endParaRPr>
          </a:p>
          <a:p>
            <a:pPr marL="342900" indent="-342900">
              <a:buFont typeface="Arial" panose="020B0604020202020204" pitchFamily="34" charset="0"/>
              <a:buChar char="•"/>
            </a:pPr>
            <a:r>
              <a:rPr lang="en-US" sz="2200" b="1" i="1" u="sng" dirty="0">
                <a:solidFill>
                  <a:srgbClr val="000099"/>
                </a:solidFill>
                <a:latin typeface="+mj-lt"/>
                <a:cs typeface="Arial" panose="020B0604020202020204" pitchFamily="34" charset="0"/>
              </a:rPr>
              <a:t>1-30 days </a:t>
            </a:r>
            <a:r>
              <a:rPr lang="en-US" sz="2200" dirty="0">
                <a:latin typeface="+mj-lt"/>
                <a:cs typeface="Arial" panose="020B0604020202020204" pitchFamily="34" charset="0"/>
              </a:rPr>
              <a:t>of service: </a:t>
            </a:r>
            <a:r>
              <a:rPr lang="en-US" sz="2200" b="1" dirty="0">
                <a:latin typeface="+mj-lt"/>
                <a:cs typeface="Arial" panose="020B0604020202020204" pitchFamily="34" charset="0"/>
              </a:rPr>
              <a:t>REPORT</a:t>
            </a:r>
            <a:r>
              <a:rPr lang="en-US" sz="2200" dirty="0">
                <a:latin typeface="+mj-lt"/>
                <a:cs typeface="Arial" panose="020B0604020202020204" pitchFamily="34" charset="0"/>
              </a:rPr>
              <a:t> to work on the </a:t>
            </a:r>
            <a:r>
              <a:rPr lang="en-US" sz="2200" b="1" dirty="0">
                <a:solidFill>
                  <a:srgbClr val="C00000"/>
                </a:solidFill>
                <a:latin typeface="+mj-lt"/>
                <a:cs typeface="Arial" panose="020B0604020202020204" pitchFamily="34" charset="0"/>
              </a:rPr>
              <a:t>next scheduled work day</a:t>
            </a:r>
            <a:r>
              <a:rPr lang="en-US" sz="2200" dirty="0">
                <a:latin typeface="+mj-lt"/>
                <a:cs typeface="Arial" panose="020B0604020202020204" pitchFamily="34" charset="0"/>
              </a:rPr>
              <a:t> after </a:t>
            </a:r>
            <a:r>
              <a:rPr lang="en-US" sz="2200" b="1" dirty="0">
                <a:latin typeface="+mj-lt"/>
                <a:cs typeface="Arial" panose="020B0604020202020204" pitchFamily="34" charset="0"/>
              </a:rPr>
              <a:t>8</a:t>
            </a:r>
            <a:r>
              <a:rPr lang="en-US" sz="2200" dirty="0">
                <a:latin typeface="+mj-lt"/>
                <a:cs typeface="Arial" panose="020B0604020202020204" pitchFamily="34" charset="0"/>
              </a:rPr>
              <a:t> hours of rest and adequate travel time</a:t>
            </a:r>
            <a:r>
              <a:rPr lang="en-US" sz="2200" dirty="0" smtClean="0">
                <a:latin typeface="+mj-lt"/>
                <a:cs typeface="Arial" panose="020B0604020202020204" pitchFamily="34" charset="0"/>
              </a:rPr>
              <a:t>.</a:t>
            </a:r>
          </a:p>
          <a:p>
            <a:endParaRPr lang="en-US" sz="2200" dirty="0">
              <a:solidFill>
                <a:srgbClr val="000066"/>
              </a:solidFill>
              <a:latin typeface="+mj-lt"/>
              <a:cs typeface="Arial" panose="020B0604020202020204" pitchFamily="34" charset="0"/>
            </a:endParaRPr>
          </a:p>
          <a:p>
            <a:pPr marL="342900" indent="-342900">
              <a:buFont typeface="Arial" panose="020B0604020202020204" pitchFamily="34" charset="0"/>
              <a:buChar char="•"/>
            </a:pPr>
            <a:r>
              <a:rPr lang="en-US" sz="2200" b="1" i="1" u="sng" dirty="0">
                <a:solidFill>
                  <a:srgbClr val="000099"/>
                </a:solidFill>
                <a:latin typeface="+mj-lt"/>
                <a:cs typeface="Arial" panose="020B0604020202020204" pitchFamily="34" charset="0"/>
              </a:rPr>
              <a:t>31-180 days </a:t>
            </a:r>
            <a:r>
              <a:rPr lang="en-US" sz="2200" dirty="0">
                <a:latin typeface="+mj-lt"/>
                <a:cs typeface="Arial" panose="020B0604020202020204" pitchFamily="34" charset="0"/>
              </a:rPr>
              <a:t>of service:  </a:t>
            </a:r>
            <a:r>
              <a:rPr lang="en-US" sz="2200" b="1" dirty="0">
                <a:latin typeface="+mj-lt"/>
                <a:cs typeface="Arial" panose="020B0604020202020204" pitchFamily="34" charset="0"/>
              </a:rPr>
              <a:t>APPLY</a:t>
            </a:r>
            <a:r>
              <a:rPr lang="en-US" sz="2200" dirty="0">
                <a:latin typeface="+mj-lt"/>
                <a:cs typeface="Arial" panose="020B0604020202020204" pitchFamily="34" charset="0"/>
              </a:rPr>
              <a:t> for reinstatement within </a:t>
            </a:r>
            <a:r>
              <a:rPr lang="en-US" sz="2200" b="1" dirty="0" smtClean="0">
                <a:solidFill>
                  <a:srgbClr val="C00000"/>
                </a:solidFill>
                <a:latin typeface="+mj-lt"/>
                <a:cs typeface="Arial" panose="020B0604020202020204" pitchFamily="34" charset="0"/>
              </a:rPr>
              <a:t>14</a:t>
            </a:r>
            <a:r>
              <a:rPr lang="en-US" sz="2200" dirty="0" smtClean="0">
                <a:latin typeface="+mj-lt"/>
                <a:cs typeface="Arial" panose="020B0604020202020204" pitchFamily="34" charset="0"/>
              </a:rPr>
              <a:t> calendar </a:t>
            </a:r>
            <a:r>
              <a:rPr lang="en-US" sz="2200" dirty="0">
                <a:latin typeface="+mj-lt"/>
                <a:cs typeface="Arial" panose="020B0604020202020204" pitchFamily="34" charset="0"/>
              </a:rPr>
              <a:t>days following the completion of service</a:t>
            </a:r>
            <a:r>
              <a:rPr lang="en-US" sz="2200" dirty="0" smtClean="0">
                <a:latin typeface="+mj-lt"/>
                <a:cs typeface="Arial" panose="020B0604020202020204" pitchFamily="34" charset="0"/>
              </a:rPr>
              <a:t>.</a:t>
            </a:r>
          </a:p>
          <a:p>
            <a:endParaRPr lang="en-US" sz="2200" dirty="0">
              <a:solidFill>
                <a:srgbClr val="000066"/>
              </a:solidFill>
              <a:latin typeface="+mj-lt"/>
              <a:cs typeface="Arial" panose="020B0604020202020204" pitchFamily="34" charset="0"/>
            </a:endParaRPr>
          </a:p>
          <a:p>
            <a:pPr marL="342900" indent="-342900">
              <a:buFont typeface="Arial" panose="020B0604020202020204" pitchFamily="34" charset="0"/>
              <a:buChar char="•"/>
            </a:pPr>
            <a:r>
              <a:rPr lang="en-US" sz="2200" b="1" i="1" u="sng" dirty="0">
                <a:solidFill>
                  <a:srgbClr val="C00000"/>
                </a:solidFill>
                <a:latin typeface="+mj-lt"/>
                <a:cs typeface="Arial" panose="020B0604020202020204" pitchFamily="34" charset="0"/>
              </a:rPr>
              <a:t>181+ days </a:t>
            </a:r>
            <a:r>
              <a:rPr lang="en-US" sz="2200" dirty="0">
                <a:latin typeface="+mj-lt"/>
                <a:cs typeface="Arial" panose="020B0604020202020204" pitchFamily="34" charset="0"/>
              </a:rPr>
              <a:t>of service: </a:t>
            </a:r>
            <a:r>
              <a:rPr lang="en-US" sz="2200" b="1" dirty="0">
                <a:latin typeface="+mj-lt"/>
                <a:cs typeface="Arial" panose="020B0604020202020204" pitchFamily="34" charset="0"/>
              </a:rPr>
              <a:t>APPLY</a:t>
            </a:r>
            <a:r>
              <a:rPr lang="en-US" sz="2200" dirty="0">
                <a:latin typeface="+mj-lt"/>
                <a:cs typeface="Arial" panose="020B0604020202020204" pitchFamily="34" charset="0"/>
              </a:rPr>
              <a:t> for reinstatement within</a:t>
            </a:r>
            <a:r>
              <a:rPr lang="en-US" sz="2200" b="1" dirty="0">
                <a:latin typeface="+mj-lt"/>
                <a:cs typeface="Arial" panose="020B0604020202020204" pitchFamily="34" charset="0"/>
              </a:rPr>
              <a:t> </a:t>
            </a:r>
            <a:r>
              <a:rPr lang="en-US" sz="2200" b="1" dirty="0" smtClean="0">
                <a:solidFill>
                  <a:srgbClr val="C00000"/>
                </a:solidFill>
                <a:latin typeface="+mj-lt"/>
                <a:cs typeface="Arial" panose="020B0604020202020204" pitchFamily="34" charset="0"/>
              </a:rPr>
              <a:t>90</a:t>
            </a:r>
            <a:r>
              <a:rPr lang="en-US" sz="2200" b="1" dirty="0" smtClean="0">
                <a:latin typeface="+mj-lt"/>
                <a:cs typeface="Arial" panose="020B0604020202020204" pitchFamily="34" charset="0"/>
              </a:rPr>
              <a:t> </a:t>
            </a:r>
            <a:r>
              <a:rPr lang="en-US" sz="2200" dirty="0" smtClean="0">
                <a:latin typeface="+mj-lt"/>
                <a:cs typeface="Arial" panose="020B0604020202020204" pitchFamily="34" charset="0"/>
              </a:rPr>
              <a:t>calendar </a:t>
            </a:r>
            <a:r>
              <a:rPr lang="en-US" sz="2200" dirty="0">
                <a:latin typeface="+mj-lt"/>
                <a:cs typeface="Arial" panose="020B0604020202020204" pitchFamily="34" charset="0"/>
              </a:rPr>
              <a:t>days following completion of service</a:t>
            </a:r>
          </a:p>
        </p:txBody>
      </p:sp>
    </p:spTree>
    <p:extLst>
      <p:ext uri="{BB962C8B-B14F-4D97-AF65-F5344CB8AC3E}">
        <p14:creationId xmlns:p14="http://schemas.microsoft.com/office/powerpoint/2010/main" val="2530622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67152" y="896679"/>
            <a:ext cx="82296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400" b="1" smtClean="0">
                <a:cs typeface="Times New Roman" pitchFamily="18" charset="0"/>
              </a:rPr>
              <a:t>Frequently Asked Questions</a:t>
            </a:r>
            <a:endParaRPr lang="en-US" altLang="en-US" sz="3400" b="1" dirty="0" smtClean="0">
              <a:cs typeface="Times New Roman" pitchFamily="18" charset="0"/>
            </a:endParaRPr>
          </a:p>
        </p:txBody>
      </p:sp>
      <p:sp>
        <p:nvSpPr>
          <p:cNvPr id="6" name="Rectangle 3"/>
          <p:cNvSpPr txBox="1">
            <a:spLocks noChangeArrowheads="1"/>
          </p:cNvSpPr>
          <p:nvPr/>
        </p:nvSpPr>
        <p:spPr bwMode="auto">
          <a:xfrm>
            <a:off x="209107" y="2039678"/>
            <a:ext cx="8691096" cy="41910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120000"/>
              </a:lnSpc>
              <a:buFontTx/>
              <a:buNone/>
              <a:defRPr/>
            </a:pPr>
            <a:r>
              <a:rPr lang="en-US" sz="1800" b="1" kern="0" dirty="0" smtClean="0">
                <a:solidFill>
                  <a:srgbClr val="003399"/>
                </a:solidFill>
                <a:latin typeface="Arial"/>
              </a:rPr>
              <a:t>Does USERRA protect a Service member if the service was voluntary?</a:t>
            </a:r>
          </a:p>
          <a:p>
            <a:pPr>
              <a:lnSpc>
                <a:spcPct val="120000"/>
              </a:lnSpc>
              <a:buFont typeface="Arial" panose="020B0604020202020204" pitchFamily="34" charset="0"/>
              <a:buChar char="•"/>
              <a:defRPr/>
            </a:pPr>
            <a:r>
              <a:rPr lang="en-US" sz="1800" b="1" i="1" kern="0" dirty="0" smtClean="0">
                <a:solidFill>
                  <a:srgbClr val="008000"/>
                </a:solidFill>
                <a:latin typeface="Arial" panose="020B0604020202020204" pitchFamily="34" charset="0"/>
                <a:cs typeface="Arial" panose="020B0604020202020204" pitchFamily="34" charset="0"/>
              </a:rPr>
              <a:t>Yes, </a:t>
            </a:r>
            <a:r>
              <a:rPr lang="en-US" sz="1800" kern="0" dirty="0" smtClean="0">
                <a:latin typeface="Arial" panose="020B0604020202020204" pitchFamily="34" charset="0"/>
                <a:cs typeface="Arial" panose="020B0604020202020204" pitchFamily="34" charset="0"/>
              </a:rPr>
              <a:t>USERRA protects voluntary and involuntary military service</a:t>
            </a:r>
          </a:p>
          <a:p>
            <a:pPr>
              <a:lnSpc>
                <a:spcPct val="120000"/>
              </a:lnSpc>
              <a:buNone/>
              <a:defRPr/>
            </a:pPr>
            <a:endParaRPr lang="en-US" sz="1200" b="1" kern="0" dirty="0">
              <a:solidFill>
                <a:srgbClr val="003399"/>
              </a:solidFill>
              <a:latin typeface="Arial"/>
            </a:endParaRPr>
          </a:p>
          <a:p>
            <a:pPr marL="0" indent="0" fontAlgn="auto">
              <a:lnSpc>
                <a:spcPct val="120000"/>
              </a:lnSpc>
              <a:spcAft>
                <a:spcPts val="0"/>
              </a:spcAft>
              <a:buClr>
                <a:srgbClr val="C00000"/>
              </a:buClr>
              <a:buNone/>
              <a:defRPr/>
            </a:pPr>
            <a:r>
              <a:rPr lang="en-US" sz="1800" b="1" dirty="0">
                <a:solidFill>
                  <a:srgbClr val="003399"/>
                </a:solidFill>
                <a:latin typeface="Arial" panose="020B0604020202020204" pitchFamily="34" charset="0"/>
                <a:cs typeface="Arial" panose="020B0604020202020204" pitchFamily="34" charset="0"/>
              </a:rPr>
              <a:t>My employee said he/she has military duty, but will not have orders prior to the leave begin date. What do I do? </a:t>
            </a:r>
          </a:p>
          <a:p>
            <a:pPr fontAlgn="auto">
              <a:lnSpc>
                <a:spcPct val="120000"/>
              </a:lnSpc>
              <a:spcAft>
                <a:spcPts val="0"/>
              </a:spcAft>
              <a:buClr>
                <a:srgbClr val="C00000"/>
              </a:buClr>
              <a:buFont typeface="Arial" panose="020B0604020202020204" pitchFamily="34" charset="0"/>
              <a:buChar char="•"/>
              <a:defRPr/>
            </a:pPr>
            <a:endParaRPr lang="en-US" sz="400" b="1" dirty="0">
              <a:solidFill>
                <a:srgbClr val="003399"/>
              </a:solidFill>
              <a:latin typeface="Arial" panose="020B0604020202020204" pitchFamily="34" charset="0"/>
              <a:cs typeface="Arial" panose="020B0604020202020204" pitchFamily="34" charset="0"/>
            </a:endParaRPr>
          </a:p>
          <a:p>
            <a:pPr lvl="1">
              <a:buClr>
                <a:srgbClr val="008000"/>
              </a:buClr>
              <a:buFont typeface="Arial" panose="020B0604020202020204" pitchFamily="34" charset="0"/>
              <a:buChar char="•"/>
            </a:pPr>
            <a:r>
              <a:rPr lang="en-US" sz="1800" kern="0" dirty="0">
                <a:latin typeface="Arial"/>
              </a:rPr>
              <a:t>You can ask the employee for a memo or letter on the unit’s letterhead.  The document should contain the expected begin and end date of the leave, the reason for the leave (training, deployment, etc.), and the name and contact information of a unit representative</a:t>
            </a:r>
            <a:r>
              <a:rPr lang="en-US" sz="1800" dirty="0">
                <a:latin typeface="Arial" panose="020B0604020202020204" pitchFamily="34" charset="0"/>
                <a:cs typeface="Arial" panose="020B0604020202020204" pitchFamily="34" charset="0"/>
              </a:rPr>
              <a:t>.</a:t>
            </a:r>
          </a:p>
          <a:p>
            <a:pPr marL="457200" lvl="1" indent="0">
              <a:buClr>
                <a:srgbClr val="C00000"/>
              </a:buClr>
              <a:buNone/>
            </a:pPr>
            <a:r>
              <a:rPr lang="en-US" sz="1200" dirty="0">
                <a:latin typeface="Arial" panose="020B0604020202020204" pitchFamily="34" charset="0"/>
                <a:cs typeface="Arial" panose="020B0604020202020204" pitchFamily="34" charset="0"/>
              </a:rPr>
              <a:t>  </a:t>
            </a:r>
          </a:p>
          <a:p>
            <a:pPr lvl="1">
              <a:buClr>
                <a:srgbClr val="008000"/>
              </a:buClr>
              <a:buFont typeface="Arial" panose="020B0604020202020204" pitchFamily="34" charset="0"/>
              <a:buChar char="•"/>
            </a:pPr>
            <a:r>
              <a:rPr lang="en-US" sz="1800" dirty="0">
                <a:latin typeface="Arial" panose="020B0604020202020204" pitchFamily="34" charset="0"/>
                <a:cs typeface="Arial" panose="020B0604020202020204" pitchFamily="34" charset="0"/>
              </a:rPr>
              <a:t>The employee </a:t>
            </a:r>
            <a:r>
              <a:rPr lang="en-US" sz="1800" b="1" dirty="0">
                <a:solidFill>
                  <a:srgbClr val="FF0000"/>
                </a:solidFill>
                <a:latin typeface="Arial" panose="020B0604020202020204" pitchFamily="34" charset="0"/>
                <a:cs typeface="Arial" panose="020B0604020202020204" pitchFamily="34" charset="0"/>
              </a:rPr>
              <a:t>cannot be denied a leave </a:t>
            </a:r>
            <a:r>
              <a:rPr lang="en-US" sz="1800" dirty="0">
                <a:latin typeface="Arial" panose="020B0604020202020204" pitchFamily="34" charset="0"/>
                <a:cs typeface="Arial" panose="020B0604020202020204" pitchFamily="34" charset="0"/>
              </a:rPr>
              <a:t>if documentation is not available prior to the leave.  Proof can be submitted after the employee returns.</a:t>
            </a:r>
          </a:p>
          <a:p>
            <a:endParaRPr lang="en-US" sz="1800" dirty="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a:p>
            <a:endParaRPr lang="en-US" sz="400" dirty="0" smtClean="0">
              <a:latin typeface="Arial" panose="020B0604020202020204" pitchFamily="34" charset="0"/>
              <a:cs typeface="Arial" panose="020B0604020202020204" pitchFamily="34" charset="0"/>
            </a:endParaRPr>
          </a:p>
          <a:p>
            <a:pPr>
              <a:lnSpc>
                <a:spcPct val="120000"/>
              </a:lnSpc>
              <a:buFontTx/>
              <a:buNone/>
              <a:defRPr/>
            </a:pPr>
            <a:endParaRPr lang="en-US" sz="400" b="1" kern="0" dirty="0" smtClean="0">
              <a:solidFill>
                <a:srgbClr val="003399"/>
              </a:solidFill>
              <a:latin typeface="Arial"/>
            </a:endParaRPr>
          </a:p>
          <a:p>
            <a:pPr marL="0" indent="0">
              <a:lnSpc>
                <a:spcPct val="120000"/>
              </a:lnSpc>
              <a:buFontTx/>
              <a:buNone/>
              <a:defRPr/>
            </a:pPr>
            <a:endParaRPr lang="en-US" sz="400" b="1" kern="0" dirty="0" smtClean="0">
              <a:solidFill>
                <a:srgbClr val="003399"/>
              </a:solidFill>
              <a:latin typeface="Arial"/>
            </a:endParaRPr>
          </a:p>
          <a:p>
            <a:pPr>
              <a:lnSpc>
                <a:spcPct val="120000"/>
              </a:lnSpc>
              <a:buNone/>
              <a:defRPr/>
            </a:pPr>
            <a:endParaRPr lang="en-US" sz="400" b="1" kern="0" dirty="0" smtClean="0">
              <a:solidFill>
                <a:srgbClr val="003399"/>
              </a:solidFill>
              <a:latin typeface="Arial"/>
            </a:endParaRPr>
          </a:p>
          <a:p>
            <a:pPr marL="457200" lvl="1" indent="0" algn="just">
              <a:lnSpc>
                <a:spcPct val="120000"/>
              </a:lnSpc>
              <a:buClr>
                <a:srgbClr val="C00000"/>
              </a:buClr>
              <a:buNone/>
              <a:defRPr/>
            </a:pPr>
            <a:r>
              <a:rPr lang="en-US" sz="1800" kern="0" dirty="0" smtClean="0">
                <a:solidFill>
                  <a:srgbClr val="000000"/>
                </a:solidFill>
                <a:latin typeface="Arial"/>
              </a:rPr>
              <a:t>	</a:t>
            </a:r>
            <a:r>
              <a:rPr lang="en-US" sz="1800" kern="0" dirty="0" smtClean="0">
                <a:solidFill>
                  <a:srgbClr val="A10707"/>
                </a:solidFill>
                <a:latin typeface="Arial"/>
              </a:rPr>
              <a:t>	</a:t>
            </a:r>
            <a:endParaRPr lang="en-US" sz="1800" kern="0" dirty="0">
              <a:solidFill>
                <a:srgbClr val="A10707"/>
              </a:solidFill>
              <a:latin typeface="Arial"/>
            </a:endParaRPr>
          </a:p>
        </p:txBody>
      </p:sp>
    </p:spTree>
    <p:extLst>
      <p:ext uri="{BB962C8B-B14F-4D97-AF65-F5344CB8AC3E}">
        <p14:creationId xmlns:p14="http://schemas.microsoft.com/office/powerpoint/2010/main" val="35232746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76700" y="652130"/>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400" b="1" smtClean="0">
                <a:cs typeface="Times New Roman" pitchFamily="18" charset="0"/>
              </a:rPr>
              <a:t>Frequently Asked Questions</a:t>
            </a:r>
            <a:endParaRPr lang="en-US" altLang="en-US" sz="3400" b="1" dirty="0" smtClean="0">
              <a:cs typeface="Times New Roman" pitchFamily="18" charset="0"/>
            </a:endParaRPr>
          </a:p>
        </p:txBody>
      </p:sp>
      <p:sp>
        <p:nvSpPr>
          <p:cNvPr id="3" name="Rectangle 3"/>
          <p:cNvSpPr txBox="1">
            <a:spLocks noChangeArrowheads="1"/>
          </p:cNvSpPr>
          <p:nvPr/>
        </p:nvSpPr>
        <p:spPr bwMode="auto">
          <a:xfrm>
            <a:off x="250601" y="1723242"/>
            <a:ext cx="8691096" cy="426288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120000"/>
              </a:lnSpc>
              <a:buNone/>
              <a:defRPr/>
            </a:pPr>
            <a:r>
              <a:rPr lang="en-US" sz="1800" b="1" kern="0" dirty="0">
                <a:solidFill>
                  <a:srgbClr val="003399"/>
                </a:solidFill>
                <a:latin typeface="Arial"/>
              </a:rPr>
              <a:t>My employee will be gone on an extended leave, can I fill the position? </a:t>
            </a:r>
          </a:p>
          <a:p>
            <a:r>
              <a:rPr lang="en-US" sz="1800" b="1" i="1" kern="0" dirty="0">
                <a:solidFill>
                  <a:srgbClr val="008000"/>
                </a:solidFill>
                <a:latin typeface="Arial" panose="020B0604020202020204" pitchFamily="34" charset="0"/>
                <a:cs typeface="Arial" panose="020B0604020202020204" pitchFamily="34" charset="0"/>
              </a:rPr>
              <a:t>Yes</a:t>
            </a:r>
            <a:r>
              <a:rPr lang="en-US" sz="1800" i="1" kern="0" dirty="0">
                <a:solidFill>
                  <a:srgbClr val="000000"/>
                </a:solidFill>
                <a:latin typeface="Arial" panose="020B0604020202020204" pitchFamily="34" charset="0"/>
                <a:cs typeface="Arial" panose="020B0604020202020204" pitchFamily="34" charset="0"/>
              </a:rPr>
              <a:t> and </a:t>
            </a:r>
            <a:r>
              <a:rPr lang="en-US" sz="1800" b="1" i="1" kern="0" dirty="0">
                <a:solidFill>
                  <a:srgbClr val="C00000"/>
                </a:solidFill>
                <a:latin typeface="Arial" panose="020B0604020202020204" pitchFamily="34" charset="0"/>
                <a:cs typeface="Arial" panose="020B0604020202020204" pitchFamily="34" charset="0"/>
              </a:rPr>
              <a:t>No, </a:t>
            </a:r>
            <a:r>
              <a:rPr lang="en-US" sz="1800" dirty="0">
                <a:latin typeface="Arial" panose="020B0604020202020204" pitchFamily="34" charset="0"/>
                <a:cs typeface="Arial" panose="020B0604020202020204" pitchFamily="34" charset="0"/>
              </a:rPr>
              <a:t>you may fill the position; however, under USERRA an employee cannot lose his or her job due to military service.  Employees returning from leave are entitled to their previous position or a comparable position.  If one is not available, the person who filled the military employee’s position may need to be let go or reassigned.</a:t>
            </a:r>
          </a:p>
          <a:p>
            <a:pPr lvl="1">
              <a:buClr>
                <a:srgbClr val="C00000"/>
              </a:buClr>
              <a:buFont typeface="Wingdings" panose="05000000000000000000" pitchFamily="2" charset="2"/>
              <a:buChar char="§"/>
            </a:pPr>
            <a:endParaRPr lang="en-US" sz="1800" dirty="0">
              <a:latin typeface="Arial" panose="020B0604020202020204" pitchFamily="34" charset="0"/>
              <a:cs typeface="Arial" panose="020B0604020202020204" pitchFamily="34" charset="0"/>
            </a:endParaRPr>
          </a:p>
          <a:p>
            <a:pPr marL="0" indent="0">
              <a:lnSpc>
                <a:spcPct val="120000"/>
              </a:lnSpc>
              <a:buFontTx/>
              <a:buNone/>
              <a:defRPr/>
            </a:pPr>
            <a:r>
              <a:rPr lang="en-US" sz="1900" b="1" kern="0" dirty="0">
                <a:solidFill>
                  <a:srgbClr val="003399"/>
                </a:solidFill>
                <a:latin typeface="Arial"/>
              </a:rPr>
              <a:t>How much time does an employer have to reemploy a military employee?</a:t>
            </a:r>
          </a:p>
          <a:p>
            <a:pPr lvl="1" algn="just">
              <a:lnSpc>
                <a:spcPct val="120000"/>
              </a:lnSpc>
              <a:buClr>
                <a:srgbClr val="008000"/>
              </a:buClr>
              <a:buFont typeface="Arial" panose="020B0604020202020204" pitchFamily="34" charset="0"/>
              <a:buChar char="•"/>
              <a:defRPr/>
            </a:pPr>
            <a:r>
              <a:rPr lang="en-US" sz="1800" kern="0" dirty="0">
                <a:solidFill>
                  <a:srgbClr val="000000"/>
                </a:solidFill>
                <a:latin typeface="Arial"/>
              </a:rPr>
              <a:t>Prompt reemployment is </a:t>
            </a:r>
            <a:r>
              <a:rPr lang="en-US" sz="1800" u="sng" kern="0" dirty="0">
                <a:solidFill>
                  <a:srgbClr val="000000"/>
                </a:solidFill>
                <a:latin typeface="Arial"/>
              </a:rPr>
              <a:t>usually </a:t>
            </a:r>
            <a:r>
              <a:rPr lang="en-US" sz="1800" kern="0" dirty="0">
                <a:solidFill>
                  <a:srgbClr val="000000"/>
                </a:solidFill>
                <a:latin typeface="Arial"/>
              </a:rPr>
              <a:t>within 14 calendar days </a:t>
            </a:r>
            <a:endParaRPr lang="en-US" sz="1800" kern="0" dirty="0" smtClean="0">
              <a:solidFill>
                <a:srgbClr val="000000"/>
              </a:solidFill>
              <a:latin typeface="Arial"/>
            </a:endParaRPr>
          </a:p>
          <a:p>
            <a:pPr lvl="1" algn="just">
              <a:lnSpc>
                <a:spcPct val="120000"/>
              </a:lnSpc>
              <a:buClr>
                <a:srgbClr val="008000"/>
              </a:buClr>
              <a:buFont typeface="Arial" panose="020B0604020202020204" pitchFamily="34" charset="0"/>
              <a:buChar char="•"/>
              <a:defRPr/>
            </a:pPr>
            <a:endParaRPr lang="en-US" sz="1200" i="1" kern="0" dirty="0">
              <a:solidFill>
                <a:srgbClr val="000000"/>
              </a:solidFill>
              <a:latin typeface="Arial"/>
            </a:endParaRPr>
          </a:p>
          <a:p>
            <a:pPr marL="0" indent="0">
              <a:lnSpc>
                <a:spcPct val="120000"/>
              </a:lnSpc>
              <a:buFontTx/>
              <a:buNone/>
              <a:defRPr/>
            </a:pPr>
            <a:r>
              <a:rPr lang="en-US" sz="1900" b="1" kern="0" dirty="0" smtClean="0">
                <a:solidFill>
                  <a:srgbClr val="003399"/>
                </a:solidFill>
                <a:latin typeface="Arial"/>
              </a:rPr>
              <a:t>What if I have questions or issues?</a:t>
            </a:r>
            <a:endParaRPr lang="en-US" sz="1900" b="1" kern="0" dirty="0">
              <a:solidFill>
                <a:srgbClr val="003399"/>
              </a:solidFill>
              <a:latin typeface="Arial"/>
            </a:endParaRPr>
          </a:p>
          <a:p>
            <a:pPr lvl="1" algn="just">
              <a:lnSpc>
                <a:spcPct val="120000"/>
              </a:lnSpc>
              <a:buClr>
                <a:srgbClr val="008000"/>
              </a:buClr>
              <a:buFont typeface="Arial" panose="020B0604020202020204" pitchFamily="34" charset="0"/>
              <a:buChar char="•"/>
              <a:defRPr/>
            </a:pPr>
            <a:r>
              <a:rPr lang="en-US" sz="1800" kern="0" dirty="0" smtClean="0">
                <a:solidFill>
                  <a:srgbClr val="000000"/>
                </a:solidFill>
                <a:latin typeface="Arial"/>
              </a:rPr>
              <a:t>Contact Employer Support of the Guard &amp; Reserve (ESGR)</a:t>
            </a:r>
            <a:endParaRPr lang="en-US" sz="1800" kern="0" dirty="0">
              <a:solidFill>
                <a:srgbClr val="000000"/>
              </a:solidFill>
              <a:latin typeface="Arial"/>
            </a:endParaRPr>
          </a:p>
          <a:p>
            <a:pPr lvl="1" algn="just">
              <a:lnSpc>
                <a:spcPct val="120000"/>
              </a:lnSpc>
              <a:buClr>
                <a:srgbClr val="008000"/>
              </a:buClr>
              <a:buFont typeface="Arial" panose="020B0604020202020204" pitchFamily="34" charset="0"/>
              <a:buChar char="•"/>
              <a:defRPr/>
            </a:pPr>
            <a:endParaRPr lang="en-US" sz="1800" i="1" kern="0" dirty="0" smtClean="0">
              <a:solidFill>
                <a:srgbClr val="000000"/>
              </a:solidFill>
              <a:latin typeface="Arial"/>
            </a:endParaRPr>
          </a:p>
          <a:p>
            <a:pPr lvl="1" algn="just">
              <a:lnSpc>
                <a:spcPct val="120000"/>
              </a:lnSpc>
              <a:buClr>
                <a:srgbClr val="008000"/>
              </a:buClr>
              <a:buFont typeface="Arial" panose="020B0604020202020204" pitchFamily="34" charset="0"/>
              <a:buChar char="•"/>
              <a:defRPr/>
            </a:pPr>
            <a:endParaRPr lang="en-US" sz="1800" i="1" kern="0" dirty="0">
              <a:solidFill>
                <a:srgbClr val="000000"/>
              </a:solidFill>
              <a:latin typeface="Arial"/>
            </a:endParaRPr>
          </a:p>
          <a:p>
            <a:pPr lvl="1" algn="just">
              <a:lnSpc>
                <a:spcPct val="120000"/>
              </a:lnSpc>
              <a:buClr>
                <a:srgbClr val="008000"/>
              </a:buClr>
              <a:buFont typeface="Arial" panose="020B0604020202020204" pitchFamily="34" charset="0"/>
              <a:buChar char="•"/>
              <a:defRPr/>
            </a:pPr>
            <a:endParaRPr lang="en-US" sz="1800" i="1" kern="0" dirty="0" smtClean="0">
              <a:solidFill>
                <a:srgbClr val="000000"/>
              </a:solidFill>
              <a:latin typeface="Arial"/>
            </a:endParaRPr>
          </a:p>
          <a:p>
            <a:pPr marL="457200" lvl="1" indent="0">
              <a:buClr>
                <a:srgbClr val="C00000"/>
              </a:buClr>
              <a:buNone/>
            </a:pPr>
            <a:endParaRPr lang="en-US" sz="1800" dirty="0" smtClean="0">
              <a:latin typeface="Arial" panose="020B0604020202020204" pitchFamily="34" charset="0"/>
              <a:cs typeface="Arial" panose="020B0604020202020204" pitchFamily="34" charset="0"/>
            </a:endParaRPr>
          </a:p>
          <a:p>
            <a:pPr>
              <a:lnSpc>
                <a:spcPct val="120000"/>
              </a:lnSpc>
              <a:buFontTx/>
              <a:buNone/>
              <a:defRPr/>
            </a:pPr>
            <a:r>
              <a:rPr lang="en-US" sz="1800" kern="0" dirty="0" smtClean="0">
                <a:solidFill>
                  <a:srgbClr val="A10707"/>
                </a:solidFill>
                <a:latin typeface="Arial"/>
              </a:rPr>
              <a:t>	</a:t>
            </a:r>
            <a:endParaRPr lang="en-US" sz="1800" kern="0" dirty="0">
              <a:solidFill>
                <a:srgbClr val="A10707"/>
              </a:solidFill>
              <a:latin typeface="Arial"/>
            </a:endParaRPr>
          </a:p>
        </p:txBody>
      </p:sp>
    </p:spTree>
    <p:extLst>
      <p:ext uri="{BB962C8B-B14F-4D97-AF65-F5344CB8AC3E}">
        <p14:creationId xmlns:p14="http://schemas.microsoft.com/office/powerpoint/2010/main" val="488850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265814" y="2089215"/>
            <a:ext cx="8686800" cy="153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gn="l" defTabSz="914400" rtl="0" eaLnBrk="0" latinLnBrk="0" hangingPunct="0">
              <a:lnSpc>
                <a:spcPct val="90000"/>
              </a:lnSpc>
              <a:spcBef>
                <a:spcPct val="20000"/>
              </a:spcBef>
              <a:buClr>
                <a:srgbClr val="00007D"/>
              </a:buClr>
              <a:buChar char="•"/>
              <a:defRPr sz="3200" kern="1200">
                <a:solidFill>
                  <a:schemeClr val="tx1"/>
                </a:solidFill>
                <a:latin typeface="Arial" charset="0"/>
                <a:ea typeface="+mj-ea"/>
                <a:cs typeface="+mj-cs"/>
              </a:defRPr>
            </a:lvl1pPr>
            <a:lvl2pPr marL="742950" indent="-285750" eaLnBrk="0" hangingPunct="0">
              <a:spcBef>
                <a:spcPct val="20000"/>
              </a:spcBef>
              <a:buClr>
                <a:srgbClr val="00007D"/>
              </a:buClr>
              <a:buChar char="–"/>
              <a:defRPr sz="2800">
                <a:solidFill>
                  <a:schemeClr val="tx1"/>
                </a:solidFill>
                <a:latin typeface="Arial" charset="0"/>
              </a:defRPr>
            </a:lvl2pPr>
            <a:lvl3pPr marL="1143000" indent="-228600" eaLnBrk="0" hangingPunct="0">
              <a:spcBef>
                <a:spcPct val="20000"/>
              </a:spcBef>
              <a:buClr>
                <a:srgbClr val="00007D"/>
              </a:buClr>
              <a:buChar char="•"/>
              <a:defRPr sz="2400">
                <a:solidFill>
                  <a:schemeClr val="tx1"/>
                </a:solidFill>
                <a:latin typeface="Arial" charset="0"/>
              </a:defRPr>
            </a:lvl3pPr>
            <a:lvl4pPr marL="1600200" indent="-228600" eaLnBrk="0" hangingPunct="0">
              <a:spcBef>
                <a:spcPct val="20000"/>
              </a:spcBef>
              <a:buClr>
                <a:srgbClr val="00007D"/>
              </a:buClr>
              <a:buChar char="–"/>
              <a:defRPr sz="2000">
                <a:solidFill>
                  <a:schemeClr val="tx1"/>
                </a:solidFill>
                <a:latin typeface="Arial" charset="0"/>
              </a:defRPr>
            </a:lvl4pPr>
            <a:lvl5pPr marL="2057400" indent="-228600" eaLnBrk="0" hangingPunct="0">
              <a:spcBef>
                <a:spcPct val="20000"/>
              </a:spcBef>
              <a:buClr>
                <a:srgbClr val="00007D"/>
              </a:buClr>
              <a:buChar char="»"/>
              <a:defRPr sz="2000">
                <a:solidFill>
                  <a:schemeClr val="tx1"/>
                </a:solidFill>
                <a:latin typeface="Arial" charset="0"/>
              </a:defRPr>
            </a:lvl5pPr>
            <a:lvl6pPr marL="2514600" indent="-228600" eaLnBrk="0" fontAlgn="base" hangingPunct="0">
              <a:spcBef>
                <a:spcPct val="20000"/>
              </a:spcBef>
              <a:spcAft>
                <a:spcPct val="0"/>
              </a:spcAft>
              <a:buClr>
                <a:srgbClr val="00007D"/>
              </a:buClr>
              <a:buChar char="»"/>
              <a:defRPr sz="2000">
                <a:solidFill>
                  <a:schemeClr val="tx1"/>
                </a:solidFill>
                <a:latin typeface="Arial" charset="0"/>
              </a:defRPr>
            </a:lvl6pPr>
            <a:lvl7pPr marL="2971800" indent="-228600" eaLnBrk="0" fontAlgn="base" hangingPunct="0">
              <a:spcBef>
                <a:spcPct val="20000"/>
              </a:spcBef>
              <a:spcAft>
                <a:spcPct val="0"/>
              </a:spcAft>
              <a:buClr>
                <a:srgbClr val="00007D"/>
              </a:buClr>
              <a:buChar char="»"/>
              <a:defRPr sz="2000">
                <a:solidFill>
                  <a:schemeClr val="tx1"/>
                </a:solidFill>
                <a:latin typeface="Arial" charset="0"/>
              </a:defRPr>
            </a:lvl7pPr>
            <a:lvl8pPr marL="3429000" indent="-228600" eaLnBrk="0" fontAlgn="base" hangingPunct="0">
              <a:spcBef>
                <a:spcPct val="20000"/>
              </a:spcBef>
              <a:spcAft>
                <a:spcPct val="0"/>
              </a:spcAft>
              <a:buClr>
                <a:srgbClr val="00007D"/>
              </a:buClr>
              <a:buChar char="»"/>
              <a:defRPr sz="2000">
                <a:solidFill>
                  <a:schemeClr val="tx1"/>
                </a:solidFill>
                <a:latin typeface="Arial" charset="0"/>
              </a:defRPr>
            </a:lvl8pPr>
            <a:lvl9pPr marL="3886200" indent="-228600" eaLnBrk="0" fontAlgn="base" hangingPunct="0">
              <a:spcBef>
                <a:spcPct val="20000"/>
              </a:spcBef>
              <a:spcAft>
                <a:spcPct val="0"/>
              </a:spcAft>
              <a:buClr>
                <a:srgbClr val="00007D"/>
              </a:buClr>
              <a:buChar char="»"/>
              <a:defRPr sz="2000">
                <a:solidFill>
                  <a:schemeClr val="tx1"/>
                </a:solidFill>
                <a:latin typeface="Arial" charset="0"/>
              </a:defRPr>
            </a:lvl9pPr>
          </a:lstStyle>
          <a:p>
            <a:pPr algn="ctr" eaLnBrk="1" hangingPunct="1">
              <a:spcBef>
                <a:spcPct val="0"/>
              </a:spcBef>
              <a:buClrTx/>
              <a:buFontTx/>
              <a:buNone/>
            </a:pPr>
            <a:r>
              <a:rPr lang="en-US" altLang="en-US" sz="3400" b="1" dirty="0" smtClean="0">
                <a:latin typeface="+mj-lt"/>
                <a:cs typeface="Times New Roman" pitchFamily="18" charset="0"/>
              </a:rPr>
              <a:t>EMPLOYER SUPPORT OF </a:t>
            </a:r>
            <a:br>
              <a:rPr lang="en-US" altLang="en-US" sz="3400" b="1" dirty="0" smtClean="0">
                <a:latin typeface="+mj-lt"/>
                <a:cs typeface="Times New Roman" pitchFamily="18" charset="0"/>
              </a:rPr>
            </a:br>
            <a:r>
              <a:rPr lang="en-US" altLang="en-US" sz="3400" b="1" dirty="0" smtClean="0">
                <a:latin typeface="+mj-lt"/>
                <a:cs typeface="Times New Roman" pitchFamily="18" charset="0"/>
              </a:rPr>
              <a:t>THE GUARD AND RESERVE (ESGR)</a:t>
            </a:r>
            <a:endParaRPr lang="en-US" altLang="en-US" sz="3400" b="1" dirty="0">
              <a:latin typeface="+mj-lt"/>
              <a:cs typeface="Times New Roman" pitchFamily="18" charset="0"/>
            </a:endParaRPr>
          </a:p>
        </p:txBody>
      </p:sp>
    </p:spTree>
    <p:extLst>
      <p:ext uri="{BB962C8B-B14F-4D97-AF65-F5344CB8AC3E}">
        <p14:creationId xmlns:p14="http://schemas.microsoft.com/office/powerpoint/2010/main" val="21968436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6200" y="598968"/>
            <a:ext cx="9067800" cy="12192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400" b="1" smtClean="0">
                <a:cs typeface="Times New Roman" pitchFamily="18" charset="0"/>
              </a:rPr>
              <a:t>EMPLOYER SUPPORT OF </a:t>
            </a:r>
            <a:br>
              <a:rPr lang="en-US" altLang="en-US" sz="3400" b="1" smtClean="0">
                <a:cs typeface="Times New Roman" pitchFamily="18" charset="0"/>
              </a:rPr>
            </a:br>
            <a:r>
              <a:rPr lang="en-US" altLang="en-US" sz="3400" b="1" smtClean="0">
                <a:cs typeface="Times New Roman" pitchFamily="18" charset="0"/>
              </a:rPr>
              <a:t>THE GUARD AND RESERVE (ESGR)</a:t>
            </a:r>
            <a:endParaRPr lang="en-US" altLang="en-US" sz="3400" b="1" dirty="0" smtClean="0">
              <a:cs typeface="Times New Roman" pitchFamily="18" charset="0"/>
            </a:endParaRPr>
          </a:p>
        </p:txBody>
      </p:sp>
      <p:sp>
        <p:nvSpPr>
          <p:cNvPr id="3" name="Content Placeholder 1"/>
          <p:cNvSpPr txBox="1">
            <a:spLocks/>
          </p:cNvSpPr>
          <p:nvPr/>
        </p:nvSpPr>
        <p:spPr>
          <a:xfrm>
            <a:off x="332984" y="1970568"/>
            <a:ext cx="8229600" cy="41147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0000"/>
              </a:buClr>
              <a:defRPr/>
            </a:pPr>
            <a:r>
              <a:rPr lang="en-US" sz="2400" b="1" smtClean="0">
                <a:ea typeface="Tahoma" pitchFamily="34" charset="0"/>
                <a:cs typeface="Times New Roman" panose="02020603050405020304" pitchFamily="18" charset="0"/>
              </a:rPr>
              <a:t>A Department of Defense Office, established in 1972 to promote cooperation and understanding between Reserve Component Service members and their Civilian Employers.</a:t>
            </a:r>
          </a:p>
          <a:p>
            <a:endParaRPr lang="en-US" sz="1200" b="1" smtClean="0">
              <a:latin typeface="Arial" panose="020B0604020202020204" pitchFamily="34" charset="0"/>
              <a:cs typeface="Arial" panose="020B0604020202020204" pitchFamily="34" charset="0"/>
            </a:endParaRPr>
          </a:p>
          <a:p>
            <a:pPr>
              <a:buClr>
                <a:srgbClr val="FF0000"/>
              </a:buClr>
              <a:defRPr/>
            </a:pPr>
            <a:r>
              <a:rPr lang="en-US" sz="2400" b="1" smtClean="0">
                <a:ea typeface="Tahoma" pitchFamily="34" charset="0"/>
                <a:cs typeface="Times New Roman" panose="02020603050405020304" pitchFamily="18" charset="0"/>
              </a:rPr>
              <a:t>Provides neutral informal mediation for USERRA  conflicts between Service member employees and employers</a:t>
            </a:r>
          </a:p>
          <a:p>
            <a:pPr marL="285750" indent="-285750">
              <a:buFont typeface="Wingdings" panose="05000000000000000000" pitchFamily="2" charset="2"/>
              <a:buChar char="q"/>
            </a:pPr>
            <a:endParaRPr lang="en-US" sz="1200" b="1" smtClean="0">
              <a:latin typeface="Arial" panose="020B0604020202020204" pitchFamily="34" charset="0"/>
              <a:cs typeface="Arial" panose="020B0604020202020204" pitchFamily="34" charset="0"/>
            </a:endParaRPr>
          </a:p>
          <a:p>
            <a:pPr>
              <a:buClr>
                <a:srgbClr val="FF0000"/>
              </a:buClr>
              <a:defRPr/>
            </a:pPr>
            <a:r>
              <a:rPr lang="en-US" sz="2400" b="1" smtClean="0">
                <a:ea typeface="Tahoma" pitchFamily="34" charset="0"/>
                <a:cs typeface="Times New Roman" panose="02020603050405020304" pitchFamily="18" charset="0"/>
              </a:rPr>
              <a:t>Over 100 volunteers across 6 regions of Ohio</a:t>
            </a:r>
          </a:p>
          <a:p>
            <a:pPr>
              <a:buClr>
                <a:srgbClr val="FF0000"/>
              </a:buClr>
              <a:buFont typeface="Wingdings" panose="05000000000000000000" pitchFamily="2" charset="2"/>
              <a:buChar char="Ø"/>
            </a:pPr>
            <a:endParaRPr lang="en-US" sz="1200" b="1" smtClean="0">
              <a:solidFill>
                <a:srgbClr val="000066"/>
              </a:solidFill>
              <a:latin typeface="Arial" panose="020B0604020202020204" pitchFamily="34" charset="0"/>
              <a:cs typeface="Arial" panose="020B0604020202020204" pitchFamily="34" charset="0"/>
            </a:endParaRPr>
          </a:p>
          <a:p>
            <a:pPr>
              <a:buClr>
                <a:srgbClr val="FF0000"/>
              </a:buClr>
              <a:defRPr/>
            </a:pPr>
            <a:r>
              <a:rPr lang="en-US" sz="2400" b="1" smtClean="0">
                <a:ea typeface="Tahoma" pitchFamily="34" charset="0"/>
                <a:cs typeface="Times New Roman" panose="02020603050405020304" pitchFamily="18" charset="0"/>
              </a:rPr>
              <a:t>Your Support Network:</a:t>
            </a:r>
          </a:p>
          <a:p>
            <a:pPr lvl="1">
              <a:buClr>
                <a:srgbClr val="FF0000"/>
              </a:buClr>
              <a:defRPr/>
            </a:pPr>
            <a:r>
              <a:rPr lang="en-US" sz="2200" b="1" smtClean="0">
                <a:ea typeface="Tahoma" pitchFamily="34" charset="0"/>
                <a:cs typeface="Times New Roman" panose="02020603050405020304" pitchFamily="18" charset="0"/>
              </a:rPr>
              <a:t>Employer Outreach &amp; Ombudsman</a:t>
            </a:r>
          </a:p>
          <a:p>
            <a:endParaRPr lang="en-US" dirty="0"/>
          </a:p>
        </p:txBody>
      </p:sp>
    </p:spTree>
    <p:extLst>
      <p:ext uri="{BB962C8B-B14F-4D97-AF65-F5344CB8AC3E}">
        <p14:creationId xmlns:p14="http://schemas.microsoft.com/office/powerpoint/2010/main" val="29066875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3875</TotalTime>
  <Words>667</Words>
  <Application>Microsoft Office PowerPoint</Application>
  <PresentationFormat>On-screen Show (4:3)</PresentationFormat>
  <Paragraphs>89</Paragraphs>
  <Slides>10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Calibri Light</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NEOVETS</dc:title>
  <dc:creator>Chad Cook</dc:creator>
  <cp:lastModifiedBy>Joe Lawrence</cp:lastModifiedBy>
  <cp:revision>33</cp:revision>
  <cp:lastPrinted>2017-10-26T15:00:44Z</cp:lastPrinted>
  <dcterms:created xsi:type="dcterms:W3CDTF">2016-05-25T21:06:48Z</dcterms:created>
  <dcterms:modified xsi:type="dcterms:W3CDTF">2017-10-30T02:53:08Z</dcterms:modified>
</cp:coreProperties>
</file>