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423" r:id="rId1"/>
  </p:sldMasterIdLst>
  <p:notesMasterIdLst>
    <p:notesMasterId r:id="rId32"/>
  </p:notesMasterIdLst>
  <p:sldIdLst>
    <p:sldId id="277" r:id="rId2"/>
    <p:sldId id="256" r:id="rId3"/>
    <p:sldId id="305" r:id="rId4"/>
    <p:sldId id="284" r:id="rId5"/>
    <p:sldId id="308" r:id="rId6"/>
    <p:sldId id="285" r:id="rId7"/>
    <p:sldId id="258" r:id="rId8"/>
    <p:sldId id="259" r:id="rId9"/>
    <p:sldId id="303" r:id="rId10"/>
    <p:sldId id="314" r:id="rId11"/>
    <p:sldId id="313" r:id="rId12"/>
    <p:sldId id="295" r:id="rId13"/>
    <p:sldId id="312" r:id="rId14"/>
    <p:sldId id="309" r:id="rId15"/>
    <p:sldId id="291" r:id="rId16"/>
    <p:sldId id="1145" r:id="rId17"/>
    <p:sldId id="315" r:id="rId18"/>
    <p:sldId id="280" r:id="rId19"/>
    <p:sldId id="1069" r:id="rId20"/>
    <p:sldId id="1068" r:id="rId21"/>
    <p:sldId id="1144" r:id="rId22"/>
    <p:sldId id="1071" r:id="rId23"/>
    <p:sldId id="1073" r:id="rId24"/>
    <p:sldId id="1074" r:id="rId25"/>
    <p:sldId id="1075" r:id="rId26"/>
    <p:sldId id="1112" r:id="rId27"/>
    <p:sldId id="304" r:id="rId28"/>
    <p:sldId id="311" r:id="rId29"/>
    <p:sldId id="302" r:id="rId30"/>
    <p:sldId id="260" r:id="rId31"/>
  </p:sldIdLst>
  <p:sldSz cx="12192000" cy="6858000"/>
  <p:notesSz cx="7104063"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728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58" d="100"/>
          <a:sy n="58" d="100"/>
        </p:scale>
        <p:origin x="64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3508"/>
          </a:xfrm>
          <a:prstGeom prst="rect">
            <a:avLst/>
          </a:prstGeom>
        </p:spPr>
        <p:txBody>
          <a:bodyPr vert="horz" lIns="99058" tIns="49530" rIns="99058" bIns="49530" rtlCol="0"/>
          <a:lstStyle>
            <a:lvl1pPr algn="l">
              <a:defRPr sz="1300"/>
            </a:lvl1pPr>
          </a:lstStyle>
          <a:p>
            <a:endParaRPr lang="en-AU"/>
          </a:p>
        </p:txBody>
      </p:sp>
      <p:sp>
        <p:nvSpPr>
          <p:cNvPr id="3" name="Date Placeholder 2"/>
          <p:cNvSpPr>
            <a:spLocks noGrp="1"/>
          </p:cNvSpPr>
          <p:nvPr>
            <p:ph type="dt" idx="1"/>
          </p:nvPr>
        </p:nvSpPr>
        <p:spPr>
          <a:xfrm>
            <a:off x="4023992" y="0"/>
            <a:ext cx="3078427" cy="513508"/>
          </a:xfrm>
          <a:prstGeom prst="rect">
            <a:avLst/>
          </a:prstGeom>
        </p:spPr>
        <p:txBody>
          <a:bodyPr vert="horz" lIns="99058" tIns="49530" rIns="99058" bIns="49530" rtlCol="0"/>
          <a:lstStyle>
            <a:lvl1pPr algn="r">
              <a:defRPr sz="1300"/>
            </a:lvl1pPr>
          </a:lstStyle>
          <a:p>
            <a:fld id="{FBEE8621-365C-4EF2-96C5-BD8CDF7C34AC}" type="datetimeFigureOut">
              <a:rPr lang="en-AU" smtClean="0"/>
              <a:t>18/10/2018</a:t>
            </a:fld>
            <a:endParaRPr lang="en-AU"/>
          </a:p>
        </p:txBody>
      </p:sp>
      <p:sp>
        <p:nvSpPr>
          <p:cNvPr id="4" name="Slide Image Placeholder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58" tIns="49530" rIns="99058" bIns="49530" rtlCol="0" anchor="ctr"/>
          <a:lstStyle/>
          <a:p>
            <a:endParaRPr lang="en-AU"/>
          </a:p>
        </p:txBody>
      </p:sp>
      <p:sp>
        <p:nvSpPr>
          <p:cNvPr id="5" name="Notes Placeholder 4"/>
          <p:cNvSpPr>
            <a:spLocks noGrp="1"/>
          </p:cNvSpPr>
          <p:nvPr>
            <p:ph type="body" sz="quarter" idx="3"/>
          </p:nvPr>
        </p:nvSpPr>
        <p:spPr>
          <a:xfrm>
            <a:off x="710407" y="4925407"/>
            <a:ext cx="5683250" cy="4029879"/>
          </a:xfrm>
          <a:prstGeom prst="rect">
            <a:avLst/>
          </a:prstGeom>
        </p:spPr>
        <p:txBody>
          <a:bodyPr vert="horz" lIns="99058" tIns="49530" rIns="99058" bIns="4953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721107"/>
            <a:ext cx="3078427" cy="513508"/>
          </a:xfrm>
          <a:prstGeom prst="rect">
            <a:avLst/>
          </a:prstGeom>
        </p:spPr>
        <p:txBody>
          <a:bodyPr vert="horz" lIns="99058" tIns="49530" rIns="99058" bIns="49530" rtlCol="0" anchor="b"/>
          <a:lstStyle>
            <a:lvl1pPr algn="l">
              <a:defRPr sz="1300"/>
            </a:lvl1pPr>
          </a:lstStyle>
          <a:p>
            <a:endParaRPr lang="en-AU"/>
          </a:p>
        </p:txBody>
      </p:sp>
      <p:sp>
        <p:nvSpPr>
          <p:cNvPr id="7" name="Slide Number Placeholder 6"/>
          <p:cNvSpPr>
            <a:spLocks noGrp="1"/>
          </p:cNvSpPr>
          <p:nvPr>
            <p:ph type="sldNum" sz="quarter" idx="5"/>
          </p:nvPr>
        </p:nvSpPr>
        <p:spPr>
          <a:xfrm>
            <a:off x="4023992" y="9721107"/>
            <a:ext cx="3078427" cy="513508"/>
          </a:xfrm>
          <a:prstGeom prst="rect">
            <a:avLst/>
          </a:prstGeom>
        </p:spPr>
        <p:txBody>
          <a:bodyPr vert="horz" lIns="99058" tIns="49530" rIns="99058" bIns="49530" rtlCol="0" anchor="b"/>
          <a:lstStyle>
            <a:lvl1pPr algn="r">
              <a:defRPr sz="1300"/>
            </a:lvl1pPr>
          </a:lstStyle>
          <a:p>
            <a:fld id="{8408F55F-592B-461A-8884-FA9A8A061A1A}" type="slidenum">
              <a:rPr lang="en-AU" smtClean="0"/>
              <a:t>‹#›</a:t>
            </a:fld>
            <a:endParaRPr lang="en-AU"/>
          </a:p>
        </p:txBody>
      </p:sp>
    </p:spTree>
    <p:extLst>
      <p:ext uri="{BB962C8B-B14F-4D97-AF65-F5344CB8AC3E}">
        <p14:creationId xmlns:p14="http://schemas.microsoft.com/office/powerpoint/2010/main" val="4042857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8408F55F-592B-461A-8884-FA9A8A061A1A}" type="slidenum">
              <a:rPr lang="en-AU" smtClean="0"/>
              <a:t>1</a:t>
            </a:fld>
            <a:endParaRPr lang="en-AU"/>
          </a:p>
        </p:txBody>
      </p:sp>
    </p:spTree>
    <p:extLst>
      <p:ext uri="{BB962C8B-B14F-4D97-AF65-F5344CB8AC3E}">
        <p14:creationId xmlns:p14="http://schemas.microsoft.com/office/powerpoint/2010/main" val="3167909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8408F55F-592B-461A-8884-FA9A8A061A1A}" type="slidenum">
              <a:rPr lang="en-AU" smtClean="0"/>
              <a:t>12</a:t>
            </a:fld>
            <a:endParaRPr lang="en-AU"/>
          </a:p>
        </p:txBody>
      </p:sp>
    </p:spTree>
    <p:extLst>
      <p:ext uri="{BB962C8B-B14F-4D97-AF65-F5344CB8AC3E}">
        <p14:creationId xmlns:p14="http://schemas.microsoft.com/office/powerpoint/2010/main" val="409849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8408F55F-592B-461A-8884-FA9A8A061A1A}" type="slidenum">
              <a:rPr lang="en-AU" smtClean="0"/>
              <a:t>14</a:t>
            </a:fld>
            <a:endParaRPr lang="en-AU"/>
          </a:p>
        </p:txBody>
      </p:sp>
    </p:spTree>
    <p:extLst>
      <p:ext uri="{BB962C8B-B14F-4D97-AF65-F5344CB8AC3E}">
        <p14:creationId xmlns:p14="http://schemas.microsoft.com/office/powerpoint/2010/main" val="32999090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8408F55F-592B-461A-8884-FA9A8A061A1A}" type="slidenum">
              <a:rPr lang="en-AU" smtClean="0"/>
              <a:t>15</a:t>
            </a:fld>
            <a:endParaRPr lang="en-AU"/>
          </a:p>
        </p:txBody>
      </p:sp>
    </p:spTree>
    <p:extLst>
      <p:ext uri="{BB962C8B-B14F-4D97-AF65-F5344CB8AC3E}">
        <p14:creationId xmlns:p14="http://schemas.microsoft.com/office/powerpoint/2010/main" val="23434040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8408F55F-592B-461A-8884-FA9A8A061A1A}" type="slidenum">
              <a:rPr lang="en-AU" smtClean="0"/>
              <a:t>18</a:t>
            </a:fld>
            <a:endParaRPr lang="en-AU"/>
          </a:p>
        </p:txBody>
      </p:sp>
    </p:spTree>
    <p:extLst>
      <p:ext uri="{BB962C8B-B14F-4D97-AF65-F5344CB8AC3E}">
        <p14:creationId xmlns:p14="http://schemas.microsoft.com/office/powerpoint/2010/main" val="35976682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3618670F-6929-4E90-A38D-19F7932CAF87}" type="slidenum">
              <a:rPr lang="en-AU" smtClean="0"/>
              <a:pPr/>
              <a:t>19</a:t>
            </a:fld>
            <a:endParaRPr lang="en-AU"/>
          </a:p>
        </p:txBody>
      </p:sp>
    </p:spTree>
    <p:extLst>
      <p:ext uri="{BB962C8B-B14F-4D97-AF65-F5344CB8AC3E}">
        <p14:creationId xmlns:p14="http://schemas.microsoft.com/office/powerpoint/2010/main" val="24285820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3618670F-6929-4E90-A38D-19F7932CAF87}" type="slidenum">
              <a:rPr lang="en-AU" smtClean="0"/>
              <a:pPr/>
              <a:t>20</a:t>
            </a:fld>
            <a:endParaRPr lang="en-AU"/>
          </a:p>
        </p:txBody>
      </p:sp>
    </p:spTree>
    <p:extLst>
      <p:ext uri="{BB962C8B-B14F-4D97-AF65-F5344CB8AC3E}">
        <p14:creationId xmlns:p14="http://schemas.microsoft.com/office/powerpoint/2010/main" val="38167449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3618670F-6929-4E90-A38D-19F7932CAF87}" type="slidenum">
              <a:rPr lang="en-AU" smtClean="0"/>
              <a:pPr/>
              <a:t>21</a:t>
            </a:fld>
            <a:endParaRPr lang="en-AU"/>
          </a:p>
        </p:txBody>
      </p:sp>
    </p:spTree>
    <p:extLst>
      <p:ext uri="{BB962C8B-B14F-4D97-AF65-F5344CB8AC3E}">
        <p14:creationId xmlns:p14="http://schemas.microsoft.com/office/powerpoint/2010/main" val="19847059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3618670F-6929-4E90-A38D-19F7932CAF87}" type="slidenum">
              <a:rPr lang="en-AU" smtClean="0"/>
              <a:pPr/>
              <a:t>22</a:t>
            </a:fld>
            <a:endParaRPr lang="en-AU"/>
          </a:p>
        </p:txBody>
      </p:sp>
    </p:spTree>
    <p:extLst>
      <p:ext uri="{BB962C8B-B14F-4D97-AF65-F5344CB8AC3E}">
        <p14:creationId xmlns:p14="http://schemas.microsoft.com/office/powerpoint/2010/main" val="37066944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3618670F-6929-4E90-A38D-19F7932CAF87}" type="slidenum">
              <a:rPr lang="en-AU" smtClean="0"/>
              <a:pPr/>
              <a:t>23</a:t>
            </a:fld>
            <a:endParaRPr lang="en-AU"/>
          </a:p>
        </p:txBody>
      </p:sp>
    </p:spTree>
    <p:extLst>
      <p:ext uri="{BB962C8B-B14F-4D97-AF65-F5344CB8AC3E}">
        <p14:creationId xmlns:p14="http://schemas.microsoft.com/office/powerpoint/2010/main" val="18073107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618670F-6929-4E90-A38D-19F7932CAF87}" type="slidenum">
              <a:rPr lang="en-AU" smtClean="0"/>
              <a:pPr/>
              <a:t>24</a:t>
            </a:fld>
            <a:endParaRPr lang="en-AU"/>
          </a:p>
        </p:txBody>
      </p:sp>
    </p:spTree>
    <p:extLst>
      <p:ext uri="{BB962C8B-B14F-4D97-AF65-F5344CB8AC3E}">
        <p14:creationId xmlns:p14="http://schemas.microsoft.com/office/powerpoint/2010/main" val="113359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8408F55F-592B-461A-8884-FA9A8A061A1A}" type="slidenum">
              <a:rPr lang="en-AU" smtClean="0"/>
              <a:t>2</a:t>
            </a:fld>
            <a:endParaRPr lang="en-AU"/>
          </a:p>
        </p:txBody>
      </p:sp>
    </p:spTree>
    <p:extLst>
      <p:ext uri="{BB962C8B-B14F-4D97-AF65-F5344CB8AC3E}">
        <p14:creationId xmlns:p14="http://schemas.microsoft.com/office/powerpoint/2010/main" val="2923440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618670F-6929-4E90-A38D-19F7932CAF87}" type="slidenum">
              <a:rPr lang="en-AU" smtClean="0"/>
              <a:pPr/>
              <a:t>25</a:t>
            </a:fld>
            <a:endParaRPr lang="en-AU"/>
          </a:p>
        </p:txBody>
      </p:sp>
    </p:spTree>
    <p:extLst>
      <p:ext uri="{BB962C8B-B14F-4D97-AF65-F5344CB8AC3E}">
        <p14:creationId xmlns:p14="http://schemas.microsoft.com/office/powerpoint/2010/main" val="6978776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1204913"/>
            <a:ext cx="5773738" cy="3248025"/>
          </a:xfrm>
        </p:spPr>
      </p:sp>
      <p:sp>
        <p:nvSpPr>
          <p:cNvPr id="3" name="Notes Placeholder 2"/>
          <p:cNvSpPr>
            <a:spLocks noGrp="1"/>
          </p:cNvSpPr>
          <p:nvPr>
            <p:ph type="body" idx="1"/>
          </p:nvPr>
        </p:nvSpPr>
        <p:spPr/>
        <p:txBody>
          <a:bodyPr/>
          <a:lstStyle/>
          <a:p>
            <a:endParaRPr lang="en-AU" dirty="0"/>
          </a:p>
        </p:txBody>
      </p:sp>
      <p:sp>
        <p:nvSpPr>
          <p:cNvPr id="4" name="Date Placeholder 3"/>
          <p:cNvSpPr>
            <a:spLocks noGrp="1"/>
          </p:cNvSpPr>
          <p:nvPr>
            <p:ph type="dt" idx="10"/>
          </p:nvPr>
        </p:nvSpPr>
        <p:spPr/>
        <p:txBody>
          <a:bodyPr/>
          <a:lstStyle/>
          <a:p>
            <a:r>
              <a:rPr lang="en-US"/>
              <a:t>More Clients, More Money and More Time™</a:t>
            </a:r>
            <a:endParaRPr lang="en-AU" dirty="0"/>
          </a:p>
        </p:txBody>
      </p:sp>
    </p:spTree>
    <p:extLst>
      <p:ext uri="{BB962C8B-B14F-4D97-AF65-F5344CB8AC3E}">
        <p14:creationId xmlns:p14="http://schemas.microsoft.com/office/powerpoint/2010/main" val="34806834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8408F55F-592B-461A-8884-FA9A8A061A1A}" type="slidenum">
              <a:rPr lang="en-AU" smtClean="0"/>
              <a:t>27</a:t>
            </a:fld>
            <a:endParaRPr lang="en-AU"/>
          </a:p>
        </p:txBody>
      </p:sp>
    </p:spTree>
    <p:extLst>
      <p:ext uri="{BB962C8B-B14F-4D97-AF65-F5344CB8AC3E}">
        <p14:creationId xmlns:p14="http://schemas.microsoft.com/office/powerpoint/2010/main" val="33189524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8408F55F-592B-461A-8884-FA9A8A061A1A}" type="slidenum">
              <a:rPr lang="en-AU" smtClean="0"/>
              <a:t>28</a:t>
            </a:fld>
            <a:endParaRPr lang="en-AU"/>
          </a:p>
        </p:txBody>
      </p:sp>
    </p:spTree>
    <p:extLst>
      <p:ext uri="{BB962C8B-B14F-4D97-AF65-F5344CB8AC3E}">
        <p14:creationId xmlns:p14="http://schemas.microsoft.com/office/powerpoint/2010/main" val="2133253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8408F55F-592B-461A-8884-FA9A8A061A1A}" type="slidenum">
              <a:rPr lang="en-AU" smtClean="0"/>
              <a:t>29</a:t>
            </a:fld>
            <a:endParaRPr lang="en-AU"/>
          </a:p>
        </p:txBody>
      </p:sp>
    </p:spTree>
    <p:extLst>
      <p:ext uri="{BB962C8B-B14F-4D97-AF65-F5344CB8AC3E}">
        <p14:creationId xmlns:p14="http://schemas.microsoft.com/office/powerpoint/2010/main" val="30656886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8408F55F-592B-461A-8884-FA9A8A061A1A}" type="slidenum">
              <a:rPr lang="en-AU" smtClean="0"/>
              <a:t>30</a:t>
            </a:fld>
            <a:endParaRPr lang="en-AU"/>
          </a:p>
        </p:txBody>
      </p:sp>
    </p:spTree>
    <p:extLst>
      <p:ext uri="{BB962C8B-B14F-4D97-AF65-F5344CB8AC3E}">
        <p14:creationId xmlns:p14="http://schemas.microsoft.com/office/powerpoint/2010/main" val="18108466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8408F55F-592B-461A-8884-FA9A8A061A1A}" type="slidenum">
              <a:rPr lang="en-AU" smtClean="0"/>
              <a:t>3</a:t>
            </a:fld>
            <a:endParaRPr lang="en-AU"/>
          </a:p>
        </p:txBody>
      </p:sp>
    </p:spTree>
    <p:extLst>
      <p:ext uri="{BB962C8B-B14F-4D97-AF65-F5344CB8AC3E}">
        <p14:creationId xmlns:p14="http://schemas.microsoft.com/office/powerpoint/2010/main" val="1371862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8408F55F-592B-461A-8884-FA9A8A061A1A}" type="slidenum">
              <a:rPr lang="en-AU" smtClean="0"/>
              <a:t>4</a:t>
            </a:fld>
            <a:endParaRPr lang="en-AU"/>
          </a:p>
        </p:txBody>
      </p:sp>
    </p:spTree>
    <p:extLst>
      <p:ext uri="{BB962C8B-B14F-4D97-AF65-F5344CB8AC3E}">
        <p14:creationId xmlns:p14="http://schemas.microsoft.com/office/powerpoint/2010/main" val="2599531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8408F55F-592B-461A-8884-FA9A8A061A1A}" type="slidenum">
              <a:rPr lang="en-AU" smtClean="0"/>
              <a:t>5</a:t>
            </a:fld>
            <a:endParaRPr lang="en-AU"/>
          </a:p>
        </p:txBody>
      </p:sp>
    </p:spTree>
    <p:extLst>
      <p:ext uri="{BB962C8B-B14F-4D97-AF65-F5344CB8AC3E}">
        <p14:creationId xmlns:p14="http://schemas.microsoft.com/office/powerpoint/2010/main" val="29437747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8408F55F-592B-461A-8884-FA9A8A061A1A}" type="slidenum">
              <a:rPr lang="en-AU" smtClean="0"/>
              <a:t>6</a:t>
            </a:fld>
            <a:endParaRPr lang="en-AU"/>
          </a:p>
        </p:txBody>
      </p:sp>
    </p:spTree>
    <p:extLst>
      <p:ext uri="{BB962C8B-B14F-4D97-AF65-F5344CB8AC3E}">
        <p14:creationId xmlns:p14="http://schemas.microsoft.com/office/powerpoint/2010/main" val="16695654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8408F55F-592B-461A-8884-FA9A8A061A1A}" type="slidenum">
              <a:rPr lang="en-AU" smtClean="0"/>
              <a:t>7</a:t>
            </a:fld>
            <a:endParaRPr lang="en-AU"/>
          </a:p>
        </p:txBody>
      </p:sp>
    </p:spTree>
    <p:extLst>
      <p:ext uri="{BB962C8B-B14F-4D97-AF65-F5344CB8AC3E}">
        <p14:creationId xmlns:p14="http://schemas.microsoft.com/office/powerpoint/2010/main" val="3740927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8408F55F-592B-461A-8884-FA9A8A061A1A}" type="slidenum">
              <a:rPr lang="en-AU" smtClean="0"/>
              <a:t>8</a:t>
            </a:fld>
            <a:endParaRPr lang="en-AU"/>
          </a:p>
        </p:txBody>
      </p:sp>
    </p:spTree>
    <p:extLst>
      <p:ext uri="{BB962C8B-B14F-4D97-AF65-F5344CB8AC3E}">
        <p14:creationId xmlns:p14="http://schemas.microsoft.com/office/powerpoint/2010/main" val="33132097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8408F55F-592B-461A-8884-FA9A8A061A1A}" type="slidenum">
              <a:rPr lang="en-AU" smtClean="0"/>
              <a:t>9</a:t>
            </a:fld>
            <a:endParaRPr lang="en-AU"/>
          </a:p>
        </p:txBody>
      </p:sp>
    </p:spTree>
    <p:extLst>
      <p:ext uri="{BB962C8B-B14F-4D97-AF65-F5344CB8AC3E}">
        <p14:creationId xmlns:p14="http://schemas.microsoft.com/office/powerpoint/2010/main" val="34024517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448A544-EE70-4D18-A4A3-B978FBF6900B}" type="datetime1">
              <a:rPr lang="en-AU" smtClean="0"/>
              <a:t>18/10/2018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BF2E97E-2C4C-4664-88F8-DF924EBB8EF8}" type="slidenum">
              <a:rPr lang="en-AU" smtClean="0"/>
              <a:t>‹#›</a:t>
            </a:fld>
            <a:endParaRPr lang="en-AU"/>
          </a:p>
        </p:txBody>
      </p:sp>
    </p:spTree>
    <p:extLst>
      <p:ext uri="{BB962C8B-B14F-4D97-AF65-F5344CB8AC3E}">
        <p14:creationId xmlns:p14="http://schemas.microsoft.com/office/powerpoint/2010/main" val="1931130660"/>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656A2AA-1264-492A-8E98-3CC9F699D0A0}" type="datetime1">
              <a:rPr lang="en-AU" smtClean="0"/>
              <a:t>18/10/2018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2BF2E97E-2C4C-4664-88F8-DF924EBB8EF8}" type="slidenum">
              <a:rPr lang="en-AU" smtClean="0"/>
              <a:t>‹#›</a:t>
            </a:fld>
            <a:endParaRPr lang="en-AU"/>
          </a:p>
        </p:txBody>
      </p:sp>
    </p:spTree>
    <p:extLst>
      <p:ext uri="{BB962C8B-B14F-4D97-AF65-F5344CB8AC3E}">
        <p14:creationId xmlns:p14="http://schemas.microsoft.com/office/powerpoint/2010/main" val="4126315232"/>
      </p:ext>
    </p:extLst>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656A2AA-1264-492A-8E98-3CC9F699D0A0}" type="datetime1">
              <a:rPr lang="en-AU" smtClean="0"/>
              <a:t>18/10/2018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2BF2E97E-2C4C-4664-88F8-DF924EBB8EF8}" type="slidenum">
              <a:rPr lang="en-AU" smtClean="0"/>
              <a:t>‹#›</a:t>
            </a:fld>
            <a:endParaRPr lang="en-AU"/>
          </a:p>
        </p:txBody>
      </p:sp>
    </p:spTree>
    <p:extLst>
      <p:ext uri="{BB962C8B-B14F-4D97-AF65-F5344CB8AC3E}">
        <p14:creationId xmlns:p14="http://schemas.microsoft.com/office/powerpoint/2010/main" val="651782758"/>
      </p:ext>
    </p:extLst>
  </p:cSld>
  <p:clrMapOvr>
    <a:masterClrMapping/>
  </p:clrMapOvr>
  <p:hf sldNum="0"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656A2AA-1264-492A-8E98-3CC9F699D0A0}" type="datetime1">
              <a:rPr lang="en-AU" smtClean="0"/>
              <a:t>18/10/2018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2BF2E97E-2C4C-4664-88F8-DF924EBB8EF8}" type="slidenum">
              <a:rPr lang="en-AU" smtClean="0"/>
              <a:t>‹#›</a:t>
            </a:fld>
            <a:endParaRPr lang="en-AU"/>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703726930"/>
      </p:ext>
    </p:extLst>
  </p:cSld>
  <p:clrMapOvr>
    <a:masterClrMapping/>
  </p:clrMapOvr>
  <p:hf sldNum="0"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656A2AA-1264-492A-8E98-3CC9F699D0A0}" type="datetime1">
              <a:rPr lang="en-AU" smtClean="0"/>
              <a:t>18/10/2018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2BF2E97E-2C4C-4664-88F8-DF924EBB8EF8}" type="slidenum">
              <a:rPr lang="en-AU" smtClean="0"/>
              <a:t>‹#›</a:t>
            </a:fld>
            <a:endParaRPr lang="en-AU"/>
          </a:p>
        </p:txBody>
      </p:sp>
    </p:spTree>
    <p:extLst>
      <p:ext uri="{BB962C8B-B14F-4D97-AF65-F5344CB8AC3E}">
        <p14:creationId xmlns:p14="http://schemas.microsoft.com/office/powerpoint/2010/main" val="2923487308"/>
      </p:ext>
    </p:extLst>
  </p:cSld>
  <p:clrMapOvr>
    <a:masterClrMapping/>
  </p:clrMapOvr>
  <p:hf sldNum="0"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F656A2AA-1264-492A-8E98-3CC9F699D0A0}" type="datetime1">
              <a:rPr lang="en-AU" smtClean="0"/>
              <a:t>18/10/2018</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2BF2E97E-2C4C-4664-88F8-DF924EBB8EF8}" type="slidenum">
              <a:rPr lang="en-AU" smtClean="0"/>
              <a:t>‹#›</a:t>
            </a:fld>
            <a:endParaRPr lang="en-AU"/>
          </a:p>
        </p:txBody>
      </p:sp>
    </p:spTree>
    <p:extLst>
      <p:ext uri="{BB962C8B-B14F-4D97-AF65-F5344CB8AC3E}">
        <p14:creationId xmlns:p14="http://schemas.microsoft.com/office/powerpoint/2010/main" val="3045586482"/>
      </p:ext>
    </p:extLst>
  </p:cSld>
  <p:clrMapOvr>
    <a:masterClrMapping/>
  </p:clrMapOvr>
  <p:hf sldNum="0"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F656A2AA-1264-492A-8E98-3CC9F699D0A0}" type="datetime1">
              <a:rPr lang="en-AU" smtClean="0"/>
              <a:t>18/10/2018</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2BF2E97E-2C4C-4664-88F8-DF924EBB8EF8}" type="slidenum">
              <a:rPr lang="en-AU" smtClean="0"/>
              <a:t>‹#›</a:t>
            </a:fld>
            <a:endParaRPr lang="en-AU"/>
          </a:p>
        </p:txBody>
      </p:sp>
    </p:spTree>
    <p:extLst>
      <p:ext uri="{BB962C8B-B14F-4D97-AF65-F5344CB8AC3E}">
        <p14:creationId xmlns:p14="http://schemas.microsoft.com/office/powerpoint/2010/main" val="2738263968"/>
      </p:ext>
    </p:extLst>
  </p:cSld>
  <p:clrMapOvr>
    <a:masterClrMapping/>
  </p:clrMapOvr>
  <p:hf sldNum="0" hd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56A2AA-1264-492A-8E98-3CC9F699D0A0}" type="datetime1">
              <a:rPr lang="en-AU" smtClean="0"/>
              <a:t>18/10/2018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BF2E97E-2C4C-4664-88F8-DF924EBB8EF8}" type="slidenum">
              <a:rPr lang="en-AU" smtClean="0"/>
              <a:t>‹#›</a:t>
            </a:fld>
            <a:endParaRPr lang="en-AU"/>
          </a:p>
        </p:txBody>
      </p:sp>
    </p:spTree>
    <p:extLst>
      <p:ext uri="{BB962C8B-B14F-4D97-AF65-F5344CB8AC3E}">
        <p14:creationId xmlns:p14="http://schemas.microsoft.com/office/powerpoint/2010/main" val="1892133090"/>
      </p:ext>
    </p:extLst>
  </p:cSld>
  <p:clrMapOvr>
    <a:masterClrMapping/>
  </p:clrMapOvr>
  <p:hf sldNum="0" hd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56A2AA-1264-492A-8E98-3CC9F699D0A0}" type="datetime1">
              <a:rPr lang="en-AU" smtClean="0"/>
              <a:t>18/10/2018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BF2E97E-2C4C-4664-88F8-DF924EBB8EF8}" type="slidenum">
              <a:rPr lang="en-AU" smtClean="0"/>
              <a:t>‹#›</a:t>
            </a:fld>
            <a:endParaRPr lang="en-AU"/>
          </a:p>
        </p:txBody>
      </p:sp>
    </p:spTree>
    <p:extLst>
      <p:ext uri="{BB962C8B-B14F-4D97-AF65-F5344CB8AC3E}">
        <p14:creationId xmlns:p14="http://schemas.microsoft.com/office/powerpoint/2010/main" val="1666751953"/>
      </p:ext>
    </p:extLst>
  </p:cSld>
  <p:clrMapOvr>
    <a:masterClrMapping/>
  </p:clrMapOvr>
  <p:hf sldNum="0" hdr="0" dt="0"/>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56A2AA-1264-492A-8E98-3CC9F699D0A0}" type="datetime1">
              <a:rPr lang="en-AU" smtClean="0"/>
              <a:t>18/10/2018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BF2E97E-2C4C-4664-88F8-DF924EBB8EF8}" type="slidenum">
              <a:rPr lang="en-AU" smtClean="0"/>
              <a:t>‹#›</a:t>
            </a:fld>
            <a:endParaRPr lang="en-AU"/>
          </a:p>
        </p:txBody>
      </p:sp>
    </p:spTree>
    <p:extLst>
      <p:ext uri="{BB962C8B-B14F-4D97-AF65-F5344CB8AC3E}">
        <p14:creationId xmlns:p14="http://schemas.microsoft.com/office/powerpoint/2010/main" val="415012639"/>
      </p:ext>
    </p:extLst>
  </p:cSld>
  <p:clrMapOvr>
    <a:masterClrMapping/>
  </p:clrMapOvr>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FD74D92-D522-4223-B63F-0D253ED888C7}" type="datetime1">
              <a:rPr lang="en-AU" smtClean="0"/>
              <a:t>18/10/2018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BF2E97E-2C4C-4664-88F8-DF924EBB8EF8}" type="slidenum">
              <a:rPr lang="en-AU" smtClean="0"/>
              <a:t>‹#›</a:t>
            </a:fld>
            <a:endParaRPr lang="en-AU"/>
          </a:p>
        </p:txBody>
      </p:sp>
    </p:spTree>
    <p:extLst>
      <p:ext uri="{BB962C8B-B14F-4D97-AF65-F5344CB8AC3E}">
        <p14:creationId xmlns:p14="http://schemas.microsoft.com/office/powerpoint/2010/main" val="4083579658"/>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656A2AA-1264-492A-8E98-3CC9F699D0A0}" type="datetime1">
              <a:rPr lang="en-AU" smtClean="0"/>
              <a:t>18/10/2018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2BF2E97E-2C4C-4664-88F8-DF924EBB8EF8}" type="slidenum">
              <a:rPr lang="en-AU" smtClean="0"/>
              <a:t>‹#›</a:t>
            </a:fld>
            <a:endParaRPr lang="en-AU"/>
          </a:p>
        </p:txBody>
      </p:sp>
    </p:spTree>
    <p:extLst>
      <p:ext uri="{BB962C8B-B14F-4D97-AF65-F5344CB8AC3E}">
        <p14:creationId xmlns:p14="http://schemas.microsoft.com/office/powerpoint/2010/main" val="2203678566"/>
      </p:ext>
    </p:extLst>
  </p:cSld>
  <p:clrMapOvr>
    <a:masterClrMapping/>
  </p:clrMapOvr>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656A2AA-1264-492A-8E98-3CC9F699D0A0}" type="datetime1">
              <a:rPr lang="en-AU" smtClean="0"/>
              <a:t>18/10/2018</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2BF2E97E-2C4C-4664-88F8-DF924EBB8EF8}" type="slidenum">
              <a:rPr lang="en-AU" smtClean="0"/>
              <a:t>‹#›</a:t>
            </a:fld>
            <a:endParaRPr lang="en-AU"/>
          </a:p>
        </p:txBody>
      </p:sp>
    </p:spTree>
    <p:extLst>
      <p:ext uri="{BB962C8B-B14F-4D97-AF65-F5344CB8AC3E}">
        <p14:creationId xmlns:p14="http://schemas.microsoft.com/office/powerpoint/2010/main" val="2020236897"/>
      </p:ext>
    </p:extLst>
  </p:cSld>
  <p:clrMapOvr>
    <a:masterClrMapping/>
  </p:clrMapOvr>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634E918-9DCD-4108-AA32-D647DEFF84F1}" type="datetime1">
              <a:rPr lang="en-AU" smtClean="0"/>
              <a:t>18/10/2018</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2BF2E97E-2C4C-4664-88F8-DF924EBB8EF8}" type="slidenum">
              <a:rPr lang="en-AU" smtClean="0"/>
              <a:t>‹#›</a:t>
            </a:fld>
            <a:endParaRPr lang="en-AU"/>
          </a:p>
        </p:txBody>
      </p:sp>
    </p:spTree>
    <p:extLst>
      <p:ext uri="{BB962C8B-B14F-4D97-AF65-F5344CB8AC3E}">
        <p14:creationId xmlns:p14="http://schemas.microsoft.com/office/powerpoint/2010/main" val="486587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089BE3-3778-4E76-BAA5-5AF02A2E3898}" type="datetime1">
              <a:rPr lang="en-AU" smtClean="0"/>
              <a:t>18/10/2018</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2BF2E97E-2C4C-4664-88F8-DF924EBB8EF8}" type="slidenum">
              <a:rPr lang="en-AU" smtClean="0"/>
              <a:t>‹#›</a:t>
            </a:fld>
            <a:endParaRPr lang="en-AU"/>
          </a:p>
        </p:txBody>
      </p:sp>
    </p:spTree>
    <p:extLst>
      <p:ext uri="{BB962C8B-B14F-4D97-AF65-F5344CB8AC3E}">
        <p14:creationId xmlns:p14="http://schemas.microsoft.com/office/powerpoint/2010/main" val="3849589129"/>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F656A2AA-1264-492A-8E98-3CC9F699D0A0}" type="datetime1">
              <a:rPr lang="en-AU" smtClean="0"/>
              <a:t>18/10/2018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2BF2E97E-2C4C-4664-88F8-DF924EBB8EF8}" type="slidenum">
              <a:rPr lang="en-AU" smtClean="0"/>
              <a:t>‹#›</a:t>
            </a:fld>
            <a:endParaRPr lang="en-AU"/>
          </a:p>
        </p:txBody>
      </p:sp>
    </p:spTree>
    <p:extLst>
      <p:ext uri="{BB962C8B-B14F-4D97-AF65-F5344CB8AC3E}">
        <p14:creationId xmlns:p14="http://schemas.microsoft.com/office/powerpoint/2010/main" val="1967181759"/>
      </p:ext>
    </p:extLst>
  </p:cSld>
  <p:clrMapOvr>
    <a:masterClrMapping/>
  </p:clrMapOvr>
  <p:hf sldNum="0" hdr="0" dt="0"/>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F656A2AA-1264-492A-8E98-3CC9F699D0A0}" type="datetime1">
              <a:rPr lang="en-AU" smtClean="0"/>
              <a:t>18/10/2018</a:t>
            </a:fld>
            <a:endParaRPr lang="en-AU"/>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BF2E97E-2C4C-4664-88F8-DF924EBB8EF8}" type="slidenum">
              <a:rPr lang="en-AU" smtClean="0"/>
              <a:t>‹#›</a:t>
            </a:fld>
            <a:endParaRPr lang="en-AU"/>
          </a:p>
        </p:txBody>
      </p:sp>
    </p:spTree>
    <p:extLst>
      <p:ext uri="{BB962C8B-B14F-4D97-AF65-F5344CB8AC3E}">
        <p14:creationId xmlns:p14="http://schemas.microsoft.com/office/powerpoint/2010/main" val="2446531411"/>
      </p:ext>
    </p:extLst>
  </p:cSld>
  <p:clrMapOvr>
    <a:masterClrMapping/>
  </p:clrMapOvr>
  <p:hf sldNum="0"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F656A2AA-1264-492A-8E98-3CC9F699D0A0}" type="datetime1">
              <a:rPr lang="en-AU" smtClean="0"/>
              <a:t>18/10/2018</a:t>
            </a:fld>
            <a:endParaRPr lang="en-AU"/>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AU"/>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2BF2E97E-2C4C-4664-88F8-DF924EBB8EF8}" type="slidenum">
              <a:rPr lang="en-AU" smtClean="0"/>
              <a:t>‹#›</a:t>
            </a:fld>
            <a:endParaRPr lang="en-AU"/>
          </a:p>
        </p:txBody>
      </p:sp>
    </p:spTree>
    <p:extLst>
      <p:ext uri="{BB962C8B-B14F-4D97-AF65-F5344CB8AC3E}">
        <p14:creationId xmlns:p14="http://schemas.microsoft.com/office/powerpoint/2010/main" val="1414307016"/>
      </p:ext>
    </p:extLst>
  </p:cSld>
  <p:clrMap bg1="dk1" tx1="lt1" bg2="dk2" tx2="lt2" accent1="accent1" accent2="accent2" accent3="accent3" accent4="accent4" accent5="accent5" accent6="accent6" hlink="hlink" folHlink="folHlink"/>
  <p:sldLayoutIdLst>
    <p:sldLayoutId id="2147484424" r:id="rId1"/>
    <p:sldLayoutId id="2147484425" r:id="rId2"/>
    <p:sldLayoutId id="2147484426" r:id="rId3"/>
    <p:sldLayoutId id="2147484427" r:id="rId4"/>
    <p:sldLayoutId id="2147484428" r:id="rId5"/>
    <p:sldLayoutId id="2147484429" r:id="rId6"/>
    <p:sldLayoutId id="2147484430" r:id="rId7"/>
    <p:sldLayoutId id="2147484431" r:id="rId8"/>
    <p:sldLayoutId id="2147484432" r:id="rId9"/>
    <p:sldLayoutId id="2147484433" r:id="rId10"/>
    <p:sldLayoutId id="2147484434" r:id="rId11"/>
    <p:sldLayoutId id="2147484435" r:id="rId12"/>
    <p:sldLayoutId id="2147484436" r:id="rId13"/>
    <p:sldLayoutId id="2147484437" r:id="rId14"/>
    <p:sldLayoutId id="2147484438" r:id="rId15"/>
    <p:sldLayoutId id="2147484439" r:id="rId16"/>
    <p:sldLayoutId id="2147484440" r:id="rId17"/>
  </p:sldLayoutIdLst>
  <p:hf sldNum="0" hdr="0" dt="0"/>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www.investopedia.com/terms/c/capital_gains_tax.asp"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8360" y="-199887"/>
            <a:ext cx="9404723" cy="1400530"/>
          </a:xfrm>
        </p:spPr>
        <p:txBody>
          <a:bodyPr/>
          <a:lstStyle/>
          <a:p>
            <a:r>
              <a:rPr lang="en-AU" dirty="0">
                <a:latin typeface="Arial Black" panose="020B0A04020102020204" pitchFamily="34" charset="0"/>
              </a:rPr>
              <a:t>Agenda </a:t>
            </a:r>
          </a:p>
        </p:txBody>
      </p:sp>
      <p:sp>
        <p:nvSpPr>
          <p:cNvPr id="3" name="Content Placeholder 2"/>
          <p:cNvSpPr>
            <a:spLocks noGrp="1"/>
          </p:cNvSpPr>
          <p:nvPr>
            <p:ph idx="1"/>
          </p:nvPr>
        </p:nvSpPr>
        <p:spPr>
          <a:xfrm>
            <a:off x="6583679" y="1200643"/>
            <a:ext cx="5608321" cy="3491523"/>
          </a:xfrm>
        </p:spPr>
        <p:txBody>
          <a:bodyPr>
            <a:noAutofit/>
          </a:bodyPr>
          <a:lstStyle/>
          <a:p>
            <a:pPr marL="0" indent="0">
              <a:buNone/>
            </a:pPr>
            <a:r>
              <a:rPr lang="en-AU" sz="2400" dirty="0"/>
              <a:t>6.00 – 6.30pm – Networking &amp; Drinks</a:t>
            </a:r>
          </a:p>
          <a:p>
            <a:pPr marL="0" indent="0">
              <a:buNone/>
            </a:pPr>
            <a:r>
              <a:rPr lang="en-AU" sz="2400" dirty="0"/>
              <a:t>6.30– 6.50pm – BAM intro &amp; </a:t>
            </a:r>
          </a:p>
          <a:p>
            <a:pPr marL="0" indent="0">
              <a:buNone/>
            </a:pPr>
            <a:r>
              <a:rPr lang="en-AU" sz="2400" dirty="0"/>
              <a:t>Presentation – Sarah Harding  </a:t>
            </a:r>
          </a:p>
          <a:p>
            <a:pPr marL="0" indent="0">
              <a:buNone/>
            </a:pPr>
            <a:r>
              <a:rPr lang="en-AU" sz="2400" dirty="0"/>
              <a:t>Networking activities </a:t>
            </a:r>
          </a:p>
          <a:p>
            <a:pPr marL="0" indent="0">
              <a:buNone/>
            </a:pPr>
            <a:r>
              <a:rPr lang="en-AU" sz="2400" dirty="0"/>
              <a:t>6.50 – 7.10 pm – Edward Zia’s 7 Key High Growth Marketing Strategies to Boost sales’</a:t>
            </a:r>
          </a:p>
          <a:p>
            <a:pPr marL="0" indent="0">
              <a:buNone/>
            </a:pPr>
            <a:r>
              <a:rPr lang="en-AU" sz="2400" dirty="0"/>
              <a:t>7.10-7.30 – Q &amp; A/ Lucky Door/Feedback</a:t>
            </a:r>
          </a:p>
          <a:p>
            <a:pPr marL="0" indent="0">
              <a:buNone/>
            </a:pPr>
            <a:r>
              <a:rPr lang="en-AU" sz="2400" dirty="0"/>
              <a:t>7.30 – 8pm onwards – Further Networking</a:t>
            </a:r>
          </a:p>
        </p:txBody>
      </p:sp>
      <p:pic>
        <p:nvPicPr>
          <p:cNvPr id="5" name="Picture 4">
            <a:extLst>
              <a:ext uri="{FF2B5EF4-FFF2-40B4-BE49-F238E27FC236}">
                <a16:creationId xmlns:a16="http://schemas.microsoft.com/office/drawing/2014/main" id="{C07C77C4-D155-4565-AD15-05ED95D485A3}"/>
              </a:ext>
            </a:extLst>
          </p:cNvPr>
          <p:cNvPicPr>
            <a:picLocks noChangeAspect="1"/>
          </p:cNvPicPr>
          <p:nvPr/>
        </p:nvPicPr>
        <p:blipFill>
          <a:blip r:embed="rId3"/>
          <a:stretch>
            <a:fillRect/>
          </a:stretch>
        </p:blipFill>
        <p:spPr>
          <a:xfrm>
            <a:off x="0" y="0"/>
            <a:ext cx="6475827" cy="1660096"/>
          </a:xfrm>
          <a:prstGeom prst="rect">
            <a:avLst/>
          </a:prstGeom>
        </p:spPr>
      </p:pic>
    </p:spTree>
    <p:extLst>
      <p:ext uri="{BB962C8B-B14F-4D97-AF65-F5344CB8AC3E}">
        <p14:creationId xmlns:p14="http://schemas.microsoft.com/office/powerpoint/2010/main" val="42879817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72E2C-032C-4EAC-A9CB-06E69E7C3998}"/>
              </a:ext>
            </a:extLst>
          </p:cNvPr>
          <p:cNvSpPr>
            <a:spLocks noGrp="1"/>
          </p:cNvSpPr>
          <p:nvPr>
            <p:ph type="title"/>
          </p:nvPr>
        </p:nvSpPr>
        <p:spPr>
          <a:xfrm>
            <a:off x="913795" y="365126"/>
            <a:ext cx="10353762" cy="970450"/>
          </a:xfrm>
        </p:spPr>
        <p:txBody>
          <a:bodyPr>
            <a:normAutofit fontScale="90000"/>
          </a:bodyPr>
          <a:lstStyle/>
          <a:p>
            <a:r>
              <a:rPr lang="en-AU" dirty="0"/>
              <a:t>What do these business leaders have in common?</a:t>
            </a:r>
          </a:p>
        </p:txBody>
      </p:sp>
      <p:sp>
        <p:nvSpPr>
          <p:cNvPr id="3" name="Content Placeholder 2">
            <a:extLst>
              <a:ext uri="{FF2B5EF4-FFF2-40B4-BE49-F238E27FC236}">
                <a16:creationId xmlns:a16="http://schemas.microsoft.com/office/drawing/2014/main" id="{6EB05BE9-7510-4ED6-BA2C-C1E8F1D83D01}"/>
              </a:ext>
            </a:extLst>
          </p:cNvPr>
          <p:cNvSpPr>
            <a:spLocks noGrp="1"/>
          </p:cNvSpPr>
          <p:nvPr>
            <p:ph idx="1"/>
          </p:nvPr>
        </p:nvSpPr>
        <p:spPr>
          <a:xfrm>
            <a:off x="236420" y="1217863"/>
            <a:ext cx="11708511" cy="4856774"/>
          </a:xfrm>
        </p:spPr>
        <p:txBody>
          <a:bodyPr>
            <a:normAutofit/>
          </a:bodyPr>
          <a:lstStyle/>
          <a:p>
            <a:r>
              <a:rPr lang="en-AU" dirty="0"/>
              <a:t>Richard Branson</a:t>
            </a:r>
          </a:p>
          <a:p>
            <a:r>
              <a:rPr lang="en-AU" dirty="0"/>
              <a:t>Mark Zuckerberg   </a:t>
            </a:r>
          </a:p>
          <a:p>
            <a:r>
              <a:rPr lang="en-AU" dirty="0"/>
              <a:t>Warren Buffett </a:t>
            </a:r>
          </a:p>
          <a:p>
            <a:endParaRPr lang="en-AU" dirty="0"/>
          </a:p>
          <a:p>
            <a:endParaRPr lang="en-AU" dirty="0"/>
          </a:p>
          <a:p>
            <a:endParaRPr lang="en-AU" dirty="0"/>
          </a:p>
          <a:p>
            <a:pPr marL="36900" indent="0" algn="ctr">
              <a:buNone/>
            </a:pPr>
            <a:r>
              <a:rPr lang="en-AU" u="sng" dirty="0"/>
              <a:t>Key Themes</a:t>
            </a:r>
          </a:p>
          <a:p>
            <a:pPr marL="494100" indent="-457200">
              <a:buAutoNum type="arabicPeriod"/>
            </a:pPr>
            <a:r>
              <a:rPr lang="en-AU" dirty="0"/>
              <a:t>Clear “Why” </a:t>
            </a:r>
          </a:p>
          <a:p>
            <a:pPr marL="494100" indent="-457200">
              <a:buAutoNum type="arabicPeriod"/>
            </a:pPr>
            <a:r>
              <a:rPr lang="en-AU" dirty="0"/>
              <a:t>Giving back</a:t>
            </a:r>
          </a:p>
          <a:p>
            <a:pPr marL="494100" indent="-457200">
              <a:buAutoNum type="arabicPeriod"/>
            </a:pPr>
            <a:r>
              <a:rPr lang="en-AU" dirty="0"/>
              <a:t>Investing outside of their businesses</a:t>
            </a:r>
          </a:p>
          <a:p>
            <a:endParaRPr lang="en-AU" dirty="0"/>
          </a:p>
        </p:txBody>
      </p:sp>
      <p:sp>
        <p:nvSpPr>
          <p:cNvPr id="4" name="Footer Placeholder 3">
            <a:extLst>
              <a:ext uri="{FF2B5EF4-FFF2-40B4-BE49-F238E27FC236}">
                <a16:creationId xmlns:a16="http://schemas.microsoft.com/office/drawing/2014/main" id="{F288584E-F15B-4000-A69C-C9F12EA6E2FB}"/>
              </a:ext>
            </a:extLst>
          </p:cNvPr>
          <p:cNvSpPr>
            <a:spLocks noGrp="1"/>
          </p:cNvSpPr>
          <p:nvPr>
            <p:ph type="ftr" sz="quarter" idx="11"/>
          </p:nvPr>
        </p:nvSpPr>
        <p:spPr/>
        <p:txBody>
          <a:bodyPr/>
          <a:lstStyle/>
          <a:p>
            <a:endParaRPr lang="en-AU"/>
          </a:p>
        </p:txBody>
      </p:sp>
      <p:pic>
        <p:nvPicPr>
          <p:cNvPr id="5" name="Picture 4">
            <a:extLst>
              <a:ext uri="{FF2B5EF4-FFF2-40B4-BE49-F238E27FC236}">
                <a16:creationId xmlns:a16="http://schemas.microsoft.com/office/drawing/2014/main" id="{0E9884E1-B847-41B1-9675-A9E987209F0B}"/>
              </a:ext>
            </a:extLst>
          </p:cNvPr>
          <p:cNvPicPr>
            <a:picLocks noChangeAspect="1"/>
          </p:cNvPicPr>
          <p:nvPr/>
        </p:nvPicPr>
        <p:blipFill>
          <a:blip r:embed="rId2"/>
          <a:stretch>
            <a:fillRect/>
          </a:stretch>
        </p:blipFill>
        <p:spPr>
          <a:xfrm>
            <a:off x="9414062" y="1703294"/>
            <a:ext cx="2284288" cy="2840411"/>
          </a:xfrm>
          <a:prstGeom prst="rect">
            <a:avLst/>
          </a:prstGeom>
        </p:spPr>
      </p:pic>
      <p:pic>
        <p:nvPicPr>
          <p:cNvPr id="6" name="Picture 5">
            <a:extLst>
              <a:ext uri="{FF2B5EF4-FFF2-40B4-BE49-F238E27FC236}">
                <a16:creationId xmlns:a16="http://schemas.microsoft.com/office/drawing/2014/main" id="{3454AFC8-32D9-49DE-A331-5E13B8830826}"/>
              </a:ext>
            </a:extLst>
          </p:cNvPr>
          <p:cNvPicPr>
            <a:picLocks noChangeAspect="1"/>
          </p:cNvPicPr>
          <p:nvPr/>
        </p:nvPicPr>
        <p:blipFill>
          <a:blip r:embed="rId3"/>
          <a:stretch>
            <a:fillRect/>
          </a:stretch>
        </p:blipFill>
        <p:spPr>
          <a:xfrm>
            <a:off x="3296606" y="1408625"/>
            <a:ext cx="1777417" cy="2044030"/>
          </a:xfrm>
          <a:prstGeom prst="rect">
            <a:avLst/>
          </a:prstGeom>
        </p:spPr>
      </p:pic>
      <p:pic>
        <p:nvPicPr>
          <p:cNvPr id="7" name="Picture 6">
            <a:extLst>
              <a:ext uri="{FF2B5EF4-FFF2-40B4-BE49-F238E27FC236}">
                <a16:creationId xmlns:a16="http://schemas.microsoft.com/office/drawing/2014/main" id="{588024C5-1A09-4195-9923-92F0A8D863C9}"/>
              </a:ext>
            </a:extLst>
          </p:cNvPr>
          <p:cNvPicPr>
            <a:picLocks noChangeAspect="1"/>
          </p:cNvPicPr>
          <p:nvPr/>
        </p:nvPicPr>
        <p:blipFill>
          <a:blip r:embed="rId4"/>
          <a:stretch>
            <a:fillRect/>
          </a:stretch>
        </p:blipFill>
        <p:spPr>
          <a:xfrm>
            <a:off x="6253160" y="1552025"/>
            <a:ext cx="2667000" cy="1371600"/>
          </a:xfrm>
          <a:prstGeom prst="rect">
            <a:avLst/>
          </a:prstGeom>
        </p:spPr>
      </p:pic>
    </p:spTree>
    <p:extLst>
      <p:ext uri="{BB962C8B-B14F-4D97-AF65-F5344CB8AC3E}">
        <p14:creationId xmlns:p14="http://schemas.microsoft.com/office/powerpoint/2010/main" val="19572197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C1664-33F7-455E-9A03-97879B922AC9}"/>
              </a:ext>
            </a:extLst>
          </p:cNvPr>
          <p:cNvSpPr>
            <a:spLocks noGrp="1"/>
          </p:cNvSpPr>
          <p:nvPr>
            <p:ph type="title"/>
          </p:nvPr>
        </p:nvSpPr>
        <p:spPr>
          <a:xfrm>
            <a:off x="913795" y="591671"/>
            <a:ext cx="10525170" cy="1179065"/>
          </a:xfrm>
        </p:spPr>
        <p:txBody>
          <a:bodyPr>
            <a:normAutofit fontScale="90000"/>
          </a:bodyPr>
          <a:lstStyle/>
          <a:p>
            <a:r>
              <a:rPr lang="en-AU" dirty="0"/>
              <a:t>1. What is your Business Vision … </a:t>
            </a:r>
            <a:br>
              <a:rPr lang="en-AU" dirty="0"/>
            </a:br>
            <a:br>
              <a:rPr lang="en-AU" dirty="0"/>
            </a:br>
            <a:r>
              <a:rPr lang="en-AU" dirty="0"/>
              <a:t>What is your WHY?</a:t>
            </a:r>
          </a:p>
        </p:txBody>
      </p:sp>
      <p:sp>
        <p:nvSpPr>
          <p:cNvPr id="3" name="Content Placeholder 2">
            <a:extLst>
              <a:ext uri="{FF2B5EF4-FFF2-40B4-BE49-F238E27FC236}">
                <a16:creationId xmlns:a16="http://schemas.microsoft.com/office/drawing/2014/main" id="{AC7A9BCB-58A5-41DD-9904-09DDD1F694EB}"/>
              </a:ext>
            </a:extLst>
          </p:cNvPr>
          <p:cNvSpPr>
            <a:spLocks noGrp="1"/>
          </p:cNvSpPr>
          <p:nvPr>
            <p:ph idx="1"/>
          </p:nvPr>
        </p:nvSpPr>
        <p:spPr>
          <a:xfrm>
            <a:off x="1971630" y="2455321"/>
            <a:ext cx="10353762" cy="4058751"/>
          </a:xfrm>
        </p:spPr>
        <p:txBody>
          <a:bodyPr/>
          <a:lstStyle/>
          <a:p>
            <a:pPr marL="36900" indent="0">
              <a:buNone/>
            </a:pPr>
            <a:r>
              <a:rPr lang="en-AU" dirty="0"/>
              <a:t>Can you clearly articulate what your purpose is and what your really </a:t>
            </a:r>
          </a:p>
          <a:p>
            <a:pPr marL="36900" indent="0">
              <a:buNone/>
            </a:pPr>
            <a:r>
              <a:rPr lang="en-AU" dirty="0"/>
              <a:t>wanting to achieve by being in Business?</a:t>
            </a:r>
          </a:p>
        </p:txBody>
      </p:sp>
      <p:sp>
        <p:nvSpPr>
          <p:cNvPr id="4" name="Footer Placeholder 3">
            <a:extLst>
              <a:ext uri="{FF2B5EF4-FFF2-40B4-BE49-F238E27FC236}">
                <a16:creationId xmlns:a16="http://schemas.microsoft.com/office/drawing/2014/main" id="{6A85A4EC-199C-46D3-BBBA-1B9139FDBECA}"/>
              </a:ext>
            </a:extLst>
          </p:cNvPr>
          <p:cNvSpPr>
            <a:spLocks noGrp="1"/>
          </p:cNvSpPr>
          <p:nvPr>
            <p:ph type="ftr" sz="quarter" idx="11"/>
          </p:nvPr>
        </p:nvSpPr>
        <p:spPr/>
        <p:txBody>
          <a:bodyPr/>
          <a:lstStyle/>
          <a:p>
            <a:endParaRPr lang="en-AU"/>
          </a:p>
        </p:txBody>
      </p:sp>
    </p:spTree>
    <p:extLst>
      <p:ext uri="{BB962C8B-B14F-4D97-AF65-F5344CB8AC3E}">
        <p14:creationId xmlns:p14="http://schemas.microsoft.com/office/powerpoint/2010/main" val="5422884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0A5E56-654F-469D-809B-D7D6ADBFC1F5}"/>
              </a:ext>
            </a:extLst>
          </p:cNvPr>
          <p:cNvSpPr>
            <a:spLocks noGrp="1"/>
          </p:cNvSpPr>
          <p:nvPr>
            <p:ph idx="1"/>
          </p:nvPr>
        </p:nvSpPr>
        <p:spPr>
          <a:xfrm>
            <a:off x="329647" y="269183"/>
            <a:ext cx="11320672" cy="6319633"/>
          </a:xfrm>
        </p:spPr>
        <p:txBody>
          <a:bodyPr>
            <a:normAutofit/>
          </a:bodyPr>
          <a:lstStyle/>
          <a:p>
            <a:pPr marL="0" indent="0">
              <a:lnSpc>
                <a:spcPct val="89000"/>
              </a:lnSpc>
              <a:spcBef>
                <a:spcPct val="0"/>
              </a:spcBef>
              <a:buNone/>
            </a:pPr>
            <a:r>
              <a:rPr lang="en-AU" sz="4400" dirty="0">
                <a:latin typeface="+mj-lt"/>
                <a:ea typeface="+mj-ea"/>
                <a:cs typeface="+mj-cs"/>
              </a:rPr>
              <a:t>2. What is the difference between Active Versus Passive Income?</a:t>
            </a:r>
          </a:p>
          <a:p>
            <a:pPr marL="0" indent="0">
              <a:lnSpc>
                <a:spcPct val="89000"/>
              </a:lnSpc>
              <a:spcBef>
                <a:spcPct val="0"/>
              </a:spcBef>
              <a:buNone/>
            </a:pPr>
            <a:r>
              <a:rPr lang="en-AU" dirty="0"/>
              <a:t>			         </a:t>
            </a:r>
          </a:p>
          <a:p>
            <a:pPr marL="0" indent="0">
              <a:buNone/>
            </a:pPr>
            <a:r>
              <a:rPr lang="en-AU" dirty="0"/>
              <a:t>Time &amp; Effort Required … </a:t>
            </a:r>
          </a:p>
          <a:p>
            <a:pPr marL="0" indent="0">
              <a:buNone/>
            </a:pPr>
            <a:endParaRPr lang="en-AU" dirty="0"/>
          </a:p>
          <a:p>
            <a:r>
              <a:rPr lang="en-AU" dirty="0"/>
              <a:t>Active – Income from Business  - Generating new sales, subscriptions, speaking opportunities, Contracts, 1 on 1 consultations</a:t>
            </a:r>
          </a:p>
          <a:p>
            <a:pPr marL="0" indent="0">
              <a:buNone/>
            </a:pPr>
            <a:endParaRPr lang="en-AU" dirty="0"/>
          </a:p>
          <a:p>
            <a:r>
              <a:rPr lang="en-AU" dirty="0"/>
              <a:t>Passive – Income from Property, shares, Managed Funds, Bonds, Cash, Other Business Investment </a:t>
            </a:r>
            <a:r>
              <a:rPr lang="en-AU" dirty="0" err="1"/>
              <a:t>ect</a:t>
            </a:r>
            <a:r>
              <a:rPr lang="en-AU" dirty="0"/>
              <a:t> </a:t>
            </a:r>
          </a:p>
          <a:p>
            <a:endParaRPr lang="en-AU" dirty="0"/>
          </a:p>
          <a:p>
            <a:endParaRPr lang="en-AU" dirty="0"/>
          </a:p>
          <a:p>
            <a:pPr marL="0" indent="0">
              <a:buNone/>
            </a:pPr>
            <a:endParaRPr lang="en-AU" dirty="0"/>
          </a:p>
          <a:p>
            <a:pPr algn="ctr"/>
            <a:r>
              <a:rPr lang="en-AU" dirty="0"/>
              <a:t>Different goals require different strategies…. </a:t>
            </a:r>
          </a:p>
        </p:txBody>
      </p:sp>
      <p:sp>
        <p:nvSpPr>
          <p:cNvPr id="4" name="Footer Placeholder 3">
            <a:extLst>
              <a:ext uri="{FF2B5EF4-FFF2-40B4-BE49-F238E27FC236}">
                <a16:creationId xmlns:a16="http://schemas.microsoft.com/office/drawing/2014/main" id="{63526ADD-7974-4BB6-9925-FA77E257DB1A}"/>
              </a:ext>
            </a:extLst>
          </p:cNvPr>
          <p:cNvSpPr>
            <a:spLocks noGrp="1"/>
          </p:cNvSpPr>
          <p:nvPr>
            <p:ph type="ftr" sz="quarter" idx="11"/>
          </p:nvPr>
        </p:nvSpPr>
        <p:spPr>
          <a:xfrm>
            <a:off x="329647" y="6223691"/>
            <a:ext cx="6672865" cy="365125"/>
          </a:xfrm>
        </p:spPr>
        <p:txBody>
          <a:bodyPr/>
          <a:lstStyle/>
          <a:p>
            <a:endParaRPr lang="en-AU" dirty="0"/>
          </a:p>
        </p:txBody>
      </p:sp>
    </p:spTree>
    <p:extLst>
      <p:ext uri="{BB962C8B-B14F-4D97-AF65-F5344CB8AC3E}">
        <p14:creationId xmlns:p14="http://schemas.microsoft.com/office/powerpoint/2010/main" val="37939798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BC7D3-FBE6-4D0C-958B-9D325F1E8E42}"/>
              </a:ext>
            </a:extLst>
          </p:cNvPr>
          <p:cNvSpPr>
            <a:spLocks noGrp="1"/>
          </p:cNvSpPr>
          <p:nvPr>
            <p:ph type="title"/>
          </p:nvPr>
        </p:nvSpPr>
        <p:spPr>
          <a:xfrm>
            <a:off x="913795" y="961651"/>
            <a:ext cx="10353762" cy="970450"/>
          </a:xfrm>
        </p:spPr>
        <p:txBody>
          <a:bodyPr>
            <a:normAutofit fontScale="90000"/>
          </a:bodyPr>
          <a:lstStyle/>
          <a:p>
            <a:r>
              <a:rPr lang="en-AU" dirty="0"/>
              <a:t>Networking Activity – 2 activities you can do for active income and 2 activities for passive</a:t>
            </a:r>
          </a:p>
        </p:txBody>
      </p:sp>
      <p:sp>
        <p:nvSpPr>
          <p:cNvPr id="4" name="Footer Placeholder 3">
            <a:extLst>
              <a:ext uri="{FF2B5EF4-FFF2-40B4-BE49-F238E27FC236}">
                <a16:creationId xmlns:a16="http://schemas.microsoft.com/office/drawing/2014/main" id="{D8268DE8-671A-4B77-907B-6403BD099C8C}"/>
              </a:ext>
            </a:extLst>
          </p:cNvPr>
          <p:cNvSpPr>
            <a:spLocks noGrp="1"/>
          </p:cNvSpPr>
          <p:nvPr>
            <p:ph type="ftr" sz="quarter" idx="11"/>
          </p:nvPr>
        </p:nvSpPr>
        <p:spPr/>
        <p:txBody>
          <a:bodyPr/>
          <a:lstStyle/>
          <a:p>
            <a:endParaRPr lang="en-AU"/>
          </a:p>
        </p:txBody>
      </p:sp>
      <p:pic>
        <p:nvPicPr>
          <p:cNvPr id="5" name="Picture 4">
            <a:extLst>
              <a:ext uri="{FF2B5EF4-FFF2-40B4-BE49-F238E27FC236}">
                <a16:creationId xmlns:a16="http://schemas.microsoft.com/office/drawing/2014/main" id="{67110B64-EC4B-4BCA-AC9B-6590596AF502}"/>
              </a:ext>
            </a:extLst>
          </p:cNvPr>
          <p:cNvPicPr>
            <a:picLocks noChangeAspect="1"/>
          </p:cNvPicPr>
          <p:nvPr/>
        </p:nvPicPr>
        <p:blipFill>
          <a:blip r:embed="rId2"/>
          <a:stretch>
            <a:fillRect/>
          </a:stretch>
        </p:blipFill>
        <p:spPr>
          <a:xfrm>
            <a:off x="6364941" y="2497008"/>
            <a:ext cx="5582602" cy="4070854"/>
          </a:xfrm>
          <a:prstGeom prst="rect">
            <a:avLst/>
          </a:prstGeom>
        </p:spPr>
      </p:pic>
    </p:spTree>
    <p:extLst>
      <p:ext uri="{BB962C8B-B14F-4D97-AF65-F5344CB8AC3E}">
        <p14:creationId xmlns:p14="http://schemas.microsoft.com/office/powerpoint/2010/main" val="30375759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43BEB2-D73B-4FFF-AA26-DEFF52420B86}"/>
              </a:ext>
            </a:extLst>
          </p:cNvPr>
          <p:cNvSpPr>
            <a:spLocks noGrp="1"/>
          </p:cNvSpPr>
          <p:nvPr>
            <p:ph idx="1"/>
          </p:nvPr>
        </p:nvSpPr>
        <p:spPr>
          <a:xfrm>
            <a:off x="582793" y="413302"/>
            <a:ext cx="11026414" cy="5370025"/>
          </a:xfrm>
        </p:spPr>
        <p:txBody>
          <a:bodyPr>
            <a:normAutofit fontScale="92500" lnSpcReduction="20000"/>
          </a:bodyPr>
          <a:lstStyle/>
          <a:p>
            <a:pPr marL="0" indent="0" algn="ctr">
              <a:lnSpc>
                <a:spcPct val="89000"/>
              </a:lnSpc>
              <a:spcBef>
                <a:spcPct val="0"/>
              </a:spcBef>
              <a:buNone/>
            </a:pPr>
            <a:r>
              <a:rPr lang="en-AU" sz="4800" dirty="0">
                <a:latin typeface="+mj-lt"/>
              </a:rPr>
              <a:t>3. Understanding different structures available </a:t>
            </a:r>
          </a:p>
          <a:p>
            <a:pPr marL="0" indent="0">
              <a:buNone/>
            </a:pPr>
            <a:r>
              <a:rPr lang="en-AU" dirty="0"/>
              <a:t>Personal  </a:t>
            </a:r>
          </a:p>
          <a:p>
            <a:pPr marL="0" indent="0">
              <a:buNone/>
            </a:pPr>
            <a:r>
              <a:rPr lang="en-AU" dirty="0"/>
              <a:t>Company </a:t>
            </a:r>
          </a:p>
          <a:p>
            <a:pPr marL="0" indent="0">
              <a:buNone/>
            </a:pPr>
            <a:r>
              <a:rPr lang="en-AU" dirty="0"/>
              <a:t>Trust </a:t>
            </a:r>
          </a:p>
          <a:p>
            <a:pPr marL="0" indent="0">
              <a:buNone/>
            </a:pPr>
            <a:r>
              <a:rPr lang="en-AU" dirty="0"/>
              <a:t>Superannuation/SMSF</a:t>
            </a:r>
          </a:p>
          <a:p>
            <a:pPr marL="0" indent="0">
              <a:buNone/>
            </a:pPr>
            <a:endParaRPr lang="en-AU" dirty="0"/>
          </a:p>
          <a:p>
            <a:pPr marL="0" indent="0" algn="ctr">
              <a:buNone/>
            </a:pPr>
            <a:r>
              <a:rPr lang="en-AU" dirty="0"/>
              <a:t>“best place to buy and invest to minimise tax and hold onto more profit”</a:t>
            </a:r>
          </a:p>
          <a:p>
            <a:pPr marL="0" indent="0">
              <a:buNone/>
            </a:pPr>
            <a:endParaRPr lang="en-AU" dirty="0"/>
          </a:p>
          <a:p>
            <a:pPr marL="0" indent="0">
              <a:buNone/>
            </a:pPr>
            <a:endParaRPr lang="en-AU" dirty="0"/>
          </a:p>
          <a:p>
            <a:pPr marL="0" indent="0">
              <a:buNone/>
            </a:pPr>
            <a:r>
              <a:rPr lang="en-AU" b="1" u="sng" dirty="0"/>
              <a:t>Key considerations</a:t>
            </a:r>
          </a:p>
          <a:p>
            <a:pPr marL="0" indent="0">
              <a:buNone/>
            </a:pPr>
            <a:r>
              <a:rPr lang="en-AU" dirty="0"/>
              <a:t>Tax </a:t>
            </a:r>
          </a:p>
          <a:p>
            <a:pPr marL="0" indent="0">
              <a:buNone/>
            </a:pPr>
            <a:r>
              <a:rPr lang="en-AU" dirty="0"/>
              <a:t>Asset Protection</a:t>
            </a:r>
          </a:p>
        </p:txBody>
      </p:sp>
      <p:pic>
        <p:nvPicPr>
          <p:cNvPr id="2" name="Picture 1">
            <a:extLst>
              <a:ext uri="{FF2B5EF4-FFF2-40B4-BE49-F238E27FC236}">
                <a16:creationId xmlns:a16="http://schemas.microsoft.com/office/drawing/2014/main" id="{6111D41A-1967-41AA-80E8-FEFF08CC3F8E}"/>
              </a:ext>
            </a:extLst>
          </p:cNvPr>
          <p:cNvPicPr>
            <a:picLocks noChangeAspect="1"/>
          </p:cNvPicPr>
          <p:nvPr/>
        </p:nvPicPr>
        <p:blipFill>
          <a:blip r:embed="rId3"/>
          <a:stretch>
            <a:fillRect/>
          </a:stretch>
        </p:blipFill>
        <p:spPr>
          <a:xfrm>
            <a:off x="7463298" y="4044398"/>
            <a:ext cx="4295775" cy="2400300"/>
          </a:xfrm>
          <a:prstGeom prst="rect">
            <a:avLst/>
          </a:prstGeom>
        </p:spPr>
      </p:pic>
    </p:spTree>
    <p:extLst>
      <p:ext uri="{BB962C8B-B14F-4D97-AF65-F5344CB8AC3E}">
        <p14:creationId xmlns:p14="http://schemas.microsoft.com/office/powerpoint/2010/main" val="41073403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B9411-02AA-43F7-9F97-B322D5FA4F8D}"/>
              </a:ext>
            </a:extLst>
          </p:cNvPr>
          <p:cNvSpPr>
            <a:spLocks noGrp="1"/>
          </p:cNvSpPr>
          <p:nvPr>
            <p:ph type="title"/>
          </p:nvPr>
        </p:nvSpPr>
        <p:spPr>
          <a:xfrm>
            <a:off x="690084" y="382236"/>
            <a:ext cx="9601200" cy="1485900"/>
          </a:xfrm>
        </p:spPr>
        <p:txBody>
          <a:bodyPr>
            <a:normAutofit/>
          </a:bodyPr>
          <a:lstStyle/>
          <a:p>
            <a:r>
              <a:rPr lang="en-AU" dirty="0"/>
              <a:t>4. Active Versus Passive </a:t>
            </a:r>
            <a:br>
              <a:rPr lang="en-AU" dirty="0"/>
            </a:br>
            <a:r>
              <a:rPr lang="en-AU" dirty="0"/>
              <a:t>Investing </a:t>
            </a:r>
          </a:p>
        </p:txBody>
      </p:sp>
      <p:sp>
        <p:nvSpPr>
          <p:cNvPr id="4" name="Rectangle 3">
            <a:extLst>
              <a:ext uri="{FF2B5EF4-FFF2-40B4-BE49-F238E27FC236}">
                <a16:creationId xmlns:a16="http://schemas.microsoft.com/office/drawing/2014/main" id="{C433360A-8A05-4409-96E3-4AA322AE2941}"/>
              </a:ext>
            </a:extLst>
          </p:cNvPr>
          <p:cNvSpPr/>
          <p:nvPr/>
        </p:nvSpPr>
        <p:spPr>
          <a:xfrm>
            <a:off x="1261466" y="2183911"/>
            <a:ext cx="8857446" cy="2123658"/>
          </a:xfrm>
          <a:prstGeom prst="rect">
            <a:avLst/>
          </a:prstGeom>
        </p:spPr>
        <p:txBody>
          <a:bodyPr wrap="square">
            <a:spAutoFit/>
          </a:bodyPr>
          <a:lstStyle/>
          <a:p>
            <a:r>
              <a:rPr lang="en-US" dirty="0">
                <a:latin typeface="arial" panose="020B0604020202020204" pitchFamily="34" charset="0"/>
              </a:rPr>
              <a:t>In general, </a:t>
            </a:r>
          </a:p>
          <a:p>
            <a:endParaRPr lang="en-US" b="1" dirty="0">
              <a:latin typeface="arial" panose="020B0604020202020204" pitchFamily="34" charset="0"/>
            </a:endParaRPr>
          </a:p>
          <a:p>
            <a:r>
              <a:rPr lang="en-US" sz="2000" b="1" dirty="0">
                <a:latin typeface="arial" panose="020B0604020202020204" pitchFamily="34" charset="0"/>
              </a:rPr>
              <a:t>Active</a:t>
            </a:r>
            <a:r>
              <a:rPr lang="en-US" sz="2000" dirty="0">
                <a:latin typeface="arial" panose="020B0604020202020204" pitchFamily="34" charset="0"/>
              </a:rPr>
              <a:t> management aims to outperform the market compared to a specific benchmark, while </a:t>
            </a:r>
            <a:r>
              <a:rPr lang="en-US" sz="2000" b="1" dirty="0">
                <a:latin typeface="arial" panose="020B0604020202020204" pitchFamily="34" charset="0"/>
              </a:rPr>
              <a:t>Passive </a:t>
            </a:r>
            <a:r>
              <a:rPr lang="en-US" sz="2000" dirty="0">
                <a:latin typeface="arial" panose="020B0604020202020204" pitchFamily="34" charset="0"/>
              </a:rPr>
              <a:t>management mirrors the </a:t>
            </a:r>
            <a:r>
              <a:rPr lang="en-US" sz="2000" b="1" dirty="0">
                <a:latin typeface="arial" panose="020B0604020202020204" pitchFamily="34" charset="0"/>
              </a:rPr>
              <a:t>investment</a:t>
            </a:r>
            <a:r>
              <a:rPr lang="en-US" sz="2000" dirty="0">
                <a:latin typeface="arial" panose="020B0604020202020204" pitchFamily="34" charset="0"/>
              </a:rPr>
              <a:t> holdings of an index and its performance</a:t>
            </a:r>
          </a:p>
          <a:p>
            <a:endParaRPr lang="en-US" dirty="0">
              <a:latin typeface="arial" panose="020B0604020202020204" pitchFamily="34" charset="0"/>
            </a:endParaRPr>
          </a:p>
          <a:p>
            <a:endParaRPr lang="en-US" dirty="0">
              <a:latin typeface="arial" panose="020B0604020202020204" pitchFamily="34" charset="0"/>
            </a:endParaRPr>
          </a:p>
        </p:txBody>
      </p:sp>
    </p:spTree>
    <p:extLst>
      <p:ext uri="{BB962C8B-B14F-4D97-AF65-F5344CB8AC3E}">
        <p14:creationId xmlns:p14="http://schemas.microsoft.com/office/powerpoint/2010/main" val="19768160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0C9064F9-98AA-4AC2-92AE-713AD6092683}"/>
              </a:ext>
            </a:extLst>
          </p:cNvPr>
          <p:cNvSpPr>
            <a:spLocks noGrp="1"/>
          </p:cNvSpPr>
          <p:nvPr>
            <p:ph idx="1"/>
          </p:nvPr>
        </p:nvSpPr>
        <p:spPr>
          <a:xfrm>
            <a:off x="340659" y="476905"/>
            <a:ext cx="4428565" cy="5709255"/>
          </a:xfrm>
          <a:prstGeom prst="rect">
            <a:avLst/>
          </a:prstGeom>
        </p:spPr>
        <p:txBody>
          <a:bodyPr wrap="square">
            <a:spAutoFit/>
          </a:bodyPr>
          <a:lstStyle/>
          <a:p>
            <a:r>
              <a:rPr lang="en-US" dirty="0">
                <a:solidFill>
                  <a:schemeClr val="tx1"/>
                </a:solidFill>
                <a:latin typeface="Source Sans Pro" panose="020B0604020202020204" pitchFamily="34" charset="0"/>
              </a:rPr>
              <a:t>Some of the key benefits of passive investing are:</a:t>
            </a:r>
          </a:p>
          <a:p>
            <a:pPr marL="36900" indent="0">
              <a:buNone/>
            </a:pPr>
            <a:endParaRPr lang="en-US" dirty="0">
              <a:solidFill>
                <a:schemeClr val="tx1"/>
              </a:solidFill>
              <a:latin typeface="Source Sans Pro" panose="020B0604020202020204" pitchFamily="34" charset="0"/>
            </a:endParaRPr>
          </a:p>
          <a:p>
            <a:pPr>
              <a:buFont typeface="Arial" panose="020B0604020202020204" pitchFamily="34" charset="0"/>
              <a:buChar char="•"/>
            </a:pPr>
            <a:r>
              <a:rPr lang="en-US" b="1" i="1" dirty="0">
                <a:solidFill>
                  <a:schemeClr val="tx1"/>
                </a:solidFill>
                <a:latin typeface="Source Sans Pro" panose="020B0604020202020204" pitchFamily="34" charset="0"/>
              </a:rPr>
              <a:t>Ultra-low fees</a:t>
            </a:r>
            <a:r>
              <a:rPr lang="en-US" i="1" dirty="0">
                <a:solidFill>
                  <a:schemeClr val="tx1"/>
                </a:solidFill>
                <a:latin typeface="Source Sans Pro" panose="020B0604020202020204" pitchFamily="34" charset="0"/>
              </a:rPr>
              <a:t> </a:t>
            </a:r>
            <a:r>
              <a:rPr lang="en-US" b="1" i="1" dirty="0">
                <a:solidFill>
                  <a:schemeClr val="tx1"/>
                </a:solidFill>
                <a:latin typeface="Source Sans Pro" panose="020B0604020202020204" pitchFamily="34" charset="0"/>
              </a:rPr>
              <a:t>–</a:t>
            </a:r>
            <a:r>
              <a:rPr lang="en-US" i="1" dirty="0">
                <a:solidFill>
                  <a:schemeClr val="tx1"/>
                </a:solidFill>
                <a:latin typeface="Source Sans Pro" panose="020B0604020202020204" pitchFamily="34" charset="0"/>
              </a:rPr>
              <a:t> </a:t>
            </a:r>
            <a:r>
              <a:rPr lang="en-US" dirty="0">
                <a:solidFill>
                  <a:schemeClr val="tx1"/>
                </a:solidFill>
                <a:latin typeface="Source Sans Pro" panose="020B0604020202020204" pitchFamily="34" charset="0"/>
              </a:rPr>
              <a:t>There's nobody picking stocks, so oversight is much less expensive.  Passive funds simply follow the index they use as their benchmark.</a:t>
            </a:r>
          </a:p>
          <a:p>
            <a:pPr>
              <a:buFont typeface="Arial" panose="020B0604020202020204" pitchFamily="34" charset="0"/>
              <a:buChar char="•"/>
            </a:pPr>
            <a:r>
              <a:rPr lang="en-US" b="1" i="1" dirty="0">
                <a:solidFill>
                  <a:schemeClr val="tx1"/>
                </a:solidFill>
                <a:latin typeface="Source Sans Pro" panose="020B0604020202020204" pitchFamily="34" charset="0"/>
              </a:rPr>
              <a:t>Transparency –</a:t>
            </a:r>
            <a:r>
              <a:rPr lang="en-US" dirty="0">
                <a:solidFill>
                  <a:schemeClr val="tx1"/>
                </a:solidFill>
                <a:latin typeface="Source Sans Pro" panose="020B0604020202020204" pitchFamily="34" charset="0"/>
              </a:rPr>
              <a:t> It's always clear which assets are in an index fund.</a:t>
            </a:r>
          </a:p>
          <a:p>
            <a:pPr>
              <a:buFont typeface="Arial" panose="020B0604020202020204" pitchFamily="34" charset="0"/>
              <a:buChar char="•"/>
            </a:pPr>
            <a:r>
              <a:rPr lang="en-US" b="1" i="1" dirty="0">
                <a:solidFill>
                  <a:schemeClr val="tx1"/>
                </a:solidFill>
                <a:latin typeface="Source Sans Pro" panose="020B0604020202020204" pitchFamily="34" charset="0"/>
              </a:rPr>
              <a:t>Tax efficiency –</a:t>
            </a:r>
            <a:r>
              <a:rPr lang="en-US" dirty="0">
                <a:solidFill>
                  <a:schemeClr val="tx1"/>
                </a:solidFill>
                <a:latin typeface="Source Sans Pro" panose="020B0604020202020204" pitchFamily="34" charset="0"/>
              </a:rPr>
              <a:t> Their buy-and-hold strategy doesn't typically result in a massive </a:t>
            </a:r>
            <a:r>
              <a:rPr lang="en-US" dirty="0">
                <a:solidFill>
                  <a:schemeClr val="tx1"/>
                </a:solidFill>
                <a:latin typeface="Source Sans Pro" panose="020B0604020202020204" pitchFamily="34" charset="0"/>
                <a:hlinkClick r:id="rId2">
                  <a:extLst>
                    <a:ext uri="{A12FA001-AC4F-418D-AE19-62706E023703}">
                      <ahyp:hlinkClr xmlns:ahyp="http://schemas.microsoft.com/office/drawing/2018/hyperlinkcolor" val="tx"/>
                    </a:ext>
                  </a:extLst>
                </a:hlinkClick>
              </a:rPr>
              <a:t>capital gains tax</a:t>
            </a:r>
            <a:r>
              <a:rPr lang="en-US" dirty="0">
                <a:solidFill>
                  <a:schemeClr val="tx1"/>
                </a:solidFill>
                <a:latin typeface="Source Sans Pro" panose="020B0604020202020204" pitchFamily="34" charset="0"/>
              </a:rPr>
              <a:t> for the year.</a:t>
            </a:r>
          </a:p>
          <a:p>
            <a:pPr marL="36900" indent="0">
              <a:buNone/>
            </a:pPr>
            <a:br>
              <a:rPr lang="en-US" dirty="0">
                <a:latin typeface="Source Sans Pro" panose="020B0604020202020204" pitchFamily="34" charset="0"/>
              </a:rPr>
            </a:br>
            <a:endParaRPr lang="en-AU" dirty="0"/>
          </a:p>
        </p:txBody>
      </p:sp>
      <p:sp>
        <p:nvSpPr>
          <p:cNvPr id="11" name="Rectangle 3">
            <a:extLst>
              <a:ext uri="{FF2B5EF4-FFF2-40B4-BE49-F238E27FC236}">
                <a16:creationId xmlns:a16="http://schemas.microsoft.com/office/drawing/2014/main" id="{1A41D117-07E9-4BE9-8909-180D3AEF827E}"/>
              </a:ext>
            </a:extLst>
          </p:cNvPr>
          <p:cNvSpPr>
            <a:spLocks noChangeArrowheads="1"/>
          </p:cNvSpPr>
          <p:nvPr/>
        </p:nvSpPr>
        <p:spPr bwMode="auto">
          <a:xfrm>
            <a:off x="5773270" y="487025"/>
            <a:ext cx="6078071" cy="637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buFontTx/>
              <a:buChar char="•"/>
            </a:pPr>
            <a:r>
              <a:rPr lang="en-US" sz="2000" dirty="0">
                <a:latin typeface="Source Sans Pro" panose="020B0604020202020204" pitchFamily="34" charset="0"/>
              </a:rPr>
              <a:t>Some of the key benefits of active investing are:</a:t>
            </a:r>
          </a:p>
          <a:p>
            <a:pPr defTabSz="914400">
              <a:buFontTx/>
              <a:buChar char="•"/>
            </a:pPr>
            <a:endParaRPr lang="en-US" altLang="en-US" sz="2000" b="1" i="1" dirty="0">
              <a:latin typeface="Source Sans Pro" panose="020B0503030403020204" pitchFamily="34" charset="0"/>
            </a:endParaRPr>
          </a:p>
          <a:p>
            <a:pPr defTabSz="914400">
              <a:buFontTx/>
              <a:buChar char="•"/>
            </a:pPr>
            <a:endParaRPr lang="en-US" altLang="en-US" sz="2000" b="1" i="1" dirty="0">
              <a:latin typeface="Source Sans Pro" panose="020B0503030403020204" pitchFamily="34" charset="0"/>
            </a:endParaRPr>
          </a:p>
          <a:p>
            <a:pPr defTabSz="914400">
              <a:buFontTx/>
              <a:buChar char="•"/>
            </a:pPr>
            <a:r>
              <a:rPr lang="en-US" altLang="en-US" sz="2000" b="1" i="1" dirty="0">
                <a:latin typeface="Source Sans Pro" panose="020B0503030403020204" pitchFamily="34" charset="0"/>
              </a:rPr>
              <a:t>Flexibility –</a:t>
            </a:r>
            <a:r>
              <a:rPr lang="en-US" altLang="en-US" sz="2000" dirty="0">
                <a:latin typeface="Source Sans Pro" panose="020B0503030403020204" pitchFamily="34" charset="0"/>
              </a:rPr>
              <a:t> Active managers aren't required to follow a specific index. They can buy those "diamond in the rough" stocks they believe they've found</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2000" b="1" i="1" u="none" strike="noStrike" cap="none" normalizeH="0" baseline="0" dirty="0">
              <a:ln>
                <a:noFill/>
              </a:ln>
              <a:effectLst/>
              <a:latin typeface="Source Sans Pro" panose="020B0503030403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1" i="1" u="none" strike="noStrike" cap="none" normalizeH="0" baseline="0" dirty="0">
                <a:ln>
                  <a:noFill/>
                </a:ln>
                <a:effectLst/>
                <a:latin typeface="Source Sans Pro" panose="020B0503030403020204" pitchFamily="34" charset="0"/>
              </a:rPr>
              <a:t>Hedging –</a:t>
            </a:r>
            <a:r>
              <a:rPr kumimoji="0" lang="en-US" altLang="en-US" sz="2000" b="0" i="0" u="none" strike="noStrike" cap="none" normalizeH="0" baseline="0" dirty="0">
                <a:ln>
                  <a:noFill/>
                </a:ln>
                <a:effectLst/>
                <a:latin typeface="Source Sans Pro" panose="020B0503030403020204" pitchFamily="34" charset="0"/>
              </a:rPr>
              <a:t> Active managers can also hedge their bets using various techniques such as short sales or put options, and they're able to exit specific stocks or sectors when the risks become too big.</a:t>
            </a:r>
          </a:p>
          <a:p>
            <a:pPr marL="0" marR="0" lvl="0" indent="0" algn="l" defTabSz="914400" rtl="0" eaLnBrk="0" fontAlgn="base" latinLnBrk="0" hangingPunct="0">
              <a:lnSpc>
                <a:spcPct val="100000"/>
              </a:lnSpc>
              <a:spcBef>
                <a:spcPct val="0"/>
              </a:spcBef>
              <a:spcAft>
                <a:spcPct val="0"/>
              </a:spcAft>
              <a:buClrTx/>
              <a:buSzTx/>
              <a:tabLst/>
            </a:pPr>
            <a:r>
              <a:rPr kumimoji="0" lang="en-US" altLang="en-US" sz="2000" b="0" i="0" u="none" strike="noStrike" cap="none" normalizeH="0" baseline="0" dirty="0">
                <a:ln>
                  <a:noFill/>
                </a:ln>
                <a:effectLst/>
                <a:latin typeface="Source Sans Pro" panose="020B0503030403020204" pitchFamily="34" charset="0"/>
              </a:rPr>
              <a:t> Passive managers are stuck with the stocks the index they track holds, regardless of how they are doing.</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2000" b="0" i="0" u="none" strike="noStrike" cap="none" normalizeH="0" baseline="0" dirty="0">
              <a:ln>
                <a:noFill/>
              </a:ln>
              <a:effectLst/>
              <a:latin typeface="Source Sans Pro" panose="020B0503030403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1" i="0" u="none" strike="noStrike" cap="none" normalizeH="0" baseline="0" dirty="0">
                <a:ln>
                  <a:noFill/>
                </a:ln>
                <a:effectLst/>
                <a:latin typeface="Source Sans Pro" panose="020B0503030403020204" pitchFamily="34" charset="0"/>
              </a:rPr>
              <a:t>T</a:t>
            </a:r>
            <a:r>
              <a:rPr kumimoji="0" lang="en-US" altLang="en-US" sz="2000" b="1" i="1" u="none" strike="noStrike" cap="none" normalizeH="0" baseline="0" dirty="0">
                <a:ln>
                  <a:noFill/>
                </a:ln>
                <a:effectLst/>
                <a:latin typeface="Source Sans Pro" panose="020B0503030403020204" pitchFamily="34" charset="0"/>
              </a:rPr>
              <a:t>ax management – </a:t>
            </a:r>
            <a:r>
              <a:rPr kumimoji="0" lang="en-US" altLang="en-US" sz="2000" b="0" i="0" u="none" strike="noStrike" cap="none" normalizeH="0" baseline="0" dirty="0">
                <a:ln>
                  <a:noFill/>
                </a:ln>
                <a:effectLst/>
                <a:latin typeface="Source Sans Pro" panose="020B0503030403020204" pitchFamily="34" charset="0"/>
              </a:rPr>
              <a:t>Even though this strategy could trigger a capital gains tax, advisers can tailor tax management strategies to individual investors, such as by selling investments that are losing money to offset the taxes on the big winners.</a:t>
            </a:r>
            <a:br>
              <a:rPr kumimoji="0" lang="en-US" altLang="en-US" sz="2000" b="0" i="0" u="none" strike="noStrike" cap="none" normalizeH="0" baseline="0" dirty="0">
                <a:ln>
                  <a:noFill/>
                </a:ln>
                <a:effectLst/>
                <a:latin typeface="Source Sans Pro" panose="020B0503030403020204" pitchFamily="34" charset="0"/>
              </a:rPr>
            </a:br>
            <a:br>
              <a:rPr kumimoji="0" lang="en-US" altLang="en-US" sz="1400" b="0" i="0" u="none" strike="noStrike" cap="none" normalizeH="0" baseline="0" dirty="0">
                <a:ln>
                  <a:noFill/>
                </a:ln>
                <a:effectLst/>
                <a:latin typeface="Source Sans Pro" panose="020B0503030403020204" pitchFamily="34" charset="0"/>
              </a:rPr>
            </a:br>
            <a:endParaRPr kumimoji="0" lang="en-US" altLang="en-US" sz="1400" b="0" i="0" u="none" strike="noStrike" cap="none" normalizeH="0" baseline="0" dirty="0">
              <a:ln>
                <a:noFill/>
              </a:ln>
              <a:effectLst/>
            </a:endParaRPr>
          </a:p>
        </p:txBody>
      </p:sp>
    </p:spTree>
    <p:extLst>
      <p:ext uri="{BB962C8B-B14F-4D97-AF65-F5344CB8AC3E}">
        <p14:creationId xmlns:p14="http://schemas.microsoft.com/office/powerpoint/2010/main" val="15012494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DC607-9EC1-4771-8D36-4DBF755B78B0}"/>
              </a:ext>
            </a:extLst>
          </p:cNvPr>
          <p:cNvSpPr>
            <a:spLocks noGrp="1"/>
          </p:cNvSpPr>
          <p:nvPr>
            <p:ph type="title"/>
          </p:nvPr>
        </p:nvSpPr>
        <p:spPr>
          <a:xfrm>
            <a:off x="602317" y="609600"/>
            <a:ext cx="10353762" cy="970450"/>
          </a:xfrm>
        </p:spPr>
        <p:txBody>
          <a:bodyPr>
            <a:normAutofit fontScale="90000"/>
          </a:bodyPr>
          <a:lstStyle/>
          <a:p>
            <a:r>
              <a:rPr lang="en-AU" dirty="0"/>
              <a:t>What are 2 books/resources/podcasts you consume to learn about business/wealth creation???</a:t>
            </a:r>
          </a:p>
        </p:txBody>
      </p:sp>
      <p:sp>
        <p:nvSpPr>
          <p:cNvPr id="4" name="Footer Placeholder 3">
            <a:extLst>
              <a:ext uri="{FF2B5EF4-FFF2-40B4-BE49-F238E27FC236}">
                <a16:creationId xmlns:a16="http://schemas.microsoft.com/office/drawing/2014/main" id="{5CDBB052-D7FE-44E6-B066-3343A53E8781}"/>
              </a:ext>
            </a:extLst>
          </p:cNvPr>
          <p:cNvSpPr>
            <a:spLocks noGrp="1"/>
          </p:cNvSpPr>
          <p:nvPr>
            <p:ph type="ftr" sz="quarter" idx="11"/>
          </p:nvPr>
        </p:nvSpPr>
        <p:spPr/>
        <p:txBody>
          <a:bodyPr/>
          <a:lstStyle/>
          <a:p>
            <a:endParaRPr lang="en-AU"/>
          </a:p>
        </p:txBody>
      </p:sp>
      <p:pic>
        <p:nvPicPr>
          <p:cNvPr id="5" name="Picture 4">
            <a:extLst>
              <a:ext uri="{FF2B5EF4-FFF2-40B4-BE49-F238E27FC236}">
                <a16:creationId xmlns:a16="http://schemas.microsoft.com/office/drawing/2014/main" id="{59CE7F43-DEF8-4011-B806-47FAAAAE7516}"/>
              </a:ext>
            </a:extLst>
          </p:cNvPr>
          <p:cNvPicPr>
            <a:picLocks noChangeAspect="1"/>
          </p:cNvPicPr>
          <p:nvPr/>
        </p:nvPicPr>
        <p:blipFill>
          <a:blip r:embed="rId2"/>
          <a:stretch>
            <a:fillRect/>
          </a:stretch>
        </p:blipFill>
        <p:spPr>
          <a:xfrm>
            <a:off x="5450542" y="1865984"/>
            <a:ext cx="6437264" cy="4669287"/>
          </a:xfrm>
          <a:prstGeom prst="rect">
            <a:avLst/>
          </a:prstGeom>
        </p:spPr>
      </p:pic>
    </p:spTree>
    <p:extLst>
      <p:ext uri="{BB962C8B-B14F-4D97-AF65-F5344CB8AC3E}">
        <p14:creationId xmlns:p14="http://schemas.microsoft.com/office/powerpoint/2010/main" val="41439667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84FB79-DAF7-42E6-AA0F-176530EBC876}"/>
              </a:ext>
            </a:extLst>
          </p:cNvPr>
          <p:cNvSpPr>
            <a:spLocks noGrp="1"/>
          </p:cNvSpPr>
          <p:nvPr>
            <p:ph idx="1"/>
          </p:nvPr>
        </p:nvSpPr>
        <p:spPr>
          <a:xfrm>
            <a:off x="86139" y="146143"/>
            <a:ext cx="12019722" cy="6565714"/>
          </a:xfrm>
        </p:spPr>
        <p:txBody>
          <a:bodyPr>
            <a:normAutofit/>
          </a:bodyPr>
          <a:lstStyle/>
          <a:p>
            <a:pPr marL="0" indent="0">
              <a:buNone/>
            </a:pPr>
            <a:endParaRPr lang="en-AU" dirty="0">
              <a:latin typeface="Arial" panose="020B0604020202020204" pitchFamily="34" charset="0"/>
              <a:cs typeface="Arial" panose="020B0604020202020204" pitchFamily="34" charset="0"/>
            </a:endParaRPr>
          </a:p>
          <a:p>
            <a:pPr marL="0" indent="0">
              <a:buNone/>
            </a:pPr>
            <a:r>
              <a:rPr lang="en-AU" dirty="0">
                <a:latin typeface="Arial" panose="020B0604020202020204" pitchFamily="34" charset="0"/>
                <a:cs typeface="Arial" panose="020B0604020202020204" pitchFamily="34" charset="0"/>
              </a:rPr>
              <a:t>Gust Presenter …  </a:t>
            </a:r>
            <a:r>
              <a:rPr lang="en-US" b="1" dirty="0">
                <a:effectLst/>
              </a:rPr>
              <a:t>“Edward </a:t>
            </a:r>
            <a:r>
              <a:rPr lang="en-US" b="1" dirty="0" err="1">
                <a:effectLst/>
              </a:rPr>
              <a:t>Zias</a:t>
            </a:r>
            <a:r>
              <a:rPr lang="en-US" b="1" dirty="0">
                <a:effectLst/>
              </a:rPr>
              <a:t> 7 Key High Growth Marketing Strategies"</a:t>
            </a:r>
          </a:p>
          <a:p>
            <a:pPr marL="0" indent="0">
              <a:buNone/>
            </a:pPr>
            <a:endParaRPr lang="en-AU" sz="3200" dirty="0"/>
          </a:p>
          <a:p>
            <a:pPr marL="0" indent="0" algn="ctr">
              <a:buNone/>
            </a:pPr>
            <a:endParaRPr lang="en-AU" sz="3200" dirty="0"/>
          </a:p>
          <a:p>
            <a:pPr marL="0" indent="0" algn="ctr">
              <a:buNone/>
            </a:pPr>
            <a:endParaRPr lang="en-AU" sz="3200" dirty="0"/>
          </a:p>
          <a:p>
            <a:pPr marL="0" indent="0" algn="ctr">
              <a:buNone/>
            </a:pPr>
            <a:endParaRPr lang="en-AU" sz="3200" dirty="0"/>
          </a:p>
          <a:p>
            <a:pPr marL="0" indent="0">
              <a:buNone/>
            </a:pPr>
            <a:endParaRPr lang="en-AU" dirty="0"/>
          </a:p>
          <a:p>
            <a:pPr marL="0" indent="0" algn="ctr">
              <a:buNone/>
            </a:pPr>
            <a:endParaRPr lang="en-AU" sz="3200" dirty="0"/>
          </a:p>
        </p:txBody>
      </p:sp>
      <p:sp>
        <p:nvSpPr>
          <p:cNvPr id="2" name="Footer Placeholder 1">
            <a:extLst>
              <a:ext uri="{FF2B5EF4-FFF2-40B4-BE49-F238E27FC236}">
                <a16:creationId xmlns:a16="http://schemas.microsoft.com/office/drawing/2014/main" id="{EBF4C70E-8C33-418E-BFCE-325335D201C9}"/>
              </a:ext>
            </a:extLst>
          </p:cNvPr>
          <p:cNvSpPr>
            <a:spLocks noGrp="1"/>
          </p:cNvSpPr>
          <p:nvPr>
            <p:ph type="ftr" sz="quarter" idx="11"/>
          </p:nvPr>
        </p:nvSpPr>
        <p:spPr/>
        <p:txBody>
          <a:bodyPr/>
          <a:lstStyle/>
          <a:p>
            <a:endParaRPr lang="en-AU"/>
          </a:p>
        </p:txBody>
      </p:sp>
      <p:sp>
        <p:nvSpPr>
          <p:cNvPr id="5" name="Rectangle 4">
            <a:extLst>
              <a:ext uri="{FF2B5EF4-FFF2-40B4-BE49-F238E27FC236}">
                <a16:creationId xmlns:a16="http://schemas.microsoft.com/office/drawing/2014/main" id="{FAD2BECA-C269-4D8F-B264-E3DC39B429C1}"/>
              </a:ext>
            </a:extLst>
          </p:cNvPr>
          <p:cNvSpPr/>
          <p:nvPr/>
        </p:nvSpPr>
        <p:spPr>
          <a:xfrm>
            <a:off x="5232261" y="1997839"/>
            <a:ext cx="5928393" cy="2862322"/>
          </a:xfrm>
          <a:prstGeom prst="rect">
            <a:avLst/>
          </a:prstGeom>
        </p:spPr>
        <p:txBody>
          <a:bodyPr wrap="square">
            <a:spAutoFit/>
          </a:bodyPr>
          <a:lstStyle/>
          <a:p>
            <a:r>
              <a:rPr lang="en-AU" dirty="0">
                <a:effectLst>
                  <a:outerShdw blurRad="38100" dist="38100" dir="2700000" algn="tl">
                    <a:srgbClr val="000000">
                      <a:alpha val="43137"/>
                    </a:srgbClr>
                  </a:outerShdw>
                </a:effectLst>
              </a:rPr>
              <a:t>Marketing Mentor, Coach &amp; Speaker.</a:t>
            </a:r>
          </a:p>
          <a:p>
            <a:endParaRPr lang="en-AU" dirty="0">
              <a:effectLst>
                <a:outerShdw blurRad="38100" dist="38100" dir="2700000" algn="tl">
                  <a:srgbClr val="000000">
                    <a:alpha val="43137"/>
                  </a:srgbClr>
                </a:outerShdw>
              </a:effectLst>
            </a:endParaRPr>
          </a:p>
          <a:p>
            <a:r>
              <a:rPr lang="en-AU" dirty="0">
                <a:effectLst>
                  <a:outerShdw blurRad="38100" dist="38100" dir="2700000" algn="tl">
                    <a:srgbClr val="000000">
                      <a:alpha val="43137"/>
                    </a:srgbClr>
                  </a:outerShdw>
                </a:effectLst>
              </a:rPr>
              <a:t>He’s helped lots of people make lots of money and here to help you WIN BIG. </a:t>
            </a:r>
          </a:p>
          <a:p>
            <a:endParaRPr lang="en-AU" dirty="0">
              <a:effectLst>
                <a:outerShdw blurRad="38100" dist="38100" dir="2700000" algn="tl">
                  <a:srgbClr val="000000">
                    <a:alpha val="43137"/>
                  </a:srgbClr>
                </a:outerShdw>
              </a:effectLst>
            </a:endParaRPr>
          </a:p>
          <a:p>
            <a:r>
              <a:rPr lang="en-AU" dirty="0">
                <a:effectLst>
                  <a:outerShdw blurRad="38100" dist="38100" dir="2700000" algn="tl">
                    <a:srgbClr val="000000">
                      <a:alpha val="43137"/>
                    </a:srgbClr>
                  </a:outerShdw>
                </a:effectLst>
              </a:rPr>
              <a:t>Ex-Military Fed, Post Graduate in Marketing, Host at NSW Business Chamber, Meetup City Organiser, Love Christian Outreach, Liberal Party Member, Founder of EA.</a:t>
            </a:r>
          </a:p>
          <a:p>
            <a:endParaRPr lang="en-AU" dirty="0">
              <a:effectLst>
                <a:outerShdw blurRad="38100" dist="38100" dir="2700000" algn="tl">
                  <a:srgbClr val="000000">
                    <a:alpha val="43137"/>
                  </a:srgbClr>
                </a:outerShdw>
              </a:effectLst>
            </a:endParaRPr>
          </a:p>
        </p:txBody>
      </p:sp>
      <p:pic>
        <p:nvPicPr>
          <p:cNvPr id="6" name="Picture 5">
            <a:extLst>
              <a:ext uri="{FF2B5EF4-FFF2-40B4-BE49-F238E27FC236}">
                <a16:creationId xmlns:a16="http://schemas.microsoft.com/office/drawing/2014/main" id="{BCC5A30A-17D3-4AB8-9F89-8E0791008294}"/>
              </a:ext>
            </a:extLst>
          </p:cNvPr>
          <p:cNvPicPr>
            <a:picLocks noChangeAspect="1"/>
          </p:cNvPicPr>
          <p:nvPr/>
        </p:nvPicPr>
        <p:blipFill>
          <a:blip r:embed="rId3"/>
          <a:stretch>
            <a:fillRect/>
          </a:stretch>
        </p:blipFill>
        <p:spPr>
          <a:xfrm>
            <a:off x="1455806" y="1922457"/>
            <a:ext cx="3062405" cy="267306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8053591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678" y="-243408"/>
            <a:ext cx="8229600" cy="1143000"/>
          </a:xfrm>
        </p:spPr>
        <p:txBody>
          <a:bodyPr>
            <a:normAutofit/>
          </a:bodyPr>
          <a:lstStyle/>
          <a:p>
            <a:r>
              <a:rPr lang="en-AU" b="1" dirty="0">
                <a:effectLst>
                  <a:outerShdw blurRad="38100" dist="38100" dir="2700000" algn="tl">
                    <a:srgbClr val="000000">
                      <a:alpha val="43137"/>
                    </a:srgbClr>
                  </a:outerShdw>
                </a:effectLst>
              </a:rPr>
              <a:t>PROFITABLE Situation #1</a:t>
            </a:r>
          </a:p>
        </p:txBody>
      </p:sp>
      <p:sp>
        <p:nvSpPr>
          <p:cNvPr id="3" name="Content Placeholder 2"/>
          <p:cNvSpPr>
            <a:spLocks noGrp="1"/>
          </p:cNvSpPr>
          <p:nvPr>
            <p:ph idx="1"/>
          </p:nvPr>
        </p:nvSpPr>
        <p:spPr>
          <a:xfrm>
            <a:off x="1700470" y="692696"/>
            <a:ext cx="8860027" cy="1800200"/>
          </a:xfrm>
        </p:spPr>
        <p:txBody>
          <a:bodyPr>
            <a:normAutofit fontScale="70000" lnSpcReduction="20000"/>
          </a:bodyPr>
          <a:lstStyle/>
          <a:p>
            <a:r>
              <a:rPr lang="en-AU" dirty="0">
                <a:effectLst>
                  <a:outerShdw blurRad="38100" dist="38100" dir="2700000" algn="tl">
                    <a:srgbClr val="000000">
                      <a:alpha val="43137"/>
                    </a:srgbClr>
                  </a:outerShdw>
                </a:effectLst>
              </a:rPr>
              <a:t>You’re ready to hit it hard with your best knowledge of what works.</a:t>
            </a:r>
          </a:p>
          <a:p>
            <a:endParaRPr lang="en-AU" dirty="0">
              <a:effectLst>
                <a:outerShdw blurRad="38100" dist="38100" dir="2700000" algn="tl">
                  <a:srgbClr val="000000">
                    <a:alpha val="43137"/>
                  </a:srgbClr>
                </a:outerShdw>
              </a:effectLst>
            </a:endParaRPr>
          </a:p>
          <a:p>
            <a:r>
              <a:rPr lang="en-AU" dirty="0">
                <a:effectLst>
                  <a:outerShdw blurRad="38100" dist="38100" dir="2700000" algn="tl">
                    <a:srgbClr val="000000">
                      <a:alpha val="43137"/>
                    </a:srgbClr>
                  </a:outerShdw>
                </a:effectLst>
              </a:rPr>
              <a:t>Taking your first step and your next step is everything. The best place to start is with your Business Chamber. Perfect for entrepreneurs!</a:t>
            </a:r>
          </a:p>
          <a:p>
            <a:endParaRPr lang="en-AU" dirty="0">
              <a:effectLst>
                <a:outerShdw blurRad="38100" dist="38100" dir="2700000" algn="tl">
                  <a:srgbClr val="000000">
                    <a:alpha val="43137"/>
                  </a:srgbClr>
                </a:outerShdw>
              </a:effectLst>
            </a:endParaRPr>
          </a:p>
          <a:p>
            <a:r>
              <a:rPr lang="en-AU" dirty="0">
                <a:effectLst>
                  <a:outerShdw blurRad="38100" dist="38100" dir="2700000" algn="tl">
                    <a:srgbClr val="000000">
                      <a:alpha val="43137"/>
                    </a:srgbClr>
                  </a:outerShdw>
                </a:effectLst>
              </a:rPr>
              <a:t>What are you going to do ASAP to win big? </a:t>
            </a:r>
          </a:p>
          <a:p>
            <a:pPr marL="0" indent="0">
              <a:buNone/>
            </a:pPr>
            <a:endParaRPr lang="en-AU" dirty="0">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BDB2FDEE-57F0-441D-9C4B-9433327043CC}"/>
              </a:ext>
            </a:extLst>
          </p:cNvPr>
          <p:cNvPicPr>
            <a:picLocks noChangeAspect="1"/>
          </p:cNvPicPr>
          <p:nvPr/>
        </p:nvPicPr>
        <p:blipFill>
          <a:blip r:embed="rId3"/>
          <a:stretch>
            <a:fillRect/>
          </a:stretch>
        </p:blipFill>
        <p:spPr>
          <a:xfrm>
            <a:off x="1522478" y="2562879"/>
            <a:ext cx="9144000" cy="4285548"/>
          </a:xfrm>
          <a:prstGeom prst="rect">
            <a:avLst/>
          </a:prstGeom>
        </p:spPr>
      </p:pic>
    </p:spTree>
    <p:extLst>
      <p:ext uri="{BB962C8B-B14F-4D97-AF65-F5344CB8AC3E}">
        <p14:creationId xmlns:p14="http://schemas.microsoft.com/office/powerpoint/2010/main" val="24313702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84179" y="-1055191"/>
            <a:ext cx="8825658" cy="3329581"/>
          </a:xfrm>
        </p:spPr>
        <p:txBody>
          <a:bodyPr>
            <a:normAutofit/>
          </a:bodyPr>
          <a:lstStyle/>
          <a:p>
            <a:r>
              <a:rPr lang="en-AU" dirty="0"/>
              <a:t>Business Abundance Masters </a:t>
            </a:r>
          </a:p>
        </p:txBody>
      </p:sp>
      <p:sp>
        <p:nvSpPr>
          <p:cNvPr id="3" name="Subtitle 2"/>
          <p:cNvSpPr>
            <a:spLocks noGrp="1"/>
          </p:cNvSpPr>
          <p:nvPr>
            <p:ph type="subTitle" idx="1"/>
          </p:nvPr>
        </p:nvSpPr>
        <p:spPr>
          <a:xfrm>
            <a:off x="1350858" y="2570922"/>
            <a:ext cx="8827674" cy="868017"/>
          </a:xfrm>
        </p:spPr>
        <p:txBody>
          <a:bodyPr>
            <a:noAutofit/>
          </a:bodyPr>
          <a:lstStyle/>
          <a:p>
            <a:r>
              <a:rPr lang="en-AU" sz="9600" i="1" u="sng" dirty="0"/>
              <a:t>2018 Event Series </a:t>
            </a:r>
          </a:p>
        </p:txBody>
      </p:sp>
      <p:sp>
        <p:nvSpPr>
          <p:cNvPr id="4" name="Footer Placeholder 3">
            <a:extLst>
              <a:ext uri="{FF2B5EF4-FFF2-40B4-BE49-F238E27FC236}">
                <a16:creationId xmlns:a16="http://schemas.microsoft.com/office/drawing/2014/main" id="{4C1E3DFC-6400-4BF8-B6D5-15D7D63FBDB2}"/>
              </a:ext>
            </a:extLst>
          </p:cNvPr>
          <p:cNvSpPr>
            <a:spLocks noGrp="1"/>
          </p:cNvSpPr>
          <p:nvPr>
            <p:ph type="ftr" sz="quarter" idx="11"/>
          </p:nvPr>
        </p:nvSpPr>
        <p:spPr/>
        <p:txBody>
          <a:bodyPr/>
          <a:lstStyle/>
          <a:p>
            <a:endParaRPr lang="en-AU"/>
          </a:p>
        </p:txBody>
      </p:sp>
    </p:spTree>
    <p:extLst>
      <p:ext uri="{BB962C8B-B14F-4D97-AF65-F5344CB8AC3E}">
        <p14:creationId xmlns:p14="http://schemas.microsoft.com/office/powerpoint/2010/main" val="2977806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528" y="-81422"/>
            <a:ext cx="8229600" cy="846126"/>
          </a:xfrm>
        </p:spPr>
        <p:txBody>
          <a:bodyPr>
            <a:normAutofit/>
          </a:bodyPr>
          <a:lstStyle/>
          <a:p>
            <a:r>
              <a:rPr lang="en-AU" b="1" dirty="0">
                <a:effectLst>
                  <a:outerShdw blurRad="38100" dist="38100" dir="2700000" algn="tl">
                    <a:srgbClr val="000000">
                      <a:alpha val="43137"/>
                    </a:srgbClr>
                  </a:outerShdw>
                </a:effectLst>
              </a:rPr>
              <a:t>PROFITABLE Situation #2</a:t>
            </a:r>
          </a:p>
        </p:txBody>
      </p:sp>
      <p:sp>
        <p:nvSpPr>
          <p:cNvPr id="3" name="Content Placeholder 2"/>
          <p:cNvSpPr>
            <a:spLocks noGrp="1"/>
          </p:cNvSpPr>
          <p:nvPr>
            <p:ph idx="1"/>
          </p:nvPr>
        </p:nvSpPr>
        <p:spPr>
          <a:xfrm>
            <a:off x="1703512" y="908720"/>
            <a:ext cx="8784976" cy="1944216"/>
          </a:xfrm>
        </p:spPr>
        <p:txBody>
          <a:bodyPr>
            <a:normAutofit fontScale="85000" lnSpcReduction="20000"/>
          </a:bodyPr>
          <a:lstStyle/>
          <a:p>
            <a:r>
              <a:rPr lang="en-AU" dirty="0">
                <a:effectLst>
                  <a:outerShdw blurRad="38100" dist="38100" dir="2700000" algn="tl">
                    <a:srgbClr val="000000">
                      <a:alpha val="43137"/>
                    </a:srgbClr>
                  </a:outerShdw>
                </a:effectLst>
              </a:rPr>
              <a:t>Your Niche and who you are after with what is critical.</a:t>
            </a:r>
          </a:p>
          <a:p>
            <a:endParaRPr lang="en-AU" dirty="0">
              <a:effectLst>
                <a:outerShdw blurRad="38100" dist="38100" dir="2700000" algn="tl">
                  <a:srgbClr val="000000">
                    <a:alpha val="43137"/>
                  </a:srgbClr>
                </a:outerShdw>
              </a:effectLst>
            </a:endParaRPr>
          </a:p>
          <a:p>
            <a:r>
              <a:rPr lang="en-AU" dirty="0">
                <a:effectLst>
                  <a:outerShdw blurRad="38100" dist="38100" dir="2700000" algn="tl">
                    <a:srgbClr val="000000">
                      <a:alpha val="43137"/>
                    </a:srgbClr>
                  </a:outerShdw>
                </a:effectLst>
              </a:rPr>
              <a:t>You must refine and build your tight message and gets lots of exposure to them. All the time every day. </a:t>
            </a:r>
          </a:p>
          <a:p>
            <a:endParaRPr lang="en-AU" dirty="0">
              <a:effectLst>
                <a:outerShdw blurRad="38100" dist="38100" dir="2700000" algn="tl">
                  <a:srgbClr val="000000">
                    <a:alpha val="43137"/>
                  </a:srgbClr>
                </a:outerShdw>
              </a:effectLst>
            </a:endParaRPr>
          </a:p>
          <a:p>
            <a:r>
              <a:rPr lang="en-AU" dirty="0">
                <a:effectLst>
                  <a:outerShdw blurRad="38100" dist="38100" dir="2700000" algn="tl">
                    <a:srgbClr val="000000">
                      <a:alpha val="43137"/>
                    </a:srgbClr>
                  </a:outerShdw>
                </a:effectLst>
              </a:rPr>
              <a:t>What are you going to do ASAP to win big? </a:t>
            </a:r>
          </a:p>
        </p:txBody>
      </p:sp>
      <p:pic>
        <p:nvPicPr>
          <p:cNvPr id="5" name="Picture 4">
            <a:extLst>
              <a:ext uri="{FF2B5EF4-FFF2-40B4-BE49-F238E27FC236}">
                <a16:creationId xmlns:a16="http://schemas.microsoft.com/office/drawing/2014/main" id="{3F4277FF-0D5D-4D90-9C62-B471E1FC9E25}"/>
              </a:ext>
            </a:extLst>
          </p:cNvPr>
          <p:cNvPicPr>
            <a:picLocks noChangeAspect="1"/>
          </p:cNvPicPr>
          <p:nvPr/>
        </p:nvPicPr>
        <p:blipFill>
          <a:blip r:embed="rId3"/>
          <a:stretch>
            <a:fillRect/>
          </a:stretch>
        </p:blipFill>
        <p:spPr>
          <a:xfrm>
            <a:off x="1524000" y="2978034"/>
            <a:ext cx="9140358" cy="387996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299505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31504" y="908721"/>
            <a:ext cx="8784976" cy="2808312"/>
          </a:xfrm>
        </p:spPr>
        <p:txBody>
          <a:bodyPr>
            <a:normAutofit lnSpcReduction="10000"/>
          </a:bodyPr>
          <a:lstStyle/>
          <a:p>
            <a:r>
              <a:rPr lang="en-AU" dirty="0">
                <a:effectLst>
                  <a:outerShdw blurRad="38100" dist="38100" dir="2700000" algn="tl">
                    <a:srgbClr val="000000">
                      <a:alpha val="43137"/>
                    </a:srgbClr>
                  </a:outerShdw>
                </a:effectLst>
              </a:rPr>
              <a:t>You must ATTRACT the right people to you (Marketing).</a:t>
            </a:r>
          </a:p>
          <a:p>
            <a:endParaRPr lang="en-AU" dirty="0">
              <a:effectLst>
                <a:outerShdw blurRad="38100" dist="38100" dir="2700000" algn="tl">
                  <a:srgbClr val="000000">
                    <a:alpha val="43137"/>
                  </a:srgbClr>
                </a:outerShdw>
              </a:effectLst>
            </a:endParaRPr>
          </a:p>
          <a:p>
            <a:r>
              <a:rPr lang="en-AU" dirty="0">
                <a:effectLst>
                  <a:outerShdw blurRad="38100" dist="38100" dir="2700000" algn="tl">
                    <a:srgbClr val="000000">
                      <a:alpha val="43137"/>
                    </a:srgbClr>
                  </a:outerShdw>
                </a:effectLst>
              </a:rPr>
              <a:t>“Thought Leadership” is a powerhouse strategy that even Bunnings Warehouse are right into. The value you gives, ‘allows you to sell’. LinkedIn, FB, Instagram, Your Website, Groups, Email Blasts and More.</a:t>
            </a:r>
          </a:p>
          <a:p>
            <a:endParaRPr lang="en-AU" dirty="0">
              <a:effectLst>
                <a:outerShdw blurRad="38100" dist="38100" dir="2700000" algn="tl">
                  <a:srgbClr val="000000">
                    <a:alpha val="43137"/>
                  </a:srgbClr>
                </a:outerShdw>
              </a:effectLst>
            </a:endParaRPr>
          </a:p>
          <a:p>
            <a:r>
              <a:rPr lang="en-AU" dirty="0">
                <a:effectLst>
                  <a:outerShdw blurRad="38100" dist="38100" dir="2700000" algn="tl">
                    <a:srgbClr val="000000">
                      <a:alpha val="43137"/>
                    </a:srgbClr>
                  </a:outerShdw>
                </a:effectLst>
              </a:rPr>
              <a:t>What are you going to do ASAP to win big? </a:t>
            </a:r>
          </a:p>
          <a:p>
            <a:pPr marL="0" indent="0">
              <a:buNone/>
            </a:pPr>
            <a:endParaRPr lang="en-AU" dirty="0">
              <a:effectLst>
                <a:outerShdw blurRad="38100" dist="38100" dir="2700000" algn="tl">
                  <a:srgbClr val="000000">
                    <a:alpha val="43137"/>
                  </a:srgbClr>
                </a:outerShdw>
              </a:effectLst>
            </a:endParaRPr>
          </a:p>
        </p:txBody>
      </p:sp>
      <p:sp>
        <p:nvSpPr>
          <p:cNvPr id="12" name="Title 1">
            <a:extLst>
              <a:ext uri="{FF2B5EF4-FFF2-40B4-BE49-F238E27FC236}">
                <a16:creationId xmlns:a16="http://schemas.microsoft.com/office/drawing/2014/main" id="{C5149E69-BC76-4043-AB2B-258F0C10CABC}"/>
              </a:ext>
            </a:extLst>
          </p:cNvPr>
          <p:cNvSpPr>
            <a:spLocks noGrp="1"/>
          </p:cNvSpPr>
          <p:nvPr>
            <p:ph type="title"/>
          </p:nvPr>
        </p:nvSpPr>
        <p:spPr>
          <a:xfrm>
            <a:off x="1981200" y="-131641"/>
            <a:ext cx="8229600" cy="1143000"/>
          </a:xfrm>
        </p:spPr>
        <p:txBody>
          <a:bodyPr>
            <a:normAutofit/>
          </a:bodyPr>
          <a:lstStyle/>
          <a:p>
            <a:r>
              <a:rPr lang="en-AU" b="1" dirty="0">
                <a:effectLst>
                  <a:outerShdw blurRad="38100" dist="38100" dir="2700000" algn="tl">
                    <a:srgbClr val="000000">
                      <a:alpha val="43137"/>
                    </a:srgbClr>
                  </a:outerShdw>
                </a:effectLst>
              </a:rPr>
              <a:t>PROFITABLE Situation #3</a:t>
            </a:r>
          </a:p>
        </p:txBody>
      </p:sp>
      <p:pic>
        <p:nvPicPr>
          <p:cNvPr id="5" name="Picture 4">
            <a:extLst>
              <a:ext uri="{FF2B5EF4-FFF2-40B4-BE49-F238E27FC236}">
                <a16:creationId xmlns:a16="http://schemas.microsoft.com/office/drawing/2014/main" id="{12607874-039E-4B80-B675-BF98572B5FBB}"/>
              </a:ext>
            </a:extLst>
          </p:cNvPr>
          <p:cNvPicPr>
            <a:picLocks noChangeAspect="1"/>
          </p:cNvPicPr>
          <p:nvPr/>
        </p:nvPicPr>
        <p:blipFill>
          <a:blip r:embed="rId3"/>
          <a:stretch>
            <a:fillRect/>
          </a:stretch>
        </p:blipFill>
        <p:spPr>
          <a:xfrm>
            <a:off x="1524000" y="3891674"/>
            <a:ext cx="9144000" cy="296632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255094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16632"/>
            <a:ext cx="8229600" cy="1143000"/>
          </a:xfrm>
        </p:spPr>
        <p:txBody>
          <a:bodyPr>
            <a:normAutofit/>
          </a:bodyPr>
          <a:lstStyle/>
          <a:p>
            <a:r>
              <a:rPr lang="en-AU" b="1" dirty="0">
                <a:effectLst>
                  <a:outerShdw blurRad="38100" dist="38100" dir="2700000" algn="tl">
                    <a:srgbClr val="000000">
                      <a:alpha val="43137"/>
                    </a:srgbClr>
                  </a:outerShdw>
                </a:effectLst>
              </a:rPr>
              <a:t>PROFITABLE Situation #4</a:t>
            </a:r>
          </a:p>
        </p:txBody>
      </p:sp>
      <p:sp>
        <p:nvSpPr>
          <p:cNvPr id="3" name="Content Placeholder 2"/>
          <p:cNvSpPr>
            <a:spLocks noGrp="1"/>
          </p:cNvSpPr>
          <p:nvPr>
            <p:ph idx="1"/>
          </p:nvPr>
        </p:nvSpPr>
        <p:spPr>
          <a:xfrm>
            <a:off x="1703512" y="1340769"/>
            <a:ext cx="8963345" cy="2795511"/>
          </a:xfrm>
        </p:spPr>
        <p:txBody>
          <a:bodyPr>
            <a:normAutofit fontScale="92500" lnSpcReduction="10000"/>
          </a:bodyPr>
          <a:lstStyle/>
          <a:p>
            <a:r>
              <a:rPr lang="en-AU" sz="2400" dirty="0">
                <a:effectLst>
                  <a:outerShdw blurRad="38100" dist="38100" dir="2700000" algn="tl">
                    <a:srgbClr val="000000">
                      <a:alpha val="43137"/>
                    </a:srgbClr>
                  </a:outerShdw>
                </a:effectLst>
              </a:rPr>
              <a:t>You must GO TO the right people (Sales).</a:t>
            </a:r>
          </a:p>
          <a:p>
            <a:endParaRPr lang="en-AU" sz="2400" dirty="0">
              <a:effectLst>
                <a:outerShdw blurRad="38100" dist="38100" dir="2700000" algn="tl">
                  <a:srgbClr val="000000">
                    <a:alpha val="43137"/>
                  </a:srgbClr>
                </a:outerShdw>
              </a:effectLst>
            </a:endParaRPr>
          </a:p>
          <a:p>
            <a:r>
              <a:rPr lang="en-AU" sz="2400" dirty="0">
                <a:effectLst>
                  <a:outerShdw blurRad="38100" dist="38100" dir="2700000" algn="tl">
                    <a:srgbClr val="000000">
                      <a:alpha val="43137"/>
                    </a:srgbClr>
                  </a:outerShdw>
                </a:effectLst>
              </a:rPr>
              <a:t>The ones who embrace this, get over their own fears and do it, go great! Direct approaches, LinkedIn Messaging, Business Networking, asking for Coffee Meetings, Literal Elevator Chats and more!</a:t>
            </a:r>
          </a:p>
          <a:p>
            <a:endParaRPr lang="en-AU" sz="2400" dirty="0">
              <a:effectLst>
                <a:outerShdw blurRad="38100" dist="38100" dir="2700000" algn="tl">
                  <a:srgbClr val="000000">
                    <a:alpha val="43137"/>
                  </a:srgbClr>
                </a:outerShdw>
              </a:effectLst>
            </a:endParaRPr>
          </a:p>
          <a:p>
            <a:r>
              <a:rPr lang="en-AU" sz="2400" dirty="0">
                <a:effectLst>
                  <a:outerShdw blurRad="38100" dist="38100" dir="2700000" algn="tl">
                    <a:srgbClr val="000000">
                      <a:alpha val="43137"/>
                    </a:srgbClr>
                  </a:outerShdw>
                </a:effectLst>
              </a:rPr>
              <a:t>What are you going to do ASAP to win big? </a:t>
            </a:r>
          </a:p>
        </p:txBody>
      </p:sp>
      <p:pic>
        <p:nvPicPr>
          <p:cNvPr id="5" name="Picture 4" descr="A group of people posing for the camera&#10;&#10;Description generated with very high confidence">
            <a:extLst>
              <a:ext uri="{FF2B5EF4-FFF2-40B4-BE49-F238E27FC236}">
                <a16:creationId xmlns:a16="http://schemas.microsoft.com/office/drawing/2014/main" id="{29D1F1F6-9646-4EF2-8FDD-1EEE6F1F11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4136280"/>
            <a:ext cx="4732174" cy="272172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9671918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16632"/>
            <a:ext cx="8229600" cy="1143000"/>
          </a:xfrm>
        </p:spPr>
        <p:txBody>
          <a:bodyPr>
            <a:normAutofit/>
          </a:bodyPr>
          <a:lstStyle/>
          <a:p>
            <a:r>
              <a:rPr lang="en-AU" b="1" dirty="0">
                <a:effectLst>
                  <a:outerShdw blurRad="38100" dist="38100" dir="2700000" algn="tl">
                    <a:srgbClr val="000000">
                      <a:alpha val="43137"/>
                    </a:srgbClr>
                  </a:outerShdw>
                </a:effectLst>
              </a:rPr>
              <a:t>PROFITABLE Situation #5</a:t>
            </a:r>
          </a:p>
        </p:txBody>
      </p:sp>
      <p:sp>
        <p:nvSpPr>
          <p:cNvPr id="3" name="Content Placeholder 2"/>
          <p:cNvSpPr>
            <a:spLocks noGrp="1"/>
          </p:cNvSpPr>
          <p:nvPr>
            <p:ph idx="1"/>
          </p:nvPr>
        </p:nvSpPr>
        <p:spPr>
          <a:xfrm>
            <a:off x="1703512" y="1340768"/>
            <a:ext cx="8856984" cy="3240360"/>
          </a:xfrm>
        </p:spPr>
        <p:txBody>
          <a:bodyPr>
            <a:normAutofit/>
          </a:bodyPr>
          <a:lstStyle/>
          <a:p>
            <a:r>
              <a:rPr lang="en-AU" dirty="0">
                <a:effectLst>
                  <a:outerShdw blurRad="38100" dist="38100" dir="2700000" algn="tl">
                    <a:srgbClr val="000000">
                      <a:alpha val="43137"/>
                    </a:srgbClr>
                  </a:outerShdw>
                </a:effectLst>
              </a:rPr>
              <a:t>You must keep improving everything to make it convert better, sell more and become more influential.</a:t>
            </a:r>
          </a:p>
          <a:p>
            <a:endParaRPr lang="en-AU" dirty="0">
              <a:effectLst>
                <a:outerShdw blurRad="38100" dist="38100" dir="2700000" algn="tl">
                  <a:srgbClr val="000000">
                    <a:alpha val="43137"/>
                  </a:srgbClr>
                </a:outerShdw>
              </a:effectLst>
            </a:endParaRPr>
          </a:p>
          <a:p>
            <a:r>
              <a:rPr lang="en-AU" dirty="0">
                <a:effectLst>
                  <a:outerShdw blurRad="38100" dist="38100" dir="2700000" algn="tl">
                    <a:srgbClr val="000000">
                      <a:alpha val="43137"/>
                    </a:srgbClr>
                  </a:outerShdw>
                </a:effectLst>
              </a:rPr>
              <a:t>Improving your website to drive conversion, improving social media content, practising your pitch and becoming a natural and more; you can never stay still.</a:t>
            </a:r>
          </a:p>
          <a:p>
            <a:endParaRPr lang="en-AU" dirty="0">
              <a:effectLst>
                <a:outerShdw blurRad="38100" dist="38100" dir="2700000" algn="tl">
                  <a:srgbClr val="000000">
                    <a:alpha val="43137"/>
                  </a:srgbClr>
                </a:outerShdw>
              </a:effectLst>
            </a:endParaRPr>
          </a:p>
          <a:p>
            <a:r>
              <a:rPr lang="en-AU" dirty="0">
                <a:effectLst>
                  <a:outerShdw blurRad="38100" dist="38100" dir="2700000" algn="tl">
                    <a:srgbClr val="000000">
                      <a:alpha val="43137"/>
                    </a:srgbClr>
                  </a:outerShdw>
                </a:effectLst>
              </a:rPr>
              <a:t>What are you going to do ASAP to win big? </a:t>
            </a:r>
          </a:p>
          <a:p>
            <a:pPr marL="0" indent="0">
              <a:buNone/>
            </a:pPr>
            <a:endParaRPr lang="en-AU" dirty="0">
              <a:effectLst>
                <a:outerShdw blurRad="38100" dist="38100" dir="2700000" algn="tl">
                  <a:srgbClr val="000000">
                    <a:alpha val="43137"/>
                  </a:srgbClr>
                </a:outerShdw>
              </a:effectLst>
            </a:endParaRPr>
          </a:p>
        </p:txBody>
      </p:sp>
      <p:pic>
        <p:nvPicPr>
          <p:cNvPr id="6" name="Picture 5">
            <a:extLst>
              <a:ext uri="{FF2B5EF4-FFF2-40B4-BE49-F238E27FC236}">
                <a16:creationId xmlns:a16="http://schemas.microsoft.com/office/drawing/2014/main" id="{120989C7-3CBC-4E57-B4F1-875C2B528EB6}"/>
              </a:ext>
            </a:extLst>
          </p:cNvPr>
          <p:cNvPicPr>
            <a:picLocks noChangeAspect="1"/>
          </p:cNvPicPr>
          <p:nvPr/>
        </p:nvPicPr>
        <p:blipFill>
          <a:blip r:embed="rId3"/>
          <a:stretch>
            <a:fillRect/>
          </a:stretch>
        </p:blipFill>
        <p:spPr>
          <a:xfrm>
            <a:off x="1511424" y="4646568"/>
            <a:ext cx="9156576" cy="2211433"/>
          </a:xfrm>
          <a:prstGeom prst="rect">
            <a:avLst/>
          </a:prstGeom>
        </p:spPr>
      </p:pic>
    </p:spTree>
    <p:extLst>
      <p:ext uri="{BB962C8B-B14F-4D97-AF65-F5344CB8AC3E}">
        <p14:creationId xmlns:p14="http://schemas.microsoft.com/office/powerpoint/2010/main" val="3026652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03512" y="899592"/>
            <a:ext cx="8964488" cy="1723116"/>
          </a:xfrm>
        </p:spPr>
        <p:txBody>
          <a:bodyPr>
            <a:normAutofit fontScale="70000" lnSpcReduction="20000"/>
          </a:bodyPr>
          <a:lstStyle/>
          <a:p>
            <a:r>
              <a:rPr lang="en-AU" dirty="0">
                <a:effectLst>
                  <a:outerShdw blurRad="38100" dist="38100" dir="2700000" algn="tl">
                    <a:srgbClr val="000000">
                      <a:alpha val="43137"/>
                    </a:srgbClr>
                  </a:outerShdw>
                </a:effectLst>
              </a:rPr>
              <a:t>Publicity and Leveraged Exposure for you and your company is critical.</a:t>
            </a:r>
          </a:p>
          <a:p>
            <a:endParaRPr lang="en-AU" dirty="0">
              <a:effectLst>
                <a:outerShdw blurRad="38100" dist="38100" dir="2700000" algn="tl">
                  <a:srgbClr val="000000">
                    <a:alpha val="43137"/>
                  </a:srgbClr>
                </a:outerShdw>
              </a:effectLst>
            </a:endParaRPr>
          </a:p>
          <a:p>
            <a:r>
              <a:rPr lang="en-AU" dirty="0">
                <a:effectLst>
                  <a:outerShdw blurRad="38100" dist="38100" dir="2700000" algn="tl">
                    <a:srgbClr val="000000">
                      <a:alpha val="43137"/>
                    </a:srgbClr>
                  </a:outerShdw>
                </a:effectLst>
              </a:rPr>
              <a:t>You must get speaking opportunities, create them, get up before groups, gain media attention and have people see you as the ‘Thought Leader / Commander’ in what you do.</a:t>
            </a:r>
          </a:p>
          <a:p>
            <a:endParaRPr lang="en-AU" dirty="0">
              <a:effectLst>
                <a:outerShdw blurRad="38100" dist="38100" dir="2700000" algn="tl">
                  <a:srgbClr val="000000">
                    <a:alpha val="43137"/>
                  </a:srgbClr>
                </a:outerShdw>
              </a:effectLst>
            </a:endParaRPr>
          </a:p>
          <a:p>
            <a:r>
              <a:rPr lang="en-AU" dirty="0">
                <a:effectLst>
                  <a:outerShdw blurRad="38100" dist="38100" dir="2700000" algn="tl">
                    <a:srgbClr val="000000">
                      <a:alpha val="43137"/>
                    </a:srgbClr>
                  </a:outerShdw>
                </a:effectLst>
              </a:rPr>
              <a:t>What are you going to do ASAP to win big? </a:t>
            </a:r>
          </a:p>
          <a:p>
            <a:endParaRPr lang="en-AU" dirty="0">
              <a:effectLst>
                <a:outerShdw blurRad="38100" dist="38100" dir="2700000" algn="tl">
                  <a:srgbClr val="000000">
                    <a:alpha val="43137"/>
                  </a:srgbClr>
                </a:outerShdw>
              </a:effectLst>
            </a:endParaRPr>
          </a:p>
          <a:p>
            <a:endParaRPr lang="en-AU" dirty="0">
              <a:effectLst>
                <a:outerShdw blurRad="38100" dist="38100" dir="2700000" algn="tl">
                  <a:srgbClr val="000000">
                    <a:alpha val="43137"/>
                  </a:srgbClr>
                </a:outerShdw>
              </a:effectLst>
            </a:endParaRPr>
          </a:p>
        </p:txBody>
      </p:sp>
      <p:sp>
        <p:nvSpPr>
          <p:cNvPr id="8" name="Title 1">
            <a:extLst>
              <a:ext uri="{FF2B5EF4-FFF2-40B4-BE49-F238E27FC236}">
                <a16:creationId xmlns:a16="http://schemas.microsoft.com/office/drawing/2014/main" id="{11436BCD-4972-4A0E-B49D-FF25E5493C75}"/>
              </a:ext>
            </a:extLst>
          </p:cNvPr>
          <p:cNvSpPr>
            <a:spLocks noGrp="1"/>
          </p:cNvSpPr>
          <p:nvPr>
            <p:ph type="title"/>
          </p:nvPr>
        </p:nvSpPr>
        <p:spPr>
          <a:xfrm>
            <a:off x="1981200" y="-171400"/>
            <a:ext cx="8229600" cy="1143000"/>
          </a:xfrm>
        </p:spPr>
        <p:txBody>
          <a:bodyPr>
            <a:normAutofit/>
          </a:bodyPr>
          <a:lstStyle/>
          <a:p>
            <a:r>
              <a:rPr lang="en-AU" b="1" dirty="0">
                <a:effectLst>
                  <a:outerShdw blurRad="38100" dist="38100" dir="2700000" algn="tl">
                    <a:srgbClr val="000000">
                      <a:alpha val="43137"/>
                    </a:srgbClr>
                  </a:outerShdw>
                </a:effectLst>
              </a:rPr>
              <a:t>PROFITABLE Situation #6</a:t>
            </a:r>
          </a:p>
        </p:txBody>
      </p:sp>
      <p:pic>
        <p:nvPicPr>
          <p:cNvPr id="5" name="Picture 4">
            <a:extLst>
              <a:ext uri="{FF2B5EF4-FFF2-40B4-BE49-F238E27FC236}">
                <a16:creationId xmlns:a16="http://schemas.microsoft.com/office/drawing/2014/main" id="{752EBA00-A061-44DF-8172-29D21394F6ED}"/>
              </a:ext>
            </a:extLst>
          </p:cNvPr>
          <p:cNvPicPr>
            <a:picLocks noChangeAspect="1"/>
          </p:cNvPicPr>
          <p:nvPr/>
        </p:nvPicPr>
        <p:blipFill>
          <a:blip r:embed="rId3"/>
          <a:stretch>
            <a:fillRect/>
          </a:stretch>
        </p:blipFill>
        <p:spPr>
          <a:xfrm>
            <a:off x="1524000" y="2622708"/>
            <a:ext cx="9144000" cy="423529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5570161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16632"/>
            <a:ext cx="8229600" cy="1143000"/>
          </a:xfrm>
        </p:spPr>
        <p:txBody>
          <a:bodyPr>
            <a:normAutofit/>
          </a:bodyPr>
          <a:lstStyle/>
          <a:p>
            <a:r>
              <a:rPr lang="en-AU" b="1" dirty="0">
                <a:effectLst>
                  <a:outerShdw blurRad="38100" dist="38100" dir="2700000" algn="tl">
                    <a:srgbClr val="000000">
                      <a:alpha val="43137"/>
                    </a:srgbClr>
                  </a:outerShdw>
                </a:effectLst>
              </a:rPr>
              <a:t>PROFITABLE Situation #7</a:t>
            </a:r>
          </a:p>
        </p:txBody>
      </p:sp>
      <p:sp>
        <p:nvSpPr>
          <p:cNvPr id="3" name="Content Placeholder 2"/>
          <p:cNvSpPr>
            <a:spLocks noGrp="1"/>
          </p:cNvSpPr>
          <p:nvPr>
            <p:ph idx="1"/>
          </p:nvPr>
        </p:nvSpPr>
        <p:spPr>
          <a:xfrm>
            <a:off x="1631505" y="1196752"/>
            <a:ext cx="4869184" cy="2952328"/>
          </a:xfrm>
        </p:spPr>
        <p:txBody>
          <a:bodyPr>
            <a:normAutofit fontScale="85000" lnSpcReduction="10000"/>
          </a:bodyPr>
          <a:lstStyle/>
          <a:p>
            <a:r>
              <a:rPr lang="en-AU" dirty="0">
                <a:effectLst>
                  <a:outerShdw blurRad="38100" dist="38100" dir="2700000" algn="tl">
                    <a:srgbClr val="000000">
                      <a:alpha val="43137"/>
                    </a:srgbClr>
                  </a:outerShdw>
                </a:effectLst>
              </a:rPr>
              <a:t>You need Automated &amp; Leveraged Strategies that promote your cause whilst you rest and smile.</a:t>
            </a:r>
          </a:p>
          <a:p>
            <a:endParaRPr lang="en-AU" dirty="0">
              <a:effectLst>
                <a:outerShdw blurRad="38100" dist="38100" dir="2700000" algn="tl">
                  <a:srgbClr val="000000">
                    <a:alpha val="43137"/>
                  </a:srgbClr>
                </a:outerShdw>
              </a:effectLst>
            </a:endParaRPr>
          </a:p>
          <a:p>
            <a:r>
              <a:rPr lang="en-AU" dirty="0">
                <a:effectLst>
                  <a:outerShdw blurRad="38100" dist="38100" dir="2700000" algn="tl">
                    <a:srgbClr val="000000">
                      <a:alpha val="43137"/>
                    </a:srgbClr>
                  </a:outerShdw>
                </a:effectLst>
              </a:rPr>
              <a:t>Opt-in forms, Email Marketing, Recording Webinars, Live Events, Facebook Advertising, Working your LinkedIn + more!</a:t>
            </a:r>
          </a:p>
          <a:p>
            <a:endParaRPr lang="en-AU" dirty="0">
              <a:effectLst>
                <a:outerShdw blurRad="38100" dist="38100" dir="2700000" algn="tl">
                  <a:srgbClr val="000000">
                    <a:alpha val="43137"/>
                  </a:srgbClr>
                </a:outerShdw>
              </a:effectLst>
            </a:endParaRPr>
          </a:p>
          <a:p>
            <a:r>
              <a:rPr lang="en-AU" dirty="0">
                <a:effectLst>
                  <a:outerShdw blurRad="38100" dist="38100" dir="2700000" algn="tl">
                    <a:srgbClr val="000000">
                      <a:alpha val="43137"/>
                    </a:srgbClr>
                  </a:outerShdw>
                </a:effectLst>
              </a:rPr>
              <a:t>What are you going to do ASAP to win big? </a:t>
            </a:r>
          </a:p>
        </p:txBody>
      </p:sp>
      <p:pic>
        <p:nvPicPr>
          <p:cNvPr id="6" name="Picture 5">
            <a:extLst>
              <a:ext uri="{FF2B5EF4-FFF2-40B4-BE49-F238E27FC236}">
                <a16:creationId xmlns:a16="http://schemas.microsoft.com/office/drawing/2014/main" id="{06A21A44-DA60-43BF-A7C2-5CE4BAD06607}"/>
              </a:ext>
            </a:extLst>
          </p:cNvPr>
          <p:cNvPicPr>
            <a:picLocks noChangeAspect="1"/>
          </p:cNvPicPr>
          <p:nvPr/>
        </p:nvPicPr>
        <p:blipFill>
          <a:blip r:embed="rId3"/>
          <a:stretch>
            <a:fillRect/>
          </a:stretch>
        </p:blipFill>
        <p:spPr>
          <a:xfrm>
            <a:off x="1631505" y="4044074"/>
            <a:ext cx="4680520" cy="2708651"/>
          </a:xfrm>
          <a:prstGeom prst="rect">
            <a:avLst/>
          </a:prstGeom>
          <a:ln>
            <a:noFill/>
          </a:ln>
          <a:effectLst>
            <a:outerShdw blurRad="190500" algn="tl" rotWithShape="0">
              <a:srgbClr val="000000">
                <a:alpha val="70000"/>
              </a:srgbClr>
            </a:outerShdw>
          </a:effectLst>
        </p:spPr>
      </p:pic>
      <p:pic>
        <p:nvPicPr>
          <p:cNvPr id="9" name="Picture 8">
            <a:extLst>
              <a:ext uri="{FF2B5EF4-FFF2-40B4-BE49-F238E27FC236}">
                <a16:creationId xmlns:a16="http://schemas.microsoft.com/office/drawing/2014/main" id="{33AD7B7A-42AD-4892-8D89-726EC370F950}"/>
              </a:ext>
            </a:extLst>
          </p:cNvPr>
          <p:cNvPicPr>
            <a:picLocks noChangeAspect="1"/>
          </p:cNvPicPr>
          <p:nvPr/>
        </p:nvPicPr>
        <p:blipFill>
          <a:blip r:embed="rId4"/>
          <a:stretch>
            <a:fillRect/>
          </a:stretch>
        </p:blipFill>
        <p:spPr>
          <a:xfrm>
            <a:off x="6500690" y="1259632"/>
            <a:ext cx="4059807" cy="5481736"/>
          </a:xfrm>
          <a:prstGeom prst="rect">
            <a:avLst/>
          </a:prstGeom>
        </p:spPr>
      </p:pic>
    </p:spTree>
    <p:extLst>
      <p:ext uri="{BB962C8B-B14F-4D97-AF65-F5344CB8AC3E}">
        <p14:creationId xmlns:p14="http://schemas.microsoft.com/office/powerpoint/2010/main" val="19715797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1621326" y="1700808"/>
            <a:ext cx="4896544" cy="5256584"/>
          </a:xfrm>
        </p:spPr>
        <p:txBody>
          <a:bodyPr>
            <a:normAutofit fontScale="92500" lnSpcReduction="10000"/>
          </a:bodyPr>
          <a:lstStyle/>
          <a:p>
            <a:r>
              <a:rPr lang="en-AU" sz="3200" dirty="0">
                <a:effectLst>
                  <a:outerShdw blurRad="38100" dist="38100" dir="2700000" algn="tl">
                    <a:srgbClr val="000000">
                      <a:alpha val="43137"/>
                    </a:srgbClr>
                  </a:outerShdw>
                </a:effectLst>
              </a:rPr>
              <a:t>If you have loved this session and want to WIN BIG in your business, it’s time for us to have a REAL CONVERSATION.</a:t>
            </a:r>
          </a:p>
          <a:p>
            <a:endParaRPr lang="en-AU" sz="3200" dirty="0">
              <a:effectLst>
                <a:outerShdw blurRad="38100" dist="38100" dir="2700000" algn="tl">
                  <a:srgbClr val="000000">
                    <a:alpha val="43137"/>
                  </a:srgbClr>
                </a:outerShdw>
              </a:effectLst>
            </a:endParaRPr>
          </a:p>
          <a:p>
            <a:r>
              <a:rPr lang="en-AU" sz="3200" b="1" dirty="0">
                <a:solidFill>
                  <a:srgbClr val="FFFF00"/>
                </a:solidFill>
                <a:effectLst>
                  <a:outerShdw blurRad="38100" dist="38100" dir="2700000" algn="tl">
                    <a:srgbClr val="000000">
                      <a:alpha val="43137"/>
                    </a:srgbClr>
                  </a:outerShdw>
                </a:effectLst>
              </a:rPr>
              <a:t>One Time Only: </a:t>
            </a:r>
          </a:p>
          <a:p>
            <a:pPr lvl="1"/>
            <a:r>
              <a:rPr lang="en-AU" sz="2800" dirty="0">
                <a:solidFill>
                  <a:srgbClr val="FFFF00"/>
                </a:solidFill>
                <a:effectLst>
                  <a:outerShdw blurRad="38100" dist="38100" dir="2700000" algn="tl">
                    <a:srgbClr val="000000">
                      <a:alpha val="43137"/>
                    </a:srgbClr>
                  </a:outerShdw>
                </a:effectLst>
              </a:rPr>
              <a:t>45 Minutes, Valued at $500 + GST and perfect for ambitious wonderful people.</a:t>
            </a:r>
          </a:p>
        </p:txBody>
      </p:sp>
      <p:sp>
        <p:nvSpPr>
          <p:cNvPr id="6" name="Title 1"/>
          <p:cNvSpPr>
            <a:spLocks noGrp="1"/>
          </p:cNvSpPr>
          <p:nvPr>
            <p:ph type="title"/>
          </p:nvPr>
        </p:nvSpPr>
        <p:spPr>
          <a:xfrm>
            <a:off x="1755166" y="226806"/>
            <a:ext cx="4628867" cy="1069339"/>
          </a:xfrm>
        </p:spPr>
        <p:txBody>
          <a:bodyPr>
            <a:normAutofit fontScale="90000"/>
          </a:bodyPr>
          <a:lstStyle/>
          <a:p>
            <a:r>
              <a:rPr lang="en-AU" sz="3600" b="1" dirty="0">
                <a:effectLst>
                  <a:outerShdw blurRad="38100" dist="38100" dir="2700000" algn="tl">
                    <a:srgbClr val="000000">
                      <a:alpha val="43137"/>
                    </a:srgbClr>
                  </a:outerShdw>
                </a:effectLst>
              </a:rPr>
              <a:t>BONUS INVITE: </a:t>
            </a:r>
            <a:br>
              <a:rPr lang="en-AU" sz="3600" b="1" dirty="0">
                <a:effectLst>
                  <a:outerShdw blurRad="38100" dist="38100" dir="2700000" algn="tl">
                    <a:srgbClr val="000000">
                      <a:alpha val="43137"/>
                    </a:srgbClr>
                  </a:outerShdw>
                </a:effectLst>
              </a:rPr>
            </a:br>
            <a:r>
              <a:rPr lang="en-AU" sz="3600" dirty="0">
                <a:effectLst>
                  <a:outerShdw blurRad="38100" dist="38100" dir="2700000" algn="tl">
                    <a:srgbClr val="000000">
                      <a:alpha val="43137"/>
                    </a:srgbClr>
                  </a:outerShdw>
                </a:effectLst>
              </a:rPr>
              <a:t>Discovery Session</a:t>
            </a:r>
            <a:endParaRPr lang="en-AU" sz="5400"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DBB9E7FD-D6D9-4890-B851-FFF770DBA117}"/>
              </a:ext>
            </a:extLst>
          </p:cNvPr>
          <p:cNvPicPr>
            <a:picLocks noChangeAspect="1"/>
          </p:cNvPicPr>
          <p:nvPr/>
        </p:nvPicPr>
        <p:blipFill>
          <a:blip r:embed="rId3"/>
          <a:stretch>
            <a:fillRect/>
          </a:stretch>
        </p:blipFill>
        <p:spPr>
          <a:xfrm>
            <a:off x="6770377" y="0"/>
            <a:ext cx="3905129" cy="6858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1210959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9216A-1A23-42E6-AC0E-30910854C5C2}"/>
              </a:ext>
            </a:extLst>
          </p:cNvPr>
          <p:cNvSpPr>
            <a:spLocks noGrp="1"/>
          </p:cNvSpPr>
          <p:nvPr>
            <p:ph type="title"/>
          </p:nvPr>
        </p:nvSpPr>
        <p:spPr/>
        <p:txBody>
          <a:bodyPr/>
          <a:lstStyle/>
          <a:p>
            <a:r>
              <a:rPr lang="en-AU" dirty="0"/>
              <a:t>Feedback and Lucky Door Prizes </a:t>
            </a:r>
          </a:p>
        </p:txBody>
      </p:sp>
      <p:sp>
        <p:nvSpPr>
          <p:cNvPr id="4" name="Footer Placeholder 3">
            <a:extLst>
              <a:ext uri="{FF2B5EF4-FFF2-40B4-BE49-F238E27FC236}">
                <a16:creationId xmlns:a16="http://schemas.microsoft.com/office/drawing/2014/main" id="{B2112202-4D4E-4417-9C3C-76696494362A}"/>
              </a:ext>
            </a:extLst>
          </p:cNvPr>
          <p:cNvSpPr>
            <a:spLocks noGrp="1"/>
          </p:cNvSpPr>
          <p:nvPr>
            <p:ph type="ftr" sz="quarter" idx="11"/>
          </p:nvPr>
        </p:nvSpPr>
        <p:spPr/>
        <p:txBody>
          <a:bodyPr/>
          <a:lstStyle/>
          <a:p>
            <a:endParaRPr lang="en-AU"/>
          </a:p>
        </p:txBody>
      </p:sp>
      <p:sp>
        <p:nvSpPr>
          <p:cNvPr id="3" name="Rectangle 2">
            <a:extLst>
              <a:ext uri="{FF2B5EF4-FFF2-40B4-BE49-F238E27FC236}">
                <a16:creationId xmlns:a16="http://schemas.microsoft.com/office/drawing/2014/main" id="{9DBC3D70-EFAB-4BBF-A05E-DCA3AC287E92}"/>
              </a:ext>
            </a:extLst>
          </p:cNvPr>
          <p:cNvSpPr/>
          <p:nvPr/>
        </p:nvSpPr>
        <p:spPr>
          <a:xfrm>
            <a:off x="3882282" y="1678491"/>
            <a:ext cx="6096000" cy="1200329"/>
          </a:xfrm>
          <a:prstGeom prst="rect">
            <a:avLst/>
          </a:prstGeom>
        </p:spPr>
        <p:txBody>
          <a:bodyPr>
            <a:spAutoFit/>
          </a:bodyPr>
          <a:lstStyle/>
          <a:p>
            <a:r>
              <a:rPr lang="en-AU" dirty="0"/>
              <a:t>Feel free to connect with us online we are here to help – </a:t>
            </a:r>
          </a:p>
          <a:p>
            <a:r>
              <a:rPr lang="en-AU" dirty="0"/>
              <a:t>0408 759 682</a:t>
            </a:r>
          </a:p>
          <a:p>
            <a:r>
              <a:rPr lang="en-AU" dirty="0"/>
              <a:t>Sarah Virginia Harding</a:t>
            </a:r>
          </a:p>
          <a:p>
            <a:r>
              <a:rPr lang="en-AU" dirty="0"/>
              <a:t>Sarah@wyadvice.com</a:t>
            </a:r>
          </a:p>
        </p:txBody>
      </p:sp>
    </p:spTree>
    <p:extLst>
      <p:ext uri="{BB962C8B-B14F-4D97-AF65-F5344CB8AC3E}">
        <p14:creationId xmlns:p14="http://schemas.microsoft.com/office/powerpoint/2010/main" val="14561397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B8E7EF-1757-407B-BCF6-C9378E3D5F01}"/>
              </a:ext>
            </a:extLst>
          </p:cNvPr>
          <p:cNvSpPr>
            <a:spLocks noGrp="1"/>
          </p:cNvSpPr>
          <p:nvPr>
            <p:ph idx="1"/>
          </p:nvPr>
        </p:nvSpPr>
        <p:spPr>
          <a:xfrm>
            <a:off x="794526" y="106018"/>
            <a:ext cx="10353762" cy="4058751"/>
          </a:xfrm>
        </p:spPr>
        <p:txBody>
          <a:bodyPr>
            <a:normAutofit fontScale="85000" lnSpcReduction="20000"/>
          </a:bodyPr>
          <a:lstStyle/>
          <a:p>
            <a:pPr marL="36900" indent="0" algn="ctr">
              <a:buNone/>
            </a:pPr>
            <a:r>
              <a:rPr lang="en-AU" dirty="0"/>
              <a:t>Special Invite 1</a:t>
            </a:r>
          </a:p>
          <a:p>
            <a:pPr marL="36900" indent="0" algn="ctr">
              <a:buNone/>
            </a:pPr>
            <a:r>
              <a:rPr lang="en-AU" dirty="0"/>
              <a:t>BAM your Business Vault</a:t>
            </a:r>
          </a:p>
          <a:p>
            <a:r>
              <a:rPr lang="en-AU" dirty="0"/>
              <a:t>The BAM your Business Vault Program to help you BAM your business, get more clients &amp; time and Masters your money &amp; take your business to the next level</a:t>
            </a:r>
          </a:p>
          <a:p>
            <a:pPr marL="36900" indent="0">
              <a:buNone/>
            </a:pPr>
            <a:endParaRPr lang="en-AU" dirty="0"/>
          </a:p>
          <a:p>
            <a:r>
              <a:rPr lang="en-AU" dirty="0"/>
              <a:t>Personal Mentoring by me, access to the online vault with all up to date content to help accelerate and grow your business, access to speaking opportunities at future BAM events </a:t>
            </a:r>
          </a:p>
          <a:p>
            <a:endParaRPr lang="en-AU" dirty="0"/>
          </a:p>
          <a:p>
            <a:r>
              <a:rPr lang="en-AU" dirty="0"/>
              <a:t>Access to the closed Facebook group where all events &amp; activities are going to be shared with BAM members and invitation to all future events – also events will be live streamed if you are unable to make them</a:t>
            </a:r>
          </a:p>
          <a:p>
            <a:endParaRPr lang="en-AU" dirty="0"/>
          </a:p>
          <a:p>
            <a:r>
              <a:rPr lang="en-AU" dirty="0"/>
              <a:t>$97 per month – register at https://business-abundance-masters.teachable.com/p/bam-your-business-vault</a:t>
            </a:r>
          </a:p>
        </p:txBody>
      </p:sp>
      <p:pic>
        <p:nvPicPr>
          <p:cNvPr id="5" name="Picture 4">
            <a:extLst>
              <a:ext uri="{FF2B5EF4-FFF2-40B4-BE49-F238E27FC236}">
                <a16:creationId xmlns:a16="http://schemas.microsoft.com/office/drawing/2014/main" id="{4D010C7A-C60B-4439-BAA8-946E4B0B26DD}"/>
              </a:ext>
            </a:extLst>
          </p:cNvPr>
          <p:cNvPicPr>
            <a:picLocks noChangeAspect="1"/>
          </p:cNvPicPr>
          <p:nvPr/>
        </p:nvPicPr>
        <p:blipFill>
          <a:blip r:embed="rId3"/>
          <a:stretch>
            <a:fillRect/>
          </a:stretch>
        </p:blipFill>
        <p:spPr>
          <a:xfrm>
            <a:off x="2439703" y="4299101"/>
            <a:ext cx="7063408" cy="2558899"/>
          </a:xfrm>
          <a:prstGeom prst="rect">
            <a:avLst/>
          </a:prstGeom>
        </p:spPr>
      </p:pic>
    </p:spTree>
    <p:extLst>
      <p:ext uri="{BB962C8B-B14F-4D97-AF65-F5344CB8AC3E}">
        <p14:creationId xmlns:p14="http://schemas.microsoft.com/office/powerpoint/2010/main" val="38845767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E286E-B05F-4CED-BAA9-B0BD4734834B}"/>
              </a:ext>
            </a:extLst>
          </p:cNvPr>
          <p:cNvSpPr>
            <a:spLocks noGrp="1"/>
          </p:cNvSpPr>
          <p:nvPr>
            <p:ph type="title"/>
          </p:nvPr>
        </p:nvSpPr>
        <p:spPr/>
        <p:txBody>
          <a:bodyPr/>
          <a:lstStyle/>
          <a:p>
            <a:r>
              <a:rPr lang="en-AU" u="sng" dirty="0"/>
              <a:t> </a:t>
            </a:r>
          </a:p>
        </p:txBody>
      </p:sp>
      <p:sp>
        <p:nvSpPr>
          <p:cNvPr id="3" name="Content Placeholder 2">
            <a:extLst>
              <a:ext uri="{FF2B5EF4-FFF2-40B4-BE49-F238E27FC236}">
                <a16:creationId xmlns:a16="http://schemas.microsoft.com/office/drawing/2014/main" id="{C536226B-2E5B-4C5E-8192-8A1A5709A288}"/>
              </a:ext>
            </a:extLst>
          </p:cNvPr>
          <p:cNvSpPr>
            <a:spLocks noGrp="1"/>
          </p:cNvSpPr>
          <p:nvPr>
            <p:ph idx="1"/>
          </p:nvPr>
        </p:nvSpPr>
        <p:spPr>
          <a:xfrm>
            <a:off x="913795" y="609600"/>
            <a:ext cx="10353762" cy="4058751"/>
          </a:xfrm>
        </p:spPr>
        <p:txBody>
          <a:bodyPr>
            <a:normAutofit/>
          </a:bodyPr>
          <a:lstStyle/>
          <a:p>
            <a:pPr marL="36900" indent="0" algn="ctr">
              <a:buNone/>
            </a:pPr>
            <a:r>
              <a:rPr lang="en-AU" dirty="0"/>
              <a:t>Special Invite 2 </a:t>
            </a:r>
          </a:p>
          <a:p>
            <a:pPr marL="36900" indent="0" algn="ctr">
              <a:buNone/>
            </a:pPr>
            <a:r>
              <a:rPr lang="en-AU" dirty="0"/>
              <a:t>Personal Discovery Session Its easy to start this journey! </a:t>
            </a:r>
          </a:p>
          <a:p>
            <a:pPr marL="36900" indent="0">
              <a:buNone/>
            </a:pPr>
            <a:endParaRPr lang="en-AU" dirty="0"/>
          </a:p>
          <a:p>
            <a:r>
              <a:rPr lang="en-AU" dirty="0"/>
              <a:t>To help get you going 1-1 hour discovery session to talk through where you may be stuck financially to give you clarity and  direction around how to map out your next steps…</a:t>
            </a:r>
          </a:p>
          <a:p>
            <a:pPr marL="36900" indent="0">
              <a:buNone/>
            </a:pPr>
            <a:endParaRPr lang="en-AU" dirty="0"/>
          </a:p>
          <a:p>
            <a:r>
              <a:rPr lang="en-AU" dirty="0"/>
              <a:t>Leave your details on the feedback form at the end and we will contact you to book</a:t>
            </a:r>
          </a:p>
          <a:p>
            <a:endParaRPr lang="en-AU" dirty="0"/>
          </a:p>
        </p:txBody>
      </p:sp>
    </p:spTree>
    <p:extLst>
      <p:ext uri="{BB962C8B-B14F-4D97-AF65-F5344CB8AC3E}">
        <p14:creationId xmlns:p14="http://schemas.microsoft.com/office/powerpoint/2010/main" val="1411052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3E7272C-492F-4218-93C0-2B90627A8B26}"/>
              </a:ext>
            </a:extLst>
          </p:cNvPr>
          <p:cNvSpPr>
            <a:spLocks noGrp="1"/>
          </p:cNvSpPr>
          <p:nvPr>
            <p:ph type="ftr" sz="quarter" idx="11"/>
          </p:nvPr>
        </p:nvSpPr>
        <p:spPr/>
        <p:txBody>
          <a:bodyPr/>
          <a:lstStyle/>
          <a:p>
            <a:endParaRPr lang="en-AU"/>
          </a:p>
        </p:txBody>
      </p:sp>
      <p:sp>
        <p:nvSpPr>
          <p:cNvPr id="5" name="Title 1">
            <a:extLst>
              <a:ext uri="{FF2B5EF4-FFF2-40B4-BE49-F238E27FC236}">
                <a16:creationId xmlns:a16="http://schemas.microsoft.com/office/drawing/2014/main" id="{E92F53EA-9902-491D-BF76-1F958D58909F}"/>
              </a:ext>
            </a:extLst>
          </p:cNvPr>
          <p:cNvSpPr>
            <a:spLocks noGrp="1"/>
          </p:cNvSpPr>
          <p:nvPr>
            <p:ph type="title"/>
          </p:nvPr>
        </p:nvSpPr>
        <p:spPr>
          <a:xfrm>
            <a:off x="-1094937" y="536170"/>
            <a:ext cx="10353762" cy="970450"/>
          </a:xfrm>
        </p:spPr>
        <p:txBody>
          <a:bodyPr/>
          <a:lstStyle/>
          <a:p>
            <a:r>
              <a:rPr lang="en-AU" dirty="0"/>
              <a:t>Business Abundance Masters </a:t>
            </a:r>
          </a:p>
        </p:txBody>
      </p:sp>
      <p:sp>
        <p:nvSpPr>
          <p:cNvPr id="6" name="Rectangle 5">
            <a:extLst>
              <a:ext uri="{FF2B5EF4-FFF2-40B4-BE49-F238E27FC236}">
                <a16:creationId xmlns:a16="http://schemas.microsoft.com/office/drawing/2014/main" id="{6DBCE6B8-C282-4B6B-9F84-F3652BF7187D}"/>
              </a:ext>
            </a:extLst>
          </p:cNvPr>
          <p:cNvSpPr/>
          <p:nvPr/>
        </p:nvSpPr>
        <p:spPr>
          <a:xfrm>
            <a:off x="8085963" y="903099"/>
            <a:ext cx="3220278" cy="707886"/>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AU" sz="2000" b="1" dirty="0">
                <a:ln/>
                <a:solidFill>
                  <a:schemeClr val="tx1"/>
                </a:solidFill>
              </a:rPr>
              <a:t>Series of Monthly Events Run</a:t>
            </a:r>
          </a:p>
        </p:txBody>
      </p:sp>
      <p:pic>
        <p:nvPicPr>
          <p:cNvPr id="7" name="Content Placeholder 6">
            <a:extLst>
              <a:ext uri="{FF2B5EF4-FFF2-40B4-BE49-F238E27FC236}">
                <a16:creationId xmlns:a16="http://schemas.microsoft.com/office/drawing/2014/main" id="{37D46BAB-44F8-452E-8FAD-96F96601C57C}"/>
              </a:ext>
            </a:extLst>
          </p:cNvPr>
          <p:cNvPicPr>
            <a:picLocks noGrp="1" noChangeAspect="1"/>
          </p:cNvPicPr>
          <p:nvPr>
            <p:ph idx="1"/>
          </p:nvPr>
        </p:nvPicPr>
        <p:blipFill>
          <a:blip r:embed="rId3"/>
          <a:stretch>
            <a:fillRect/>
          </a:stretch>
        </p:blipFill>
        <p:spPr>
          <a:xfrm>
            <a:off x="8746435" y="2941395"/>
            <a:ext cx="3445565" cy="3916605"/>
          </a:xfrm>
          <a:prstGeom prst="rect">
            <a:avLst/>
          </a:prstGeom>
        </p:spPr>
      </p:pic>
      <p:sp>
        <p:nvSpPr>
          <p:cNvPr id="8" name="TextBox 7">
            <a:extLst>
              <a:ext uri="{FF2B5EF4-FFF2-40B4-BE49-F238E27FC236}">
                <a16:creationId xmlns:a16="http://schemas.microsoft.com/office/drawing/2014/main" id="{C82E3385-E2BC-49EE-91ED-44FBEEE67EB6}"/>
              </a:ext>
            </a:extLst>
          </p:cNvPr>
          <p:cNvSpPr txBox="1"/>
          <p:nvPr/>
        </p:nvSpPr>
        <p:spPr>
          <a:xfrm>
            <a:off x="8413224" y="1951672"/>
            <a:ext cx="4540948" cy="1477328"/>
          </a:xfrm>
          <a:prstGeom prst="rect">
            <a:avLst/>
          </a:prstGeom>
          <a:noFill/>
        </p:spPr>
        <p:txBody>
          <a:bodyPr wrap="square" rtlCol="0">
            <a:spAutoFit/>
          </a:bodyPr>
          <a:lstStyle/>
          <a:p>
            <a:r>
              <a:rPr lang="en-AU" dirty="0"/>
              <a:t>Connect with us on </a:t>
            </a:r>
          </a:p>
          <a:p>
            <a:endParaRPr lang="en-AU" dirty="0"/>
          </a:p>
          <a:p>
            <a:r>
              <a:rPr lang="en-AU" dirty="0"/>
              <a:t>Meetup &amp; Eventbrite, Facebook</a:t>
            </a:r>
          </a:p>
          <a:p>
            <a:endParaRPr lang="en-AU" dirty="0"/>
          </a:p>
          <a:p>
            <a:endParaRPr lang="en-AU" dirty="0"/>
          </a:p>
        </p:txBody>
      </p:sp>
      <p:sp>
        <p:nvSpPr>
          <p:cNvPr id="9" name="Rectangle 8">
            <a:extLst>
              <a:ext uri="{FF2B5EF4-FFF2-40B4-BE49-F238E27FC236}">
                <a16:creationId xmlns:a16="http://schemas.microsoft.com/office/drawing/2014/main" id="{D0861EC4-5152-4503-BBCF-CB7F2BE7D388}"/>
              </a:ext>
            </a:extLst>
          </p:cNvPr>
          <p:cNvSpPr/>
          <p:nvPr/>
        </p:nvSpPr>
        <p:spPr>
          <a:xfrm>
            <a:off x="1889638" y="1715350"/>
            <a:ext cx="4206362" cy="1631216"/>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AU" sz="2000" b="1" dirty="0">
                <a:ln/>
                <a:solidFill>
                  <a:schemeClr val="tx1"/>
                </a:solidFill>
              </a:rPr>
              <a:t>Educate, Inspire &amp; Support growth both personally and professionally for Business Owners and those who want to get ahead within their careers</a:t>
            </a:r>
          </a:p>
        </p:txBody>
      </p:sp>
      <p:sp>
        <p:nvSpPr>
          <p:cNvPr id="2" name="Rectangle 1">
            <a:extLst>
              <a:ext uri="{FF2B5EF4-FFF2-40B4-BE49-F238E27FC236}">
                <a16:creationId xmlns:a16="http://schemas.microsoft.com/office/drawing/2014/main" id="{42F97863-4CFF-4EE0-B13B-95F3B88FD213}"/>
              </a:ext>
            </a:extLst>
          </p:cNvPr>
          <p:cNvSpPr/>
          <p:nvPr/>
        </p:nvSpPr>
        <p:spPr>
          <a:xfrm>
            <a:off x="913795" y="5112503"/>
            <a:ext cx="6096000" cy="646331"/>
          </a:xfrm>
          <a:prstGeom prst="rect">
            <a:avLst/>
          </a:prstGeom>
        </p:spPr>
        <p:txBody>
          <a:bodyPr>
            <a:spAutoFit/>
          </a:bodyPr>
          <a:lstStyle/>
          <a:p>
            <a:r>
              <a:rPr lang="en-AU" dirty="0"/>
              <a:t>Developed and Presented by:</a:t>
            </a:r>
          </a:p>
          <a:p>
            <a:r>
              <a:rPr lang="en-AU" dirty="0"/>
              <a:t>Sarah Harding – BAM - Business &amp; Finance Mentor</a:t>
            </a:r>
          </a:p>
        </p:txBody>
      </p:sp>
    </p:spTree>
    <p:extLst>
      <p:ext uri="{BB962C8B-B14F-4D97-AF65-F5344CB8AC3E}">
        <p14:creationId xmlns:p14="http://schemas.microsoft.com/office/powerpoint/2010/main" val="40860562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969565" y="4982817"/>
            <a:ext cx="184731" cy="369332"/>
          </a:xfrm>
          <a:prstGeom prst="rect">
            <a:avLst/>
          </a:prstGeom>
          <a:noFill/>
        </p:spPr>
        <p:txBody>
          <a:bodyPr wrap="none" rtlCol="0">
            <a:spAutoFit/>
          </a:bodyPr>
          <a:lstStyle/>
          <a:p>
            <a:endParaRPr lang="en-AU" dirty="0"/>
          </a:p>
        </p:txBody>
      </p:sp>
      <p:sp>
        <p:nvSpPr>
          <p:cNvPr id="6" name="Rectangle 5">
            <a:extLst>
              <a:ext uri="{FF2B5EF4-FFF2-40B4-BE49-F238E27FC236}">
                <a16:creationId xmlns:a16="http://schemas.microsoft.com/office/drawing/2014/main" id="{1C187C22-9810-48FF-BFC2-945C4475A87F}"/>
              </a:ext>
            </a:extLst>
          </p:cNvPr>
          <p:cNvSpPr/>
          <p:nvPr/>
        </p:nvSpPr>
        <p:spPr>
          <a:xfrm>
            <a:off x="534374" y="1729546"/>
            <a:ext cx="7162072" cy="1938992"/>
          </a:xfrm>
          <a:prstGeom prst="rect">
            <a:avLst/>
          </a:prstGeom>
        </p:spPr>
        <p:txBody>
          <a:bodyPr wrap="square">
            <a:spAutoFit/>
          </a:bodyPr>
          <a:lstStyle/>
          <a:p>
            <a:r>
              <a:rPr lang="en-AU" sz="2000" b="1" u="sng" dirty="0"/>
              <a:t>Upcoming events - 2018</a:t>
            </a:r>
          </a:p>
          <a:p>
            <a:endParaRPr lang="en-AU" sz="2000" dirty="0"/>
          </a:p>
          <a:p>
            <a:br>
              <a:rPr lang="en-AU" sz="2000" dirty="0"/>
            </a:br>
            <a:r>
              <a:rPr lang="en-AU" sz="2000" dirty="0"/>
              <a:t>LAST EVENT FOR 2018</a:t>
            </a:r>
          </a:p>
          <a:p>
            <a:endParaRPr lang="en-AU" sz="2000" dirty="0"/>
          </a:p>
          <a:p>
            <a:r>
              <a:rPr lang="en-AU" sz="2000" dirty="0"/>
              <a:t>5 December – We Work Martin Place – TBA</a:t>
            </a:r>
          </a:p>
        </p:txBody>
      </p:sp>
      <p:sp>
        <p:nvSpPr>
          <p:cNvPr id="3" name="Footer Placeholder 2">
            <a:extLst>
              <a:ext uri="{FF2B5EF4-FFF2-40B4-BE49-F238E27FC236}">
                <a16:creationId xmlns:a16="http://schemas.microsoft.com/office/drawing/2014/main" id="{63A3A622-4A90-4DA7-8CD2-A5CB50A235D9}"/>
              </a:ext>
            </a:extLst>
          </p:cNvPr>
          <p:cNvSpPr>
            <a:spLocks noGrp="1"/>
          </p:cNvSpPr>
          <p:nvPr>
            <p:ph type="ftr" sz="quarter" idx="11"/>
          </p:nvPr>
        </p:nvSpPr>
        <p:spPr/>
        <p:txBody>
          <a:bodyPr/>
          <a:lstStyle/>
          <a:p>
            <a:endParaRPr lang="en-AU"/>
          </a:p>
        </p:txBody>
      </p:sp>
      <p:pic>
        <p:nvPicPr>
          <p:cNvPr id="4" name="Picture 3">
            <a:extLst>
              <a:ext uri="{FF2B5EF4-FFF2-40B4-BE49-F238E27FC236}">
                <a16:creationId xmlns:a16="http://schemas.microsoft.com/office/drawing/2014/main" id="{619FB367-E98B-47E2-B3AE-BE212833719B}"/>
              </a:ext>
            </a:extLst>
          </p:cNvPr>
          <p:cNvPicPr>
            <a:picLocks noChangeAspect="1"/>
          </p:cNvPicPr>
          <p:nvPr/>
        </p:nvPicPr>
        <p:blipFill>
          <a:blip r:embed="rId3"/>
          <a:stretch>
            <a:fillRect/>
          </a:stretch>
        </p:blipFill>
        <p:spPr>
          <a:xfrm>
            <a:off x="7037706" y="2177900"/>
            <a:ext cx="5154295" cy="4680100"/>
          </a:xfrm>
          <a:prstGeom prst="rect">
            <a:avLst/>
          </a:prstGeom>
        </p:spPr>
      </p:pic>
      <p:sp>
        <p:nvSpPr>
          <p:cNvPr id="5" name="Rectangle 4">
            <a:extLst>
              <a:ext uri="{FF2B5EF4-FFF2-40B4-BE49-F238E27FC236}">
                <a16:creationId xmlns:a16="http://schemas.microsoft.com/office/drawing/2014/main" id="{54B827F2-88A0-4D23-A522-291F7D3B65EC}"/>
              </a:ext>
            </a:extLst>
          </p:cNvPr>
          <p:cNvSpPr/>
          <p:nvPr/>
        </p:nvSpPr>
        <p:spPr>
          <a:xfrm>
            <a:off x="3611751" y="275090"/>
            <a:ext cx="5186934" cy="923330"/>
          </a:xfrm>
          <a:prstGeom prst="rect">
            <a:avLst/>
          </a:prstGeom>
          <a:noFill/>
        </p:spPr>
        <p:txBody>
          <a:bodyPr wrap="none" lIns="91440" tIns="45720" rIns="91440" bIns="45720">
            <a:spAutoFit/>
          </a:bodyPr>
          <a:lstStyle/>
          <a:p>
            <a:pPr algn="ctr"/>
            <a:r>
              <a:rPr lang="en-AU"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Upcoming events</a:t>
            </a:r>
          </a:p>
        </p:txBody>
      </p:sp>
    </p:spTree>
    <p:extLst>
      <p:ext uri="{BB962C8B-B14F-4D97-AF65-F5344CB8AC3E}">
        <p14:creationId xmlns:p14="http://schemas.microsoft.com/office/powerpoint/2010/main" val="25521327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AA981-B612-48DD-9EB3-7C7B0F9E8A7C}"/>
              </a:ext>
            </a:extLst>
          </p:cNvPr>
          <p:cNvSpPr>
            <a:spLocks noGrp="1"/>
          </p:cNvSpPr>
          <p:nvPr>
            <p:ph type="title"/>
          </p:nvPr>
        </p:nvSpPr>
        <p:spPr>
          <a:xfrm>
            <a:off x="1080052" y="404614"/>
            <a:ext cx="9601200" cy="1485900"/>
          </a:xfrm>
        </p:spPr>
        <p:txBody>
          <a:bodyPr/>
          <a:lstStyle/>
          <a:p>
            <a:r>
              <a:rPr lang="en-AU" dirty="0"/>
              <a:t>Lucky Door Prizes</a:t>
            </a:r>
          </a:p>
        </p:txBody>
      </p:sp>
      <p:sp>
        <p:nvSpPr>
          <p:cNvPr id="4" name="Content Placeholder 2">
            <a:extLst>
              <a:ext uri="{FF2B5EF4-FFF2-40B4-BE49-F238E27FC236}">
                <a16:creationId xmlns:a16="http://schemas.microsoft.com/office/drawing/2014/main" id="{A14D9255-73A9-4894-8E97-86FAAED76CB3}"/>
              </a:ext>
            </a:extLst>
          </p:cNvPr>
          <p:cNvSpPr>
            <a:spLocks noGrp="1"/>
          </p:cNvSpPr>
          <p:nvPr>
            <p:ph idx="1"/>
          </p:nvPr>
        </p:nvSpPr>
        <p:spPr>
          <a:xfrm>
            <a:off x="1921566" y="2048073"/>
            <a:ext cx="9601200" cy="3581400"/>
          </a:xfrm>
        </p:spPr>
        <p:txBody>
          <a:bodyPr>
            <a:normAutofit/>
          </a:bodyPr>
          <a:lstStyle/>
          <a:p>
            <a:pPr marL="0" indent="0">
              <a:buNone/>
            </a:pPr>
            <a:r>
              <a:rPr lang="en-AU" b="1" u="sng" dirty="0"/>
              <a:t>Complete our survey to go in the</a:t>
            </a:r>
          </a:p>
          <a:p>
            <a:pPr marL="0" indent="0">
              <a:buNone/>
            </a:pPr>
            <a:r>
              <a:rPr lang="en-AU" b="1" u="sng" dirty="0"/>
              <a:t>Draw to win : </a:t>
            </a:r>
          </a:p>
          <a:p>
            <a:pPr marL="0" indent="0">
              <a:buNone/>
            </a:pPr>
            <a:endParaRPr lang="en-AU" b="1" u="sng" dirty="0"/>
          </a:p>
          <a:p>
            <a:pPr lvl="0"/>
            <a:r>
              <a:rPr lang="en-AU" dirty="0">
                <a:effectLst/>
              </a:rPr>
              <a:t>Book – Business Building </a:t>
            </a:r>
          </a:p>
          <a:p>
            <a:pPr lvl="0"/>
            <a:r>
              <a:rPr lang="en-AU" dirty="0">
                <a:effectLst/>
              </a:rPr>
              <a:t>Bottle of Wine </a:t>
            </a:r>
          </a:p>
          <a:p>
            <a:pPr marL="0" indent="0">
              <a:buNone/>
            </a:pPr>
            <a:br>
              <a:rPr lang="en-AU" dirty="0"/>
            </a:br>
            <a:endParaRPr lang="en-AU" dirty="0"/>
          </a:p>
          <a:p>
            <a:pPr>
              <a:buFont typeface="Arial" panose="020B0604020202020204" pitchFamily="34" charset="0"/>
              <a:buChar char="•"/>
            </a:pPr>
            <a:endParaRPr lang="en-AU" dirty="0"/>
          </a:p>
        </p:txBody>
      </p:sp>
      <p:pic>
        <p:nvPicPr>
          <p:cNvPr id="5" name="Picture 4">
            <a:extLst>
              <a:ext uri="{FF2B5EF4-FFF2-40B4-BE49-F238E27FC236}">
                <a16:creationId xmlns:a16="http://schemas.microsoft.com/office/drawing/2014/main" id="{BE569DBD-C486-4061-9647-4EBD72E0D63F}"/>
              </a:ext>
            </a:extLst>
          </p:cNvPr>
          <p:cNvPicPr>
            <a:picLocks noChangeAspect="1"/>
          </p:cNvPicPr>
          <p:nvPr/>
        </p:nvPicPr>
        <p:blipFill>
          <a:blip r:embed="rId3"/>
          <a:stretch>
            <a:fillRect/>
          </a:stretch>
        </p:blipFill>
        <p:spPr>
          <a:xfrm>
            <a:off x="5598216" y="4805561"/>
            <a:ext cx="5924550" cy="1647825"/>
          </a:xfrm>
          <a:prstGeom prst="rect">
            <a:avLst/>
          </a:prstGeom>
        </p:spPr>
      </p:pic>
    </p:spTree>
    <p:extLst>
      <p:ext uri="{BB962C8B-B14F-4D97-AF65-F5344CB8AC3E}">
        <p14:creationId xmlns:p14="http://schemas.microsoft.com/office/powerpoint/2010/main" val="18424990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AAC87-5842-43AA-B174-2F15DE4503FC}"/>
              </a:ext>
            </a:extLst>
          </p:cNvPr>
          <p:cNvSpPr>
            <a:spLocks noGrp="1"/>
          </p:cNvSpPr>
          <p:nvPr>
            <p:ph type="title"/>
          </p:nvPr>
        </p:nvSpPr>
        <p:spPr>
          <a:xfrm>
            <a:off x="775684" y="1455544"/>
            <a:ext cx="10353762" cy="970450"/>
          </a:xfrm>
        </p:spPr>
        <p:txBody>
          <a:bodyPr/>
          <a:lstStyle/>
          <a:p>
            <a:r>
              <a:rPr lang="en-AU" dirty="0"/>
              <a:t>Thank you to We Work</a:t>
            </a:r>
          </a:p>
        </p:txBody>
      </p:sp>
      <p:sp>
        <p:nvSpPr>
          <p:cNvPr id="3" name="Content Placeholder 2">
            <a:extLst>
              <a:ext uri="{FF2B5EF4-FFF2-40B4-BE49-F238E27FC236}">
                <a16:creationId xmlns:a16="http://schemas.microsoft.com/office/drawing/2014/main" id="{A276C40C-FB5B-4FC6-A344-9098FBDA92CA}"/>
              </a:ext>
            </a:extLst>
          </p:cNvPr>
          <p:cNvSpPr>
            <a:spLocks noGrp="1"/>
          </p:cNvSpPr>
          <p:nvPr>
            <p:ph idx="1"/>
          </p:nvPr>
        </p:nvSpPr>
        <p:spPr>
          <a:xfrm>
            <a:off x="1613689" y="2602938"/>
            <a:ext cx="10353762" cy="4058751"/>
          </a:xfrm>
        </p:spPr>
        <p:txBody>
          <a:bodyPr/>
          <a:lstStyle/>
          <a:p>
            <a:r>
              <a:rPr lang="en-AU" dirty="0"/>
              <a:t>We Work has sponsored tonight's event and has allowed the venue</a:t>
            </a:r>
          </a:p>
        </p:txBody>
      </p:sp>
      <p:sp>
        <p:nvSpPr>
          <p:cNvPr id="4" name="Footer Placeholder 3">
            <a:extLst>
              <a:ext uri="{FF2B5EF4-FFF2-40B4-BE49-F238E27FC236}">
                <a16:creationId xmlns:a16="http://schemas.microsoft.com/office/drawing/2014/main" id="{4476F512-8FF4-43EC-8957-C206A286EAAB}"/>
              </a:ext>
            </a:extLst>
          </p:cNvPr>
          <p:cNvSpPr>
            <a:spLocks noGrp="1"/>
          </p:cNvSpPr>
          <p:nvPr>
            <p:ph type="ftr" sz="quarter" idx="11"/>
          </p:nvPr>
        </p:nvSpPr>
        <p:spPr/>
        <p:txBody>
          <a:bodyPr/>
          <a:lstStyle/>
          <a:p>
            <a:endParaRPr lang="en-AU"/>
          </a:p>
        </p:txBody>
      </p:sp>
      <p:pic>
        <p:nvPicPr>
          <p:cNvPr id="5" name="Picture 4">
            <a:extLst>
              <a:ext uri="{FF2B5EF4-FFF2-40B4-BE49-F238E27FC236}">
                <a16:creationId xmlns:a16="http://schemas.microsoft.com/office/drawing/2014/main" id="{14743F06-24BE-4F9B-9423-2A2D2FA3825A}"/>
              </a:ext>
            </a:extLst>
          </p:cNvPr>
          <p:cNvPicPr>
            <a:picLocks noChangeAspect="1"/>
          </p:cNvPicPr>
          <p:nvPr/>
        </p:nvPicPr>
        <p:blipFill>
          <a:blip r:embed="rId3"/>
          <a:stretch>
            <a:fillRect/>
          </a:stretch>
        </p:blipFill>
        <p:spPr>
          <a:xfrm>
            <a:off x="2294965" y="3352629"/>
            <a:ext cx="7315200" cy="1647825"/>
          </a:xfrm>
          <a:prstGeom prst="rect">
            <a:avLst/>
          </a:prstGeom>
        </p:spPr>
      </p:pic>
    </p:spTree>
    <p:extLst>
      <p:ext uri="{BB962C8B-B14F-4D97-AF65-F5344CB8AC3E}">
        <p14:creationId xmlns:p14="http://schemas.microsoft.com/office/powerpoint/2010/main" val="15540405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EDECB6-43B3-4C1B-80D3-FE3933B8B7B1}"/>
              </a:ext>
            </a:extLst>
          </p:cNvPr>
          <p:cNvSpPr>
            <a:spLocks noGrp="1"/>
          </p:cNvSpPr>
          <p:nvPr>
            <p:ph idx="1"/>
          </p:nvPr>
        </p:nvSpPr>
        <p:spPr>
          <a:xfrm>
            <a:off x="0" y="304800"/>
            <a:ext cx="10552369" cy="3648863"/>
          </a:xfrm>
        </p:spPr>
        <p:txBody>
          <a:bodyPr>
            <a:normAutofit/>
          </a:bodyPr>
          <a:lstStyle/>
          <a:p>
            <a:pPr marL="0" indent="0" algn="ctr">
              <a:buNone/>
            </a:pPr>
            <a:r>
              <a:rPr lang="en-AU" sz="2800" u="sng" dirty="0"/>
              <a:t>What to expect from tonight … </a:t>
            </a:r>
          </a:p>
          <a:p>
            <a:pPr marL="0" indent="0" algn="ctr">
              <a:buNone/>
            </a:pPr>
            <a:endParaRPr lang="en-AU" dirty="0"/>
          </a:p>
          <a:p>
            <a:pPr marL="0" indent="0" algn="ctr">
              <a:buNone/>
            </a:pPr>
            <a:r>
              <a:rPr lang="en-AU" dirty="0"/>
              <a:t>4 Key Financial areas to control for Business Success </a:t>
            </a:r>
          </a:p>
          <a:p>
            <a:pPr marL="0" indent="0" algn="ctr">
              <a:buNone/>
            </a:pPr>
            <a:endParaRPr lang="en-AU" dirty="0"/>
          </a:p>
          <a:p>
            <a:pPr marL="0" indent="0" algn="ctr">
              <a:buNone/>
            </a:pPr>
            <a:r>
              <a:rPr lang="en-AU" dirty="0"/>
              <a:t>Tonight’s topic …  </a:t>
            </a:r>
            <a:r>
              <a:rPr lang="en-US" b="1" dirty="0">
                <a:effectLst/>
              </a:rPr>
              <a:t>“Edward Zia’s 7 Key High Growth Marketing Strategies to Boost your Sales"</a:t>
            </a:r>
          </a:p>
          <a:p>
            <a:pPr marL="0" indent="0" algn="ctr">
              <a:buNone/>
            </a:pPr>
            <a:endParaRPr lang="en-AU" dirty="0"/>
          </a:p>
          <a:p>
            <a:pPr marL="0" indent="0" algn="ctr">
              <a:buNone/>
            </a:pPr>
            <a:r>
              <a:rPr lang="en-AU" dirty="0"/>
              <a:t>3. BAM membership &amp; Upcoming and future events …</a:t>
            </a:r>
          </a:p>
          <a:p>
            <a:pPr marL="0" indent="0">
              <a:buNone/>
            </a:pPr>
            <a:endParaRPr lang="en-AU" dirty="0"/>
          </a:p>
          <a:p>
            <a:pPr marL="0" indent="0">
              <a:buNone/>
            </a:pPr>
            <a:endParaRPr lang="en-AU" dirty="0"/>
          </a:p>
        </p:txBody>
      </p:sp>
      <p:sp>
        <p:nvSpPr>
          <p:cNvPr id="4" name="Footer Placeholder 3">
            <a:extLst>
              <a:ext uri="{FF2B5EF4-FFF2-40B4-BE49-F238E27FC236}">
                <a16:creationId xmlns:a16="http://schemas.microsoft.com/office/drawing/2014/main" id="{886465D3-4ADA-4203-A6FA-D9A4153A6D4C}"/>
              </a:ext>
            </a:extLst>
          </p:cNvPr>
          <p:cNvSpPr>
            <a:spLocks noGrp="1"/>
          </p:cNvSpPr>
          <p:nvPr>
            <p:ph type="ftr" sz="quarter" idx="11"/>
          </p:nvPr>
        </p:nvSpPr>
        <p:spPr/>
        <p:txBody>
          <a:bodyPr/>
          <a:lstStyle/>
          <a:p>
            <a:endParaRPr lang="en-AU"/>
          </a:p>
        </p:txBody>
      </p:sp>
      <p:pic>
        <p:nvPicPr>
          <p:cNvPr id="2" name="Picture 1">
            <a:extLst>
              <a:ext uri="{FF2B5EF4-FFF2-40B4-BE49-F238E27FC236}">
                <a16:creationId xmlns:a16="http://schemas.microsoft.com/office/drawing/2014/main" id="{AD86CF7C-C198-4665-8491-F1113B7DB149}"/>
              </a:ext>
            </a:extLst>
          </p:cNvPr>
          <p:cNvPicPr>
            <a:picLocks noChangeAspect="1"/>
          </p:cNvPicPr>
          <p:nvPr/>
        </p:nvPicPr>
        <p:blipFill>
          <a:blip r:embed="rId3"/>
          <a:stretch>
            <a:fillRect/>
          </a:stretch>
        </p:blipFill>
        <p:spPr>
          <a:xfrm>
            <a:off x="8342395" y="3429000"/>
            <a:ext cx="3849605" cy="3429000"/>
          </a:xfrm>
          <a:prstGeom prst="rect">
            <a:avLst/>
          </a:prstGeom>
        </p:spPr>
      </p:pic>
    </p:spTree>
    <p:extLst>
      <p:ext uri="{BB962C8B-B14F-4D97-AF65-F5344CB8AC3E}">
        <p14:creationId xmlns:p14="http://schemas.microsoft.com/office/powerpoint/2010/main" val="12610399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87911" y="318373"/>
            <a:ext cx="11622156" cy="6765235"/>
          </a:xfrm>
        </p:spPr>
        <p:txBody>
          <a:bodyPr>
            <a:normAutofit/>
          </a:bodyPr>
          <a:lstStyle/>
          <a:p>
            <a:pPr marL="0" indent="0" algn="ctr">
              <a:buNone/>
            </a:pPr>
            <a:r>
              <a:rPr lang="en-AU" sz="4000" dirty="0">
                <a:solidFill>
                  <a:srgbClr val="0070C0"/>
                </a:solidFill>
              </a:rPr>
              <a:t>Thank you from Sarah Harding</a:t>
            </a:r>
          </a:p>
        </p:txBody>
      </p:sp>
      <p:sp>
        <p:nvSpPr>
          <p:cNvPr id="2" name="TextBox 1"/>
          <p:cNvSpPr txBox="1"/>
          <p:nvPr/>
        </p:nvSpPr>
        <p:spPr>
          <a:xfrm flipH="1">
            <a:off x="326921" y="1161833"/>
            <a:ext cx="12054394" cy="5355312"/>
          </a:xfrm>
          <a:prstGeom prst="rect">
            <a:avLst/>
          </a:prstGeom>
          <a:noFill/>
        </p:spPr>
        <p:txBody>
          <a:bodyPr wrap="square" rtlCol="0">
            <a:spAutoFit/>
          </a:bodyPr>
          <a:lstStyle/>
          <a:p>
            <a:endParaRPr lang="en-AU" b="1" dirty="0"/>
          </a:p>
          <a:p>
            <a:endParaRPr lang="en-AU" dirty="0"/>
          </a:p>
          <a:p>
            <a:r>
              <a:rPr lang="en-AU" dirty="0"/>
              <a:t>BAM Business &amp; Finance Mentor</a:t>
            </a:r>
            <a:endParaRPr lang="en-AU" sz="2400" dirty="0"/>
          </a:p>
          <a:p>
            <a:endParaRPr lang="en-AU" dirty="0"/>
          </a:p>
          <a:p>
            <a:r>
              <a:rPr lang="en-AU" dirty="0"/>
              <a:t>I’ve helped lots of people create and protect wealth within their lives</a:t>
            </a:r>
          </a:p>
          <a:p>
            <a:r>
              <a:rPr lang="en-AU" dirty="0"/>
              <a:t>and I’ve loved it – particularly enjoy working with business owners, families and</a:t>
            </a:r>
          </a:p>
          <a:p>
            <a:r>
              <a:rPr lang="en-AU" dirty="0"/>
              <a:t>motivated individuals who really want to expand their wealth and knowledge and want to work with an expert</a:t>
            </a:r>
          </a:p>
          <a:p>
            <a:endParaRPr lang="en-AU" dirty="0"/>
          </a:p>
          <a:p>
            <a:r>
              <a:rPr lang="en-AU" dirty="0"/>
              <a:t>My qualifications – </a:t>
            </a:r>
          </a:p>
          <a:p>
            <a:r>
              <a:rPr lang="en-AU" dirty="0"/>
              <a:t>Diploma of FP/ Bachelor of Business (Finance)/Masters of Applied Finance (Financial Planning)/SMSF Accredited/Margin Lending Accredited  - Completing the Entourage Business Development program at the moment</a:t>
            </a:r>
          </a:p>
          <a:p>
            <a:endParaRPr lang="en-AU" dirty="0"/>
          </a:p>
          <a:p>
            <a:r>
              <a:rPr lang="en-AU" dirty="0"/>
              <a:t> </a:t>
            </a:r>
          </a:p>
          <a:p>
            <a:r>
              <a:rPr lang="en-AU" dirty="0"/>
              <a:t>When I’m not working I am also involved in volunteering for the wider </a:t>
            </a:r>
          </a:p>
          <a:p>
            <a:r>
              <a:rPr lang="en-AU" dirty="0"/>
              <a:t>Community within politics and giving back.</a:t>
            </a:r>
          </a:p>
          <a:p>
            <a:r>
              <a:rPr lang="en-AU" dirty="0"/>
              <a:t>I love to network &amp; complete professional development</a:t>
            </a:r>
          </a:p>
          <a:p>
            <a:endParaRPr lang="en-AU" dirty="0"/>
          </a:p>
          <a:p>
            <a:r>
              <a:rPr lang="en-AU" dirty="0"/>
              <a:t>Add me on Facebook/LinkedIn In – Would love to connect    (Sarah Virginia Harding)</a:t>
            </a:r>
          </a:p>
          <a:p>
            <a:r>
              <a:rPr lang="en-AU" dirty="0"/>
              <a:t> </a:t>
            </a:r>
          </a:p>
        </p:txBody>
      </p:sp>
      <p:pic>
        <p:nvPicPr>
          <p:cNvPr id="7" name="Picture 6">
            <a:extLst>
              <a:ext uri="{FF2B5EF4-FFF2-40B4-BE49-F238E27FC236}">
                <a16:creationId xmlns:a16="http://schemas.microsoft.com/office/drawing/2014/main" id="{3FC6B51C-9F5E-4763-9965-5BFDF4921D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8572" y="0"/>
            <a:ext cx="3463428" cy="2796209"/>
          </a:xfrm>
          <a:prstGeom prst="rect">
            <a:avLst/>
          </a:prstGeom>
        </p:spPr>
      </p:pic>
    </p:spTree>
    <p:extLst>
      <p:ext uri="{BB962C8B-B14F-4D97-AF65-F5344CB8AC3E}">
        <p14:creationId xmlns:p14="http://schemas.microsoft.com/office/powerpoint/2010/main" val="5740715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850375-469E-4EDB-AD2D-AF87709CF58A}"/>
              </a:ext>
            </a:extLst>
          </p:cNvPr>
          <p:cNvSpPr/>
          <p:nvPr/>
        </p:nvSpPr>
        <p:spPr>
          <a:xfrm>
            <a:off x="539688" y="5471276"/>
            <a:ext cx="10260834" cy="1015663"/>
          </a:xfrm>
          <a:prstGeom prst="rect">
            <a:avLst/>
          </a:prstGeom>
        </p:spPr>
        <p:txBody>
          <a:bodyPr wrap="square">
            <a:spAutoFit/>
          </a:bodyPr>
          <a:lstStyle/>
          <a:p>
            <a:r>
              <a:rPr lang="en-AU" sz="1000" dirty="0"/>
              <a:t>This presentation contains information that is general in nature. </a:t>
            </a:r>
          </a:p>
          <a:p>
            <a:r>
              <a:rPr lang="en-AU" sz="1000" dirty="0"/>
              <a:t>It does not take into account the objectives, financial situation or needs of any particular person. </a:t>
            </a:r>
          </a:p>
          <a:p>
            <a:r>
              <a:rPr lang="en-AU" sz="1000" dirty="0"/>
              <a:t>You need to consider your financial situation and needs before making any decisions based on this information. If you decide to purchase or vary a financial product, your financial adviser, AMP Financial Planning Pty Limited and other companies within the AMP Group may receive fees and other benefits.</a:t>
            </a:r>
          </a:p>
          <a:p>
            <a:endParaRPr lang="en-AU" sz="1000" dirty="0"/>
          </a:p>
          <a:p>
            <a:r>
              <a:rPr lang="en-AU" sz="1000" dirty="0"/>
              <a:t> The fees will be a dollar amount and/or a percentage of either the premium you pay or the value of your investment. Please contact us if you want more information.</a:t>
            </a:r>
          </a:p>
        </p:txBody>
      </p:sp>
      <p:sp>
        <p:nvSpPr>
          <p:cNvPr id="7" name="Rectangle 6">
            <a:extLst>
              <a:ext uri="{FF2B5EF4-FFF2-40B4-BE49-F238E27FC236}">
                <a16:creationId xmlns:a16="http://schemas.microsoft.com/office/drawing/2014/main" id="{42CBF33D-41C8-4E3C-83B1-FCD244632591}"/>
              </a:ext>
            </a:extLst>
          </p:cNvPr>
          <p:cNvSpPr/>
          <p:nvPr/>
        </p:nvSpPr>
        <p:spPr>
          <a:xfrm>
            <a:off x="658623" y="371061"/>
            <a:ext cx="6457793" cy="1616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4">
            <a:extLst>
              <a:ext uri="{FF2B5EF4-FFF2-40B4-BE49-F238E27FC236}">
                <a16:creationId xmlns:a16="http://schemas.microsoft.com/office/drawing/2014/main" id="{726E1CC6-FA44-4140-AC98-A50780D2E995}"/>
              </a:ext>
            </a:extLst>
          </p:cNvPr>
          <p:cNvSpPr/>
          <p:nvPr/>
        </p:nvSpPr>
        <p:spPr>
          <a:xfrm>
            <a:off x="1006783" y="579278"/>
            <a:ext cx="5761471" cy="1200329"/>
          </a:xfrm>
          <a:prstGeom prst="rect">
            <a:avLst/>
          </a:prstGeom>
          <a:solidFill>
            <a:srgbClr val="00B0F0"/>
          </a:solidFill>
        </p:spPr>
        <p:txBody>
          <a:bodyPr wrap="square">
            <a:spAutoFit/>
          </a:bodyPr>
          <a:lstStyle/>
          <a:p>
            <a:r>
              <a:rPr lang="en-AU" sz="2400" dirty="0"/>
              <a:t>We help clients to grow &amp; protect their wealth in a tax effective manner giving them more time to do the things they love </a:t>
            </a:r>
          </a:p>
        </p:txBody>
      </p:sp>
      <p:pic>
        <p:nvPicPr>
          <p:cNvPr id="4" name="Picture 3">
            <a:extLst>
              <a:ext uri="{FF2B5EF4-FFF2-40B4-BE49-F238E27FC236}">
                <a16:creationId xmlns:a16="http://schemas.microsoft.com/office/drawing/2014/main" id="{88EC0781-3367-4008-A46F-951CAEFD27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5363" y="2474259"/>
            <a:ext cx="5129312" cy="2788798"/>
          </a:xfrm>
          <a:prstGeom prst="rect">
            <a:avLst/>
          </a:prstGeom>
        </p:spPr>
      </p:pic>
      <p:sp>
        <p:nvSpPr>
          <p:cNvPr id="3" name="TextBox 2">
            <a:extLst>
              <a:ext uri="{FF2B5EF4-FFF2-40B4-BE49-F238E27FC236}">
                <a16:creationId xmlns:a16="http://schemas.microsoft.com/office/drawing/2014/main" id="{7C894387-1540-4DA1-98AC-A10418A7B79E}"/>
              </a:ext>
            </a:extLst>
          </p:cNvPr>
          <p:cNvSpPr txBox="1"/>
          <p:nvPr/>
        </p:nvSpPr>
        <p:spPr>
          <a:xfrm>
            <a:off x="658623" y="2474259"/>
            <a:ext cx="3517373" cy="2031325"/>
          </a:xfrm>
          <a:prstGeom prst="rect">
            <a:avLst/>
          </a:prstGeom>
          <a:noFill/>
        </p:spPr>
        <p:txBody>
          <a:bodyPr wrap="none" rtlCol="0">
            <a:spAutoFit/>
          </a:bodyPr>
          <a:lstStyle/>
          <a:p>
            <a:r>
              <a:rPr lang="en-AU" dirty="0"/>
              <a:t>Particularly enjoy working with : </a:t>
            </a:r>
          </a:p>
          <a:p>
            <a:endParaRPr lang="en-AU" dirty="0"/>
          </a:p>
          <a:p>
            <a:r>
              <a:rPr lang="en-AU" dirty="0"/>
              <a:t>Entrepreneurs &amp; Business Owners</a:t>
            </a:r>
          </a:p>
          <a:p>
            <a:endParaRPr lang="en-AU" dirty="0"/>
          </a:p>
          <a:p>
            <a:r>
              <a:rPr lang="en-AU" dirty="0"/>
              <a:t>Executives </a:t>
            </a:r>
          </a:p>
          <a:p>
            <a:endParaRPr lang="en-AU" dirty="0"/>
          </a:p>
          <a:p>
            <a:r>
              <a:rPr lang="en-AU" dirty="0"/>
              <a:t>Family Businesses </a:t>
            </a:r>
          </a:p>
        </p:txBody>
      </p:sp>
    </p:spTree>
    <p:extLst>
      <p:ext uri="{BB962C8B-B14F-4D97-AF65-F5344CB8AC3E}">
        <p14:creationId xmlns:p14="http://schemas.microsoft.com/office/powerpoint/2010/main" val="2844402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931FBE3-9515-49AD-9689-76217026F3D6}"/>
              </a:ext>
            </a:extLst>
          </p:cNvPr>
          <p:cNvSpPr/>
          <p:nvPr/>
        </p:nvSpPr>
        <p:spPr>
          <a:xfrm>
            <a:off x="884244" y="615349"/>
            <a:ext cx="2457277" cy="152339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u="sng" dirty="0"/>
              <a:t>Cash Flow</a:t>
            </a:r>
          </a:p>
        </p:txBody>
      </p:sp>
      <p:sp>
        <p:nvSpPr>
          <p:cNvPr id="7" name="Rectangle 6">
            <a:extLst>
              <a:ext uri="{FF2B5EF4-FFF2-40B4-BE49-F238E27FC236}">
                <a16:creationId xmlns:a16="http://schemas.microsoft.com/office/drawing/2014/main" id="{63A89A01-57D0-405C-BEB3-00822D6A1137}"/>
              </a:ext>
            </a:extLst>
          </p:cNvPr>
          <p:cNvSpPr/>
          <p:nvPr/>
        </p:nvSpPr>
        <p:spPr>
          <a:xfrm>
            <a:off x="3681560" y="600855"/>
            <a:ext cx="2414440" cy="1523392"/>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u="sng" dirty="0"/>
          </a:p>
          <a:p>
            <a:pPr algn="ctr"/>
            <a:r>
              <a:rPr lang="en-AU" u="sng" dirty="0"/>
              <a:t>Wealth Accumulation</a:t>
            </a:r>
          </a:p>
          <a:p>
            <a:endParaRPr lang="en-AU" dirty="0"/>
          </a:p>
        </p:txBody>
      </p:sp>
      <p:sp>
        <p:nvSpPr>
          <p:cNvPr id="8" name="Rectangle 7">
            <a:extLst>
              <a:ext uri="{FF2B5EF4-FFF2-40B4-BE49-F238E27FC236}">
                <a16:creationId xmlns:a16="http://schemas.microsoft.com/office/drawing/2014/main" id="{FE9ABC2A-90C0-461C-8082-47FCB9744A91}"/>
              </a:ext>
            </a:extLst>
          </p:cNvPr>
          <p:cNvSpPr/>
          <p:nvPr/>
        </p:nvSpPr>
        <p:spPr>
          <a:xfrm>
            <a:off x="6478876" y="600855"/>
            <a:ext cx="2414440" cy="1463992"/>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u="sng" dirty="0"/>
              <a:t>Protecting your family</a:t>
            </a:r>
          </a:p>
        </p:txBody>
      </p:sp>
      <p:sp>
        <p:nvSpPr>
          <p:cNvPr id="9" name="Rectangle 8">
            <a:extLst>
              <a:ext uri="{FF2B5EF4-FFF2-40B4-BE49-F238E27FC236}">
                <a16:creationId xmlns:a16="http://schemas.microsoft.com/office/drawing/2014/main" id="{8258AB7E-B879-4BAA-A459-A5FD2F7C2009}"/>
              </a:ext>
            </a:extLst>
          </p:cNvPr>
          <p:cNvSpPr/>
          <p:nvPr/>
        </p:nvSpPr>
        <p:spPr>
          <a:xfrm>
            <a:off x="9233355" y="600855"/>
            <a:ext cx="2269531" cy="146399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u="sng" dirty="0"/>
              <a:t>Funding your retirement </a:t>
            </a:r>
          </a:p>
        </p:txBody>
      </p:sp>
      <p:pic>
        <p:nvPicPr>
          <p:cNvPr id="10" name="Picture 9">
            <a:extLst>
              <a:ext uri="{FF2B5EF4-FFF2-40B4-BE49-F238E27FC236}">
                <a16:creationId xmlns:a16="http://schemas.microsoft.com/office/drawing/2014/main" id="{E3EC0382-5D4F-43F8-A355-0E4A3B790BDC}"/>
              </a:ext>
            </a:extLst>
          </p:cNvPr>
          <p:cNvPicPr>
            <a:picLocks noChangeAspect="1"/>
          </p:cNvPicPr>
          <p:nvPr/>
        </p:nvPicPr>
        <p:blipFill>
          <a:blip r:embed="rId3"/>
          <a:stretch>
            <a:fillRect/>
          </a:stretch>
        </p:blipFill>
        <p:spPr>
          <a:xfrm>
            <a:off x="884244" y="2520036"/>
            <a:ext cx="2797316" cy="633496"/>
          </a:xfrm>
          <a:prstGeom prst="rect">
            <a:avLst/>
          </a:prstGeom>
        </p:spPr>
      </p:pic>
      <p:pic>
        <p:nvPicPr>
          <p:cNvPr id="12" name="Picture 11">
            <a:extLst>
              <a:ext uri="{FF2B5EF4-FFF2-40B4-BE49-F238E27FC236}">
                <a16:creationId xmlns:a16="http://schemas.microsoft.com/office/drawing/2014/main" id="{0BE98D25-02E0-4EC4-B45C-2ED37FBC0820}"/>
              </a:ext>
            </a:extLst>
          </p:cNvPr>
          <p:cNvPicPr>
            <a:picLocks noChangeAspect="1"/>
          </p:cNvPicPr>
          <p:nvPr/>
        </p:nvPicPr>
        <p:blipFill>
          <a:blip r:embed="rId4"/>
          <a:stretch>
            <a:fillRect/>
          </a:stretch>
        </p:blipFill>
        <p:spPr>
          <a:xfrm>
            <a:off x="7849029" y="2706822"/>
            <a:ext cx="3935216" cy="1827541"/>
          </a:xfrm>
          <a:prstGeom prst="rect">
            <a:avLst/>
          </a:prstGeom>
        </p:spPr>
      </p:pic>
      <p:sp>
        <p:nvSpPr>
          <p:cNvPr id="11" name="Rectangle 10">
            <a:extLst>
              <a:ext uri="{FF2B5EF4-FFF2-40B4-BE49-F238E27FC236}">
                <a16:creationId xmlns:a16="http://schemas.microsoft.com/office/drawing/2014/main" id="{F56CDF17-8EED-4C1E-8E57-40F0A52B7FEC}"/>
              </a:ext>
            </a:extLst>
          </p:cNvPr>
          <p:cNvSpPr/>
          <p:nvPr/>
        </p:nvSpPr>
        <p:spPr>
          <a:xfrm>
            <a:off x="748728" y="4336188"/>
            <a:ext cx="6457793" cy="1616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Our Value – </a:t>
            </a:r>
          </a:p>
          <a:p>
            <a:pPr algn="ctr"/>
            <a:r>
              <a:rPr lang="en-AU" u="sng" dirty="0"/>
              <a:t>“We help you implement &amp; stay on track to help build passive income &amp; ensure you don’t loose everything”</a:t>
            </a:r>
          </a:p>
        </p:txBody>
      </p:sp>
    </p:spTree>
    <p:extLst>
      <p:ext uri="{BB962C8B-B14F-4D97-AF65-F5344CB8AC3E}">
        <p14:creationId xmlns:p14="http://schemas.microsoft.com/office/powerpoint/2010/main" val="7440796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826F61"/>
      </a:accent1>
      <a:accent2>
        <a:srgbClr val="A19C7F"/>
      </a:accent2>
      <a:accent3>
        <a:srgbClr val="9AA489"/>
      </a:accent3>
      <a:accent4>
        <a:srgbClr val="7C938B"/>
      </a:accent4>
      <a:accent5>
        <a:srgbClr val="7C7D92"/>
      </a:accent5>
      <a:accent6>
        <a:srgbClr val="897376"/>
      </a:accent6>
      <a:hlink>
        <a:srgbClr val="D29B73"/>
      </a:hlink>
      <a:folHlink>
        <a:srgbClr val="F4C5A4"/>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FF747C5C-A8E8-4833-9E55-3D08FE4E487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Headlines</Template>
  <TotalTime>16531</TotalTime>
  <Words>1468</Words>
  <Application>Microsoft Office PowerPoint</Application>
  <PresentationFormat>Widescreen</PresentationFormat>
  <Paragraphs>241</Paragraphs>
  <Slides>30</Slides>
  <Notes>25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Arial</vt:lpstr>
      <vt:lpstr>Arial</vt:lpstr>
      <vt:lpstr>Arial Black</vt:lpstr>
      <vt:lpstr>Calibri</vt:lpstr>
      <vt:lpstr>Calisto MT</vt:lpstr>
      <vt:lpstr>Source Sans Pro</vt:lpstr>
      <vt:lpstr>Trebuchet MS</vt:lpstr>
      <vt:lpstr>Wingdings 2</vt:lpstr>
      <vt:lpstr>Slate</vt:lpstr>
      <vt:lpstr>Agenda </vt:lpstr>
      <vt:lpstr>Business Abundance Masters </vt:lpstr>
      <vt:lpstr>Business Abundance Masters </vt:lpstr>
      <vt:lpstr>Lucky Door Prizes</vt:lpstr>
      <vt:lpstr>Thank you to We Work</vt:lpstr>
      <vt:lpstr>PowerPoint Presentation</vt:lpstr>
      <vt:lpstr>PowerPoint Presentation</vt:lpstr>
      <vt:lpstr>PowerPoint Presentation</vt:lpstr>
      <vt:lpstr>PowerPoint Presentation</vt:lpstr>
      <vt:lpstr>What do these business leaders have in common?</vt:lpstr>
      <vt:lpstr>1. What is your Business Vision …   What is your WHY?</vt:lpstr>
      <vt:lpstr>PowerPoint Presentation</vt:lpstr>
      <vt:lpstr>Networking Activity – 2 activities you can do for active income and 2 activities for passive</vt:lpstr>
      <vt:lpstr>PowerPoint Presentation</vt:lpstr>
      <vt:lpstr>4. Active Versus Passive  Investing </vt:lpstr>
      <vt:lpstr>PowerPoint Presentation</vt:lpstr>
      <vt:lpstr>What are 2 books/resources/podcasts you consume to learn about business/wealth creation???</vt:lpstr>
      <vt:lpstr>PowerPoint Presentation</vt:lpstr>
      <vt:lpstr>PROFITABLE Situation #1</vt:lpstr>
      <vt:lpstr>PROFITABLE Situation #2</vt:lpstr>
      <vt:lpstr>PROFITABLE Situation #3</vt:lpstr>
      <vt:lpstr>PROFITABLE Situation #4</vt:lpstr>
      <vt:lpstr>PROFITABLE Situation #5</vt:lpstr>
      <vt:lpstr>PROFITABLE Situation #6</vt:lpstr>
      <vt:lpstr>PROFITABLE Situation #7</vt:lpstr>
      <vt:lpstr>BONUS INVITE:  Discovery Session</vt:lpstr>
      <vt:lpstr>Feedback and Lucky Door Prizes </vt:lpstr>
      <vt:lpstr>PowerPoint Presentation</vt:lpstr>
      <vt:lpstr>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Power of Goal Setting</dc:title>
  <dc:creator>sarah harding</dc:creator>
  <cp:lastModifiedBy>Sarah</cp:lastModifiedBy>
  <cp:revision>279</cp:revision>
  <cp:lastPrinted>2018-10-18T01:21:13Z</cp:lastPrinted>
  <dcterms:created xsi:type="dcterms:W3CDTF">2017-01-10T01:43:49Z</dcterms:created>
  <dcterms:modified xsi:type="dcterms:W3CDTF">2018-10-18T02:02:05Z</dcterms:modified>
</cp:coreProperties>
</file>