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64" r:id="rId4"/>
    <p:sldId id="265" r:id="rId5"/>
    <p:sldId id="266" r:id="rId6"/>
    <p:sldId id="262" r:id="rId7"/>
    <p:sldId id="267" r:id="rId8"/>
    <p:sldId id="268" r:id="rId9"/>
    <p:sldId id="257" r:id="rId10"/>
    <p:sldId id="269" r:id="rId11"/>
    <p:sldId id="270" r:id="rId12"/>
    <p:sldId id="271" r:id="rId13"/>
    <p:sldId id="272" r:id="rId14"/>
    <p:sldId id="273" r:id="rId15"/>
    <p:sldId id="274" r:id="rId16"/>
    <p:sldId id="263" r:id="rId17"/>
  </p:sldIdLst>
  <p:sldSz cx="9144000" cy="6858000" type="screen4x3"/>
  <p:notesSz cx="7315200" cy="96012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EC039B64-C8E4-4857-BCF4-81386B243EEC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CBF1C98C-6C87-4072-8350-53C507E3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8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3E7A47A8-BC8A-44D8-8332-55B655C3DA9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BEB2EE03-C7EC-45BE-A6C3-BAE0632EE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8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2EE03-C7EC-45BE-A6C3-BAE0632EE3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7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3090" name="Freeform 18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/>
              <a:ahLst/>
              <a:cxnLst>
                <a:cxn ang="0">
                  <a:pos x="6" y="454"/>
                </a:cxn>
                <a:cxn ang="0">
                  <a:pos x="355" y="454"/>
                </a:cxn>
                <a:cxn ang="0">
                  <a:pos x="757" y="1"/>
                </a:cxn>
                <a:cxn ang="0">
                  <a:pos x="2511" y="0"/>
                </a:cxn>
                <a:cxn ang="0">
                  <a:pos x="2646" y="144"/>
                </a:cxn>
                <a:cxn ang="0">
                  <a:pos x="5779" y="137"/>
                </a:cxn>
                <a:cxn ang="0">
                  <a:pos x="5779" y="772"/>
                </a:cxn>
                <a:cxn ang="0">
                  <a:pos x="2899" y="765"/>
                </a:cxn>
                <a:cxn ang="0">
                  <a:pos x="2757" y="946"/>
                </a:cxn>
                <a:cxn ang="0">
                  <a:pos x="1883" y="946"/>
                </a:cxn>
                <a:cxn ang="0">
                  <a:pos x="1663" y="687"/>
                </a:cxn>
                <a:cxn ang="0">
                  <a:pos x="0" y="687"/>
                </a:cxn>
                <a:cxn ang="0">
                  <a:pos x="35" y="480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9000"/>
                </a:srgbClr>
              </a:outerShdw>
            </a:effectLst>
          </p:spPr>
          <p:txBody>
            <a:bodyPr/>
            <a:lstStyle/>
            <a:p>
              <a:endParaRPr lang="el-GR"/>
            </a:p>
          </p:txBody>
        </p:sp>
        <p:sp>
          <p:nvSpPr>
            <p:cNvPr id="3091" name="Freeform 19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/>
              <a:ahLst/>
              <a:cxnLst>
                <a:cxn ang="0">
                  <a:pos x="0" y="455"/>
                </a:cxn>
                <a:cxn ang="0">
                  <a:pos x="369" y="454"/>
                </a:cxn>
                <a:cxn ang="0">
                  <a:pos x="776" y="0"/>
                </a:cxn>
                <a:cxn ang="0">
                  <a:pos x="2496" y="0"/>
                </a:cxn>
                <a:cxn ang="0">
                  <a:pos x="2632" y="136"/>
                </a:cxn>
                <a:cxn ang="0">
                  <a:pos x="5799" y="136"/>
                </a:cxn>
                <a:cxn ang="0">
                  <a:pos x="5788" y="727"/>
                </a:cxn>
                <a:cxn ang="0">
                  <a:pos x="2883" y="708"/>
                </a:cxn>
                <a:cxn ang="0">
                  <a:pos x="2747" y="895"/>
                </a:cxn>
                <a:cxn ang="0">
                  <a:pos x="1899" y="895"/>
                </a:cxn>
                <a:cxn ang="0">
                  <a:pos x="1681" y="635"/>
                </a:cxn>
                <a:cxn ang="0">
                  <a:pos x="7" y="635"/>
                </a:cxn>
                <a:cxn ang="0">
                  <a:pos x="7" y="454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C4980-1105-40A5-8AF5-34F5E40016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533400"/>
            <a:ext cx="2057400" cy="6086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6019800" cy="6086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405A8-E727-4553-AF61-A474F69C0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1371600"/>
            <a:ext cx="8229600" cy="52482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EDC529EE-2ACD-4974-992E-2927C9A29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371600"/>
            <a:ext cx="8229600" cy="52482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4CAB8A86-33BA-4FCB-A37E-D417FEDD9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00801"/>
            <a:ext cx="6019800" cy="3048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© 2015 all rights reserved Nagan Research Group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A2B2-81C2-41B1-A5D8-0645C0870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B1AF1-3971-4206-9E85-5828EFD73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1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1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289F6-F963-4CC6-B44E-1E132D1C2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208B-D176-4978-8270-9A676D54C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25C04-A570-488C-B9D6-B98331759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D5575-0113-478A-A91A-2F1811CE3F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252BE-F5B0-46FE-B4D1-E0A332D3F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B29E9-4135-43C2-BDCF-85E45A778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Freeform 16"/>
          <p:cNvSpPr>
            <a:spLocks/>
          </p:cNvSpPr>
          <p:nvPr/>
        </p:nvSpPr>
        <p:spPr bwMode="gray">
          <a:xfrm>
            <a:off x="-15875" y="288925"/>
            <a:ext cx="9159875" cy="917575"/>
          </a:xfrm>
          <a:custGeom>
            <a:avLst/>
            <a:gdLst/>
            <a:ahLst/>
            <a:cxnLst>
              <a:cxn ang="0">
                <a:pos x="434" y="356"/>
              </a:cxn>
              <a:cxn ang="0">
                <a:pos x="751" y="2"/>
              </a:cxn>
              <a:cxn ang="0">
                <a:pos x="2158" y="0"/>
              </a:cxn>
              <a:cxn ang="0">
                <a:pos x="2244" y="115"/>
              </a:cxn>
              <a:cxn ang="0">
                <a:pos x="5770" y="115"/>
              </a:cxn>
              <a:cxn ang="0">
                <a:pos x="5764" y="489"/>
              </a:cxn>
              <a:cxn ang="0">
                <a:pos x="4998" y="495"/>
              </a:cxn>
              <a:cxn ang="0">
                <a:pos x="4897" y="576"/>
              </a:cxn>
              <a:cxn ang="0">
                <a:pos x="0" y="578"/>
              </a:cxn>
              <a:cxn ang="0">
                <a:pos x="16" y="369"/>
              </a:cxn>
            </a:cxnLst>
            <a:rect l="0" t="0" r="r" b="b"/>
            <a:pathLst>
              <a:path w="5770" h="578">
                <a:moveTo>
                  <a:pt x="434" y="356"/>
                </a:moveTo>
                <a:lnTo>
                  <a:pt x="751" y="2"/>
                </a:lnTo>
                <a:lnTo>
                  <a:pt x="2158" y="0"/>
                </a:lnTo>
                <a:lnTo>
                  <a:pt x="2244" y="115"/>
                </a:lnTo>
                <a:lnTo>
                  <a:pt x="5770" y="115"/>
                </a:lnTo>
                <a:lnTo>
                  <a:pt x="5764" y="489"/>
                </a:lnTo>
                <a:lnTo>
                  <a:pt x="4998" y="495"/>
                </a:lnTo>
                <a:lnTo>
                  <a:pt x="4897" y="576"/>
                </a:lnTo>
                <a:lnTo>
                  <a:pt x="0" y="578"/>
                </a:lnTo>
                <a:lnTo>
                  <a:pt x="16" y="369"/>
                </a:lnTo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dist="77251" dir="4832261" algn="ctr" rotWithShape="0">
              <a:srgbClr val="000066">
                <a:alpha val="30000"/>
              </a:srgbClr>
            </a:outerShdw>
          </a:effectLst>
        </p:spPr>
        <p:txBody>
          <a:bodyPr/>
          <a:lstStyle/>
          <a:p>
            <a:endParaRPr lang="el-GR"/>
          </a:p>
        </p:txBody>
      </p:sp>
      <p:sp>
        <p:nvSpPr>
          <p:cNvPr id="1039" name="Freeform 15" descr="01c_img(Global Digtal Desigm(imageState)"/>
          <p:cNvSpPr>
            <a:spLocks/>
          </p:cNvSpPr>
          <p:nvPr/>
        </p:nvSpPr>
        <p:spPr bwMode="ltGray">
          <a:xfrm>
            <a:off x="-9525" y="322263"/>
            <a:ext cx="9153525" cy="854075"/>
          </a:xfrm>
          <a:custGeom>
            <a:avLst/>
            <a:gdLst/>
            <a:ahLst/>
            <a:cxnLst>
              <a:cxn ang="0">
                <a:pos x="433" y="360"/>
              </a:cxn>
              <a:cxn ang="0">
                <a:pos x="767" y="3"/>
              </a:cxn>
              <a:cxn ang="0">
                <a:pos x="2152" y="0"/>
              </a:cxn>
              <a:cxn ang="0">
                <a:pos x="2228" y="113"/>
              </a:cxn>
              <a:cxn ang="0">
                <a:pos x="5766" y="113"/>
              </a:cxn>
              <a:cxn ang="0">
                <a:pos x="5766" y="442"/>
              </a:cxn>
              <a:cxn ang="0">
                <a:pos x="4968" y="442"/>
              </a:cxn>
              <a:cxn ang="0">
                <a:pos x="4880" y="531"/>
              </a:cxn>
              <a:cxn ang="0">
                <a:pos x="0" y="521"/>
              </a:cxn>
              <a:cxn ang="0">
                <a:pos x="0" y="373"/>
              </a:cxn>
            </a:cxnLst>
            <a:rect l="0" t="0" r="r" b="b"/>
            <a:pathLst>
              <a:path w="5766" h="531">
                <a:moveTo>
                  <a:pt x="433" y="360"/>
                </a:moveTo>
                <a:lnTo>
                  <a:pt x="767" y="3"/>
                </a:lnTo>
                <a:lnTo>
                  <a:pt x="2152" y="0"/>
                </a:lnTo>
                <a:lnTo>
                  <a:pt x="2228" y="113"/>
                </a:lnTo>
                <a:lnTo>
                  <a:pt x="5766" y="113"/>
                </a:lnTo>
                <a:lnTo>
                  <a:pt x="5766" y="442"/>
                </a:lnTo>
                <a:lnTo>
                  <a:pt x="4968" y="442"/>
                </a:lnTo>
                <a:lnTo>
                  <a:pt x="4880" y="531"/>
                </a:lnTo>
                <a:lnTo>
                  <a:pt x="0" y="521"/>
                </a:lnTo>
                <a:lnTo>
                  <a:pt x="0" y="373"/>
                </a:lnTo>
              </a:path>
            </a:pathLst>
          </a:custGeom>
          <a:blipFill dpi="0" rotWithShape="1">
            <a:blip r:embed="rId16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1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0800"/>
            <a:ext cx="5410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C529EE-2ACD-4974-992E-2927C9A29A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4876800"/>
            <a:ext cx="8153400" cy="1066800"/>
          </a:xfrm>
        </p:spPr>
        <p:txBody>
          <a:bodyPr/>
          <a:lstStyle/>
          <a:p>
            <a:r>
              <a:rPr lang="en-US" dirty="0" smtClean="0"/>
              <a:t>Cyber Exposure – what it is and how to manage it</a:t>
            </a:r>
          </a:p>
          <a:p>
            <a:endParaRPr lang="en-US" dirty="0"/>
          </a:p>
          <a:p>
            <a:r>
              <a:rPr lang="en-US" dirty="0" smtClean="0"/>
              <a:t>Narrated by Doug Nagan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381000" y="1700213"/>
            <a:ext cx="8534400" cy="792162"/>
          </a:xfrm>
        </p:spPr>
        <p:txBody>
          <a:bodyPr/>
          <a:lstStyle/>
          <a:p>
            <a:r>
              <a:rPr lang="en-US" sz="3600" dirty="0" smtClean="0"/>
              <a:t>Understanding Cyber Exposure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248400"/>
            <a:ext cx="792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©2015 all rights reserved – Nagan Research Group LLC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3"/>
    </mc:Choice>
    <mc:Fallback xmlns="">
      <p:transition spd="slow" advTm="1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Cyber Exposure?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Cyber Exposure’ is the term we use to define the vulnerabilities that arise when you use cyber technology. </a:t>
            </a:r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Vulnerabilities include technical ones, </a:t>
            </a:r>
            <a:r>
              <a:rPr lang="en-US" dirty="0">
                <a:solidFill>
                  <a:schemeClr val="tx2"/>
                </a:solidFill>
              </a:rPr>
              <a:t>but also include legal, compliance, financial, intellectual property, and the usage of personal devices and services (</a:t>
            </a:r>
            <a:r>
              <a:rPr lang="en-US" dirty="0" smtClean="0">
                <a:solidFill>
                  <a:schemeClr val="tx2"/>
                </a:solidFill>
              </a:rPr>
              <a:t>BYOD, </a:t>
            </a:r>
            <a:r>
              <a:rPr lang="en-US" dirty="0">
                <a:solidFill>
                  <a:schemeClr val="tx2"/>
                </a:solidFill>
              </a:rPr>
              <a:t>Social </a:t>
            </a:r>
            <a:r>
              <a:rPr lang="en-US" dirty="0" smtClean="0">
                <a:solidFill>
                  <a:schemeClr val="tx2"/>
                </a:solidFill>
              </a:rPr>
              <a:t>Media), and the Internet of Things (IoT) </a:t>
            </a:r>
            <a:r>
              <a:rPr lang="en-US" dirty="0">
                <a:solidFill>
                  <a:schemeClr val="tx2"/>
                </a:solidFill>
              </a:rPr>
              <a:t>vulnerabilities as well.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3"/>
    </mc:Choice>
    <mc:Fallback xmlns="">
      <p:transition spd="slow" advTm="4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1. Identify </a:t>
            </a:r>
            <a:r>
              <a:rPr lang="en-US" sz="2400" b="1" u="sng" dirty="0" smtClean="0">
                <a:solidFill>
                  <a:schemeClr val="tx2"/>
                </a:solidFill>
                <a:latin typeface="+mn-lt"/>
              </a:rPr>
              <a:t>all</a:t>
            </a: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 your potential cyber exposures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7"/>
    </mc:Choice>
    <mc:Fallback xmlns="">
      <p:transition spd="slow" advTm="4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1 - Identify </a:t>
            </a:r>
            <a:r>
              <a:rPr lang="en-US" sz="2400" u="sng" dirty="0" smtClean="0">
                <a:latin typeface="+mn-lt"/>
              </a:rPr>
              <a:t>all</a:t>
            </a:r>
            <a:r>
              <a:rPr lang="en-US" sz="2400" dirty="0" smtClean="0">
                <a:latin typeface="+mn-lt"/>
              </a:rPr>
              <a:t> your potential cyber exposures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2 - Determine found exposures potential impact on your organization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8"/>
    </mc:Choice>
    <mc:Fallback xmlns="">
      <p:transition spd="slow" advTm="2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1 - Identify </a:t>
            </a:r>
            <a:r>
              <a:rPr lang="en-US" sz="2400" u="sng" dirty="0" smtClean="0">
                <a:latin typeface="+mn-lt"/>
              </a:rPr>
              <a:t>all</a:t>
            </a:r>
            <a:r>
              <a:rPr lang="en-US" sz="2400" dirty="0" smtClean="0">
                <a:latin typeface="+mn-lt"/>
              </a:rPr>
              <a:t> your potential cyber exposures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2 - Determine found exposures potential impact on your organization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3 - Perform Triage</a:t>
            </a:r>
          </a:p>
          <a:p>
            <a:pPr marL="914400" lvl="2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+mn-lt"/>
              </a:rPr>
              <a:t>What cyber exposures to retain, mitigate, outsource, or ignore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3"/>
    </mc:Choice>
    <mc:Fallback xmlns="">
      <p:transition spd="slow" advTm="2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1 - Identify </a:t>
            </a:r>
            <a:r>
              <a:rPr lang="en-US" sz="2400" u="sng" dirty="0" smtClean="0">
                <a:latin typeface="+mn-lt"/>
              </a:rPr>
              <a:t>all</a:t>
            </a:r>
            <a:r>
              <a:rPr lang="en-US" sz="2400" dirty="0" smtClean="0">
                <a:latin typeface="+mn-lt"/>
              </a:rPr>
              <a:t> your potential cyber exposures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2 - Determine found exposures potential impact on your organization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3 - Perform Triage</a:t>
            </a:r>
          </a:p>
          <a:p>
            <a:pPr marL="914400" lvl="2" indent="0">
              <a:buNone/>
            </a:pPr>
            <a:r>
              <a:rPr lang="en-US" dirty="0" smtClean="0">
                <a:latin typeface="+mn-lt"/>
              </a:rPr>
              <a:t>What ones to retain, mitigate, outsource, or ignore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4 - Manage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2"/>
    </mc:Choice>
    <mc:Fallback xmlns="">
      <p:transition spd="slow" advTm="2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1 - Identify </a:t>
            </a:r>
            <a:r>
              <a:rPr lang="en-US" sz="2400" u="sng" dirty="0" smtClean="0">
                <a:latin typeface="+mn-lt"/>
              </a:rPr>
              <a:t>all</a:t>
            </a:r>
            <a:r>
              <a:rPr lang="en-US" sz="2400" dirty="0" smtClean="0">
                <a:latin typeface="+mn-lt"/>
              </a:rPr>
              <a:t> your potential cyber exposures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2 - Determine found exposures potential impact on your organization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3 - Perform Triage</a:t>
            </a:r>
          </a:p>
          <a:p>
            <a:pPr marL="914400" lvl="2" indent="0">
              <a:buNone/>
            </a:pPr>
            <a:r>
              <a:rPr lang="en-US" dirty="0" smtClean="0">
                <a:latin typeface="+mn-lt"/>
              </a:rPr>
              <a:t>What ones to retain, mitigate, outsource, or ignore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+mn-lt"/>
              </a:rPr>
              <a:t>4 - Manage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5 - Start all over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6"/>
    </mc:Choice>
    <mc:Fallback xmlns="">
      <p:transition spd="slow" advTm="3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Module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600200"/>
            <a:ext cx="8229600" cy="44958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Congratulations! You have completed Module 1 of ‘Understanding Cyber Exposure’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You may now proceed to Module 2 -  Identifying Vulnerabilities – Part 1</a:t>
            </a:r>
            <a:endParaRPr lang="en-US" sz="1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4"/>
    </mc:Choice>
    <mc:Fallback>
      <p:transition spd="slow" advTm="2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3429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Provide a framework for managing cyber exposure</a:t>
            </a:r>
          </a:p>
          <a:p>
            <a:pPr lvl="1"/>
            <a:endParaRPr lang="en-US" sz="2400" b="0" dirty="0" smtClean="0"/>
          </a:p>
          <a:p>
            <a:pPr lvl="1"/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8"/>
    </mc:Choice>
    <mc:Fallback xmlns="">
      <p:transition spd="slow" advTm="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3429000"/>
          </a:xfrm>
        </p:spPr>
        <p:txBody>
          <a:bodyPr/>
          <a:lstStyle/>
          <a:p>
            <a:r>
              <a:rPr lang="en-US" dirty="0" smtClean="0"/>
              <a:t>Provide a framework for managing cyber exposure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Understanding cyber exposures many aspects</a:t>
            </a:r>
          </a:p>
          <a:p>
            <a:pPr lvl="2"/>
            <a:r>
              <a:rPr lang="en-US" sz="2000" b="1" dirty="0" smtClean="0">
                <a:solidFill>
                  <a:schemeClr val="tx2"/>
                </a:solidFill>
              </a:rPr>
              <a:t>Cyber Exposure is not just technical</a:t>
            </a:r>
          </a:p>
          <a:p>
            <a:pPr lvl="1"/>
            <a:endParaRPr lang="en-US" sz="2400" b="0" dirty="0" smtClean="0"/>
          </a:p>
          <a:p>
            <a:pPr lvl="1"/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"/>
    </mc:Choice>
    <mc:Fallback xmlns="">
      <p:transition spd="slow" advTm="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3429000"/>
          </a:xfrm>
        </p:spPr>
        <p:txBody>
          <a:bodyPr/>
          <a:lstStyle/>
          <a:p>
            <a:r>
              <a:rPr lang="en-US" dirty="0" smtClean="0"/>
              <a:t>Provide a framework for managing cyber exposure</a:t>
            </a:r>
          </a:p>
          <a:p>
            <a:pPr lvl="1"/>
            <a:r>
              <a:rPr lang="en-US" sz="2400" dirty="0" smtClean="0"/>
              <a:t>Understanding cyber exposures many aspects</a:t>
            </a:r>
          </a:p>
          <a:p>
            <a:pPr lvl="2"/>
            <a:r>
              <a:rPr lang="en-US" sz="2000" dirty="0" smtClean="0"/>
              <a:t>Cyber Exposure is not just technical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Determining your organizations cyber exposure</a:t>
            </a:r>
          </a:p>
          <a:p>
            <a:pPr lvl="1"/>
            <a:endParaRPr lang="en-US" sz="2400" b="0" dirty="0" smtClean="0"/>
          </a:p>
          <a:p>
            <a:pPr lvl="1"/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"/>
    </mc:Choice>
    <mc:Fallback xmlns="">
      <p:transition spd="slow" advTm="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3429000"/>
          </a:xfrm>
        </p:spPr>
        <p:txBody>
          <a:bodyPr/>
          <a:lstStyle/>
          <a:p>
            <a:r>
              <a:rPr lang="en-US" dirty="0" smtClean="0"/>
              <a:t>Provide a framework for managing cyber exposure</a:t>
            </a:r>
          </a:p>
          <a:p>
            <a:pPr lvl="1"/>
            <a:r>
              <a:rPr lang="en-US" sz="2400" dirty="0" smtClean="0"/>
              <a:t>Understanding cyber exposures many aspects</a:t>
            </a:r>
          </a:p>
          <a:p>
            <a:pPr lvl="2"/>
            <a:r>
              <a:rPr lang="en-US" sz="2000" dirty="0" smtClean="0"/>
              <a:t>Cyber Exposure is not just technical</a:t>
            </a:r>
          </a:p>
          <a:p>
            <a:pPr lvl="1"/>
            <a:r>
              <a:rPr lang="en-US" sz="2400" b="0" dirty="0" smtClean="0"/>
              <a:t>Determining your organizations cyber exposure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Understanding how to manage program</a:t>
            </a:r>
          </a:p>
          <a:p>
            <a:pPr lvl="2"/>
            <a:r>
              <a:rPr lang="en-US" sz="2000" b="1" dirty="0" smtClean="0">
                <a:solidFill>
                  <a:schemeClr val="tx2"/>
                </a:solidFill>
              </a:rPr>
              <a:t>Framework </a:t>
            </a:r>
            <a:endParaRPr lang="en-US" sz="2400" b="0" dirty="0" smtClean="0"/>
          </a:p>
          <a:p>
            <a:pPr lvl="1"/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1"/>
    </mc:Choice>
    <mc:Fallback xmlns="">
      <p:transition spd="slow" advTm="2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Course consists of 6 modules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Identifying vulnerabilities – Part 1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Identifying vulnerabilities – Part 2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Determining Impact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Triage, Priorities and Management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3"/>
    </mc:Choice>
    <mc:Fallback xmlns="">
      <p:transition spd="slow" advTm="3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1"/>
            <a:ext cx="8001000" cy="495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0000"/>
                  </a:schemeClr>
                </a:solidFill>
              </a:rPr>
              <a:t>Course consists of 6 modules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Identifying vulnerabilities – Part 1</a:t>
            </a:r>
          </a:p>
          <a:p>
            <a:pPr lvl="1"/>
            <a:r>
              <a:rPr lang="en-US" dirty="0">
                <a:solidFill>
                  <a:schemeClr val="tx1">
                    <a:lumMod val="90000"/>
                  </a:schemeClr>
                </a:solidFill>
              </a:rPr>
              <a:t>Identifying vulnerabilities – Part 2</a:t>
            </a:r>
          </a:p>
          <a:p>
            <a:pPr lvl="1"/>
            <a:r>
              <a:rPr lang="en-US" dirty="0">
                <a:solidFill>
                  <a:schemeClr val="tx1">
                    <a:lumMod val="90000"/>
                  </a:schemeClr>
                </a:solidFill>
              </a:rPr>
              <a:t>Determining Impact </a:t>
            </a:r>
          </a:p>
          <a:p>
            <a:pPr lvl="1"/>
            <a:r>
              <a:rPr lang="en-US" dirty="0">
                <a:solidFill>
                  <a:schemeClr val="tx1">
                    <a:lumMod val="90000"/>
                  </a:schemeClr>
                </a:solidFill>
              </a:rPr>
              <a:t>Triage, Priorities and Management</a:t>
            </a:r>
          </a:p>
          <a:p>
            <a:pPr lvl="1"/>
            <a:r>
              <a:rPr lang="en-US" dirty="0" smtClean="0">
                <a:solidFill>
                  <a:schemeClr val="tx1">
                    <a:lumMod val="90000"/>
                  </a:schemeClr>
                </a:solidFill>
              </a:rPr>
              <a:t>Summary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Each module should take less than 10 minutes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399"/>
            <a:ext cx="8229600" cy="4267201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0000"/>
                  </a:schemeClr>
                </a:solidFill>
              </a:rPr>
              <a:t>Course consists of 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</a:rPr>
              <a:t>6 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</a:rPr>
              <a:t>modules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Each module should takes less than 10 minutes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Once you have completed all modules you will be given instructions as to how to get the Course Final Exam. Successful completion of which will get you a certificate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4"/>
    </mc:Choice>
    <mc:Fallback>
      <p:transition spd="slow" advTm="1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Cyber Exposure?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1"/>
            <a:ext cx="8229600" cy="274319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Cyber Exposure’ is the term we use to define the vulnerabilities that arise when you use cyber technology.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all rights reserved Nagan Research Group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A2B2-81C2-41B1-A5D8-0645C08703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3"/>
    </mc:Choice>
    <mc:Fallback xmlns="">
      <p:transition spd="slow" advTm="1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eed Theme">
  <a:themeElements>
    <a:clrScheme name="sample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Speed Theme</Template>
  <TotalTime>880</TotalTime>
  <Words>634</Words>
  <Application>Microsoft Office PowerPoint</Application>
  <PresentationFormat>On-screen Show (4:3)</PresentationFormat>
  <Paragraphs>106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Speed Theme</vt:lpstr>
      <vt:lpstr>Understanding Cyber Exposure</vt:lpstr>
      <vt:lpstr>Course Objectives</vt:lpstr>
      <vt:lpstr>Course Objectives</vt:lpstr>
      <vt:lpstr>Course Objectives</vt:lpstr>
      <vt:lpstr>Course Objectives</vt:lpstr>
      <vt:lpstr>Course Structure</vt:lpstr>
      <vt:lpstr>Course Structure</vt:lpstr>
      <vt:lpstr>Course Structure</vt:lpstr>
      <vt:lpstr>What is Cyber Exposure?</vt:lpstr>
      <vt:lpstr>What is Cyber Exposure?</vt:lpstr>
      <vt:lpstr>Framework</vt:lpstr>
      <vt:lpstr>Framework</vt:lpstr>
      <vt:lpstr>Framework</vt:lpstr>
      <vt:lpstr>Framework</vt:lpstr>
      <vt:lpstr>Framework</vt:lpstr>
      <vt:lpstr>End of Module 1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Nagan</dc:creator>
  <cp:lastModifiedBy>Doug</cp:lastModifiedBy>
  <cp:revision>35</cp:revision>
  <cp:lastPrinted>2015-05-13T19:47:03Z</cp:lastPrinted>
  <dcterms:created xsi:type="dcterms:W3CDTF">2010-12-13T18:36:09Z</dcterms:created>
  <dcterms:modified xsi:type="dcterms:W3CDTF">2016-07-15T20:07:52Z</dcterms:modified>
</cp:coreProperties>
</file>