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8" r:id="rId3"/>
    <p:sldId id="261" r:id="rId4"/>
    <p:sldId id="263" r:id="rId5"/>
    <p:sldId id="265" r:id="rId6"/>
    <p:sldId id="266" r:id="rId7"/>
    <p:sldId id="264" r:id="rId8"/>
    <p:sldId id="267" r:id="rId9"/>
    <p:sldId id="268" r:id="rId10"/>
    <p:sldId id="270" r:id="rId11"/>
    <p:sldId id="269" r:id="rId12"/>
    <p:sldId id="272" r:id="rId13"/>
    <p:sldId id="271" r:id="rId14"/>
    <p:sldId id="274" r:id="rId15"/>
    <p:sldId id="273" r:id="rId16"/>
    <p:sldId id="275" r:id="rId17"/>
    <p:sldId id="278" r:id="rId18"/>
    <p:sldId id="276" r:id="rId19"/>
    <p:sldId id="277" r:id="rId20"/>
    <p:sldId id="279" r:id="rId21"/>
    <p:sldId id="281" r:id="rId22"/>
    <p:sldId id="280" r:id="rId23"/>
    <p:sldId id="283" r:id="rId24"/>
    <p:sldId id="282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5" r:id="rId38"/>
    <p:sldId id="298" r:id="rId39"/>
    <p:sldId id="297" r:id="rId40"/>
    <p:sldId id="301" r:id="rId41"/>
    <p:sldId id="299" r:id="rId42"/>
    <p:sldId id="300" r:id="rId43"/>
    <p:sldId id="302" r:id="rId44"/>
    <p:sldId id="303" r:id="rId45"/>
    <p:sldId id="304" r:id="rId46"/>
    <p:sldId id="305" r:id="rId47"/>
    <p:sldId id="307" r:id="rId48"/>
    <p:sldId id="306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BFC"/>
    <a:srgbClr val="63A300"/>
    <a:srgbClr val="98C208"/>
    <a:srgbClr val="F2F2F2"/>
    <a:srgbClr val="5E5E5E"/>
    <a:srgbClr val="98D8CD"/>
    <a:srgbClr val="F47F31"/>
    <a:srgbClr val="EF6100"/>
    <a:srgbClr val="2B83AF"/>
    <a:srgbClr val="226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00" y="6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Gershen-Siegel" userId="1482b463233134dd" providerId="LiveId" clId="{61ED198E-C27A-4AB4-A1E1-2F7985BC8528}"/>
    <pc:docChg chg="modSld">
      <pc:chgData name="Janet Gershen-Siegel" userId="1482b463233134dd" providerId="LiveId" clId="{61ED198E-C27A-4AB4-A1E1-2F7985BC8528}" dt="2020-07-27T16:44:31.591" v="5" actId="20577"/>
      <pc:docMkLst>
        <pc:docMk/>
      </pc:docMkLst>
      <pc:sldChg chg="modSp mod">
        <pc:chgData name="Janet Gershen-Siegel" userId="1482b463233134dd" providerId="LiveId" clId="{61ED198E-C27A-4AB4-A1E1-2F7985BC8528}" dt="2020-07-27T16:44:26.923" v="3" actId="20577"/>
        <pc:sldMkLst>
          <pc:docMk/>
          <pc:sldMk cId="153477457" sldId="295"/>
        </pc:sldMkLst>
        <pc:spChg chg="mod">
          <ac:chgData name="Janet Gershen-Siegel" userId="1482b463233134dd" providerId="LiveId" clId="{61ED198E-C27A-4AB4-A1E1-2F7985BC8528}" dt="2020-07-27T16:44:26.923" v="3" actId="20577"/>
          <ac:spMkLst>
            <pc:docMk/>
            <pc:sldMk cId="153477457" sldId="295"/>
            <ac:spMk id="5" creationId="{B409DF71-B727-495A-AA26-EAB8B9A7D5C2}"/>
          </ac:spMkLst>
        </pc:spChg>
      </pc:sldChg>
      <pc:sldChg chg="modSp mod">
        <pc:chgData name="Janet Gershen-Siegel" userId="1482b463233134dd" providerId="LiveId" clId="{61ED198E-C27A-4AB4-A1E1-2F7985BC8528}" dt="2020-07-27T16:44:31.591" v="5" actId="20577"/>
        <pc:sldMkLst>
          <pc:docMk/>
          <pc:sldMk cId="1986574628" sldId="296"/>
        </pc:sldMkLst>
        <pc:spChg chg="mod">
          <ac:chgData name="Janet Gershen-Siegel" userId="1482b463233134dd" providerId="LiveId" clId="{61ED198E-C27A-4AB4-A1E1-2F7985BC8528}" dt="2020-07-27T16:44:31.591" v="5" actId="20577"/>
          <ac:spMkLst>
            <pc:docMk/>
            <pc:sldMk cId="1986574628" sldId="296"/>
            <ac:spMk id="7" creationId="{C60191ED-2DF5-43C8-AEFD-2A8F15075FF9}"/>
          </ac:spMkLst>
        </pc:spChg>
      </pc:sldChg>
      <pc:sldChg chg="modSp mod">
        <pc:chgData name="Janet Gershen-Siegel" userId="1482b463233134dd" providerId="LiveId" clId="{61ED198E-C27A-4AB4-A1E1-2F7985BC8528}" dt="2020-07-27T16:44:18.530" v="0" actId="20577"/>
        <pc:sldMkLst>
          <pc:docMk/>
          <pc:sldMk cId="1750401294" sldId="297"/>
        </pc:sldMkLst>
        <pc:spChg chg="mod">
          <ac:chgData name="Janet Gershen-Siegel" userId="1482b463233134dd" providerId="LiveId" clId="{61ED198E-C27A-4AB4-A1E1-2F7985BC8528}" dt="2020-07-27T16:44:18.530" v="0" actId="20577"/>
          <ac:spMkLst>
            <pc:docMk/>
            <pc:sldMk cId="1750401294" sldId="297"/>
            <ac:spMk id="7" creationId="{4C0BA3C8-AD37-4C95-80B3-D6D7A28DD16B}"/>
          </ac:spMkLst>
        </pc:spChg>
      </pc:sldChg>
      <pc:sldChg chg="modSp mod">
        <pc:chgData name="Janet Gershen-Siegel" userId="1482b463233134dd" providerId="LiveId" clId="{61ED198E-C27A-4AB4-A1E1-2F7985BC8528}" dt="2020-07-27T16:44:21.693" v="1" actId="20577"/>
        <pc:sldMkLst>
          <pc:docMk/>
          <pc:sldMk cId="3355363049" sldId="298"/>
        </pc:sldMkLst>
        <pc:spChg chg="mod">
          <ac:chgData name="Janet Gershen-Siegel" userId="1482b463233134dd" providerId="LiveId" clId="{61ED198E-C27A-4AB4-A1E1-2F7985BC8528}" dt="2020-07-27T16:44:21.693" v="1" actId="20577"/>
          <ac:spMkLst>
            <pc:docMk/>
            <pc:sldMk cId="3355363049" sldId="298"/>
            <ac:spMk id="7" creationId="{2C218B14-F6F9-41A1-8EF0-87B81D5F3F67}"/>
          </ac:spMkLst>
        </pc:spChg>
      </pc:sldChg>
    </pc:docChg>
  </pc:docChgLst>
  <pc:docChgLst>
    <pc:chgData name="Janet Gershen-Siegel" userId="1482b463233134dd" providerId="LiveId" clId="{15F14CB5-2B1A-46D3-90AB-F3CA2C4EC6F0}"/>
    <pc:docChg chg="custSel modSld">
      <pc:chgData name="Janet Gershen-Siegel" userId="1482b463233134dd" providerId="LiveId" clId="{15F14CB5-2B1A-46D3-90AB-F3CA2C4EC6F0}" dt="2020-06-29T20:05:43.748" v="112" actId="14100"/>
      <pc:docMkLst>
        <pc:docMk/>
      </pc:docMkLst>
      <pc:sldChg chg="modSp mod">
        <pc:chgData name="Janet Gershen-Siegel" userId="1482b463233134dd" providerId="LiveId" clId="{15F14CB5-2B1A-46D3-90AB-F3CA2C4EC6F0}" dt="2020-06-29T20:05:43.748" v="112" actId="14100"/>
        <pc:sldMkLst>
          <pc:docMk/>
          <pc:sldMk cId="153477457" sldId="295"/>
        </pc:sldMkLst>
        <pc:spChg chg="mod">
          <ac:chgData name="Janet Gershen-Siegel" userId="1482b463233134dd" providerId="LiveId" clId="{15F14CB5-2B1A-46D3-90AB-F3CA2C4EC6F0}" dt="2020-06-29T20:05:38.444" v="111" actId="20577"/>
          <ac:spMkLst>
            <pc:docMk/>
            <pc:sldMk cId="153477457" sldId="295"/>
            <ac:spMk id="3" creationId="{00000000-0000-0000-0000-000000000000}"/>
          </ac:spMkLst>
        </pc:spChg>
        <pc:picChg chg="mod">
          <ac:chgData name="Janet Gershen-Siegel" userId="1482b463233134dd" providerId="LiveId" clId="{15F14CB5-2B1A-46D3-90AB-F3CA2C4EC6F0}" dt="2020-06-29T20:05:43.748" v="112" actId="14100"/>
          <ac:picMkLst>
            <pc:docMk/>
            <pc:sldMk cId="153477457" sldId="295"/>
            <ac:picMk id="9218" creationId="{00000000-0000-0000-0000-000000000000}"/>
          </ac:picMkLst>
        </pc:picChg>
      </pc:sldChg>
    </pc:docChg>
  </pc:docChgLst>
  <pc:docChgLst>
    <pc:chgData name="Janet Gershen-Siegel" userId="1482b463233134dd" providerId="LiveId" clId="{CA4EFF12-CCC3-4DA0-9A7E-B0AB554E8CF7}"/>
    <pc:docChg chg="modSld">
      <pc:chgData name="Janet Gershen-Siegel" userId="1482b463233134dd" providerId="LiveId" clId="{CA4EFF12-CCC3-4DA0-9A7E-B0AB554E8CF7}" dt="2020-07-02T15:25:32.258" v="11" actId="115"/>
      <pc:docMkLst>
        <pc:docMk/>
      </pc:docMkLst>
      <pc:sldChg chg="modSp mod">
        <pc:chgData name="Janet Gershen-Siegel" userId="1482b463233134dd" providerId="LiveId" clId="{CA4EFF12-CCC3-4DA0-9A7E-B0AB554E8CF7}" dt="2020-07-02T15:25:32.258" v="11" actId="115"/>
        <pc:sldMkLst>
          <pc:docMk/>
          <pc:sldMk cId="153477457" sldId="295"/>
        </pc:sldMkLst>
        <pc:spChg chg="mod">
          <ac:chgData name="Janet Gershen-Siegel" userId="1482b463233134dd" providerId="LiveId" clId="{CA4EFF12-CCC3-4DA0-9A7E-B0AB554E8CF7}" dt="2020-07-02T15:25:32.258" v="11" actId="115"/>
          <ac:spMkLst>
            <pc:docMk/>
            <pc:sldMk cId="153477457" sldId="29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19AB-2CF8-4671-A44E-4DED9D41DBA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94D0-CD4D-42D0-9BB3-367FDF79C5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2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D94D0-CD4D-42D0-9BB3-367FDF79C58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6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229599" cy="994172"/>
          </a:xfrm>
        </p:spPr>
        <p:txBody>
          <a:bodyPr/>
          <a:lstStyle>
            <a:lvl1pPr>
              <a:lnSpc>
                <a:spcPts val="38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274320">
              <a:buClr>
                <a:srgbClr val="98C208"/>
              </a:buClr>
              <a:buFont typeface="Wingdings" pitchFamily="2" charset="2"/>
              <a:buChar char="§"/>
              <a:defRPr sz="2800"/>
            </a:lvl1pPr>
            <a:lvl2pPr marL="640080" indent="-182880">
              <a:buClr>
                <a:srgbClr val="98C208"/>
              </a:buClr>
              <a:buFont typeface="Arial" pitchFamily="34" charset="0"/>
              <a:buChar char="•"/>
              <a:defRPr sz="2800"/>
            </a:lvl2pPr>
            <a:lvl3pPr marL="640080" indent="-182880">
              <a:buClr>
                <a:srgbClr val="98C208"/>
              </a:buClr>
              <a:buFont typeface="Arial" pitchFamily="34" charset="0"/>
              <a:buChar char="•"/>
              <a:defRPr sz="2800"/>
            </a:lvl3pPr>
            <a:lvl4pPr marL="640080" indent="-182880">
              <a:buClr>
                <a:srgbClr val="98C208"/>
              </a:buClr>
              <a:buFont typeface="Arial" pitchFamily="34" charset="0"/>
              <a:buChar char="•"/>
              <a:defRPr sz="2800"/>
            </a:lvl4pPr>
            <a:lvl5pPr marL="640080" indent="-182880">
              <a:buClr>
                <a:srgbClr val="98C208"/>
              </a:buClr>
              <a:buFont typeface="Arial" pitchFamily="34" charset="0"/>
              <a:buChar char="•"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44" y="1282303"/>
            <a:ext cx="7579343" cy="214669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244" y="3442098"/>
            <a:ext cx="7579343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D39C9-7D85-4EAB-8719-FC23F47543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EAB250C4-F0A0-41F6-996C-23F2AE68215C}"/>
              </a:ext>
            </a:extLst>
          </p:cNvPr>
          <p:cNvSpPr/>
          <p:nvPr userDrawn="1"/>
        </p:nvSpPr>
        <p:spPr>
          <a:xfrm>
            <a:off x="0" y="0"/>
            <a:ext cx="685800" cy="4552950"/>
          </a:xfrm>
          <a:prstGeom prst="halfFrame">
            <a:avLst>
              <a:gd name="adj1" fmla="val 23308"/>
              <a:gd name="adj2" fmla="val 29323"/>
            </a:avLst>
          </a:prstGeom>
          <a:solidFill>
            <a:srgbClr val="98C208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74D60BF3-A2CE-4AE0-9E70-05FA746BDEEF}"/>
              </a:ext>
            </a:extLst>
          </p:cNvPr>
          <p:cNvSpPr/>
          <p:nvPr userDrawn="1"/>
        </p:nvSpPr>
        <p:spPr>
          <a:xfrm rot="10800000">
            <a:off x="8458200" y="590550"/>
            <a:ext cx="685800" cy="4552950"/>
          </a:xfrm>
          <a:prstGeom prst="halfFrame">
            <a:avLst>
              <a:gd name="adj1" fmla="val 23308"/>
              <a:gd name="adj2" fmla="val 29323"/>
            </a:avLst>
          </a:prstGeom>
          <a:solidFill>
            <a:srgbClr val="98C208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70C470-77A5-4FBC-8947-C05A137B7D7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22959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70446"/>
            <a:ext cx="822959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1575" y="4767263"/>
            <a:ext cx="191452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8AB4E4-4F99-404B-B28B-B13CFBC2A668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4767263"/>
            <a:ext cx="24574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4AC9F0-A80D-461C-A4A8-EDC04C4C32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9C5628D-08B8-4AA0-AE3D-D9B3D56C61D6}"/>
              </a:ext>
            </a:extLst>
          </p:cNvPr>
          <p:cNvSpPr/>
          <p:nvPr userDrawn="1"/>
        </p:nvSpPr>
        <p:spPr>
          <a:xfrm>
            <a:off x="0" y="0"/>
            <a:ext cx="685800" cy="4552950"/>
          </a:xfrm>
          <a:prstGeom prst="halfFrame">
            <a:avLst>
              <a:gd name="adj1" fmla="val 23308"/>
              <a:gd name="adj2" fmla="val 29323"/>
            </a:avLst>
          </a:prstGeom>
          <a:solidFill>
            <a:srgbClr val="1AABFC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BDA61B73-7F74-41AC-97F8-D8353145E994}"/>
              </a:ext>
            </a:extLst>
          </p:cNvPr>
          <p:cNvSpPr/>
          <p:nvPr userDrawn="1"/>
        </p:nvSpPr>
        <p:spPr>
          <a:xfrm rot="10800000">
            <a:off x="8458200" y="590550"/>
            <a:ext cx="685800" cy="4552950"/>
          </a:xfrm>
          <a:prstGeom prst="halfFrame">
            <a:avLst>
              <a:gd name="adj1" fmla="val 23308"/>
              <a:gd name="adj2" fmla="val 29323"/>
            </a:avLst>
          </a:prstGeom>
          <a:solidFill>
            <a:srgbClr val="1AABFC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685800" rtl="0" eaLnBrk="1" latinLnBrk="0" hangingPunct="1">
        <a:spcBef>
          <a:spcPct val="0"/>
        </a:spcBef>
        <a:buNone/>
        <a:defRPr sz="3600" b="1" kern="1200">
          <a:solidFill>
            <a:srgbClr val="98C208"/>
          </a:solidFill>
          <a:latin typeface="Montserrat" panose="00000500000000000000" pitchFamily="2" charset="0"/>
          <a:ea typeface="+mj-ea"/>
          <a:cs typeface="Arial" pitchFamily="34" charset="0"/>
        </a:defRPr>
      </a:lvl1pPr>
    </p:titleStyle>
    <p:bodyStyle>
      <a:lvl1pPr marL="457200" indent="-457200" algn="l" defTabSz="685800" rtl="0" eaLnBrk="1" latinLnBrk="0" hangingPunct="1">
        <a:lnSpc>
          <a:spcPct val="90000"/>
        </a:lnSpc>
        <a:spcBef>
          <a:spcPct val="30000"/>
        </a:spcBef>
        <a:buClr>
          <a:srgbClr val="98C208"/>
        </a:buClr>
        <a:buFont typeface="Wingdings" panose="05000000000000000000" pitchFamily="2" charset="2"/>
        <a:buChar char="§"/>
        <a:defRPr sz="2400" kern="1200">
          <a:solidFill>
            <a:srgbClr val="5E5E5E"/>
          </a:solidFill>
          <a:latin typeface="+mn-lt"/>
          <a:ea typeface="+mn-ea"/>
          <a:cs typeface="+mn-cs"/>
        </a:defRPr>
      </a:lvl1pPr>
      <a:lvl2pPr marL="914400" indent="-457200" algn="l" defTabSz="685800" rtl="0" eaLnBrk="1" latinLnBrk="0" hangingPunct="1">
        <a:lnSpc>
          <a:spcPct val="90000"/>
        </a:lnSpc>
        <a:spcBef>
          <a:spcPct val="30000"/>
        </a:spcBef>
        <a:buClr>
          <a:srgbClr val="98C208"/>
        </a:buClr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nvestopedia.com/terms/p/plstatement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microenterpriseworks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71500" y="781050"/>
            <a:ext cx="8001000" cy="13335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rgbClr val="5E5E5E"/>
                </a:solidFill>
              </a:rPr>
              <a:t>What </a:t>
            </a:r>
            <a:r>
              <a:rPr lang="en-US" sz="4000" dirty="0">
                <a:solidFill>
                  <a:srgbClr val="1AABFC"/>
                </a:solidFill>
              </a:rPr>
              <a:t>Lenders Look</a:t>
            </a:r>
            <a:r>
              <a:rPr lang="en-US" sz="4000" dirty="0">
                <a:solidFill>
                  <a:srgbClr val="5E5E5E"/>
                </a:solidFill>
              </a:rPr>
              <a:t> at to Approve you for </a:t>
            </a:r>
            <a:r>
              <a:rPr lang="en-US" sz="4000" dirty="0">
                <a:solidFill>
                  <a:srgbClr val="63A300"/>
                </a:solidFill>
              </a:rPr>
              <a:t>Financing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E8941-3B9B-479D-BAB4-E064DA76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38350"/>
            <a:ext cx="5334000" cy="28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2022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21BFF-732B-414E-A511-F9F74A1C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Business plans also include:</a:t>
            </a:r>
          </a:p>
          <a:p>
            <a:pPr lvl="1"/>
            <a:r>
              <a:rPr lang="en-US" sz="2400" dirty="0"/>
              <a:t>Data on the company’s </a:t>
            </a:r>
            <a:r>
              <a:rPr lang="en-US" sz="2400" u="sng" dirty="0"/>
              <a:t>organization and management</a:t>
            </a:r>
          </a:p>
          <a:p>
            <a:pPr lvl="1"/>
            <a:r>
              <a:rPr lang="en-US" sz="2400" dirty="0"/>
              <a:t>A description of the service or product line</a:t>
            </a:r>
          </a:p>
          <a:p>
            <a:pPr lvl="1"/>
            <a:r>
              <a:rPr lang="en-US" sz="2400" b="1" dirty="0"/>
              <a:t>Marketing and sales data </a:t>
            </a:r>
            <a:r>
              <a:rPr lang="en-US" sz="2400" dirty="0"/>
              <a:t>(startups won’t have much in the way of sales data, but they should have a handle on how they’re going to market their wares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44D2CA-44E1-4DC1-B31C-ECDD798C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a Sound </a:t>
            </a:r>
            <a:br>
              <a:rPr lang="en-US" dirty="0"/>
            </a:br>
            <a:r>
              <a:rPr lang="en-US" dirty="0"/>
              <a:t>Traditional Business Plan?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BD279-9F53-4821-91DA-12755FC87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38550"/>
            <a:ext cx="2515666" cy="13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521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73510F-7D4A-46BB-89CB-8E78B850E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plans also include: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company’s actual funding request</a:t>
            </a:r>
          </a:p>
          <a:p>
            <a:pPr lvl="1"/>
            <a:r>
              <a:rPr lang="en-US" b="1" dirty="0"/>
              <a:t>Financial projections</a:t>
            </a:r>
          </a:p>
          <a:p>
            <a:pPr lvl="1"/>
            <a:r>
              <a:rPr lang="en-US" dirty="0"/>
              <a:t>An appendix which includes all supporting documentation </a:t>
            </a:r>
          </a:p>
          <a:p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2C288E-A497-4606-8B9A-45A1CAB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a Sound </a:t>
            </a:r>
            <a:br>
              <a:rPr lang="en-US" dirty="0"/>
            </a:br>
            <a:r>
              <a:rPr lang="en-US" dirty="0"/>
              <a:t>Traditional Business Plan?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E8776-9C3E-416D-B309-43121E964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38550"/>
            <a:ext cx="2590800" cy="13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90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Business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usually shorter than traditional plans</a:t>
            </a:r>
            <a:endParaRPr lang="en-US" sz="4000" dirty="0"/>
          </a:p>
          <a:p>
            <a:r>
              <a:rPr lang="en-US" dirty="0"/>
              <a:t>They include information on key partnerships, activities, and resources</a:t>
            </a:r>
            <a:endParaRPr lang="en-US" sz="4000" dirty="0"/>
          </a:p>
          <a:p>
            <a:r>
              <a:rPr lang="en-US" dirty="0"/>
              <a:t>The </a:t>
            </a:r>
            <a:r>
              <a:rPr lang="en-US" b="1" dirty="0"/>
              <a:t>value proposition</a:t>
            </a:r>
            <a:endParaRPr lang="en-US" sz="4000" b="1" dirty="0"/>
          </a:p>
          <a:p>
            <a:r>
              <a:rPr lang="en-US" u="sng" dirty="0"/>
              <a:t>Customer relationships and segments</a:t>
            </a:r>
            <a:endParaRPr lang="en-US" sz="40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A8A9F-2205-4CE6-99EB-FE2C24C31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21736"/>
            <a:ext cx="3200400" cy="17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043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Business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also include:</a:t>
            </a:r>
          </a:p>
          <a:p>
            <a:r>
              <a:rPr lang="en-US" dirty="0"/>
              <a:t>Communications channels</a:t>
            </a:r>
          </a:p>
          <a:p>
            <a:r>
              <a:rPr lang="en-US" u="sng" dirty="0"/>
              <a:t>Cost structure</a:t>
            </a:r>
            <a:r>
              <a:rPr lang="en-US" dirty="0"/>
              <a:t> and</a:t>
            </a:r>
          </a:p>
          <a:p>
            <a:r>
              <a:rPr lang="en-US" b="1" dirty="0"/>
              <a:t>Revenue streams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CE5B5-19C9-4B46-A5CA-91970826F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38350"/>
            <a:ext cx="4495800" cy="24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993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E410B6-5239-42C0-ADEE-C0B8B497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7772399" cy="3263504"/>
          </a:xfrm>
        </p:spPr>
        <p:txBody>
          <a:bodyPr/>
          <a:lstStyle/>
          <a:p>
            <a:r>
              <a:rPr lang="en-US" dirty="0"/>
              <a:t>Executive summary – a brief </a:t>
            </a:r>
            <a:r>
              <a:rPr lang="en-US" b="1" dirty="0"/>
              <a:t>overview of your company</a:t>
            </a:r>
            <a:r>
              <a:rPr lang="en-US" dirty="0"/>
              <a:t>, product, executive team, and future plans for growth</a:t>
            </a:r>
            <a:endParaRPr lang="en-US" sz="4000" dirty="0"/>
          </a:p>
          <a:p>
            <a:r>
              <a:rPr lang="en-US" dirty="0"/>
              <a:t>Company description – get into detail about your company’s niche and the problems it solves</a:t>
            </a:r>
            <a:endParaRPr lang="en-US" sz="4000" dirty="0"/>
          </a:p>
          <a:p>
            <a:r>
              <a:rPr lang="en-US" dirty="0"/>
              <a:t>Market analysis – </a:t>
            </a:r>
            <a:r>
              <a:rPr lang="en-US" u="sng" dirty="0"/>
              <a:t>how can you do better than your competition?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9343DE-29F1-4930-82FB-9F184588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Parts of a Traditional Business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B8008-8306-4BF7-90DB-AF5AB0C2F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92204"/>
            <a:ext cx="1591207" cy="8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317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7076F4-4B9F-43A2-B15D-581CAA2A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7924799" cy="3263504"/>
          </a:xfrm>
        </p:spPr>
        <p:txBody>
          <a:bodyPr/>
          <a:lstStyle/>
          <a:p>
            <a:r>
              <a:rPr lang="en-US" dirty="0"/>
              <a:t>Company organization and management – what’s your business entity and who does what?</a:t>
            </a:r>
            <a:endParaRPr lang="en-US" sz="4000" dirty="0"/>
          </a:p>
          <a:p>
            <a:r>
              <a:rPr lang="en-US" dirty="0"/>
              <a:t>Service or Product Line – not only what you sell, but also </a:t>
            </a:r>
            <a:r>
              <a:rPr lang="en-US" b="1" dirty="0"/>
              <a:t>future plans or even patents</a:t>
            </a:r>
            <a:endParaRPr lang="en-US" sz="4000" b="1" dirty="0"/>
          </a:p>
          <a:p>
            <a:r>
              <a:rPr lang="en-US" dirty="0"/>
              <a:t>Marketing and sales data – what are your </a:t>
            </a:r>
            <a:r>
              <a:rPr lang="en-US" u="sng" dirty="0"/>
              <a:t>strategies to attract and retain customers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3613B5-5123-4768-82D6-9FD470AF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Parts of a Traditional Business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375F1-3375-475C-933B-B03730118B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r="6218"/>
          <a:stretch/>
        </p:blipFill>
        <p:spPr>
          <a:xfrm>
            <a:off x="6858000" y="3714750"/>
            <a:ext cx="2057401" cy="12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68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DA76A-A874-49E3-A6D7-C930CAA10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company’s actual funding request – </a:t>
            </a:r>
            <a:r>
              <a:rPr lang="en-US" u="sng" dirty="0"/>
              <a:t>itemize and clearly show how you are looking to spend the funds</a:t>
            </a:r>
            <a:endParaRPr lang="en-US" sz="4000" u="sng" dirty="0"/>
          </a:p>
          <a:p>
            <a:r>
              <a:rPr lang="en-US" dirty="0"/>
              <a:t>Financial projections – include income statements and the like if the company is already established. If not, this is a place to list </a:t>
            </a:r>
            <a:r>
              <a:rPr lang="en-US" b="1" dirty="0"/>
              <a:t>potential collateral</a:t>
            </a:r>
            <a:endParaRPr lang="en-US" sz="4000" b="1" dirty="0"/>
          </a:p>
          <a:p>
            <a:r>
              <a:rPr lang="en-US" dirty="0"/>
              <a:t>An appendix – here’s where to add licenses, permits, and patents and the like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B7B89A-A034-4ADD-B512-72C90F47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Parts of a Traditional Business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2D8C9A-6140-4F22-8A6F-370F37A35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76530"/>
            <a:ext cx="1600200" cy="8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19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E5415A-B0FF-42FA-BBE9-06CC28AAE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Key partnerships – which suppliers and manufacturers will you work with?</a:t>
            </a:r>
            <a:endParaRPr lang="en-US" sz="4000" dirty="0"/>
          </a:p>
          <a:p>
            <a:r>
              <a:rPr lang="en-US" dirty="0"/>
              <a:t>Key activities – </a:t>
            </a:r>
            <a:r>
              <a:rPr lang="en-US" b="1" dirty="0"/>
              <a:t>how will your company gain a competitive advantage</a:t>
            </a:r>
            <a:r>
              <a:rPr lang="en-US" dirty="0"/>
              <a:t>?</a:t>
            </a:r>
            <a:endParaRPr lang="en-US" sz="4000" dirty="0"/>
          </a:p>
          <a:p>
            <a:r>
              <a:rPr lang="en-US" dirty="0"/>
              <a:t>Key resources – which resources will you leverage to </a:t>
            </a:r>
            <a:r>
              <a:rPr lang="en-US" u="sng" dirty="0"/>
              <a:t>give your customers value</a:t>
            </a:r>
            <a:r>
              <a:rPr lang="en-US" dirty="0"/>
              <a:t>? These can include:</a:t>
            </a:r>
            <a:endParaRPr lang="en-US" sz="4000" dirty="0"/>
          </a:p>
          <a:p>
            <a:pPr lvl="1"/>
            <a:r>
              <a:rPr lang="en-US" dirty="0"/>
              <a:t>Personnel</a:t>
            </a:r>
            <a:endParaRPr lang="en-US" sz="3600" dirty="0"/>
          </a:p>
          <a:p>
            <a:pPr lvl="1"/>
            <a:r>
              <a:rPr lang="en-US" dirty="0"/>
              <a:t>Intellectual property</a:t>
            </a:r>
            <a:endParaRPr lang="en-US" sz="3600" dirty="0"/>
          </a:p>
          <a:p>
            <a:pPr lvl="1"/>
            <a:r>
              <a:rPr lang="en-US" dirty="0"/>
              <a:t>Capital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63FC20F-9018-4C1F-9CD2-33C192BC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Startup Business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BD656-8EEE-488E-9072-0AD6462AB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82279"/>
            <a:ext cx="3276600" cy="17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7214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85BB91-3E35-4122-BC98-17116E9E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8610599" cy="3263504"/>
          </a:xfrm>
        </p:spPr>
        <p:txBody>
          <a:bodyPr>
            <a:normAutofit/>
          </a:bodyPr>
          <a:lstStyle/>
          <a:p>
            <a:r>
              <a:rPr lang="en-US" dirty="0"/>
              <a:t>Value proposition – which </a:t>
            </a:r>
            <a:r>
              <a:rPr lang="en-US" b="1" dirty="0"/>
              <a:t>unique value </a:t>
            </a:r>
            <a:r>
              <a:rPr lang="en-US" dirty="0"/>
              <a:t>will your product or service bring to the market?</a:t>
            </a:r>
            <a:endParaRPr lang="en-US" sz="4000" dirty="0"/>
          </a:p>
          <a:p>
            <a:r>
              <a:rPr lang="en-US" dirty="0"/>
              <a:t>Customer relationships – what will the </a:t>
            </a:r>
            <a:r>
              <a:rPr lang="en-US" u="sng" dirty="0"/>
              <a:t>customer experience</a:t>
            </a:r>
            <a:r>
              <a:rPr lang="en-US" dirty="0"/>
              <a:t> be like? In person? Online? Something else?</a:t>
            </a:r>
            <a:endParaRPr lang="en-US" sz="4000" dirty="0"/>
          </a:p>
          <a:p>
            <a:r>
              <a:rPr lang="en-US" dirty="0"/>
              <a:t>Customer segments – who will your business serve? Do you have a good handle on what your ideal customer (AKA buyer persona) is really like?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40C9BB-3914-4F72-BA67-67BEA8B1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Startup Business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A7582A-020E-4AFD-A87C-E85A5F967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82123"/>
            <a:ext cx="1600200" cy="8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152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F32902-D192-4F67-AFCD-E1EC4B71B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Communications channels – how will you speak with your customers? How will you </a:t>
            </a:r>
            <a:r>
              <a:rPr lang="en-US" b="1" dirty="0"/>
              <a:t>optimize communications in the future</a:t>
            </a:r>
            <a:r>
              <a:rPr lang="en-US" dirty="0"/>
              <a:t>?</a:t>
            </a:r>
            <a:endParaRPr lang="en-US" sz="4000" dirty="0"/>
          </a:p>
          <a:p>
            <a:r>
              <a:rPr lang="en-US" dirty="0"/>
              <a:t>Cost structure – will you be trying to </a:t>
            </a:r>
            <a:r>
              <a:rPr lang="en-US" u="sng" dirty="0"/>
              <a:t>maximize value or reduce cost</a:t>
            </a:r>
            <a:r>
              <a:rPr lang="en-US" dirty="0"/>
              <a:t>? Regardless of strategy, how much is that going to cost?</a:t>
            </a:r>
            <a:endParaRPr lang="en-US" sz="4000" dirty="0"/>
          </a:p>
          <a:p>
            <a:r>
              <a:rPr lang="en-US" dirty="0"/>
              <a:t>Revenue streams – how will your venture actually make money? Direct sales? Memberships or subscriptions? Selling ad space? Something else?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48B3E7-75C8-490B-9310-ADAE8FFE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Startup </a:t>
            </a:r>
            <a:br>
              <a:rPr lang="en-US" dirty="0"/>
            </a:br>
            <a:r>
              <a:rPr lang="en-US" dirty="0"/>
              <a:t>Business Plan</a:t>
            </a:r>
          </a:p>
        </p:txBody>
      </p:sp>
    </p:spTree>
    <p:extLst>
      <p:ext uri="{BB962C8B-B14F-4D97-AF65-F5344CB8AC3E}">
        <p14:creationId xmlns:p14="http://schemas.microsoft.com/office/powerpoint/2010/main" val="390650277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Financing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D3C2A7-AD8B-4F72-876E-F0AABAB9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a challenge …</a:t>
            </a:r>
          </a:p>
          <a:p>
            <a:r>
              <a:rPr lang="en-US" dirty="0"/>
              <a:t>… particularly for startup companies</a:t>
            </a:r>
          </a:p>
          <a:p>
            <a:r>
              <a:rPr lang="en-US" dirty="0"/>
              <a:t>Lenders tend to be cautious</a:t>
            </a:r>
          </a:p>
          <a:p>
            <a:r>
              <a:rPr lang="en-US" dirty="0"/>
              <a:t>They want to be sure you’ll pay them 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F6339-5A9D-4857-8FFB-1884C393C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63" y="3577195"/>
            <a:ext cx="2963874" cy="15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096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 </a:t>
            </a:r>
            <a:br>
              <a:rPr lang="en-US" dirty="0"/>
            </a:br>
            <a:r>
              <a:rPr lang="en-US" dirty="0"/>
              <a:t>on a Business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BBF64-FE86-49E1-A090-611C81ED3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Apart from the </a:t>
            </a:r>
            <a:r>
              <a:rPr lang="en-US" u="sng" dirty="0"/>
              <a:t>business plan and its contents</a:t>
            </a:r>
            <a:r>
              <a:rPr lang="en-US" dirty="0"/>
              <a:t> …</a:t>
            </a:r>
          </a:p>
          <a:p>
            <a:r>
              <a:rPr lang="en-US" dirty="0"/>
              <a:t>You will need a P &amp; L</a:t>
            </a:r>
          </a:p>
          <a:p>
            <a:r>
              <a:rPr lang="en-US" dirty="0"/>
              <a:t>That’s a </a:t>
            </a:r>
            <a:r>
              <a:rPr lang="en-US" b="1" dirty="0"/>
              <a:t>profit and loss statement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900A6-6706-4373-8601-C89BCDE5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091116"/>
            <a:ext cx="3581400" cy="19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038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6B39C-A263-4AF1-A439-E94C8DDA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P&amp;L is, according to Investopedia:</a:t>
            </a:r>
            <a:endParaRPr lang="en-US" sz="4000" dirty="0"/>
          </a:p>
          <a:p>
            <a:r>
              <a:rPr lang="en-US" i="1" dirty="0"/>
              <a:t>“… [A] financial statement that </a:t>
            </a:r>
            <a:r>
              <a:rPr lang="en-US" b="1" i="1" dirty="0"/>
              <a:t>summarizes the revenues, costs and expenses </a:t>
            </a:r>
            <a:r>
              <a:rPr lang="en-US" i="1" dirty="0"/>
              <a:t>incurred during a specific period of time, usually a fiscal quarter or year. These records provide information about a company's ability – or lack thereof – to generate profit by increasing revenue, reducing costs, or both. The P&amp;L statement is also referred to as 'statement of profit and loss', 'income statement,' 'statement of operations,' 'statement of financial results,' and 'income and expense statement.'”</a:t>
            </a:r>
            <a:endParaRPr lang="en-US" sz="4000" dirty="0"/>
          </a:p>
          <a:p>
            <a:r>
              <a:rPr lang="en-US" dirty="0"/>
              <a:t>See: </a:t>
            </a:r>
            <a:r>
              <a:rPr lang="en-US" u="sng" dirty="0">
                <a:hlinkClick r:id="rId2"/>
              </a:rPr>
              <a:t>https://www.investopedia.com/terms/p/plstatement.asp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212D5D-7B3D-48E7-8C71-FC3FEF57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and Loss Statement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EF73-5CFF-4296-A0E4-FD8308B15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45229"/>
            <a:ext cx="1676400" cy="8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287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7F4A37-C7F6-4226-9EFB-265B779C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P&amp;L (AKA the income statement), one of three quarterly and annual statements a company makes as to its </a:t>
            </a:r>
            <a:r>
              <a:rPr lang="en-US" u="sng" dirty="0"/>
              <a:t>financial health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The other two are:</a:t>
            </a:r>
            <a:endParaRPr lang="en-US" sz="4000" dirty="0"/>
          </a:p>
          <a:p>
            <a:pPr lvl="1"/>
            <a:r>
              <a:rPr lang="en-US" dirty="0"/>
              <a:t>The cash flow statement</a:t>
            </a:r>
            <a:endParaRPr lang="en-US" sz="3600" dirty="0"/>
          </a:p>
          <a:p>
            <a:pPr lvl="1"/>
            <a:r>
              <a:rPr lang="en-US" dirty="0"/>
              <a:t>The balance sheet</a:t>
            </a:r>
            <a:endParaRPr lang="en-US" sz="3600" dirty="0"/>
          </a:p>
          <a:p>
            <a:r>
              <a:rPr lang="en-US" dirty="0"/>
              <a:t>There are numerous </a:t>
            </a:r>
            <a:r>
              <a:rPr lang="en-US" b="1" dirty="0"/>
              <a:t>blank P&amp;L forms are online</a:t>
            </a:r>
            <a:r>
              <a:rPr lang="en-US" dirty="0"/>
              <a:t> to help you</a:t>
            </a:r>
            <a:endParaRPr lang="en-US" sz="40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D02454-056B-4D1A-A5D8-FFE0DC2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and Loss Statement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64747-D28F-434E-91FF-A63ADFAEA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78160"/>
            <a:ext cx="1600200" cy="8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292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40F75-C256-4476-BC4D-C0F4A260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is to </a:t>
            </a:r>
            <a:r>
              <a:rPr lang="en-US" b="1" dirty="0"/>
              <a:t>show changes in accounts</a:t>
            </a:r>
            <a:endParaRPr lang="en-US" sz="4000" b="1" dirty="0"/>
          </a:p>
          <a:p>
            <a:r>
              <a:rPr lang="en-US" dirty="0"/>
              <a:t>This is </a:t>
            </a:r>
            <a:r>
              <a:rPr lang="en-US" u="sng" dirty="0"/>
              <a:t>over a specific time frame</a:t>
            </a:r>
            <a:endParaRPr lang="en-US" sz="4000" u="sng" dirty="0"/>
          </a:p>
          <a:p>
            <a:r>
              <a:rPr lang="en-US" dirty="0"/>
              <a:t>In that way, it’s similar to your cash flow statement</a:t>
            </a:r>
            <a:endParaRPr lang="en-US" sz="4000" dirty="0"/>
          </a:p>
          <a:p>
            <a:r>
              <a:rPr lang="en-US" dirty="0"/>
              <a:t>This is not like a balance sheet, which is more </a:t>
            </a:r>
            <a:br>
              <a:rPr lang="en-US" dirty="0"/>
            </a:br>
            <a:r>
              <a:rPr lang="en-US" dirty="0"/>
              <a:t>of a snapshot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A9D31-DA37-47BA-B7CC-716E79C9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P&amp;L show?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A284B6-52DC-4EE2-B257-15A85E40B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21345"/>
            <a:ext cx="2590800" cy="13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589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 &amp; L will give you a handle on the money your business has</a:t>
            </a:r>
            <a:endParaRPr lang="en-US" sz="4000" dirty="0"/>
          </a:p>
          <a:p>
            <a:r>
              <a:rPr lang="en-US" dirty="0"/>
              <a:t>You know </a:t>
            </a:r>
            <a:r>
              <a:rPr lang="en-US" b="1" dirty="0"/>
              <a:t>how much capital is coming in</a:t>
            </a:r>
            <a:r>
              <a:rPr lang="en-US" dirty="0"/>
              <a:t> …</a:t>
            </a:r>
            <a:endParaRPr lang="en-US" sz="4000" dirty="0"/>
          </a:p>
          <a:p>
            <a:r>
              <a:rPr lang="en-US" dirty="0"/>
              <a:t>… </a:t>
            </a:r>
            <a:r>
              <a:rPr lang="en-US" u="sng" dirty="0"/>
              <a:t>and going out</a:t>
            </a:r>
            <a:endParaRPr lang="en-US" sz="4000" u="sng" dirty="0"/>
          </a:p>
          <a:p>
            <a:r>
              <a:rPr lang="en-US" dirty="0"/>
              <a:t>It’s good for more than just yet another piece of paper to give to a lender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88FFF3-E9BF-497F-92B6-50E2B954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P&amp;L show?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B8D59-C582-477A-83ED-E1819B670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13267"/>
            <a:ext cx="2295924" cy="12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0283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Online lenders in particular want this data</a:t>
            </a:r>
          </a:p>
          <a:p>
            <a:r>
              <a:rPr lang="en-US" dirty="0"/>
              <a:t>It shows not only what your company makes …</a:t>
            </a:r>
          </a:p>
          <a:p>
            <a:r>
              <a:rPr lang="en-US" dirty="0"/>
              <a:t>… but also any </a:t>
            </a:r>
            <a:r>
              <a:rPr lang="en-US" b="1" dirty="0"/>
              <a:t>trends</a:t>
            </a:r>
            <a:r>
              <a:rPr lang="en-US" dirty="0"/>
              <a:t> …</a:t>
            </a:r>
          </a:p>
          <a:p>
            <a:r>
              <a:rPr lang="en-US" dirty="0"/>
              <a:t>… or even </a:t>
            </a:r>
            <a:r>
              <a:rPr lang="en-US" u="sng" dirty="0"/>
              <a:t>seasonality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0C54A-CBBB-45F8-B0BF-7EEEB424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and Annual Revenues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FCCE8-AF18-4477-A3B0-EEC77D855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43318"/>
            <a:ext cx="4343400" cy="23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3632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Online and offline lenders want this data</a:t>
            </a:r>
          </a:p>
          <a:p>
            <a:r>
              <a:rPr lang="en-US" dirty="0"/>
              <a:t>It helps to show not only trends …</a:t>
            </a:r>
          </a:p>
          <a:p>
            <a:r>
              <a:rPr lang="en-US" dirty="0"/>
              <a:t>… but also </a:t>
            </a:r>
            <a:r>
              <a:rPr lang="en-US" u="sng" dirty="0"/>
              <a:t>responsible money management</a:t>
            </a:r>
          </a:p>
          <a:p>
            <a:r>
              <a:rPr lang="en-US" dirty="0"/>
              <a:t>It’s also </a:t>
            </a:r>
            <a:r>
              <a:rPr lang="en-US" b="1" dirty="0"/>
              <a:t>another way of showing seasonality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177C65-B035-4022-B646-B56F8D9F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Balances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9B83A-F3B1-41A9-A3EA-F6008072D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480136"/>
            <a:ext cx="3124200" cy="16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9937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BCF84-7BC6-4999-B7D7-8685663E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7924799" cy="3263504"/>
          </a:xfrm>
        </p:spPr>
        <p:txBody>
          <a:bodyPr/>
          <a:lstStyle/>
          <a:p>
            <a:r>
              <a:rPr lang="en-US" dirty="0"/>
              <a:t>The power of knowing your numbers is vital to running any profitable business</a:t>
            </a:r>
            <a:endParaRPr lang="en-US" sz="4000" dirty="0"/>
          </a:p>
          <a:p>
            <a:r>
              <a:rPr lang="en-US" dirty="0"/>
              <a:t>You can make any necessary adjustments to show a profit</a:t>
            </a:r>
            <a:endParaRPr lang="en-US" sz="4000" dirty="0"/>
          </a:p>
          <a:p>
            <a:r>
              <a:rPr lang="en-US" b="1" dirty="0"/>
              <a:t>Numbers do not lie</a:t>
            </a:r>
            <a:r>
              <a:rPr lang="en-US" dirty="0"/>
              <a:t> to you!</a:t>
            </a:r>
            <a:endParaRPr lang="en-US" sz="4000" dirty="0"/>
          </a:p>
          <a:p>
            <a:r>
              <a:rPr lang="en-US" dirty="0"/>
              <a:t>They tell everything about the </a:t>
            </a:r>
            <a:r>
              <a:rPr lang="en-US" u="sng" dirty="0"/>
              <a:t>health of a business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098B6B-D3A0-4D33-92CB-A033E90A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Power of Knowing Your Numbers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DFB4B-A9F1-4E62-8E3C-68A489F4E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88" y="3028950"/>
            <a:ext cx="1752600" cy="9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796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Power of Knowing Your 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3CEE3-7DB9-4693-A500-22601287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8534399" cy="3263504"/>
          </a:xfrm>
        </p:spPr>
        <p:txBody>
          <a:bodyPr/>
          <a:lstStyle/>
          <a:p>
            <a:r>
              <a:rPr lang="en-US" dirty="0"/>
              <a:t>Knowing your numbers means you have a </a:t>
            </a:r>
            <a:r>
              <a:rPr lang="en-US" b="1" dirty="0"/>
              <a:t>huge advantage</a:t>
            </a:r>
            <a:r>
              <a:rPr lang="en-US" dirty="0"/>
              <a:t> over business owners who do not</a:t>
            </a:r>
            <a:endParaRPr lang="en-US" sz="4000" dirty="0"/>
          </a:p>
          <a:p>
            <a:r>
              <a:rPr lang="en-US" dirty="0"/>
              <a:t>Your profit and loss statement tells a </a:t>
            </a:r>
            <a:r>
              <a:rPr lang="en-US" u="sng" dirty="0"/>
              <a:t>story of your unique business</a:t>
            </a:r>
            <a:endParaRPr lang="en-US" sz="4000" u="sng" dirty="0"/>
          </a:p>
          <a:p>
            <a:r>
              <a:rPr lang="en-US" dirty="0"/>
              <a:t>Understanding the story behind your numbers can be an extremely important factor for achieving success</a:t>
            </a:r>
          </a:p>
          <a:p>
            <a:pPr marL="18288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A7013-299C-450A-9353-51E34AC36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63568"/>
            <a:ext cx="1828800" cy="9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1946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Credit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D816D2-4DA0-41E4-ACE9-93F69EE68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Lenders will often want to see your FICO score</a:t>
            </a:r>
            <a:endParaRPr lang="en-US" sz="4000" dirty="0"/>
          </a:p>
          <a:p>
            <a:r>
              <a:rPr lang="en-US" dirty="0"/>
              <a:t>This is particularly the case for:</a:t>
            </a:r>
            <a:endParaRPr lang="en-US" sz="4000" dirty="0"/>
          </a:p>
          <a:p>
            <a:pPr lvl="1"/>
            <a:r>
              <a:rPr lang="en-US" dirty="0"/>
              <a:t>Sole proprietorships and/or</a:t>
            </a:r>
            <a:endParaRPr lang="en-US" sz="3600" dirty="0"/>
          </a:p>
          <a:p>
            <a:pPr lvl="1"/>
            <a:r>
              <a:rPr lang="en-US" dirty="0"/>
              <a:t>Startup companies</a:t>
            </a:r>
            <a:endParaRPr lang="en-US" sz="3600" dirty="0"/>
          </a:p>
          <a:p>
            <a:r>
              <a:rPr lang="en-US" dirty="0"/>
              <a:t>They want to know if you’re experienced in </a:t>
            </a:r>
            <a:r>
              <a:rPr lang="en-US" b="1" dirty="0"/>
              <a:t>paying back loans</a:t>
            </a:r>
            <a:r>
              <a:rPr lang="en-US" dirty="0"/>
              <a:t> …</a:t>
            </a:r>
            <a:endParaRPr lang="en-US" sz="4000" dirty="0"/>
          </a:p>
          <a:p>
            <a:r>
              <a:rPr lang="en-US" dirty="0"/>
              <a:t>… </a:t>
            </a:r>
            <a:r>
              <a:rPr lang="en-US" u="sng" dirty="0"/>
              <a:t>or if you default</a:t>
            </a:r>
            <a:r>
              <a:rPr lang="en-US" dirty="0"/>
              <a:t> on your obligations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794E5-DC26-41EF-B087-27DD66130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7076"/>
            <a:ext cx="1676400" cy="8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50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</a:t>
            </a:r>
            <a:r>
              <a:rPr lang="en-US" b="1" dirty="0"/>
              <a:t>several options</a:t>
            </a:r>
          </a:p>
          <a:p>
            <a:r>
              <a:rPr lang="en-US" dirty="0"/>
              <a:t>These include:</a:t>
            </a:r>
          </a:p>
          <a:p>
            <a:pPr lvl="1"/>
            <a:r>
              <a:rPr lang="en-US" dirty="0"/>
              <a:t>Traditional lenders (usually banks)</a:t>
            </a:r>
          </a:p>
          <a:p>
            <a:pPr lvl="1"/>
            <a:r>
              <a:rPr lang="en-US" u="sng" dirty="0"/>
              <a:t>Online lenders</a:t>
            </a:r>
          </a:p>
          <a:p>
            <a:pPr lvl="1"/>
            <a:r>
              <a:rPr lang="en-US" dirty="0"/>
              <a:t>Microlenders </a:t>
            </a:r>
          </a:p>
          <a:p>
            <a:pPr lvl="1"/>
            <a:r>
              <a:rPr lang="en-US" dirty="0"/>
              <a:t>The SBA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C6A67-5B53-4C72-8B60-2D800B324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46178"/>
            <a:ext cx="3276600" cy="17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628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 Business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417E8-158E-4632-939C-7B3A57547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8458199" cy="3263504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u="sng" dirty="0"/>
              <a:t>online lenders in particular</a:t>
            </a:r>
            <a:r>
              <a:rPr lang="en-US" dirty="0"/>
              <a:t>, time in </a:t>
            </a:r>
            <a:br>
              <a:rPr lang="en-US" dirty="0"/>
            </a:br>
            <a:r>
              <a:rPr lang="en-US" dirty="0"/>
              <a:t>business matters</a:t>
            </a:r>
            <a:endParaRPr lang="en-US" sz="4000" dirty="0"/>
          </a:p>
          <a:p>
            <a:r>
              <a:rPr lang="en-US" dirty="0"/>
              <a:t>Of course a startup has no time in business</a:t>
            </a:r>
            <a:endParaRPr lang="en-US" sz="4000" dirty="0"/>
          </a:p>
          <a:p>
            <a:r>
              <a:rPr lang="en-US" dirty="0"/>
              <a:t>But other ventures do</a:t>
            </a:r>
            <a:endParaRPr lang="en-US" sz="4000" dirty="0"/>
          </a:p>
          <a:p>
            <a:r>
              <a:rPr lang="en-US" dirty="0"/>
              <a:t>Because so </a:t>
            </a:r>
            <a:r>
              <a:rPr lang="en-US" b="1" dirty="0"/>
              <a:t>many businesses fail in their first year</a:t>
            </a:r>
            <a:r>
              <a:rPr lang="en-US" dirty="0"/>
              <a:t> …</a:t>
            </a:r>
            <a:endParaRPr lang="en-US" sz="4000" dirty="0"/>
          </a:p>
          <a:p>
            <a:r>
              <a:rPr lang="en-US" dirty="0"/>
              <a:t>… creditors want to know this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9F80E-B007-4643-A9B1-D5613370E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76350"/>
            <a:ext cx="2208261" cy="11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521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of Securing the Loan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Lenders are often looking for a means of securing the loan</a:t>
            </a:r>
            <a:endParaRPr lang="en-US" sz="4000" dirty="0"/>
          </a:p>
          <a:p>
            <a:r>
              <a:rPr lang="en-US" b="1" dirty="0"/>
              <a:t>This protects them in case you default </a:t>
            </a:r>
            <a:r>
              <a:rPr lang="en-US" dirty="0"/>
              <a:t>on </a:t>
            </a:r>
            <a:br>
              <a:rPr lang="en-US" dirty="0"/>
            </a:br>
            <a:r>
              <a:rPr lang="en-US" dirty="0"/>
              <a:t>your obligations</a:t>
            </a:r>
            <a:endParaRPr lang="en-US" sz="4000" dirty="0"/>
          </a:p>
          <a:p>
            <a:r>
              <a:rPr lang="en-US" dirty="0"/>
              <a:t>Fortunately, collateral and other means of </a:t>
            </a:r>
            <a:r>
              <a:rPr lang="en-US" u="sng" dirty="0"/>
              <a:t>securing loans can be done creatively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53D9E-67E6-4CD1-BC7E-A8EF7211F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67150"/>
            <a:ext cx="2286000" cy="12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875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169816-F352-4917-8850-5ADE1557E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assets as collateral</a:t>
            </a:r>
          </a:p>
          <a:p>
            <a:r>
              <a:rPr lang="en-US" b="1" dirty="0"/>
              <a:t>Rates are often 5% or less</a:t>
            </a:r>
          </a:p>
          <a:p>
            <a:r>
              <a:rPr lang="en-US" dirty="0"/>
              <a:t>Your </a:t>
            </a:r>
            <a:r>
              <a:rPr lang="en-US" u="sng" dirty="0"/>
              <a:t>personal credit rating will not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A65C4B-A4AA-4933-94A5-818778F6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Collateral-based loans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CCF2E-9EA7-4E54-99C9-3FB56EC35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82502"/>
            <a:ext cx="3657600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007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Some of the Types of </a:t>
            </a:r>
            <a:br>
              <a:rPr lang="en-US" dirty="0"/>
            </a:br>
            <a:r>
              <a:rPr lang="en-US" dirty="0"/>
              <a:t>Collateral You Can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Your 401(k) </a:t>
            </a:r>
          </a:p>
          <a:p>
            <a:r>
              <a:rPr lang="en-US" sz="3200" dirty="0"/>
              <a:t>Stocks</a:t>
            </a:r>
          </a:p>
          <a:p>
            <a:r>
              <a:rPr lang="en-US" sz="3200" dirty="0"/>
              <a:t>Existing </a:t>
            </a:r>
            <a:r>
              <a:rPr lang="en-US" sz="3200" b="1" dirty="0"/>
              <a:t>inventory</a:t>
            </a:r>
          </a:p>
          <a:p>
            <a:r>
              <a:rPr lang="en-US" sz="3200" u="sng" dirty="0"/>
              <a:t>Accounts receivable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E516B-04FC-4CB1-B6A4-D0DB2383F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885950"/>
            <a:ext cx="4572000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9286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4D1DA9-D40A-4F59-A34A-AE4DCD1F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may let you leverage their asset in exchange for a % of your business</a:t>
            </a:r>
            <a:endParaRPr lang="en-US" sz="4000" dirty="0"/>
          </a:p>
          <a:p>
            <a:r>
              <a:rPr lang="en-US" dirty="0"/>
              <a:t>They usually want less of a % of your company than a VC would</a:t>
            </a:r>
            <a:endParaRPr lang="en-US" sz="4000" dirty="0"/>
          </a:p>
          <a:p>
            <a:r>
              <a:rPr lang="en-US" dirty="0"/>
              <a:t>Essentially, they would be acting </a:t>
            </a:r>
            <a:r>
              <a:rPr lang="en-US" b="1" dirty="0"/>
              <a:t>like an angel investor</a:t>
            </a:r>
            <a:endParaRPr lang="en-US" sz="4000" b="1" dirty="0"/>
          </a:p>
          <a:p>
            <a:r>
              <a:rPr lang="en-US" dirty="0"/>
              <a:t>It’s a </a:t>
            </a:r>
            <a:r>
              <a:rPr lang="en-US" u="sng" dirty="0"/>
              <a:t>bonus if they can mentor you</a:t>
            </a:r>
            <a:r>
              <a:rPr lang="en-US" dirty="0"/>
              <a:t> in business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6FCF0A-6FEA-44E3-81AE-B3FA6CF8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 Ask a Friend or Family Member with These Kinds of Assets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37280-98B6-447D-BF4A-1BB4B6ED8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r="18749"/>
          <a:stretch/>
        </p:blipFill>
        <p:spPr>
          <a:xfrm>
            <a:off x="7620000" y="3704804"/>
            <a:ext cx="1219200" cy="10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906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8FB94-CB54-48CB-8890-01ABC3B2B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existing 401(k) or IRA as collateral for business financing</a:t>
            </a:r>
            <a:endParaRPr lang="en-US" sz="4000" dirty="0"/>
          </a:p>
          <a:p>
            <a:r>
              <a:rPr lang="en-US" dirty="0"/>
              <a:t>Pay </a:t>
            </a:r>
            <a:r>
              <a:rPr lang="en-US" b="1" dirty="0"/>
              <a:t>no tax penalties</a:t>
            </a:r>
            <a:endParaRPr lang="en-US" sz="4000" b="1" dirty="0"/>
          </a:p>
          <a:p>
            <a:r>
              <a:rPr lang="en-US" dirty="0"/>
              <a:t>You </a:t>
            </a:r>
            <a:r>
              <a:rPr lang="en-US" u="sng" dirty="0"/>
              <a:t>still earn interest</a:t>
            </a:r>
            <a:r>
              <a:rPr lang="en-US" dirty="0"/>
              <a:t> on your 401(k)  </a:t>
            </a:r>
            <a:endParaRPr lang="en-US" sz="4000" dirty="0"/>
          </a:p>
          <a:p>
            <a:r>
              <a:rPr lang="en-US" dirty="0"/>
              <a:t>Low rates, often less than 5%</a:t>
            </a:r>
            <a:endParaRPr lang="en-US" sz="4000" dirty="0"/>
          </a:p>
          <a:p>
            <a:r>
              <a:rPr lang="en-US" dirty="0"/>
              <a:t>Close and fund in less than 3 weeks </a:t>
            </a:r>
            <a:endParaRPr lang="en-US" sz="4000" dirty="0"/>
          </a:p>
          <a:p>
            <a:r>
              <a:rPr lang="en-US" dirty="0"/>
              <a:t>Can usually get up to 100% of what’s “</a:t>
            </a:r>
            <a:r>
              <a:rPr lang="en-US" dirty="0" err="1"/>
              <a:t>rollable</a:t>
            </a:r>
            <a:r>
              <a:rPr lang="en-US" dirty="0"/>
              <a:t>” within your 401(k) 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48DBC4-4737-4298-9FE3-885C514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401(k) Financing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9BD01C-BA2A-4669-A0BD-09A4EDED3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5550"/>
            <a:ext cx="2438400" cy="13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931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D1E70-B1EA-4470-BBA3-930AFFA6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existing stocks as </a:t>
            </a:r>
            <a:r>
              <a:rPr lang="en-US" b="1" dirty="0"/>
              <a:t>leverage to get </a:t>
            </a:r>
            <a:br>
              <a:rPr lang="en-US" b="1" dirty="0"/>
            </a:br>
            <a:r>
              <a:rPr lang="en-US" b="1" dirty="0"/>
              <a:t>business financing</a:t>
            </a:r>
            <a:endParaRPr lang="en-US" sz="4000" b="1" dirty="0"/>
          </a:p>
          <a:p>
            <a:r>
              <a:rPr lang="en-US" dirty="0"/>
              <a:t>Borrow </a:t>
            </a:r>
            <a:r>
              <a:rPr lang="en-US" u="sng" dirty="0"/>
              <a:t>as much as 90%</a:t>
            </a:r>
            <a:r>
              <a:rPr lang="en-US" b="1" i="1" u="sng" dirty="0"/>
              <a:t> </a:t>
            </a:r>
            <a:r>
              <a:rPr lang="en-US" u="sng" dirty="0"/>
              <a:t>of the value of your stocks</a:t>
            </a:r>
            <a:endParaRPr lang="en-US" sz="4000" u="sng" dirty="0"/>
          </a:p>
          <a:p>
            <a:r>
              <a:rPr lang="en-US" dirty="0"/>
              <a:t>You keep earning interest on the stocks pledged </a:t>
            </a:r>
            <a:br>
              <a:rPr lang="en-US" dirty="0"/>
            </a:br>
            <a:r>
              <a:rPr lang="en-US" dirty="0"/>
              <a:t>as collateral</a:t>
            </a:r>
            <a:endParaRPr lang="en-US" sz="4000" dirty="0"/>
          </a:p>
          <a:p>
            <a:r>
              <a:rPr lang="en-US" dirty="0"/>
              <a:t>Closing and funding takes less than 3 weeks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0191ED-2DF5-43C8-AEFD-2A8F1507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Securities-Based Financing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1B99E-4889-48C8-A53D-108DD4732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6216"/>
          <a:stretch/>
        </p:blipFill>
        <p:spPr>
          <a:xfrm>
            <a:off x="7391400" y="3790951"/>
            <a:ext cx="1381619" cy="10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4628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70 – 90% loan to value</a:t>
            </a:r>
          </a:p>
          <a:p>
            <a:r>
              <a:rPr lang="en-US" sz="3200" dirty="0"/>
              <a:t>Rates are </a:t>
            </a:r>
            <a:r>
              <a:rPr lang="en-US" sz="3200" u="sng" dirty="0"/>
              <a:t>like mortgage rates</a:t>
            </a:r>
          </a:p>
          <a:p>
            <a:r>
              <a:rPr lang="en-US" sz="3200" b="1" dirty="0"/>
              <a:t>5% is common…</a:t>
            </a:r>
          </a:p>
          <a:p>
            <a:r>
              <a:rPr lang="en-US" sz="3200" dirty="0"/>
              <a:t>… but you </a:t>
            </a:r>
            <a:r>
              <a:rPr lang="en-US" sz="3200" b="1" dirty="0"/>
              <a:t>only</a:t>
            </a:r>
            <a:r>
              <a:rPr lang="en-US" sz="3200" dirty="0"/>
              <a:t> pay interest on what you borrow</a:t>
            </a:r>
          </a:p>
          <a:p>
            <a:r>
              <a:rPr lang="en-US" sz="3200" dirty="0"/>
              <a:t>This is a </a:t>
            </a:r>
            <a:r>
              <a:rPr lang="en-US" sz="3200" u="sng" dirty="0"/>
              <a:t>working capital line of credit</a:t>
            </a:r>
          </a:p>
          <a:p>
            <a:r>
              <a:rPr lang="en-US" sz="3200" dirty="0"/>
              <a:t>Challenged personal credit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09DF71-B727-495A-AA26-EAB8B9A7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Securities-Based Financing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A3428-8A53-4A7C-9724-F8B645B17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8750"/>
            <a:ext cx="3200400" cy="17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45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6CD00-33C0-4964-803F-83E1C497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8458199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Use your existing inventory as collateral for </a:t>
            </a:r>
            <a:br>
              <a:rPr lang="en-US" dirty="0"/>
            </a:br>
            <a:r>
              <a:rPr lang="en-US" dirty="0"/>
              <a:t>business financing</a:t>
            </a:r>
            <a:endParaRPr lang="en-US" sz="4000" dirty="0"/>
          </a:p>
          <a:p>
            <a:r>
              <a:rPr lang="en-US" dirty="0"/>
              <a:t>You will need inventory valued at</a:t>
            </a:r>
            <a:r>
              <a:rPr lang="en-US" b="1" i="1" dirty="0"/>
              <a:t> </a:t>
            </a:r>
            <a:r>
              <a:rPr lang="en-US" dirty="0"/>
              <a:t>$500,000 or more</a:t>
            </a:r>
            <a:endParaRPr lang="en-US" sz="4000" dirty="0"/>
          </a:p>
          <a:p>
            <a:r>
              <a:rPr lang="en-US" dirty="0"/>
              <a:t>You can get approved for a line of credit  for 50% of  inventory value</a:t>
            </a:r>
            <a:endParaRPr lang="en-US" sz="4000" dirty="0"/>
          </a:p>
          <a:p>
            <a:r>
              <a:rPr lang="en-US" dirty="0"/>
              <a:t>Rates are </a:t>
            </a:r>
            <a:r>
              <a:rPr lang="en-US" u="sng" dirty="0"/>
              <a:t>usually 5 – 15%</a:t>
            </a:r>
            <a:r>
              <a:rPr lang="en-US" dirty="0"/>
              <a:t> depending on type of inventory</a:t>
            </a:r>
            <a:endParaRPr lang="en-US" sz="4000" dirty="0"/>
          </a:p>
          <a:p>
            <a:r>
              <a:rPr lang="en-US" dirty="0"/>
              <a:t>Funding within </a:t>
            </a:r>
            <a:r>
              <a:rPr lang="en-US" b="1" dirty="0"/>
              <a:t>3 weeks or less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218B14-F6F9-41A1-8EF0-87B81D5F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Financing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C48377-30EB-4C6A-AE76-83BB2CB57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50"/>
            <a:ext cx="1855376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6304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A094B-7607-46E3-890A-DBC761FD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inventory loan amount: $150,000</a:t>
            </a:r>
          </a:p>
          <a:p>
            <a:r>
              <a:rPr lang="en-US" dirty="0"/>
              <a:t>General loan to value (cost) is 50%</a:t>
            </a:r>
          </a:p>
          <a:p>
            <a:r>
              <a:rPr lang="en-US" dirty="0"/>
              <a:t>So </a:t>
            </a:r>
            <a:r>
              <a:rPr lang="en-US" b="1" dirty="0"/>
              <a:t>inventory value needs to be $300,000 or more</a:t>
            </a:r>
          </a:p>
          <a:p>
            <a:r>
              <a:rPr lang="en-US" dirty="0"/>
              <a:t>It </a:t>
            </a:r>
            <a:r>
              <a:rPr lang="en-US" u="sng" dirty="0"/>
              <a:t>can’t be lumped together inventory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like office equipment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0BA3C8-AD37-4C95-80B3-D6D7A28D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Financing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459B6-ED79-449E-893D-C89FBD9F6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62350"/>
            <a:ext cx="2743200" cy="14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12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037940-91B5-4926-8D84-F297F9623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57550"/>
            <a:ext cx="3124200" cy="16740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Lenders generally want to see</a:t>
            </a:r>
            <a:r>
              <a:rPr lang="en-US" dirty="0"/>
              <a:t> that you have:</a:t>
            </a:r>
            <a:endParaRPr lang="en-US" sz="4000" dirty="0"/>
          </a:p>
          <a:p>
            <a:pPr lvl="1"/>
            <a:r>
              <a:rPr lang="en-US" dirty="0"/>
              <a:t>Enough assets</a:t>
            </a:r>
            <a:endParaRPr lang="en-US" sz="3600" dirty="0"/>
          </a:p>
          <a:p>
            <a:pPr lvl="1"/>
            <a:r>
              <a:rPr lang="en-US" dirty="0"/>
              <a:t>Sufficient financial reserves and </a:t>
            </a:r>
            <a:endParaRPr lang="en-US" sz="3600" dirty="0"/>
          </a:p>
          <a:p>
            <a:pPr lvl="1"/>
            <a:r>
              <a:rPr lang="en-US" dirty="0"/>
              <a:t>Enough personal collateral …</a:t>
            </a:r>
            <a:endParaRPr lang="en-US" sz="3600" dirty="0"/>
          </a:p>
          <a:p>
            <a:r>
              <a:rPr lang="en-US" dirty="0"/>
              <a:t>… to </a:t>
            </a:r>
            <a:r>
              <a:rPr lang="en-US" b="1" dirty="0"/>
              <a:t>ride out business fluctuations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CFFADC-2705-4CC5-B4CE-33259F93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Loan </a:t>
            </a:r>
            <a:r>
              <a:rPr lang="en-US" sz="3600" dirty="0"/>
              <a:t>Applicants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Need to Supply?</a:t>
            </a:r>
          </a:p>
        </p:txBody>
      </p:sp>
    </p:spTree>
    <p:extLst>
      <p:ext uri="{BB962C8B-B14F-4D97-AF65-F5344CB8AC3E}">
        <p14:creationId xmlns:p14="http://schemas.microsoft.com/office/powerpoint/2010/main" val="2815809167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Receivable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446"/>
            <a:ext cx="8686801" cy="326350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Use your outstanding account receivables for financing</a:t>
            </a:r>
          </a:p>
          <a:p>
            <a:pPr lvl="0"/>
            <a:r>
              <a:rPr lang="en-US" dirty="0"/>
              <a:t>Get </a:t>
            </a:r>
            <a:r>
              <a:rPr lang="en-US" b="1" dirty="0"/>
              <a:t>as much as 80% of your receivables </a:t>
            </a:r>
            <a:r>
              <a:rPr lang="en-US" dirty="0"/>
              <a:t>advanced ongoing in less than 24 hours</a:t>
            </a:r>
          </a:p>
          <a:p>
            <a:pPr lvl="0"/>
            <a:r>
              <a:rPr lang="en-US" dirty="0"/>
              <a:t>Remainder of the accounts receivable is released once the invoice is paid in full</a:t>
            </a:r>
          </a:p>
          <a:p>
            <a:r>
              <a:rPr lang="en-US" dirty="0"/>
              <a:t>Closing takes </a:t>
            </a:r>
            <a:r>
              <a:rPr lang="en-US" u="sng" dirty="0"/>
              <a:t>2 weeks or less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0B66F-27AD-44AC-8567-71F59B5BF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62350"/>
            <a:ext cx="2743200" cy="14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0838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Receivable Financing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F8F259-D8E3-4B65-98FF-D9E214FC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7924799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Factor rates </a:t>
            </a:r>
            <a:r>
              <a:rPr lang="en-US" b="1" dirty="0"/>
              <a:t>as low as 1.33%</a:t>
            </a:r>
            <a:endParaRPr lang="en-US" sz="4000" b="1" dirty="0"/>
          </a:p>
          <a:p>
            <a:r>
              <a:rPr lang="en-US" dirty="0"/>
              <a:t>It is a credit line with rates of less than 1% with </a:t>
            </a:r>
            <a:r>
              <a:rPr lang="en-US" u="sng" dirty="0"/>
              <a:t>no consumer credit requirement</a:t>
            </a:r>
            <a:endParaRPr lang="en-US" sz="4000" u="sng" dirty="0"/>
          </a:p>
          <a:p>
            <a:r>
              <a:rPr lang="en-US" dirty="0"/>
              <a:t>Receivables should be with the government or another business</a:t>
            </a:r>
            <a:endParaRPr lang="en-US" sz="4000" dirty="0"/>
          </a:p>
          <a:p>
            <a:r>
              <a:rPr lang="en-US" dirty="0"/>
              <a:t>If you also have purchase orders, you can get financing to have those filled </a:t>
            </a:r>
            <a:endParaRPr lang="en-US" sz="4000" dirty="0"/>
          </a:p>
          <a:p>
            <a:r>
              <a:rPr lang="en-US" dirty="0"/>
              <a:t>You won’t need to use your cash flow to do so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93F46-B7B4-42D3-8E18-1E9F73303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8009" r="26870" b="7051"/>
          <a:stretch/>
        </p:blipFill>
        <p:spPr>
          <a:xfrm>
            <a:off x="7467600" y="4019550"/>
            <a:ext cx="1066800" cy="10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6240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Receivable Financing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33095C-D729-4A28-B069-6AB9EC36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forwarded up to 80% of receivables </a:t>
            </a:r>
          </a:p>
          <a:p>
            <a:r>
              <a:rPr lang="en-US" dirty="0"/>
              <a:t>You have to be </a:t>
            </a:r>
            <a:r>
              <a:rPr lang="en-US" u="sng" dirty="0"/>
              <a:t>in business for one year</a:t>
            </a:r>
          </a:p>
          <a:p>
            <a:r>
              <a:rPr lang="en-US" dirty="0"/>
              <a:t>These </a:t>
            </a:r>
            <a:r>
              <a:rPr lang="en-US" b="1" dirty="0"/>
              <a:t>must be receivables from another business</a:t>
            </a:r>
          </a:p>
          <a:p>
            <a:r>
              <a:rPr lang="en-US" dirty="0"/>
              <a:t>Rates of 1.25-5%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5DCF8-1EF9-444F-BDF5-F61287694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02198"/>
            <a:ext cx="2895600" cy="15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6848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EF96D2-2AB3-4630-9E4E-80B4B96C0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collateral options include your </a:t>
            </a:r>
            <a:br>
              <a:rPr lang="en-US" dirty="0"/>
            </a:br>
            <a:r>
              <a:rPr lang="en-US" dirty="0"/>
              <a:t>company’s equipment</a:t>
            </a:r>
            <a:endParaRPr lang="en-US" sz="4000" dirty="0"/>
          </a:p>
          <a:p>
            <a:r>
              <a:rPr lang="en-US" dirty="0"/>
              <a:t>You can also use invoice factoring</a:t>
            </a:r>
            <a:endParaRPr lang="en-US" sz="4000" dirty="0"/>
          </a:p>
          <a:p>
            <a:r>
              <a:rPr lang="en-US" dirty="0"/>
              <a:t>Invoice factoring is </a:t>
            </a:r>
            <a:r>
              <a:rPr lang="en-US" u="sng" dirty="0"/>
              <a:t>not quite a loan</a:t>
            </a:r>
            <a:endParaRPr lang="en-US" sz="4000" u="sng" dirty="0"/>
          </a:p>
          <a:p>
            <a:r>
              <a:rPr lang="en-US" dirty="0"/>
              <a:t>Instead, you essentially </a:t>
            </a:r>
            <a:r>
              <a:rPr lang="en-US" b="1" dirty="0"/>
              <a:t>‘sell’ your outstanding invoices to a factoring company </a:t>
            </a:r>
            <a:r>
              <a:rPr lang="en-US" dirty="0"/>
              <a:t>…</a:t>
            </a:r>
            <a:endParaRPr lang="en-US" sz="4000" dirty="0"/>
          </a:p>
          <a:p>
            <a:r>
              <a:rPr lang="en-US" dirty="0"/>
              <a:t>… and they collect directly from your customers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54C945-BF88-4D76-AE5C-574C0F2F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Collateral Options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F04BD-6AEB-41DA-86C7-BBCC1440A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0446"/>
            <a:ext cx="2590800" cy="13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8653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39264F-548D-44FB-B96B-9D3FD4EB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option is the personal guarantee</a:t>
            </a:r>
          </a:p>
          <a:p>
            <a:r>
              <a:rPr lang="en-US" dirty="0"/>
              <a:t>It’s </a:t>
            </a:r>
            <a:r>
              <a:rPr lang="en-US" u="sng" dirty="0"/>
              <a:t>exactly what it sounds like</a:t>
            </a:r>
          </a:p>
          <a:p>
            <a:r>
              <a:rPr lang="en-US" dirty="0"/>
              <a:t>Your </a:t>
            </a:r>
            <a:r>
              <a:rPr lang="en-US" b="1" dirty="0"/>
              <a:t>personal assets are at stake</a:t>
            </a:r>
          </a:p>
          <a:p>
            <a:r>
              <a:rPr lang="en-US" dirty="0"/>
              <a:t>But sometimes, particularly for startups, you’ll have to give one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C42C4C-14C9-43F3-A2B0-D065811A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Guarantees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C8765E-9FE1-4DA7-9237-E7B6CCE40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62350"/>
            <a:ext cx="2743200" cy="14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1626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Microloans are another option</a:t>
            </a:r>
            <a:endParaRPr lang="en-US" sz="4000" dirty="0"/>
          </a:p>
          <a:p>
            <a:r>
              <a:rPr lang="en-US" dirty="0"/>
              <a:t>You </a:t>
            </a:r>
            <a:r>
              <a:rPr lang="en-US" b="1" dirty="0"/>
              <a:t>can’t get a microloan from a regular lender</a:t>
            </a:r>
            <a:endParaRPr lang="en-US" sz="4000" b="1" dirty="0"/>
          </a:p>
          <a:p>
            <a:r>
              <a:rPr lang="en-US" dirty="0"/>
              <a:t>Instead, you get a microloan from a </a:t>
            </a:r>
            <a:r>
              <a:rPr lang="en-US" u="sng" dirty="0"/>
              <a:t>microlender</a:t>
            </a:r>
            <a:endParaRPr lang="en-US" sz="4000" u="sng" dirty="0"/>
          </a:p>
          <a:p>
            <a:r>
              <a:rPr lang="en-US" dirty="0"/>
              <a:t> Try the Association for Enterprise Opportunity to find a local microlender</a:t>
            </a:r>
            <a:endParaRPr lang="en-US" sz="4000" dirty="0"/>
          </a:p>
          <a:p>
            <a:r>
              <a:rPr lang="en-US" u="sng" dirty="0">
                <a:hlinkClick r:id="rId2"/>
              </a:rPr>
              <a:t>http://www.microenterpriseworks.org/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9E5E51-3D45-4325-9A84-F5B7E9D0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Microloans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8C409-2BF0-4A3B-9368-EE4E5CEA0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0550"/>
            <a:ext cx="2180063" cy="11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3404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D3443-4420-4F16-91AA-00A1405CA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8534399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SBA loans are another option</a:t>
            </a:r>
          </a:p>
          <a:p>
            <a:r>
              <a:rPr lang="en-US" dirty="0"/>
              <a:t>You usually need to show some </a:t>
            </a:r>
            <a:r>
              <a:rPr lang="en-US" b="1" dirty="0"/>
              <a:t>time in business</a:t>
            </a:r>
            <a:r>
              <a:rPr lang="en-US" dirty="0"/>
              <a:t> for SBA loans</a:t>
            </a:r>
          </a:p>
          <a:p>
            <a:r>
              <a:rPr lang="en-US" dirty="0"/>
              <a:t>The most popular SBA loan  for working capital is the 7(a)</a:t>
            </a:r>
          </a:p>
          <a:p>
            <a:r>
              <a:rPr lang="en-US" dirty="0"/>
              <a:t>Approvals for </a:t>
            </a:r>
            <a:r>
              <a:rPr lang="en-US" u="sng" dirty="0"/>
              <a:t>up to $750,000</a:t>
            </a:r>
          </a:p>
          <a:p>
            <a:r>
              <a:rPr lang="en-US" dirty="0"/>
              <a:t>Rates are usually 2-4% above prime rate</a:t>
            </a:r>
          </a:p>
          <a:p>
            <a:r>
              <a:rPr lang="en-US" dirty="0"/>
              <a:t>All owners with more than 20% ownership must provide a personal guarantee</a:t>
            </a:r>
          </a:p>
          <a:p>
            <a:r>
              <a:rPr lang="en-US" dirty="0"/>
              <a:t>Good consumer credit is required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3840CA0-72F7-4DD6-BB10-54FB19B7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BD1086-DD28-4E26-969E-FB3D2B96B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6055"/>
            <a:ext cx="2667001" cy="14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9428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C4E66F-F5C2-4DA9-88AC-D03B0BFCE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Lenders want to be sure a company can pay back its obligations</a:t>
            </a:r>
            <a:endParaRPr lang="en-US" sz="4000" dirty="0"/>
          </a:p>
          <a:p>
            <a:r>
              <a:rPr lang="en-US" dirty="0"/>
              <a:t>They </a:t>
            </a:r>
            <a:r>
              <a:rPr lang="en-US" b="1" dirty="0"/>
              <a:t>want to know your business is a going concern</a:t>
            </a:r>
            <a:endParaRPr lang="en-US" sz="4000" b="1" dirty="0"/>
          </a:p>
          <a:p>
            <a:r>
              <a:rPr lang="en-US" dirty="0"/>
              <a:t>They want to see if it is succeeding, or if it should be</a:t>
            </a:r>
            <a:endParaRPr lang="en-US" sz="4000" dirty="0"/>
          </a:p>
          <a:p>
            <a:r>
              <a:rPr lang="en-US" dirty="0"/>
              <a:t>Borrowers need to prove their </a:t>
            </a:r>
            <a:r>
              <a:rPr lang="en-US" u="sng" dirty="0"/>
              <a:t>creditworthiness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A17FF8-5872-49F6-AC74-73D16B3B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Recap for What Lenders Look at to </a:t>
            </a:r>
            <a:br>
              <a:rPr lang="en-US" sz="3200" dirty="0"/>
            </a:br>
            <a:r>
              <a:rPr lang="en-US" sz="3200" dirty="0"/>
              <a:t>Approve You For Financing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E2E7C-55C3-4D50-A590-4A4FC351C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4033034"/>
            <a:ext cx="2057400" cy="11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0556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145FBC-0A8C-4C57-9F44-56414371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Documentation is crucial</a:t>
            </a:r>
            <a:endParaRPr lang="en-US" sz="4000" b="1" dirty="0"/>
          </a:p>
          <a:p>
            <a:r>
              <a:rPr lang="en-US" dirty="0"/>
              <a:t>Virtually every lender wants to see a </a:t>
            </a:r>
            <a:r>
              <a:rPr lang="en-US" u="sng" dirty="0"/>
              <a:t>business plan</a:t>
            </a:r>
            <a:endParaRPr lang="en-US" sz="4000" u="sng" dirty="0"/>
          </a:p>
          <a:p>
            <a:r>
              <a:rPr lang="en-US" dirty="0"/>
              <a:t>Business plans can be traditional or for startups – and these have different sections</a:t>
            </a:r>
            <a:endParaRPr lang="en-US" sz="4000" dirty="0"/>
          </a:p>
          <a:p>
            <a:r>
              <a:rPr lang="en-US" dirty="0"/>
              <a:t>Lenders also want a P &amp; L</a:t>
            </a:r>
            <a:endParaRPr lang="en-US" sz="4000" dirty="0"/>
          </a:p>
          <a:p>
            <a:r>
              <a:rPr lang="en-US" dirty="0"/>
              <a:t>They usually also want some sort of </a:t>
            </a:r>
            <a:br>
              <a:rPr lang="en-US" dirty="0"/>
            </a:br>
            <a:r>
              <a:rPr lang="en-US" dirty="0"/>
              <a:t>collateral or personal guarantee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5AE780-45B3-4BFF-9CB9-4A56FC0B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Recap for What Lenders Look at to </a:t>
            </a:r>
            <a:br>
              <a:rPr lang="en-US" sz="3200" dirty="0"/>
            </a:br>
            <a:r>
              <a:rPr lang="en-US" sz="3200" dirty="0"/>
              <a:t>Approve You For Financing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DB48AA-0A6C-4D78-8454-B0C605E53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714750"/>
            <a:ext cx="2514600" cy="13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981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8378"/>
            <a:ext cx="7981950" cy="994172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dirty="0"/>
              <a:t>How do Loan Applicants </a:t>
            </a:r>
            <a:br>
              <a:rPr lang="en-US" dirty="0"/>
            </a:br>
            <a:r>
              <a:rPr lang="en-US" dirty="0"/>
              <a:t>Demonstrate These Things?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5798BB-DFF2-4B8C-A674-C6478EFE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0446"/>
            <a:ext cx="7981951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Borrowers need to show a solid cash flow, sufficient to repay the loan</a:t>
            </a:r>
            <a:endParaRPr lang="en-US" sz="4000" dirty="0"/>
          </a:p>
          <a:p>
            <a:r>
              <a:rPr lang="en-US" dirty="0"/>
              <a:t>They need to show a </a:t>
            </a:r>
            <a:r>
              <a:rPr lang="en-US" u="sng" dirty="0"/>
              <a:t>track record of profitability</a:t>
            </a:r>
            <a:r>
              <a:rPr lang="en-US" dirty="0"/>
              <a:t> and </a:t>
            </a:r>
            <a:endParaRPr lang="en-US" sz="4000" dirty="0"/>
          </a:p>
          <a:p>
            <a:r>
              <a:rPr lang="en-US" dirty="0"/>
              <a:t>They have to demonstrate success in a  similar business endeavor</a:t>
            </a:r>
            <a:endParaRPr lang="en-US" sz="4000" dirty="0"/>
          </a:p>
          <a:p>
            <a:r>
              <a:rPr lang="en-US" dirty="0"/>
              <a:t>Essentially, they have to prove their </a:t>
            </a:r>
            <a:r>
              <a:rPr lang="en-US" b="1" dirty="0"/>
              <a:t>creditworthiness</a:t>
            </a:r>
            <a:endParaRPr lang="en-US" sz="4000" b="1" dirty="0"/>
          </a:p>
          <a:p>
            <a:r>
              <a:rPr lang="en-US" dirty="0"/>
              <a:t>This isn’t easy when you’re just starting 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CEB15-DD3B-492C-B782-790DB083E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4" y="4245679"/>
            <a:ext cx="1657352" cy="8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11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574B96-3959-48B5-B768-6108CAE3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u="sng" dirty="0"/>
              <a:t>startup entrepreneurs</a:t>
            </a:r>
            <a:r>
              <a:rPr lang="en-US" dirty="0"/>
              <a:t> in particular …</a:t>
            </a:r>
          </a:p>
          <a:p>
            <a:r>
              <a:rPr lang="en-US" dirty="0"/>
              <a:t>…  they will need to  demonstrate …</a:t>
            </a:r>
          </a:p>
          <a:p>
            <a:r>
              <a:rPr lang="en-US" dirty="0"/>
              <a:t>… by using other means …</a:t>
            </a:r>
          </a:p>
          <a:p>
            <a:r>
              <a:rPr lang="en-US" dirty="0"/>
              <a:t>… that they are </a:t>
            </a:r>
            <a:r>
              <a:rPr lang="en-US" b="1" dirty="0"/>
              <a:t>creditworthy business owners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CCC6F5-8E5C-47AE-AFB5-493326DD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Borrowers Prove their Creditworthiness?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C6CCB-E610-4FE3-A1FE-19E9D9D5B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27156"/>
            <a:ext cx="2286000" cy="12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08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way is to </a:t>
            </a:r>
            <a:r>
              <a:rPr lang="en-US" b="1" dirty="0"/>
              <a:t>prove they owned or managed a profitable business in a different industry</a:t>
            </a:r>
            <a:endParaRPr lang="en-US" sz="4000" b="1" dirty="0"/>
          </a:p>
          <a:p>
            <a:r>
              <a:rPr lang="en-US" dirty="0"/>
              <a:t>This means bringing in a resume and maybe financials from an earlier venture</a:t>
            </a:r>
            <a:endParaRPr lang="en-US" sz="4000" dirty="0"/>
          </a:p>
          <a:p>
            <a:r>
              <a:rPr lang="en-US" dirty="0"/>
              <a:t>They may be able to show this if they can </a:t>
            </a:r>
            <a:r>
              <a:rPr lang="en-US" u="sng" dirty="0"/>
              <a:t>supplement their own experience with that of someone who also has success in the field</a:t>
            </a:r>
            <a:endParaRPr lang="en-US" sz="4000" u="sng" dirty="0"/>
          </a:p>
          <a:p>
            <a:r>
              <a:rPr lang="en-US" dirty="0"/>
              <a:t>This means bringing in a partner or maybe an angel investor as a mentor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71FABA-6435-48DD-A672-E36B77FC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Borrowers Prove their Creditworthiness?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D57E4-3AAF-4F53-AE65-C4A1AD32C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8301"/>
            <a:ext cx="1676400" cy="8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817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borrower should have the following items:</a:t>
            </a:r>
          </a:p>
          <a:p>
            <a:pPr lvl="1"/>
            <a:r>
              <a:rPr lang="en-US" dirty="0"/>
              <a:t>A sound business plan</a:t>
            </a:r>
          </a:p>
          <a:p>
            <a:pPr lvl="1"/>
            <a:r>
              <a:rPr lang="en-US" dirty="0"/>
              <a:t>Any </a:t>
            </a:r>
            <a:r>
              <a:rPr lang="en-US" b="1" dirty="0"/>
              <a:t>financial information they can provide on their business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Information on their personal credit</a:t>
            </a:r>
          </a:p>
          <a:p>
            <a:pPr lvl="1"/>
            <a:r>
              <a:rPr lang="en-US" dirty="0"/>
              <a:t>Often, also, </a:t>
            </a:r>
            <a:r>
              <a:rPr lang="en-US" u="sng" dirty="0"/>
              <a:t>some means of securing the loan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D201FA-628B-45CB-A15A-9CED4BA7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Meet with a Lender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AA621-D9DF-4876-A76F-1C6B1FFC6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20000"/>
          <a:stretch/>
        </p:blipFill>
        <p:spPr>
          <a:xfrm>
            <a:off x="7543800" y="1504950"/>
            <a:ext cx="144780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806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Industries vary, but traditional business plans all have similar components</a:t>
            </a:r>
          </a:p>
          <a:p>
            <a:r>
              <a:rPr lang="en-US" dirty="0"/>
              <a:t>These are:</a:t>
            </a:r>
          </a:p>
          <a:p>
            <a:pPr lvl="1"/>
            <a:r>
              <a:rPr lang="en-US" dirty="0"/>
              <a:t>An executive summary</a:t>
            </a:r>
          </a:p>
          <a:p>
            <a:pPr lvl="1"/>
            <a:r>
              <a:rPr lang="en-US" u="sng" dirty="0"/>
              <a:t>Description of the company</a:t>
            </a:r>
          </a:p>
          <a:p>
            <a:pPr lvl="1"/>
            <a:r>
              <a:rPr lang="en-US" b="1" dirty="0"/>
              <a:t>Market analysis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19DD3B-13EB-42D9-BCA5-BFB9436A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a Sound </a:t>
            </a:r>
            <a:br>
              <a:rPr lang="en-US" dirty="0"/>
            </a:br>
            <a:r>
              <a:rPr lang="en-US" dirty="0"/>
              <a:t>Traditional Business Plan?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608E1-DB66-4941-A2E3-5DBABE86B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49" y="2970667"/>
            <a:ext cx="3337750" cy="17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514</TotalTime>
  <Words>2208</Words>
  <Application>Microsoft Office PowerPoint</Application>
  <PresentationFormat>On-screen Show (16:9)</PresentationFormat>
  <Paragraphs>250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Montserrat</vt:lpstr>
      <vt:lpstr>Wingdings</vt:lpstr>
      <vt:lpstr>Cloud skipper design template</vt:lpstr>
      <vt:lpstr>What Lenders Look at to Approve you for Financing</vt:lpstr>
      <vt:lpstr>Business Financing</vt:lpstr>
      <vt:lpstr>Business Lending</vt:lpstr>
      <vt:lpstr>What do Loan Applicants  Need to Supply?</vt:lpstr>
      <vt:lpstr>How do Loan Applicants  Demonstrate These Things?</vt:lpstr>
      <vt:lpstr>How do Borrowers Prove their Creditworthiness?</vt:lpstr>
      <vt:lpstr>How do Borrowers Prove their Creditworthiness?</vt:lpstr>
      <vt:lpstr>Preparing to Meet with a Lender</vt:lpstr>
      <vt:lpstr>What goes into a Sound  Traditional Business Plan?</vt:lpstr>
      <vt:lpstr>What goes into a Sound  Traditional Business Plan?</vt:lpstr>
      <vt:lpstr>What goes into a Sound  Traditional Business Plan?</vt:lpstr>
      <vt:lpstr>Startup Business Plans</vt:lpstr>
      <vt:lpstr>Startup Business Plans</vt:lpstr>
      <vt:lpstr>Parts of a Traditional Business Plan</vt:lpstr>
      <vt:lpstr>Parts of a Traditional Business Plan</vt:lpstr>
      <vt:lpstr>Parts of a Traditional Business Plan</vt:lpstr>
      <vt:lpstr>Parts of a Startup Business Plan</vt:lpstr>
      <vt:lpstr>Parts of a Startup Business Plan</vt:lpstr>
      <vt:lpstr>Parts of a Startup  Business Plan</vt:lpstr>
      <vt:lpstr>Financial Information  on a Business</vt:lpstr>
      <vt:lpstr>Profit and Loss Statement</vt:lpstr>
      <vt:lpstr>Profit and Loss Statement</vt:lpstr>
      <vt:lpstr>What does a P&amp;L show?</vt:lpstr>
      <vt:lpstr>What does a P&amp;L show?</vt:lpstr>
      <vt:lpstr>Monthly and Annual Revenues</vt:lpstr>
      <vt:lpstr>Bank Balances</vt:lpstr>
      <vt:lpstr>The Power of Knowing Your Numbers</vt:lpstr>
      <vt:lpstr>The Power of Knowing Your Numbers</vt:lpstr>
      <vt:lpstr>Personal Credit Information</vt:lpstr>
      <vt:lpstr>Time in Business Information</vt:lpstr>
      <vt:lpstr>Means of Securing the Loan </vt:lpstr>
      <vt:lpstr>Collateral-based loans</vt:lpstr>
      <vt:lpstr>Some of the Types of  Collateral You Can Use</vt:lpstr>
      <vt:lpstr>Or Ask a Friend or Family Member with These Kinds of Assets</vt:lpstr>
      <vt:lpstr>401(k) Financing</vt:lpstr>
      <vt:lpstr>Securities-Based Financing</vt:lpstr>
      <vt:lpstr>Securities-Based Financing</vt:lpstr>
      <vt:lpstr>Inventory Financing</vt:lpstr>
      <vt:lpstr>Inventory Financing</vt:lpstr>
      <vt:lpstr>Accounts Receivable Financing</vt:lpstr>
      <vt:lpstr>Accounts Receivable Financing</vt:lpstr>
      <vt:lpstr>Accounts Receivable Financing</vt:lpstr>
      <vt:lpstr>Other Collateral Options</vt:lpstr>
      <vt:lpstr>Personal Guarantees</vt:lpstr>
      <vt:lpstr>Microloans</vt:lpstr>
      <vt:lpstr>SBA</vt:lpstr>
      <vt:lpstr>Recap for What Lenders Look at to  Approve You For Financing</vt:lpstr>
      <vt:lpstr>Recap for What Lenders Look at to  Approve You For Financing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Lenders Look at to Approve you for Financing</dc:title>
  <dc:creator>Janet Gershen-Siegel</dc:creator>
  <cp:lastModifiedBy>Eric Leonardson</cp:lastModifiedBy>
  <cp:revision>214</cp:revision>
  <dcterms:created xsi:type="dcterms:W3CDTF">2018-02-21T18:44:06Z</dcterms:created>
  <dcterms:modified xsi:type="dcterms:W3CDTF">2020-07-28T13:43:45Z</dcterms:modified>
</cp:coreProperties>
</file>