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8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Roboto" panose="02000000000000000000" pitchFamily="2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75258"/>
  </p:normalViewPr>
  <p:slideViewPr>
    <p:cSldViewPr snapToGrid="0" snapToObjects="1">
      <p:cViewPr varScale="1">
        <p:scale>
          <a:sx n="73" d="100"/>
          <a:sy n="73" d="100"/>
        </p:scale>
        <p:origin x="1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F9E59-484C-8440-A039-FD2C058AFA3E}" type="datetimeFigureOut">
              <a:rPr lang="en-US" smtClean="0"/>
              <a:t>6/17/19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4E9B4-0EC7-CC45-A718-897A2B80DD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94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you’ve seen it, UFM really seems to make sense, doesn’t it?</a:t>
            </a:r>
          </a:p>
          <a:p>
            <a:r>
              <a:rPr lang="en-US" dirty="0"/>
              <a:t>It’s intuitive, aligns with your customer, and focuses on accountability.</a:t>
            </a:r>
          </a:p>
          <a:p>
            <a:r>
              <a:rPr lang="en-US" dirty="0"/>
              <a:t>But if only it were that easy…</a:t>
            </a:r>
          </a:p>
          <a:p>
            <a:r>
              <a:rPr lang="en-US" dirty="0"/>
              <a:t>(Queue ominous music)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4E9B4-0EC7-CC45-A718-897A2B80DD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53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Satisfaction is fuzzy. Web visits are easy.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4E9B4-0EC7-CC45-A718-897A2B80DD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17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Arrogance is a natural born killer.</a:t>
            </a:r>
          </a:p>
          <a:p>
            <a:r>
              <a:rPr lang="en-US" dirty="0"/>
              <a:t>You don’t KNOW until you TEST.</a:t>
            </a:r>
          </a:p>
          <a:p>
            <a:r>
              <a:rPr lang="en-US" dirty="0"/>
              <a:t>And even then, things can change…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4E9B4-0EC7-CC45-A718-897A2B80DD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5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94E9B4-0EC7-CC45-A718-897A2B80DD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9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425F5-18CD-BE4D-B874-84BD94615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0319A-0988-024D-A592-DF69EC094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32CD-FE15-B64F-9C83-5EF9C8AB4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A1567B-B0B3-6940-9910-D647A925E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3AAF0-A69D-0F4A-A683-543FE4D77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15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CDC0-4FAD-AC41-90E2-C533DE700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BCD50-0A8A-3A41-A435-6B08B6BC4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FC148-8A54-AD4E-A545-BD89294D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49116-3FF2-2644-ACD8-86283BF79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029D7-60DE-1C45-B6C3-BA6812F04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44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69DF2-E2C8-1145-8308-BC6804C59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4AB1F-6AFC-E643-AEC9-E87F17CD8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84B6D-5C4F-3A4F-B67D-823365591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23E6B-7607-7541-BEEF-3D99A2AA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73FFB-7F98-9A48-BCD1-842F5CDA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70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E7CBA-32CA-8B49-B637-E67C6DFC4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883F8-547D-ED4C-A044-245B023674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009491-51B7-EA40-9F24-7392F819A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366A15-0664-B943-93AE-1F34DE204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8F752-3A99-6948-8004-DCCE4079D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6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403D-DB6B-A241-994B-C1F4FF28A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98123-FAB7-354D-A09F-A0D17D695C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AD8AA-CFE2-0648-98A2-5DD0640A5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26AB8-B040-984E-9F80-FBD0799F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3688E-BEFE-8C46-9638-571D1C166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9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E3FFE-A960-C348-B062-E9447EDE5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DF2589-B7E5-CF4B-A173-12BF4F394E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9BE26F-666C-104B-A515-5ECE9358E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872C6-ADF4-3D4F-85DB-7DAB8C6C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918D1-2DC2-8640-A330-05EADE3FD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ACB66-E26A-A140-A623-761BDC5B9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71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9E2C8-F919-CD4A-A32A-01BD73C9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6CF1-A32D-AC49-84F3-74C0D2578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66A2C-F111-CD41-ADCB-76909237E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C8F7B3-6B1E-F242-A163-FFDEDBBFF5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DC06EE-D891-EB46-855F-A5D54E7B0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C167F1-6EB8-CD4E-81DB-957EDEBB3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AA2E30-D251-584E-A14B-D0D511B63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E12AF1-706B-204D-8C22-A45D8145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27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DB850-923C-3244-AD93-0DB20659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3C9B65-5C7E-0449-A3F9-74EA2ED9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98F94B-DFF4-AF43-A59A-211B6EA67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F54F1-3DB8-024A-BA4F-2A04D841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DDFCF4-43FA-5543-904F-618E174C4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D0F583-8F9E-9842-94FA-D9FD13F66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48E9A-54D5-614C-8739-1AC99F6D5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5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977A5-4D4D-724C-8B4E-83446F0C7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F27DA-3239-0940-B432-82172A9D0C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C2B435-0346-7147-AA47-96DDBD0D60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73055-F3C5-994C-AE6A-BE5A3DEDD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32E180-868C-644E-98D3-1524ACF9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7FB76E-8508-6E47-85B6-A67AAE6B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20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846C2-828A-214D-9CD1-1E4BE5FBA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A888BD-3AA3-BC47-B966-163666385D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9B90E-D8DF-B246-B6CD-57B035E05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54A70-CFCA-2342-858F-315A10613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33720-C1D5-9C45-B994-E850BF9E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3FCF1A-DBE2-6B44-A974-7A4485DB9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850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895393-C077-E74B-99F4-CC51C0F3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65ADF1-13FB-1641-B077-52E3EFDF0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87623C-5000-9F47-8A5E-CD71E7AC4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DAC12-8764-8948-B52D-5CB7D90D43EB}" type="datetimeFigureOut">
              <a:rPr lang="en-US" smtClean="0"/>
              <a:t>6/17/19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8D0E5-1474-184B-81D5-302819074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367CB-B945-3A45-9492-387B0EC9E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97A32-37E0-E54E-8D56-BDD23A5A2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1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6348C-9733-0D42-9AAC-D86E2A96F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0" y="0"/>
            <a:ext cx="12192000" cy="6089515"/>
          </a:xfrm>
          <a:prstGeom prst="rect">
            <a:avLst/>
          </a:prstGeom>
        </p:spPr>
      </p:pic>
      <p:pic>
        <p:nvPicPr>
          <p:cNvPr id="3" name="Picture 2" descr="S.png">
            <a:extLst>
              <a:ext uri="{FF2B5EF4-FFF2-40B4-BE49-F238E27FC236}">
                <a16:creationId xmlns:a16="http://schemas.microsoft.com/office/drawing/2014/main" id="{16D37B2C-F01B-7D4D-B5D8-CF415D0FF4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3921E-A5E9-2D4B-9B2B-D30983F88389}"/>
              </a:ext>
            </a:extLst>
          </p:cNvPr>
          <p:cNvSpPr txBox="1"/>
          <p:nvPr/>
        </p:nvSpPr>
        <p:spPr>
          <a:xfrm>
            <a:off x="2902226" y="721682"/>
            <a:ext cx="6341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Think you’re ready?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Beware the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seven deadly sins.</a:t>
            </a:r>
          </a:p>
        </p:txBody>
      </p:sp>
    </p:spTree>
    <p:extLst>
      <p:ext uri="{BB962C8B-B14F-4D97-AF65-F5344CB8AC3E}">
        <p14:creationId xmlns:p14="http://schemas.microsoft.com/office/powerpoint/2010/main" val="171989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A5A1225-E668-4B4B-A9C3-3F719CD43D31}"/>
              </a:ext>
            </a:extLst>
          </p:cNvPr>
          <p:cNvSpPr/>
          <p:nvPr/>
        </p:nvSpPr>
        <p:spPr>
          <a:xfrm>
            <a:off x="0" y="0"/>
            <a:ext cx="12192000" cy="6034660"/>
          </a:xfrm>
          <a:prstGeom prst="rect">
            <a:avLst/>
          </a:prstGeom>
          <a:solidFill>
            <a:srgbClr val="3DA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.png">
            <a:extLst>
              <a:ext uri="{FF2B5EF4-FFF2-40B4-BE49-F238E27FC236}">
                <a16:creationId xmlns:a16="http://schemas.microsoft.com/office/drawing/2014/main" id="{5060952B-2DA1-FE4A-B2C7-5E1B262618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7947AD-B19A-5240-8A23-0AFFDE1FD5E5}"/>
              </a:ext>
            </a:extLst>
          </p:cNvPr>
          <p:cNvSpPr txBox="1"/>
          <p:nvPr/>
        </p:nvSpPr>
        <p:spPr>
          <a:xfrm>
            <a:off x="2902226" y="1369444"/>
            <a:ext cx="63411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But take heart. You’re here. </a:t>
            </a:r>
          </a:p>
          <a:p>
            <a:pPr algn="ctr"/>
            <a:endParaRPr lang="en-US" sz="3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That means you are going to learn what it takes to avoid the seven deadly sins, slay the HIPPO, and reach your goals!</a:t>
            </a:r>
          </a:p>
        </p:txBody>
      </p:sp>
    </p:spTree>
    <p:extLst>
      <p:ext uri="{BB962C8B-B14F-4D97-AF65-F5344CB8AC3E}">
        <p14:creationId xmlns:p14="http://schemas.microsoft.com/office/powerpoint/2010/main" val="2159037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756705-1AE5-ED47-A7D9-310A6656D4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895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ED3255-4C31-E04C-B7EF-7D70E03FCB37}"/>
              </a:ext>
            </a:extLst>
          </p:cNvPr>
          <p:cNvSpPr/>
          <p:nvPr/>
        </p:nvSpPr>
        <p:spPr>
          <a:xfrm>
            <a:off x="0" y="-1"/>
            <a:ext cx="12192000" cy="608951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2003491" y="3735025"/>
            <a:ext cx="81386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#1: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focus on the data that is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easiest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to get, not the data that tells the best story.</a:t>
            </a:r>
          </a:p>
        </p:txBody>
      </p:sp>
    </p:spTree>
    <p:extLst>
      <p:ext uri="{BB962C8B-B14F-4D97-AF65-F5344CB8AC3E}">
        <p14:creationId xmlns:p14="http://schemas.microsoft.com/office/powerpoint/2010/main" val="485749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6FBDE7-A4EC-CA4F-A0BB-33F8F2B4D7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89515"/>
          </a:xfrm>
          <a:prstGeom prst="rect">
            <a:avLst/>
          </a:prstGeom>
        </p:spPr>
      </p:pic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1523012" y="3735025"/>
            <a:ext cx="9099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#2: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ignore the source 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the data or the method to gather it. (Garbage in, garbage out.)</a:t>
            </a:r>
          </a:p>
        </p:txBody>
      </p:sp>
    </p:spTree>
    <p:extLst>
      <p:ext uri="{BB962C8B-B14F-4D97-AF65-F5344CB8AC3E}">
        <p14:creationId xmlns:p14="http://schemas.microsoft.com/office/powerpoint/2010/main" val="221246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15CC8E-A104-3F42-A4A8-E1AC73BFE4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74229"/>
          </a:xfrm>
          <a:prstGeom prst="rect">
            <a:avLst/>
          </a:prstGeom>
        </p:spPr>
      </p:pic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1523012" y="3735025"/>
            <a:ext cx="9099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#3: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collect lots of data in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one place 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 the journey, and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nothing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other places.</a:t>
            </a:r>
          </a:p>
        </p:txBody>
      </p:sp>
    </p:spTree>
    <p:extLst>
      <p:ext uri="{BB962C8B-B14F-4D97-AF65-F5344CB8AC3E}">
        <p14:creationId xmlns:p14="http://schemas.microsoft.com/office/powerpoint/2010/main" val="2164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0EF3E9-4AAF-4D4D-B89F-57C3B1421F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74229"/>
          </a:xfrm>
          <a:prstGeom prst="rect">
            <a:avLst/>
          </a:prstGeom>
        </p:spPr>
      </p:pic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1695330" y="959168"/>
            <a:ext cx="8754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#4: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don’t look to the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right and left 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of our data, and lose their connections.</a:t>
            </a:r>
          </a:p>
        </p:txBody>
      </p:sp>
    </p:spTree>
    <p:extLst>
      <p:ext uri="{BB962C8B-B14F-4D97-AF65-F5344CB8AC3E}">
        <p14:creationId xmlns:p14="http://schemas.microsoft.com/office/powerpoint/2010/main" val="2180938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FA8E3D-6DED-A34B-B182-8837E6E8A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74229"/>
          </a:xfrm>
          <a:prstGeom prst="rect">
            <a:avLst/>
          </a:prstGeom>
        </p:spPr>
      </p:pic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944216" y="3735025"/>
            <a:ext cx="1025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#5: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succumb to the “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sparkle pony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” effect: a cool metric, new tech, or pretty dashboard.</a:t>
            </a:r>
          </a:p>
        </p:txBody>
      </p:sp>
    </p:spTree>
    <p:extLst>
      <p:ext uri="{BB962C8B-B14F-4D97-AF65-F5344CB8AC3E}">
        <p14:creationId xmlns:p14="http://schemas.microsoft.com/office/powerpoint/2010/main" val="4167455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2B132-0503-2241-B979-E0AB38D5CC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74229"/>
          </a:xfrm>
          <a:prstGeom prst="rect">
            <a:avLst/>
          </a:prstGeom>
        </p:spPr>
      </p:pic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1523012" y="3735025"/>
            <a:ext cx="9099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#6: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don’t watch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trends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in our data over time … until it’s too late.</a:t>
            </a:r>
          </a:p>
        </p:txBody>
      </p:sp>
    </p:spTree>
    <p:extLst>
      <p:ext uri="{BB962C8B-B14F-4D97-AF65-F5344CB8AC3E}">
        <p14:creationId xmlns:p14="http://schemas.microsoft.com/office/powerpoint/2010/main" val="3190424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336A20A-73AB-464F-811A-6DE55BE3AD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80760"/>
          </a:xfrm>
          <a:prstGeom prst="rect">
            <a:avLst/>
          </a:prstGeom>
        </p:spPr>
      </p:pic>
      <p:pic>
        <p:nvPicPr>
          <p:cNvPr id="2" name="Picture 1" descr="S.png">
            <a:extLst>
              <a:ext uri="{FF2B5EF4-FFF2-40B4-BE49-F238E27FC236}">
                <a16:creationId xmlns:a16="http://schemas.microsoft.com/office/drawing/2014/main" id="{CAF30F22-B5A5-1749-8BFF-7520F2C85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3E88F4-9007-0C46-904D-B3368E68D0A0}"/>
              </a:ext>
            </a:extLst>
          </p:cNvPr>
          <p:cNvSpPr txBox="1"/>
          <p:nvPr/>
        </p:nvSpPr>
        <p:spPr>
          <a:xfrm>
            <a:off x="1523012" y="3735025"/>
            <a:ext cx="9099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Deadly sin #7: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We have </a:t>
            </a:r>
            <a:r>
              <a:rPr lang="en-US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unclear goals or shifting priorities</a:t>
            </a:r>
            <a:r>
              <a:rPr lang="en-US" sz="32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—change is good, but not for it’s own sake.</a:t>
            </a:r>
          </a:p>
        </p:txBody>
      </p:sp>
    </p:spTree>
    <p:extLst>
      <p:ext uri="{BB962C8B-B14F-4D97-AF65-F5344CB8AC3E}">
        <p14:creationId xmlns:p14="http://schemas.microsoft.com/office/powerpoint/2010/main" val="402403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B80B73-1E86-4C43-92ED-E2EBF2378D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807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0E38B28-A698-F249-A8C4-2ACB712D8894}"/>
              </a:ext>
            </a:extLst>
          </p:cNvPr>
          <p:cNvSpPr/>
          <p:nvPr/>
        </p:nvSpPr>
        <p:spPr>
          <a:xfrm>
            <a:off x="0" y="-1"/>
            <a:ext cx="12192000" cy="608951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S.png">
            <a:extLst>
              <a:ext uri="{FF2B5EF4-FFF2-40B4-BE49-F238E27FC236}">
                <a16:creationId xmlns:a16="http://schemas.microsoft.com/office/drawing/2014/main" id="{A2FCB067-7C91-F440-840A-B2DB72660E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9844" y="5785875"/>
            <a:ext cx="785928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2CBFF-DA53-CB49-831B-A578F88739A2}"/>
              </a:ext>
            </a:extLst>
          </p:cNvPr>
          <p:cNvSpPr txBox="1"/>
          <p:nvPr/>
        </p:nvSpPr>
        <p:spPr>
          <a:xfrm>
            <a:off x="515188" y="628392"/>
            <a:ext cx="437486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</a:t>
            </a:r>
            <a:r>
              <a:rPr lang="en-US" sz="32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HIPPO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is the most dangerous creature in the river…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…and the most dangerous “idea” standing in your way.</a:t>
            </a:r>
          </a:p>
          <a:p>
            <a:endParaRPr lang="en-US" sz="3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(</a:t>
            </a:r>
            <a:r>
              <a:rPr lang="en-US" sz="16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HIghest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Paid Person’s Opinion)</a:t>
            </a:r>
          </a:p>
        </p:txBody>
      </p:sp>
    </p:spTree>
    <p:extLst>
      <p:ext uri="{BB962C8B-B14F-4D97-AF65-F5344CB8AC3E}">
        <p14:creationId xmlns:p14="http://schemas.microsoft.com/office/powerpoint/2010/main" val="3028743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</TotalTime>
  <Words>316</Words>
  <Application>Microsoft Macintosh PowerPoint</Application>
  <PresentationFormat>Widescreen</PresentationFormat>
  <Paragraphs>36</Paragraphs>
  <Slides>10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 Light</vt:lpstr>
      <vt:lpstr>Roboto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Voiovich</dc:creator>
  <cp:lastModifiedBy>Jason Voiovich</cp:lastModifiedBy>
  <cp:revision>60</cp:revision>
  <dcterms:created xsi:type="dcterms:W3CDTF">2018-06-16T21:49:08Z</dcterms:created>
  <dcterms:modified xsi:type="dcterms:W3CDTF">2019-06-17T16:11:08Z</dcterms:modified>
</cp:coreProperties>
</file>