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8" r:id="rId3"/>
    <p:sldMasterId id="2147483740" r:id="rId4"/>
  </p:sldMasterIdLst>
  <p:notesMasterIdLst>
    <p:notesMasterId r:id="rId38"/>
  </p:notesMasterIdLst>
  <p:handoutMasterIdLst>
    <p:handoutMasterId r:id="rId39"/>
  </p:handoutMasterIdLst>
  <p:sldIdLst>
    <p:sldId id="1382" r:id="rId5"/>
    <p:sldId id="292" r:id="rId6"/>
    <p:sldId id="1353" r:id="rId7"/>
    <p:sldId id="1354" r:id="rId8"/>
    <p:sldId id="299" r:id="rId9"/>
    <p:sldId id="300" r:id="rId10"/>
    <p:sldId id="1349" r:id="rId11"/>
    <p:sldId id="1350" r:id="rId12"/>
    <p:sldId id="270" r:id="rId13"/>
    <p:sldId id="1356" r:id="rId14"/>
    <p:sldId id="1355" r:id="rId15"/>
    <p:sldId id="1372" r:id="rId16"/>
    <p:sldId id="1352" r:id="rId17"/>
    <p:sldId id="1358" r:id="rId18"/>
    <p:sldId id="1381" r:id="rId19"/>
    <p:sldId id="1373" r:id="rId20"/>
    <p:sldId id="1360" r:id="rId21"/>
    <p:sldId id="1361" r:id="rId22"/>
    <p:sldId id="1374" r:id="rId23"/>
    <p:sldId id="1366" r:id="rId24"/>
    <p:sldId id="1380" r:id="rId25"/>
    <p:sldId id="1378" r:id="rId26"/>
    <p:sldId id="1363" r:id="rId27"/>
    <p:sldId id="1375" r:id="rId28"/>
    <p:sldId id="1367" r:id="rId29"/>
    <p:sldId id="1368" r:id="rId30"/>
    <p:sldId id="1379" r:id="rId31"/>
    <p:sldId id="1369" r:id="rId32"/>
    <p:sldId id="1370" r:id="rId33"/>
    <p:sldId id="1371" r:id="rId34"/>
    <p:sldId id="1348" r:id="rId35"/>
    <p:sldId id="1339" r:id="rId36"/>
    <p:sldId id="13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5E5"/>
    <a:srgbClr val="056BB5"/>
    <a:srgbClr val="FFFFFF"/>
    <a:srgbClr val="CCFFFF"/>
    <a:srgbClr val="FFDB9A"/>
    <a:srgbClr val="0574C6"/>
    <a:srgbClr val="93E2FF"/>
    <a:srgbClr val="F0EEEF"/>
    <a:srgbClr val="FFF7E9"/>
    <a:srgbClr val="386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2800" autoAdjust="0"/>
  </p:normalViewPr>
  <p:slideViewPr>
    <p:cSldViewPr snapToGrid="0">
      <p:cViewPr varScale="1">
        <p:scale>
          <a:sx n="93" d="100"/>
          <a:sy n="93" d="100"/>
        </p:scale>
        <p:origin x="1068" y="90"/>
      </p:cViewPr>
      <p:guideLst/>
    </p:cSldViewPr>
  </p:slideViewPr>
  <p:outlineViewPr>
    <p:cViewPr>
      <p:scale>
        <a:sx n="33" d="100"/>
        <a:sy n="33" d="100"/>
      </p:scale>
      <p:origin x="0" y="-16836"/>
    </p:cViewPr>
  </p:outlineViewPr>
  <p:notesTextViewPr>
    <p:cViewPr>
      <p:scale>
        <a:sx n="1" d="1"/>
        <a:sy n="1" d="1"/>
      </p:scale>
      <p:origin x="0" y="0"/>
    </p:cViewPr>
  </p:notesTextViewPr>
  <p:sorterViewPr>
    <p:cViewPr>
      <p:scale>
        <a:sx n="100" d="100"/>
        <a:sy n="100" d="100"/>
      </p:scale>
      <p:origin x="0" y="-6264"/>
    </p:cViewPr>
  </p:sorterViewPr>
  <p:notesViewPr>
    <p:cSldViewPr snapToGrid="0">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2AEB6-2A51-4023-B124-98D039DDB851}"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NG"/>
        </a:p>
      </dgm:t>
    </dgm:pt>
    <dgm:pt modelId="{882360A4-C036-4A78-B7F6-6E3A15EEB343}">
      <dgm:prSet/>
      <dgm:spPr/>
      <dgm:t>
        <a:bodyPr/>
        <a:lstStyle/>
        <a:p>
          <a:r>
            <a:rPr lang="en-US">
              <a:latin typeface="Avenir Next LT Pro" panose="020B0504020202020204" pitchFamily="34" charset="0"/>
            </a:rPr>
            <a:t>Prioritize self-care activities. </a:t>
          </a:r>
          <a:endParaRPr lang="en-NG">
            <a:latin typeface="Avenir Next LT Pro" panose="020B0504020202020204" pitchFamily="34" charset="0"/>
          </a:endParaRPr>
        </a:p>
      </dgm:t>
    </dgm:pt>
    <dgm:pt modelId="{87BAB9FE-F32D-4BA1-97E8-05F59323C370}" type="parTrans" cxnId="{4E1D9CAC-BC17-4650-B121-790C3B0B6175}">
      <dgm:prSet/>
      <dgm:spPr/>
      <dgm:t>
        <a:bodyPr/>
        <a:lstStyle/>
        <a:p>
          <a:endParaRPr lang="en-NG">
            <a:latin typeface="Avenir Next LT Pro" panose="020B0504020202020204" pitchFamily="34" charset="0"/>
          </a:endParaRPr>
        </a:p>
      </dgm:t>
    </dgm:pt>
    <dgm:pt modelId="{685CBED5-3589-4A9C-BBD3-5774DB7094BC}" type="sibTrans" cxnId="{4E1D9CAC-BC17-4650-B121-790C3B0B6175}">
      <dgm:prSet/>
      <dgm:spPr/>
      <dgm:t>
        <a:bodyPr/>
        <a:lstStyle/>
        <a:p>
          <a:endParaRPr lang="en-NG">
            <a:latin typeface="Avenir Next LT Pro" panose="020B0504020202020204" pitchFamily="34" charset="0"/>
          </a:endParaRPr>
        </a:p>
      </dgm:t>
    </dgm:pt>
    <dgm:pt modelId="{FEE0F48C-F3AE-4AD2-B29B-D51CADE0145D}">
      <dgm:prSet/>
      <dgm:spPr/>
      <dgm:t>
        <a:bodyPr/>
        <a:lstStyle/>
        <a:p>
          <a:r>
            <a:rPr lang="en-US">
              <a:latin typeface="Avenir Next LT Pro" panose="020B0504020202020204" pitchFamily="34" charset="0"/>
            </a:rPr>
            <a:t>Positive self-talk</a:t>
          </a:r>
          <a:endParaRPr lang="en-NG">
            <a:latin typeface="Avenir Next LT Pro" panose="020B0504020202020204" pitchFamily="34" charset="0"/>
          </a:endParaRPr>
        </a:p>
      </dgm:t>
    </dgm:pt>
    <dgm:pt modelId="{E095EDC2-FEA3-43ED-B8FD-02EE057ACD37}" type="parTrans" cxnId="{1AE7125C-C9D3-4963-BA30-9FC8D1B576F3}">
      <dgm:prSet/>
      <dgm:spPr/>
      <dgm:t>
        <a:bodyPr/>
        <a:lstStyle/>
        <a:p>
          <a:endParaRPr lang="en-NG">
            <a:latin typeface="Avenir Next LT Pro" panose="020B0504020202020204" pitchFamily="34" charset="0"/>
          </a:endParaRPr>
        </a:p>
      </dgm:t>
    </dgm:pt>
    <dgm:pt modelId="{3C7028AD-BFE1-4BE3-BE46-37BD04A7141B}" type="sibTrans" cxnId="{1AE7125C-C9D3-4963-BA30-9FC8D1B576F3}">
      <dgm:prSet/>
      <dgm:spPr/>
      <dgm:t>
        <a:bodyPr/>
        <a:lstStyle/>
        <a:p>
          <a:endParaRPr lang="en-NG">
            <a:latin typeface="Avenir Next LT Pro" panose="020B0504020202020204" pitchFamily="34" charset="0"/>
          </a:endParaRPr>
        </a:p>
      </dgm:t>
    </dgm:pt>
    <dgm:pt modelId="{2D6724C0-B359-4CF9-95AA-5055D55355F8}">
      <dgm:prSet/>
      <dgm:spPr/>
      <dgm:t>
        <a:bodyPr/>
        <a:lstStyle/>
        <a:p>
          <a:r>
            <a:rPr lang="en-US">
              <a:latin typeface="Avenir Next LT Pro" panose="020B0504020202020204" pitchFamily="34" charset="0"/>
            </a:rPr>
            <a:t>Recognize and acknowledge your stress and anxiety triggers. </a:t>
          </a:r>
          <a:endParaRPr lang="en-NG">
            <a:latin typeface="Avenir Next LT Pro" panose="020B0504020202020204" pitchFamily="34" charset="0"/>
          </a:endParaRPr>
        </a:p>
      </dgm:t>
    </dgm:pt>
    <dgm:pt modelId="{A5D42960-1126-4482-828F-EE07FC0794B4}" type="parTrans" cxnId="{92BCDEEA-1B03-4827-A2DD-1E7572260170}">
      <dgm:prSet/>
      <dgm:spPr/>
      <dgm:t>
        <a:bodyPr/>
        <a:lstStyle/>
        <a:p>
          <a:endParaRPr lang="en-NG">
            <a:latin typeface="Avenir Next LT Pro" panose="020B0504020202020204" pitchFamily="34" charset="0"/>
          </a:endParaRPr>
        </a:p>
      </dgm:t>
    </dgm:pt>
    <dgm:pt modelId="{182FFA89-E6DD-437F-8A8A-A46F1852E303}" type="sibTrans" cxnId="{92BCDEEA-1B03-4827-A2DD-1E7572260170}">
      <dgm:prSet/>
      <dgm:spPr/>
      <dgm:t>
        <a:bodyPr/>
        <a:lstStyle/>
        <a:p>
          <a:endParaRPr lang="en-NG">
            <a:latin typeface="Avenir Next LT Pro" panose="020B0504020202020204" pitchFamily="34" charset="0"/>
          </a:endParaRPr>
        </a:p>
      </dgm:t>
    </dgm:pt>
    <dgm:pt modelId="{481AF8EE-A17B-4B16-903B-75DFE103C1CF}" type="pres">
      <dgm:prSet presAssocID="{7F92AEB6-2A51-4023-B124-98D039DDB851}" presName="compositeShape" presStyleCnt="0">
        <dgm:presLayoutVars>
          <dgm:dir/>
          <dgm:resizeHandles/>
        </dgm:presLayoutVars>
      </dgm:prSet>
      <dgm:spPr/>
    </dgm:pt>
    <dgm:pt modelId="{A4536521-DC02-49D1-9107-F3887DDF3208}" type="pres">
      <dgm:prSet presAssocID="{7F92AEB6-2A51-4023-B124-98D039DDB851}" presName="pyramid" presStyleLbl="node1" presStyleIdx="0" presStyleCnt="1"/>
      <dgm:spPr>
        <a:solidFill>
          <a:srgbClr val="1D55E5"/>
        </a:solidFill>
      </dgm:spPr>
    </dgm:pt>
    <dgm:pt modelId="{0181CBEC-542B-4289-B3A9-8BCECAB0D508}" type="pres">
      <dgm:prSet presAssocID="{7F92AEB6-2A51-4023-B124-98D039DDB851}" presName="theList" presStyleCnt="0"/>
      <dgm:spPr/>
    </dgm:pt>
    <dgm:pt modelId="{60003FD1-6DDD-4D86-B7F2-CC4C0F037284}" type="pres">
      <dgm:prSet presAssocID="{882360A4-C036-4A78-B7F6-6E3A15EEB343}" presName="aNode" presStyleLbl="fgAcc1" presStyleIdx="0" presStyleCnt="3">
        <dgm:presLayoutVars>
          <dgm:bulletEnabled val="1"/>
        </dgm:presLayoutVars>
      </dgm:prSet>
      <dgm:spPr/>
    </dgm:pt>
    <dgm:pt modelId="{0F0C37EB-E410-4025-A687-00320E9D9D2A}" type="pres">
      <dgm:prSet presAssocID="{882360A4-C036-4A78-B7F6-6E3A15EEB343}" presName="aSpace" presStyleCnt="0"/>
      <dgm:spPr/>
    </dgm:pt>
    <dgm:pt modelId="{F5A02D1E-0CA0-4597-B2D5-AD31C2FAFA8A}" type="pres">
      <dgm:prSet presAssocID="{FEE0F48C-F3AE-4AD2-B29B-D51CADE0145D}" presName="aNode" presStyleLbl="fgAcc1" presStyleIdx="1" presStyleCnt="3">
        <dgm:presLayoutVars>
          <dgm:bulletEnabled val="1"/>
        </dgm:presLayoutVars>
      </dgm:prSet>
      <dgm:spPr/>
    </dgm:pt>
    <dgm:pt modelId="{9BEC3B63-7901-4174-97DD-69AD287C3AD9}" type="pres">
      <dgm:prSet presAssocID="{FEE0F48C-F3AE-4AD2-B29B-D51CADE0145D}" presName="aSpace" presStyleCnt="0"/>
      <dgm:spPr/>
    </dgm:pt>
    <dgm:pt modelId="{D93569B4-CF86-4A88-8334-731E5B3A1879}" type="pres">
      <dgm:prSet presAssocID="{2D6724C0-B359-4CF9-95AA-5055D55355F8}" presName="aNode" presStyleLbl="fgAcc1" presStyleIdx="2" presStyleCnt="3">
        <dgm:presLayoutVars>
          <dgm:bulletEnabled val="1"/>
        </dgm:presLayoutVars>
      </dgm:prSet>
      <dgm:spPr/>
    </dgm:pt>
    <dgm:pt modelId="{6255E990-6C54-48EF-8F12-96D8D6310452}" type="pres">
      <dgm:prSet presAssocID="{2D6724C0-B359-4CF9-95AA-5055D55355F8}" presName="aSpace" presStyleCnt="0"/>
      <dgm:spPr/>
    </dgm:pt>
  </dgm:ptLst>
  <dgm:cxnLst>
    <dgm:cxn modelId="{A4AD870A-0852-410D-BA1F-CF976846432F}" type="presOf" srcId="{882360A4-C036-4A78-B7F6-6E3A15EEB343}" destId="{60003FD1-6DDD-4D86-B7F2-CC4C0F037284}" srcOrd="0" destOrd="0" presId="urn:microsoft.com/office/officeart/2005/8/layout/pyramid2"/>
    <dgm:cxn modelId="{DF22401E-475A-43E0-88B7-AE00B20B58F5}" type="presOf" srcId="{7F92AEB6-2A51-4023-B124-98D039DDB851}" destId="{481AF8EE-A17B-4B16-903B-75DFE103C1CF}" srcOrd="0" destOrd="0" presId="urn:microsoft.com/office/officeart/2005/8/layout/pyramid2"/>
    <dgm:cxn modelId="{1AE7125C-C9D3-4963-BA30-9FC8D1B576F3}" srcId="{7F92AEB6-2A51-4023-B124-98D039DDB851}" destId="{FEE0F48C-F3AE-4AD2-B29B-D51CADE0145D}" srcOrd="1" destOrd="0" parTransId="{E095EDC2-FEA3-43ED-B8FD-02EE057ACD37}" sibTransId="{3C7028AD-BFE1-4BE3-BE46-37BD04A7141B}"/>
    <dgm:cxn modelId="{1457445E-CA4A-4220-A08D-E1497947FC37}" type="presOf" srcId="{FEE0F48C-F3AE-4AD2-B29B-D51CADE0145D}" destId="{F5A02D1E-0CA0-4597-B2D5-AD31C2FAFA8A}" srcOrd="0" destOrd="0" presId="urn:microsoft.com/office/officeart/2005/8/layout/pyramid2"/>
    <dgm:cxn modelId="{3DAF9773-D3A0-4F94-A66B-E27257001494}" type="presOf" srcId="{2D6724C0-B359-4CF9-95AA-5055D55355F8}" destId="{D93569B4-CF86-4A88-8334-731E5B3A1879}" srcOrd="0" destOrd="0" presId="urn:microsoft.com/office/officeart/2005/8/layout/pyramid2"/>
    <dgm:cxn modelId="{4E1D9CAC-BC17-4650-B121-790C3B0B6175}" srcId="{7F92AEB6-2A51-4023-B124-98D039DDB851}" destId="{882360A4-C036-4A78-B7F6-6E3A15EEB343}" srcOrd="0" destOrd="0" parTransId="{87BAB9FE-F32D-4BA1-97E8-05F59323C370}" sibTransId="{685CBED5-3589-4A9C-BBD3-5774DB7094BC}"/>
    <dgm:cxn modelId="{92BCDEEA-1B03-4827-A2DD-1E7572260170}" srcId="{7F92AEB6-2A51-4023-B124-98D039DDB851}" destId="{2D6724C0-B359-4CF9-95AA-5055D55355F8}" srcOrd="2" destOrd="0" parTransId="{A5D42960-1126-4482-828F-EE07FC0794B4}" sibTransId="{182FFA89-E6DD-437F-8A8A-A46F1852E303}"/>
    <dgm:cxn modelId="{158C2AFB-62B0-4685-834A-FD700D1B987B}" type="presParOf" srcId="{481AF8EE-A17B-4B16-903B-75DFE103C1CF}" destId="{A4536521-DC02-49D1-9107-F3887DDF3208}" srcOrd="0" destOrd="0" presId="urn:microsoft.com/office/officeart/2005/8/layout/pyramid2"/>
    <dgm:cxn modelId="{F01AB93F-8D9F-4DA2-8BCC-1926FBF29EF0}" type="presParOf" srcId="{481AF8EE-A17B-4B16-903B-75DFE103C1CF}" destId="{0181CBEC-542B-4289-B3A9-8BCECAB0D508}" srcOrd="1" destOrd="0" presId="urn:microsoft.com/office/officeart/2005/8/layout/pyramid2"/>
    <dgm:cxn modelId="{B1258984-D62B-422D-9514-3530396EA986}" type="presParOf" srcId="{0181CBEC-542B-4289-B3A9-8BCECAB0D508}" destId="{60003FD1-6DDD-4D86-B7F2-CC4C0F037284}" srcOrd="0" destOrd="0" presId="urn:microsoft.com/office/officeart/2005/8/layout/pyramid2"/>
    <dgm:cxn modelId="{EBFB049A-4C2E-4DA6-8120-46C52B086887}" type="presParOf" srcId="{0181CBEC-542B-4289-B3A9-8BCECAB0D508}" destId="{0F0C37EB-E410-4025-A687-00320E9D9D2A}" srcOrd="1" destOrd="0" presId="urn:microsoft.com/office/officeart/2005/8/layout/pyramid2"/>
    <dgm:cxn modelId="{75540ADE-1CF2-435E-9ED4-1DCBDD4D1E2B}" type="presParOf" srcId="{0181CBEC-542B-4289-B3A9-8BCECAB0D508}" destId="{F5A02D1E-0CA0-4597-B2D5-AD31C2FAFA8A}" srcOrd="2" destOrd="0" presId="urn:microsoft.com/office/officeart/2005/8/layout/pyramid2"/>
    <dgm:cxn modelId="{B92AE01E-2769-44D5-B810-36CE5F6870E7}" type="presParOf" srcId="{0181CBEC-542B-4289-B3A9-8BCECAB0D508}" destId="{9BEC3B63-7901-4174-97DD-69AD287C3AD9}" srcOrd="3" destOrd="0" presId="urn:microsoft.com/office/officeart/2005/8/layout/pyramid2"/>
    <dgm:cxn modelId="{1D0B6A77-FB5F-45D0-A51B-5FBF2CA94574}" type="presParOf" srcId="{0181CBEC-542B-4289-B3A9-8BCECAB0D508}" destId="{D93569B4-CF86-4A88-8334-731E5B3A1879}" srcOrd="4" destOrd="0" presId="urn:microsoft.com/office/officeart/2005/8/layout/pyramid2"/>
    <dgm:cxn modelId="{F9876B28-F7BA-4E1F-8585-8525CC5BBE72}" type="presParOf" srcId="{0181CBEC-542B-4289-B3A9-8BCECAB0D508}" destId="{6255E990-6C54-48EF-8F12-96D8D631045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759645-5346-4059-8BC2-1D01AFAFD67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4998197-9431-41D8-96DC-20DEF90F6984}">
      <dgm:prSet/>
      <dgm:spPr>
        <a:xfrm>
          <a:off x="1184076" y="2022"/>
          <a:ext cx="4988123" cy="1025174"/>
        </a:xfrm>
        <a:prstGeom prst="rect">
          <a:avLst/>
        </a:prstGeom>
        <a:noFill/>
        <a:ln>
          <a:noFill/>
        </a:ln>
        <a:effectLst/>
      </dgm:spPr>
      <dgm:t>
        <a:bodyPr/>
        <a:lstStyle/>
        <a:p>
          <a:pPr>
            <a:lnSpc>
              <a:spcPct val="100000"/>
            </a:lnSpc>
            <a:buNone/>
          </a:pPr>
          <a:r>
            <a:rPr lang="en-US" b="0" dirty="0">
              <a:solidFill>
                <a:sysClr val="windowText" lastClr="000000">
                  <a:hueOff val="0"/>
                  <a:satOff val="0"/>
                  <a:lumOff val="0"/>
                  <a:alphaOff val="0"/>
                </a:sysClr>
              </a:solidFill>
              <a:latin typeface="Avenir Next LT Pro Demi" panose="020B0704020202020204" pitchFamily="34" charset="0"/>
              <a:ea typeface="+mn-ea"/>
              <a:cs typeface="+mn-cs"/>
            </a:rPr>
            <a:t>Active listening </a:t>
          </a:r>
          <a:r>
            <a:rPr lang="en-US" b="0" dirty="0">
              <a:solidFill>
                <a:sysClr val="windowText" lastClr="000000">
                  <a:hueOff val="0"/>
                  <a:satOff val="0"/>
                  <a:lumOff val="0"/>
                  <a:alphaOff val="0"/>
                </a:sysClr>
              </a:solidFill>
              <a:latin typeface="Avenir Next LT Pro"/>
              <a:ea typeface="+mn-ea"/>
              <a:cs typeface="+mn-cs"/>
            </a:rPr>
            <a:t>and paying attention to verbal and nonverbal cues.</a:t>
          </a:r>
        </a:p>
      </dgm:t>
    </dgm:pt>
    <dgm:pt modelId="{03AA547A-008C-425B-9D12-3DCD12E5C8F2}" type="parTrans" cxnId="{AFD0AC5B-AE9D-4D11-A6C6-36C4E48BED4A}">
      <dgm:prSet/>
      <dgm:spPr/>
      <dgm:t>
        <a:bodyPr/>
        <a:lstStyle/>
        <a:p>
          <a:endParaRPr lang="en-US" b="0"/>
        </a:p>
      </dgm:t>
    </dgm:pt>
    <dgm:pt modelId="{73111884-69D3-41EB-AF81-24B5E2EFEC91}" type="sibTrans" cxnId="{AFD0AC5B-AE9D-4D11-A6C6-36C4E48BED4A}">
      <dgm:prSet/>
      <dgm:spPr/>
      <dgm:t>
        <a:bodyPr/>
        <a:lstStyle/>
        <a:p>
          <a:endParaRPr lang="en-US" b="0"/>
        </a:p>
      </dgm:t>
    </dgm:pt>
    <dgm:pt modelId="{4DC931CF-546D-4807-811B-160BEAB5213D}">
      <dgm:prSet/>
      <dgm:spPr>
        <a:xfrm>
          <a:off x="1184076" y="1283491"/>
          <a:ext cx="4988123" cy="1025174"/>
        </a:xfrm>
        <a:prstGeom prst="rect">
          <a:avLst/>
        </a:prstGeom>
        <a:noFill/>
        <a:ln>
          <a:noFill/>
        </a:ln>
        <a:effectLst/>
      </dgm:spPr>
      <dgm:t>
        <a:bodyPr/>
        <a:lstStyle/>
        <a:p>
          <a:pPr>
            <a:lnSpc>
              <a:spcPct val="100000"/>
            </a:lnSpc>
            <a:buNone/>
          </a:pPr>
          <a:r>
            <a:rPr lang="en-US" b="0" dirty="0">
              <a:solidFill>
                <a:sysClr val="windowText" lastClr="000000">
                  <a:hueOff val="0"/>
                  <a:satOff val="0"/>
                  <a:lumOff val="0"/>
                  <a:alphaOff val="0"/>
                </a:sysClr>
              </a:solidFill>
              <a:latin typeface="Avenir Next LT Pro Demi" panose="020B0704020202020204" pitchFamily="34" charset="0"/>
              <a:ea typeface="+mn-ea"/>
              <a:cs typeface="+mn-cs"/>
            </a:rPr>
            <a:t>Practice non-judgment</a:t>
          </a:r>
          <a:r>
            <a:rPr lang="en-US" b="0" dirty="0">
              <a:solidFill>
                <a:sysClr val="windowText" lastClr="000000">
                  <a:hueOff val="0"/>
                  <a:satOff val="0"/>
                  <a:lumOff val="0"/>
                  <a:alphaOff val="0"/>
                </a:sysClr>
              </a:solidFill>
              <a:latin typeface="Avenir Next LT Pro"/>
              <a:ea typeface="+mn-ea"/>
              <a:cs typeface="+mn-cs"/>
            </a:rPr>
            <a:t>: Suspend judgment and avoid making assumptions about others</a:t>
          </a:r>
        </a:p>
      </dgm:t>
    </dgm:pt>
    <dgm:pt modelId="{186EA856-305F-4287-A8C0-D5C343821C8F}" type="parTrans" cxnId="{C34B03A4-4E5E-4988-A93A-A7BD266C578D}">
      <dgm:prSet/>
      <dgm:spPr/>
      <dgm:t>
        <a:bodyPr/>
        <a:lstStyle/>
        <a:p>
          <a:endParaRPr lang="en-US" b="0"/>
        </a:p>
      </dgm:t>
    </dgm:pt>
    <dgm:pt modelId="{80AA66C5-0870-4EF4-AFBF-561CF093CADE}" type="sibTrans" cxnId="{C34B03A4-4E5E-4988-A93A-A7BD266C578D}">
      <dgm:prSet/>
      <dgm:spPr/>
      <dgm:t>
        <a:bodyPr/>
        <a:lstStyle/>
        <a:p>
          <a:endParaRPr lang="en-US" b="0"/>
        </a:p>
      </dgm:t>
    </dgm:pt>
    <dgm:pt modelId="{05866D4A-454C-4C1A-AC60-90F16E843B20}">
      <dgm:prSet/>
      <dgm:spPr>
        <a:xfrm>
          <a:off x="1184076" y="2564959"/>
          <a:ext cx="4988123" cy="1025174"/>
        </a:xfrm>
        <a:prstGeom prst="rect">
          <a:avLst/>
        </a:prstGeom>
        <a:noFill/>
        <a:ln>
          <a:noFill/>
        </a:ln>
        <a:effectLst/>
      </dgm:spPr>
      <dgm:t>
        <a:bodyPr/>
        <a:lstStyle/>
        <a:p>
          <a:pPr>
            <a:lnSpc>
              <a:spcPct val="100000"/>
            </a:lnSpc>
            <a:buNone/>
          </a:pPr>
          <a:r>
            <a:rPr lang="en-US" b="0" dirty="0">
              <a:solidFill>
                <a:sysClr val="windowText" lastClr="000000">
                  <a:hueOff val="0"/>
                  <a:satOff val="0"/>
                  <a:lumOff val="0"/>
                  <a:alphaOff val="0"/>
                </a:sysClr>
              </a:solidFill>
              <a:latin typeface="Avenir Next LT Pro Demi" panose="020B0704020202020204" pitchFamily="34" charset="0"/>
              <a:ea typeface="+mn-ea"/>
              <a:cs typeface="+mn-cs"/>
            </a:rPr>
            <a:t>Practicing empathy </a:t>
          </a:r>
          <a:r>
            <a:rPr lang="en-US" b="0" dirty="0">
              <a:solidFill>
                <a:sysClr val="windowText" lastClr="000000">
                  <a:hueOff val="0"/>
                  <a:satOff val="0"/>
                  <a:lumOff val="0"/>
                  <a:alphaOff val="0"/>
                </a:sysClr>
              </a:solidFill>
              <a:latin typeface="Avenir Next LT Pro"/>
              <a:ea typeface="+mn-ea"/>
              <a:cs typeface="+mn-cs"/>
            </a:rPr>
            <a:t>by responding with understanding and compassion.</a:t>
          </a:r>
        </a:p>
      </dgm:t>
    </dgm:pt>
    <dgm:pt modelId="{B1495B78-79FC-4729-96C8-A570ADCC23DA}" type="parTrans" cxnId="{4264F7EC-F068-4583-9BEA-EA1449406B02}">
      <dgm:prSet/>
      <dgm:spPr/>
      <dgm:t>
        <a:bodyPr/>
        <a:lstStyle/>
        <a:p>
          <a:endParaRPr lang="en-US" b="0"/>
        </a:p>
      </dgm:t>
    </dgm:pt>
    <dgm:pt modelId="{ED9910B3-9A85-4093-865E-C023C354A4DD}" type="sibTrans" cxnId="{4264F7EC-F068-4583-9BEA-EA1449406B02}">
      <dgm:prSet/>
      <dgm:spPr/>
      <dgm:t>
        <a:bodyPr/>
        <a:lstStyle/>
        <a:p>
          <a:endParaRPr lang="en-US" b="0"/>
        </a:p>
      </dgm:t>
    </dgm:pt>
    <dgm:pt modelId="{E937AA58-2B39-4F94-9D87-6242674752B9}">
      <dgm:prSet/>
      <dgm:spPr>
        <a:xfrm>
          <a:off x="1184076" y="3846427"/>
          <a:ext cx="4988123" cy="1025174"/>
        </a:xfrm>
        <a:prstGeom prst="rect">
          <a:avLst/>
        </a:prstGeom>
        <a:noFill/>
        <a:ln>
          <a:noFill/>
        </a:ln>
        <a:effectLst/>
      </dgm:spPr>
      <dgm:t>
        <a:bodyPr/>
        <a:lstStyle/>
        <a:p>
          <a:pPr>
            <a:lnSpc>
              <a:spcPct val="100000"/>
            </a:lnSpc>
            <a:buNone/>
          </a:pPr>
          <a:r>
            <a:rPr lang="en-US" b="0" dirty="0">
              <a:solidFill>
                <a:sysClr val="windowText" lastClr="000000">
                  <a:hueOff val="0"/>
                  <a:satOff val="0"/>
                  <a:lumOff val="0"/>
                  <a:alphaOff val="0"/>
                </a:sysClr>
              </a:solidFill>
              <a:latin typeface="Avenir Next LT Pro Demi" panose="020B0704020202020204" pitchFamily="34" charset="0"/>
              <a:ea typeface="+mn-ea"/>
              <a:cs typeface="+mn-cs"/>
            </a:rPr>
            <a:t>Validate emotions: </a:t>
          </a:r>
          <a:r>
            <a:rPr lang="en-US" b="0" dirty="0">
              <a:solidFill>
                <a:sysClr val="windowText" lastClr="000000">
                  <a:hueOff val="0"/>
                  <a:satOff val="0"/>
                  <a:lumOff val="0"/>
                  <a:alphaOff val="0"/>
                </a:sysClr>
              </a:solidFill>
              <a:latin typeface="Avenir Next LT Pro"/>
              <a:ea typeface="+mn-ea"/>
              <a:cs typeface="+mn-cs"/>
            </a:rPr>
            <a:t>Show empathy by expressing understanding and acceptance of their feelings, even if you don't necessarily agree with their perspective.</a:t>
          </a:r>
        </a:p>
      </dgm:t>
    </dgm:pt>
    <dgm:pt modelId="{77C35E3E-95AD-4844-9017-954AD8C52F8B}" type="parTrans" cxnId="{3B56DF23-C356-4EF3-AB93-F3CAAE8C1DD6}">
      <dgm:prSet/>
      <dgm:spPr/>
      <dgm:t>
        <a:bodyPr/>
        <a:lstStyle/>
        <a:p>
          <a:endParaRPr lang="en-NG"/>
        </a:p>
      </dgm:t>
    </dgm:pt>
    <dgm:pt modelId="{D4A24C98-C09A-47B8-911D-F36B32CC8A04}" type="sibTrans" cxnId="{3B56DF23-C356-4EF3-AB93-F3CAAE8C1DD6}">
      <dgm:prSet/>
      <dgm:spPr/>
      <dgm:t>
        <a:bodyPr/>
        <a:lstStyle/>
        <a:p>
          <a:endParaRPr lang="en-NG"/>
        </a:p>
      </dgm:t>
    </dgm:pt>
    <dgm:pt modelId="{AD7EC93E-F796-4DC1-87EF-C7C9CC52C1BC}" type="pres">
      <dgm:prSet presAssocID="{7E759645-5346-4059-8BC2-1D01AFAFD676}" presName="root" presStyleCnt="0">
        <dgm:presLayoutVars>
          <dgm:dir/>
          <dgm:resizeHandles val="exact"/>
        </dgm:presLayoutVars>
      </dgm:prSet>
      <dgm:spPr/>
    </dgm:pt>
    <dgm:pt modelId="{48B51BC2-7824-41C7-A8DF-50B46C90A77E}" type="pres">
      <dgm:prSet presAssocID="{64998197-9431-41D8-96DC-20DEF90F6984}" presName="compNode" presStyleCnt="0"/>
      <dgm:spPr/>
    </dgm:pt>
    <dgm:pt modelId="{F7D313E4-B15B-4F20-8D0F-68154204A769}" type="pres">
      <dgm:prSet presAssocID="{64998197-9431-41D8-96DC-20DEF90F6984}" presName="bgRect" presStyleLbl="bgShp" presStyleIdx="0" presStyleCnt="4"/>
      <dgm:spPr>
        <a:xfrm>
          <a:off x="0" y="2022"/>
          <a:ext cx="6172199" cy="1025174"/>
        </a:xfrm>
        <a:prstGeom prst="roundRect">
          <a:avLst>
            <a:gd name="adj" fmla="val 10000"/>
          </a:avLst>
        </a:prstGeom>
        <a:solidFill>
          <a:srgbClr val="00B0F0">
            <a:tint val="40000"/>
            <a:hueOff val="0"/>
            <a:satOff val="0"/>
            <a:lumOff val="0"/>
            <a:alphaOff val="0"/>
          </a:srgbClr>
        </a:solidFill>
        <a:ln>
          <a:noFill/>
        </a:ln>
        <a:effectLst/>
      </dgm:spPr>
    </dgm:pt>
    <dgm:pt modelId="{FE7BA639-2C04-4CE6-B86C-E86744DC83B3}" type="pres">
      <dgm:prSet presAssocID="{64998197-9431-41D8-96DC-20DEF90F6984}" presName="iconRect" presStyleLbl="node1" presStyleIdx="0" presStyleCnt="4"/>
      <dgm:spPr>
        <a:xfrm>
          <a:off x="310115" y="232687"/>
          <a:ext cx="563846" cy="5638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Ear"/>
        </a:ext>
      </dgm:extLst>
    </dgm:pt>
    <dgm:pt modelId="{3C2879EB-BC9B-4C53-9A86-C3A62908B17D}" type="pres">
      <dgm:prSet presAssocID="{64998197-9431-41D8-96DC-20DEF90F6984}" presName="spaceRect" presStyleCnt="0"/>
      <dgm:spPr/>
    </dgm:pt>
    <dgm:pt modelId="{05E6D05D-61F3-4DBA-BF69-237EE6302705}" type="pres">
      <dgm:prSet presAssocID="{64998197-9431-41D8-96DC-20DEF90F6984}" presName="parTx" presStyleLbl="revTx" presStyleIdx="0" presStyleCnt="4">
        <dgm:presLayoutVars>
          <dgm:chMax val="0"/>
          <dgm:chPref val="0"/>
        </dgm:presLayoutVars>
      </dgm:prSet>
      <dgm:spPr/>
    </dgm:pt>
    <dgm:pt modelId="{3E3A32D8-3D4B-4CBE-A25B-532BB3C61329}" type="pres">
      <dgm:prSet presAssocID="{73111884-69D3-41EB-AF81-24B5E2EFEC91}" presName="sibTrans" presStyleCnt="0"/>
      <dgm:spPr/>
    </dgm:pt>
    <dgm:pt modelId="{E22B5E67-46CC-456F-A9F4-F44DCC7F10D4}" type="pres">
      <dgm:prSet presAssocID="{4DC931CF-546D-4807-811B-160BEAB5213D}" presName="compNode" presStyleCnt="0"/>
      <dgm:spPr/>
    </dgm:pt>
    <dgm:pt modelId="{BFE2975C-1EA6-42EE-828B-10CFD076AE0C}" type="pres">
      <dgm:prSet presAssocID="{4DC931CF-546D-4807-811B-160BEAB5213D}" presName="bgRect" presStyleLbl="bgShp" presStyleIdx="1" presStyleCnt="4"/>
      <dgm:spPr>
        <a:xfrm>
          <a:off x="0" y="1283491"/>
          <a:ext cx="6172199" cy="1025174"/>
        </a:xfrm>
        <a:prstGeom prst="roundRect">
          <a:avLst>
            <a:gd name="adj" fmla="val 10000"/>
          </a:avLst>
        </a:prstGeom>
        <a:solidFill>
          <a:srgbClr val="00B0F0">
            <a:tint val="40000"/>
            <a:hueOff val="0"/>
            <a:satOff val="0"/>
            <a:lumOff val="0"/>
            <a:alphaOff val="0"/>
          </a:srgbClr>
        </a:solidFill>
        <a:ln>
          <a:noFill/>
        </a:ln>
        <a:effectLst/>
      </dgm:spPr>
    </dgm:pt>
    <dgm:pt modelId="{9F59E985-6183-4536-B768-73B9FFB5F4F6}" type="pres">
      <dgm:prSet presAssocID="{4DC931CF-546D-4807-811B-160BEAB5213D}" presName="iconRect" presStyleLbl="node1" presStyleIdx="1" presStyleCnt="4"/>
      <dgm:spPr>
        <a:xfrm>
          <a:off x="310115" y="1514155"/>
          <a:ext cx="563846" cy="563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Neutral Face with No Fill"/>
        </a:ext>
      </dgm:extLst>
    </dgm:pt>
    <dgm:pt modelId="{9A113406-19DD-4492-9B0D-4A0C653965FA}" type="pres">
      <dgm:prSet presAssocID="{4DC931CF-546D-4807-811B-160BEAB5213D}" presName="spaceRect" presStyleCnt="0"/>
      <dgm:spPr/>
    </dgm:pt>
    <dgm:pt modelId="{2D741AAA-B822-4BE6-A6C9-0DC5A6F42DAC}" type="pres">
      <dgm:prSet presAssocID="{4DC931CF-546D-4807-811B-160BEAB5213D}" presName="parTx" presStyleLbl="revTx" presStyleIdx="1" presStyleCnt="4">
        <dgm:presLayoutVars>
          <dgm:chMax val="0"/>
          <dgm:chPref val="0"/>
        </dgm:presLayoutVars>
      </dgm:prSet>
      <dgm:spPr/>
    </dgm:pt>
    <dgm:pt modelId="{00F0F485-1D08-44EF-8C19-11BEF241D96F}" type="pres">
      <dgm:prSet presAssocID="{80AA66C5-0870-4EF4-AFBF-561CF093CADE}" presName="sibTrans" presStyleCnt="0"/>
      <dgm:spPr/>
    </dgm:pt>
    <dgm:pt modelId="{3E86D9C9-490B-47ED-88BB-ED9216FB54B6}" type="pres">
      <dgm:prSet presAssocID="{05866D4A-454C-4C1A-AC60-90F16E843B20}" presName="compNode" presStyleCnt="0"/>
      <dgm:spPr/>
    </dgm:pt>
    <dgm:pt modelId="{3D59F1EA-D3D2-4AB1-957F-14B36EAE8241}" type="pres">
      <dgm:prSet presAssocID="{05866D4A-454C-4C1A-AC60-90F16E843B20}" presName="bgRect" presStyleLbl="bgShp" presStyleIdx="2" presStyleCnt="4"/>
      <dgm:spPr>
        <a:xfrm>
          <a:off x="0" y="2564959"/>
          <a:ext cx="6172199" cy="1025174"/>
        </a:xfrm>
        <a:prstGeom prst="roundRect">
          <a:avLst>
            <a:gd name="adj" fmla="val 10000"/>
          </a:avLst>
        </a:prstGeom>
        <a:solidFill>
          <a:srgbClr val="00B0F0">
            <a:tint val="40000"/>
            <a:hueOff val="0"/>
            <a:satOff val="0"/>
            <a:lumOff val="0"/>
            <a:alphaOff val="0"/>
          </a:srgbClr>
        </a:solidFill>
        <a:ln>
          <a:noFill/>
        </a:ln>
        <a:effectLst/>
      </dgm:spPr>
    </dgm:pt>
    <dgm:pt modelId="{6C8F90C1-DA07-4AEF-BA0A-F1AB4A201F39}" type="pres">
      <dgm:prSet presAssocID="{05866D4A-454C-4C1A-AC60-90F16E843B20}" presName="iconRect" presStyleLbl="node1" presStyleIdx="2" presStyleCnt="4"/>
      <dgm:spPr>
        <a:xfrm>
          <a:off x="310115" y="2795623"/>
          <a:ext cx="563846" cy="5638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Heart Lock"/>
        </a:ext>
      </dgm:extLst>
    </dgm:pt>
    <dgm:pt modelId="{AE308BCE-5CBA-41DA-B4FB-C760B3394495}" type="pres">
      <dgm:prSet presAssocID="{05866D4A-454C-4C1A-AC60-90F16E843B20}" presName="spaceRect" presStyleCnt="0"/>
      <dgm:spPr/>
    </dgm:pt>
    <dgm:pt modelId="{9D7AAE27-F1B5-470F-8D60-B202060C7774}" type="pres">
      <dgm:prSet presAssocID="{05866D4A-454C-4C1A-AC60-90F16E843B20}" presName="parTx" presStyleLbl="revTx" presStyleIdx="2" presStyleCnt="4">
        <dgm:presLayoutVars>
          <dgm:chMax val="0"/>
          <dgm:chPref val="0"/>
        </dgm:presLayoutVars>
      </dgm:prSet>
      <dgm:spPr/>
    </dgm:pt>
    <dgm:pt modelId="{AF5EBF4B-682C-4A7E-933D-2372F774DFD8}" type="pres">
      <dgm:prSet presAssocID="{ED9910B3-9A85-4093-865E-C023C354A4DD}" presName="sibTrans" presStyleCnt="0"/>
      <dgm:spPr/>
    </dgm:pt>
    <dgm:pt modelId="{42C88648-CDC2-4F35-8ABE-8E7BF38D400D}" type="pres">
      <dgm:prSet presAssocID="{E937AA58-2B39-4F94-9D87-6242674752B9}" presName="compNode" presStyleCnt="0"/>
      <dgm:spPr/>
    </dgm:pt>
    <dgm:pt modelId="{72687FF5-211C-4CDB-B577-9F63101131CD}" type="pres">
      <dgm:prSet presAssocID="{E937AA58-2B39-4F94-9D87-6242674752B9}" presName="bgRect" presStyleLbl="bgShp" presStyleIdx="3" presStyleCnt="4"/>
      <dgm:spPr>
        <a:xfrm>
          <a:off x="0" y="3846427"/>
          <a:ext cx="6172199" cy="1025174"/>
        </a:xfrm>
        <a:prstGeom prst="roundRect">
          <a:avLst>
            <a:gd name="adj" fmla="val 10000"/>
          </a:avLst>
        </a:prstGeom>
        <a:solidFill>
          <a:srgbClr val="00B0F0">
            <a:tint val="40000"/>
            <a:hueOff val="0"/>
            <a:satOff val="0"/>
            <a:lumOff val="0"/>
            <a:alphaOff val="0"/>
          </a:srgbClr>
        </a:solidFill>
        <a:ln>
          <a:noFill/>
        </a:ln>
        <a:effectLst/>
      </dgm:spPr>
    </dgm:pt>
    <dgm:pt modelId="{73CA3821-0322-490F-8039-64C27338DB1F}" type="pres">
      <dgm:prSet presAssocID="{E937AA58-2B39-4F94-9D87-6242674752B9}" presName="iconRect" presStyleLbl="node1" presStyleIdx="3" presStyleCnt="4"/>
      <dgm:spPr>
        <a:xfrm>
          <a:off x="310115" y="4077091"/>
          <a:ext cx="563846" cy="563846"/>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4230" t="8710" r="8710" b="4230"/>
          </a:stretch>
        </a:blipFill>
        <a:ln w="12700" cap="flat" cmpd="sng" algn="ctr">
          <a:noFill/>
          <a:prstDash val="solid"/>
          <a:miter lim="800000"/>
        </a:ln>
        <a:effectLst/>
      </dgm:spPr>
      <dgm:extLst>
        <a:ext uri="{E40237B7-FDA0-4F09-8148-C483321AD2D9}">
          <dgm14:cNvPr xmlns:dgm14="http://schemas.microsoft.com/office/drawing/2010/diagram" id="0" name="" descr="Angel Face Outline"/>
        </a:ext>
      </dgm:extLst>
    </dgm:pt>
    <dgm:pt modelId="{7510C2C7-F6E7-4F1A-9DD6-016A73BF3358}" type="pres">
      <dgm:prSet presAssocID="{E937AA58-2B39-4F94-9D87-6242674752B9}" presName="spaceRect" presStyleCnt="0"/>
      <dgm:spPr/>
    </dgm:pt>
    <dgm:pt modelId="{0CF63CF4-83FD-47AA-97D9-68C2F2EF2652}" type="pres">
      <dgm:prSet presAssocID="{E937AA58-2B39-4F94-9D87-6242674752B9}" presName="parTx" presStyleLbl="revTx" presStyleIdx="3" presStyleCnt="4">
        <dgm:presLayoutVars>
          <dgm:chMax val="0"/>
          <dgm:chPref val="0"/>
        </dgm:presLayoutVars>
      </dgm:prSet>
      <dgm:spPr/>
    </dgm:pt>
  </dgm:ptLst>
  <dgm:cxnLst>
    <dgm:cxn modelId="{3B56DF23-C356-4EF3-AB93-F3CAAE8C1DD6}" srcId="{7E759645-5346-4059-8BC2-1D01AFAFD676}" destId="{E937AA58-2B39-4F94-9D87-6242674752B9}" srcOrd="3" destOrd="0" parTransId="{77C35E3E-95AD-4844-9017-954AD8C52F8B}" sibTransId="{D4A24C98-C09A-47B8-911D-F36B32CC8A04}"/>
    <dgm:cxn modelId="{A8638537-D88F-4E53-B953-111820AA4B25}" type="presOf" srcId="{7E759645-5346-4059-8BC2-1D01AFAFD676}" destId="{AD7EC93E-F796-4DC1-87EF-C7C9CC52C1BC}" srcOrd="0" destOrd="0" presId="urn:microsoft.com/office/officeart/2018/2/layout/IconVerticalSolidList"/>
    <dgm:cxn modelId="{AFD0AC5B-AE9D-4D11-A6C6-36C4E48BED4A}" srcId="{7E759645-5346-4059-8BC2-1D01AFAFD676}" destId="{64998197-9431-41D8-96DC-20DEF90F6984}" srcOrd="0" destOrd="0" parTransId="{03AA547A-008C-425B-9D12-3DCD12E5C8F2}" sibTransId="{73111884-69D3-41EB-AF81-24B5E2EFEC91}"/>
    <dgm:cxn modelId="{B89FD65B-DC37-4B56-9ECD-BB708F1DBE65}" type="presOf" srcId="{E937AA58-2B39-4F94-9D87-6242674752B9}" destId="{0CF63CF4-83FD-47AA-97D9-68C2F2EF2652}" srcOrd="0" destOrd="0" presId="urn:microsoft.com/office/officeart/2018/2/layout/IconVerticalSolidList"/>
    <dgm:cxn modelId="{E903EB45-8F4E-4A26-8154-050B94F8E32A}" type="presOf" srcId="{05866D4A-454C-4C1A-AC60-90F16E843B20}" destId="{9D7AAE27-F1B5-470F-8D60-B202060C7774}" srcOrd="0" destOrd="0" presId="urn:microsoft.com/office/officeart/2018/2/layout/IconVerticalSolidList"/>
    <dgm:cxn modelId="{D4666A48-EA5B-4A21-8035-E2EA97EFEC50}" type="presOf" srcId="{64998197-9431-41D8-96DC-20DEF90F6984}" destId="{05E6D05D-61F3-4DBA-BF69-237EE6302705}" srcOrd="0" destOrd="0" presId="urn:microsoft.com/office/officeart/2018/2/layout/IconVerticalSolidList"/>
    <dgm:cxn modelId="{C34B03A4-4E5E-4988-A93A-A7BD266C578D}" srcId="{7E759645-5346-4059-8BC2-1D01AFAFD676}" destId="{4DC931CF-546D-4807-811B-160BEAB5213D}" srcOrd="1" destOrd="0" parTransId="{186EA856-305F-4287-A8C0-D5C343821C8F}" sibTransId="{80AA66C5-0870-4EF4-AFBF-561CF093CADE}"/>
    <dgm:cxn modelId="{47C540B2-AB30-496E-A7CA-A6FF4E96200D}" type="presOf" srcId="{4DC931CF-546D-4807-811B-160BEAB5213D}" destId="{2D741AAA-B822-4BE6-A6C9-0DC5A6F42DAC}" srcOrd="0" destOrd="0" presId="urn:microsoft.com/office/officeart/2018/2/layout/IconVerticalSolidList"/>
    <dgm:cxn modelId="{4264F7EC-F068-4583-9BEA-EA1449406B02}" srcId="{7E759645-5346-4059-8BC2-1D01AFAFD676}" destId="{05866D4A-454C-4C1A-AC60-90F16E843B20}" srcOrd="2" destOrd="0" parTransId="{B1495B78-79FC-4729-96C8-A570ADCC23DA}" sibTransId="{ED9910B3-9A85-4093-865E-C023C354A4DD}"/>
    <dgm:cxn modelId="{02C2CD84-DC23-42C1-B4B6-4475B6EE59E1}" type="presParOf" srcId="{AD7EC93E-F796-4DC1-87EF-C7C9CC52C1BC}" destId="{48B51BC2-7824-41C7-A8DF-50B46C90A77E}" srcOrd="0" destOrd="0" presId="urn:microsoft.com/office/officeart/2018/2/layout/IconVerticalSolidList"/>
    <dgm:cxn modelId="{EEA5D8B3-1313-41CB-8E96-0960F536DC5B}" type="presParOf" srcId="{48B51BC2-7824-41C7-A8DF-50B46C90A77E}" destId="{F7D313E4-B15B-4F20-8D0F-68154204A769}" srcOrd="0" destOrd="0" presId="urn:microsoft.com/office/officeart/2018/2/layout/IconVerticalSolidList"/>
    <dgm:cxn modelId="{73FD502D-0C45-447B-B1F9-162FD9ED15D9}" type="presParOf" srcId="{48B51BC2-7824-41C7-A8DF-50B46C90A77E}" destId="{FE7BA639-2C04-4CE6-B86C-E86744DC83B3}" srcOrd="1" destOrd="0" presId="urn:microsoft.com/office/officeart/2018/2/layout/IconVerticalSolidList"/>
    <dgm:cxn modelId="{9ED5E77E-332F-4E77-B30A-FDBB3D4BDDB4}" type="presParOf" srcId="{48B51BC2-7824-41C7-A8DF-50B46C90A77E}" destId="{3C2879EB-BC9B-4C53-9A86-C3A62908B17D}" srcOrd="2" destOrd="0" presId="urn:microsoft.com/office/officeart/2018/2/layout/IconVerticalSolidList"/>
    <dgm:cxn modelId="{A90CBA54-65E0-4CDF-A01C-25454FCC7BF6}" type="presParOf" srcId="{48B51BC2-7824-41C7-A8DF-50B46C90A77E}" destId="{05E6D05D-61F3-4DBA-BF69-237EE6302705}" srcOrd="3" destOrd="0" presId="urn:microsoft.com/office/officeart/2018/2/layout/IconVerticalSolidList"/>
    <dgm:cxn modelId="{9E7C8CFD-2A09-41C4-8DD9-79B331F9DB02}" type="presParOf" srcId="{AD7EC93E-F796-4DC1-87EF-C7C9CC52C1BC}" destId="{3E3A32D8-3D4B-4CBE-A25B-532BB3C61329}" srcOrd="1" destOrd="0" presId="urn:microsoft.com/office/officeart/2018/2/layout/IconVerticalSolidList"/>
    <dgm:cxn modelId="{0ADC5B7B-B556-41FB-85F7-5E644251655B}" type="presParOf" srcId="{AD7EC93E-F796-4DC1-87EF-C7C9CC52C1BC}" destId="{E22B5E67-46CC-456F-A9F4-F44DCC7F10D4}" srcOrd="2" destOrd="0" presId="urn:microsoft.com/office/officeart/2018/2/layout/IconVerticalSolidList"/>
    <dgm:cxn modelId="{6E67B5B8-766E-4835-84C0-6648132BBF31}" type="presParOf" srcId="{E22B5E67-46CC-456F-A9F4-F44DCC7F10D4}" destId="{BFE2975C-1EA6-42EE-828B-10CFD076AE0C}" srcOrd="0" destOrd="0" presId="urn:microsoft.com/office/officeart/2018/2/layout/IconVerticalSolidList"/>
    <dgm:cxn modelId="{2234E9C8-AA0B-4721-9588-49E532298629}" type="presParOf" srcId="{E22B5E67-46CC-456F-A9F4-F44DCC7F10D4}" destId="{9F59E985-6183-4536-B768-73B9FFB5F4F6}" srcOrd="1" destOrd="0" presId="urn:microsoft.com/office/officeart/2018/2/layout/IconVerticalSolidList"/>
    <dgm:cxn modelId="{60D92B4D-2278-4BDA-91F0-71275CA6C9E8}" type="presParOf" srcId="{E22B5E67-46CC-456F-A9F4-F44DCC7F10D4}" destId="{9A113406-19DD-4492-9B0D-4A0C653965FA}" srcOrd="2" destOrd="0" presId="urn:microsoft.com/office/officeart/2018/2/layout/IconVerticalSolidList"/>
    <dgm:cxn modelId="{CE76B264-43EC-4552-91A2-4B00ABF61144}" type="presParOf" srcId="{E22B5E67-46CC-456F-A9F4-F44DCC7F10D4}" destId="{2D741AAA-B822-4BE6-A6C9-0DC5A6F42DAC}" srcOrd="3" destOrd="0" presId="urn:microsoft.com/office/officeart/2018/2/layout/IconVerticalSolidList"/>
    <dgm:cxn modelId="{3434F0F8-AD08-4EFD-8BC7-69C7454FF6F7}" type="presParOf" srcId="{AD7EC93E-F796-4DC1-87EF-C7C9CC52C1BC}" destId="{00F0F485-1D08-44EF-8C19-11BEF241D96F}" srcOrd="3" destOrd="0" presId="urn:microsoft.com/office/officeart/2018/2/layout/IconVerticalSolidList"/>
    <dgm:cxn modelId="{263376E7-6E86-49DB-B539-F894C8966D77}" type="presParOf" srcId="{AD7EC93E-F796-4DC1-87EF-C7C9CC52C1BC}" destId="{3E86D9C9-490B-47ED-88BB-ED9216FB54B6}" srcOrd="4" destOrd="0" presId="urn:microsoft.com/office/officeart/2018/2/layout/IconVerticalSolidList"/>
    <dgm:cxn modelId="{D7EC9129-6E8E-4629-A18B-A0C3590899F5}" type="presParOf" srcId="{3E86D9C9-490B-47ED-88BB-ED9216FB54B6}" destId="{3D59F1EA-D3D2-4AB1-957F-14B36EAE8241}" srcOrd="0" destOrd="0" presId="urn:microsoft.com/office/officeart/2018/2/layout/IconVerticalSolidList"/>
    <dgm:cxn modelId="{3629582E-C393-46B7-BBA2-7ED68DA19447}" type="presParOf" srcId="{3E86D9C9-490B-47ED-88BB-ED9216FB54B6}" destId="{6C8F90C1-DA07-4AEF-BA0A-F1AB4A201F39}" srcOrd="1" destOrd="0" presId="urn:microsoft.com/office/officeart/2018/2/layout/IconVerticalSolidList"/>
    <dgm:cxn modelId="{05DEF643-A91D-44F2-8B98-F17F0A5D86CE}" type="presParOf" srcId="{3E86D9C9-490B-47ED-88BB-ED9216FB54B6}" destId="{AE308BCE-5CBA-41DA-B4FB-C760B3394495}" srcOrd="2" destOrd="0" presId="urn:microsoft.com/office/officeart/2018/2/layout/IconVerticalSolidList"/>
    <dgm:cxn modelId="{945309A5-6E46-4A0C-BFD1-B1EE9EA1197A}" type="presParOf" srcId="{3E86D9C9-490B-47ED-88BB-ED9216FB54B6}" destId="{9D7AAE27-F1B5-470F-8D60-B202060C7774}" srcOrd="3" destOrd="0" presId="urn:microsoft.com/office/officeart/2018/2/layout/IconVerticalSolidList"/>
    <dgm:cxn modelId="{38E72664-0E29-4CFD-A39A-EB57DE1EE5C0}" type="presParOf" srcId="{AD7EC93E-F796-4DC1-87EF-C7C9CC52C1BC}" destId="{AF5EBF4B-682C-4A7E-933D-2372F774DFD8}" srcOrd="5" destOrd="0" presId="urn:microsoft.com/office/officeart/2018/2/layout/IconVerticalSolidList"/>
    <dgm:cxn modelId="{9B35907B-A4E8-4EB5-AC2E-AB97723F69E5}" type="presParOf" srcId="{AD7EC93E-F796-4DC1-87EF-C7C9CC52C1BC}" destId="{42C88648-CDC2-4F35-8ABE-8E7BF38D400D}" srcOrd="6" destOrd="0" presId="urn:microsoft.com/office/officeart/2018/2/layout/IconVerticalSolidList"/>
    <dgm:cxn modelId="{2F1BF71A-F0B5-4E2D-8039-69FBECC7DB8C}" type="presParOf" srcId="{42C88648-CDC2-4F35-8ABE-8E7BF38D400D}" destId="{72687FF5-211C-4CDB-B577-9F63101131CD}" srcOrd="0" destOrd="0" presId="urn:microsoft.com/office/officeart/2018/2/layout/IconVerticalSolidList"/>
    <dgm:cxn modelId="{6F5DCA74-358E-432F-90FC-57C9A9783CA2}" type="presParOf" srcId="{42C88648-CDC2-4F35-8ABE-8E7BF38D400D}" destId="{73CA3821-0322-490F-8039-64C27338DB1F}" srcOrd="1" destOrd="0" presId="urn:microsoft.com/office/officeart/2018/2/layout/IconVerticalSolidList"/>
    <dgm:cxn modelId="{5AE65C02-79A5-4705-808E-779027F02EB5}" type="presParOf" srcId="{42C88648-CDC2-4F35-8ABE-8E7BF38D400D}" destId="{7510C2C7-F6E7-4F1A-9DD6-016A73BF3358}" srcOrd="2" destOrd="0" presId="urn:microsoft.com/office/officeart/2018/2/layout/IconVerticalSolidList"/>
    <dgm:cxn modelId="{58959DF1-91E2-4445-81A7-9C3286F55AE5}" type="presParOf" srcId="{42C88648-CDC2-4F35-8ABE-8E7BF38D400D}" destId="{0CF63CF4-83FD-47AA-97D9-68C2F2EF265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A664E-1B8F-4F97-AC43-08F772721CA7}" type="doc">
      <dgm:prSet loTypeId="urn:microsoft.com/office/officeart/2005/8/layout/venn1" loCatId="relationship" qsTypeId="urn:microsoft.com/office/officeart/2005/8/quickstyle/simple1" qsCatId="simple" csTypeId="urn:microsoft.com/office/officeart/2005/8/colors/colorful4" csCatId="colorful"/>
      <dgm:spPr/>
      <dgm:t>
        <a:bodyPr/>
        <a:lstStyle/>
        <a:p>
          <a:endParaRPr lang="en-NG"/>
        </a:p>
      </dgm:t>
    </dgm:pt>
    <dgm:pt modelId="{7726B93B-99C0-44AC-91D4-687812315AD3}">
      <dgm:prSet/>
      <dgm:spPr/>
      <dgm:t>
        <a:bodyPr/>
        <a:lstStyle/>
        <a:p>
          <a:r>
            <a:rPr lang="en-US" baseline="0"/>
            <a:t>Asking open-ended questions to encourage sharing.</a:t>
          </a:r>
          <a:endParaRPr lang="en-NG"/>
        </a:p>
      </dgm:t>
    </dgm:pt>
    <dgm:pt modelId="{FE2E0F26-1328-4DD0-9B21-2D61EB2E3EE3}" type="parTrans" cxnId="{5CC2147B-C46E-4B7B-8104-25E25CBAA17A}">
      <dgm:prSet/>
      <dgm:spPr/>
      <dgm:t>
        <a:bodyPr/>
        <a:lstStyle/>
        <a:p>
          <a:endParaRPr lang="en-NG"/>
        </a:p>
      </dgm:t>
    </dgm:pt>
    <dgm:pt modelId="{D35A4CE4-E8E8-410D-89B4-8824534C9210}" type="sibTrans" cxnId="{5CC2147B-C46E-4B7B-8104-25E25CBAA17A}">
      <dgm:prSet/>
      <dgm:spPr/>
      <dgm:t>
        <a:bodyPr/>
        <a:lstStyle/>
        <a:p>
          <a:endParaRPr lang="en-NG"/>
        </a:p>
      </dgm:t>
    </dgm:pt>
    <dgm:pt modelId="{ED897C36-D24A-43F8-BB81-5D1E75E59161}">
      <dgm:prSet/>
      <dgm:spPr/>
      <dgm:t>
        <a:bodyPr/>
        <a:lstStyle/>
        <a:p>
          <a:r>
            <a:rPr lang="en-US" baseline="0"/>
            <a:t>Providing support and reassurance when someone is going through a difficult time.</a:t>
          </a:r>
          <a:endParaRPr lang="en-NG"/>
        </a:p>
      </dgm:t>
    </dgm:pt>
    <dgm:pt modelId="{78EEF42C-9268-430B-920D-B735255A4A67}" type="parTrans" cxnId="{AC34CC4D-0115-48F5-B39A-972D8C9279B4}">
      <dgm:prSet/>
      <dgm:spPr/>
      <dgm:t>
        <a:bodyPr/>
        <a:lstStyle/>
        <a:p>
          <a:endParaRPr lang="en-NG"/>
        </a:p>
      </dgm:t>
    </dgm:pt>
    <dgm:pt modelId="{77E7406C-8697-4171-A92B-9C3066AFC2B9}" type="sibTrans" cxnId="{AC34CC4D-0115-48F5-B39A-972D8C9279B4}">
      <dgm:prSet/>
      <dgm:spPr/>
      <dgm:t>
        <a:bodyPr/>
        <a:lstStyle/>
        <a:p>
          <a:endParaRPr lang="en-NG"/>
        </a:p>
      </dgm:t>
    </dgm:pt>
    <dgm:pt modelId="{F89E1B02-3C37-481C-B78A-28CFE5923EA3}">
      <dgm:prSet/>
      <dgm:spPr/>
      <dgm:t>
        <a:bodyPr/>
        <a:lstStyle/>
        <a:p>
          <a:r>
            <a:rPr lang="en-US" baseline="0"/>
            <a:t>Being non-judgmental and showing genuine interest in others' experiences.</a:t>
          </a:r>
          <a:endParaRPr lang="en-NG"/>
        </a:p>
      </dgm:t>
    </dgm:pt>
    <dgm:pt modelId="{08396B1C-4E6B-4BA4-B604-621651BE6F63}" type="parTrans" cxnId="{73D7C8A5-A7AD-4662-BBE3-CA99813AB535}">
      <dgm:prSet/>
      <dgm:spPr/>
      <dgm:t>
        <a:bodyPr/>
        <a:lstStyle/>
        <a:p>
          <a:endParaRPr lang="en-NG"/>
        </a:p>
      </dgm:t>
    </dgm:pt>
    <dgm:pt modelId="{ADD9C3B4-EF11-45E9-B55A-0C242A0C778D}" type="sibTrans" cxnId="{73D7C8A5-A7AD-4662-BBE3-CA99813AB535}">
      <dgm:prSet/>
      <dgm:spPr/>
      <dgm:t>
        <a:bodyPr/>
        <a:lstStyle/>
        <a:p>
          <a:endParaRPr lang="en-NG"/>
        </a:p>
      </dgm:t>
    </dgm:pt>
    <dgm:pt modelId="{8FB3D9AA-F954-4735-8E9D-737D3DDC54F0}" type="pres">
      <dgm:prSet presAssocID="{771A664E-1B8F-4F97-AC43-08F772721CA7}" presName="compositeShape" presStyleCnt="0">
        <dgm:presLayoutVars>
          <dgm:chMax val="7"/>
          <dgm:dir/>
          <dgm:resizeHandles val="exact"/>
        </dgm:presLayoutVars>
      </dgm:prSet>
      <dgm:spPr/>
    </dgm:pt>
    <dgm:pt modelId="{70F8FDA7-822E-4181-B87A-A33A7947E44F}" type="pres">
      <dgm:prSet presAssocID="{7726B93B-99C0-44AC-91D4-687812315AD3}" presName="circ1" presStyleLbl="vennNode1" presStyleIdx="0" presStyleCnt="3"/>
      <dgm:spPr/>
    </dgm:pt>
    <dgm:pt modelId="{D4535CEA-99A4-4539-ABF9-41337BEA9284}" type="pres">
      <dgm:prSet presAssocID="{7726B93B-99C0-44AC-91D4-687812315AD3}" presName="circ1Tx" presStyleLbl="revTx" presStyleIdx="0" presStyleCnt="0">
        <dgm:presLayoutVars>
          <dgm:chMax val="0"/>
          <dgm:chPref val="0"/>
          <dgm:bulletEnabled val="1"/>
        </dgm:presLayoutVars>
      </dgm:prSet>
      <dgm:spPr/>
    </dgm:pt>
    <dgm:pt modelId="{060242E7-4283-43A2-BEA6-9C7C0CDF6FA0}" type="pres">
      <dgm:prSet presAssocID="{ED897C36-D24A-43F8-BB81-5D1E75E59161}" presName="circ2" presStyleLbl="vennNode1" presStyleIdx="1" presStyleCnt="3"/>
      <dgm:spPr/>
    </dgm:pt>
    <dgm:pt modelId="{ADA283D1-812A-4BAE-9BC6-8E438C605BF8}" type="pres">
      <dgm:prSet presAssocID="{ED897C36-D24A-43F8-BB81-5D1E75E59161}" presName="circ2Tx" presStyleLbl="revTx" presStyleIdx="0" presStyleCnt="0">
        <dgm:presLayoutVars>
          <dgm:chMax val="0"/>
          <dgm:chPref val="0"/>
          <dgm:bulletEnabled val="1"/>
        </dgm:presLayoutVars>
      </dgm:prSet>
      <dgm:spPr/>
    </dgm:pt>
    <dgm:pt modelId="{B9F2AFE7-A96D-4E62-8164-570057CC49CF}" type="pres">
      <dgm:prSet presAssocID="{F89E1B02-3C37-481C-B78A-28CFE5923EA3}" presName="circ3" presStyleLbl="vennNode1" presStyleIdx="2" presStyleCnt="3"/>
      <dgm:spPr/>
    </dgm:pt>
    <dgm:pt modelId="{B18A7495-BFC2-465C-B6F1-2D107FEE7369}" type="pres">
      <dgm:prSet presAssocID="{F89E1B02-3C37-481C-B78A-28CFE5923EA3}" presName="circ3Tx" presStyleLbl="revTx" presStyleIdx="0" presStyleCnt="0">
        <dgm:presLayoutVars>
          <dgm:chMax val="0"/>
          <dgm:chPref val="0"/>
          <dgm:bulletEnabled val="1"/>
        </dgm:presLayoutVars>
      </dgm:prSet>
      <dgm:spPr/>
    </dgm:pt>
  </dgm:ptLst>
  <dgm:cxnLst>
    <dgm:cxn modelId="{26FBD404-9115-485F-9844-C27CEC26E0FE}" type="presOf" srcId="{ED897C36-D24A-43F8-BB81-5D1E75E59161}" destId="{060242E7-4283-43A2-BEA6-9C7C0CDF6FA0}" srcOrd="0" destOrd="0" presId="urn:microsoft.com/office/officeart/2005/8/layout/venn1"/>
    <dgm:cxn modelId="{4E75AA15-956A-478E-8136-8268D7D6972D}" type="presOf" srcId="{F89E1B02-3C37-481C-B78A-28CFE5923EA3}" destId="{B18A7495-BFC2-465C-B6F1-2D107FEE7369}" srcOrd="1" destOrd="0" presId="urn:microsoft.com/office/officeart/2005/8/layout/venn1"/>
    <dgm:cxn modelId="{94006F31-9382-487B-9517-F70913F982A9}" type="presOf" srcId="{F89E1B02-3C37-481C-B78A-28CFE5923EA3}" destId="{B9F2AFE7-A96D-4E62-8164-570057CC49CF}" srcOrd="0" destOrd="0" presId="urn:microsoft.com/office/officeart/2005/8/layout/venn1"/>
    <dgm:cxn modelId="{AC34CC4D-0115-48F5-B39A-972D8C9279B4}" srcId="{771A664E-1B8F-4F97-AC43-08F772721CA7}" destId="{ED897C36-D24A-43F8-BB81-5D1E75E59161}" srcOrd="1" destOrd="0" parTransId="{78EEF42C-9268-430B-920D-B735255A4A67}" sibTransId="{77E7406C-8697-4171-A92B-9C3066AFC2B9}"/>
    <dgm:cxn modelId="{5CC2147B-C46E-4B7B-8104-25E25CBAA17A}" srcId="{771A664E-1B8F-4F97-AC43-08F772721CA7}" destId="{7726B93B-99C0-44AC-91D4-687812315AD3}" srcOrd="0" destOrd="0" parTransId="{FE2E0F26-1328-4DD0-9B21-2D61EB2E3EE3}" sibTransId="{D35A4CE4-E8E8-410D-89B4-8824534C9210}"/>
    <dgm:cxn modelId="{0BE25A91-89D7-4088-8CFC-6B5B5C825011}" type="presOf" srcId="{ED897C36-D24A-43F8-BB81-5D1E75E59161}" destId="{ADA283D1-812A-4BAE-9BC6-8E438C605BF8}" srcOrd="1" destOrd="0" presId="urn:microsoft.com/office/officeart/2005/8/layout/venn1"/>
    <dgm:cxn modelId="{73D7C8A5-A7AD-4662-BBE3-CA99813AB535}" srcId="{771A664E-1B8F-4F97-AC43-08F772721CA7}" destId="{F89E1B02-3C37-481C-B78A-28CFE5923EA3}" srcOrd="2" destOrd="0" parTransId="{08396B1C-4E6B-4BA4-B604-621651BE6F63}" sibTransId="{ADD9C3B4-EF11-45E9-B55A-0C242A0C778D}"/>
    <dgm:cxn modelId="{7E99EABE-E267-435F-8E77-B588ECACACBF}" type="presOf" srcId="{7726B93B-99C0-44AC-91D4-687812315AD3}" destId="{70F8FDA7-822E-4181-B87A-A33A7947E44F}" srcOrd="0" destOrd="0" presId="urn:microsoft.com/office/officeart/2005/8/layout/venn1"/>
    <dgm:cxn modelId="{702C39C3-2CEA-4CD8-9C0D-2F86783207DC}" type="presOf" srcId="{771A664E-1B8F-4F97-AC43-08F772721CA7}" destId="{8FB3D9AA-F954-4735-8E9D-737D3DDC54F0}" srcOrd="0" destOrd="0" presId="urn:microsoft.com/office/officeart/2005/8/layout/venn1"/>
    <dgm:cxn modelId="{4D2F70D7-9C43-4BEB-A22A-1DB7406DD13A}" type="presOf" srcId="{7726B93B-99C0-44AC-91D4-687812315AD3}" destId="{D4535CEA-99A4-4539-ABF9-41337BEA9284}" srcOrd="1" destOrd="0" presId="urn:microsoft.com/office/officeart/2005/8/layout/venn1"/>
    <dgm:cxn modelId="{3BA05360-FA99-4A1D-A13F-01B73605114F}" type="presParOf" srcId="{8FB3D9AA-F954-4735-8E9D-737D3DDC54F0}" destId="{70F8FDA7-822E-4181-B87A-A33A7947E44F}" srcOrd="0" destOrd="0" presId="urn:microsoft.com/office/officeart/2005/8/layout/venn1"/>
    <dgm:cxn modelId="{E2189D98-6E9F-4BC1-931D-D9168CC68A9D}" type="presParOf" srcId="{8FB3D9AA-F954-4735-8E9D-737D3DDC54F0}" destId="{D4535CEA-99A4-4539-ABF9-41337BEA9284}" srcOrd="1" destOrd="0" presId="urn:microsoft.com/office/officeart/2005/8/layout/venn1"/>
    <dgm:cxn modelId="{2A1CD185-62DB-4854-9C24-E1193EF9B00E}" type="presParOf" srcId="{8FB3D9AA-F954-4735-8E9D-737D3DDC54F0}" destId="{060242E7-4283-43A2-BEA6-9C7C0CDF6FA0}" srcOrd="2" destOrd="0" presId="urn:microsoft.com/office/officeart/2005/8/layout/venn1"/>
    <dgm:cxn modelId="{6E5EB5FE-2E54-411E-9F27-2102E79C19A7}" type="presParOf" srcId="{8FB3D9AA-F954-4735-8E9D-737D3DDC54F0}" destId="{ADA283D1-812A-4BAE-9BC6-8E438C605BF8}" srcOrd="3" destOrd="0" presId="urn:microsoft.com/office/officeart/2005/8/layout/venn1"/>
    <dgm:cxn modelId="{A4D918DC-0065-4D33-9D37-C23623CC03AB}" type="presParOf" srcId="{8FB3D9AA-F954-4735-8E9D-737D3DDC54F0}" destId="{B9F2AFE7-A96D-4E62-8164-570057CC49CF}" srcOrd="4" destOrd="0" presId="urn:microsoft.com/office/officeart/2005/8/layout/venn1"/>
    <dgm:cxn modelId="{9373D6C8-92B5-4785-9883-8D9DADB9E033}" type="presParOf" srcId="{8FB3D9AA-F954-4735-8E9D-737D3DDC54F0}" destId="{B18A7495-BFC2-465C-B6F1-2D107FEE736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1A664E-1B8F-4F97-AC43-08F772721CA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NG"/>
        </a:p>
      </dgm:t>
    </dgm:pt>
    <dgm:pt modelId="{7726B93B-99C0-44AC-91D4-687812315AD3}">
      <dgm:prSet custT="1"/>
      <dgm:spPr/>
      <dgm:t>
        <a:bodyPr/>
        <a:lstStyle/>
        <a:p>
          <a:pPr>
            <a:lnSpc>
              <a:spcPct val="100000"/>
            </a:lnSpc>
          </a:pPr>
          <a:r>
            <a:rPr lang="en-US" sz="1600" baseline="0" dirty="0"/>
            <a:t>Asking open-ended questions to encourage sharing.</a:t>
          </a:r>
          <a:endParaRPr lang="en-NG" sz="1600" dirty="0"/>
        </a:p>
      </dgm:t>
    </dgm:pt>
    <dgm:pt modelId="{FE2E0F26-1328-4DD0-9B21-2D61EB2E3EE3}" type="parTrans" cxnId="{5CC2147B-C46E-4B7B-8104-25E25CBAA17A}">
      <dgm:prSet/>
      <dgm:spPr/>
      <dgm:t>
        <a:bodyPr/>
        <a:lstStyle/>
        <a:p>
          <a:endParaRPr lang="en-NG"/>
        </a:p>
      </dgm:t>
    </dgm:pt>
    <dgm:pt modelId="{D35A4CE4-E8E8-410D-89B4-8824534C9210}" type="sibTrans" cxnId="{5CC2147B-C46E-4B7B-8104-25E25CBAA17A}">
      <dgm:prSet/>
      <dgm:spPr/>
      <dgm:t>
        <a:bodyPr/>
        <a:lstStyle/>
        <a:p>
          <a:endParaRPr lang="en-NG"/>
        </a:p>
      </dgm:t>
    </dgm:pt>
    <dgm:pt modelId="{ED897C36-D24A-43F8-BB81-5D1E75E59161}">
      <dgm:prSet custT="1"/>
      <dgm:spPr/>
      <dgm:t>
        <a:bodyPr/>
        <a:lstStyle/>
        <a:p>
          <a:pPr>
            <a:lnSpc>
              <a:spcPct val="100000"/>
            </a:lnSpc>
          </a:pPr>
          <a:r>
            <a:rPr lang="en-US" sz="1400" baseline="0" dirty="0"/>
            <a:t>Providing support and reassurance when someone is going through a difficult time.</a:t>
          </a:r>
          <a:endParaRPr lang="en-NG" sz="1400" dirty="0"/>
        </a:p>
      </dgm:t>
    </dgm:pt>
    <dgm:pt modelId="{78EEF42C-9268-430B-920D-B735255A4A67}" type="parTrans" cxnId="{AC34CC4D-0115-48F5-B39A-972D8C9279B4}">
      <dgm:prSet/>
      <dgm:spPr/>
      <dgm:t>
        <a:bodyPr/>
        <a:lstStyle/>
        <a:p>
          <a:endParaRPr lang="en-NG"/>
        </a:p>
      </dgm:t>
    </dgm:pt>
    <dgm:pt modelId="{77E7406C-8697-4171-A92B-9C3066AFC2B9}" type="sibTrans" cxnId="{AC34CC4D-0115-48F5-B39A-972D8C9279B4}">
      <dgm:prSet/>
      <dgm:spPr/>
      <dgm:t>
        <a:bodyPr/>
        <a:lstStyle/>
        <a:p>
          <a:endParaRPr lang="en-NG"/>
        </a:p>
      </dgm:t>
    </dgm:pt>
    <dgm:pt modelId="{F89E1B02-3C37-481C-B78A-28CFE5923EA3}">
      <dgm:prSet custT="1"/>
      <dgm:spPr/>
      <dgm:t>
        <a:bodyPr/>
        <a:lstStyle/>
        <a:p>
          <a:pPr>
            <a:lnSpc>
              <a:spcPct val="100000"/>
            </a:lnSpc>
          </a:pPr>
          <a:r>
            <a:rPr lang="en-US" sz="1600" baseline="0" dirty="0"/>
            <a:t>Being non-judgmental and showing genuine interest in others' experiences.</a:t>
          </a:r>
          <a:endParaRPr lang="en-NG" sz="1600" dirty="0"/>
        </a:p>
      </dgm:t>
    </dgm:pt>
    <dgm:pt modelId="{08396B1C-4E6B-4BA4-B604-621651BE6F63}" type="parTrans" cxnId="{73D7C8A5-A7AD-4662-BBE3-CA99813AB535}">
      <dgm:prSet/>
      <dgm:spPr/>
      <dgm:t>
        <a:bodyPr/>
        <a:lstStyle/>
        <a:p>
          <a:endParaRPr lang="en-NG"/>
        </a:p>
      </dgm:t>
    </dgm:pt>
    <dgm:pt modelId="{ADD9C3B4-EF11-45E9-B55A-0C242A0C778D}" type="sibTrans" cxnId="{73D7C8A5-A7AD-4662-BBE3-CA99813AB535}">
      <dgm:prSet/>
      <dgm:spPr/>
      <dgm:t>
        <a:bodyPr/>
        <a:lstStyle/>
        <a:p>
          <a:endParaRPr lang="en-NG"/>
        </a:p>
      </dgm:t>
    </dgm:pt>
    <dgm:pt modelId="{E12188F0-6EF6-4206-BD61-91A328B62C6F}" type="pres">
      <dgm:prSet presAssocID="{771A664E-1B8F-4F97-AC43-08F772721CA7}" presName="root" presStyleCnt="0">
        <dgm:presLayoutVars>
          <dgm:dir/>
          <dgm:resizeHandles val="exact"/>
        </dgm:presLayoutVars>
      </dgm:prSet>
      <dgm:spPr/>
    </dgm:pt>
    <dgm:pt modelId="{68AFFCA2-E5EE-4740-8589-9352662945E3}" type="pres">
      <dgm:prSet presAssocID="{7726B93B-99C0-44AC-91D4-687812315AD3}" presName="compNode" presStyleCnt="0"/>
      <dgm:spPr/>
    </dgm:pt>
    <dgm:pt modelId="{90558567-8F1B-45B8-A8C1-61E762F18052}" type="pres">
      <dgm:prSet presAssocID="{7726B93B-99C0-44AC-91D4-687812315AD3}" presName="iconRect" presStyleLbl="node1" presStyleIdx="0" presStyleCnt="3" custLinFactNeighborX="2719" custLinFactNeighborY="3022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4255926D-0940-4241-B8B7-BDAB871DE468}" type="pres">
      <dgm:prSet presAssocID="{7726B93B-99C0-44AC-91D4-687812315AD3}" presName="spaceRect" presStyleCnt="0"/>
      <dgm:spPr/>
    </dgm:pt>
    <dgm:pt modelId="{5BD872D3-311C-4485-9DD0-4CC9ABA843CB}" type="pres">
      <dgm:prSet presAssocID="{7726B93B-99C0-44AC-91D4-687812315AD3}" presName="textRect" presStyleLbl="revTx" presStyleIdx="0" presStyleCnt="3">
        <dgm:presLayoutVars>
          <dgm:chMax val="1"/>
          <dgm:chPref val="1"/>
        </dgm:presLayoutVars>
      </dgm:prSet>
      <dgm:spPr/>
    </dgm:pt>
    <dgm:pt modelId="{33BFE9CD-914A-4E93-A97C-41A81D403B6B}" type="pres">
      <dgm:prSet presAssocID="{D35A4CE4-E8E8-410D-89B4-8824534C9210}" presName="sibTrans" presStyleCnt="0"/>
      <dgm:spPr/>
    </dgm:pt>
    <dgm:pt modelId="{5BDD468B-87F1-48DE-BF22-1504B5141474}" type="pres">
      <dgm:prSet presAssocID="{ED897C36-D24A-43F8-BB81-5D1E75E59161}" presName="compNode" presStyleCnt="0"/>
      <dgm:spPr/>
    </dgm:pt>
    <dgm:pt modelId="{9B7084B6-115A-4241-BA98-D4A47DE5FDDF}" type="pres">
      <dgm:prSet presAssocID="{ED897C36-D24A-43F8-BB81-5D1E75E59161}" presName="iconRect" presStyleLbl="node1" presStyleIdx="1" presStyleCnt="3" custLinFactNeighborX="-2153" custLinFactNeighborY="3022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af"/>
        </a:ext>
      </dgm:extLst>
    </dgm:pt>
    <dgm:pt modelId="{EDDA1089-77B3-4EA1-A444-B83D13AD2B1D}" type="pres">
      <dgm:prSet presAssocID="{ED897C36-D24A-43F8-BB81-5D1E75E59161}" presName="spaceRect" presStyleCnt="0"/>
      <dgm:spPr/>
    </dgm:pt>
    <dgm:pt modelId="{811C86DE-FB0E-49F1-B0AA-1822187CFB8E}" type="pres">
      <dgm:prSet presAssocID="{ED897C36-D24A-43F8-BB81-5D1E75E59161}" presName="textRect" presStyleLbl="revTx" presStyleIdx="1" presStyleCnt="3">
        <dgm:presLayoutVars>
          <dgm:chMax val="1"/>
          <dgm:chPref val="1"/>
        </dgm:presLayoutVars>
      </dgm:prSet>
      <dgm:spPr/>
    </dgm:pt>
    <dgm:pt modelId="{FD7C9DB5-628F-4DBB-B174-848EDB59CA36}" type="pres">
      <dgm:prSet presAssocID="{77E7406C-8697-4171-A92B-9C3066AFC2B9}" presName="sibTrans" presStyleCnt="0"/>
      <dgm:spPr/>
    </dgm:pt>
    <dgm:pt modelId="{FC134626-61D4-47DB-B096-60466BDF3DB9}" type="pres">
      <dgm:prSet presAssocID="{F89E1B02-3C37-481C-B78A-28CFE5923EA3}" presName="compNode" presStyleCnt="0"/>
      <dgm:spPr/>
    </dgm:pt>
    <dgm:pt modelId="{24E52810-BA66-4940-905F-FAE08DC27018}" type="pres">
      <dgm:prSet presAssocID="{F89E1B02-3C37-481C-B78A-28CFE5923EA3}" presName="iconRect" presStyleLbl="node1" presStyleIdx="2" presStyleCnt="3" custLinFactNeighborX="-1360" custLinFactNeighborY="3022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FF369555-7117-4D96-BC71-490AC2C3D5F2}" type="pres">
      <dgm:prSet presAssocID="{F89E1B02-3C37-481C-B78A-28CFE5923EA3}" presName="spaceRect" presStyleCnt="0"/>
      <dgm:spPr/>
    </dgm:pt>
    <dgm:pt modelId="{3A73C96F-F8B4-4253-8565-C49306691EFA}" type="pres">
      <dgm:prSet presAssocID="{F89E1B02-3C37-481C-B78A-28CFE5923EA3}" presName="textRect" presStyleLbl="revTx" presStyleIdx="2" presStyleCnt="3">
        <dgm:presLayoutVars>
          <dgm:chMax val="1"/>
          <dgm:chPref val="1"/>
        </dgm:presLayoutVars>
      </dgm:prSet>
      <dgm:spPr/>
    </dgm:pt>
  </dgm:ptLst>
  <dgm:cxnLst>
    <dgm:cxn modelId="{B599BE5F-48BF-4BB8-AB9F-E221D1887848}" type="presOf" srcId="{ED897C36-D24A-43F8-BB81-5D1E75E59161}" destId="{811C86DE-FB0E-49F1-B0AA-1822187CFB8E}" srcOrd="0" destOrd="0" presId="urn:microsoft.com/office/officeart/2018/2/layout/IconLabelList"/>
    <dgm:cxn modelId="{AC34CC4D-0115-48F5-B39A-972D8C9279B4}" srcId="{771A664E-1B8F-4F97-AC43-08F772721CA7}" destId="{ED897C36-D24A-43F8-BB81-5D1E75E59161}" srcOrd="1" destOrd="0" parTransId="{78EEF42C-9268-430B-920D-B735255A4A67}" sibTransId="{77E7406C-8697-4171-A92B-9C3066AFC2B9}"/>
    <dgm:cxn modelId="{86437873-2CB9-4641-9260-6AAC44124D0A}" type="presOf" srcId="{7726B93B-99C0-44AC-91D4-687812315AD3}" destId="{5BD872D3-311C-4485-9DD0-4CC9ABA843CB}" srcOrd="0" destOrd="0" presId="urn:microsoft.com/office/officeart/2018/2/layout/IconLabelList"/>
    <dgm:cxn modelId="{5CC2147B-C46E-4B7B-8104-25E25CBAA17A}" srcId="{771A664E-1B8F-4F97-AC43-08F772721CA7}" destId="{7726B93B-99C0-44AC-91D4-687812315AD3}" srcOrd="0" destOrd="0" parTransId="{FE2E0F26-1328-4DD0-9B21-2D61EB2E3EE3}" sibTransId="{D35A4CE4-E8E8-410D-89B4-8824534C9210}"/>
    <dgm:cxn modelId="{CD7A6A8D-D5EE-4FB4-BEF9-882F683C54FF}" type="presOf" srcId="{771A664E-1B8F-4F97-AC43-08F772721CA7}" destId="{E12188F0-6EF6-4206-BD61-91A328B62C6F}" srcOrd="0" destOrd="0" presId="urn:microsoft.com/office/officeart/2018/2/layout/IconLabelList"/>
    <dgm:cxn modelId="{73D7C8A5-A7AD-4662-BBE3-CA99813AB535}" srcId="{771A664E-1B8F-4F97-AC43-08F772721CA7}" destId="{F89E1B02-3C37-481C-B78A-28CFE5923EA3}" srcOrd="2" destOrd="0" parTransId="{08396B1C-4E6B-4BA4-B604-621651BE6F63}" sibTransId="{ADD9C3B4-EF11-45E9-B55A-0C242A0C778D}"/>
    <dgm:cxn modelId="{2BDF0BDE-BBA0-4276-BB2F-51A135F58B0D}" type="presOf" srcId="{F89E1B02-3C37-481C-B78A-28CFE5923EA3}" destId="{3A73C96F-F8B4-4253-8565-C49306691EFA}" srcOrd="0" destOrd="0" presId="urn:microsoft.com/office/officeart/2018/2/layout/IconLabelList"/>
    <dgm:cxn modelId="{74043ECA-5917-40FE-A415-33C4D6E43E81}" type="presParOf" srcId="{E12188F0-6EF6-4206-BD61-91A328B62C6F}" destId="{68AFFCA2-E5EE-4740-8589-9352662945E3}" srcOrd="0" destOrd="0" presId="urn:microsoft.com/office/officeart/2018/2/layout/IconLabelList"/>
    <dgm:cxn modelId="{65EAD87A-8B22-41CD-8CB9-1DC7378B10A2}" type="presParOf" srcId="{68AFFCA2-E5EE-4740-8589-9352662945E3}" destId="{90558567-8F1B-45B8-A8C1-61E762F18052}" srcOrd="0" destOrd="0" presId="urn:microsoft.com/office/officeart/2018/2/layout/IconLabelList"/>
    <dgm:cxn modelId="{3338FF65-4D7D-4B3F-8ADB-D9580A80AA86}" type="presParOf" srcId="{68AFFCA2-E5EE-4740-8589-9352662945E3}" destId="{4255926D-0940-4241-B8B7-BDAB871DE468}" srcOrd="1" destOrd="0" presId="urn:microsoft.com/office/officeart/2018/2/layout/IconLabelList"/>
    <dgm:cxn modelId="{6F981F60-F4AE-4DD1-B1F6-0DFC448D3EAF}" type="presParOf" srcId="{68AFFCA2-E5EE-4740-8589-9352662945E3}" destId="{5BD872D3-311C-4485-9DD0-4CC9ABA843CB}" srcOrd="2" destOrd="0" presId="urn:microsoft.com/office/officeart/2018/2/layout/IconLabelList"/>
    <dgm:cxn modelId="{8423611F-0E27-476D-B879-D0A7ACA4423F}" type="presParOf" srcId="{E12188F0-6EF6-4206-BD61-91A328B62C6F}" destId="{33BFE9CD-914A-4E93-A97C-41A81D403B6B}" srcOrd="1" destOrd="0" presId="urn:microsoft.com/office/officeart/2018/2/layout/IconLabelList"/>
    <dgm:cxn modelId="{E03D45B3-BB8C-499D-9717-B2CB64903725}" type="presParOf" srcId="{E12188F0-6EF6-4206-BD61-91A328B62C6F}" destId="{5BDD468B-87F1-48DE-BF22-1504B5141474}" srcOrd="2" destOrd="0" presId="urn:microsoft.com/office/officeart/2018/2/layout/IconLabelList"/>
    <dgm:cxn modelId="{EFEA0454-EAC5-4D02-A094-2EF87F0BD654}" type="presParOf" srcId="{5BDD468B-87F1-48DE-BF22-1504B5141474}" destId="{9B7084B6-115A-4241-BA98-D4A47DE5FDDF}" srcOrd="0" destOrd="0" presId="urn:microsoft.com/office/officeart/2018/2/layout/IconLabelList"/>
    <dgm:cxn modelId="{AD40FA2C-17CB-4D18-B9C5-AB14D946AF9B}" type="presParOf" srcId="{5BDD468B-87F1-48DE-BF22-1504B5141474}" destId="{EDDA1089-77B3-4EA1-A444-B83D13AD2B1D}" srcOrd="1" destOrd="0" presId="urn:microsoft.com/office/officeart/2018/2/layout/IconLabelList"/>
    <dgm:cxn modelId="{3C1C34CF-20FA-4958-A0B2-6FBFC8C5C828}" type="presParOf" srcId="{5BDD468B-87F1-48DE-BF22-1504B5141474}" destId="{811C86DE-FB0E-49F1-B0AA-1822187CFB8E}" srcOrd="2" destOrd="0" presId="urn:microsoft.com/office/officeart/2018/2/layout/IconLabelList"/>
    <dgm:cxn modelId="{B9FC9AFB-2124-4ED7-9128-7024474CB8FF}" type="presParOf" srcId="{E12188F0-6EF6-4206-BD61-91A328B62C6F}" destId="{FD7C9DB5-628F-4DBB-B174-848EDB59CA36}" srcOrd="3" destOrd="0" presId="urn:microsoft.com/office/officeart/2018/2/layout/IconLabelList"/>
    <dgm:cxn modelId="{783CB413-5DDF-48E3-8F5C-E878854A2E4B}" type="presParOf" srcId="{E12188F0-6EF6-4206-BD61-91A328B62C6F}" destId="{FC134626-61D4-47DB-B096-60466BDF3DB9}" srcOrd="4" destOrd="0" presId="urn:microsoft.com/office/officeart/2018/2/layout/IconLabelList"/>
    <dgm:cxn modelId="{098682D3-4B81-4385-BAB0-755051C3C95B}" type="presParOf" srcId="{FC134626-61D4-47DB-B096-60466BDF3DB9}" destId="{24E52810-BA66-4940-905F-FAE08DC27018}" srcOrd="0" destOrd="0" presId="urn:microsoft.com/office/officeart/2018/2/layout/IconLabelList"/>
    <dgm:cxn modelId="{7D795048-1F42-4694-8136-D8600C2D5DBE}" type="presParOf" srcId="{FC134626-61D4-47DB-B096-60466BDF3DB9}" destId="{FF369555-7117-4D96-BC71-490AC2C3D5F2}" srcOrd="1" destOrd="0" presId="urn:microsoft.com/office/officeart/2018/2/layout/IconLabelList"/>
    <dgm:cxn modelId="{FA688BE1-3548-44BE-BDA1-A9C25E2EA968}" type="presParOf" srcId="{FC134626-61D4-47DB-B096-60466BDF3DB9}" destId="{3A73C96F-F8B4-4253-8565-C49306691EFA}"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4FC965-C0EC-48D7-B1AA-831E509273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6D3A360-1B59-4BB3-B4DC-84C90FC7EEA3}">
      <dgm:prSet/>
      <dgm:spPr>
        <a:solidFill>
          <a:srgbClr val="1D55E5"/>
        </a:solidFill>
      </dgm:spPr>
      <dgm:t>
        <a:bodyPr/>
        <a:lstStyle/>
        <a:p>
          <a:r>
            <a:rPr lang="en-US" baseline="0" dirty="0"/>
            <a:t>Importance of effective communication in relationships</a:t>
          </a:r>
          <a:endParaRPr lang="en-US" dirty="0"/>
        </a:p>
      </dgm:t>
    </dgm:pt>
    <dgm:pt modelId="{6EE12BEF-5D10-43E6-B138-0302C9C6E5AA}" type="parTrans" cxnId="{F11F576C-7540-46B2-B6B4-CB721A97F018}">
      <dgm:prSet/>
      <dgm:spPr/>
      <dgm:t>
        <a:bodyPr/>
        <a:lstStyle/>
        <a:p>
          <a:endParaRPr lang="en-US"/>
        </a:p>
      </dgm:t>
    </dgm:pt>
    <dgm:pt modelId="{6B75B6A7-0FD0-4D4F-B64F-E8C24FD8926D}" type="sibTrans" cxnId="{F11F576C-7540-46B2-B6B4-CB721A97F018}">
      <dgm:prSet/>
      <dgm:spPr/>
      <dgm:t>
        <a:bodyPr/>
        <a:lstStyle/>
        <a:p>
          <a:endParaRPr lang="en-US"/>
        </a:p>
      </dgm:t>
    </dgm:pt>
    <dgm:pt modelId="{F98F6DA3-810E-45B3-A018-ED098A304C25}">
      <dgm:prSet/>
      <dgm:spPr>
        <a:solidFill>
          <a:srgbClr val="1D55E5"/>
        </a:solidFill>
      </dgm:spPr>
      <dgm:t>
        <a:bodyPr/>
        <a:lstStyle/>
        <a:p>
          <a:r>
            <a:rPr lang="en-US" baseline="0"/>
            <a:t>Active listening and attentiveness</a:t>
          </a:r>
          <a:endParaRPr lang="en-US"/>
        </a:p>
      </dgm:t>
    </dgm:pt>
    <dgm:pt modelId="{8ACEE86A-430D-4C7E-BD72-B1529C10663F}" type="parTrans" cxnId="{B190B8BD-D2DF-4C17-9D68-67577BC7ECE9}">
      <dgm:prSet/>
      <dgm:spPr/>
      <dgm:t>
        <a:bodyPr/>
        <a:lstStyle/>
        <a:p>
          <a:endParaRPr lang="en-US"/>
        </a:p>
      </dgm:t>
    </dgm:pt>
    <dgm:pt modelId="{FD77980E-BE28-4557-99BA-5985E9F1651D}" type="sibTrans" cxnId="{B190B8BD-D2DF-4C17-9D68-67577BC7ECE9}">
      <dgm:prSet/>
      <dgm:spPr/>
      <dgm:t>
        <a:bodyPr/>
        <a:lstStyle/>
        <a:p>
          <a:endParaRPr lang="en-US"/>
        </a:p>
      </dgm:t>
    </dgm:pt>
    <dgm:pt modelId="{80381801-BFBD-4209-BA23-EBFE7FAD41D3}">
      <dgm:prSet/>
      <dgm:spPr>
        <a:solidFill>
          <a:srgbClr val="1D55E5"/>
        </a:solidFill>
      </dgm:spPr>
      <dgm:t>
        <a:bodyPr/>
        <a:lstStyle/>
        <a:p>
          <a:r>
            <a:rPr lang="en-US" baseline="0"/>
            <a:t>Nonverbal communication cues</a:t>
          </a:r>
          <a:endParaRPr lang="en-US"/>
        </a:p>
      </dgm:t>
    </dgm:pt>
    <dgm:pt modelId="{4769498A-E0BC-4EC4-B478-E34849990C79}" type="parTrans" cxnId="{C382C73A-138F-4AA6-9971-7C8377AB94F8}">
      <dgm:prSet/>
      <dgm:spPr/>
      <dgm:t>
        <a:bodyPr/>
        <a:lstStyle/>
        <a:p>
          <a:endParaRPr lang="en-US"/>
        </a:p>
      </dgm:t>
    </dgm:pt>
    <dgm:pt modelId="{63DDCFDA-A123-4064-9E94-8C5FFCE5952D}" type="sibTrans" cxnId="{C382C73A-138F-4AA6-9971-7C8377AB94F8}">
      <dgm:prSet/>
      <dgm:spPr/>
      <dgm:t>
        <a:bodyPr/>
        <a:lstStyle/>
        <a:p>
          <a:endParaRPr lang="en-US"/>
        </a:p>
      </dgm:t>
    </dgm:pt>
    <dgm:pt modelId="{000FBABD-B955-487A-BDA6-6BD21B99BAE8}">
      <dgm:prSet/>
      <dgm:spPr>
        <a:solidFill>
          <a:srgbClr val="1D55E5"/>
        </a:solidFill>
      </dgm:spPr>
      <dgm:t>
        <a:bodyPr/>
        <a:lstStyle/>
        <a:p>
          <a:r>
            <a:rPr lang="en-US" baseline="0"/>
            <a:t>Clear and concise expression of thoughts and emotions</a:t>
          </a:r>
          <a:endParaRPr lang="en-US"/>
        </a:p>
      </dgm:t>
    </dgm:pt>
    <dgm:pt modelId="{1E5D8229-9FE0-4564-85E2-D21E167ED7AC}" type="parTrans" cxnId="{56A3DE75-567D-4EAF-9897-1494B17AA350}">
      <dgm:prSet/>
      <dgm:spPr/>
      <dgm:t>
        <a:bodyPr/>
        <a:lstStyle/>
        <a:p>
          <a:endParaRPr lang="en-US"/>
        </a:p>
      </dgm:t>
    </dgm:pt>
    <dgm:pt modelId="{8C27624C-8858-4DE8-BB8E-0186999D340C}" type="sibTrans" cxnId="{56A3DE75-567D-4EAF-9897-1494B17AA350}">
      <dgm:prSet/>
      <dgm:spPr/>
      <dgm:t>
        <a:bodyPr/>
        <a:lstStyle/>
        <a:p>
          <a:endParaRPr lang="en-US"/>
        </a:p>
      </dgm:t>
    </dgm:pt>
    <dgm:pt modelId="{134020A5-DF6E-48C2-9C0D-C6E6E1BCD0CF}">
      <dgm:prSet/>
      <dgm:spPr>
        <a:solidFill>
          <a:srgbClr val="1D55E5"/>
        </a:solidFill>
      </dgm:spPr>
      <dgm:t>
        <a:bodyPr/>
        <a:lstStyle/>
        <a:p>
          <a:r>
            <a:rPr lang="en-US" baseline="0"/>
            <a:t>Building trust and rapport</a:t>
          </a:r>
          <a:endParaRPr lang="en-US"/>
        </a:p>
      </dgm:t>
    </dgm:pt>
    <dgm:pt modelId="{7B4B4659-32CB-488A-927D-61B053C085F1}" type="parTrans" cxnId="{4F167285-C2B5-4202-8BDC-D6FF3A28F3F2}">
      <dgm:prSet/>
      <dgm:spPr/>
      <dgm:t>
        <a:bodyPr/>
        <a:lstStyle/>
        <a:p>
          <a:endParaRPr lang="en-US"/>
        </a:p>
      </dgm:t>
    </dgm:pt>
    <dgm:pt modelId="{A7D42D86-420A-4778-817F-64D44F7457A0}" type="sibTrans" cxnId="{4F167285-C2B5-4202-8BDC-D6FF3A28F3F2}">
      <dgm:prSet/>
      <dgm:spPr/>
      <dgm:t>
        <a:bodyPr/>
        <a:lstStyle/>
        <a:p>
          <a:endParaRPr lang="en-US"/>
        </a:p>
      </dgm:t>
    </dgm:pt>
    <dgm:pt modelId="{B2E1EE50-CBF1-4D9F-90B1-882591E33209}">
      <dgm:prSet/>
      <dgm:spPr>
        <a:solidFill>
          <a:srgbClr val="1D55E5"/>
        </a:solidFill>
      </dgm:spPr>
      <dgm:t>
        <a:bodyPr/>
        <a:lstStyle/>
        <a:p>
          <a:r>
            <a:rPr lang="en-US" baseline="0"/>
            <a:t>Showing appreciation and gratitude</a:t>
          </a:r>
          <a:endParaRPr lang="en-US"/>
        </a:p>
      </dgm:t>
    </dgm:pt>
    <dgm:pt modelId="{8E5AE6AC-2141-4D32-A664-ABDC275B58ED}" type="parTrans" cxnId="{EE703080-EBFF-4F46-AD3E-4B0A9CC2832E}">
      <dgm:prSet/>
      <dgm:spPr/>
      <dgm:t>
        <a:bodyPr/>
        <a:lstStyle/>
        <a:p>
          <a:endParaRPr lang="en-US"/>
        </a:p>
      </dgm:t>
    </dgm:pt>
    <dgm:pt modelId="{5E7CD5FA-A0F7-420C-89FC-A8E112BDC3AE}" type="sibTrans" cxnId="{EE703080-EBFF-4F46-AD3E-4B0A9CC2832E}">
      <dgm:prSet/>
      <dgm:spPr/>
      <dgm:t>
        <a:bodyPr/>
        <a:lstStyle/>
        <a:p>
          <a:endParaRPr lang="en-US"/>
        </a:p>
      </dgm:t>
    </dgm:pt>
    <dgm:pt modelId="{4222797F-3F89-43FE-A8F0-4EC98CCA95A6}">
      <dgm:prSet/>
      <dgm:spPr>
        <a:solidFill>
          <a:srgbClr val="1D55E5"/>
        </a:solidFill>
      </dgm:spPr>
      <dgm:t>
        <a:bodyPr/>
        <a:lstStyle/>
        <a:p>
          <a:r>
            <a:rPr lang="en-US" baseline="0"/>
            <a:t>Respecting diverse perspectives and opinions</a:t>
          </a:r>
          <a:endParaRPr lang="en-US"/>
        </a:p>
      </dgm:t>
    </dgm:pt>
    <dgm:pt modelId="{32316053-D053-430D-9DAC-EEFB6E0C54DC}" type="parTrans" cxnId="{114C52DB-2310-4C55-ABF9-5DB80AE59FE4}">
      <dgm:prSet/>
      <dgm:spPr/>
      <dgm:t>
        <a:bodyPr/>
        <a:lstStyle/>
        <a:p>
          <a:endParaRPr lang="en-US"/>
        </a:p>
      </dgm:t>
    </dgm:pt>
    <dgm:pt modelId="{9634D743-6A73-498B-8981-607EF0D8C351}" type="sibTrans" cxnId="{114C52DB-2310-4C55-ABF9-5DB80AE59FE4}">
      <dgm:prSet/>
      <dgm:spPr/>
      <dgm:t>
        <a:bodyPr/>
        <a:lstStyle/>
        <a:p>
          <a:endParaRPr lang="en-US"/>
        </a:p>
      </dgm:t>
    </dgm:pt>
    <dgm:pt modelId="{89183B2A-F3CC-43DF-AB2B-AF981CEC4E8A}">
      <dgm:prSet/>
      <dgm:spPr>
        <a:solidFill>
          <a:srgbClr val="1D55E5"/>
        </a:solidFill>
      </dgm:spPr>
      <dgm:t>
        <a:bodyPr/>
        <a:lstStyle/>
        <a:p>
          <a:r>
            <a:rPr lang="en-US" baseline="0"/>
            <a:t>Resolving conflicts constructively</a:t>
          </a:r>
          <a:endParaRPr lang="en-US"/>
        </a:p>
      </dgm:t>
    </dgm:pt>
    <dgm:pt modelId="{14A31B99-B062-40B8-8230-DD94D71414DE}" type="parTrans" cxnId="{E521BE86-046A-4E4C-A6A9-7C78C20543E1}">
      <dgm:prSet/>
      <dgm:spPr/>
      <dgm:t>
        <a:bodyPr/>
        <a:lstStyle/>
        <a:p>
          <a:endParaRPr lang="en-US"/>
        </a:p>
      </dgm:t>
    </dgm:pt>
    <dgm:pt modelId="{44B368F8-6141-41EB-BFF2-7629584AE8FE}" type="sibTrans" cxnId="{E521BE86-046A-4E4C-A6A9-7C78C20543E1}">
      <dgm:prSet/>
      <dgm:spPr/>
      <dgm:t>
        <a:bodyPr/>
        <a:lstStyle/>
        <a:p>
          <a:endParaRPr lang="en-US"/>
        </a:p>
      </dgm:t>
    </dgm:pt>
    <dgm:pt modelId="{E8B2C3FC-49A3-47A3-8CD8-95633ECC1D8D}" type="pres">
      <dgm:prSet presAssocID="{6A4FC965-C0EC-48D7-B1AA-831E50927346}" presName="diagram" presStyleCnt="0">
        <dgm:presLayoutVars>
          <dgm:dir/>
          <dgm:resizeHandles val="exact"/>
        </dgm:presLayoutVars>
      </dgm:prSet>
      <dgm:spPr/>
    </dgm:pt>
    <dgm:pt modelId="{0BFD33E0-6ABA-4F8D-88C2-B23F802C2AA4}" type="pres">
      <dgm:prSet presAssocID="{B6D3A360-1B59-4BB3-B4DC-84C90FC7EEA3}" presName="node" presStyleLbl="node1" presStyleIdx="0" presStyleCnt="8">
        <dgm:presLayoutVars>
          <dgm:bulletEnabled val="1"/>
        </dgm:presLayoutVars>
      </dgm:prSet>
      <dgm:spPr/>
    </dgm:pt>
    <dgm:pt modelId="{A20F34F3-6DC8-41D5-90A3-973E4AC62D80}" type="pres">
      <dgm:prSet presAssocID="{6B75B6A7-0FD0-4D4F-B64F-E8C24FD8926D}" presName="sibTrans" presStyleCnt="0"/>
      <dgm:spPr/>
    </dgm:pt>
    <dgm:pt modelId="{E526347F-E1E7-44A7-9F8C-88686BA503BE}" type="pres">
      <dgm:prSet presAssocID="{F98F6DA3-810E-45B3-A018-ED098A304C25}" presName="node" presStyleLbl="node1" presStyleIdx="1" presStyleCnt="8">
        <dgm:presLayoutVars>
          <dgm:bulletEnabled val="1"/>
        </dgm:presLayoutVars>
      </dgm:prSet>
      <dgm:spPr/>
    </dgm:pt>
    <dgm:pt modelId="{F2D311D3-D2DD-4F36-AB6E-03D900E033ED}" type="pres">
      <dgm:prSet presAssocID="{FD77980E-BE28-4557-99BA-5985E9F1651D}" presName="sibTrans" presStyleCnt="0"/>
      <dgm:spPr/>
    </dgm:pt>
    <dgm:pt modelId="{844A76B8-E7C2-401C-8EDD-880E776E93C1}" type="pres">
      <dgm:prSet presAssocID="{80381801-BFBD-4209-BA23-EBFE7FAD41D3}" presName="node" presStyleLbl="node1" presStyleIdx="2" presStyleCnt="8">
        <dgm:presLayoutVars>
          <dgm:bulletEnabled val="1"/>
        </dgm:presLayoutVars>
      </dgm:prSet>
      <dgm:spPr/>
    </dgm:pt>
    <dgm:pt modelId="{3A9889B7-4908-45F7-BA85-35B94A4C95BF}" type="pres">
      <dgm:prSet presAssocID="{63DDCFDA-A123-4064-9E94-8C5FFCE5952D}" presName="sibTrans" presStyleCnt="0"/>
      <dgm:spPr/>
    </dgm:pt>
    <dgm:pt modelId="{7BA6B325-CF60-423B-BC3D-E3C2FB15D1C0}" type="pres">
      <dgm:prSet presAssocID="{000FBABD-B955-487A-BDA6-6BD21B99BAE8}" presName="node" presStyleLbl="node1" presStyleIdx="3" presStyleCnt="8">
        <dgm:presLayoutVars>
          <dgm:bulletEnabled val="1"/>
        </dgm:presLayoutVars>
      </dgm:prSet>
      <dgm:spPr/>
    </dgm:pt>
    <dgm:pt modelId="{C480A327-4C3B-4D46-A001-014ED6F5F1AD}" type="pres">
      <dgm:prSet presAssocID="{8C27624C-8858-4DE8-BB8E-0186999D340C}" presName="sibTrans" presStyleCnt="0"/>
      <dgm:spPr/>
    </dgm:pt>
    <dgm:pt modelId="{35554002-D7DF-4969-AEE9-D46543772DEF}" type="pres">
      <dgm:prSet presAssocID="{134020A5-DF6E-48C2-9C0D-C6E6E1BCD0CF}" presName="node" presStyleLbl="node1" presStyleIdx="4" presStyleCnt="8">
        <dgm:presLayoutVars>
          <dgm:bulletEnabled val="1"/>
        </dgm:presLayoutVars>
      </dgm:prSet>
      <dgm:spPr/>
    </dgm:pt>
    <dgm:pt modelId="{423A74F3-F238-4591-B00B-5E42494BEB73}" type="pres">
      <dgm:prSet presAssocID="{A7D42D86-420A-4778-817F-64D44F7457A0}" presName="sibTrans" presStyleCnt="0"/>
      <dgm:spPr/>
    </dgm:pt>
    <dgm:pt modelId="{48C60352-1A8D-4CBD-A503-8E998C675F6C}" type="pres">
      <dgm:prSet presAssocID="{B2E1EE50-CBF1-4D9F-90B1-882591E33209}" presName="node" presStyleLbl="node1" presStyleIdx="5" presStyleCnt="8">
        <dgm:presLayoutVars>
          <dgm:bulletEnabled val="1"/>
        </dgm:presLayoutVars>
      </dgm:prSet>
      <dgm:spPr/>
    </dgm:pt>
    <dgm:pt modelId="{33ADDC41-0BF9-49B6-9256-1EAF4D7F455C}" type="pres">
      <dgm:prSet presAssocID="{5E7CD5FA-A0F7-420C-89FC-A8E112BDC3AE}" presName="sibTrans" presStyleCnt="0"/>
      <dgm:spPr/>
    </dgm:pt>
    <dgm:pt modelId="{8BDDBBEA-F2C5-4296-9A58-B2CC2A364702}" type="pres">
      <dgm:prSet presAssocID="{4222797F-3F89-43FE-A8F0-4EC98CCA95A6}" presName="node" presStyleLbl="node1" presStyleIdx="6" presStyleCnt="8">
        <dgm:presLayoutVars>
          <dgm:bulletEnabled val="1"/>
        </dgm:presLayoutVars>
      </dgm:prSet>
      <dgm:spPr/>
    </dgm:pt>
    <dgm:pt modelId="{2AE7D84A-7043-4FFE-882F-3587B00C977A}" type="pres">
      <dgm:prSet presAssocID="{9634D743-6A73-498B-8981-607EF0D8C351}" presName="sibTrans" presStyleCnt="0"/>
      <dgm:spPr/>
    </dgm:pt>
    <dgm:pt modelId="{EA601933-029C-4733-B5B9-CC3D3C0F904D}" type="pres">
      <dgm:prSet presAssocID="{89183B2A-F3CC-43DF-AB2B-AF981CEC4E8A}" presName="node" presStyleLbl="node1" presStyleIdx="7" presStyleCnt="8">
        <dgm:presLayoutVars>
          <dgm:bulletEnabled val="1"/>
        </dgm:presLayoutVars>
      </dgm:prSet>
      <dgm:spPr/>
    </dgm:pt>
  </dgm:ptLst>
  <dgm:cxnLst>
    <dgm:cxn modelId="{27C9EB0E-E682-4DD6-AD47-5EDD6AC31012}" type="presOf" srcId="{B2E1EE50-CBF1-4D9F-90B1-882591E33209}" destId="{48C60352-1A8D-4CBD-A503-8E998C675F6C}" srcOrd="0" destOrd="0" presId="urn:microsoft.com/office/officeart/2005/8/layout/default"/>
    <dgm:cxn modelId="{CB548A1E-0DE9-4CB1-915C-35657DC874E7}" type="presOf" srcId="{000FBABD-B955-487A-BDA6-6BD21B99BAE8}" destId="{7BA6B325-CF60-423B-BC3D-E3C2FB15D1C0}" srcOrd="0" destOrd="0" presId="urn:microsoft.com/office/officeart/2005/8/layout/default"/>
    <dgm:cxn modelId="{C382C73A-138F-4AA6-9971-7C8377AB94F8}" srcId="{6A4FC965-C0EC-48D7-B1AA-831E50927346}" destId="{80381801-BFBD-4209-BA23-EBFE7FAD41D3}" srcOrd="2" destOrd="0" parTransId="{4769498A-E0BC-4EC4-B478-E34849990C79}" sibTransId="{63DDCFDA-A123-4064-9E94-8C5FFCE5952D}"/>
    <dgm:cxn modelId="{B0356A3E-E3B9-4A4D-8D40-E27DF5F4DF3F}" type="presOf" srcId="{B6D3A360-1B59-4BB3-B4DC-84C90FC7EEA3}" destId="{0BFD33E0-6ABA-4F8D-88C2-B23F802C2AA4}" srcOrd="0" destOrd="0" presId="urn:microsoft.com/office/officeart/2005/8/layout/default"/>
    <dgm:cxn modelId="{A2A54A40-5929-4D53-A19D-AB4FAD59E16B}" type="presOf" srcId="{4222797F-3F89-43FE-A8F0-4EC98CCA95A6}" destId="{8BDDBBEA-F2C5-4296-9A58-B2CC2A364702}" srcOrd="0" destOrd="0" presId="urn:microsoft.com/office/officeart/2005/8/layout/default"/>
    <dgm:cxn modelId="{6131E240-F252-4172-A2FD-54D3C2F49F47}" type="presOf" srcId="{80381801-BFBD-4209-BA23-EBFE7FAD41D3}" destId="{844A76B8-E7C2-401C-8EDD-880E776E93C1}" srcOrd="0" destOrd="0" presId="urn:microsoft.com/office/officeart/2005/8/layout/default"/>
    <dgm:cxn modelId="{F11F576C-7540-46B2-B6B4-CB721A97F018}" srcId="{6A4FC965-C0EC-48D7-B1AA-831E50927346}" destId="{B6D3A360-1B59-4BB3-B4DC-84C90FC7EEA3}" srcOrd="0" destOrd="0" parTransId="{6EE12BEF-5D10-43E6-B138-0302C9C6E5AA}" sibTransId="{6B75B6A7-0FD0-4D4F-B64F-E8C24FD8926D}"/>
    <dgm:cxn modelId="{2EE13B70-D2E5-4E1E-B211-0CBDED2D1121}" type="presOf" srcId="{89183B2A-F3CC-43DF-AB2B-AF981CEC4E8A}" destId="{EA601933-029C-4733-B5B9-CC3D3C0F904D}" srcOrd="0" destOrd="0" presId="urn:microsoft.com/office/officeart/2005/8/layout/default"/>
    <dgm:cxn modelId="{56A3DE75-567D-4EAF-9897-1494B17AA350}" srcId="{6A4FC965-C0EC-48D7-B1AA-831E50927346}" destId="{000FBABD-B955-487A-BDA6-6BD21B99BAE8}" srcOrd="3" destOrd="0" parTransId="{1E5D8229-9FE0-4564-85E2-D21E167ED7AC}" sibTransId="{8C27624C-8858-4DE8-BB8E-0186999D340C}"/>
    <dgm:cxn modelId="{EE703080-EBFF-4F46-AD3E-4B0A9CC2832E}" srcId="{6A4FC965-C0EC-48D7-B1AA-831E50927346}" destId="{B2E1EE50-CBF1-4D9F-90B1-882591E33209}" srcOrd="5" destOrd="0" parTransId="{8E5AE6AC-2141-4D32-A664-ABDC275B58ED}" sibTransId="{5E7CD5FA-A0F7-420C-89FC-A8E112BDC3AE}"/>
    <dgm:cxn modelId="{056BD784-A4AA-4727-A68A-52A65F28E376}" type="presOf" srcId="{6A4FC965-C0EC-48D7-B1AA-831E50927346}" destId="{E8B2C3FC-49A3-47A3-8CD8-95633ECC1D8D}" srcOrd="0" destOrd="0" presId="urn:microsoft.com/office/officeart/2005/8/layout/default"/>
    <dgm:cxn modelId="{4F167285-C2B5-4202-8BDC-D6FF3A28F3F2}" srcId="{6A4FC965-C0EC-48D7-B1AA-831E50927346}" destId="{134020A5-DF6E-48C2-9C0D-C6E6E1BCD0CF}" srcOrd="4" destOrd="0" parTransId="{7B4B4659-32CB-488A-927D-61B053C085F1}" sibTransId="{A7D42D86-420A-4778-817F-64D44F7457A0}"/>
    <dgm:cxn modelId="{E521BE86-046A-4E4C-A6A9-7C78C20543E1}" srcId="{6A4FC965-C0EC-48D7-B1AA-831E50927346}" destId="{89183B2A-F3CC-43DF-AB2B-AF981CEC4E8A}" srcOrd="7" destOrd="0" parTransId="{14A31B99-B062-40B8-8230-DD94D71414DE}" sibTransId="{44B368F8-6141-41EB-BFF2-7629584AE8FE}"/>
    <dgm:cxn modelId="{B190B8BD-D2DF-4C17-9D68-67577BC7ECE9}" srcId="{6A4FC965-C0EC-48D7-B1AA-831E50927346}" destId="{F98F6DA3-810E-45B3-A018-ED098A304C25}" srcOrd="1" destOrd="0" parTransId="{8ACEE86A-430D-4C7E-BD72-B1529C10663F}" sibTransId="{FD77980E-BE28-4557-99BA-5985E9F1651D}"/>
    <dgm:cxn modelId="{114C52DB-2310-4C55-ABF9-5DB80AE59FE4}" srcId="{6A4FC965-C0EC-48D7-B1AA-831E50927346}" destId="{4222797F-3F89-43FE-A8F0-4EC98CCA95A6}" srcOrd="6" destOrd="0" parTransId="{32316053-D053-430D-9DAC-EEFB6E0C54DC}" sibTransId="{9634D743-6A73-498B-8981-607EF0D8C351}"/>
    <dgm:cxn modelId="{68A477F4-352A-4597-B7C1-4A5DB0211343}" type="presOf" srcId="{F98F6DA3-810E-45B3-A018-ED098A304C25}" destId="{E526347F-E1E7-44A7-9F8C-88686BA503BE}" srcOrd="0" destOrd="0" presId="urn:microsoft.com/office/officeart/2005/8/layout/default"/>
    <dgm:cxn modelId="{510E38FD-3158-4A09-993F-C01645A9E3A7}" type="presOf" srcId="{134020A5-DF6E-48C2-9C0D-C6E6E1BCD0CF}" destId="{35554002-D7DF-4969-AEE9-D46543772DEF}" srcOrd="0" destOrd="0" presId="urn:microsoft.com/office/officeart/2005/8/layout/default"/>
    <dgm:cxn modelId="{FDB7B261-D2DF-4F19-9E71-7CD165D9A16D}" type="presParOf" srcId="{E8B2C3FC-49A3-47A3-8CD8-95633ECC1D8D}" destId="{0BFD33E0-6ABA-4F8D-88C2-B23F802C2AA4}" srcOrd="0" destOrd="0" presId="urn:microsoft.com/office/officeart/2005/8/layout/default"/>
    <dgm:cxn modelId="{2704593B-C34C-4C8A-908C-DA39DF9425EF}" type="presParOf" srcId="{E8B2C3FC-49A3-47A3-8CD8-95633ECC1D8D}" destId="{A20F34F3-6DC8-41D5-90A3-973E4AC62D80}" srcOrd="1" destOrd="0" presId="urn:microsoft.com/office/officeart/2005/8/layout/default"/>
    <dgm:cxn modelId="{F129A361-7A07-4097-A05C-95733080F328}" type="presParOf" srcId="{E8B2C3FC-49A3-47A3-8CD8-95633ECC1D8D}" destId="{E526347F-E1E7-44A7-9F8C-88686BA503BE}" srcOrd="2" destOrd="0" presId="urn:microsoft.com/office/officeart/2005/8/layout/default"/>
    <dgm:cxn modelId="{B9B4339B-C642-447D-A9BD-5CA682ABDBD3}" type="presParOf" srcId="{E8B2C3FC-49A3-47A3-8CD8-95633ECC1D8D}" destId="{F2D311D3-D2DD-4F36-AB6E-03D900E033ED}" srcOrd="3" destOrd="0" presId="urn:microsoft.com/office/officeart/2005/8/layout/default"/>
    <dgm:cxn modelId="{05027299-C039-4094-8F73-BB5CBFA7D59E}" type="presParOf" srcId="{E8B2C3FC-49A3-47A3-8CD8-95633ECC1D8D}" destId="{844A76B8-E7C2-401C-8EDD-880E776E93C1}" srcOrd="4" destOrd="0" presId="urn:microsoft.com/office/officeart/2005/8/layout/default"/>
    <dgm:cxn modelId="{92F6782D-AE30-4A31-BD94-054627682975}" type="presParOf" srcId="{E8B2C3FC-49A3-47A3-8CD8-95633ECC1D8D}" destId="{3A9889B7-4908-45F7-BA85-35B94A4C95BF}" srcOrd="5" destOrd="0" presId="urn:microsoft.com/office/officeart/2005/8/layout/default"/>
    <dgm:cxn modelId="{3716D730-8AF9-46E1-BA9A-035A3CF4C65E}" type="presParOf" srcId="{E8B2C3FC-49A3-47A3-8CD8-95633ECC1D8D}" destId="{7BA6B325-CF60-423B-BC3D-E3C2FB15D1C0}" srcOrd="6" destOrd="0" presId="urn:microsoft.com/office/officeart/2005/8/layout/default"/>
    <dgm:cxn modelId="{3FBF41E5-3874-4F98-AD2A-DA54DDAC2FC4}" type="presParOf" srcId="{E8B2C3FC-49A3-47A3-8CD8-95633ECC1D8D}" destId="{C480A327-4C3B-4D46-A001-014ED6F5F1AD}" srcOrd="7" destOrd="0" presId="urn:microsoft.com/office/officeart/2005/8/layout/default"/>
    <dgm:cxn modelId="{3AD006EB-55E0-426A-A302-F079A3889381}" type="presParOf" srcId="{E8B2C3FC-49A3-47A3-8CD8-95633ECC1D8D}" destId="{35554002-D7DF-4969-AEE9-D46543772DEF}" srcOrd="8" destOrd="0" presId="urn:microsoft.com/office/officeart/2005/8/layout/default"/>
    <dgm:cxn modelId="{6D1EE2C9-D5E6-4650-9B61-C338273F50C5}" type="presParOf" srcId="{E8B2C3FC-49A3-47A3-8CD8-95633ECC1D8D}" destId="{423A74F3-F238-4591-B00B-5E42494BEB73}" srcOrd="9" destOrd="0" presId="urn:microsoft.com/office/officeart/2005/8/layout/default"/>
    <dgm:cxn modelId="{0CB2E587-5B24-4540-A4B4-B991DEAF0A05}" type="presParOf" srcId="{E8B2C3FC-49A3-47A3-8CD8-95633ECC1D8D}" destId="{48C60352-1A8D-4CBD-A503-8E998C675F6C}" srcOrd="10" destOrd="0" presId="urn:microsoft.com/office/officeart/2005/8/layout/default"/>
    <dgm:cxn modelId="{42298A8E-BC5C-49C9-8F1B-EDE8732F86DE}" type="presParOf" srcId="{E8B2C3FC-49A3-47A3-8CD8-95633ECC1D8D}" destId="{33ADDC41-0BF9-49B6-9256-1EAF4D7F455C}" srcOrd="11" destOrd="0" presId="urn:microsoft.com/office/officeart/2005/8/layout/default"/>
    <dgm:cxn modelId="{555D06E2-8406-4EA6-A933-129AD71122EC}" type="presParOf" srcId="{E8B2C3FC-49A3-47A3-8CD8-95633ECC1D8D}" destId="{8BDDBBEA-F2C5-4296-9A58-B2CC2A364702}" srcOrd="12" destOrd="0" presId="urn:microsoft.com/office/officeart/2005/8/layout/default"/>
    <dgm:cxn modelId="{41AE297B-F74A-4ABA-8E62-B535F4A9FD0E}" type="presParOf" srcId="{E8B2C3FC-49A3-47A3-8CD8-95633ECC1D8D}" destId="{2AE7D84A-7043-4FFE-882F-3587B00C977A}" srcOrd="13" destOrd="0" presId="urn:microsoft.com/office/officeart/2005/8/layout/default"/>
    <dgm:cxn modelId="{12329F25-F8E5-45F0-8F37-E0ACA0555820}" type="presParOf" srcId="{E8B2C3FC-49A3-47A3-8CD8-95633ECC1D8D}" destId="{EA601933-029C-4733-B5B9-CC3D3C0F904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F28ED9-00E7-45A7-BF36-B03E03039E2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NG"/>
        </a:p>
      </dgm:t>
    </dgm:pt>
    <dgm:pt modelId="{16E7EA36-B7C9-4E9F-8085-D6100B7DF5E1}">
      <dgm:prSet/>
      <dgm:spPr>
        <a:solidFill>
          <a:srgbClr val="1D55E5"/>
        </a:solidFill>
      </dgm:spPr>
      <dgm:t>
        <a:bodyPr/>
        <a:lstStyle/>
        <a:p>
          <a:r>
            <a:rPr lang="en-US" baseline="0"/>
            <a:t>Active listening</a:t>
          </a:r>
          <a:endParaRPr lang="en-NG"/>
        </a:p>
      </dgm:t>
    </dgm:pt>
    <dgm:pt modelId="{824041AA-B566-43FC-980C-2D68B6A1733D}" type="parTrans" cxnId="{7096A2A4-7D81-458C-AD0F-15CC6765B45E}">
      <dgm:prSet/>
      <dgm:spPr/>
      <dgm:t>
        <a:bodyPr/>
        <a:lstStyle/>
        <a:p>
          <a:endParaRPr lang="en-NG"/>
        </a:p>
      </dgm:t>
    </dgm:pt>
    <dgm:pt modelId="{B4AD65E4-0F4E-48B5-AC33-275F2BD9E94D}" type="sibTrans" cxnId="{7096A2A4-7D81-458C-AD0F-15CC6765B45E}">
      <dgm:prSet/>
      <dgm:spPr/>
      <dgm:t>
        <a:bodyPr/>
        <a:lstStyle/>
        <a:p>
          <a:endParaRPr lang="en-NG"/>
        </a:p>
      </dgm:t>
    </dgm:pt>
    <dgm:pt modelId="{129BBC1B-C856-45B0-87D4-4E022B9EB829}">
      <dgm:prSet/>
      <dgm:spPr>
        <a:solidFill>
          <a:srgbClr val="1D55E5"/>
        </a:solidFill>
      </dgm:spPr>
      <dgm:t>
        <a:bodyPr/>
        <a:lstStyle/>
        <a:p>
          <a:r>
            <a:rPr lang="en-US" baseline="0"/>
            <a:t>Empathy</a:t>
          </a:r>
          <a:endParaRPr lang="en-NG"/>
        </a:p>
      </dgm:t>
    </dgm:pt>
    <dgm:pt modelId="{27190C6A-B631-41BA-9E70-79D3226EA52B}" type="parTrans" cxnId="{AEAF542E-4D76-4B9D-B3A9-A0BC429BF928}">
      <dgm:prSet/>
      <dgm:spPr/>
      <dgm:t>
        <a:bodyPr/>
        <a:lstStyle/>
        <a:p>
          <a:endParaRPr lang="en-NG"/>
        </a:p>
      </dgm:t>
    </dgm:pt>
    <dgm:pt modelId="{2D11CE8E-ED3A-4140-952F-763D1D1A3E35}" type="sibTrans" cxnId="{AEAF542E-4D76-4B9D-B3A9-A0BC429BF928}">
      <dgm:prSet/>
      <dgm:spPr/>
      <dgm:t>
        <a:bodyPr/>
        <a:lstStyle/>
        <a:p>
          <a:endParaRPr lang="en-NG"/>
        </a:p>
      </dgm:t>
    </dgm:pt>
    <dgm:pt modelId="{50BA166E-861B-4AF6-93E1-DA5865DAD2A5}">
      <dgm:prSet/>
      <dgm:spPr>
        <a:solidFill>
          <a:srgbClr val="1D55E5"/>
        </a:solidFill>
      </dgm:spPr>
      <dgm:t>
        <a:bodyPr/>
        <a:lstStyle/>
        <a:p>
          <a:r>
            <a:rPr lang="en-US" baseline="0"/>
            <a:t>Calm communication</a:t>
          </a:r>
          <a:endParaRPr lang="en-NG"/>
        </a:p>
      </dgm:t>
    </dgm:pt>
    <dgm:pt modelId="{93C39B2A-4516-4A85-84B9-892D9336BF6E}" type="parTrans" cxnId="{463F818C-2A0F-4EFE-8E80-F1E90EAC2263}">
      <dgm:prSet/>
      <dgm:spPr/>
      <dgm:t>
        <a:bodyPr/>
        <a:lstStyle/>
        <a:p>
          <a:endParaRPr lang="en-NG"/>
        </a:p>
      </dgm:t>
    </dgm:pt>
    <dgm:pt modelId="{6C833FEA-AF09-45BB-94BC-4071A126B832}" type="sibTrans" cxnId="{463F818C-2A0F-4EFE-8E80-F1E90EAC2263}">
      <dgm:prSet/>
      <dgm:spPr/>
      <dgm:t>
        <a:bodyPr/>
        <a:lstStyle/>
        <a:p>
          <a:endParaRPr lang="en-NG"/>
        </a:p>
      </dgm:t>
    </dgm:pt>
    <dgm:pt modelId="{3EA8F119-83F4-4F4A-A2B1-AC6559C0C33A}">
      <dgm:prSet/>
      <dgm:spPr>
        <a:solidFill>
          <a:srgbClr val="1D55E5"/>
        </a:solidFill>
      </dgm:spPr>
      <dgm:t>
        <a:bodyPr/>
        <a:lstStyle/>
        <a:p>
          <a:r>
            <a:rPr lang="en-US" baseline="0"/>
            <a:t>Use "I" statements</a:t>
          </a:r>
          <a:endParaRPr lang="en-NG"/>
        </a:p>
      </dgm:t>
    </dgm:pt>
    <dgm:pt modelId="{05F690C2-0E21-4947-B048-55E91523AF63}" type="parTrans" cxnId="{2DAF606C-A63F-49CC-8E2C-B4F533039DCB}">
      <dgm:prSet/>
      <dgm:spPr/>
      <dgm:t>
        <a:bodyPr/>
        <a:lstStyle/>
        <a:p>
          <a:endParaRPr lang="en-NG"/>
        </a:p>
      </dgm:t>
    </dgm:pt>
    <dgm:pt modelId="{4DE5CB88-BA04-4E1F-99F7-0C4135FEB75C}" type="sibTrans" cxnId="{2DAF606C-A63F-49CC-8E2C-B4F533039DCB}">
      <dgm:prSet/>
      <dgm:spPr/>
      <dgm:t>
        <a:bodyPr/>
        <a:lstStyle/>
        <a:p>
          <a:endParaRPr lang="en-NG"/>
        </a:p>
      </dgm:t>
    </dgm:pt>
    <dgm:pt modelId="{2EFC592B-619F-4654-B88F-43CCECBFE3B5}">
      <dgm:prSet/>
      <dgm:spPr>
        <a:solidFill>
          <a:srgbClr val="1D55E5"/>
        </a:solidFill>
      </dgm:spPr>
      <dgm:t>
        <a:bodyPr/>
        <a:lstStyle/>
        <a:p>
          <a:r>
            <a:rPr lang="en-US" baseline="0"/>
            <a:t>Seek common ground</a:t>
          </a:r>
          <a:endParaRPr lang="en-NG"/>
        </a:p>
      </dgm:t>
    </dgm:pt>
    <dgm:pt modelId="{A8DDBCD0-21E7-40B5-9582-8FED74DA4589}" type="parTrans" cxnId="{40A1C20B-FB07-48D4-BD3F-7E6444AD1473}">
      <dgm:prSet/>
      <dgm:spPr/>
      <dgm:t>
        <a:bodyPr/>
        <a:lstStyle/>
        <a:p>
          <a:endParaRPr lang="en-NG"/>
        </a:p>
      </dgm:t>
    </dgm:pt>
    <dgm:pt modelId="{0D8BF883-D1EC-415A-8EB1-8078EFF5D98B}" type="sibTrans" cxnId="{40A1C20B-FB07-48D4-BD3F-7E6444AD1473}">
      <dgm:prSet/>
      <dgm:spPr/>
      <dgm:t>
        <a:bodyPr/>
        <a:lstStyle/>
        <a:p>
          <a:endParaRPr lang="en-NG"/>
        </a:p>
      </dgm:t>
    </dgm:pt>
    <dgm:pt modelId="{5A159190-8C16-46AA-B0F8-5E4AD7E0D8F9}">
      <dgm:prSet/>
      <dgm:spPr>
        <a:solidFill>
          <a:srgbClr val="1D55E5"/>
        </a:solidFill>
      </dgm:spPr>
      <dgm:t>
        <a:bodyPr/>
        <a:lstStyle/>
        <a:p>
          <a:r>
            <a:rPr lang="en-US" baseline="0"/>
            <a:t>Win-win approach</a:t>
          </a:r>
          <a:endParaRPr lang="en-NG"/>
        </a:p>
      </dgm:t>
    </dgm:pt>
    <dgm:pt modelId="{BF90F1EA-D599-4F16-ADBC-716DD58BB169}" type="parTrans" cxnId="{7A3F346B-FB95-4CD4-B713-43317DAE11F9}">
      <dgm:prSet/>
      <dgm:spPr/>
      <dgm:t>
        <a:bodyPr/>
        <a:lstStyle/>
        <a:p>
          <a:endParaRPr lang="en-NG"/>
        </a:p>
      </dgm:t>
    </dgm:pt>
    <dgm:pt modelId="{0962F8CF-7133-4B10-A5D6-07D9F4CF9C4B}" type="sibTrans" cxnId="{7A3F346B-FB95-4CD4-B713-43317DAE11F9}">
      <dgm:prSet/>
      <dgm:spPr/>
      <dgm:t>
        <a:bodyPr/>
        <a:lstStyle/>
        <a:p>
          <a:endParaRPr lang="en-NG"/>
        </a:p>
      </dgm:t>
    </dgm:pt>
    <dgm:pt modelId="{0741A56B-D95F-4F1A-9FA3-2D9EC5AE3067}">
      <dgm:prSet/>
      <dgm:spPr>
        <a:solidFill>
          <a:srgbClr val="1D55E5"/>
        </a:solidFill>
      </dgm:spPr>
      <dgm:t>
        <a:bodyPr/>
        <a:lstStyle/>
        <a:p>
          <a:r>
            <a:rPr lang="en-US" baseline="0"/>
            <a:t>Compromise</a:t>
          </a:r>
          <a:endParaRPr lang="en-NG"/>
        </a:p>
      </dgm:t>
    </dgm:pt>
    <dgm:pt modelId="{0A36599C-9293-41C3-AA91-8129E58078DD}" type="parTrans" cxnId="{3FB26889-34D6-46C0-A3F5-355D8F7DF674}">
      <dgm:prSet/>
      <dgm:spPr/>
      <dgm:t>
        <a:bodyPr/>
        <a:lstStyle/>
        <a:p>
          <a:endParaRPr lang="en-NG"/>
        </a:p>
      </dgm:t>
    </dgm:pt>
    <dgm:pt modelId="{C8AE73FE-440A-4893-BB61-D8FE55DA416E}" type="sibTrans" cxnId="{3FB26889-34D6-46C0-A3F5-355D8F7DF674}">
      <dgm:prSet/>
      <dgm:spPr/>
      <dgm:t>
        <a:bodyPr/>
        <a:lstStyle/>
        <a:p>
          <a:endParaRPr lang="en-NG"/>
        </a:p>
      </dgm:t>
    </dgm:pt>
    <dgm:pt modelId="{4B37E7AE-53F1-4D36-B0EC-2E32AABB6AB3}">
      <dgm:prSet/>
      <dgm:spPr>
        <a:solidFill>
          <a:srgbClr val="1D55E5"/>
        </a:solidFill>
      </dgm:spPr>
      <dgm:t>
        <a:bodyPr/>
        <a:lstStyle/>
        <a:p>
          <a:r>
            <a:rPr lang="en-US" baseline="0"/>
            <a:t>Mediation</a:t>
          </a:r>
          <a:endParaRPr lang="en-NG"/>
        </a:p>
      </dgm:t>
    </dgm:pt>
    <dgm:pt modelId="{815A2441-A384-47DC-B09E-BBE62F08CD98}" type="parTrans" cxnId="{ADA3740F-6067-4360-83EF-92D3AD68C61D}">
      <dgm:prSet/>
      <dgm:spPr/>
      <dgm:t>
        <a:bodyPr/>
        <a:lstStyle/>
        <a:p>
          <a:endParaRPr lang="en-NG"/>
        </a:p>
      </dgm:t>
    </dgm:pt>
    <dgm:pt modelId="{C402CF76-453C-417E-B332-EB7246CBB6EF}" type="sibTrans" cxnId="{ADA3740F-6067-4360-83EF-92D3AD68C61D}">
      <dgm:prSet/>
      <dgm:spPr/>
      <dgm:t>
        <a:bodyPr/>
        <a:lstStyle/>
        <a:p>
          <a:endParaRPr lang="en-NG"/>
        </a:p>
      </dgm:t>
    </dgm:pt>
    <dgm:pt modelId="{A43EF7B6-7C70-42C2-8921-DDEA506F2E9A}">
      <dgm:prSet/>
      <dgm:spPr>
        <a:solidFill>
          <a:srgbClr val="1D55E5"/>
        </a:solidFill>
      </dgm:spPr>
      <dgm:t>
        <a:bodyPr/>
        <a:lstStyle/>
        <a:p>
          <a:r>
            <a:rPr lang="en-US" baseline="0"/>
            <a:t>Take breaks if needed</a:t>
          </a:r>
          <a:endParaRPr lang="en-NG"/>
        </a:p>
      </dgm:t>
    </dgm:pt>
    <dgm:pt modelId="{85618B55-FBE8-413B-B0C5-3AD594A6EED6}" type="parTrans" cxnId="{DF02450C-3DA3-458A-BD84-867315FAC36D}">
      <dgm:prSet/>
      <dgm:spPr/>
      <dgm:t>
        <a:bodyPr/>
        <a:lstStyle/>
        <a:p>
          <a:endParaRPr lang="en-NG"/>
        </a:p>
      </dgm:t>
    </dgm:pt>
    <dgm:pt modelId="{156358D6-70A9-4825-8F49-A5255AF07348}" type="sibTrans" cxnId="{DF02450C-3DA3-458A-BD84-867315FAC36D}">
      <dgm:prSet/>
      <dgm:spPr/>
      <dgm:t>
        <a:bodyPr/>
        <a:lstStyle/>
        <a:p>
          <a:endParaRPr lang="en-NG"/>
        </a:p>
      </dgm:t>
    </dgm:pt>
    <dgm:pt modelId="{4B075156-4AC1-4360-A89B-328240613F78}">
      <dgm:prSet/>
      <dgm:spPr>
        <a:solidFill>
          <a:srgbClr val="1D55E5"/>
        </a:solidFill>
      </dgm:spPr>
      <dgm:t>
        <a:bodyPr/>
        <a:lstStyle/>
        <a:p>
          <a:r>
            <a:rPr lang="en-US" baseline="0"/>
            <a:t>Focus on the issue, not personal attacks</a:t>
          </a:r>
          <a:endParaRPr lang="en-NG"/>
        </a:p>
      </dgm:t>
    </dgm:pt>
    <dgm:pt modelId="{9F42E54B-920B-413E-ADB3-8E3E79E248B4}" type="parTrans" cxnId="{B3AD41EA-9E6D-4999-81B2-022EF885FD46}">
      <dgm:prSet/>
      <dgm:spPr/>
      <dgm:t>
        <a:bodyPr/>
        <a:lstStyle/>
        <a:p>
          <a:endParaRPr lang="en-NG"/>
        </a:p>
      </dgm:t>
    </dgm:pt>
    <dgm:pt modelId="{8F7F37E7-8591-4E33-8073-407FADDCA377}" type="sibTrans" cxnId="{B3AD41EA-9E6D-4999-81B2-022EF885FD46}">
      <dgm:prSet/>
      <dgm:spPr/>
      <dgm:t>
        <a:bodyPr/>
        <a:lstStyle/>
        <a:p>
          <a:endParaRPr lang="en-NG"/>
        </a:p>
      </dgm:t>
    </dgm:pt>
    <dgm:pt modelId="{5127549D-2FEC-4583-B0EF-75271BE5FFA7}">
      <dgm:prSet/>
      <dgm:spPr>
        <a:solidFill>
          <a:srgbClr val="1D55E5"/>
        </a:solidFill>
      </dgm:spPr>
      <dgm:t>
        <a:bodyPr/>
        <a:lstStyle/>
        <a:p>
          <a:r>
            <a:rPr lang="en-US" baseline="0"/>
            <a:t>Practice forgiveness</a:t>
          </a:r>
          <a:endParaRPr lang="en-NG"/>
        </a:p>
      </dgm:t>
    </dgm:pt>
    <dgm:pt modelId="{9C65863C-A023-4AAC-8889-FCAD9EA9591B}" type="parTrans" cxnId="{4ACA96D5-2D09-46E5-9A85-4EC7FCA9B692}">
      <dgm:prSet/>
      <dgm:spPr/>
      <dgm:t>
        <a:bodyPr/>
        <a:lstStyle/>
        <a:p>
          <a:endParaRPr lang="en-NG"/>
        </a:p>
      </dgm:t>
    </dgm:pt>
    <dgm:pt modelId="{2AB163E4-E885-430F-A58B-61C84A90D86F}" type="sibTrans" cxnId="{4ACA96D5-2D09-46E5-9A85-4EC7FCA9B692}">
      <dgm:prSet/>
      <dgm:spPr/>
      <dgm:t>
        <a:bodyPr/>
        <a:lstStyle/>
        <a:p>
          <a:endParaRPr lang="en-NG"/>
        </a:p>
      </dgm:t>
    </dgm:pt>
    <dgm:pt modelId="{CD1CE800-914B-42F4-B1AB-59CCFBEE0E29}" type="pres">
      <dgm:prSet presAssocID="{C7F28ED9-00E7-45A7-BF36-B03E03039E2D}" presName="diagram" presStyleCnt="0">
        <dgm:presLayoutVars>
          <dgm:dir/>
          <dgm:resizeHandles val="exact"/>
        </dgm:presLayoutVars>
      </dgm:prSet>
      <dgm:spPr/>
    </dgm:pt>
    <dgm:pt modelId="{6E268CD6-B8CE-495A-B6C7-C39B21F6D808}" type="pres">
      <dgm:prSet presAssocID="{16E7EA36-B7C9-4E9F-8085-D6100B7DF5E1}" presName="node" presStyleLbl="node1" presStyleIdx="0" presStyleCnt="11">
        <dgm:presLayoutVars>
          <dgm:bulletEnabled val="1"/>
        </dgm:presLayoutVars>
      </dgm:prSet>
      <dgm:spPr/>
    </dgm:pt>
    <dgm:pt modelId="{7D2F4034-FED0-412D-B503-39FF00739701}" type="pres">
      <dgm:prSet presAssocID="{B4AD65E4-0F4E-48B5-AC33-275F2BD9E94D}" presName="sibTrans" presStyleCnt="0"/>
      <dgm:spPr/>
    </dgm:pt>
    <dgm:pt modelId="{7EE4502F-FC38-43CA-AC5D-FC2DE56E0E0B}" type="pres">
      <dgm:prSet presAssocID="{129BBC1B-C856-45B0-87D4-4E022B9EB829}" presName="node" presStyleLbl="node1" presStyleIdx="1" presStyleCnt="11">
        <dgm:presLayoutVars>
          <dgm:bulletEnabled val="1"/>
        </dgm:presLayoutVars>
      </dgm:prSet>
      <dgm:spPr/>
    </dgm:pt>
    <dgm:pt modelId="{DE6F80CD-FC4D-4F92-B1E5-C2D1B3DF6FD9}" type="pres">
      <dgm:prSet presAssocID="{2D11CE8E-ED3A-4140-952F-763D1D1A3E35}" presName="sibTrans" presStyleCnt="0"/>
      <dgm:spPr/>
    </dgm:pt>
    <dgm:pt modelId="{1FD8AB7E-97ED-4E45-AEE1-21D739F984A2}" type="pres">
      <dgm:prSet presAssocID="{50BA166E-861B-4AF6-93E1-DA5865DAD2A5}" presName="node" presStyleLbl="node1" presStyleIdx="2" presStyleCnt="11">
        <dgm:presLayoutVars>
          <dgm:bulletEnabled val="1"/>
        </dgm:presLayoutVars>
      </dgm:prSet>
      <dgm:spPr/>
    </dgm:pt>
    <dgm:pt modelId="{EF920F6A-3885-4AC7-93A0-217D19D24B80}" type="pres">
      <dgm:prSet presAssocID="{6C833FEA-AF09-45BB-94BC-4071A126B832}" presName="sibTrans" presStyleCnt="0"/>
      <dgm:spPr/>
    </dgm:pt>
    <dgm:pt modelId="{81E879B0-5D4C-4739-9203-DF94EE0BC820}" type="pres">
      <dgm:prSet presAssocID="{3EA8F119-83F4-4F4A-A2B1-AC6559C0C33A}" presName="node" presStyleLbl="node1" presStyleIdx="3" presStyleCnt="11">
        <dgm:presLayoutVars>
          <dgm:bulletEnabled val="1"/>
        </dgm:presLayoutVars>
      </dgm:prSet>
      <dgm:spPr/>
    </dgm:pt>
    <dgm:pt modelId="{E2F476EE-2D73-4E8F-AEFD-CF4B2542DD6E}" type="pres">
      <dgm:prSet presAssocID="{4DE5CB88-BA04-4E1F-99F7-0C4135FEB75C}" presName="sibTrans" presStyleCnt="0"/>
      <dgm:spPr/>
    </dgm:pt>
    <dgm:pt modelId="{28B2345B-B675-4376-9684-5D0C7DFA6EF9}" type="pres">
      <dgm:prSet presAssocID="{2EFC592B-619F-4654-B88F-43CCECBFE3B5}" presName="node" presStyleLbl="node1" presStyleIdx="4" presStyleCnt="11">
        <dgm:presLayoutVars>
          <dgm:bulletEnabled val="1"/>
        </dgm:presLayoutVars>
      </dgm:prSet>
      <dgm:spPr/>
    </dgm:pt>
    <dgm:pt modelId="{8F381832-C909-413C-9960-0CF865217AB9}" type="pres">
      <dgm:prSet presAssocID="{0D8BF883-D1EC-415A-8EB1-8078EFF5D98B}" presName="sibTrans" presStyleCnt="0"/>
      <dgm:spPr/>
    </dgm:pt>
    <dgm:pt modelId="{0C120E09-7DC5-40F7-8849-0AE5692C7EBD}" type="pres">
      <dgm:prSet presAssocID="{5A159190-8C16-46AA-B0F8-5E4AD7E0D8F9}" presName="node" presStyleLbl="node1" presStyleIdx="5" presStyleCnt="11">
        <dgm:presLayoutVars>
          <dgm:bulletEnabled val="1"/>
        </dgm:presLayoutVars>
      </dgm:prSet>
      <dgm:spPr/>
    </dgm:pt>
    <dgm:pt modelId="{F7A63C29-2DA7-40BB-BA38-A5F560E60276}" type="pres">
      <dgm:prSet presAssocID="{0962F8CF-7133-4B10-A5D6-07D9F4CF9C4B}" presName="sibTrans" presStyleCnt="0"/>
      <dgm:spPr/>
    </dgm:pt>
    <dgm:pt modelId="{12B47283-80E6-4CA8-8669-78F0B4564B22}" type="pres">
      <dgm:prSet presAssocID="{0741A56B-D95F-4F1A-9FA3-2D9EC5AE3067}" presName="node" presStyleLbl="node1" presStyleIdx="6" presStyleCnt="11">
        <dgm:presLayoutVars>
          <dgm:bulletEnabled val="1"/>
        </dgm:presLayoutVars>
      </dgm:prSet>
      <dgm:spPr/>
    </dgm:pt>
    <dgm:pt modelId="{F415269A-1B19-4D5E-8C36-A96AA407090E}" type="pres">
      <dgm:prSet presAssocID="{C8AE73FE-440A-4893-BB61-D8FE55DA416E}" presName="sibTrans" presStyleCnt="0"/>
      <dgm:spPr/>
    </dgm:pt>
    <dgm:pt modelId="{C6BD28DE-0F54-4DB5-8652-32D8062D9AF2}" type="pres">
      <dgm:prSet presAssocID="{4B37E7AE-53F1-4D36-B0EC-2E32AABB6AB3}" presName="node" presStyleLbl="node1" presStyleIdx="7" presStyleCnt="11">
        <dgm:presLayoutVars>
          <dgm:bulletEnabled val="1"/>
        </dgm:presLayoutVars>
      </dgm:prSet>
      <dgm:spPr/>
    </dgm:pt>
    <dgm:pt modelId="{B2231037-7E4E-4A5E-AE5F-E643634DF6B8}" type="pres">
      <dgm:prSet presAssocID="{C402CF76-453C-417E-B332-EB7246CBB6EF}" presName="sibTrans" presStyleCnt="0"/>
      <dgm:spPr/>
    </dgm:pt>
    <dgm:pt modelId="{1DB92D63-6AE5-442D-AE06-A63B1BD39016}" type="pres">
      <dgm:prSet presAssocID="{A43EF7B6-7C70-42C2-8921-DDEA506F2E9A}" presName="node" presStyleLbl="node1" presStyleIdx="8" presStyleCnt="11">
        <dgm:presLayoutVars>
          <dgm:bulletEnabled val="1"/>
        </dgm:presLayoutVars>
      </dgm:prSet>
      <dgm:spPr/>
    </dgm:pt>
    <dgm:pt modelId="{F1E10043-66BB-46BE-9DE5-28E4F5D8D338}" type="pres">
      <dgm:prSet presAssocID="{156358D6-70A9-4825-8F49-A5255AF07348}" presName="sibTrans" presStyleCnt="0"/>
      <dgm:spPr/>
    </dgm:pt>
    <dgm:pt modelId="{901B5FA6-00B1-4571-8C40-3D8FBD2DD87C}" type="pres">
      <dgm:prSet presAssocID="{4B075156-4AC1-4360-A89B-328240613F78}" presName="node" presStyleLbl="node1" presStyleIdx="9" presStyleCnt="11">
        <dgm:presLayoutVars>
          <dgm:bulletEnabled val="1"/>
        </dgm:presLayoutVars>
      </dgm:prSet>
      <dgm:spPr/>
    </dgm:pt>
    <dgm:pt modelId="{86F7D1CE-1166-45BB-B566-043AB7D10580}" type="pres">
      <dgm:prSet presAssocID="{8F7F37E7-8591-4E33-8073-407FADDCA377}" presName="sibTrans" presStyleCnt="0"/>
      <dgm:spPr/>
    </dgm:pt>
    <dgm:pt modelId="{87A3F6C3-7774-46C4-ACA1-A22B64DA6B45}" type="pres">
      <dgm:prSet presAssocID="{5127549D-2FEC-4583-B0EF-75271BE5FFA7}" presName="node" presStyleLbl="node1" presStyleIdx="10" presStyleCnt="11">
        <dgm:presLayoutVars>
          <dgm:bulletEnabled val="1"/>
        </dgm:presLayoutVars>
      </dgm:prSet>
      <dgm:spPr/>
    </dgm:pt>
  </dgm:ptLst>
  <dgm:cxnLst>
    <dgm:cxn modelId="{9C7C180A-97F5-4365-9513-DEDA8C43C25A}" type="presOf" srcId="{C7F28ED9-00E7-45A7-BF36-B03E03039E2D}" destId="{CD1CE800-914B-42F4-B1AB-59CCFBEE0E29}" srcOrd="0" destOrd="0" presId="urn:microsoft.com/office/officeart/2005/8/layout/default"/>
    <dgm:cxn modelId="{40A1C20B-FB07-48D4-BD3F-7E6444AD1473}" srcId="{C7F28ED9-00E7-45A7-BF36-B03E03039E2D}" destId="{2EFC592B-619F-4654-B88F-43CCECBFE3B5}" srcOrd="4" destOrd="0" parTransId="{A8DDBCD0-21E7-40B5-9582-8FED74DA4589}" sibTransId="{0D8BF883-D1EC-415A-8EB1-8078EFF5D98B}"/>
    <dgm:cxn modelId="{DF02450C-3DA3-458A-BD84-867315FAC36D}" srcId="{C7F28ED9-00E7-45A7-BF36-B03E03039E2D}" destId="{A43EF7B6-7C70-42C2-8921-DDEA506F2E9A}" srcOrd="8" destOrd="0" parTransId="{85618B55-FBE8-413B-B0C5-3AD594A6EED6}" sibTransId="{156358D6-70A9-4825-8F49-A5255AF07348}"/>
    <dgm:cxn modelId="{ADA3740F-6067-4360-83EF-92D3AD68C61D}" srcId="{C7F28ED9-00E7-45A7-BF36-B03E03039E2D}" destId="{4B37E7AE-53F1-4D36-B0EC-2E32AABB6AB3}" srcOrd="7" destOrd="0" parTransId="{815A2441-A384-47DC-B09E-BBE62F08CD98}" sibTransId="{C402CF76-453C-417E-B332-EB7246CBB6EF}"/>
    <dgm:cxn modelId="{EA3D0327-8CA5-4685-86F4-ABD53F436A4E}" type="presOf" srcId="{5A159190-8C16-46AA-B0F8-5E4AD7E0D8F9}" destId="{0C120E09-7DC5-40F7-8849-0AE5692C7EBD}" srcOrd="0" destOrd="0" presId="urn:microsoft.com/office/officeart/2005/8/layout/default"/>
    <dgm:cxn modelId="{AEAF542E-4D76-4B9D-B3A9-A0BC429BF928}" srcId="{C7F28ED9-00E7-45A7-BF36-B03E03039E2D}" destId="{129BBC1B-C856-45B0-87D4-4E022B9EB829}" srcOrd="1" destOrd="0" parTransId="{27190C6A-B631-41BA-9E70-79D3226EA52B}" sibTransId="{2D11CE8E-ED3A-4140-952F-763D1D1A3E35}"/>
    <dgm:cxn modelId="{D135A030-A600-41C3-9BE2-DC923C5F1FB5}" type="presOf" srcId="{16E7EA36-B7C9-4E9F-8085-D6100B7DF5E1}" destId="{6E268CD6-B8CE-495A-B6C7-C39B21F6D808}" srcOrd="0" destOrd="0" presId="urn:microsoft.com/office/officeart/2005/8/layout/default"/>
    <dgm:cxn modelId="{7A3F346B-FB95-4CD4-B713-43317DAE11F9}" srcId="{C7F28ED9-00E7-45A7-BF36-B03E03039E2D}" destId="{5A159190-8C16-46AA-B0F8-5E4AD7E0D8F9}" srcOrd="5" destOrd="0" parTransId="{BF90F1EA-D599-4F16-ADBC-716DD58BB169}" sibTransId="{0962F8CF-7133-4B10-A5D6-07D9F4CF9C4B}"/>
    <dgm:cxn modelId="{2DAF606C-A63F-49CC-8E2C-B4F533039DCB}" srcId="{C7F28ED9-00E7-45A7-BF36-B03E03039E2D}" destId="{3EA8F119-83F4-4F4A-A2B1-AC6559C0C33A}" srcOrd="3" destOrd="0" parTransId="{05F690C2-0E21-4947-B048-55E91523AF63}" sibTransId="{4DE5CB88-BA04-4E1F-99F7-0C4135FEB75C}"/>
    <dgm:cxn modelId="{9B7DFD52-CEA2-4FB6-94A3-4631526C8BD6}" type="presOf" srcId="{50BA166E-861B-4AF6-93E1-DA5865DAD2A5}" destId="{1FD8AB7E-97ED-4E45-AEE1-21D739F984A2}" srcOrd="0" destOrd="0" presId="urn:microsoft.com/office/officeart/2005/8/layout/default"/>
    <dgm:cxn modelId="{822EF086-F53F-45EE-88E5-69EA44D6BB54}" type="presOf" srcId="{2EFC592B-619F-4654-B88F-43CCECBFE3B5}" destId="{28B2345B-B675-4376-9684-5D0C7DFA6EF9}" srcOrd="0" destOrd="0" presId="urn:microsoft.com/office/officeart/2005/8/layout/default"/>
    <dgm:cxn modelId="{3FB26889-34D6-46C0-A3F5-355D8F7DF674}" srcId="{C7F28ED9-00E7-45A7-BF36-B03E03039E2D}" destId="{0741A56B-D95F-4F1A-9FA3-2D9EC5AE3067}" srcOrd="6" destOrd="0" parTransId="{0A36599C-9293-41C3-AA91-8129E58078DD}" sibTransId="{C8AE73FE-440A-4893-BB61-D8FE55DA416E}"/>
    <dgm:cxn modelId="{463F818C-2A0F-4EFE-8E80-F1E90EAC2263}" srcId="{C7F28ED9-00E7-45A7-BF36-B03E03039E2D}" destId="{50BA166E-861B-4AF6-93E1-DA5865DAD2A5}" srcOrd="2" destOrd="0" parTransId="{93C39B2A-4516-4A85-84B9-892D9336BF6E}" sibTransId="{6C833FEA-AF09-45BB-94BC-4071A126B832}"/>
    <dgm:cxn modelId="{80193E8D-61EC-4F75-8D8C-C5C174C7EF83}" type="presOf" srcId="{3EA8F119-83F4-4F4A-A2B1-AC6559C0C33A}" destId="{81E879B0-5D4C-4739-9203-DF94EE0BC820}" srcOrd="0" destOrd="0" presId="urn:microsoft.com/office/officeart/2005/8/layout/default"/>
    <dgm:cxn modelId="{3A4408A2-7633-4523-BEC5-51A7FEB359A6}" type="presOf" srcId="{4B37E7AE-53F1-4D36-B0EC-2E32AABB6AB3}" destId="{C6BD28DE-0F54-4DB5-8652-32D8062D9AF2}" srcOrd="0" destOrd="0" presId="urn:microsoft.com/office/officeart/2005/8/layout/default"/>
    <dgm:cxn modelId="{7096A2A4-7D81-458C-AD0F-15CC6765B45E}" srcId="{C7F28ED9-00E7-45A7-BF36-B03E03039E2D}" destId="{16E7EA36-B7C9-4E9F-8085-D6100B7DF5E1}" srcOrd="0" destOrd="0" parTransId="{824041AA-B566-43FC-980C-2D68B6A1733D}" sibTransId="{B4AD65E4-0F4E-48B5-AC33-275F2BD9E94D}"/>
    <dgm:cxn modelId="{23B644A7-BFC1-45A0-B9A9-C2182EC1D121}" type="presOf" srcId="{4B075156-4AC1-4360-A89B-328240613F78}" destId="{901B5FA6-00B1-4571-8C40-3D8FBD2DD87C}" srcOrd="0" destOrd="0" presId="urn:microsoft.com/office/officeart/2005/8/layout/default"/>
    <dgm:cxn modelId="{C1870BC6-1CE2-4A14-B27D-FBBD154D4CB1}" type="presOf" srcId="{A43EF7B6-7C70-42C2-8921-DDEA506F2E9A}" destId="{1DB92D63-6AE5-442D-AE06-A63B1BD39016}" srcOrd="0" destOrd="0" presId="urn:microsoft.com/office/officeart/2005/8/layout/default"/>
    <dgm:cxn modelId="{2AE654D0-21FC-4A77-8128-F1C37C46674C}" type="presOf" srcId="{129BBC1B-C856-45B0-87D4-4E022B9EB829}" destId="{7EE4502F-FC38-43CA-AC5D-FC2DE56E0E0B}" srcOrd="0" destOrd="0" presId="urn:microsoft.com/office/officeart/2005/8/layout/default"/>
    <dgm:cxn modelId="{4ACA96D5-2D09-46E5-9A85-4EC7FCA9B692}" srcId="{C7F28ED9-00E7-45A7-BF36-B03E03039E2D}" destId="{5127549D-2FEC-4583-B0EF-75271BE5FFA7}" srcOrd="10" destOrd="0" parTransId="{9C65863C-A023-4AAC-8889-FCAD9EA9591B}" sibTransId="{2AB163E4-E885-430F-A58B-61C84A90D86F}"/>
    <dgm:cxn modelId="{E6637FDA-B84B-4986-87FA-79D71F077DEB}" type="presOf" srcId="{5127549D-2FEC-4583-B0EF-75271BE5FFA7}" destId="{87A3F6C3-7774-46C4-ACA1-A22B64DA6B45}" srcOrd="0" destOrd="0" presId="urn:microsoft.com/office/officeart/2005/8/layout/default"/>
    <dgm:cxn modelId="{B3AD41EA-9E6D-4999-81B2-022EF885FD46}" srcId="{C7F28ED9-00E7-45A7-BF36-B03E03039E2D}" destId="{4B075156-4AC1-4360-A89B-328240613F78}" srcOrd="9" destOrd="0" parTransId="{9F42E54B-920B-413E-ADB3-8E3E79E248B4}" sibTransId="{8F7F37E7-8591-4E33-8073-407FADDCA377}"/>
    <dgm:cxn modelId="{5FA846EF-6C68-42FD-8D2B-E082A675FDFA}" type="presOf" srcId="{0741A56B-D95F-4F1A-9FA3-2D9EC5AE3067}" destId="{12B47283-80E6-4CA8-8669-78F0B4564B22}" srcOrd="0" destOrd="0" presId="urn:microsoft.com/office/officeart/2005/8/layout/default"/>
    <dgm:cxn modelId="{69EC500D-D28B-432D-8D85-8C1F2F54C3A7}" type="presParOf" srcId="{CD1CE800-914B-42F4-B1AB-59CCFBEE0E29}" destId="{6E268CD6-B8CE-495A-B6C7-C39B21F6D808}" srcOrd="0" destOrd="0" presId="urn:microsoft.com/office/officeart/2005/8/layout/default"/>
    <dgm:cxn modelId="{83082968-1FD5-4613-9A32-E40D2BDADD9A}" type="presParOf" srcId="{CD1CE800-914B-42F4-B1AB-59CCFBEE0E29}" destId="{7D2F4034-FED0-412D-B503-39FF00739701}" srcOrd="1" destOrd="0" presId="urn:microsoft.com/office/officeart/2005/8/layout/default"/>
    <dgm:cxn modelId="{00435A58-4E57-4722-8595-FC4F7C1770D2}" type="presParOf" srcId="{CD1CE800-914B-42F4-B1AB-59CCFBEE0E29}" destId="{7EE4502F-FC38-43CA-AC5D-FC2DE56E0E0B}" srcOrd="2" destOrd="0" presId="urn:microsoft.com/office/officeart/2005/8/layout/default"/>
    <dgm:cxn modelId="{5474F807-9305-4EE9-8540-144C37513CC9}" type="presParOf" srcId="{CD1CE800-914B-42F4-B1AB-59CCFBEE0E29}" destId="{DE6F80CD-FC4D-4F92-B1E5-C2D1B3DF6FD9}" srcOrd="3" destOrd="0" presId="urn:microsoft.com/office/officeart/2005/8/layout/default"/>
    <dgm:cxn modelId="{B1BFD8D4-DDCD-40F6-8D66-706D98596C3D}" type="presParOf" srcId="{CD1CE800-914B-42F4-B1AB-59CCFBEE0E29}" destId="{1FD8AB7E-97ED-4E45-AEE1-21D739F984A2}" srcOrd="4" destOrd="0" presId="urn:microsoft.com/office/officeart/2005/8/layout/default"/>
    <dgm:cxn modelId="{DB526C74-F29B-49FF-8DC2-7B8E252373CD}" type="presParOf" srcId="{CD1CE800-914B-42F4-B1AB-59CCFBEE0E29}" destId="{EF920F6A-3885-4AC7-93A0-217D19D24B80}" srcOrd="5" destOrd="0" presId="urn:microsoft.com/office/officeart/2005/8/layout/default"/>
    <dgm:cxn modelId="{B54AFF60-E772-496E-A5A1-54ACDC0EF9D4}" type="presParOf" srcId="{CD1CE800-914B-42F4-B1AB-59CCFBEE0E29}" destId="{81E879B0-5D4C-4739-9203-DF94EE0BC820}" srcOrd="6" destOrd="0" presId="urn:microsoft.com/office/officeart/2005/8/layout/default"/>
    <dgm:cxn modelId="{0CB6DA20-0EDC-47C3-B733-1762A4187AE9}" type="presParOf" srcId="{CD1CE800-914B-42F4-B1AB-59CCFBEE0E29}" destId="{E2F476EE-2D73-4E8F-AEFD-CF4B2542DD6E}" srcOrd="7" destOrd="0" presId="urn:microsoft.com/office/officeart/2005/8/layout/default"/>
    <dgm:cxn modelId="{6C3F4067-5AD6-491B-ADE7-F2D02D959621}" type="presParOf" srcId="{CD1CE800-914B-42F4-B1AB-59CCFBEE0E29}" destId="{28B2345B-B675-4376-9684-5D0C7DFA6EF9}" srcOrd="8" destOrd="0" presId="urn:microsoft.com/office/officeart/2005/8/layout/default"/>
    <dgm:cxn modelId="{05A5468F-BA7F-4A65-8713-B58FE70C598F}" type="presParOf" srcId="{CD1CE800-914B-42F4-B1AB-59CCFBEE0E29}" destId="{8F381832-C909-413C-9960-0CF865217AB9}" srcOrd="9" destOrd="0" presId="urn:microsoft.com/office/officeart/2005/8/layout/default"/>
    <dgm:cxn modelId="{C56473D7-72AB-48D6-A511-5411973ADDE8}" type="presParOf" srcId="{CD1CE800-914B-42F4-B1AB-59CCFBEE0E29}" destId="{0C120E09-7DC5-40F7-8849-0AE5692C7EBD}" srcOrd="10" destOrd="0" presId="urn:microsoft.com/office/officeart/2005/8/layout/default"/>
    <dgm:cxn modelId="{CE29F13C-C735-4B5E-8634-ABD0AC190B37}" type="presParOf" srcId="{CD1CE800-914B-42F4-B1AB-59CCFBEE0E29}" destId="{F7A63C29-2DA7-40BB-BA38-A5F560E60276}" srcOrd="11" destOrd="0" presId="urn:microsoft.com/office/officeart/2005/8/layout/default"/>
    <dgm:cxn modelId="{93AF65B0-9FAE-4643-AF60-79FE102D5717}" type="presParOf" srcId="{CD1CE800-914B-42F4-B1AB-59CCFBEE0E29}" destId="{12B47283-80E6-4CA8-8669-78F0B4564B22}" srcOrd="12" destOrd="0" presId="urn:microsoft.com/office/officeart/2005/8/layout/default"/>
    <dgm:cxn modelId="{8620E19D-216A-4003-AD54-148A06A19024}" type="presParOf" srcId="{CD1CE800-914B-42F4-B1AB-59CCFBEE0E29}" destId="{F415269A-1B19-4D5E-8C36-A96AA407090E}" srcOrd="13" destOrd="0" presId="urn:microsoft.com/office/officeart/2005/8/layout/default"/>
    <dgm:cxn modelId="{A396947D-7151-46CA-8BCF-56BBF5C88C18}" type="presParOf" srcId="{CD1CE800-914B-42F4-B1AB-59CCFBEE0E29}" destId="{C6BD28DE-0F54-4DB5-8652-32D8062D9AF2}" srcOrd="14" destOrd="0" presId="urn:microsoft.com/office/officeart/2005/8/layout/default"/>
    <dgm:cxn modelId="{B589BEF6-A30D-4964-AAA7-E5E29242473F}" type="presParOf" srcId="{CD1CE800-914B-42F4-B1AB-59CCFBEE0E29}" destId="{B2231037-7E4E-4A5E-AE5F-E643634DF6B8}" srcOrd="15" destOrd="0" presId="urn:microsoft.com/office/officeart/2005/8/layout/default"/>
    <dgm:cxn modelId="{3313E5A0-C04D-45DE-BFA0-483FFFE70AFE}" type="presParOf" srcId="{CD1CE800-914B-42F4-B1AB-59CCFBEE0E29}" destId="{1DB92D63-6AE5-442D-AE06-A63B1BD39016}" srcOrd="16" destOrd="0" presId="urn:microsoft.com/office/officeart/2005/8/layout/default"/>
    <dgm:cxn modelId="{D4E994D8-12CF-4368-8EB7-F5BFA8D3385F}" type="presParOf" srcId="{CD1CE800-914B-42F4-B1AB-59CCFBEE0E29}" destId="{F1E10043-66BB-46BE-9DE5-28E4F5D8D338}" srcOrd="17" destOrd="0" presId="urn:microsoft.com/office/officeart/2005/8/layout/default"/>
    <dgm:cxn modelId="{A4169A00-CDCB-4F09-8C5B-E2A0953E7A58}" type="presParOf" srcId="{CD1CE800-914B-42F4-B1AB-59CCFBEE0E29}" destId="{901B5FA6-00B1-4571-8C40-3D8FBD2DD87C}" srcOrd="18" destOrd="0" presId="urn:microsoft.com/office/officeart/2005/8/layout/default"/>
    <dgm:cxn modelId="{22E40B90-185D-4469-8A68-C29FE35632DE}" type="presParOf" srcId="{CD1CE800-914B-42F4-B1AB-59CCFBEE0E29}" destId="{86F7D1CE-1166-45BB-B566-043AB7D10580}" srcOrd="19" destOrd="0" presId="urn:microsoft.com/office/officeart/2005/8/layout/default"/>
    <dgm:cxn modelId="{C54C6D81-5DF4-4D09-AA2E-67819E50DAC8}" type="presParOf" srcId="{CD1CE800-914B-42F4-B1AB-59CCFBEE0E29}" destId="{87A3F6C3-7774-46C4-ACA1-A22B64DA6B45}" srcOrd="20"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36521-DC02-49D1-9107-F3887DDF3208}">
      <dsp:nvSpPr>
        <dsp:cNvPr id="0" name=""/>
        <dsp:cNvSpPr/>
      </dsp:nvSpPr>
      <dsp:spPr>
        <a:xfrm>
          <a:off x="535974" y="0"/>
          <a:ext cx="4806337" cy="4806337"/>
        </a:xfrm>
        <a:prstGeom prst="triangle">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03FD1-6DDD-4D86-B7F2-CC4C0F037284}">
      <dsp:nvSpPr>
        <dsp:cNvPr id="0" name=""/>
        <dsp:cNvSpPr/>
      </dsp:nvSpPr>
      <dsp:spPr>
        <a:xfrm>
          <a:off x="2939143" y="483215"/>
          <a:ext cx="3124119" cy="113775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venir Next LT Pro" panose="020B0504020202020204" pitchFamily="34" charset="0"/>
            </a:rPr>
            <a:t>Prioritize self-care activities. </a:t>
          </a:r>
          <a:endParaRPr lang="en-NG" sz="2000" kern="1200">
            <a:latin typeface="Avenir Next LT Pro" panose="020B0504020202020204" pitchFamily="34" charset="0"/>
          </a:endParaRPr>
        </a:p>
      </dsp:txBody>
      <dsp:txXfrm>
        <a:off x="2994683" y="538755"/>
        <a:ext cx="3013039" cy="1026670"/>
      </dsp:txXfrm>
    </dsp:sp>
    <dsp:sp modelId="{F5A02D1E-0CA0-4597-B2D5-AD31C2FAFA8A}">
      <dsp:nvSpPr>
        <dsp:cNvPr id="0" name=""/>
        <dsp:cNvSpPr/>
      </dsp:nvSpPr>
      <dsp:spPr>
        <a:xfrm>
          <a:off x="2939143" y="1763184"/>
          <a:ext cx="3124119" cy="113775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venir Next LT Pro" panose="020B0504020202020204" pitchFamily="34" charset="0"/>
            </a:rPr>
            <a:t>Positive self-talk</a:t>
          </a:r>
          <a:endParaRPr lang="en-NG" sz="2000" kern="1200">
            <a:latin typeface="Avenir Next LT Pro" panose="020B0504020202020204" pitchFamily="34" charset="0"/>
          </a:endParaRPr>
        </a:p>
      </dsp:txBody>
      <dsp:txXfrm>
        <a:off x="2994683" y="1818724"/>
        <a:ext cx="3013039" cy="1026670"/>
      </dsp:txXfrm>
    </dsp:sp>
    <dsp:sp modelId="{D93569B4-CF86-4A88-8334-731E5B3A1879}">
      <dsp:nvSpPr>
        <dsp:cNvPr id="0" name=""/>
        <dsp:cNvSpPr/>
      </dsp:nvSpPr>
      <dsp:spPr>
        <a:xfrm>
          <a:off x="2939143" y="3043153"/>
          <a:ext cx="3124119" cy="113775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venir Next LT Pro" panose="020B0504020202020204" pitchFamily="34" charset="0"/>
            </a:rPr>
            <a:t>Recognize and acknowledge your stress and anxiety triggers. </a:t>
          </a:r>
          <a:endParaRPr lang="en-NG" sz="2000" kern="1200">
            <a:latin typeface="Avenir Next LT Pro" panose="020B0504020202020204" pitchFamily="34" charset="0"/>
          </a:endParaRPr>
        </a:p>
      </dsp:txBody>
      <dsp:txXfrm>
        <a:off x="2994683" y="3098693"/>
        <a:ext cx="3013039" cy="1026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313E4-B15B-4F20-8D0F-68154204A769}">
      <dsp:nvSpPr>
        <dsp:cNvPr id="0" name=""/>
        <dsp:cNvSpPr/>
      </dsp:nvSpPr>
      <dsp:spPr>
        <a:xfrm>
          <a:off x="0" y="2022"/>
          <a:ext cx="6172199" cy="1025174"/>
        </a:xfrm>
        <a:prstGeom prst="roundRect">
          <a:avLst>
            <a:gd name="adj" fmla="val 10000"/>
          </a:avLst>
        </a:prstGeom>
        <a:solidFill>
          <a:srgbClr val="00B0F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E7BA639-2C04-4CE6-B86C-E86744DC83B3}">
      <dsp:nvSpPr>
        <dsp:cNvPr id="0" name=""/>
        <dsp:cNvSpPr/>
      </dsp:nvSpPr>
      <dsp:spPr>
        <a:xfrm>
          <a:off x="310115" y="232687"/>
          <a:ext cx="563846" cy="5638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E6D05D-61F3-4DBA-BF69-237EE6302705}">
      <dsp:nvSpPr>
        <dsp:cNvPr id="0" name=""/>
        <dsp:cNvSpPr/>
      </dsp:nvSpPr>
      <dsp:spPr>
        <a:xfrm>
          <a:off x="1184076" y="2022"/>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666750">
            <a:lnSpc>
              <a:spcPct val="100000"/>
            </a:lnSpc>
            <a:spcBef>
              <a:spcPct val="0"/>
            </a:spcBef>
            <a:spcAft>
              <a:spcPct val="35000"/>
            </a:spcAft>
            <a:buNone/>
          </a:pPr>
          <a:r>
            <a:rPr lang="en-US" sz="1500" b="0" kern="1200" dirty="0">
              <a:solidFill>
                <a:sysClr val="windowText" lastClr="000000">
                  <a:hueOff val="0"/>
                  <a:satOff val="0"/>
                  <a:lumOff val="0"/>
                  <a:alphaOff val="0"/>
                </a:sysClr>
              </a:solidFill>
              <a:latin typeface="Avenir Next LT Pro Demi" panose="020B0704020202020204" pitchFamily="34" charset="0"/>
              <a:ea typeface="+mn-ea"/>
              <a:cs typeface="+mn-cs"/>
            </a:rPr>
            <a:t>Active listening </a:t>
          </a:r>
          <a:r>
            <a:rPr lang="en-US" sz="1500" b="0" kern="1200" dirty="0">
              <a:solidFill>
                <a:sysClr val="windowText" lastClr="000000">
                  <a:hueOff val="0"/>
                  <a:satOff val="0"/>
                  <a:lumOff val="0"/>
                  <a:alphaOff val="0"/>
                </a:sysClr>
              </a:solidFill>
              <a:latin typeface="Avenir Next LT Pro"/>
              <a:ea typeface="+mn-ea"/>
              <a:cs typeface="+mn-cs"/>
            </a:rPr>
            <a:t>and paying attention to verbal and nonverbal cues.</a:t>
          </a:r>
        </a:p>
      </dsp:txBody>
      <dsp:txXfrm>
        <a:off x="1184076" y="2022"/>
        <a:ext cx="4988123" cy="1025174"/>
      </dsp:txXfrm>
    </dsp:sp>
    <dsp:sp modelId="{BFE2975C-1EA6-42EE-828B-10CFD076AE0C}">
      <dsp:nvSpPr>
        <dsp:cNvPr id="0" name=""/>
        <dsp:cNvSpPr/>
      </dsp:nvSpPr>
      <dsp:spPr>
        <a:xfrm>
          <a:off x="0" y="1283491"/>
          <a:ext cx="6172199" cy="1025174"/>
        </a:xfrm>
        <a:prstGeom prst="roundRect">
          <a:avLst>
            <a:gd name="adj" fmla="val 10000"/>
          </a:avLst>
        </a:prstGeom>
        <a:solidFill>
          <a:srgbClr val="00B0F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F59E985-6183-4536-B768-73B9FFB5F4F6}">
      <dsp:nvSpPr>
        <dsp:cNvPr id="0" name=""/>
        <dsp:cNvSpPr/>
      </dsp:nvSpPr>
      <dsp:spPr>
        <a:xfrm>
          <a:off x="310115" y="1514155"/>
          <a:ext cx="563846" cy="563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741AAA-B822-4BE6-A6C9-0DC5A6F42DAC}">
      <dsp:nvSpPr>
        <dsp:cNvPr id="0" name=""/>
        <dsp:cNvSpPr/>
      </dsp:nvSpPr>
      <dsp:spPr>
        <a:xfrm>
          <a:off x="1184076" y="1283491"/>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666750">
            <a:lnSpc>
              <a:spcPct val="100000"/>
            </a:lnSpc>
            <a:spcBef>
              <a:spcPct val="0"/>
            </a:spcBef>
            <a:spcAft>
              <a:spcPct val="35000"/>
            </a:spcAft>
            <a:buNone/>
          </a:pPr>
          <a:r>
            <a:rPr lang="en-US" sz="1500" b="0" kern="1200" dirty="0">
              <a:solidFill>
                <a:sysClr val="windowText" lastClr="000000">
                  <a:hueOff val="0"/>
                  <a:satOff val="0"/>
                  <a:lumOff val="0"/>
                  <a:alphaOff val="0"/>
                </a:sysClr>
              </a:solidFill>
              <a:latin typeface="Avenir Next LT Pro Demi" panose="020B0704020202020204" pitchFamily="34" charset="0"/>
              <a:ea typeface="+mn-ea"/>
              <a:cs typeface="+mn-cs"/>
            </a:rPr>
            <a:t>Practice non-judgment</a:t>
          </a:r>
          <a:r>
            <a:rPr lang="en-US" sz="1500" b="0" kern="1200" dirty="0">
              <a:solidFill>
                <a:sysClr val="windowText" lastClr="000000">
                  <a:hueOff val="0"/>
                  <a:satOff val="0"/>
                  <a:lumOff val="0"/>
                  <a:alphaOff val="0"/>
                </a:sysClr>
              </a:solidFill>
              <a:latin typeface="Avenir Next LT Pro"/>
              <a:ea typeface="+mn-ea"/>
              <a:cs typeface="+mn-cs"/>
            </a:rPr>
            <a:t>: Suspend judgment and avoid making assumptions about others</a:t>
          </a:r>
        </a:p>
      </dsp:txBody>
      <dsp:txXfrm>
        <a:off x="1184076" y="1283491"/>
        <a:ext cx="4988123" cy="1025174"/>
      </dsp:txXfrm>
    </dsp:sp>
    <dsp:sp modelId="{3D59F1EA-D3D2-4AB1-957F-14B36EAE8241}">
      <dsp:nvSpPr>
        <dsp:cNvPr id="0" name=""/>
        <dsp:cNvSpPr/>
      </dsp:nvSpPr>
      <dsp:spPr>
        <a:xfrm>
          <a:off x="0" y="2564959"/>
          <a:ext cx="6172199" cy="1025174"/>
        </a:xfrm>
        <a:prstGeom prst="roundRect">
          <a:avLst>
            <a:gd name="adj" fmla="val 10000"/>
          </a:avLst>
        </a:prstGeom>
        <a:solidFill>
          <a:srgbClr val="00B0F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C8F90C1-DA07-4AEF-BA0A-F1AB4A201F39}">
      <dsp:nvSpPr>
        <dsp:cNvPr id="0" name=""/>
        <dsp:cNvSpPr/>
      </dsp:nvSpPr>
      <dsp:spPr>
        <a:xfrm>
          <a:off x="310115" y="2795623"/>
          <a:ext cx="563846" cy="5638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7AAE27-F1B5-470F-8D60-B202060C7774}">
      <dsp:nvSpPr>
        <dsp:cNvPr id="0" name=""/>
        <dsp:cNvSpPr/>
      </dsp:nvSpPr>
      <dsp:spPr>
        <a:xfrm>
          <a:off x="1184076" y="2564959"/>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666750">
            <a:lnSpc>
              <a:spcPct val="100000"/>
            </a:lnSpc>
            <a:spcBef>
              <a:spcPct val="0"/>
            </a:spcBef>
            <a:spcAft>
              <a:spcPct val="35000"/>
            </a:spcAft>
            <a:buNone/>
          </a:pPr>
          <a:r>
            <a:rPr lang="en-US" sz="1500" b="0" kern="1200" dirty="0">
              <a:solidFill>
                <a:sysClr val="windowText" lastClr="000000">
                  <a:hueOff val="0"/>
                  <a:satOff val="0"/>
                  <a:lumOff val="0"/>
                  <a:alphaOff val="0"/>
                </a:sysClr>
              </a:solidFill>
              <a:latin typeface="Avenir Next LT Pro Demi" panose="020B0704020202020204" pitchFamily="34" charset="0"/>
              <a:ea typeface="+mn-ea"/>
              <a:cs typeface="+mn-cs"/>
            </a:rPr>
            <a:t>Practicing empathy </a:t>
          </a:r>
          <a:r>
            <a:rPr lang="en-US" sz="1500" b="0" kern="1200" dirty="0">
              <a:solidFill>
                <a:sysClr val="windowText" lastClr="000000">
                  <a:hueOff val="0"/>
                  <a:satOff val="0"/>
                  <a:lumOff val="0"/>
                  <a:alphaOff val="0"/>
                </a:sysClr>
              </a:solidFill>
              <a:latin typeface="Avenir Next LT Pro"/>
              <a:ea typeface="+mn-ea"/>
              <a:cs typeface="+mn-cs"/>
            </a:rPr>
            <a:t>by responding with understanding and compassion.</a:t>
          </a:r>
        </a:p>
      </dsp:txBody>
      <dsp:txXfrm>
        <a:off x="1184076" y="2564959"/>
        <a:ext cx="4988123" cy="1025174"/>
      </dsp:txXfrm>
    </dsp:sp>
    <dsp:sp modelId="{72687FF5-211C-4CDB-B577-9F63101131CD}">
      <dsp:nvSpPr>
        <dsp:cNvPr id="0" name=""/>
        <dsp:cNvSpPr/>
      </dsp:nvSpPr>
      <dsp:spPr>
        <a:xfrm>
          <a:off x="0" y="3846427"/>
          <a:ext cx="6172199" cy="1025174"/>
        </a:xfrm>
        <a:prstGeom prst="roundRect">
          <a:avLst>
            <a:gd name="adj" fmla="val 10000"/>
          </a:avLst>
        </a:prstGeom>
        <a:solidFill>
          <a:srgbClr val="00B0F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73CA3821-0322-490F-8039-64C27338DB1F}">
      <dsp:nvSpPr>
        <dsp:cNvPr id="0" name=""/>
        <dsp:cNvSpPr/>
      </dsp:nvSpPr>
      <dsp:spPr>
        <a:xfrm>
          <a:off x="310115" y="4077091"/>
          <a:ext cx="563846" cy="563846"/>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4230" t="8710" r="8710" b="423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63CF4-83FD-47AA-97D9-68C2F2EF2652}">
      <dsp:nvSpPr>
        <dsp:cNvPr id="0" name=""/>
        <dsp:cNvSpPr/>
      </dsp:nvSpPr>
      <dsp:spPr>
        <a:xfrm>
          <a:off x="1184076" y="3846427"/>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666750">
            <a:lnSpc>
              <a:spcPct val="100000"/>
            </a:lnSpc>
            <a:spcBef>
              <a:spcPct val="0"/>
            </a:spcBef>
            <a:spcAft>
              <a:spcPct val="35000"/>
            </a:spcAft>
            <a:buNone/>
          </a:pPr>
          <a:r>
            <a:rPr lang="en-US" sz="1500" b="0" kern="1200" dirty="0">
              <a:solidFill>
                <a:sysClr val="windowText" lastClr="000000">
                  <a:hueOff val="0"/>
                  <a:satOff val="0"/>
                  <a:lumOff val="0"/>
                  <a:alphaOff val="0"/>
                </a:sysClr>
              </a:solidFill>
              <a:latin typeface="Avenir Next LT Pro Demi" panose="020B0704020202020204" pitchFamily="34" charset="0"/>
              <a:ea typeface="+mn-ea"/>
              <a:cs typeface="+mn-cs"/>
            </a:rPr>
            <a:t>Validate emotions: </a:t>
          </a:r>
          <a:r>
            <a:rPr lang="en-US" sz="1500" b="0" kern="1200" dirty="0">
              <a:solidFill>
                <a:sysClr val="windowText" lastClr="000000">
                  <a:hueOff val="0"/>
                  <a:satOff val="0"/>
                  <a:lumOff val="0"/>
                  <a:alphaOff val="0"/>
                </a:sysClr>
              </a:solidFill>
              <a:latin typeface="Avenir Next LT Pro"/>
              <a:ea typeface="+mn-ea"/>
              <a:cs typeface="+mn-cs"/>
            </a:rPr>
            <a:t>Show empathy by expressing understanding and acceptance of their feelings, even if you don't necessarily agree with their perspective.</a:t>
          </a:r>
        </a:p>
      </dsp:txBody>
      <dsp:txXfrm>
        <a:off x="1184076" y="3846427"/>
        <a:ext cx="4988123" cy="1025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8FDA7-822E-4181-B87A-A33A7947E44F}">
      <dsp:nvSpPr>
        <dsp:cNvPr id="0" name=""/>
        <dsp:cNvSpPr/>
      </dsp:nvSpPr>
      <dsp:spPr>
        <a:xfrm>
          <a:off x="925436" y="319334"/>
          <a:ext cx="2564718" cy="256471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baseline="0"/>
            <a:t>Asking open-ended questions to encourage sharing.</a:t>
          </a:r>
          <a:endParaRPr lang="en-NG" sz="1600" kern="1200"/>
        </a:p>
      </dsp:txBody>
      <dsp:txXfrm>
        <a:off x="1267398" y="768160"/>
        <a:ext cx="1880793" cy="1154123"/>
      </dsp:txXfrm>
    </dsp:sp>
    <dsp:sp modelId="{060242E7-4283-43A2-BEA6-9C7C0CDF6FA0}">
      <dsp:nvSpPr>
        <dsp:cNvPr id="0" name=""/>
        <dsp:cNvSpPr/>
      </dsp:nvSpPr>
      <dsp:spPr>
        <a:xfrm>
          <a:off x="1850872" y="1922284"/>
          <a:ext cx="2564718" cy="2564718"/>
        </a:xfrm>
        <a:prstGeom prst="ellipse">
          <a:avLst/>
        </a:prstGeom>
        <a:solidFill>
          <a:schemeClr val="accent4">
            <a:alpha val="50000"/>
            <a:hueOff val="4467812"/>
            <a:satOff val="-24685"/>
            <a:lumOff val="-2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baseline="0"/>
            <a:t>Providing support and reassurance when someone is going through a difficult time.</a:t>
          </a:r>
          <a:endParaRPr lang="en-NG" sz="1600" kern="1200"/>
        </a:p>
      </dsp:txBody>
      <dsp:txXfrm>
        <a:off x="2635248" y="2584836"/>
        <a:ext cx="1538831" cy="1410595"/>
      </dsp:txXfrm>
    </dsp:sp>
    <dsp:sp modelId="{B9F2AFE7-A96D-4E62-8164-570057CC49CF}">
      <dsp:nvSpPr>
        <dsp:cNvPr id="0" name=""/>
        <dsp:cNvSpPr/>
      </dsp:nvSpPr>
      <dsp:spPr>
        <a:xfrm>
          <a:off x="0" y="1922284"/>
          <a:ext cx="2564718" cy="2564718"/>
        </a:xfrm>
        <a:prstGeom prst="ellipse">
          <a:avLst/>
        </a:prstGeom>
        <a:solidFill>
          <a:schemeClr val="accent4">
            <a:alpha val="50000"/>
            <a:hueOff val="8935624"/>
            <a:satOff val="-49369"/>
            <a:lumOff val="-4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baseline="0"/>
            <a:t>Being non-judgmental and showing genuine interest in others' experiences.</a:t>
          </a:r>
          <a:endParaRPr lang="en-NG" sz="1600" kern="1200"/>
        </a:p>
      </dsp:txBody>
      <dsp:txXfrm>
        <a:off x="241511" y="2584836"/>
        <a:ext cx="1538831" cy="1410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58567-8F1B-45B8-A8C1-61E762F18052}">
      <dsp:nvSpPr>
        <dsp:cNvPr id="0" name=""/>
        <dsp:cNvSpPr/>
      </dsp:nvSpPr>
      <dsp:spPr>
        <a:xfrm>
          <a:off x="833454" y="1667821"/>
          <a:ext cx="884878" cy="884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D872D3-311C-4485-9DD0-4CC9ABA843CB}">
      <dsp:nvSpPr>
        <dsp:cNvPr id="0" name=""/>
        <dsp:cNvSpPr/>
      </dsp:nvSpPr>
      <dsp:spPr>
        <a:xfrm>
          <a:off x="268635" y="2660406"/>
          <a:ext cx="1966396" cy="12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baseline="0" dirty="0"/>
            <a:t>Asking open-ended questions to encourage sharing.</a:t>
          </a:r>
          <a:endParaRPr lang="en-NG" sz="1600" kern="1200" dirty="0"/>
        </a:p>
      </dsp:txBody>
      <dsp:txXfrm>
        <a:off x="268635" y="2660406"/>
        <a:ext cx="1966396" cy="1239916"/>
      </dsp:txXfrm>
    </dsp:sp>
    <dsp:sp modelId="{9B7084B6-115A-4241-BA98-D4A47DE5FDDF}">
      <dsp:nvSpPr>
        <dsp:cNvPr id="0" name=""/>
        <dsp:cNvSpPr/>
      </dsp:nvSpPr>
      <dsp:spPr>
        <a:xfrm>
          <a:off x="3100859" y="1667821"/>
          <a:ext cx="884878" cy="884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1C86DE-FB0E-49F1-B0AA-1822187CFB8E}">
      <dsp:nvSpPr>
        <dsp:cNvPr id="0" name=""/>
        <dsp:cNvSpPr/>
      </dsp:nvSpPr>
      <dsp:spPr>
        <a:xfrm>
          <a:off x="2579151" y="2660406"/>
          <a:ext cx="1966396" cy="12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baseline="0" dirty="0"/>
            <a:t>Providing support and reassurance when someone is going through a difficult time.</a:t>
          </a:r>
          <a:endParaRPr lang="en-NG" sz="1400" kern="1200" dirty="0"/>
        </a:p>
      </dsp:txBody>
      <dsp:txXfrm>
        <a:off x="2579151" y="2660406"/>
        <a:ext cx="1966396" cy="1239916"/>
      </dsp:txXfrm>
    </dsp:sp>
    <dsp:sp modelId="{24E52810-BA66-4940-905F-FAE08DC27018}">
      <dsp:nvSpPr>
        <dsp:cNvPr id="0" name=""/>
        <dsp:cNvSpPr/>
      </dsp:nvSpPr>
      <dsp:spPr>
        <a:xfrm>
          <a:off x="5418392" y="1667821"/>
          <a:ext cx="884878" cy="8848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73C96F-F8B4-4253-8565-C49306691EFA}">
      <dsp:nvSpPr>
        <dsp:cNvPr id="0" name=""/>
        <dsp:cNvSpPr/>
      </dsp:nvSpPr>
      <dsp:spPr>
        <a:xfrm>
          <a:off x="4889667" y="2660406"/>
          <a:ext cx="1966396" cy="12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baseline="0" dirty="0"/>
            <a:t>Being non-judgmental and showing genuine interest in others' experiences.</a:t>
          </a:r>
          <a:endParaRPr lang="en-NG" sz="1600" kern="1200" dirty="0"/>
        </a:p>
      </dsp:txBody>
      <dsp:txXfrm>
        <a:off x="4889667" y="2660406"/>
        <a:ext cx="1966396" cy="12399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D33E0-6ABA-4F8D-88C2-B23F802C2AA4}">
      <dsp:nvSpPr>
        <dsp:cNvPr id="0" name=""/>
        <dsp:cNvSpPr/>
      </dsp:nvSpPr>
      <dsp:spPr>
        <a:xfrm>
          <a:off x="0" y="429287"/>
          <a:ext cx="2106008" cy="1263604"/>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Importance of effective communication in relationships</a:t>
          </a:r>
          <a:endParaRPr lang="en-US" sz="1800" kern="1200" dirty="0"/>
        </a:p>
      </dsp:txBody>
      <dsp:txXfrm>
        <a:off x="0" y="429287"/>
        <a:ext cx="2106008" cy="1263604"/>
      </dsp:txXfrm>
    </dsp:sp>
    <dsp:sp modelId="{E526347F-E1E7-44A7-9F8C-88686BA503BE}">
      <dsp:nvSpPr>
        <dsp:cNvPr id="0" name=""/>
        <dsp:cNvSpPr/>
      </dsp:nvSpPr>
      <dsp:spPr>
        <a:xfrm>
          <a:off x="2316608" y="429287"/>
          <a:ext cx="2106008" cy="1263604"/>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Active listening and attentiveness</a:t>
          </a:r>
          <a:endParaRPr lang="en-US" sz="1800" kern="1200"/>
        </a:p>
      </dsp:txBody>
      <dsp:txXfrm>
        <a:off x="2316608" y="429287"/>
        <a:ext cx="2106008" cy="1263604"/>
      </dsp:txXfrm>
    </dsp:sp>
    <dsp:sp modelId="{844A76B8-E7C2-401C-8EDD-880E776E93C1}">
      <dsp:nvSpPr>
        <dsp:cNvPr id="0" name=""/>
        <dsp:cNvSpPr/>
      </dsp:nvSpPr>
      <dsp:spPr>
        <a:xfrm>
          <a:off x="4633217" y="429287"/>
          <a:ext cx="2106008" cy="1263604"/>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Nonverbal communication cues</a:t>
          </a:r>
          <a:endParaRPr lang="en-US" sz="1800" kern="1200"/>
        </a:p>
      </dsp:txBody>
      <dsp:txXfrm>
        <a:off x="4633217" y="429287"/>
        <a:ext cx="2106008" cy="1263604"/>
      </dsp:txXfrm>
    </dsp:sp>
    <dsp:sp modelId="{7BA6B325-CF60-423B-BC3D-E3C2FB15D1C0}">
      <dsp:nvSpPr>
        <dsp:cNvPr id="0" name=""/>
        <dsp:cNvSpPr/>
      </dsp:nvSpPr>
      <dsp:spPr>
        <a:xfrm>
          <a:off x="0" y="1903493"/>
          <a:ext cx="2106008" cy="1263604"/>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Clear and concise expression of thoughts and emotions</a:t>
          </a:r>
          <a:endParaRPr lang="en-US" sz="1800" kern="1200"/>
        </a:p>
      </dsp:txBody>
      <dsp:txXfrm>
        <a:off x="0" y="1903493"/>
        <a:ext cx="2106008" cy="1263604"/>
      </dsp:txXfrm>
    </dsp:sp>
    <dsp:sp modelId="{35554002-D7DF-4969-AEE9-D46543772DEF}">
      <dsp:nvSpPr>
        <dsp:cNvPr id="0" name=""/>
        <dsp:cNvSpPr/>
      </dsp:nvSpPr>
      <dsp:spPr>
        <a:xfrm>
          <a:off x="2316608" y="1903493"/>
          <a:ext cx="2106008" cy="1263604"/>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Building trust and rapport</a:t>
          </a:r>
          <a:endParaRPr lang="en-US" sz="1800" kern="1200"/>
        </a:p>
      </dsp:txBody>
      <dsp:txXfrm>
        <a:off x="2316608" y="1903493"/>
        <a:ext cx="2106008" cy="1263604"/>
      </dsp:txXfrm>
    </dsp:sp>
    <dsp:sp modelId="{48C60352-1A8D-4CBD-A503-8E998C675F6C}">
      <dsp:nvSpPr>
        <dsp:cNvPr id="0" name=""/>
        <dsp:cNvSpPr/>
      </dsp:nvSpPr>
      <dsp:spPr>
        <a:xfrm>
          <a:off x="4633217" y="1903493"/>
          <a:ext cx="2106008" cy="1263604"/>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Showing appreciation and gratitude</a:t>
          </a:r>
          <a:endParaRPr lang="en-US" sz="1800" kern="1200"/>
        </a:p>
      </dsp:txBody>
      <dsp:txXfrm>
        <a:off x="4633217" y="1903493"/>
        <a:ext cx="2106008" cy="1263604"/>
      </dsp:txXfrm>
    </dsp:sp>
    <dsp:sp modelId="{8BDDBBEA-F2C5-4296-9A58-B2CC2A364702}">
      <dsp:nvSpPr>
        <dsp:cNvPr id="0" name=""/>
        <dsp:cNvSpPr/>
      </dsp:nvSpPr>
      <dsp:spPr>
        <a:xfrm>
          <a:off x="1158304" y="3377699"/>
          <a:ext cx="2106008" cy="1263604"/>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Respecting diverse perspectives and opinions</a:t>
          </a:r>
          <a:endParaRPr lang="en-US" sz="1800" kern="1200"/>
        </a:p>
      </dsp:txBody>
      <dsp:txXfrm>
        <a:off x="1158304" y="3377699"/>
        <a:ext cx="2106008" cy="1263604"/>
      </dsp:txXfrm>
    </dsp:sp>
    <dsp:sp modelId="{EA601933-029C-4733-B5B9-CC3D3C0F904D}">
      <dsp:nvSpPr>
        <dsp:cNvPr id="0" name=""/>
        <dsp:cNvSpPr/>
      </dsp:nvSpPr>
      <dsp:spPr>
        <a:xfrm>
          <a:off x="3474913" y="3377699"/>
          <a:ext cx="2106008" cy="1263604"/>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Resolving conflicts constructively</a:t>
          </a:r>
          <a:endParaRPr lang="en-US" sz="1800" kern="1200"/>
        </a:p>
      </dsp:txBody>
      <dsp:txXfrm>
        <a:off x="3474913" y="3377699"/>
        <a:ext cx="2106008" cy="12636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68CD6-B8CE-495A-B6C7-C39B21F6D808}">
      <dsp:nvSpPr>
        <dsp:cNvPr id="0" name=""/>
        <dsp:cNvSpPr/>
      </dsp:nvSpPr>
      <dsp:spPr>
        <a:xfrm>
          <a:off x="453697" y="1922"/>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Active listening</a:t>
          </a:r>
          <a:endParaRPr lang="en-NG" sz="1700" kern="1200"/>
        </a:p>
      </dsp:txBody>
      <dsp:txXfrm>
        <a:off x="453697" y="1922"/>
        <a:ext cx="1778700" cy="1067220"/>
      </dsp:txXfrm>
    </dsp:sp>
    <dsp:sp modelId="{7EE4502F-FC38-43CA-AC5D-FC2DE56E0E0B}">
      <dsp:nvSpPr>
        <dsp:cNvPr id="0" name=""/>
        <dsp:cNvSpPr/>
      </dsp:nvSpPr>
      <dsp:spPr>
        <a:xfrm>
          <a:off x="2410268" y="1922"/>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Empathy</a:t>
          </a:r>
          <a:endParaRPr lang="en-NG" sz="1700" kern="1200"/>
        </a:p>
      </dsp:txBody>
      <dsp:txXfrm>
        <a:off x="2410268" y="1922"/>
        <a:ext cx="1778700" cy="1067220"/>
      </dsp:txXfrm>
    </dsp:sp>
    <dsp:sp modelId="{1FD8AB7E-97ED-4E45-AEE1-21D739F984A2}">
      <dsp:nvSpPr>
        <dsp:cNvPr id="0" name=""/>
        <dsp:cNvSpPr/>
      </dsp:nvSpPr>
      <dsp:spPr>
        <a:xfrm>
          <a:off x="4366839" y="1922"/>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Calm communication</a:t>
          </a:r>
          <a:endParaRPr lang="en-NG" sz="1700" kern="1200"/>
        </a:p>
      </dsp:txBody>
      <dsp:txXfrm>
        <a:off x="4366839" y="1922"/>
        <a:ext cx="1778700" cy="1067220"/>
      </dsp:txXfrm>
    </dsp:sp>
    <dsp:sp modelId="{81E879B0-5D4C-4739-9203-DF94EE0BC820}">
      <dsp:nvSpPr>
        <dsp:cNvPr id="0" name=""/>
        <dsp:cNvSpPr/>
      </dsp:nvSpPr>
      <dsp:spPr>
        <a:xfrm>
          <a:off x="453697" y="1247013"/>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Use "I" statements</a:t>
          </a:r>
          <a:endParaRPr lang="en-NG" sz="1700" kern="1200"/>
        </a:p>
      </dsp:txBody>
      <dsp:txXfrm>
        <a:off x="453697" y="1247013"/>
        <a:ext cx="1778700" cy="1067220"/>
      </dsp:txXfrm>
    </dsp:sp>
    <dsp:sp modelId="{28B2345B-B675-4376-9684-5D0C7DFA6EF9}">
      <dsp:nvSpPr>
        <dsp:cNvPr id="0" name=""/>
        <dsp:cNvSpPr/>
      </dsp:nvSpPr>
      <dsp:spPr>
        <a:xfrm>
          <a:off x="2410268" y="1247013"/>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Seek common ground</a:t>
          </a:r>
          <a:endParaRPr lang="en-NG" sz="1700" kern="1200"/>
        </a:p>
      </dsp:txBody>
      <dsp:txXfrm>
        <a:off x="2410268" y="1247013"/>
        <a:ext cx="1778700" cy="1067220"/>
      </dsp:txXfrm>
    </dsp:sp>
    <dsp:sp modelId="{0C120E09-7DC5-40F7-8849-0AE5692C7EBD}">
      <dsp:nvSpPr>
        <dsp:cNvPr id="0" name=""/>
        <dsp:cNvSpPr/>
      </dsp:nvSpPr>
      <dsp:spPr>
        <a:xfrm>
          <a:off x="4366839" y="1247013"/>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Win-win approach</a:t>
          </a:r>
          <a:endParaRPr lang="en-NG" sz="1700" kern="1200"/>
        </a:p>
      </dsp:txBody>
      <dsp:txXfrm>
        <a:off x="4366839" y="1247013"/>
        <a:ext cx="1778700" cy="1067220"/>
      </dsp:txXfrm>
    </dsp:sp>
    <dsp:sp modelId="{12B47283-80E6-4CA8-8669-78F0B4564B22}">
      <dsp:nvSpPr>
        <dsp:cNvPr id="0" name=""/>
        <dsp:cNvSpPr/>
      </dsp:nvSpPr>
      <dsp:spPr>
        <a:xfrm>
          <a:off x="453697" y="2492104"/>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Compromise</a:t>
          </a:r>
          <a:endParaRPr lang="en-NG" sz="1700" kern="1200"/>
        </a:p>
      </dsp:txBody>
      <dsp:txXfrm>
        <a:off x="453697" y="2492104"/>
        <a:ext cx="1778700" cy="1067220"/>
      </dsp:txXfrm>
    </dsp:sp>
    <dsp:sp modelId="{C6BD28DE-0F54-4DB5-8652-32D8062D9AF2}">
      <dsp:nvSpPr>
        <dsp:cNvPr id="0" name=""/>
        <dsp:cNvSpPr/>
      </dsp:nvSpPr>
      <dsp:spPr>
        <a:xfrm>
          <a:off x="2410268" y="2492104"/>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Mediation</a:t>
          </a:r>
          <a:endParaRPr lang="en-NG" sz="1700" kern="1200"/>
        </a:p>
      </dsp:txBody>
      <dsp:txXfrm>
        <a:off x="2410268" y="2492104"/>
        <a:ext cx="1778700" cy="1067220"/>
      </dsp:txXfrm>
    </dsp:sp>
    <dsp:sp modelId="{1DB92D63-6AE5-442D-AE06-A63B1BD39016}">
      <dsp:nvSpPr>
        <dsp:cNvPr id="0" name=""/>
        <dsp:cNvSpPr/>
      </dsp:nvSpPr>
      <dsp:spPr>
        <a:xfrm>
          <a:off x="4366839" y="2492104"/>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Take breaks if needed</a:t>
          </a:r>
          <a:endParaRPr lang="en-NG" sz="1700" kern="1200"/>
        </a:p>
      </dsp:txBody>
      <dsp:txXfrm>
        <a:off x="4366839" y="2492104"/>
        <a:ext cx="1778700" cy="1067220"/>
      </dsp:txXfrm>
    </dsp:sp>
    <dsp:sp modelId="{901B5FA6-00B1-4571-8C40-3D8FBD2DD87C}">
      <dsp:nvSpPr>
        <dsp:cNvPr id="0" name=""/>
        <dsp:cNvSpPr/>
      </dsp:nvSpPr>
      <dsp:spPr>
        <a:xfrm>
          <a:off x="1431983" y="3737194"/>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Focus on the issue, not personal attacks</a:t>
          </a:r>
          <a:endParaRPr lang="en-NG" sz="1700" kern="1200"/>
        </a:p>
      </dsp:txBody>
      <dsp:txXfrm>
        <a:off x="1431983" y="3737194"/>
        <a:ext cx="1778700" cy="1067220"/>
      </dsp:txXfrm>
    </dsp:sp>
    <dsp:sp modelId="{87A3F6C3-7774-46C4-ACA1-A22B64DA6B45}">
      <dsp:nvSpPr>
        <dsp:cNvPr id="0" name=""/>
        <dsp:cNvSpPr/>
      </dsp:nvSpPr>
      <dsp:spPr>
        <a:xfrm>
          <a:off x="3388554" y="3737194"/>
          <a:ext cx="1778700" cy="1067220"/>
        </a:xfrm>
        <a:prstGeom prst="rect">
          <a:avLst/>
        </a:prstGeom>
        <a:solidFill>
          <a:srgbClr val="1D55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Practice forgiveness</a:t>
          </a:r>
          <a:endParaRPr lang="en-NG" sz="1700" kern="1200"/>
        </a:p>
      </dsp:txBody>
      <dsp:txXfrm>
        <a:off x="3388554" y="3737194"/>
        <a:ext cx="1778700" cy="10672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BD8D94-B3E3-1539-76D7-386C1621C3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a:extLst>
              <a:ext uri="{FF2B5EF4-FFF2-40B4-BE49-F238E27FC236}">
                <a16:creationId xmlns:a16="http://schemas.microsoft.com/office/drawing/2014/main" id="{05241604-6725-A1B4-9598-29D4E26EFC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229D5-BB4D-42D4-A73B-614E477B56CD}" type="datetimeFigureOut">
              <a:rPr lang="en-NG" smtClean="0"/>
              <a:t>13/07/2023</a:t>
            </a:fld>
            <a:endParaRPr lang="en-NG"/>
          </a:p>
        </p:txBody>
      </p:sp>
      <p:sp>
        <p:nvSpPr>
          <p:cNvPr id="4" name="Footer Placeholder 3">
            <a:extLst>
              <a:ext uri="{FF2B5EF4-FFF2-40B4-BE49-F238E27FC236}">
                <a16:creationId xmlns:a16="http://schemas.microsoft.com/office/drawing/2014/main" id="{3973ACC0-85D9-9217-54BD-653B723DB2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5" name="Slide Number Placeholder 4">
            <a:extLst>
              <a:ext uri="{FF2B5EF4-FFF2-40B4-BE49-F238E27FC236}">
                <a16:creationId xmlns:a16="http://schemas.microsoft.com/office/drawing/2014/main" id="{D3C64066-267E-77E9-B93A-5C7535A561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88461B-0D0F-49BF-A2B7-01CE4D677B01}" type="slidenum">
              <a:rPr lang="en-NG" smtClean="0"/>
              <a:t>‹#›</a:t>
            </a:fld>
            <a:endParaRPr lang="en-NG"/>
          </a:p>
        </p:txBody>
      </p:sp>
    </p:spTree>
    <p:extLst>
      <p:ext uri="{BB962C8B-B14F-4D97-AF65-F5344CB8AC3E}">
        <p14:creationId xmlns:p14="http://schemas.microsoft.com/office/powerpoint/2010/main" val="1129745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B07FA-F1CD-40ED-8BC5-1416B63D183C}" type="datetimeFigureOut">
              <a:rPr lang="en-NG" smtClean="0"/>
              <a:t>13/07/2023</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E002E-5F14-4487-B7B5-E6E557274004}" type="slidenum">
              <a:rPr lang="en-NG" smtClean="0"/>
              <a:t>‹#›</a:t>
            </a:fld>
            <a:endParaRPr lang="en-NG"/>
          </a:p>
        </p:txBody>
      </p:sp>
    </p:spTree>
    <p:extLst>
      <p:ext uri="{BB962C8B-B14F-4D97-AF65-F5344CB8AC3E}">
        <p14:creationId xmlns:p14="http://schemas.microsoft.com/office/powerpoint/2010/main" val="84173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E002E-5F14-4487-B7B5-E6E557274004}"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25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Self-soothing techniques, such as deep breathing and mindfulness exercises.</a:t>
            </a:r>
          </a:p>
          <a:p>
            <a:r>
              <a:rPr lang="en-US" dirty="0"/>
              <a:t>Engaging in activities that promote relaxation, such as exercise or hobbies.</a:t>
            </a:r>
          </a:p>
          <a:p>
            <a:r>
              <a:rPr lang="en-US" dirty="0"/>
              <a:t>Seeking support from trusted friends, family, or professionals when needed.</a:t>
            </a:r>
          </a:p>
          <a:p>
            <a:r>
              <a:rPr lang="en-US" b="0" i="0" dirty="0">
                <a:solidFill>
                  <a:srgbClr val="D1D5DB"/>
                </a:solidFill>
                <a:effectLst/>
                <a:latin typeface="Söhne"/>
              </a:rPr>
              <a:t>Reflect and learn from experiences: After an emotional episode, take time to reflect on your reactions and their impact. Identify lessons learned and develop strategies for handling similar situations more effectively in the future.</a:t>
            </a:r>
          </a:p>
          <a:p>
            <a:r>
              <a:rPr lang="en-US" b="0" i="0" dirty="0">
                <a:solidFill>
                  <a:srgbClr val="D1D5DB"/>
                </a:solidFill>
                <a:effectLst/>
                <a:latin typeface="Söhne"/>
              </a:rPr>
              <a:t>Challenge negative thoughts: Notice and challenge negative or distorted thoughts that contribute to intense emotional reactions. Replace them with more balanced and realistic thoughts that promote emotional stability and self-control.</a:t>
            </a:r>
            <a:endParaRPr lang="en-NG" dirty="0"/>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17</a:t>
            </a:fld>
            <a:endParaRPr lang="en-NG"/>
          </a:p>
        </p:txBody>
      </p:sp>
    </p:spTree>
    <p:extLst>
      <p:ext uri="{BB962C8B-B14F-4D97-AF65-F5344CB8AC3E}">
        <p14:creationId xmlns:p14="http://schemas.microsoft.com/office/powerpoint/2010/main" val="48663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Next LT Pro Demi" panose="020B0704020202020204" pitchFamily="34" charset="0"/>
              </a:rPr>
              <a:t>Prioritize self-care activities </a:t>
            </a:r>
            <a:r>
              <a:rPr lang="en-US" dirty="0">
                <a:latin typeface="Avenir Next LT Pro" panose="020B0504020202020204" pitchFamily="34" charset="0"/>
              </a:rPr>
              <a:t>that nurture your well-being and help you recharge. This can include getting enough sleep, exercising regularly, and engaging in activities that bring you joy and relaxation.</a:t>
            </a:r>
          </a:p>
          <a:p>
            <a:r>
              <a:rPr lang="en-US" dirty="0">
                <a:latin typeface="Avenir Next LT Pro Demi" panose="020B0704020202020204" pitchFamily="34" charset="0"/>
              </a:rPr>
              <a:t>Positive self-talk: </a:t>
            </a:r>
            <a:r>
              <a:rPr lang="en-US" dirty="0">
                <a:latin typeface="Avenir Next LT Pro" panose="020B0504020202020204" pitchFamily="34" charset="0"/>
              </a:rPr>
              <a:t>Use positive affirmations and self-talk to counter negative thoughts and self-doubt. Replace self-critical thoughts with supportive and encouraging statements that promote resilience and self-confidence.</a:t>
            </a:r>
          </a:p>
          <a:p>
            <a:r>
              <a:rPr lang="en-US" dirty="0">
                <a:latin typeface="Avenir Next LT Pro Demi" panose="020B0704020202020204" pitchFamily="34" charset="0"/>
              </a:rPr>
              <a:t>Recognize and acknowledge your stress and anxiety </a:t>
            </a:r>
            <a:r>
              <a:rPr lang="en-US" dirty="0">
                <a:latin typeface="Avenir Next LT Pro" panose="020B0504020202020204" pitchFamily="34" charset="0"/>
              </a:rPr>
              <a:t>triggers. Understand how stress and anxiety manifest in your thoughts, emotions, and physical sensations. By being aware of your reactions, you can take proactive steps to manage them effectively.</a:t>
            </a:r>
            <a:endParaRPr lang="en-NG" dirty="0">
              <a:latin typeface="Avenir Next LT Pro" panose="020B0504020202020204" pitchFamily="34" charset="0"/>
            </a:endParaRP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18</a:t>
            </a:fld>
            <a:endParaRPr lang="en-NG"/>
          </a:p>
        </p:txBody>
      </p:sp>
    </p:spTree>
    <p:extLst>
      <p:ext uri="{BB962C8B-B14F-4D97-AF65-F5344CB8AC3E}">
        <p14:creationId xmlns:p14="http://schemas.microsoft.com/office/powerpoint/2010/main" val="203296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D1D5DB"/>
                </a:solidFill>
                <a:effectLst/>
                <a:latin typeface="Söhne"/>
              </a:rPr>
              <a:t>Here's an example that illustrates motivation as a component of emotional intelligence:</a:t>
            </a:r>
          </a:p>
          <a:p>
            <a:pPr marL="171450" indent="-171450" algn="l">
              <a:buFont typeface="Arial" panose="020B0604020202020204" pitchFamily="34" charset="0"/>
              <a:buChar char="•"/>
            </a:pPr>
            <a:r>
              <a:rPr lang="en-US" b="0" i="0" dirty="0">
                <a:solidFill>
                  <a:srgbClr val="D1D5DB"/>
                </a:solidFill>
                <a:effectLst/>
                <a:latin typeface="Söhne"/>
              </a:rPr>
              <a:t>Let's say you're working on a challenging project that requires a lot of time and effort. As you encounter obstacles and setbacks along the way, your motivation plays a crucial role in how you respond.</a:t>
            </a:r>
          </a:p>
          <a:p>
            <a:pPr marL="171450" indent="-171450" algn="l">
              <a:buFont typeface="Arial" panose="020B0604020202020204" pitchFamily="34" charset="0"/>
              <a:buChar char="•"/>
            </a:pPr>
            <a:r>
              <a:rPr lang="en-US" b="0" i="0" dirty="0">
                <a:solidFill>
                  <a:srgbClr val="D1D5DB"/>
                </a:solidFill>
                <a:effectLst/>
                <a:latin typeface="Söhne"/>
              </a:rPr>
              <a:t>With high motivation as part of your emotional intelligence, you are driven by a sense of purpose and a clear understanding of your values and goals. You have identified the importance of the project and how it aligns with your personal aspirations.</a:t>
            </a:r>
          </a:p>
          <a:p>
            <a:pPr marL="171450" indent="-171450" algn="l">
              <a:buFont typeface="Arial" panose="020B0604020202020204" pitchFamily="34" charset="0"/>
              <a:buChar char="•"/>
            </a:pPr>
            <a:r>
              <a:rPr lang="en-US" b="0" i="0" dirty="0">
                <a:solidFill>
                  <a:srgbClr val="D1D5DB"/>
                </a:solidFill>
                <a:effectLst/>
                <a:latin typeface="Söhne"/>
              </a:rPr>
              <a:t>Moreover, motivation in emotional intelligence enables you to set realistic and achievable goals. You break down the project into manageable tasks and establish a clear plan of action. By doing so, you maintain a sense of progress and keep yourself engaged and committed.</a:t>
            </a:r>
          </a:p>
          <a:p>
            <a:pPr marL="171450" indent="-171450" algn="l">
              <a:buFont typeface="Arial" panose="020B0604020202020204" pitchFamily="34" charset="0"/>
              <a:buChar char="•"/>
            </a:pPr>
            <a:r>
              <a:rPr lang="en-US" b="0" i="0" dirty="0">
                <a:solidFill>
                  <a:srgbClr val="D1D5DB"/>
                </a:solidFill>
                <a:effectLst/>
                <a:latin typeface="Söhne"/>
              </a:rPr>
              <a:t>Additionally, motivation extends beyond personal goals. It also involves motivating and inspiring others. As a leader or team member, you recognize the importance of motivating and supporting your colleagues. You encourage their growth, celebrate their achievements, and provide guidance and assistance when needed.</a:t>
            </a:r>
          </a:p>
          <a:p>
            <a:pPr marL="171450" indent="-171450" algn="l">
              <a:buFont typeface="Arial" panose="020B0604020202020204" pitchFamily="34" charset="0"/>
              <a:buChar char="•"/>
            </a:pPr>
            <a:r>
              <a:rPr lang="en-US" b="0" i="0" dirty="0">
                <a:solidFill>
                  <a:srgbClr val="D1D5DB"/>
                </a:solidFill>
                <a:effectLst/>
                <a:latin typeface="Söhne"/>
              </a:rPr>
              <a:t>Overall, motivation as a component of emotional intelligence fuels your drive to succeed, pushes you through challenges, and inspires others around you. It keeps you focused on your goals, encourages perseverance, and contributes to personal and professional growth.</a:t>
            </a:r>
          </a:p>
          <a:p>
            <a:pPr marL="171450" indent="-171450" algn="l">
              <a:buFont typeface="Arial" panose="020B0604020202020204" pitchFamily="34" charset="0"/>
              <a:buChar char="•"/>
            </a:pPr>
            <a:endParaRPr lang="en-US" b="0" i="0" dirty="0">
              <a:solidFill>
                <a:srgbClr val="D1D5DB"/>
              </a:solidFill>
              <a:effectLst/>
              <a:latin typeface="Söhne"/>
            </a:endParaRP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19</a:t>
            </a:fld>
            <a:endParaRPr lang="en-NG"/>
          </a:p>
        </p:txBody>
      </p:sp>
    </p:spTree>
    <p:extLst>
      <p:ext uri="{BB962C8B-B14F-4D97-AF65-F5344CB8AC3E}">
        <p14:creationId xmlns:p14="http://schemas.microsoft.com/office/powerpoint/2010/main" val="123112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latin typeface="Söhne"/>
              </a:rPr>
              <a:t>Empathy is a significant component of emotional intelligence, encompassing the ability to understand and share the emotions of others. It involves recognizing and appreciating others' perspectives, feelings, and experiences. Here's an example illustrating empathy as a component of emotional intelligence:</a:t>
            </a:r>
          </a:p>
          <a:p>
            <a:pPr algn="l"/>
            <a:r>
              <a:rPr lang="en-US" b="0" i="0" dirty="0">
                <a:solidFill>
                  <a:srgbClr val="D1D5DB"/>
                </a:solidFill>
                <a:effectLst/>
                <a:latin typeface="Söhne"/>
              </a:rPr>
              <a:t>Imagine you have a co-worker who appears visibly upset and withdrawn. With empathy, you would be attuned to their emotions and demonstrate understanding. Instead of making assumptions or dismissing their feelings, you would approach them with compassion and a genuine desire to help.</a:t>
            </a:r>
          </a:p>
          <a:p>
            <a:pPr algn="l"/>
            <a:r>
              <a:rPr lang="en-US" b="0" i="0" dirty="0">
                <a:solidFill>
                  <a:srgbClr val="D1D5DB"/>
                </a:solidFill>
                <a:effectLst/>
                <a:latin typeface="Söhne"/>
              </a:rPr>
              <a:t>You might initiate a conversation by saying, "I noticed that you seem upset today. Is everything okay?" By actively listening and paying attention to their response, you would create a safe space for them to express their feelings.</a:t>
            </a:r>
          </a:p>
          <a:p>
            <a:pPr algn="l"/>
            <a:r>
              <a:rPr lang="en-US" b="0" i="0" dirty="0">
                <a:solidFill>
                  <a:srgbClr val="D1D5DB"/>
                </a:solidFill>
                <a:effectLst/>
                <a:latin typeface="Söhne"/>
              </a:rPr>
              <a:t>As they share their concerns, you would practice empathy by putting yourself in their shoes and attempting to understand their perspective. Rather than dismissing their emotions or offering unsolicited advice, you would respond with statements like, "I can understand why you might be feeling frustrated. It sounds like this situation has been challenging for you."</a:t>
            </a:r>
          </a:p>
        </p:txBody>
      </p:sp>
      <p:sp>
        <p:nvSpPr>
          <p:cNvPr id="4" name="Slide Number Placeholder 3"/>
          <p:cNvSpPr>
            <a:spLocks noGrp="1"/>
          </p:cNvSpPr>
          <p:nvPr>
            <p:ph type="sldNum" sz="quarter" idx="5"/>
          </p:nvPr>
        </p:nvSpPr>
        <p:spPr/>
        <p:txBody>
          <a:bodyPr/>
          <a:lstStyle/>
          <a:p>
            <a:fld id="{2FEE002E-5F14-4487-B7B5-E6E557274004}" type="slidenum">
              <a:rPr lang="en-NG" smtClean="0"/>
              <a:t>22</a:t>
            </a:fld>
            <a:endParaRPr lang="en-NG"/>
          </a:p>
        </p:txBody>
      </p:sp>
    </p:spTree>
    <p:extLst>
      <p:ext uri="{BB962C8B-B14F-4D97-AF65-F5344CB8AC3E}">
        <p14:creationId xmlns:p14="http://schemas.microsoft.com/office/powerpoint/2010/main" val="409445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D1D5DB"/>
                </a:solidFill>
                <a:effectLst/>
                <a:latin typeface="Söhne"/>
              </a:rPr>
              <a:t>Here's an example that illustrates social skills as a component of emotional intelligence:</a:t>
            </a:r>
          </a:p>
          <a:p>
            <a:pPr marL="171450" indent="-171450" algn="l">
              <a:buFont typeface="Arial" panose="020B0604020202020204" pitchFamily="34" charset="0"/>
              <a:buChar char="•"/>
            </a:pPr>
            <a:r>
              <a:rPr lang="en-US" b="0" i="0" dirty="0">
                <a:solidFill>
                  <a:srgbClr val="D1D5DB"/>
                </a:solidFill>
                <a:effectLst/>
                <a:latin typeface="Söhne"/>
              </a:rPr>
              <a:t>Imagine you are attending a networking event where you have the opportunity to meet new people and establish professional connections. Social skills in emotional intelligence would come into play as you navigate the event.</a:t>
            </a:r>
          </a:p>
          <a:p>
            <a:pPr marL="171450" indent="-171450" algn="l">
              <a:buFont typeface="Arial" panose="020B0604020202020204" pitchFamily="34" charset="0"/>
              <a:buChar char="•"/>
            </a:pPr>
            <a:r>
              <a:rPr lang="en-US" b="0" i="0" dirty="0">
                <a:solidFill>
                  <a:srgbClr val="D1D5DB"/>
                </a:solidFill>
                <a:effectLst/>
                <a:latin typeface="Söhne"/>
              </a:rPr>
              <a:t>With well-developed social skills, you would be able to approach others with confidence and make a positive first impression. You would demonstrate active listening by showing genuine interest in their stories and asking thoughtful questions. Through your nonverbal cues, such as maintaining eye contact and using appropriate body language, you would convey attentiveness and openness.</a:t>
            </a:r>
          </a:p>
          <a:p>
            <a:pPr marL="171450" indent="-171450" algn="l">
              <a:buFont typeface="Arial" panose="020B0604020202020204" pitchFamily="34" charset="0"/>
              <a:buChar char="•"/>
            </a:pPr>
            <a:r>
              <a:rPr lang="en-US" b="0" i="0" dirty="0">
                <a:solidFill>
                  <a:srgbClr val="D1D5DB"/>
                </a:solidFill>
                <a:effectLst/>
                <a:latin typeface="Söhne"/>
              </a:rPr>
              <a:t>Furthermore, your social skills would enable you to adapt your communication style to different individuals and situations. For instance, you might recognize that some individuals prefer a more direct and concise communication style, while others appreciate a more friendly and engaging approach. By being attuned to their preferences, you can tailor your communication to establish rapport and build a connection.</a:t>
            </a:r>
          </a:p>
          <a:p>
            <a:pPr marL="171450" indent="-171450" algn="l">
              <a:buFont typeface="Arial" panose="020B0604020202020204" pitchFamily="34" charset="0"/>
              <a:buChar char="•"/>
            </a:pPr>
            <a:r>
              <a:rPr lang="en-US" b="0" i="0" dirty="0">
                <a:solidFill>
                  <a:srgbClr val="D1D5DB"/>
                </a:solidFill>
                <a:effectLst/>
                <a:latin typeface="Söhne"/>
              </a:rPr>
              <a:t>Overall, social skills as a component of emotional intelligence allow you to connect with others, build relationships, and navigate social interactions effectively. They involve active listening, adaptability, empathy, and fostering positive connections. By developing these skills, you can enhance your personal and professional relationships, and create a harmonious and collaborative environment.</a:t>
            </a:r>
          </a:p>
        </p:txBody>
      </p:sp>
      <p:sp>
        <p:nvSpPr>
          <p:cNvPr id="4" name="Slide Number Placeholder 3"/>
          <p:cNvSpPr>
            <a:spLocks noGrp="1"/>
          </p:cNvSpPr>
          <p:nvPr>
            <p:ph type="sldNum" sz="quarter" idx="5"/>
          </p:nvPr>
        </p:nvSpPr>
        <p:spPr/>
        <p:txBody>
          <a:bodyPr/>
          <a:lstStyle/>
          <a:p>
            <a:fld id="{2FEE002E-5F14-4487-B7B5-E6E557274004}" type="slidenum">
              <a:rPr lang="en-NG" smtClean="0"/>
              <a:t>25</a:t>
            </a:fld>
            <a:endParaRPr lang="en-NG"/>
          </a:p>
        </p:txBody>
      </p:sp>
    </p:spTree>
    <p:extLst>
      <p:ext uri="{BB962C8B-B14F-4D97-AF65-F5344CB8AC3E}">
        <p14:creationId xmlns:p14="http://schemas.microsoft.com/office/powerpoint/2010/main" val="1254813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Human interaction may sometimes lead to conflict, so response—and resolution—require conflict resolution strategies. Conflict resolution or negotiation is a way for the opposing parties to find a solution to their disagreement that leaves everyone reasonably satisfied. </a:t>
            </a:r>
          </a:p>
          <a:p>
            <a:pPr marL="171450" indent="-171450">
              <a:buFont typeface="Arial" panose="020B0604020202020204" pitchFamily="34" charset="0"/>
              <a:buChar char="•"/>
            </a:pPr>
            <a:r>
              <a:rPr lang="en-US" dirty="0"/>
              <a:t>Sometimes, the person who resolves a conflict may be a neutral party or mediator while at other times, they may be someone involved in the conflict who takes an outside perspective to find a solution.</a:t>
            </a:r>
          </a:p>
          <a:p>
            <a:pPr marL="171450" indent="-171450">
              <a:buFont typeface="Arial" panose="020B0604020202020204" pitchFamily="34" charset="0"/>
              <a:buChar char="•"/>
            </a:pPr>
            <a:r>
              <a:rPr lang="en-US" dirty="0"/>
              <a:t>The ability to resolve conflicts is often seen as a leadership trait. People who can identify conflicts, acknowledge different opinions and build a consensus are valuable to many organizations. They make it more likely for personal differences to be set aside so work can continue.</a:t>
            </a: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28</a:t>
            </a:fld>
            <a:endParaRPr lang="en-NG"/>
          </a:p>
        </p:txBody>
      </p:sp>
    </p:spTree>
    <p:extLst>
      <p:ext uri="{BB962C8B-B14F-4D97-AF65-F5344CB8AC3E}">
        <p14:creationId xmlns:p14="http://schemas.microsoft.com/office/powerpoint/2010/main" val="144223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According to Thomas and Kilmann, there are five modes/conflict responses that can be assessed based on scales of assertiveness (how much we focus on our own needs during the conflict) and cooperativeness (how much we focus on other people's needs over our own during the conflict). They are:</a:t>
            </a:r>
          </a:p>
          <a:p>
            <a:pPr marL="171450" indent="-171450">
              <a:buFont typeface="Arial" panose="020B0604020202020204" pitchFamily="34" charset="0"/>
              <a:buChar char="•"/>
            </a:pPr>
            <a:endParaRPr lang="en-US" dirty="0"/>
          </a:p>
          <a:p>
            <a:pPr marL="171450" indent="-171450" algn="l" rtl="0" fontAlgn="base">
              <a:buFont typeface="Arial" panose="020B0604020202020204" pitchFamily="34" charset="0"/>
              <a:buChar char="•"/>
            </a:pPr>
            <a:r>
              <a:rPr lang="en-US" b="1" i="0" dirty="0">
                <a:solidFill>
                  <a:srgbClr val="111111"/>
                </a:solidFill>
                <a:effectLst/>
                <a:latin typeface="wfont_8b2f05_f7fbb11a8d3a41ca99820a300b7b7c1b"/>
              </a:rPr>
              <a:t>Competing</a:t>
            </a:r>
            <a:r>
              <a:rPr lang="en-US" b="0" i="0" dirty="0">
                <a:solidFill>
                  <a:srgbClr val="111111"/>
                </a:solidFill>
                <a:effectLst/>
                <a:latin typeface="wfont_8b2f05_f7fbb11a8d3a41ca99820a300b7b7c1b"/>
              </a:rPr>
              <a:t> is assertive and uncooperative - an individual pursues their concerns at the expense of others. This is a power-oriented mode in which you use whatever power seems appropriate to win your own position—your ability to argue, your rank, or economic sanctions. Competing means "standing up for your rights," defending a position that you believe is correct, or simply trying to win.</a:t>
            </a:r>
          </a:p>
          <a:p>
            <a:pPr algn="l" rtl="0" fontAlgn="base">
              <a:buFont typeface="Arial" panose="020B0604020202020204" pitchFamily="34" charset="0"/>
              <a:buChar char="•"/>
            </a:pPr>
            <a:r>
              <a:rPr lang="en-US" b="0" i="0" dirty="0">
                <a:solidFill>
                  <a:srgbClr val="111111"/>
                </a:solidFill>
                <a:effectLst/>
                <a:latin typeface="var(--ricos-custom-p-font-family,unset)"/>
              </a:rPr>
              <a:t>benefits: asserting your position, possibility of quick victory, protecting your interests</a:t>
            </a:r>
          </a:p>
          <a:p>
            <a:pPr algn="l" rtl="0" fontAlgn="base">
              <a:buFont typeface="Arial" panose="020B0604020202020204" pitchFamily="34" charset="0"/>
              <a:buChar char="•"/>
            </a:pPr>
            <a:r>
              <a:rPr lang="en-US" b="0" i="0" dirty="0">
                <a:solidFill>
                  <a:srgbClr val="111111"/>
                </a:solidFill>
                <a:effectLst/>
                <a:latin typeface="var(--ricos-custom-p-font-family,unset)"/>
              </a:rPr>
              <a:t>costs: strained relationships, suboptimal decisions, decreased initiative and motivation, possible escalation and deadlock</a:t>
            </a:r>
          </a:p>
          <a:p>
            <a:pPr marL="171450" indent="-171450" algn="l" rtl="0" fontAlgn="base">
              <a:buFont typeface="Arial" panose="020B0604020202020204" pitchFamily="34" charset="0"/>
              <a:buChar char="•"/>
            </a:pPr>
            <a:r>
              <a:rPr lang="en-US" b="1" i="0" dirty="0">
                <a:solidFill>
                  <a:srgbClr val="111111"/>
                </a:solidFill>
                <a:effectLst/>
                <a:latin typeface="wfont_8b2f05_f7fbb11a8d3a41ca99820a300b7b7c1b"/>
              </a:rPr>
              <a:t>Accommodating</a:t>
            </a:r>
            <a:r>
              <a:rPr lang="en-US" b="0" i="0" dirty="0">
                <a:solidFill>
                  <a:srgbClr val="111111"/>
                </a:solidFill>
                <a:effectLst/>
                <a:latin typeface="wfont_8b2f05_f7fbb11a8d3a41ca99820a300b7b7c1b"/>
              </a:rPr>
              <a:t> is unassertive and cooperative - the complete opposite of competing. When accommodating, the individual neglects their own concerns to satisfy the concerns of others; there is an element of self-sacrifice in this mode. Accommodating might take the form of selfless generosity or charity, obeying another person's order when you would prefer not to, or yielding to another's point of view.</a:t>
            </a:r>
          </a:p>
          <a:p>
            <a:pPr algn="l" rtl="0" fontAlgn="base">
              <a:buFont typeface="Arial" panose="020B0604020202020204" pitchFamily="34" charset="0"/>
              <a:buChar char="•"/>
            </a:pPr>
            <a:r>
              <a:rPr lang="en-US" b="0" i="0" dirty="0">
                <a:solidFill>
                  <a:srgbClr val="111111"/>
                </a:solidFill>
                <a:effectLst/>
                <a:latin typeface="var(--ricos-custom-p-font-family,unset)"/>
              </a:rPr>
              <a:t>benefits: helping someone out, restoring harmony, building relationships, choosing quick ending</a:t>
            </a:r>
          </a:p>
          <a:p>
            <a:pPr algn="l" rtl="0" fontAlgn="base">
              <a:buFont typeface="Arial" panose="020B0604020202020204" pitchFamily="34" charset="0"/>
              <a:buChar char="•"/>
            </a:pPr>
            <a:r>
              <a:rPr lang="en-US" b="0" i="0" dirty="0">
                <a:solidFill>
                  <a:srgbClr val="111111"/>
                </a:solidFill>
                <a:effectLst/>
                <a:latin typeface="var(--ricos-custom-p-font-family,unset)"/>
              </a:rPr>
              <a:t>costs: sacrificed concerns, loss of respect, loss of motivation</a:t>
            </a:r>
          </a:p>
          <a:p>
            <a:pPr marL="171450" indent="-171450" algn="l" rtl="0" fontAlgn="base">
              <a:buFont typeface="Arial" panose="020B0604020202020204" pitchFamily="34" charset="0"/>
              <a:buChar char="•"/>
            </a:pPr>
            <a:r>
              <a:rPr lang="en-US" b="1" i="0" dirty="0">
                <a:solidFill>
                  <a:srgbClr val="111111"/>
                </a:solidFill>
                <a:effectLst/>
                <a:latin typeface="wfont_8b2f05_f7fbb11a8d3a41ca99820a300b7b7c1b"/>
              </a:rPr>
              <a:t>Avoiding</a:t>
            </a:r>
            <a:r>
              <a:rPr lang="en-US" b="0" i="0" dirty="0">
                <a:solidFill>
                  <a:srgbClr val="111111"/>
                </a:solidFill>
                <a:effectLst/>
                <a:latin typeface="wfont_8b2f05_f7fbb11a8d3a41ca99820a300b7b7c1b"/>
              </a:rPr>
              <a:t> is unassertive and uncooperative - the person neither pursues their concerns nor those of the other individual. Thus they do not deal with the conflict. Avoiding might take the form of diplomatically sidestepping an issue, postponing an issue until a better time, or simply withdrawing from a threatening situation.</a:t>
            </a:r>
          </a:p>
          <a:p>
            <a:pPr algn="l" rtl="0" fontAlgn="base">
              <a:buFont typeface="Arial" panose="020B0604020202020204" pitchFamily="34" charset="0"/>
              <a:buChar char="•"/>
            </a:pPr>
            <a:r>
              <a:rPr lang="en-US" b="0" i="0" dirty="0">
                <a:solidFill>
                  <a:srgbClr val="111111"/>
                </a:solidFill>
                <a:effectLst/>
                <a:latin typeface="var(--ricos-custom-p-font-family,unset)"/>
              </a:rPr>
              <a:t>benefits: reducing stress, saving time, steering clear of danger, setting up more </a:t>
            </a:r>
            <a:r>
              <a:rPr lang="en-US" b="0" i="0" dirty="0" err="1">
                <a:solidFill>
                  <a:srgbClr val="111111"/>
                </a:solidFill>
                <a:effectLst/>
                <a:latin typeface="var(--ricos-custom-p-font-family,unset)"/>
              </a:rPr>
              <a:t>favourable</a:t>
            </a:r>
            <a:r>
              <a:rPr lang="en-US" b="0" i="0" dirty="0">
                <a:solidFill>
                  <a:srgbClr val="111111"/>
                </a:solidFill>
                <a:effectLst/>
                <a:latin typeface="var(--ricos-custom-p-font-family,unset)"/>
              </a:rPr>
              <a:t> conditions</a:t>
            </a:r>
          </a:p>
          <a:p>
            <a:pPr algn="l" rtl="0" fontAlgn="base">
              <a:buFont typeface="Arial" panose="020B0604020202020204" pitchFamily="34" charset="0"/>
              <a:buChar char="•"/>
            </a:pPr>
            <a:r>
              <a:rPr lang="en-US" b="0" i="0" dirty="0">
                <a:solidFill>
                  <a:srgbClr val="111111"/>
                </a:solidFill>
                <a:effectLst/>
                <a:latin typeface="var(--ricos-custom-p-font-family,unset)"/>
              </a:rPr>
              <a:t>costs: declining relationships, resentment, delays, degrading communication and decision making</a:t>
            </a:r>
          </a:p>
          <a:p>
            <a:pPr marL="171450" indent="-171450" algn="l" rtl="0" fontAlgn="base">
              <a:buFont typeface="Arial" panose="020B0604020202020204" pitchFamily="34" charset="0"/>
              <a:buChar char="•"/>
            </a:pPr>
            <a:r>
              <a:rPr lang="en-US" b="1" i="0" dirty="0">
                <a:solidFill>
                  <a:srgbClr val="111111"/>
                </a:solidFill>
                <a:effectLst/>
                <a:latin typeface="wfont_8b2f05_f7fbb11a8d3a41ca99820a300b7b7c1b"/>
              </a:rPr>
              <a:t>Collaborating</a:t>
            </a:r>
            <a:r>
              <a:rPr lang="en-US" b="0" i="0" dirty="0">
                <a:solidFill>
                  <a:srgbClr val="111111"/>
                </a:solidFill>
                <a:effectLst/>
                <a:latin typeface="wfont_8b2f05_f7fbb11a8d3a41ca99820a300b7b7c1b"/>
              </a:rPr>
              <a:t> is both assertive and cooperative - the complete opposite of avoiding. Collaborating involves an attempt to work with others to find some solution that fully satisfies their concerns. It means digging into an issue to pinpoint the underlying needs and wants of the individuals. Collaborating between two or more persons might take the form of exploring a disagreement to learn from each other's insights or trying to find a creative solution to an interpersonal problem.</a:t>
            </a:r>
          </a:p>
          <a:p>
            <a:pPr algn="l" rtl="0" fontAlgn="base">
              <a:buFont typeface="Arial" panose="020B0604020202020204" pitchFamily="34" charset="0"/>
              <a:buChar char="•"/>
            </a:pPr>
            <a:r>
              <a:rPr lang="en-US" b="0" i="0" dirty="0">
                <a:solidFill>
                  <a:srgbClr val="111111"/>
                </a:solidFill>
                <a:effectLst/>
                <a:latin typeface="var(--ricos-custom-p-font-family,unset)"/>
              </a:rPr>
              <a:t>benefits: high-quality decisions, learning and communications, resolution and commitment, strengthening relationships</a:t>
            </a:r>
          </a:p>
          <a:p>
            <a:pPr algn="l" rtl="0" fontAlgn="base">
              <a:buFont typeface="Arial" panose="020B0604020202020204" pitchFamily="34" charset="0"/>
              <a:buChar char="•"/>
            </a:pPr>
            <a:r>
              <a:rPr lang="en-US" b="0" i="0" dirty="0">
                <a:solidFill>
                  <a:srgbClr val="111111"/>
                </a:solidFill>
                <a:effectLst/>
                <a:latin typeface="var(--ricos-custom-p-font-family,unset)"/>
              </a:rPr>
              <a:t>costs: time and energy required, psychological demands, possibility of offending, vulnerability risk</a:t>
            </a:r>
          </a:p>
          <a:p>
            <a:pPr marL="171450" indent="-171450" algn="l" rtl="0" fontAlgn="base">
              <a:buFont typeface="Arial" panose="020B0604020202020204" pitchFamily="34" charset="0"/>
              <a:buChar char="•"/>
            </a:pPr>
            <a:r>
              <a:rPr lang="en-US" b="1" i="0" dirty="0">
                <a:solidFill>
                  <a:srgbClr val="111111"/>
                </a:solidFill>
                <a:effectLst/>
                <a:latin typeface="wfont_8b2f05_f7fbb11a8d3a41ca99820a300b7b7c1b"/>
              </a:rPr>
              <a:t>Compromising</a:t>
            </a:r>
            <a:r>
              <a:rPr lang="en-US" b="0" i="0" dirty="0">
                <a:solidFill>
                  <a:srgbClr val="111111"/>
                </a:solidFill>
                <a:effectLst/>
                <a:latin typeface="wfont_8b2f05_f7fbb11a8d3a41ca99820a300b7b7c1b"/>
              </a:rPr>
              <a:t> is moderate in both assertiveness and cooperativeness. The objective is to find some expedient, mutually acceptable solution that partially satisfies all parties. It falls intermediate between competing and accommodating. Compromising gives up more than competing but less than accommodating. Likewise, it addresses an issue more directly than avoiding it but does not explore it in as much depth as collaborating. In some situations, compromising might mean splitting the difference between the two positions, exchanging concessions, or seeking a quick middle-ground solution.</a:t>
            </a:r>
          </a:p>
          <a:p>
            <a:pPr algn="l" rtl="0" fontAlgn="base">
              <a:buFont typeface="Arial" panose="020B0604020202020204" pitchFamily="34" charset="0"/>
              <a:buChar char="•"/>
            </a:pPr>
            <a:r>
              <a:rPr lang="en-US" b="0" i="0" dirty="0">
                <a:solidFill>
                  <a:srgbClr val="111111"/>
                </a:solidFill>
                <a:effectLst/>
                <a:latin typeface="var(--ricos-custom-p-font-family,unset)"/>
              </a:rPr>
              <a:t>benefits: pragmatism, speed and expediency, fairness, maintaining relationships</a:t>
            </a:r>
          </a:p>
          <a:p>
            <a:pPr algn="l" rtl="0" fontAlgn="base">
              <a:buFont typeface="Arial" panose="020B0604020202020204" pitchFamily="34" charset="0"/>
              <a:buChar char="•"/>
            </a:pPr>
            <a:r>
              <a:rPr lang="en-US" b="0" i="0" dirty="0">
                <a:solidFill>
                  <a:srgbClr val="111111"/>
                </a:solidFill>
                <a:effectLst/>
                <a:latin typeface="var(--ricos-custom-p-font-family,unset)"/>
              </a:rPr>
              <a:t>costs: partially sacrificed concerns, suboptimal solutions, superficial understanding</a:t>
            </a:r>
          </a:p>
          <a:p>
            <a:pPr marL="171450" indent="-171450">
              <a:buFont typeface="Arial" panose="020B0604020202020204" pitchFamily="34" charset="0"/>
              <a:buChar char="•"/>
            </a:pP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29</a:t>
            </a:fld>
            <a:endParaRPr lang="en-NG"/>
          </a:p>
        </p:txBody>
      </p:sp>
    </p:spTree>
    <p:extLst>
      <p:ext uri="{BB962C8B-B14F-4D97-AF65-F5344CB8AC3E}">
        <p14:creationId xmlns:p14="http://schemas.microsoft.com/office/powerpoint/2010/main" val="22446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Active listening: Give full attention to the other person's perspective and seek to understand their point of view without interrupting or judging.</a:t>
            </a:r>
          </a:p>
          <a:p>
            <a:pPr marL="171450" indent="-171450">
              <a:buFont typeface="Arial" panose="020B0604020202020204" pitchFamily="34" charset="0"/>
              <a:buChar char="•"/>
            </a:pPr>
            <a:r>
              <a:rPr lang="en-US" dirty="0"/>
              <a:t>Empathy: Try to put yourself in the other person's shoes and understand their emotions and concerns.</a:t>
            </a:r>
          </a:p>
          <a:p>
            <a:pPr marL="171450" indent="-171450">
              <a:buFont typeface="Arial" panose="020B0604020202020204" pitchFamily="34" charset="0"/>
              <a:buChar char="•"/>
            </a:pPr>
            <a:r>
              <a:rPr lang="en-US" dirty="0"/>
              <a:t>Calm communication: Use a calm and respectful tone while expressing your thoughts and feelings. Avoid aggressive or confrontational language.</a:t>
            </a:r>
          </a:p>
          <a:p>
            <a:pPr marL="171450" indent="-171450">
              <a:buFont typeface="Arial" panose="020B0604020202020204" pitchFamily="34" charset="0"/>
              <a:buChar char="•"/>
            </a:pPr>
            <a:r>
              <a:rPr lang="en-US" dirty="0"/>
              <a:t>Use "I" statements: Share your thoughts and emotions using "I" statements to take responsibility for your own feelings and avoid blaming or accusing the other person.</a:t>
            </a:r>
          </a:p>
          <a:p>
            <a:pPr marL="171450" indent="-171450">
              <a:buFont typeface="Arial" panose="020B0604020202020204" pitchFamily="34" charset="0"/>
              <a:buChar char="•"/>
            </a:pPr>
            <a:r>
              <a:rPr lang="en-US" dirty="0"/>
              <a:t>Seek common ground: Identify shared interests or goals that can serve as a foundation for finding a mutually agreeable solution.</a:t>
            </a:r>
          </a:p>
          <a:p>
            <a:pPr marL="171450" indent="-171450">
              <a:buFont typeface="Arial" panose="020B0604020202020204" pitchFamily="34" charset="0"/>
              <a:buChar char="•"/>
            </a:pPr>
            <a:r>
              <a:rPr lang="en-US" dirty="0"/>
              <a:t>Collaborative problem-solving: Engage in open dialogue, brainstorm ideas, and work together to find creative solutions that meet both parties' needs.</a:t>
            </a:r>
          </a:p>
          <a:p>
            <a:pPr marL="171450" indent="-171450">
              <a:buFont typeface="Arial" panose="020B0604020202020204" pitchFamily="34" charset="0"/>
              <a:buChar char="•"/>
            </a:pPr>
            <a:r>
              <a:rPr lang="en-US" dirty="0"/>
              <a:t>Win-win approach: Aim for outcomes that benefit both parties rather than seeking to "win" the conflict at the expense of the other person.</a:t>
            </a:r>
          </a:p>
          <a:p>
            <a:pPr marL="171450" indent="-171450">
              <a:buFont typeface="Arial" panose="020B0604020202020204" pitchFamily="34" charset="0"/>
              <a:buChar char="•"/>
            </a:pPr>
            <a:r>
              <a:rPr lang="en-US" dirty="0"/>
              <a:t>Compromise: Be willing to make concessions and find a middle ground that satisfies both parties' important needs and concerns.</a:t>
            </a:r>
          </a:p>
          <a:p>
            <a:pPr marL="171450" indent="-171450">
              <a:buFont typeface="Arial" panose="020B0604020202020204" pitchFamily="34" charset="0"/>
              <a:buChar char="•"/>
            </a:pPr>
            <a:r>
              <a:rPr lang="en-US" dirty="0"/>
              <a:t>Mediation: Consider involving a neutral third party who can facilitate communication and help find a resolution that is acceptable to both parties.</a:t>
            </a:r>
          </a:p>
          <a:p>
            <a:pPr marL="171450" indent="-171450">
              <a:buFont typeface="Arial" panose="020B0604020202020204" pitchFamily="34" charset="0"/>
              <a:buChar char="•"/>
            </a:pPr>
            <a:r>
              <a:rPr lang="en-US" dirty="0"/>
              <a:t>Take breaks if needed: If emotions are escalating, take a break from the discussion to cool down and regain composure before continuing the conversation.</a:t>
            </a:r>
          </a:p>
          <a:p>
            <a:pPr marL="171450" indent="-171450">
              <a:buFont typeface="Arial" panose="020B0604020202020204" pitchFamily="34" charset="0"/>
              <a:buChar char="•"/>
            </a:pPr>
            <a:r>
              <a:rPr lang="en-US" dirty="0"/>
              <a:t>Focus on the issue, not personal attacks: Stay focused on the problem at hand and avoid personal attacks or bringing up unrelated past grievances.</a:t>
            </a:r>
          </a:p>
          <a:p>
            <a:pPr marL="171450" indent="-171450">
              <a:buFont typeface="Arial" panose="020B0604020202020204" pitchFamily="34" charset="0"/>
              <a:buChar char="•"/>
            </a:pPr>
            <a:r>
              <a:rPr lang="en-US" dirty="0"/>
              <a:t>Practice forgiveness: Let go of resentment and work towards forgiveness to rebuild trust and move forward positively.</a:t>
            </a:r>
            <a:endParaRPr lang="en-NG" dirty="0"/>
          </a:p>
          <a:p>
            <a:pPr marL="171450" indent="-171450">
              <a:buFont typeface="Arial" panose="020B0604020202020204" pitchFamily="34" charset="0"/>
              <a:buChar char="•"/>
            </a:pP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30</a:t>
            </a:fld>
            <a:endParaRPr lang="en-NG"/>
          </a:p>
        </p:txBody>
      </p:sp>
    </p:spTree>
    <p:extLst>
      <p:ext uri="{BB962C8B-B14F-4D97-AF65-F5344CB8AC3E}">
        <p14:creationId xmlns:p14="http://schemas.microsoft.com/office/powerpoint/2010/main" val="30203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endParaRPr lang="en-US" b="0" i="0" dirty="0">
              <a:effectLst/>
              <a:latin typeface="Arial Nova" panose="020B0504020202020204" pitchFamily="34" charset="0"/>
              <a:cs typeface="Poppins" panose="00000500000000000000" pitchFamily="2" charset="0"/>
            </a:endParaRPr>
          </a:p>
        </p:txBody>
      </p:sp>
      <p:sp>
        <p:nvSpPr>
          <p:cNvPr id="215" name="Google Shape;2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120517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c9e67fbcc5_0_1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5" name="Google Shape;1205;gc9e67fbcc5_0_1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000000"/>
              </a:buClr>
              <a:buSzPts val="1200"/>
              <a:buChar char="●"/>
            </a:pPr>
            <a:r>
              <a:rPr lang="en-GB" sz="1200" dirty="0"/>
              <a:t>Recent surveys reveal that there is a positive link between the emotional climate of a business unit and its performance.</a:t>
            </a:r>
            <a:endParaRPr sz="1200" dirty="0"/>
          </a:p>
          <a:p>
            <a:pPr marL="457200" marR="0" lvl="0" indent="-304800" algn="l" rtl="0">
              <a:lnSpc>
                <a:spcPct val="100000"/>
              </a:lnSpc>
              <a:spcBef>
                <a:spcPts val="0"/>
              </a:spcBef>
              <a:spcAft>
                <a:spcPts val="0"/>
              </a:spcAft>
              <a:buClr>
                <a:srgbClr val="000000"/>
              </a:buClr>
              <a:buSzPts val="1200"/>
              <a:buChar char="●"/>
            </a:pPr>
            <a:r>
              <a:rPr lang="en-GB" sz="1200" dirty="0"/>
              <a:t>Surveys suggest that the climate – how people feel about  working in an organisation - can account for 20 to 30 percent of business performance.</a:t>
            </a:r>
            <a:endParaRPr sz="1200" dirty="0"/>
          </a:p>
          <a:p>
            <a:pPr marL="457200" marR="0" lvl="0" indent="-304800" algn="l" rtl="0">
              <a:lnSpc>
                <a:spcPct val="100000"/>
              </a:lnSpc>
              <a:spcBef>
                <a:spcPts val="0"/>
              </a:spcBef>
              <a:spcAft>
                <a:spcPts val="0"/>
              </a:spcAft>
              <a:buClr>
                <a:srgbClr val="000000"/>
              </a:buClr>
              <a:buSzPts val="1200"/>
              <a:buFont typeface="Arial"/>
              <a:buChar char="●"/>
            </a:pPr>
            <a:r>
              <a:rPr lang="en-GB" sz="1200" dirty="0"/>
              <a:t>The emotions people have while working, directly reflect the true quality of their work life.</a:t>
            </a:r>
            <a:endParaRPr sz="1200" dirty="0"/>
          </a:p>
          <a:p>
            <a:pPr marL="457200" marR="0" lvl="0" indent="-304800" algn="l" rtl="0">
              <a:lnSpc>
                <a:spcPct val="100000"/>
              </a:lnSpc>
              <a:spcBef>
                <a:spcPts val="0"/>
              </a:spcBef>
              <a:spcAft>
                <a:spcPts val="0"/>
              </a:spcAft>
              <a:buClr>
                <a:srgbClr val="000000"/>
              </a:buClr>
              <a:buSzPts val="1200"/>
              <a:buFont typeface="Arial"/>
              <a:buChar char="●"/>
            </a:pPr>
            <a:r>
              <a:rPr lang="en-GB" sz="1200" dirty="0"/>
              <a:t>Having positive emotions at work is one of the strongest predictors  of employee satisfaction - and how likely they are to quit. Dealing with the soft issue of bringing out the best in people pays off in hard results</a:t>
            </a:r>
            <a:endParaRPr sz="1200"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c9e67fbcc5_0_1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accent1"/>
              </a:buClr>
              <a:buSzPts val="1200"/>
              <a:buFont typeface="Montserrat"/>
              <a:buChar char="●"/>
            </a:pPr>
            <a:r>
              <a:rPr lang="en-GB" sz="1200" b="1">
                <a:solidFill>
                  <a:schemeClr val="accent1"/>
                </a:solidFill>
                <a:latin typeface="Montserrat"/>
                <a:ea typeface="Montserrat"/>
                <a:cs typeface="Montserrat"/>
                <a:sym typeface="Montserrat"/>
              </a:rPr>
              <a:t>Emotional Intelligence</a:t>
            </a:r>
            <a:r>
              <a:rPr lang="en-GB" sz="1200">
                <a:solidFill>
                  <a:schemeClr val="accent1"/>
                </a:solidFill>
                <a:latin typeface="Montserrat"/>
                <a:ea typeface="Montserrat"/>
                <a:cs typeface="Montserrat"/>
                <a:sym typeface="Montserrat"/>
              </a:rPr>
              <a:t> is essential when it comes to building a well-balanced life. </a:t>
            </a:r>
            <a:endParaRPr sz="1200">
              <a:solidFill>
                <a:schemeClr val="accent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accent1"/>
              </a:buClr>
              <a:buSzPts val="1200"/>
              <a:buFont typeface="Montserrat"/>
              <a:buChar char="●"/>
            </a:pPr>
            <a:r>
              <a:rPr lang="en-GB" sz="1200">
                <a:solidFill>
                  <a:schemeClr val="accent1"/>
                </a:solidFill>
                <a:latin typeface="Montserrat"/>
                <a:ea typeface="Montserrat"/>
                <a:cs typeface="Montserrat"/>
                <a:sym typeface="Montserrat"/>
              </a:rPr>
              <a:t>According to the World Economic Forum, emotional intelligence was ranked as one of the top 10 most important workplace skills, when it comes to what workers will need in order to be successful in 2020 and beyond.</a:t>
            </a:r>
            <a:endParaRPr sz="1200">
              <a:solidFill>
                <a:schemeClr val="accent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accent1"/>
              </a:buClr>
              <a:buSzPts val="1200"/>
              <a:buFont typeface="Montserrat"/>
              <a:buChar char="●"/>
            </a:pPr>
            <a:r>
              <a:rPr lang="en-GB" sz="1200">
                <a:solidFill>
                  <a:schemeClr val="accent1"/>
                </a:solidFill>
                <a:latin typeface="Montserrat"/>
                <a:ea typeface="Montserrat"/>
                <a:cs typeface="Montserrat"/>
                <a:sym typeface="Montserrat"/>
              </a:rPr>
              <a:t>Emotional intelligence consists of two dimensions, </a:t>
            </a:r>
            <a:r>
              <a:rPr lang="en-GB" sz="1200" b="1">
                <a:solidFill>
                  <a:schemeClr val="accent1"/>
                </a:solidFill>
                <a:latin typeface="Montserrat"/>
                <a:ea typeface="Montserrat"/>
                <a:cs typeface="Montserrat"/>
                <a:sym typeface="Montserrat"/>
              </a:rPr>
              <a:t>intrapersonal intelligence and interpersonal intelligence.</a:t>
            </a:r>
            <a:endParaRPr sz="1200">
              <a:solidFill>
                <a:schemeClr val="accent1"/>
              </a:solidFill>
              <a:latin typeface="Montserrat"/>
              <a:ea typeface="Montserrat"/>
              <a:cs typeface="Montserrat"/>
              <a:sym typeface="Montserrat"/>
            </a:endParaRPr>
          </a:p>
        </p:txBody>
      </p:sp>
      <p:sp>
        <p:nvSpPr>
          <p:cNvPr id="1213" name="Google Shape;1213;gc9e67fbcc5_0_1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5DB"/>
                </a:solidFill>
                <a:effectLst/>
                <a:latin typeface="Söhne"/>
              </a:rPr>
              <a:t>Here are several reasons why emotional intelligence is important:</a:t>
            </a:r>
          </a:p>
          <a:p>
            <a:pPr algn="l">
              <a:buFont typeface="+mj-lt"/>
              <a:buAutoNum type="arabicPeriod"/>
            </a:pPr>
            <a:r>
              <a:rPr lang="en-US" b="0" i="0" dirty="0">
                <a:solidFill>
                  <a:srgbClr val="D1D5DB"/>
                </a:solidFill>
                <a:effectLst/>
                <a:latin typeface="Söhne"/>
              </a:rPr>
              <a:t>Self-awareness: Emotional intelligence helps individuals become more aware of their own emotions, strengths, weaknesses, values, and goals. This self-awareness enables them to make more informed decisions, effectively manage stress, and align their actions with their values.</a:t>
            </a:r>
          </a:p>
          <a:p>
            <a:pPr algn="l">
              <a:buFont typeface="+mj-lt"/>
              <a:buAutoNum type="arabicPeriod"/>
            </a:pPr>
            <a:r>
              <a:rPr lang="en-US" b="0" i="0" dirty="0">
                <a:solidFill>
                  <a:srgbClr val="D1D5DB"/>
                </a:solidFill>
                <a:effectLst/>
                <a:latin typeface="Söhne"/>
              </a:rPr>
              <a:t>Emotional self-regulation: People with high emotional intelligence can effectively regulate and control their emotions, avoiding impulsive reactions and making more thoughtful choices. They are better equipped to manage conflicts, handle pressure, and maintain positive relationships.</a:t>
            </a:r>
          </a:p>
          <a:p>
            <a:pPr algn="l">
              <a:buFont typeface="+mj-lt"/>
              <a:buAutoNum type="arabicPeriod"/>
            </a:pPr>
            <a:r>
              <a:rPr lang="en-US" b="0" i="0" dirty="0">
                <a:solidFill>
                  <a:srgbClr val="D1D5DB"/>
                </a:solidFill>
                <a:effectLst/>
                <a:latin typeface="Söhne"/>
              </a:rPr>
              <a:t>Empathy and understanding others: Emotional intelligence fosters the ability to understand and empathize with the emotions of others. This skill enhances interpersonal relationships, encourages effective communication, and promotes teamwork and collaboration.</a:t>
            </a:r>
          </a:p>
          <a:p>
            <a:pPr algn="l">
              <a:buFont typeface="+mj-lt"/>
              <a:buAutoNum type="arabicPeriod"/>
            </a:pPr>
            <a:r>
              <a:rPr lang="en-US" b="0" i="0" dirty="0">
                <a:solidFill>
                  <a:srgbClr val="D1D5DB"/>
                </a:solidFill>
                <a:effectLst/>
                <a:latin typeface="Söhne"/>
              </a:rPr>
              <a:t>Leadership: Effective leaders possess strong emotional intelligence. They can understand and respond to the needs and concerns of their team members, build trust and rapport, inspire and motivate others, and make fair and unbiased decisions.</a:t>
            </a:r>
          </a:p>
          <a:p>
            <a:pPr algn="l">
              <a:buFont typeface="+mj-lt"/>
              <a:buAutoNum type="arabicPeriod"/>
            </a:pPr>
            <a:r>
              <a:rPr lang="en-US" b="0" i="0" dirty="0">
                <a:solidFill>
                  <a:srgbClr val="D1D5DB"/>
                </a:solidFill>
                <a:effectLst/>
                <a:latin typeface="Söhne"/>
              </a:rPr>
              <a:t>Conflict resolution: Emotional intelligence equips individuals with the ability to manage conflicts constructively. By understanding others' perspectives and emotions, individuals can find mutually beneficial solutions, mediate disagreements, and maintain harmonious relationships.</a:t>
            </a:r>
          </a:p>
          <a:p>
            <a:pPr algn="l">
              <a:buFont typeface="+mj-lt"/>
              <a:buAutoNum type="arabicPeriod"/>
            </a:pPr>
            <a:r>
              <a:rPr lang="en-US" b="0" i="0" dirty="0">
                <a:solidFill>
                  <a:srgbClr val="D1D5DB"/>
                </a:solidFill>
                <a:effectLst/>
                <a:latin typeface="Söhne"/>
              </a:rPr>
              <a:t>Adaptability and resilience: Emotionally intelligent individuals are more adaptable to change and resilient in the face of adversity. They can navigate challenging situations with greater ease, maintain a positive outlook, and bounce back from setbacks more effectively.</a:t>
            </a:r>
          </a:p>
          <a:p>
            <a:pPr algn="l">
              <a:buFont typeface="+mj-lt"/>
              <a:buAutoNum type="arabicPeriod"/>
            </a:pPr>
            <a:r>
              <a:rPr lang="en-US" b="0" i="0" dirty="0">
                <a:solidFill>
                  <a:srgbClr val="D1D5DB"/>
                </a:solidFill>
                <a:effectLst/>
                <a:latin typeface="Söhne"/>
              </a:rPr>
              <a:t>Improved communication: Emotional intelligence enhances communication skills, including active listening, nonverbal cues interpretation, and effective expression of emotions. This promotes clearer and more</a:t>
            </a:r>
          </a:p>
          <a:p>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7</a:t>
            </a:fld>
            <a:endParaRPr lang="en-NG"/>
          </a:p>
        </p:txBody>
      </p:sp>
    </p:spTree>
    <p:extLst>
      <p:ext uri="{BB962C8B-B14F-4D97-AF65-F5344CB8AC3E}">
        <p14:creationId xmlns:p14="http://schemas.microsoft.com/office/powerpoint/2010/main" val="111053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c9e67fbcc5_0_1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5" name="Google Shape;1205;gc9e67fbcc5_0_1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000000"/>
              </a:buClr>
              <a:buSzPts val="1200"/>
              <a:buChar char="●"/>
            </a:pPr>
            <a:r>
              <a:rPr lang="en-GB" sz="1200" dirty="0"/>
              <a:t>Recent surveys reveal that there is a positive link between the emotional climate of a business unit and its performance.</a:t>
            </a:r>
            <a:endParaRPr sz="1200" dirty="0"/>
          </a:p>
          <a:p>
            <a:pPr marL="457200" marR="0" lvl="0" indent="-304800" algn="l" rtl="0">
              <a:lnSpc>
                <a:spcPct val="100000"/>
              </a:lnSpc>
              <a:spcBef>
                <a:spcPts val="0"/>
              </a:spcBef>
              <a:spcAft>
                <a:spcPts val="0"/>
              </a:spcAft>
              <a:buClr>
                <a:srgbClr val="000000"/>
              </a:buClr>
              <a:buSzPts val="1200"/>
              <a:buChar char="●"/>
            </a:pPr>
            <a:r>
              <a:rPr lang="en-GB" sz="1200" dirty="0"/>
              <a:t>Surveys suggest that the climate – how people feel about  working in an organisation - can account for 20 to 30 percent of business performance.</a:t>
            </a:r>
            <a:endParaRPr sz="1200" dirty="0"/>
          </a:p>
          <a:p>
            <a:pPr marL="457200" marR="0" lvl="0" indent="-304800" algn="l" rtl="0">
              <a:lnSpc>
                <a:spcPct val="100000"/>
              </a:lnSpc>
              <a:spcBef>
                <a:spcPts val="0"/>
              </a:spcBef>
              <a:spcAft>
                <a:spcPts val="0"/>
              </a:spcAft>
              <a:buClr>
                <a:srgbClr val="000000"/>
              </a:buClr>
              <a:buSzPts val="1200"/>
              <a:buFont typeface="Arial"/>
              <a:buChar char="●"/>
            </a:pPr>
            <a:r>
              <a:rPr lang="en-GB" sz="1200" dirty="0"/>
              <a:t>The emotions people have while working, directly reflect the true quality of their work life.</a:t>
            </a:r>
            <a:endParaRPr sz="1200" dirty="0"/>
          </a:p>
          <a:p>
            <a:pPr marL="457200" marR="0" lvl="0" indent="-304800" algn="l" rtl="0">
              <a:lnSpc>
                <a:spcPct val="100000"/>
              </a:lnSpc>
              <a:spcBef>
                <a:spcPts val="0"/>
              </a:spcBef>
              <a:spcAft>
                <a:spcPts val="0"/>
              </a:spcAft>
              <a:buClr>
                <a:srgbClr val="000000"/>
              </a:buClr>
              <a:buSzPts val="1200"/>
              <a:buFont typeface="Arial"/>
              <a:buChar char="●"/>
            </a:pPr>
            <a:r>
              <a:rPr lang="en-GB" sz="1200" dirty="0"/>
              <a:t>Having positive emotions at work is one of the strongest predictors  of employee satisfaction - and how likely they are to quit. Dealing with the soft issue of bringing out the best in people pays off in hard results</a:t>
            </a:r>
            <a:endParaRPr sz="1200"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273772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solidFill>
                <a:latin typeface="Montserrat"/>
                <a:ea typeface="Montserrat"/>
                <a:cs typeface="Montserrat"/>
                <a:sym typeface="Montserrat"/>
              </a:rPr>
              <a:t>Emotional intelligence consists of two dimensions, </a:t>
            </a:r>
            <a:r>
              <a:rPr lang="en-GB" sz="1200" b="1" dirty="0">
                <a:solidFill>
                  <a:schemeClr val="accent1"/>
                </a:solidFill>
                <a:latin typeface="Montserrat"/>
                <a:ea typeface="Montserrat"/>
                <a:cs typeface="Montserrat"/>
                <a:sym typeface="Montserrat"/>
              </a:rPr>
              <a:t>intrapersonal intelligence and interpersonal intelligence.</a:t>
            </a:r>
          </a:p>
          <a:p>
            <a:r>
              <a:rPr lang="en-US" b="0" i="1" dirty="0">
                <a:solidFill>
                  <a:srgbClr val="2E2E2E"/>
                </a:solidFill>
                <a:effectLst/>
                <a:latin typeface="NexusSans"/>
              </a:rPr>
              <a:t>Inter</a:t>
            </a:r>
            <a:r>
              <a:rPr lang="en-US" b="0" i="0" dirty="0">
                <a:solidFill>
                  <a:srgbClr val="2E2E2E"/>
                </a:solidFill>
                <a:effectLst/>
                <a:latin typeface="NexusSans"/>
              </a:rPr>
              <a:t>personal intelligence refers to the ability to understand social situations and the behavior of other people, whereas </a:t>
            </a:r>
            <a:r>
              <a:rPr lang="en-US" b="0" i="1" dirty="0">
                <a:solidFill>
                  <a:srgbClr val="2E2E2E"/>
                </a:solidFill>
                <a:effectLst/>
                <a:latin typeface="NexusSans"/>
              </a:rPr>
              <a:t>intra</a:t>
            </a:r>
            <a:r>
              <a:rPr lang="en-US" b="0" i="0" dirty="0">
                <a:solidFill>
                  <a:srgbClr val="2E2E2E"/>
                </a:solidFill>
                <a:effectLst/>
                <a:latin typeface="NexusSans"/>
              </a:rPr>
              <a:t>personal intelligence refers to the ability to understand one's own behavior, thoughts, and feelings. </a:t>
            </a: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9</a:t>
            </a:fld>
            <a:endParaRPr lang="en-NG"/>
          </a:p>
        </p:txBody>
      </p:sp>
    </p:spTree>
    <p:extLst>
      <p:ext uri="{BB962C8B-B14F-4D97-AF65-F5344CB8AC3E}">
        <p14:creationId xmlns:p14="http://schemas.microsoft.com/office/powerpoint/2010/main" val="53731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venir Next LT Pro" panose="020B0504020202020204" pitchFamily="34" charset="0"/>
              </a:rPr>
              <a:t>Self-awareness: To start, be more aware of your own emotions and thoughts. Why are you feeling those emotions? How might you be expressing them, or how might they be impacting your behavior? How do they affect those around you?</a:t>
            </a:r>
          </a:p>
          <a:p>
            <a:pPr marL="171450" indent="-171450">
              <a:buFont typeface="Arial" panose="020B0604020202020204" pitchFamily="34" charset="0"/>
              <a:buChar char="•"/>
            </a:pPr>
            <a:r>
              <a:rPr lang="en-US" dirty="0">
                <a:latin typeface="Avenir Next LT Pro" panose="020B0504020202020204" pitchFamily="34" charset="0"/>
              </a:rPr>
              <a:t>Self-management: Once you’re aware of those emotions and thoughts, you can manage your behavior. There’s no shame in feeling emotions — in fact, it’s healthy. But it’s important to be careful with how those emotions affect others. Self-management involves taking responsibility for your thoughts, feelings, and behaviors. It also means setting goals for managing yourself.</a:t>
            </a:r>
          </a:p>
          <a:p>
            <a:pPr marL="171450" indent="-171450">
              <a:buFont typeface="Arial" panose="020B0604020202020204" pitchFamily="34" charset="0"/>
              <a:buChar char="•"/>
            </a:pPr>
            <a:r>
              <a:rPr lang="en-US" dirty="0">
                <a:latin typeface="Avenir Next LT Pro" panose="020B0504020202020204" pitchFamily="34" charset="0"/>
              </a:rPr>
              <a:t>Social awareness: It’s not enough to be aware of your own thoughts and feelings. It’s also important to be in tune with the thoughts and feelings of others. Social awareness is all about considering the feelings of others and trying to look at the world from their perspective. Other people might come from vastly different backgrounds than you. How does that impact their thoughts and feelings? Try to treat their actions with empathy and understanding, mindful of what they might be feeling.</a:t>
            </a:r>
          </a:p>
          <a:p>
            <a:pPr marL="171450" indent="-171450">
              <a:buFont typeface="Arial" panose="020B0604020202020204" pitchFamily="34" charset="0"/>
              <a:buChar char="•"/>
            </a:pPr>
            <a:r>
              <a:rPr lang="en-US" dirty="0">
                <a:latin typeface="Avenir Next LT Pro" panose="020B0504020202020204" pitchFamily="34" charset="0"/>
              </a:rPr>
              <a:t>Relationship skills: With self-management and empathy, you can start to build and maintain healthy relationships with people from a diverse range of backgrounds. Relationship skills include learning how to communicate your feelings and needs, as well as listening to others. For a positive relationship to thrive, you have to know how to resolve conflict peacefully and understand when to ask for or offer help.</a:t>
            </a:r>
            <a:endParaRPr lang="en-NG" dirty="0">
              <a:latin typeface="Avenir Next LT Pro" panose="020B0504020202020204" pitchFamily="34" charset="0"/>
            </a:endParaRPr>
          </a:p>
        </p:txBody>
      </p:sp>
      <p:sp>
        <p:nvSpPr>
          <p:cNvPr id="4" name="Slide Number Placeholder 3"/>
          <p:cNvSpPr>
            <a:spLocks noGrp="1"/>
          </p:cNvSpPr>
          <p:nvPr>
            <p:ph type="sldNum" sz="quarter" idx="5"/>
          </p:nvPr>
        </p:nvSpPr>
        <p:spPr/>
        <p:txBody>
          <a:bodyPr/>
          <a:lstStyle/>
          <a:p>
            <a:fld id="{2FEE002E-5F14-4487-B7B5-E6E557274004}" type="slidenum">
              <a:rPr lang="en-NG" smtClean="0"/>
              <a:t>10</a:t>
            </a:fld>
            <a:endParaRPr lang="en-NG"/>
          </a:p>
        </p:txBody>
      </p:sp>
    </p:spTree>
    <p:extLst>
      <p:ext uri="{BB962C8B-B14F-4D97-AF65-F5344CB8AC3E}">
        <p14:creationId xmlns:p14="http://schemas.microsoft.com/office/powerpoint/2010/main" val="19873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0" dirty="0">
                <a:solidFill>
                  <a:schemeClr val="tx1"/>
                </a:solidFill>
                <a:effectLst/>
              </a:rPr>
              <a:t>Reflect on your emotions: Take time to reflect on your emotions throughout the day. Notice what triggers certain emotions and how they affect your thoughts and behaviors. Consider keeping a journal to track and analyze your emotional experiences.</a:t>
            </a:r>
          </a:p>
          <a:p>
            <a:pPr marL="285750" indent="-285750">
              <a:buFont typeface="Arial" panose="020B0604020202020204" pitchFamily="34" charset="0"/>
              <a:buChar char="•"/>
            </a:pPr>
            <a:r>
              <a:rPr lang="en-US" b="0" i="0" dirty="0">
                <a:solidFill>
                  <a:srgbClr val="D1D5DB"/>
                </a:solidFill>
                <a:effectLst/>
                <a:latin typeface="Söhne"/>
              </a:rPr>
              <a:t>Seek feedback: Ask trusted friends, family members, or colleagues for feedback on your strengths and weaknesses. Their perspectives can provide valuable insights into your blind spots and areas for improvement.</a:t>
            </a:r>
          </a:p>
          <a:p>
            <a:pPr marL="285750" indent="-285750">
              <a:buFont typeface="Arial" panose="020B0604020202020204" pitchFamily="34" charset="0"/>
              <a:buChar char="•"/>
            </a:pPr>
            <a:r>
              <a:rPr lang="en-US" b="0" dirty="0">
                <a:solidFill>
                  <a:schemeClr val="tx1"/>
                </a:solidFill>
                <a:latin typeface="Avenir Next LT Pro" panose="020B0504020202020204" pitchFamily="34" charset="0"/>
              </a:rPr>
              <a:t>Leveraging strengths and working on weaknesses to improve emotional intelligence</a:t>
            </a:r>
          </a:p>
          <a:p>
            <a:pPr marL="285750" indent="-285750">
              <a:buFont typeface="Arial" panose="020B0604020202020204" pitchFamily="34" charset="0"/>
              <a:buChar char="•"/>
            </a:pPr>
            <a:r>
              <a:rPr lang="en-US" b="0" dirty="0">
                <a:solidFill>
                  <a:schemeClr val="tx1"/>
                </a:solidFill>
                <a:latin typeface="Avenir Next LT Pro" panose="020B0504020202020204" pitchFamily="34" charset="0"/>
              </a:rPr>
              <a:t>Develop strategies for managing emotions: Find techniques that help you regulate and manage your emotions effectively, such as deep breathing, meditation, or engaging in self-soothing activities.</a:t>
            </a:r>
          </a:p>
          <a:p>
            <a:pPr marL="285750" indent="-285750">
              <a:buFont typeface="Arial" panose="020B0604020202020204" pitchFamily="34" charset="0"/>
              <a:buChar char="•"/>
            </a:pPr>
            <a:r>
              <a:rPr lang="en-US" b="0" dirty="0">
                <a:solidFill>
                  <a:schemeClr val="tx1"/>
                </a:solidFill>
                <a:latin typeface="Avenir Next LT Pro" panose="020B0504020202020204" pitchFamily="34" charset="0"/>
              </a:rPr>
              <a:t>Journaling</a:t>
            </a:r>
          </a:p>
          <a:p>
            <a:pPr marL="285750" indent="-285750">
              <a:buFont typeface="Arial" panose="020B0604020202020204" pitchFamily="34" charset="0"/>
              <a:buChar char="•"/>
            </a:pPr>
            <a:r>
              <a:rPr lang="en-US" b="0" dirty="0">
                <a:solidFill>
                  <a:schemeClr val="tx1"/>
                </a:solidFill>
                <a:latin typeface="Avenir Next LT Pro" panose="020B0504020202020204" pitchFamily="34" charset="0"/>
              </a:rPr>
              <a:t>Reflect on areas of challenge or struggle: Be honest with yourself about the areas where you face difficulties or need improvement.</a:t>
            </a:r>
          </a:p>
          <a:p>
            <a:pPr marL="285750" indent="-285750">
              <a:buFont typeface="Arial" panose="020B0604020202020204" pitchFamily="34" charset="0"/>
              <a:buChar char="•"/>
            </a:pPr>
            <a:r>
              <a:rPr lang="en-US" b="0" i="0" dirty="0">
                <a:solidFill>
                  <a:srgbClr val="D1D5DB"/>
                </a:solidFill>
                <a:effectLst/>
                <a:latin typeface="Söhne"/>
              </a:rPr>
              <a:t>Embrace a growth mindset: View weaknesses as opportunities for development and adopt a mindset focused on continuous improvement.</a:t>
            </a:r>
          </a:p>
          <a:p>
            <a:pPr marL="285750" indent="-285750">
              <a:buFont typeface="Arial" panose="020B0604020202020204" pitchFamily="34" charset="0"/>
              <a:buChar char="•"/>
            </a:pPr>
            <a:r>
              <a:rPr lang="en-US" b="0" i="0" dirty="0">
                <a:solidFill>
                  <a:srgbClr val="D1D5DB"/>
                </a:solidFill>
                <a:effectLst/>
                <a:latin typeface="Söhne"/>
              </a:rPr>
              <a:t>Engage in self-assessment exercises: Utilize self-assessment tools, such as personality assessments or emotional intelligence assessments, to gain a deeper understanding of your tendencies, preferences, and areas of growth.</a:t>
            </a:r>
            <a:endParaRPr lang="en-US" b="0" dirty="0">
              <a:solidFill>
                <a:schemeClr val="tx1"/>
              </a:solidFill>
              <a:latin typeface="Avenir Next LT Pro" panose="020B0504020202020204" pitchFamily="34" charset="0"/>
            </a:endParaRPr>
          </a:p>
          <a:p>
            <a:pPr marL="285750" indent="-285750">
              <a:buFont typeface="Arial" panose="020B0604020202020204" pitchFamily="34" charset="0"/>
              <a:buChar char="•"/>
            </a:pPr>
            <a:endParaRPr lang="en-NG" b="0" dirty="0">
              <a:solidFill>
                <a:schemeClr val="tx1"/>
              </a:solidFill>
              <a:latin typeface="Avenir Next LT Pro" panose="020B0504020202020204" pitchFamily="34" charset="0"/>
            </a:endParaRPr>
          </a:p>
        </p:txBody>
      </p:sp>
      <p:sp>
        <p:nvSpPr>
          <p:cNvPr id="4" name="Slide Number Placeholder 3"/>
          <p:cNvSpPr>
            <a:spLocks noGrp="1"/>
          </p:cNvSpPr>
          <p:nvPr>
            <p:ph type="sldNum" sz="quarter" idx="5"/>
          </p:nvPr>
        </p:nvSpPr>
        <p:spPr/>
        <p:txBody>
          <a:bodyPr/>
          <a:lstStyle/>
          <a:p>
            <a:fld id="{2FEE002E-5F14-4487-B7B5-E6E557274004}" type="slidenum">
              <a:rPr lang="en-NG" smtClean="0"/>
              <a:t>14</a:t>
            </a:fld>
            <a:endParaRPr lang="en-NG"/>
          </a:p>
        </p:txBody>
      </p:sp>
    </p:spTree>
    <p:extLst>
      <p:ext uri="{BB962C8B-B14F-4D97-AF65-F5344CB8AC3E}">
        <p14:creationId xmlns:p14="http://schemas.microsoft.com/office/powerpoint/2010/main" val="287793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rPr>
              <a:t>It helps individuals understand their preferred communication and behavioral styles and provides insights into how they interact with others.</a:t>
            </a:r>
            <a:endParaRPr lang="en-NG" dirty="0"/>
          </a:p>
        </p:txBody>
      </p:sp>
      <p:sp>
        <p:nvSpPr>
          <p:cNvPr id="4" name="Slide Number Placeholder 3"/>
          <p:cNvSpPr>
            <a:spLocks noGrp="1"/>
          </p:cNvSpPr>
          <p:nvPr>
            <p:ph type="sldNum" sz="quarter" idx="5"/>
          </p:nvPr>
        </p:nvSpPr>
        <p:spPr/>
        <p:txBody>
          <a:bodyPr/>
          <a:lstStyle/>
          <a:p>
            <a:fld id="{2FEE002E-5F14-4487-B7B5-E6E557274004}" type="slidenum">
              <a:rPr lang="en-NG" smtClean="0"/>
              <a:t>15</a:t>
            </a:fld>
            <a:endParaRPr lang="en-NG"/>
          </a:p>
        </p:txBody>
      </p:sp>
    </p:spTree>
    <p:extLst>
      <p:ext uri="{BB962C8B-B14F-4D97-AF65-F5344CB8AC3E}">
        <p14:creationId xmlns:p14="http://schemas.microsoft.com/office/powerpoint/2010/main" val="142695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5DF5-9BEA-82F5-CAC5-97B8A109567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EBC0D3-9440-58C2-D959-6D590C7947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48B063-D5E5-03A4-B7B5-4A3EE487EE07}"/>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144175ED-56AB-047E-E023-7834862FB1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1F41CE-0027-CB9A-C444-62C517C32FB6}"/>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415925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4B69-3719-DA25-D92E-D4DA737082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759CE1-ABC5-F0DC-F82C-73EB8638893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A763C-9DEA-BF37-3410-E2245CA0902B}"/>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493FE65C-C6EF-7A92-27AF-11CD825465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E2AC53-D194-ADED-D1D4-3C4B8936F1E2}"/>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39464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F9CDD2-7BC9-9A43-426A-8ADE00053A6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0FE25-178F-206C-CA9D-471E7A90991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3A2AA-24D4-8A92-3EC8-102094CE0876}"/>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4DF5A969-B4AF-DA65-1046-CEDA108FDB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B012F-3760-F9FB-3D03-4CCD78FD8A46}"/>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22503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1D55E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a:prstGeom prst="rect">
            <a:avLst/>
          </a:prstGeom>
        </p:spPr>
        <p:txBody>
          <a:bodyPr anchor="t"/>
          <a:lstStyle>
            <a:lvl1pPr>
              <a:defRPr sz="5400"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867912"/>
            <a:ext cx="4242816" cy="2350008"/>
          </a:xfrm>
          <a:prstGeom prst="rect">
            <a:avLst/>
          </a:prstGeom>
        </p:spPr>
        <p:txBody>
          <a:bodyPr/>
          <a:lstStyle>
            <a:lvl1pPr marL="0" indent="0" algn="l">
              <a:spcBef>
                <a:spcPts val="0"/>
              </a:spcBef>
              <a:buNone/>
              <a:defRPr sz="1800">
                <a:solidFill>
                  <a:schemeClr val="bg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2" name="Rectangle 1">
            <a:extLst>
              <a:ext uri="{FF2B5EF4-FFF2-40B4-BE49-F238E27FC236}">
                <a16:creationId xmlns:a16="http://schemas.microsoft.com/office/drawing/2014/main" id="{FF74A3AA-505E-D298-1F3B-601036A8D31F}"/>
              </a:ext>
            </a:extLst>
          </p:cNvPr>
          <p:cNvSpPr/>
          <p:nvPr userDrawn="1"/>
        </p:nvSpPr>
        <p:spPr>
          <a:xfrm>
            <a:off x="6096000" y="0"/>
            <a:ext cx="6095999"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 name="Text Placeholder 2">
            <a:extLst>
              <a:ext uri="{FF2B5EF4-FFF2-40B4-BE49-F238E27FC236}">
                <a16:creationId xmlns:a16="http://schemas.microsoft.com/office/drawing/2014/main" id="{4C78C7E0-0BEF-364A-45F6-CA71CE7D05A0}"/>
              </a:ext>
            </a:extLst>
          </p:cNvPr>
          <p:cNvSpPr>
            <a:spLocks noGrp="1"/>
          </p:cNvSpPr>
          <p:nvPr>
            <p:ph type="body" idx="13"/>
          </p:nvPr>
        </p:nvSpPr>
        <p:spPr>
          <a:xfrm>
            <a:off x="6849999" y="1517904"/>
            <a:ext cx="4242816" cy="2350008"/>
          </a:xfrm>
          <a:prstGeom prst="rect">
            <a:avLst/>
          </a:prstGeom>
        </p:spPr>
        <p:txBody>
          <a:bodyPr/>
          <a:lstStyle>
            <a:lvl1pPr marL="0" indent="0" algn="l">
              <a:spcBef>
                <a:spcPts val="0"/>
              </a:spcBef>
              <a:buNone/>
              <a:defRPr sz="1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81D26183-CDB3-B31E-1C87-66273B5424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1884" y="116425"/>
            <a:ext cx="1439950" cy="332213"/>
          </a:xfrm>
          <a:prstGeom prst="rect">
            <a:avLst/>
          </a:prstGeom>
        </p:spPr>
      </p:pic>
    </p:spTree>
    <p:extLst>
      <p:ext uri="{BB962C8B-B14F-4D97-AF65-F5344CB8AC3E}">
        <p14:creationId xmlns:p14="http://schemas.microsoft.com/office/powerpoint/2010/main" val="1896009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prstGeom prst="rect">
            <a:avLst/>
          </a:prstGeo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228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9"/>
          <p:cNvSpPr txBox="1">
            <a:spLocks noGrp="1"/>
          </p:cNvSpPr>
          <p:nvPr>
            <p:ph type="ctrTitle"/>
          </p:nvPr>
        </p:nvSpPr>
        <p:spPr>
          <a:xfrm>
            <a:off x="580402" y="319058"/>
            <a:ext cx="5440822" cy="73207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Aharoni"/>
              <a:buNone/>
              <a:defRPr sz="3600" b="0" i="0" u="none" strike="noStrike" cap="none">
                <a:solidFill>
                  <a:schemeClr val="dk1"/>
                </a:solidFill>
                <a:latin typeface="Aharoni"/>
                <a:ea typeface="Aharoni"/>
                <a:cs typeface="Aharoni"/>
                <a:sym typeface="Aharon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29"/>
          <p:cNvSpPr txBox="1">
            <a:spLocks noGrp="1"/>
          </p:cNvSpPr>
          <p:nvPr>
            <p:ph type="subTitle" idx="1"/>
          </p:nvPr>
        </p:nvSpPr>
        <p:spPr>
          <a:xfrm>
            <a:off x="580402" y="1168823"/>
            <a:ext cx="7127905" cy="165576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haroni"/>
                <a:ea typeface="Aharoni"/>
                <a:cs typeface="Aharoni"/>
                <a:sym typeface="Aharon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2847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973333" y="843800"/>
            <a:ext cx="7924500" cy="9231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1pPr>
            <a:lvl2pPr lvl="1"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2pPr>
            <a:lvl3pPr lvl="2"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3pPr>
            <a:lvl4pPr lvl="3"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4pPr>
            <a:lvl5pPr lvl="4"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5pPr>
            <a:lvl6pPr lvl="5"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6pPr>
            <a:lvl7pPr lvl="6"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7pPr>
            <a:lvl8pPr lvl="7"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8pPr>
            <a:lvl9pPr lvl="8"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9pPr>
          </a:lstStyle>
          <a:p>
            <a:endParaRPr/>
          </a:p>
        </p:txBody>
      </p:sp>
      <p:sp>
        <p:nvSpPr>
          <p:cNvPr id="82" name="Google Shape;82;p13"/>
          <p:cNvSpPr txBox="1">
            <a:spLocks noGrp="1"/>
          </p:cNvSpPr>
          <p:nvPr>
            <p:ph type="body" idx="1"/>
          </p:nvPr>
        </p:nvSpPr>
        <p:spPr>
          <a:xfrm>
            <a:off x="961633" y="1575367"/>
            <a:ext cx="4401300" cy="2130000"/>
          </a:xfrm>
          <a:prstGeom prst="rect">
            <a:avLst/>
          </a:prstGeom>
          <a:noFill/>
          <a:ln>
            <a:noFill/>
          </a:ln>
        </p:spPr>
        <p:txBody>
          <a:bodyPr spcFirstLastPara="1" wrap="square" lIns="121900" tIns="121900" rIns="121900" bIns="121900" anchor="t" anchorCtr="0">
            <a:noAutofit/>
          </a:bodyPr>
          <a:lstStyle>
            <a:lvl1pPr marL="457200" lvl="0" indent="-323850" algn="l" rtl="0">
              <a:lnSpc>
                <a:spcPct val="115000"/>
              </a:lnSpc>
              <a:spcBef>
                <a:spcPts val="0"/>
              </a:spcBef>
              <a:spcAft>
                <a:spcPts val="0"/>
              </a:spcAft>
              <a:buSzPts val="1500"/>
              <a:buFont typeface="Montserrat Light"/>
              <a:buChar char="●"/>
              <a:defRPr sz="1500">
                <a:solidFill>
                  <a:schemeClr val="tx1"/>
                </a:solidFill>
                <a:latin typeface="Montserrat Light"/>
                <a:ea typeface="Montserrat Light"/>
                <a:cs typeface="Montserrat Light"/>
                <a:sym typeface="Montserrat Light"/>
              </a:defRPr>
            </a:lvl1pPr>
            <a:lvl2pPr marL="914400" lvl="1"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2pPr>
            <a:lvl3pPr marL="1371600" lvl="2"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3pPr>
            <a:lvl4pPr marL="1828800" lvl="3"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4pPr>
            <a:lvl5pPr marL="2286000" lvl="4"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5pPr>
            <a:lvl6pPr marL="2743200" lvl="5"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6pPr>
            <a:lvl7pPr marL="3200400" lvl="6"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7pPr>
            <a:lvl8pPr marL="3657600" lvl="7"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8pPr>
            <a:lvl9pPr marL="4114800" lvl="8" indent="-323850" algn="l" rtl="0">
              <a:lnSpc>
                <a:spcPct val="115000"/>
              </a:lnSpc>
              <a:spcBef>
                <a:spcPts val="2100"/>
              </a:spcBef>
              <a:spcAft>
                <a:spcPts val="2100"/>
              </a:spcAft>
              <a:buSzPts val="1500"/>
              <a:buFont typeface="Montserrat Light"/>
              <a:buChar char="■"/>
              <a:defRPr sz="1900">
                <a:latin typeface="Montserrat Light"/>
                <a:ea typeface="Montserrat Light"/>
                <a:cs typeface="Montserrat Light"/>
                <a:sym typeface="Montserrat Light"/>
              </a:defRPr>
            </a:lvl9pPr>
          </a:lstStyle>
          <a:p>
            <a:endParaRPr/>
          </a:p>
        </p:txBody>
      </p:sp>
      <p:sp>
        <p:nvSpPr>
          <p:cNvPr id="83" name="Google Shape;83;p13"/>
          <p:cNvSpPr txBox="1">
            <a:spLocks noGrp="1"/>
          </p:cNvSpPr>
          <p:nvPr>
            <p:ph type="sldNum" idx="12"/>
          </p:nvPr>
        </p:nvSpPr>
        <p:spPr>
          <a:xfrm>
            <a:off x="11381736" y="6333135"/>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3705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White_">
    <p:spTree>
      <p:nvGrpSpPr>
        <p:cNvPr id="1" name=""/>
        <p:cNvGrpSpPr/>
        <p:nvPr/>
      </p:nvGrpSpPr>
      <p:grpSpPr>
        <a:xfrm>
          <a:off x="0" y="0"/>
          <a:ext cx="0" cy="0"/>
          <a:chOff x="0" y="0"/>
          <a:chExt cx="0" cy="0"/>
        </a:xfrm>
      </p:grpSpPr>
      <p:sp>
        <p:nvSpPr>
          <p:cNvPr id="4" name="Google Shape;85;p14">
            <a:extLst>
              <a:ext uri="{FF2B5EF4-FFF2-40B4-BE49-F238E27FC236}">
                <a16:creationId xmlns:a16="http://schemas.microsoft.com/office/drawing/2014/main" id="{511EDCD7-31CC-4FBD-BF49-D15418969D2A}"/>
              </a:ext>
            </a:extLst>
          </p:cNvPr>
          <p:cNvSpPr txBox="1">
            <a:spLocks noGrp="1"/>
          </p:cNvSpPr>
          <p:nvPr>
            <p:ph type="title"/>
          </p:nvPr>
        </p:nvSpPr>
        <p:spPr>
          <a:xfrm>
            <a:off x="973333" y="843800"/>
            <a:ext cx="7924500" cy="9231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1pPr>
            <a:lvl2pPr lvl="1"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2pPr>
            <a:lvl3pPr lvl="2"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3pPr>
            <a:lvl4pPr lvl="3"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4pPr>
            <a:lvl5pPr lvl="4"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5pPr>
            <a:lvl6pPr lvl="5"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6pPr>
            <a:lvl7pPr lvl="6"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7pPr>
            <a:lvl8pPr lvl="7"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8pPr>
            <a:lvl9pPr lvl="8"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9pPr>
          </a:lstStyle>
          <a:p>
            <a:endParaRPr/>
          </a:p>
        </p:txBody>
      </p:sp>
      <p:sp>
        <p:nvSpPr>
          <p:cNvPr id="5" name="Google Shape;86;p14">
            <a:extLst>
              <a:ext uri="{FF2B5EF4-FFF2-40B4-BE49-F238E27FC236}">
                <a16:creationId xmlns:a16="http://schemas.microsoft.com/office/drawing/2014/main" id="{39BAE5DB-99C5-477C-B11C-C4F628053A65}"/>
              </a:ext>
            </a:extLst>
          </p:cNvPr>
          <p:cNvSpPr txBox="1">
            <a:spLocks noGrp="1"/>
          </p:cNvSpPr>
          <p:nvPr>
            <p:ph type="body" idx="1"/>
          </p:nvPr>
        </p:nvSpPr>
        <p:spPr>
          <a:xfrm>
            <a:off x="961633" y="1575367"/>
            <a:ext cx="4401300" cy="2130000"/>
          </a:xfrm>
          <a:prstGeom prst="rect">
            <a:avLst/>
          </a:prstGeom>
          <a:noFill/>
          <a:ln>
            <a:noFill/>
          </a:ln>
        </p:spPr>
        <p:txBody>
          <a:bodyPr spcFirstLastPara="1" wrap="square" lIns="121900" tIns="121900" rIns="121900" bIns="121900" anchor="t" anchorCtr="0">
            <a:noAutofit/>
          </a:bodyPr>
          <a:lstStyle>
            <a:lvl1pPr marL="457200" lvl="0" indent="-323850" algn="l" rtl="0">
              <a:lnSpc>
                <a:spcPct val="115000"/>
              </a:lnSpc>
              <a:spcBef>
                <a:spcPts val="0"/>
              </a:spcBef>
              <a:spcAft>
                <a:spcPts val="0"/>
              </a:spcAft>
              <a:buSzPts val="1500"/>
              <a:buFont typeface="Montserrat Light"/>
              <a:buChar char="●"/>
              <a:defRPr sz="1500">
                <a:latin typeface="Montserrat Light"/>
                <a:ea typeface="Montserrat Light"/>
                <a:cs typeface="Montserrat Light"/>
                <a:sym typeface="Montserrat Light"/>
              </a:defRPr>
            </a:lvl1pPr>
            <a:lvl2pPr marL="914400" lvl="1"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2pPr>
            <a:lvl3pPr marL="1371600" lvl="2"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3pPr>
            <a:lvl4pPr marL="1828800" lvl="3"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4pPr>
            <a:lvl5pPr marL="2286000" lvl="4"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5pPr>
            <a:lvl6pPr marL="2743200" lvl="5"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6pPr>
            <a:lvl7pPr marL="3200400" lvl="6"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7pPr>
            <a:lvl8pPr marL="3657600" lvl="7"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8pPr>
            <a:lvl9pPr marL="4114800" lvl="8" indent="-323850" algn="l" rtl="0">
              <a:lnSpc>
                <a:spcPct val="115000"/>
              </a:lnSpc>
              <a:spcBef>
                <a:spcPts val="2100"/>
              </a:spcBef>
              <a:spcAft>
                <a:spcPts val="2100"/>
              </a:spcAft>
              <a:buSzPts val="1500"/>
              <a:buFont typeface="Montserrat Light"/>
              <a:buChar char="■"/>
              <a:defRPr sz="1900">
                <a:latin typeface="Montserrat Light"/>
                <a:ea typeface="Montserrat Light"/>
                <a:cs typeface="Montserrat Light"/>
                <a:sym typeface="Montserrat Light"/>
              </a:defRPr>
            </a:lvl9pPr>
          </a:lstStyle>
          <a:p>
            <a:endParaRPr/>
          </a:p>
        </p:txBody>
      </p:sp>
      <p:sp>
        <p:nvSpPr>
          <p:cNvPr id="6" name="Google Shape;87;p14">
            <a:extLst>
              <a:ext uri="{FF2B5EF4-FFF2-40B4-BE49-F238E27FC236}">
                <a16:creationId xmlns:a16="http://schemas.microsoft.com/office/drawing/2014/main" id="{A305B776-6B97-4F06-91A9-999A5E7BC0F9}"/>
              </a:ext>
            </a:extLst>
          </p:cNvPr>
          <p:cNvSpPr txBox="1">
            <a:spLocks noGrp="1"/>
          </p:cNvSpPr>
          <p:nvPr>
            <p:ph type="sldNum" idx="12"/>
          </p:nvPr>
        </p:nvSpPr>
        <p:spPr>
          <a:xfrm>
            <a:off x="11381736" y="6333135"/>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5893441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12" name="Google Shape;85;p14">
            <a:extLst>
              <a:ext uri="{FF2B5EF4-FFF2-40B4-BE49-F238E27FC236}">
                <a16:creationId xmlns:a16="http://schemas.microsoft.com/office/drawing/2014/main" id="{07929345-578F-4DEE-82BE-E949769EAF0C}"/>
              </a:ext>
            </a:extLst>
          </p:cNvPr>
          <p:cNvSpPr txBox="1">
            <a:spLocks noGrp="1"/>
          </p:cNvSpPr>
          <p:nvPr>
            <p:ph type="title"/>
          </p:nvPr>
        </p:nvSpPr>
        <p:spPr>
          <a:xfrm>
            <a:off x="973333" y="843800"/>
            <a:ext cx="7924500" cy="9231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1pPr>
            <a:lvl2pPr lvl="1"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2pPr>
            <a:lvl3pPr lvl="2"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3pPr>
            <a:lvl4pPr lvl="3"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4pPr>
            <a:lvl5pPr lvl="4"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5pPr>
            <a:lvl6pPr lvl="5"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6pPr>
            <a:lvl7pPr lvl="6"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7pPr>
            <a:lvl8pPr lvl="7"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8pPr>
            <a:lvl9pPr lvl="8" algn="l" rtl="0">
              <a:lnSpc>
                <a:spcPct val="100000"/>
              </a:lnSpc>
              <a:spcBef>
                <a:spcPts val="0"/>
              </a:spcBef>
              <a:spcAft>
                <a:spcPts val="0"/>
              </a:spcAft>
              <a:buClr>
                <a:schemeClr val="dk1"/>
              </a:buClr>
              <a:buSzPts val="3500"/>
              <a:buFont typeface="Montserrat Light"/>
              <a:buNone/>
              <a:defRPr sz="3500" b="0">
                <a:solidFill>
                  <a:schemeClr val="dk1"/>
                </a:solidFill>
                <a:latin typeface="Montserrat Light"/>
                <a:ea typeface="Montserrat Light"/>
                <a:cs typeface="Montserrat Light"/>
                <a:sym typeface="Montserrat Light"/>
              </a:defRPr>
            </a:lvl9pPr>
          </a:lstStyle>
          <a:p>
            <a:endParaRPr/>
          </a:p>
        </p:txBody>
      </p:sp>
      <p:sp>
        <p:nvSpPr>
          <p:cNvPr id="14" name="Google Shape;86;p14">
            <a:extLst>
              <a:ext uri="{FF2B5EF4-FFF2-40B4-BE49-F238E27FC236}">
                <a16:creationId xmlns:a16="http://schemas.microsoft.com/office/drawing/2014/main" id="{A9DA04E9-3B57-4726-A9FC-7EBEF43D4AE7}"/>
              </a:ext>
            </a:extLst>
          </p:cNvPr>
          <p:cNvSpPr txBox="1">
            <a:spLocks noGrp="1"/>
          </p:cNvSpPr>
          <p:nvPr>
            <p:ph type="body" idx="1"/>
          </p:nvPr>
        </p:nvSpPr>
        <p:spPr>
          <a:xfrm>
            <a:off x="961633" y="1575367"/>
            <a:ext cx="4401300" cy="2130000"/>
          </a:xfrm>
          <a:prstGeom prst="rect">
            <a:avLst/>
          </a:prstGeom>
          <a:noFill/>
          <a:ln>
            <a:noFill/>
          </a:ln>
        </p:spPr>
        <p:txBody>
          <a:bodyPr spcFirstLastPara="1" wrap="square" lIns="121900" tIns="121900" rIns="121900" bIns="121900" anchor="t" anchorCtr="0">
            <a:noAutofit/>
          </a:bodyPr>
          <a:lstStyle>
            <a:lvl1pPr marL="457200" lvl="0" indent="-323850" algn="l" rtl="0">
              <a:lnSpc>
                <a:spcPct val="115000"/>
              </a:lnSpc>
              <a:spcBef>
                <a:spcPts val="0"/>
              </a:spcBef>
              <a:spcAft>
                <a:spcPts val="0"/>
              </a:spcAft>
              <a:buSzPts val="1500"/>
              <a:buFont typeface="Montserrat Light"/>
              <a:buChar char="●"/>
              <a:defRPr sz="1500">
                <a:latin typeface="Montserrat Light"/>
                <a:ea typeface="Montserrat Light"/>
                <a:cs typeface="Montserrat Light"/>
                <a:sym typeface="Montserrat Light"/>
              </a:defRPr>
            </a:lvl1pPr>
            <a:lvl2pPr marL="914400" lvl="1"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2pPr>
            <a:lvl3pPr marL="1371600" lvl="2"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3pPr>
            <a:lvl4pPr marL="1828800" lvl="3"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4pPr>
            <a:lvl5pPr marL="2286000" lvl="4"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5pPr>
            <a:lvl6pPr marL="2743200" lvl="5"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6pPr>
            <a:lvl7pPr marL="3200400" lvl="6"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7pPr>
            <a:lvl8pPr marL="3657600" lvl="7" indent="-323850" algn="l" rtl="0">
              <a:lnSpc>
                <a:spcPct val="115000"/>
              </a:lnSpc>
              <a:spcBef>
                <a:spcPts val="2100"/>
              </a:spcBef>
              <a:spcAft>
                <a:spcPts val="0"/>
              </a:spcAft>
              <a:buSzPts val="1500"/>
              <a:buFont typeface="Montserrat Light"/>
              <a:buChar char="○"/>
              <a:defRPr sz="1900">
                <a:latin typeface="Montserrat Light"/>
                <a:ea typeface="Montserrat Light"/>
                <a:cs typeface="Montserrat Light"/>
                <a:sym typeface="Montserrat Light"/>
              </a:defRPr>
            </a:lvl8pPr>
            <a:lvl9pPr marL="4114800" lvl="8" indent="-323850" algn="l" rtl="0">
              <a:lnSpc>
                <a:spcPct val="115000"/>
              </a:lnSpc>
              <a:spcBef>
                <a:spcPts val="2100"/>
              </a:spcBef>
              <a:spcAft>
                <a:spcPts val="2100"/>
              </a:spcAft>
              <a:buSzPts val="1500"/>
              <a:buFont typeface="Montserrat Light"/>
              <a:buChar char="■"/>
              <a:defRPr sz="1900">
                <a:latin typeface="Montserrat Light"/>
                <a:ea typeface="Montserrat Light"/>
                <a:cs typeface="Montserrat Light"/>
                <a:sym typeface="Montserrat Light"/>
              </a:defRPr>
            </a:lvl9pPr>
          </a:lstStyle>
          <a:p>
            <a:endParaRPr/>
          </a:p>
        </p:txBody>
      </p:sp>
      <p:sp>
        <p:nvSpPr>
          <p:cNvPr id="15" name="Google Shape;87;p14">
            <a:extLst>
              <a:ext uri="{FF2B5EF4-FFF2-40B4-BE49-F238E27FC236}">
                <a16:creationId xmlns:a16="http://schemas.microsoft.com/office/drawing/2014/main" id="{FD3E9BD6-698A-4EF6-A770-3F94EEE1813C}"/>
              </a:ext>
            </a:extLst>
          </p:cNvPr>
          <p:cNvSpPr txBox="1">
            <a:spLocks noGrp="1"/>
          </p:cNvSpPr>
          <p:nvPr>
            <p:ph type="sldNum" idx="12"/>
          </p:nvPr>
        </p:nvSpPr>
        <p:spPr>
          <a:xfrm>
            <a:off x="11381736" y="6333135"/>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05045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a:prstGeom prst="rect">
            <a:avLst/>
          </a:prstGeo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1331496"/>
            <a:ext cx="6599238" cy="4806338"/>
          </a:xfrm>
          <a:prstGeom prst="rect">
            <a:avLst/>
          </a:prstGeo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pic>
        <p:nvPicPr>
          <p:cNvPr id="3" name="Picture 2">
            <a:extLst>
              <a:ext uri="{FF2B5EF4-FFF2-40B4-BE49-F238E27FC236}">
                <a16:creationId xmlns:a16="http://schemas.microsoft.com/office/drawing/2014/main" id="{F9D51BF1-821F-DB93-1805-EDE5266BD4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1884" y="116425"/>
            <a:ext cx="1439950" cy="332213"/>
          </a:xfrm>
          <a:prstGeom prst="rect">
            <a:avLst/>
          </a:prstGeom>
        </p:spPr>
      </p:pic>
    </p:spTree>
    <p:extLst>
      <p:ext uri="{BB962C8B-B14F-4D97-AF65-F5344CB8AC3E}">
        <p14:creationId xmlns:p14="http://schemas.microsoft.com/office/powerpoint/2010/main" val="1256567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dirty="0"/>
              <a:t>Click icon to add picture</a:t>
            </a:r>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23635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2961-CB2A-086C-2D27-7D945DE4E7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C62C178-9F17-210A-EA46-AE7E10329A2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6EF40-0209-950C-4F24-292254099061}"/>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5B416C51-8D4B-7412-07E5-48430F1B77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4D4B2B-D97C-71C3-8801-A79B0614566E}"/>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39026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prstGeom prst="rect">
            <a:avLst/>
          </a:prstGeo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pic>
        <p:nvPicPr>
          <p:cNvPr id="2" name="Picture 1" descr="A white text on a black background&#10;&#10;Description automatically generated with medium confidence">
            <a:extLst>
              <a:ext uri="{FF2B5EF4-FFF2-40B4-BE49-F238E27FC236}">
                <a16:creationId xmlns:a16="http://schemas.microsoft.com/office/drawing/2014/main" id="{60276BE2-8606-EE67-21A4-7D070C413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006306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a:prstGeom prst="rect">
            <a:avLst/>
          </a:prstGeo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dirty="0"/>
              <a:t>Click icon to add picture</a:t>
            </a:r>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093097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prstGeom prst="rect">
            <a:avLst/>
          </a:prstGeo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32621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prstGeom prst="rect">
            <a:avLst/>
          </a:prstGeom>
          <a:no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a:prstGeom prst="rect">
            <a:avLst/>
          </a:prstGeo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a:prstGeom prst="rect">
            <a:avLst/>
          </a:prstGeo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a:prstGeom prst="rect">
            <a:avLst/>
          </a:prstGeo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3419239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a:xfrm>
            <a:off x="173736" y="6254496"/>
            <a:ext cx="4114800" cy="365125"/>
          </a:xfrm>
          <a:prstGeom prst="rect">
            <a:avLst/>
          </a:prstGeom>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a:prstGeom prst="rect">
            <a:avLst/>
          </a:prstGeo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a:xfrm>
            <a:off x="11347704" y="6181344"/>
            <a:ext cx="670560" cy="676656"/>
          </a:xfrm>
          <a:prstGeom prst="rect">
            <a:avLst/>
          </a:prstGeom>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2" name="Picture 1">
            <a:extLst>
              <a:ext uri="{FF2B5EF4-FFF2-40B4-BE49-F238E27FC236}">
                <a16:creationId xmlns:a16="http://schemas.microsoft.com/office/drawing/2014/main" id="{EE53B758-680E-4EE2-E9C7-7C195B05B2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60404" y="93496"/>
            <a:ext cx="1831596" cy="422570"/>
          </a:xfrm>
          <a:prstGeom prst="rect">
            <a:avLst/>
          </a:prstGeom>
        </p:spPr>
      </p:pic>
    </p:spTree>
    <p:extLst>
      <p:ext uri="{BB962C8B-B14F-4D97-AF65-F5344CB8AC3E}">
        <p14:creationId xmlns:p14="http://schemas.microsoft.com/office/powerpoint/2010/main" val="3778707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09C87-5911-4A8F-7614-6B430697C099}"/>
              </a:ext>
            </a:extLst>
          </p:cNvPr>
          <p:cNvSpPr/>
          <p:nvPr userDrawn="1"/>
        </p:nvSpPr>
        <p:spPr>
          <a:xfrm>
            <a:off x="0" y="0"/>
            <a:ext cx="12192000" cy="2532308"/>
          </a:xfrm>
          <a:prstGeom prst="rect">
            <a:avLst/>
          </a:prstGeom>
          <a:solidFill>
            <a:srgbClr val="1D5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753408"/>
            <a:ext cx="6611112" cy="1453896"/>
          </a:xfrm>
          <a:prstGeom prst="rect">
            <a:avLst/>
          </a:prstGeom>
        </p:spPr>
        <p:txBody>
          <a:bodyPr anchor="b"/>
          <a:lstStyle>
            <a:lvl1pPr>
              <a:defRPr sz="5400"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a:prstGeom prst="rect">
            <a:avLst/>
          </a:prstGeo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prstGeom prst="rect">
            <a:avLst/>
          </a:prstGeo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a:prstGeom prst="rect">
            <a:avLst/>
          </a:prstGeom>
        </p:spPr>
        <p:txBody>
          <a:bodyPr/>
          <a:lstStyle>
            <a:lvl1pPr marL="0" indent="0">
              <a:spcBef>
                <a:spcPts val="0"/>
              </a:spcBef>
              <a:buNone/>
              <a:defRPr sz="1400">
                <a:solidFill>
                  <a:schemeClr val="bg1"/>
                </a:solidFill>
              </a:defRPr>
            </a:lvl1pPr>
          </a:lstStyle>
          <a:p>
            <a:pPr lvl="0"/>
            <a:r>
              <a:rPr lang="en-US"/>
              <a:t>Click to edit Master text styles</a:t>
            </a:r>
          </a:p>
        </p:txBody>
      </p:sp>
      <p:pic>
        <p:nvPicPr>
          <p:cNvPr id="25" name="Picture 24" descr="A white text on a black background&#10;&#10;Description automatically generated with medium confidence">
            <a:extLst>
              <a:ext uri="{FF2B5EF4-FFF2-40B4-BE49-F238E27FC236}">
                <a16:creationId xmlns:a16="http://schemas.microsoft.com/office/drawing/2014/main" id="{BCF014D0-06E2-6104-4371-BD0C6339AF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476519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5103512" y="0"/>
            <a:ext cx="7088488" cy="6858000"/>
          </a:xfrm>
          <a:prstGeom prst="rect">
            <a:avLst/>
          </a:prstGeo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a:prstGeom prst="rect">
            <a:avLst/>
          </a:prstGeo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a:prstGeom prst="rect">
            <a:avLst/>
          </a:prstGeo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a:prstGeom prst="rect">
            <a:avLst/>
          </a:prstGeom>
        </p:spPr>
        <p:txBody>
          <a:bodyPr anchor="b">
            <a:noAutofit/>
          </a:bodyPr>
          <a:lstStyle>
            <a:lvl1pPr marL="0" indent="0" algn="r">
              <a:buNone/>
              <a:defRPr sz="5400" b="1">
                <a:solidFill>
                  <a:schemeClr val="bg1"/>
                </a:solidFill>
              </a:defRPr>
            </a:lvl1pPr>
          </a:lstStyle>
          <a:p>
            <a:pPr lvl="0"/>
            <a:r>
              <a:rPr lang="en-US" dirty="0"/>
              <a:t>lesson</a:t>
            </a:r>
          </a:p>
        </p:txBody>
      </p:sp>
      <p:pic>
        <p:nvPicPr>
          <p:cNvPr id="4" name="Picture 3">
            <a:extLst>
              <a:ext uri="{FF2B5EF4-FFF2-40B4-BE49-F238E27FC236}">
                <a16:creationId xmlns:a16="http://schemas.microsoft.com/office/drawing/2014/main" id="{13A43398-64BA-D9A4-0346-15B3CA2E60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60404" y="93496"/>
            <a:ext cx="1831596" cy="422570"/>
          </a:xfrm>
          <a:prstGeom prst="rect">
            <a:avLst/>
          </a:prstGeom>
        </p:spPr>
      </p:pic>
    </p:spTree>
    <p:extLst>
      <p:ext uri="{BB962C8B-B14F-4D97-AF65-F5344CB8AC3E}">
        <p14:creationId xmlns:p14="http://schemas.microsoft.com/office/powerpoint/2010/main" val="1117377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prstGeom prst="rect">
            <a:avLst/>
          </a:prstGeo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a:xfrm>
            <a:off x="173736" y="6254496"/>
            <a:ext cx="4114800" cy="365125"/>
          </a:xfrm>
          <a:prstGeom prst="rect">
            <a:avLst/>
          </a:prstGeom>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a:prstGeom prst="rect">
            <a:avLst/>
          </a:prstGeo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a:xfrm>
            <a:off x="11347704" y="6181344"/>
            <a:ext cx="670560" cy="676656"/>
          </a:xfrm>
          <a:prstGeom prst="rect">
            <a:avLst/>
          </a:prstGeom>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03078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prstGeom prst="rect">
            <a:avLst/>
          </a:prstGeo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a:prstGeom prst="rect">
            <a:avLst/>
          </a:prstGeo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prstGeom prst="rect">
            <a:avLst/>
          </a:prstGeo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prstGeom prst="rect">
            <a:avLst/>
          </a:prstGeo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prstGeom prst="rect">
            <a:avLst/>
          </a:prstGeo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prstGeom prst="rect">
            <a:avLst/>
          </a:prstGeo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prstGeom prst="rect">
            <a:avLst/>
          </a:prstGeo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prstGeom prst="rect">
            <a:avLst/>
          </a:prstGeo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prstGeom prst="rect">
            <a:avLst/>
          </a:prstGeo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prstGeom prst="rect">
            <a:avLst/>
          </a:prstGeo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prstGeom prst="rect">
            <a:avLst/>
          </a:prstGeo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prstGeom prst="rect">
            <a:avLst/>
          </a:prstGeo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prstGeom prst="rect">
            <a:avLst/>
          </a:prstGeo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a:xfrm>
            <a:off x="173736" y="6254496"/>
            <a:ext cx="4114800" cy="365125"/>
          </a:xfrm>
          <a:prstGeom prst="rect">
            <a:avLst/>
          </a:prstGeom>
        </p:spPr>
        <p:txBody>
          <a:bodyPr/>
          <a:lstStyle>
            <a:lvl1pPr>
              <a:defRPr>
                <a:solidFill>
                  <a:schemeClr val="tx2"/>
                </a:solidFill>
              </a:defRPr>
            </a:lvl1pPr>
          </a:lstStyle>
          <a:p>
            <a:r>
              <a:rPr lang="en-US"/>
              <a:t>course title</a:t>
            </a:r>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a:xfrm>
            <a:off x="11347704" y="6181344"/>
            <a:ext cx="670560" cy="676656"/>
          </a:xfrm>
          <a:prstGeom prst="rect">
            <a:avLst/>
          </a:prstGeom>
        </p:spPr>
        <p:txBody>
          <a:bodyPr/>
          <a:lstStyle/>
          <a:p>
            <a:fld id="{8058A7CE-F400-7B46-9E16-10D36E8C32FD}" type="slidenum">
              <a:rPr lang="en-US" smtClean="0"/>
              <a:pPr/>
              <a:t>‹#›</a:t>
            </a:fld>
            <a:endParaRPr lang="en-US" dirty="0"/>
          </a:p>
        </p:txBody>
      </p:sp>
      <p:pic>
        <p:nvPicPr>
          <p:cNvPr id="17" name="Picture 16" descr="A white text on a black background&#10;&#10;Description automatically generated with medium confidence">
            <a:extLst>
              <a:ext uri="{FF2B5EF4-FFF2-40B4-BE49-F238E27FC236}">
                <a16:creationId xmlns:a16="http://schemas.microsoft.com/office/drawing/2014/main" id="{C58A8E00-CA74-2C44-E6A1-CAB869BBA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759591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a:prstGeom prst="rect">
            <a:avLst/>
          </a:prstGeo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rgbClr val="1D55E5"/>
          </a:solidFill>
        </p:spPr>
        <p:txBody>
          <a:bodyPr wrap="square">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a:prstGeom prst="rect">
            <a:avLst/>
          </a:prstGeom>
        </p:spPr>
        <p:txBody>
          <a:bodyPr/>
          <a:lstStyle>
            <a:lvl1pPr>
              <a:defRPr>
                <a:solidFill>
                  <a:schemeClr val="bg1"/>
                </a:solidFill>
              </a:defRPr>
            </a:lvl1pPr>
          </a:lstStyle>
          <a:p>
            <a:r>
              <a:rPr lang="en-US"/>
              <a:t>course title</a:t>
            </a:r>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a:xfrm>
            <a:off x="11347704" y="6181344"/>
            <a:ext cx="670560" cy="676656"/>
          </a:xfrm>
          <a:prstGeom prst="rect">
            <a:avLst/>
          </a:prstGeom>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98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5B8E-7315-F541-B8B6-7514D367F2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28FE32-F18A-89B6-6ADE-9B3A7FE1943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6B3944-7D47-33B0-A954-5E89984672F0}"/>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D73F253F-F453-2B0B-1399-1735543CE8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75437A-6B7C-5E93-804B-4B5EEAE610EA}"/>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3981147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prstGeom prst="rect">
            <a:avLst/>
          </a:prstGeom>
          <a:no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a:prstGeom prst="rect">
            <a:avLst/>
          </a:prstGeo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a:prstGeom prst="rect">
            <a:avLst/>
          </a:prstGeo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prstGeom prst="rect">
            <a:avLst/>
          </a:prstGeo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prstGeom prst="rect">
            <a:avLst/>
          </a:prstGeo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prstGeom prst="rect">
            <a:avLst/>
          </a:prstGeo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prstGeom prst="rect">
            <a:avLst/>
          </a:prstGeo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prstGeom prst="rect">
            <a:avLst/>
          </a:prstGeo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prstGeom prst="rect">
            <a:avLst/>
          </a:prstGeo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a:xfrm>
            <a:off x="173736" y="6254496"/>
            <a:ext cx="4114800" cy="365125"/>
          </a:xfrm>
          <a:prstGeom prst="rect">
            <a:avLst/>
          </a:prstGeom>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a:xfrm>
            <a:off x="11347704" y="6181344"/>
            <a:ext cx="670560" cy="676656"/>
          </a:xfrm>
          <a:prstGeom prst="rect">
            <a:avLst/>
          </a:prstGeom>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964323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a:prstGeom prst="rect">
            <a:avLst/>
          </a:prstGeo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a:prstGeom prst="rect">
            <a:avLst/>
          </a:prstGeo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a:prstGeom prst="rect">
            <a:avLst/>
          </a:prstGeo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a:prstGeom prst="rect">
            <a:avLst/>
          </a:prstGeo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a:prstGeom prst="rect">
            <a:avLst/>
          </a:prstGeo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a:xfrm>
            <a:off x="173736" y="6254496"/>
            <a:ext cx="4114800" cy="365125"/>
          </a:xfrm>
          <a:prstGeom prst="rect">
            <a:avLst/>
          </a:prstGeom>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a:xfrm>
            <a:off x="11347704" y="6181344"/>
            <a:ext cx="670560" cy="676656"/>
          </a:xfrm>
          <a:prstGeom prst="rect">
            <a:avLst/>
          </a:prstGeom>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3515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a:prstGeom prst="rect">
            <a:avLst/>
          </a:prstGeo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a:xfrm>
            <a:off x="173736" y="6254496"/>
            <a:ext cx="4114800" cy="365125"/>
          </a:xfrm>
          <a:prstGeom prst="rect">
            <a:avLst/>
          </a:prstGeom>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a:xfrm>
            <a:off x="11347704" y="6181344"/>
            <a:ext cx="670560" cy="676656"/>
          </a:xfrm>
          <a:prstGeom prst="rect">
            <a:avLst/>
          </a:prstGeom>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791277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prstGeom prst="rect">
            <a:avLst/>
          </a:prstGeo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a:prstGeom prst="rect">
            <a:avLst/>
          </a:prstGeo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a:xfrm>
            <a:off x="11347704" y="6181344"/>
            <a:ext cx="670560" cy="676656"/>
          </a:xfrm>
          <a:prstGeom prst="rect">
            <a:avLst/>
          </a:prstGeom>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8" name="Picture 7" descr="A white text on a black background&#10;&#10;Description automatically generated with medium confidence">
            <a:extLst>
              <a:ext uri="{FF2B5EF4-FFF2-40B4-BE49-F238E27FC236}">
                <a16:creationId xmlns:a16="http://schemas.microsoft.com/office/drawing/2014/main" id="{BE3D66A6-9BA1-E033-69A6-BDD591835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180728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prstGeom prst="rect">
            <a:avLst/>
          </a:prstGeom>
          <a:solidFill>
            <a:srgbClr val="1D55E5"/>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a:prstGeom prst="rect">
            <a:avLst/>
          </a:prstGeo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a:xfrm>
            <a:off x="11347704" y="6181344"/>
            <a:ext cx="670560" cy="676656"/>
          </a:xfrm>
          <a:prstGeom prst="rect">
            <a:avLst/>
          </a:prstGeom>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8" name="Picture 7" descr="A white text on a black background&#10;&#10;Description automatically generated with medium confidence">
            <a:extLst>
              <a:ext uri="{FF2B5EF4-FFF2-40B4-BE49-F238E27FC236}">
                <a16:creationId xmlns:a16="http://schemas.microsoft.com/office/drawing/2014/main" id="{C75471DA-6954-DC48-EEF6-5E0C5E3EC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769922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a:prstGeom prst="rect">
            <a:avLst/>
          </a:prstGeo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a:prstGeom prst="rect">
            <a:avLst/>
          </a:prstGeo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r>
              <a:rPr lang="en-US" dirty="0"/>
              <a:t>course title</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a:xfrm>
            <a:off x="11347704" y="6181344"/>
            <a:ext cx="670560" cy="676656"/>
          </a:xfrm>
          <a:prstGeom prst="rect">
            <a:avLst/>
          </a:prstGeom>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1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204B-5F84-6245-AE72-7A8C5B7310C3}"/>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83AB472-C06F-6BEF-0C0E-65EA59CA731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DE38-8A0A-0F93-DE98-1E3265816C6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F4E7A33-CA4E-DAED-6589-1B5DC61ACF65}"/>
              </a:ext>
            </a:extLst>
          </p:cNvPr>
          <p:cNvSpPr>
            <a:spLocks noGrp="1"/>
          </p:cNvSpPr>
          <p:nvPr>
            <p:ph type="ftr" sz="quarter" idx="11"/>
          </p:nvPr>
        </p:nvSpPr>
        <p:spPr>
          <a:xfrm>
            <a:off x="173736" y="6254496"/>
            <a:ext cx="4114800" cy="365125"/>
          </a:xfrm>
          <a:prstGeom prst="rect">
            <a:avLst/>
          </a:prstGeom>
        </p:spPr>
        <p:txBody>
          <a:bodyPr/>
          <a:lstStyle/>
          <a:p>
            <a:r>
              <a:rPr lang="en-US" dirty="0"/>
              <a:t>course title</a:t>
            </a:r>
          </a:p>
        </p:txBody>
      </p:sp>
      <p:sp>
        <p:nvSpPr>
          <p:cNvPr id="7" name="Slide Number Placeholder 6">
            <a:extLst>
              <a:ext uri="{FF2B5EF4-FFF2-40B4-BE49-F238E27FC236}">
                <a16:creationId xmlns:a16="http://schemas.microsoft.com/office/drawing/2014/main" id="{95EACFDC-DFA7-1C09-92B3-D574BA94E252}"/>
              </a:ext>
            </a:extLst>
          </p:cNvPr>
          <p:cNvSpPr>
            <a:spLocks noGrp="1"/>
          </p:cNvSpPr>
          <p:nvPr>
            <p:ph type="sldNum" sz="quarter" idx="12"/>
          </p:nvPr>
        </p:nvSpPr>
        <p:spPr>
          <a:xfrm>
            <a:off x="11347704" y="6181344"/>
            <a:ext cx="670560" cy="676656"/>
          </a:xfrm>
          <a:prstGeom prst="rect">
            <a:avLst/>
          </a:prstGeom>
        </p:spPr>
        <p:txBody>
          <a:bodyPr/>
          <a:lstStyle/>
          <a:p>
            <a:fld id="{8058A7CE-F400-7B46-9E16-10D36E8C32FD}" type="slidenum">
              <a:rPr lang="en-US" smtClean="0"/>
              <a:t>‹#›</a:t>
            </a:fld>
            <a:endParaRPr lang="en-US" dirty="0"/>
          </a:p>
        </p:txBody>
      </p:sp>
    </p:spTree>
    <p:extLst>
      <p:ext uri="{BB962C8B-B14F-4D97-AF65-F5344CB8AC3E}">
        <p14:creationId xmlns:p14="http://schemas.microsoft.com/office/powerpoint/2010/main" val="2991683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DFA3A82B-AB98-7510-5B1F-000D214C740D}"/>
              </a:ext>
            </a:extLst>
          </p:cNvPr>
          <p:cNvSpPr>
            <a:spLocks noGrp="1"/>
          </p:cNvSpPr>
          <p:nvPr>
            <p:ph type="ftr" sz="quarter" idx="10"/>
          </p:nvPr>
        </p:nvSpPr>
        <p:spPr>
          <a:xfrm>
            <a:off x="173736" y="6254496"/>
            <a:ext cx="4114800" cy="365125"/>
          </a:xfrm>
          <a:prstGeom prst="rect">
            <a:avLst/>
          </a:prstGeom>
        </p:spPr>
        <p:txBody>
          <a:bodyPr/>
          <a:lstStyle/>
          <a:p>
            <a:r>
              <a:rPr lang="en-US" dirty="0"/>
              <a:t>course title</a:t>
            </a:r>
          </a:p>
        </p:txBody>
      </p:sp>
      <p:sp>
        <p:nvSpPr>
          <p:cNvPr id="7" name="Slide Number Placeholder 6">
            <a:extLst>
              <a:ext uri="{FF2B5EF4-FFF2-40B4-BE49-F238E27FC236}">
                <a16:creationId xmlns:a16="http://schemas.microsoft.com/office/drawing/2014/main" id="{2D0B29A9-FB61-93CF-3836-717038D2EDA0}"/>
              </a:ext>
            </a:extLst>
          </p:cNvPr>
          <p:cNvSpPr>
            <a:spLocks noGrp="1"/>
          </p:cNvSpPr>
          <p:nvPr>
            <p:ph type="sldNum" sz="quarter" idx="11"/>
          </p:nvPr>
        </p:nvSpPr>
        <p:spPr>
          <a:xfrm>
            <a:off x="11347704" y="6181344"/>
            <a:ext cx="670560" cy="676656"/>
          </a:xfrm>
          <a:prstGeom prst="rect">
            <a:avLst/>
          </a:prstGeom>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67770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0D3EE89-1608-EDAC-C029-E4E550F00E17}"/>
              </a:ext>
            </a:extLst>
          </p:cNvPr>
          <p:cNvSpPr>
            <a:spLocks noGrp="1"/>
          </p:cNvSpPr>
          <p:nvPr>
            <p:ph type="ftr" sz="quarter" idx="10"/>
          </p:nvPr>
        </p:nvSpPr>
        <p:spPr>
          <a:xfrm>
            <a:off x="173736" y="6254496"/>
            <a:ext cx="4114800" cy="365125"/>
          </a:xfrm>
          <a:prstGeom prst="rect">
            <a:avLst/>
          </a:prstGeom>
        </p:spPr>
        <p:txBody>
          <a:bodyPr/>
          <a:lstStyle/>
          <a:p>
            <a:r>
              <a:rPr lang="en-US" dirty="0"/>
              <a:t>course title</a:t>
            </a:r>
          </a:p>
        </p:txBody>
      </p:sp>
      <p:sp>
        <p:nvSpPr>
          <p:cNvPr id="6" name="Slide Number Placeholder 5">
            <a:extLst>
              <a:ext uri="{FF2B5EF4-FFF2-40B4-BE49-F238E27FC236}">
                <a16:creationId xmlns:a16="http://schemas.microsoft.com/office/drawing/2014/main" id="{BACD47AD-6129-B223-8047-C719153A4C73}"/>
              </a:ext>
            </a:extLst>
          </p:cNvPr>
          <p:cNvSpPr>
            <a:spLocks noGrp="1"/>
          </p:cNvSpPr>
          <p:nvPr>
            <p:ph type="sldNum" sz="quarter" idx="11"/>
          </p:nvPr>
        </p:nvSpPr>
        <p:spPr>
          <a:xfrm>
            <a:off x="11347704" y="6181344"/>
            <a:ext cx="670560" cy="676656"/>
          </a:xfrm>
          <a:prstGeom prst="rect">
            <a:avLst/>
          </a:prstGeom>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820332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89DB-50DC-20A4-2341-EC5E6AF6FF9A}"/>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B226305-7761-21B5-BED4-42833BBEBA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96E8B-F843-EF0E-F259-D3BA3F2173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771237E1-6846-B0F5-86C9-7BC757AACBAF}"/>
              </a:ext>
            </a:extLst>
          </p:cNvPr>
          <p:cNvSpPr>
            <a:spLocks noGrp="1"/>
          </p:cNvSpPr>
          <p:nvPr>
            <p:ph type="ftr" sz="quarter" idx="10"/>
          </p:nvPr>
        </p:nvSpPr>
        <p:spPr>
          <a:xfrm>
            <a:off x="173736" y="6254496"/>
            <a:ext cx="4114800" cy="365125"/>
          </a:xfrm>
          <a:prstGeom prst="rect">
            <a:avLst/>
          </a:prstGeom>
        </p:spPr>
        <p:txBody>
          <a:bodyPr/>
          <a:lstStyle/>
          <a:p>
            <a:r>
              <a:rPr lang="en-US" dirty="0"/>
              <a:t>course title</a:t>
            </a:r>
          </a:p>
        </p:txBody>
      </p:sp>
      <p:sp>
        <p:nvSpPr>
          <p:cNvPr id="9" name="Slide Number Placeholder 8">
            <a:extLst>
              <a:ext uri="{FF2B5EF4-FFF2-40B4-BE49-F238E27FC236}">
                <a16:creationId xmlns:a16="http://schemas.microsoft.com/office/drawing/2014/main" id="{28D90CB2-96B7-2FE3-2F3A-4A4C704BB5E9}"/>
              </a:ext>
            </a:extLst>
          </p:cNvPr>
          <p:cNvSpPr>
            <a:spLocks noGrp="1"/>
          </p:cNvSpPr>
          <p:nvPr>
            <p:ph type="sldNum" sz="quarter" idx="11"/>
          </p:nvPr>
        </p:nvSpPr>
        <p:spPr>
          <a:xfrm>
            <a:off x="11347704" y="6181344"/>
            <a:ext cx="670560" cy="676656"/>
          </a:xfrm>
          <a:prstGeom prst="rect">
            <a:avLst/>
          </a:prstGeom>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93464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FF51-7CE5-1C37-D5F3-8FE25A73F5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AC76A80-E3FB-59E2-2740-2EFF71C9AC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70064-9043-52FA-ABDF-5A493D8067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230DCD-FDB0-6084-F327-927614E37274}"/>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6" name="Footer Placeholder 5">
            <a:extLst>
              <a:ext uri="{FF2B5EF4-FFF2-40B4-BE49-F238E27FC236}">
                <a16:creationId xmlns:a16="http://schemas.microsoft.com/office/drawing/2014/main" id="{BC18A3BC-DA5D-7BFF-FFD7-F935104320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7930930-A0BC-76D9-D738-81E02D50CC00}"/>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655377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30"/>
        <p:cNvGrpSpPr/>
        <p:nvPr/>
      </p:nvGrpSpPr>
      <p:grpSpPr>
        <a:xfrm>
          <a:off x="0" y="0"/>
          <a:ext cx="0" cy="0"/>
          <a:chOff x="0" y="0"/>
          <a:chExt cx="0" cy="0"/>
        </a:xfrm>
      </p:grpSpPr>
    </p:spTree>
    <p:extLst>
      <p:ext uri="{BB962C8B-B14F-4D97-AF65-F5344CB8AC3E}">
        <p14:creationId xmlns:p14="http://schemas.microsoft.com/office/powerpoint/2010/main" val="3867344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fference" userDrawn="1">
  <p:cSld name="Difference">
    <p:spTree>
      <p:nvGrpSpPr>
        <p:cNvPr id="1" name="Shape 652"/>
        <p:cNvGrpSpPr/>
        <p:nvPr/>
      </p:nvGrpSpPr>
      <p:grpSpPr>
        <a:xfrm>
          <a:off x="0" y="0"/>
          <a:ext cx="0" cy="0"/>
          <a:chOff x="0" y="0"/>
          <a:chExt cx="0" cy="0"/>
        </a:xfrm>
      </p:grpSpPr>
      <p:sp>
        <p:nvSpPr>
          <p:cNvPr id="653" name="Google Shape;653;p56"/>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79210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a:prstGeom prst="rect">
            <a:avLst/>
          </a:prstGeo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a:prstGeom prst="rect">
            <a:avLst/>
          </a:prstGeo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1458588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1" y="0"/>
            <a:ext cx="4864101"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a:prstGeom prst="rect">
            <a:avLst/>
          </a:prstGeo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1331496"/>
            <a:ext cx="6599238" cy="4806338"/>
          </a:xfrm>
          <a:prstGeom prst="rect">
            <a:avLst/>
          </a:prstGeo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Tree>
    <p:extLst>
      <p:ext uri="{BB962C8B-B14F-4D97-AF65-F5344CB8AC3E}">
        <p14:creationId xmlns:p14="http://schemas.microsoft.com/office/powerpoint/2010/main" val="2680680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1" y="0"/>
            <a:ext cx="4864101"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72AB5F34-EA07-B625-46C0-8F01246914A3}"/>
              </a:ext>
            </a:extLst>
          </p:cNvPr>
          <p:cNvSpPr>
            <a:spLocks noGrp="1"/>
          </p:cNvSpPr>
          <p:nvPr>
            <p:ph type="title" hasCustomPrompt="1"/>
          </p:nvPr>
        </p:nvSpPr>
        <p:spPr>
          <a:xfrm>
            <a:off x="-210820" y="1531620"/>
            <a:ext cx="5074920" cy="3794760"/>
          </a:xfrm>
          <a:prstGeom prst="rect">
            <a:avLst/>
          </a:prstGeo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68C2859F-9573-5141-F2E4-F6E4AED81B75}"/>
              </a:ext>
            </a:extLst>
          </p:cNvPr>
          <p:cNvSpPr>
            <a:spLocks noGrp="1"/>
          </p:cNvSpPr>
          <p:nvPr>
            <p:ph type="body" idx="1"/>
          </p:nvPr>
        </p:nvSpPr>
        <p:spPr>
          <a:xfrm>
            <a:off x="-229108" y="4466844"/>
            <a:ext cx="4581144" cy="1500187"/>
          </a:xfrm>
          <a:prstGeom prst="rect">
            <a:avLst/>
          </a:prstGeo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10">
            <a:extLst>
              <a:ext uri="{FF2B5EF4-FFF2-40B4-BE49-F238E27FC236}">
                <a16:creationId xmlns:a16="http://schemas.microsoft.com/office/drawing/2014/main" id="{F4E8D347-9451-B652-86CF-952904A5F67C}"/>
              </a:ext>
            </a:extLst>
          </p:cNvPr>
          <p:cNvSpPr>
            <a:spLocks noGrp="1"/>
          </p:cNvSpPr>
          <p:nvPr>
            <p:ph type="body" sz="quarter" idx="11" hasCustomPrompt="1"/>
          </p:nvPr>
        </p:nvSpPr>
        <p:spPr>
          <a:xfrm>
            <a:off x="832756" y="988891"/>
            <a:ext cx="3557016" cy="1453896"/>
          </a:xfrm>
          <a:prstGeom prst="rect">
            <a:avLst/>
          </a:prstGeo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3543852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a:prstGeom prst="rect">
            <a:avLst/>
          </a:prstGeo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a:prstGeom prst="rect">
            <a:avLst/>
          </a:prstGeo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a:prstGeom prst="rect">
            <a:avLst/>
          </a:prstGeo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a:prstGeom prst="rect">
            <a:avLst/>
          </a:prstGeo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a:prstGeom prst="rect">
            <a:avLst/>
          </a:prstGeo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26E59EBB-06E9-DEAC-38F4-6CDD98FCF7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480545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a:prstGeom prst="rect">
            <a:avLst/>
          </a:prstGeo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a:prstGeom prst="rect">
            <a:avLst/>
          </a:prstGeo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a:prstGeom prst="rect">
            <a:avLst/>
          </a:prstGeo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a:prstGeom prst="rect">
            <a:avLst/>
          </a:prstGeo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a:prstGeom prst="rect">
            <a:avLst/>
          </a:prstGeo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a:prstGeom prst="rect">
            <a:avLst/>
          </a:prstGeo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a:prstGeom prst="rect">
            <a:avLst/>
          </a:prstGeo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a:prstGeom prst="rect">
            <a:avLst/>
          </a:prstGeo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845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a:prstGeom prst="rect">
            <a:avLst/>
          </a:prstGeo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a:prstGeom prst="rect">
            <a:avLst/>
          </a:prstGeo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a:prstGeom prst="rect">
            <a:avLst/>
          </a:prstGeo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a:prstGeom prst="rect">
            <a:avLst/>
          </a:prstGeo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296398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a:prstGeom prst="rect">
            <a:avLst/>
          </a:prstGeo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a:prstGeom prst="rect">
            <a:avLst/>
          </a:prstGeo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a:prstGeom prst="rect">
            <a:avLst/>
          </a:prstGeo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a:prstGeom prst="rect">
            <a:avLst/>
          </a:prstGeo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339944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prstGeom prst="rect">
            <a:avLst/>
          </a:prstGeo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prstGeom prst="rect">
            <a:avLst/>
          </a:prstGeo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prstGeom prst="rect">
            <a:avLst/>
          </a:prstGeo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a:prstGeom prst="rect">
            <a:avLst/>
          </a:prstGeo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a:prstGeom prst="rect">
            <a:avLst/>
          </a:prstGeo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a:prstGeom prst="rect">
            <a:avLst/>
          </a:prstGeo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60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7E88-CA65-54B7-E2C3-7AF779B9A11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6CEC696-2652-9518-AC20-85905BCC31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9EF3B-B8B0-2D8F-3372-BF3929C6E54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D8DFB-F5E1-2819-6876-1848FB9A4C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CAC32F-280B-6635-3012-41150FB2391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052B08-2028-B474-3DA9-65A0B89FCCE1}"/>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8" name="Footer Placeholder 7">
            <a:extLst>
              <a:ext uri="{FF2B5EF4-FFF2-40B4-BE49-F238E27FC236}">
                <a16:creationId xmlns:a16="http://schemas.microsoft.com/office/drawing/2014/main" id="{5CDB3F1A-FB75-94C6-4A12-7E1CC54A43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2CDF38-E7C1-0D61-A330-E0950353EEF6}"/>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648404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a:prstGeom prst="rect">
            <a:avLst/>
          </a:prstGeo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a:prstGeom prst="rect">
            <a:avLst/>
          </a:prstGeo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a:prstGeom prst="rect">
            <a:avLst/>
          </a:prstGeo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a:prstGeom prst="rect">
            <a:avLst/>
          </a:prstGeo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descr="A white text on a black background&#10;&#10;Description automatically generated with medium confidence">
            <a:extLst>
              <a:ext uri="{FF2B5EF4-FFF2-40B4-BE49-F238E27FC236}">
                <a16:creationId xmlns:a16="http://schemas.microsoft.com/office/drawing/2014/main" id="{949AC449-5F85-36B4-CA4E-58955429F1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148202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a:prstGeom prst="rect">
            <a:avLst/>
          </a:prstGeo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a:prstGeom prst="rect">
            <a:avLst/>
          </a:prstGeo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a:prstGeom prst="rect">
            <a:avLst/>
          </a:prstGeo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a:prstGeom prst="rect">
            <a:avLst/>
          </a:prstGeo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19520D1B-20F4-23DE-EF27-47AC85D69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7652901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09243" y="188345"/>
            <a:ext cx="10036292" cy="773776"/>
          </a:xfrm>
          <a:prstGeom prst="rect">
            <a:avLst/>
          </a:prstGeom>
        </p:spPr>
        <p:txBody>
          <a:bodyPr anchor="ctr"/>
          <a:lstStyle>
            <a:lvl1pPr algn="l">
              <a:lnSpc>
                <a:spcPct val="100000"/>
              </a:lnSpc>
              <a:defRPr spc="-20" baseline="0">
                <a:solidFill>
                  <a:schemeClr val="bg1"/>
                </a:solidFill>
                <a:latin typeface="Poppins" panose="00000500000000000000" pitchFamily="2" charset="0"/>
                <a:cs typeface="Poppins" panose="00000500000000000000" pitchFamily="2" charset="0"/>
              </a:defRPr>
            </a:lvl1pPr>
          </a:lstStyle>
          <a:p>
            <a:r>
              <a:rPr lang="en-US" dirty="0"/>
              <a:t>Click to add 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1435395"/>
            <a:ext cx="4756714" cy="4305005"/>
          </a:xfrm>
          <a:prstGeom prst="rect">
            <a:avLst/>
          </a:prstGeom>
        </p:spPr>
        <p:txBody>
          <a:bodyPr>
            <a:normAutofit/>
          </a:bodyPr>
          <a:lstStyle>
            <a:lvl1pPr>
              <a:defRPr sz="2000"/>
            </a:lvl1pPr>
          </a:lstStyle>
          <a:p>
            <a:pPr lvl="0"/>
            <a:r>
              <a:rPr lang="en-US" dirty="0"/>
              <a:t>Click to add text</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1F9F33B8-9C49-29C9-0CCA-0436590DD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514079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a:prstGeom prst="rect">
            <a:avLst/>
          </a:prstGeo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a:prstGeom prst="rect">
            <a:avLst/>
          </a:prstGeo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a:prstGeom prst="rect">
            <a:avLst/>
          </a:prstGeo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a:prstGeom prst="rect">
            <a:avLst/>
          </a:prstGeo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a:prstGeom prst="rect">
            <a:avLst/>
          </a:prstGeo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984660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a:prstGeom prst="rect">
            <a:avLst/>
          </a:prstGeo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a:prstGeom prst="rect">
            <a:avLst/>
          </a:prstGeo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a:prstGeom prst="rect">
            <a:avLst/>
          </a:prstGeo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a:prstGeom prst="rect">
            <a:avLst/>
          </a:prstGeo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a:prstGeom prst="rect">
            <a:avLst/>
          </a:prstGeo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a:prstGeom prst="rect">
            <a:avLst/>
          </a:prstGeo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a:prstGeom prst="rect">
            <a:avLst/>
          </a:prstGeo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33096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5DF5-9BEA-82F5-CAC5-97B8A1095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EBC0D3-9440-58C2-D959-6D590C794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48B063-D5E5-03A4-B7B5-4A3EE487EE07}"/>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144175ED-56AB-047E-E023-7834862FB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F41CE-0027-CB9A-C444-62C517C32FB6}"/>
              </a:ext>
            </a:extLst>
          </p:cNvPr>
          <p:cNvSpPr>
            <a:spLocks noGrp="1"/>
          </p:cNvSpPr>
          <p:nvPr>
            <p:ph type="sldNum" sz="quarter" idx="12"/>
          </p:nvPr>
        </p:nvSpPr>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27970373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2961-CB2A-086C-2D27-7D945DE4E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2C178-9F17-210A-EA46-AE7E10329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6EF40-0209-950C-4F24-292254099061}"/>
              </a:ext>
            </a:extLst>
          </p:cNvPr>
          <p:cNvSpPr>
            <a:spLocks noGrp="1"/>
          </p:cNvSpPr>
          <p:nvPr>
            <p:ph type="dt" sz="half" idx="10"/>
          </p:nvPr>
        </p:nvSpPr>
        <p:spPr/>
        <p:txBody>
          <a:body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5B416C51-8D4B-7412-07E5-48430F1B7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D4B2B-D97C-71C3-8801-A79B0614566E}"/>
              </a:ext>
            </a:extLst>
          </p:cNvPr>
          <p:cNvSpPr>
            <a:spLocks noGrp="1"/>
          </p:cNvSpPr>
          <p:nvPr>
            <p:ph type="sldNum" sz="quarter" idx="12"/>
          </p:nvPr>
        </p:nvSpPr>
        <p:spPr/>
        <p:txBody>
          <a:bodyPr/>
          <a:lstStyle/>
          <a:p>
            <a:fld id="{D9680408-02AB-4719-A8BD-9DBB8C57475D}" type="slidenum">
              <a:rPr lang="en-US" smtClean="0"/>
              <a:t>‹#›</a:t>
            </a:fld>
            <a:endParaRPr lang="en-US"/>
          </a:p>
        </p:txBody>
      </p:sp>
      <p:sp>
        <p:nvSpPr>
          <p:cNvPr id="7" name="Rectangle 6">
            <a:extLst>
              <a:ext uri="{FF2B5EF4-FFF2-40B4-BE49-F238E27FC236}">
                <a16:creationId xmlns:a16="http://schemas.microsoft.com/office/drawing/2014/main" id="{7A92B4F0-EB64-B48D-A881-19D93F4E3C0B}"/>
              </a:ext>
            </a:extLst>
          </p:cNvPr>
          <p:cNvSpPr/>
          <p:nvPr userDrawn="1"/>
        </p:nvSpPr>
        <p:spPr>
          <a:xfrm>
            <a:off x="10534261" y="139959"/>
            <a:ext cx="1147666" cy="541078"/>
          </a:xfrm>
          <a:prstGeom prst="rect">
            <a:avLst/>
          </a:prstGeom>
          <a:solidFill>
            <a:srgbClr val="1D5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8" name="Picture 7" descr="A white text on a black background&#10;&#10;Description automatically generated with medium confidence">
            <a:extLst>
              <a:ext uri="{FF2B5EF4-FFF2-40B4-BE49-F238E27FC236}">
                <a16:creationId xmlns:a16="http://schemas.microsoft.com/office/drawing/2014/main" id="{7BF4E8DD-3CD0-6BB2-B02D-D61392DA91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519357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dirty="0"/>
              <a:t>Click icon to add picture</a:t>
            </a:r>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2" name="Picture 1">
            <a:extLst>
              <a:ext uri="{FF2B5EF4-FFF2-40B4-BE49-F238E27FC236}">
                <a16:creationId xmlns:a16="http://schemas.microsoft.com/office/drawing/2014/main" id="{A19BD66D-683F-031A-C408-EF715BDB26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19786378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94002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7" name="Shape 87"/>
          <p:cNvSpPr txBox="1">
            <a:spLocks noGrp="1"/>
          </p:cNvSpPr>
          <p:nvPr>
            <p:ph type="title"/>
          </p:nvPr>
        </p:nvSpPr>
        <p:spPr>
          <a:xfrm>
            <a:off x="973333" y="1758200"/>
            <a:ext cx="4401200" cy="22496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88" name="Shape 88"/>
          <p:cNvSpPr txBox="1">
            <a:spLocks noGrp="1"/>
          </p:cNvSpPr>
          <p:nvPr>
            <p:ph type="subTitle" idx="1"/>
          </p:nvPr>
        </p:nvSpPr>
        <p:spPr>
          <a:xfrm>
            <a:off x="966600" y="4215367"/>
            <a:ext cx="4401200" cy="1012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89" name="Shape 89"/>
          <p:cNvSpPr txBox="1">
            <a:spLocks noGrp="1"/>
          </p:cNvSpPr>
          <p:nvPr>
            <p:ph type="body" idx="2"/>
          </p:nvPr>
        </p:nvSpPr>
        <p:spPr>
          <a:xfrm>
            <a:off x="6898967" y="1803500"/>
            <a:ext cx="4499200" cy="40340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90" name="Shape 90"/>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6397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2AB5-3347-6AA5-DC28-2145240440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A7F8DD-4763-F6ED-2BDD-BEFFC5F3458B}"/>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4" name="Footer Placeholder 3">
            <a:extLst>
              <a:ext uri="{FF2B5EF4-FFF2-40B4-BE49-F238E27FC236}">
                <a16:creationId xmlns:a16="http://schemas.microsoft.com/office/drawing/2014/main" id="{2CBF0981-7EE5-F1BB-844B-5F2757B622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B9AFE2F-0D01-B6F5-5404-A80811B8C75B}"/>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17104263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09C87-5911-4A8F-7614-6B430697C099}"/>
              </a:ext>
            </a:extLst>
          </p:cNvPr>
          <p:cNvSpPr/>
          <p:nvPr userDrawn="1"/>
        </p:nvSpPr>
        <p:spPr>
          <a:xfrm>
            <a:off x="0" y="0"/>
            <a:ext cx="12192000" cy="2532308"/>
          </a:xfrm>
          <a:prstGeom prst="rect">
            <a:avLst/>
          </a:prstGeom>
          <a:solidFill>
            <a:srgbClr val="1D55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753408"/>
            <a:ext cx="6611112" cy="1453896"/>
          </a:xfrm>
        </p:spPr>
        <p:txBody>
          <a:bodyPr anchor="b"/>
          <a:lstStyle>
            <a:lvl1pPr>
              <a:defRPr sz="5400"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54472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p:txBody>
          <a:bodyPr/>
          <a:lstStyle>
            <a:lvl1pPr>
              <a:defRPr>
                <a:solidFill>
                  <a:schemeClr val="tx2"/>
                </a:solidFill>
              </a:defRPr>
            </a:lvl1pPr>
          </a:lstStyle>
          <a:p>
            <a:r>
              <a:rPr lang="en-US"/>
              <a:t>course title</a:t>
            </a:r>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11929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rgbClr val="1D55E5"/>
          </a:solidFill>
        </p:spPr>
        <p:txBody>
          <a:bodyPr wrap="square">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a:t>course title</a:t>
            </a:r>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47938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rgbClr val="1D55E5"/>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0017384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rgbClr val="1D55E5"/>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42403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6240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pic>
        <p:nvPicPr>
          <p:cNvPr id="2" name="Picture 1">
            <a:extLst>
              <a:ext uri="{FF2B5EF4-FFF2-40B4-BE49-F238E27FC236}">
                <a16:creationId xmlns:a16="http://schemas.microsoft.com/office/drawing/2014/main" id="{C1590172-AF63-3A12-4C1A-A3D62F3E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266319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t"/>
          <a:lstStyle>
            <a:lvl1pPr algn="r">
              <a:defRPr b="1" spc="-20" baseline="0">
                <a:solidFill>
                  <a:schemeClr val="bg1"/>
                </a:solidFill>
                <a:latin typeface="Poppins" panose="00000500000000000000" pitchFamily="2" charset="0"/>
                <a:cs typeface="Poppins" panose="00000500000000000000" pitchFamily="2" charset="0"/>
              </a:defRPr>
            </a:lvl1pPr>
          </a:lstStyle>
          <a:p>
            <a:r>
              <a:rPr lang="en-US" dirty="0">
                <a:solidFill>
                  <a:srgbClr val="FFFFFF"/>
                </a:solidFill>
              </a:rPr>
              <a:t>Click to edit Master title style</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1331496"/>
            <a:ext cx="6599238" cy="4806338"/>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Tree>
    <p:extLst>
      <p:ext uri="{BB962C8B-B14F-4D97-AF65-F5344CB8AC3E}">
        <p14:creationId xmlns:p14="http://schemas.microsoft.com/office/powerpoint/2010/main" val="848532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5" name="Picture 4" descr="A white text on a black background&#10;&#10;Description automatically generated with medium confidence">
            <a:extLst>
              <a:ext uri="{FF2B5EF4-FFF2-40B4-BE49-F238E27FC236}">
                <a16:creationId xmlns:a16="http://schemas.microsoft.com/office/drawing/2014/main" id="{A7374DBE-4D64-A503-2E5B-56FD5E11B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065721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692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C100C-3C46-8B99-ECC7-A469B46AF1D7}"/>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3" name="Footer Placeholder 2">
            <a:extLst>
              <a:ext uri="{FF2B5EF4-FFF2-40B4-BE49-F238E27FC236}">
                <a16:creationId xmlns:a16="http://schemas.microsoft.com/office/drawing/2014/main" id="{5D51AB62-59D3-C201-3868-B03264D076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7DD174C-41E2-C042-C439-37474B194EE8}"/>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9521232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5415891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741903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descr="A white text on a black background&#10;&#10;Description automatically generated with medium confidence">
            <a:extLst>
              <a:ext uri="{FF2B5EF4-FFF2-40B4-BE49-F238E27FC236}">
                <a16:creationId xmlns:a16="http://schemas.microsoft.com/office/drawing/2014/main" id="{56AF0593-BC16-1298-5D9D-A9819256F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7274903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F9887320-C328-CDD5-D105-CFE2052B3C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31528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09243" y="188345"/>
            <a:ext cx="10036292" cy="773776"/>
          </a:xfrm>
        </p:spPr>
        <p:txBody>
          <a:bodyPr anchor="ctr"/>
          <a:lstStyle>
            <a:lvl1pPr algn="l">
              <a:lnSpc>
                <a:spcPct val="100000"/>
              </a:lnSpc>
              <a:defRPr b="1" spc="-20" baseline="0">
                <a:solidFill>
                  <a:schemeClr val="bg1"/>
                </a:solidFill>
                <a:latin typeface="Poppins" panose="00000500000000000000" pitchFamily="2" charset="0"/>
                <a:cs typeface="Poppins" panose="00000500000000000000" pitchFamily="2" charset="0"/>
              </a:defRPr>
            </a:lvl1pPr>
          </a:lstStyle>
          <a:p>
            <a:r>
              <a:rPr lang="en-US" dirty="0"/>
              <a:t>Click to add 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1435395"/>
            <a:ext cx="4756714" cy="4305005"/>
          </a:xfrm>
        </p:spPr>
        <p:txBody>
          <a:bodyPr>
            <a:normAutofit/>
          </a:bodyPr>
          <a:lstStyle>
            <a:lvl1pPr>
              <a:defRPr sz="2000"/>
            </a:lvl1pPr>
          </a:lstStyle>
          <a:p>
            <a:pPr lvl="0"/>
            <a:r>
              <a:rPr lang="en-US" dirty="0"/>
              <a:t>Click to add text</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C4E4862C-966E-5758-9357-D58E1B7C8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872058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9" name="Picture 8" descr="A white text on a black background&#10;&#10;Description automatically generated with medium confidence">
            <a:extLst>
              <a:ext uri="{FF2B5EF4-FFF2-40B4-BE49-F238E27FC236}">
                <a16:creationId xmlns:a16="http://schemas.microsoft.com/office/drawing/2014/main" id="{877E443D-9B93-ADD9-0A2C-44FC779867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6054419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rgbClr val="1D5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18295561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Difference" userDrawn="1">
  <p:cSld name="Difference">
    <p:spTree>
      <p:nvGrpSpPr>
        <p:cNvPr id="1" name="Shape 652"/>
        <p:cNvGrpSpPr/>
        <p:nvPr/>
      </p:nvGrpSpPr>
      <p:grpSpPr>
        <a:xfrm>
          <a:off x="0" y="0"/>
          <a:ext cx="0" cy="0"/>
          <a:chOff x="0" y="0"/>
          <a:chExt cx="0" cy="0"/>
        </a:xfrm>
      </p:grpSpPr>
      <p:sp>
        <p:nvSpPr>
          <p:cNvPr id="653" name="Google Shape;653;p56"/>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330795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10066522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08659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3709-868B-BB5A-F37A-29BFC69DF2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163DF-A68D-55CC-0FF6-545CC7D553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29E08F-3407-B503-E42F-D5D6145194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0BDBA-58D4-AFAE-AA08-295624DAEABC}"/>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6" name="Footer Placeholder 5">
            <a:extLst>
              <a:ext uri="{FF2B5EF4-FFF2-40B4-BE49-F238E27FC236}">
                <a16:creationId xmlns:a16="http://schemas.microsoft.com/office/drawing/2014/main" id="{26E928F6-7180-EC85-5734-5645BF81E7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C35435-B6A2-E9A2-481C-B7B2D32E3AC9}"/>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781427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40161691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2476592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0D3EE89-1608-EDAC-C029-E4E550F00E17}"/>
              </a:ext>
            </a:extLst>
          </p:cNvPr>
          <p:cNvSpPr>
            <a:spLocks noGrp="1"/>
          </p:cNvSpPr>
          <p:nvPr>
            <p:ph type="ftr" sz="quarter" idx="10"/>
          </p:nvPr>
        </p:nvSpPr>
        <p:spPr/>
        <p:txBody>
          <a:bodyPr/>
          <a:lstStyle/>
          <a:p>
            <a:r>
              <a:rPr lang="en-US" dirty="0"/>
              <a:t>course title</a:t>
            </a:r>
          </a:p>
        </p:txBody>
      </p:sp>
      <p:sp>
        <p:nvSpPr>
          <p:cNvPr id="6" name="Slide Number Placeholder 5">
            <a:extLst>
              <a:ext uri="{FF2B5EF4-FFF2-40B4-BE49-F238E27FC236}">
                <a16:creationId xmlns:a16="http://schemas.microsoft.com/office/drawing/2014/main" id="{BACD47AD-6129-B223-8047-C719153A4C73}"/>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2179568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2237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6009025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12500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7086273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30"/>
        <p:cNvGrpSpPr/>
        <p:nvPr/>
      </p:nvGrpSpPr>
      <p:grpSpPr>
        <a:xfrm>
          <a:off x="0" y="0"/>
          <a:ext cx="0" cy="0"/>
          <a:chOff x="0" y="0"/>
          <a:chExt cx="0" cy="0"/>
        </a:xfrm>
      </p:grpSpPr>
    </p:spTree>
    <p:extLst>
      <p:ext uri="{BB962C8B-B14F-4D97-AF65-F5344CB8AC3E}">
        <p14:creationId xmlns:p14="http://schemas.microsoft.com/office/powerpoint/2010/main" val="377441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5362-E589-FB6C-3CBA-8EF0225327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52870-D1C8-48EC-3CBC-5AFEC1EA5A4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BC822E-BA43-261A-6DB5-BA5C7ADED0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9DE57-6B25-F2FE-F8F0-C82374C87ACD}"/>
              </a:ext>
            </a:extLst>
          </p:cNvPr>
          <p:cNvSpPr>
            <a:spLocks noGrp="1"/>
          </p:cNvSpPr>
          <p:nvPr>
            <p:ph type="dt" sz="half" idx="10"/>
          </p:nvPr>
        </p:nvSpPr>
        <p:spPr>
          <a:xfrm>
            <a:off x="838200" y="6356350"/>
            <a:ext cx="2743200" cy="365125"/>
          </a:xfrm>
          <a:prstGeom prst="rect">
            <a:avLst/>
          </a:prstGeom>
        </p:spPr>
        <p:txBody>
          <a:bodyPr/>
          <a:lstStyle/>
          <a:p>
            <a:fld id="{81BF00F5-5A58-4E89-84C4-EBBAFA178D02}" type="datetimeFigureOut">
              <a:rPr lang="en-US" smtClean="0"/>
              <a:t>7/13/2023</a:t>
            </a:fld>
            <a:endParaRPr lang="en-US"/>
          </a:p>
        </p:txBody>
      </p:sp>
      <p:sp>
        <p:nvSpPr>
          <p:cNvPr id="6" name="Footer Placeholder 5">
            <a:extLst>
              <a:ext uri="{FF2B5EF4-FFF2-40B4-BE49-F238E27FC236}">
                <a16:creationId xmlns:a16="http://schemas.microsoft.com/office/drawing/2014/main" id="{6099086E-976F-DAFC-F027-861654CB67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CEF23B-35F8-DFFB-3DF3-9FF003F2BBD6}"/>
              </a:ext>
            </a:extLst>
          </p:cNvPr>
          <p:cNvSpPr>
            <a:spLocks noGrp="1"/>
          </p:cNvSpPr>
          <p:nvPr>
            <p:ph type="sldNum" sz="quarter" idx="12"/>
          </p:nvPr>
        </p:nvSpPr>
        <p:spPr>
          <a:xfrm>
            <a:off x="8610600" y="6356350"/>
            <a:ext cx="2743200" cy="365125"/>
          </a:xfrm>
          <a:prstGeom prst="rect">
            <a:avLst/>
          </a:prstGeom>
        </p:spPr>
        <p:txBody>
          <a:bodyPr/>
          <a:lstStyle/>
          <a:p>
            <a:fld id="{D9680408-02AB-4719-A8BD-9DBB8C57475D}" type="slidenum">
              <a:rPr lang="en-US" smtClean="0"/>
              <a:t>‹#›</a:t>
            </a:fld>
            <a:endParaRPr lang="en-US"/>
          </a:p>
        </p:txBody>
      </p:sp>
    </p:spTree>
    <p:extLst>
      <p:ext uri="{BB962C8B-B14F-4D97-AF65-F5344CB8AC3E}">
        <p14:creationId xmlns:p14="http://schemas.microsoft.com/office/powerpoint/2010/main" val="218840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theme" Target="../theme/theme4.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01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0" r:id="rId14"/>
    <p:sldLayoutId id="2147483702" r:id="rId15"/>
    <p:sldLayoutId id="2147483703" r:id="rId16"/>
    <p:sldLayoutId id="2147483704" r:id="rId17"/>
    <p:sldLayoutId id="2147483721" r:id="rId18"/>
    <p:sldLayoutId id="2147483739" r:id="rId19"/>
    <p:sldLayoutId id="2147483718" r:id="rId20"/>
    <p:sldLayoutId id="2147483734" r:id="rId21"/>
    <p:sldLayoutId id="214748373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20CC0A-F584-382C-D314-5E085B669C6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35777279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5" r:id="rId18"/>
    <p:sldLayoutId id="2147483686" r:id="rId19"/>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4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D3073-35FA-8D58-E845-4899C80FFFA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274679" y="135248"/>
            <a:ext cx="1650621" cy="380817"/>
          </a:xfrm>
          <a:prstGeom prst="rect">
            <a:avLst/>
          </a:prstGeom>
        </p:spPr>
      </p:pic>
    </p:spTree>
    <p:extLst>
      <p:ext uri="{BB962C8B-B14F-4D97-AF65-F5344CB8AC3E}">
        <p14:creationId xmlns:p14="http://schemas.microsoft.com/office/powerpoint/2010/main" val="323725030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38"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70D45-22FA-E858-3B53-B541E1F26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F321E-5B0B-B432-BC56-89C09AD5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75AE-C05E-FB5C-B401-2E55638FD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F00F5-5A58-4E89-84C4-EBBAFA178D02}" type="datetimeFigureOut">
              <a:rPr lang="en-US" smtClean="0"/>
              <a:t>7/13/2023</a:t>
            </a:fld>
            <a:endParaRPr lang="en-US"/>
          </a:p>
        </p:txBody>
      </p:sp>
      <p:sp>
        <p:nvSpPr>
          <p:cNvPr id="5" name="Footer Placeholder 4">
            <a:extLst>
              <a:ext uri="{FF2B5EF4-FFF2-40B4-BE49-F238E27FC236}">
                <a16:creationId xmlns:a16="http://schemas.microsoft.com/office/drawing/2014/main" id="{F476C474-BC0F-6CD5-D74C-EBE18A8A2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756100-1657-3B98-C02C-0A053515B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0408-02AB-4719-A8BD-9DBB8C57475D}" type="slidenum">
              <a:rPr lang="en-US" smtClean="0"/>
              <a:t>‹#›</a:t>
            </a:fld>
            <a:endParaRPr lang="en-US"/>
          </a:p>
        </p:txBody>
      </p:sp>
      <p:pic>
        <p:nvPicPr>
          <p:cNvPr id="8" name="Picture 7">
            <a:extLst>
              <a:ext uri="{FF2B5EF4-FFF2-40B4-BE49-F238E27FC236}">
                <a16:creationId xmlns:a16="http://schemas.microsoft.com/office/drawing/2014/main" id="{5018C8BC-A53C-FE0F-97D0-E36147AD14A4}"/>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p:blipFill>
        <p:spPr>
          <a:xfrm>
            <a:off x="10342692" y="135248"/>
            <a:ext cx="1582608" cy="365125"/>
          </a:xfrm>
          <a:prstGeom prst="rect">
            <a:avLst/>
          </a:prstGeom>
        </p:spPr>
      </p:pic>
    </p:spTree>
    <p:extLst>
      <p:ext uri="{BB962C8B-B14F-4D97-AF65-F5344CB8AC3E}">
        <p14:creationId xmlns:p14="http://schemas.microsoft.com/office/powerpoint/2010/main" val="118656330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F2AB-E807-BCAE-5984-518EB1F16938}"/>
              </a:ext>
            </a:extLst>
          </p:cNvPr>
          <p:cNvSpPr>
            <a:spLocks noGrp="1"/>
          </p:cNvSpPr>
          <p:nvPr>
            <p:ph type="ctrTitle"/>
          </p:nvPr>
        </p:nvSpPr>
        <p:spPr>
          <a:xfrm>
            <a:off x="974558" y="2261936"/>
            <a:ext cx="6027821" cy="1828799"/>
          </a:xfrm>
        </p:spPr>
        <p:txBody>
          <a:bodyPr>
            <a:normAutofit/>
          </a:bodyPr>
          <a:lstStyle/>
          <a:p>
            <a:pPr algn="l"/>
            <a:r>
              <a:rPr lang="en-US" b="1" i="0" dirty="0">
                <a:solidFill>
                  <a:schemeClr val="bg1"/>
                </a:solidFill>
                <a:effectLst/>
                <a:latin typeface="Poppins" panose="00000500000000000000" pitchFamily="2" charset="0"/>
                <a:cs typeface="Poppins" panose="00000500000000000000" pitchFamily="2" charset="0"/>
              </a:rPr>
              <a:t>Soft Skills </a:t>
            </a:r>
            <a:br>
              <a:rPr lang="en-US" b="1" i="0" dirty="0">
                <a:solidFill>
                  <a:schemeClr val="bg1"/>
                </a:solidFill>
                <a:effectLst/>
                <a:latin typeface="Poppins" panose="00000500000000000000" pitchFamily="2" charset="0"/>
                <a:cs typeface="Poppins" panose="00000500000000000000" pitchFamily="2" charset="0"/>
              </a:rPr>
            </a:br>
            <a:r>
              <a:rPr lang="en-US" b="1" i="0" dirty="0">
                <a:solidFill>
                  <a:schemeClr val="bg1"/>
                </a:solidFill>
                <a:effectLst/>
                <a:latin typeface="Poppins" panose="00000500000000000000" pitchFamily="2" charset="0"/>
                <a:cs typeface="Poppins" panose="00000500000000000000" pitchFamily="2" charset="0"/>
              </a:rPr>
              <a:t>Training</a:t>
            </a:r>
            <a:endParaRPr lang="en-US" b="1" dirty="0">
              <a:solidFill>
                <a:schemeClr val="bg1"/>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E0FC76BD-11C0-F18B-CCD5-A3A30968ECA6}"/>
              </a:ext>
            </a:extLst>
          </p:cNvPr>
          <p:cNvSpPr/>
          <p:nvPr/>
        </p:nvSpPr>
        <p:spPr>
          <a:xfrm>
            <a:off x="10356112" y="265814"/>
            <a:ext cx="1488558" cy="1020726"/>
          </a:xfrm>
          <a:prstGeom prst="rect">
            <a:avLst/>
          </a:prstGeom>
          <a:solidFill>
            <a:srgbClr val="1D5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FD834337-6274-5FBC-5495-4EBDB0593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88" y="5305647"/>
            <a:ext cx="3567847" cy="1180214"/>
          </a:xfrm>
          <a:prstGeom prst="rect">
            <a:avLst/>
          </a:prstGeom>
        </p:spPr>
      </p:pic>
      <p:sp>
        <p:nvSpPr>
          <p:cNvPr id="11" name="Freeform: Shape 10">
            <a:extLst>
              <a:ext uri="{FF2B5EF4-FFF2-40B4-BE49-F238E27FC236}">
                <a16:creationId xmlns:a16="http://schemas.microsoft.com/office/drawing/2014/main" id="{88D23466-77EE-9767-89E7-83A47BC96DD2}"/>
              </a:ext>
            </a:extLst>
          </p:cNvPr>
          <p:cNvSpPr/>
          <p:nvPr/>
        </p:nvSpPr>
        <p:spPr>
          <a:xfrm>
            <a:off x="6605515" y="450690"/>
            <a:ext cx="5586484" cy="6407310"/>
          </a:xfrm>
          <a:custGeom>
            <a:avLst/>
            <a:gdLst>
              <a:gd name="connsiteX0" fmla="*/ 3541596 w 5586484"/>
              <a:gd name="connsiteY0" fmla="*/ 0 h 6407310"/>
              <a:gd name="connsiteX1" fmla="*/ 5521736 w 5586484"/>
              <a:gd name="connsiteY1" fmla="*/ 604849 h 6407310"/>
              <a:gd name="connsiteX2" fmla="*/ 5586484 w 5586484"/>
              <a:gd name="connsiteY2" fmla="*/ 653267 h 6407310"/>
              <a:gd name="connsiteX3" fmla="*/ 5586484 w 5586484"/>
              <a:gd name="connsiteY3" fmla="*/ 6407310 h 6407310"/>
              <a:gd name="connsiteX4" fmla="*/ 1466465 w 5586484"/>
              <a:gd name="connsiteY4" fmla="*/ 6407310 h 6407310"/>
              <a:gd name="connsiteX5" fmla="*/ 1288812 w 5586484"/>
              <a:gd name="connsiteY5" fmla="*/ 6274463 h 6407310"/>
              <a:gd name="connsiteX6" fmla="*/ 0 w 5586484"/>
              <a:gd name="connsiteY6" fmla="*/ 3541596 h 6407310"/>
              <a:gd name="connsiteX7" fmla="*/ 3541596 w 5586484"/>
              <a:gd name="connsiteY7" fmla="*/ 0 h 640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6484" h="6407310">
                <a:moveTo>
                  <a:pt x="3541596" y="0"/>
                </a:moveTo>
                <a:cubicBezTo>
                  <a:pt x="4275084" y="0"/>
                  <a:pt x="4956493" y="222979"/>
                  <a:pt x="5521736" y="604849"/>
                </a:cubicBezTo>
                <a:lnTo>
                  <a:pt x="5586484" y="653267"/>
                </a:lnTo>
                <a:lnTo>
                  <a:pt x="5586484" y="6407310"/>
                </a:lnTo>
                <a:lnTo>
                  <a:pt x="1466465" y="6407310"/>
                </a:lnTo>
                <a:lnTo>
                  <a:pt x="1288812" y="6274463"/>
                </a:lnTo>
                <a:cubicBezTo>
                  <a:pt x="501703" y="5624882"/>
                  <a:pt x="0" y="4641828"/>
                  <a:pt x="0" y="3541596"/>
                </a:cubicBezTo>
                <a:cubicBezTo>
                  <a:pt x="0" y="1585627"/>
                  <a:pt x="1585627" y="0"/>
                  <a:pt x="3541596" y="0"/>
                </a:cubicBezTo>
                <a:close/>
              </a:path>
            </a:pathLst>
          </a:custGeom>
          <a:blipFill dpi="0" rotWithShape="1">
            <a:blip r:embed="rId4">
              <a:extLst>
                <a:ext uri="{28A0092B-C50C-407E-A947-70E740481C1C}">
                  <a14:useLocalDpi xmlns:a14="http://schemas.microsoft.com/office/drawing/2010/main" val="0"/>
                </a:ext>
              </a:extLst>
            </a:blip>
            <a:srcRect/>
            <a:stretch>
              <a:fillRect l="-2523" r="-16533"/>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14962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1790-E820-4B54-90F7-997B486C13BC}"/>
              </a:ext>
            </a:extLst>
          </p:cNvPr>
          <p:cNvSpPr>
            <a:spLocks noGrp="1"/>
          </p:cNvSpPr>
          <p:nvPr>
            <p:ph type="title"/>
          </p:nvPr>
        </p:nvSpPr>
        <p:spPr>
          <a:xfrm>
            <a:off x="1002983" y="354271"/>
            <a:ext cx="9421177" cy="769493"/>
          </a:xfrm>
        </p:spPr>
        <p:txBody>
          <a:bodyPr>
            <a:normAutofit/>
          </a:bodyPr>
          <a:lstStyle/>
          <a:p>
            <a:r>
              <a:rPr lang="en-US" sz="3600" dirty="0">
                <a:latin typeface="Poppins" panose="00000500000000000000" pitchFamily="2" charset="0"/>
                <a:cs typeface="Poppins" panose="00000500000000000000" pitchFamily="2" charset="0"/>
              </a:rPr>
              <a:t>Domains &amp; Competencies</a:t>
            </a:r>
            <a:endParaRPr lang="en-NG" sz="3600" dirty="0">
              <a:latin typeface="Poppins" panose="00000500000000000000" pitchFamily="2" charset="0"/>
              <a:cs typeface="Poppins" panose="00000500000000000000" pitchFamily="2" charset="0"/>
            </a:endParaRPr>
          </a:p>
        </p:txBody>
      </p:sp>
      <p:pic>
        <p:nvPicPr>
          <p:cNvPr id="1026" name="Picture 2">
            <a:extLst>
              <a:ext uri="{FF2B5EF4-FFF2-40B4-BE49-F238E27FC236}">
                <a16:creationId xmlns:a16="http://schemas.microsoft.com/office/drawing/2014/main" id="{982B2BF1-94A8-654B-242E-8135028E39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73"/>
          <a:stretch/>
        </p:blipFill>
        <p:spPr bwMode="auto">
          <a:xfrm>
            <a:off x="694956" y="1497546"/>
            <a:ext cx="9641835" cy="467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0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02</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749808" y="4663440"/>
            <a:ext cx="4581144" cy="1500187"/>
          </a:xfrm>
        </p:spPr>
        <p:txBody>
          <a:bodyPr/>
          <a:lstStyle/>
          <a:p>
            <a:r>
              <a:rPr lang="en-US" sz="3200" b="1" dirty="0">
                <a:latin typeface="Poppins" panose="00000500000000000000" pitchFamily="2" charset="0"/>
                <a:cs typeface="Poppins" panose="00000500000000000000" pitchFamily="2" charset="0"/>
              </a:rPr>
              <a:t>Self Awareness &amp; Self Regulation</a:t>
            </a: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pic>
        <p:nvPicPr>
          <p:cNvPr id="2" name="Picture 1">
            <a:extLst>
              <a:ext uri="{FF2B5EF4-FFF2-40B4-BE49-F238E27FC236}">
                <a16:creationId xmlns:a16="http://schemas.microsoft.com/office/drawing/2014/main" id="{8375117E-51E9-59AC-5456-E55A72F31A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1884" y="116425"/>
            <a:ext cx="1439950" cy="332213"/>
          </a:xfrm>
          <a:prstGeom prst="rect">
            <a:avLst/>
          </a:prstGeom>
        </p:spPr>
      </p:pic>
    </p:spTree>
    <p:extLst>
      <p:ext uri="{BB962C8B-B14F-4D97-AF65-F5344CB8AC3E}">
        <p14:creationId xmlns:p14="http://schemas.microsoft.com/office/powerpoint/2010/main" val="287528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12AC-6CC6-DFC5-9047-88E37F3F8C1A}"/>
              </a:ext>
            </a:extLst>
          </p:cNvPr>
          <p:cNvSpPr>
            <a:spLocks noGrp="1"/>
          </p:cNvSpPr>
          <p:nvPr>
            <p:ph type="title"/>
          </p:nvPr>
        </p:nvSpPr>
        <p:spPr/>
        <p:txBody>
          <a:bodyPr>
            <a:normAutofit fontScale="90000"/>
          </a:bodyPr>
          <a:lstStyle/>
          <a:p>
            <a:r>
              <a:rPr lang="en-US" dirty="0"/>
              <a:t>Self Awareness</a:t>
            </a:r>
            <a:endParaRPr lang="en-NG" dirty="0"/>
          </a:p>
        </p:txBody>
      </p:sp>
      <p:sp>
        <p:nvSpPr>
          <p:cNvPr id="8" name="Text Placeholder 7">
            <a:extLst>
              <a:ext uri="{FF2B5EF4-FFF2-40B4-BE49-F238E27FC236}">
                <a16:creationId xmlns:a16="http://schemas.microsoft.com/office/drawing/2014/main" id="{947AC072-127E-53C3-85E4-3E5A9FDF2A52}"/>
              </a:ext>
            </a:extLst>
          </p:cNvPr>
          <p:cNvSpPr>
            <a:spLocks noGrp="1"/>
          </p:cNvSpPr>
          <p:nvPr>
            <p:ph type="body" idx="1"/>
          </p:nvPr>
        </p:nvSpPr>
        <p:spPr>
          <a:xfrm>
            <a:off x="6569000" y="3615249"/>
            <a:ext cx="4620607" cy="2520856"/>
          </a:xfrm>
        </p:spPr>
        <p:txBody>
          <a:bodyPr>
            <a:normAutofit/>
          </a:bodyPr>
          <a:lstStyle/>
          <a:p>
            <a:pPr marL="285750" indent="-285750">
              <a:lnSpc>
                <a:spcPct val="100000"/>
              </a:lnSpc>
              <a:spcBef>
                <a:spcPts val="1200"/>
              </a:spcBef>
              <a:buFont typeface="Arial" panose="020B0604020202020204" pitchFamily="34" charset="0"/>
              <a:buChar char="•"/>
            </a:pPr>
            <a:r>
              <a:rPr lang="en-US" sz="1600" dirty="0">
                <a:solidFill>
                  <a:schemeClr val="tx1"/>
                </a:solidFill>
              </a:rPr>
              <a:t>This component involves recognizing and understanding one's own emotions, strengths, weaknesses, values, and goals. It includes being aware of how emotions influence thoughts, behaviors, and decision-making.</a:t>
            </a:r>
          </a:p>
          <a:p>
            <a:pPr marL="285750" indent="-285750">
              <a:lnSpc>
                <a:spcPct val="100000"/>
              </a:lnSpc>
              <a:spcBef>
                <a:spcPts val="1200"/>
              </a:spcBef>
              <a:buFont typeface="Arial" panose="020B0604020202020204" pitchFamily="34" charset="0"/>
              <a:buChar char="•"/>
            </a:pPr>
            <a:r>
              <a:rPr lang="en-US" sz="1600" dirty="0">
                <a:solidFill>
                  <a:schemeClr val="tx1"/>
                </a:solidFill>
              </a:rPr>
              <a:t>This is the ability to recognize and understand your moods and emotions and how they affect others.</a:t>
            </a:r>
            <a:endParaRPr lang="en-NG" sz="1600" dirty="0">
              <a:solidFill>
                <a:schemeClr val="tx1"/>
              </a:solidFill>
            </a:endParaRPr>
          </a:p>
        </p:txBody>
      </p:sp>
      <p:pic>
        <p:nvPicPr>
          <p:cNvPr id="4" name="Picture 3">
            <a:extLst>
              <a:ext uri="{FF2B5EF4-FFF2-40B4-BE49-F238E27FC236}">
                <a16:creationId xmlns:a16="http://schemas.microsoft.com/office/drawing/2014/main" id="{9A85F7F7-32D1-687E-515E-B23DB7EAA081}"/>
              </a:ext>
            </a:extLst>
          </p:cNvPr>
          <p:cNvPicPr>
            <a:picLocks noChangeAspect="1"/>
          </p:cNvPicPr>
          <p:nvPr/>
        </p:nvPicPr>
        <p:blipFill>
          <a:blip r:embed="rId2"/>
          <a:stretch>
            <a:fillRect/>
          </a:stretch>
        </p:blipFill>
        <p:spPr>
          <a:xfrm>
            <a:off x="6485021" y="1160807"/>
            <a:ext cx="2370221" cy="2370221"/>
          </a:xfrm>
          <a:prstGeom prst="rect">
            <a:avLst/>
          </a:prstGeom>
        </p:spPr>
      </p:pic>
    </p:spTree>
    <p:extLst>
      <p:ext uri="{BB962C8B-B14F-4D97-AF65-F5344CB8AC3E}">
        <p14:creationId xmlns:p14="http://schemas.microsoft.com/office/powerpoint/2010/main" val="306280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1F83-2662-82A2-575C-643B331081B7}"/>
              </a:ext>
            </a:extLst>
          </p:cNvPr>
          <p:cNvSpPr>
            <a:spLocks noGrp="1"/>
          </p:cNvSpPr>
          <p:nvPr>
            <p:ph type="title"/>
          </p:nvPr>
        </p:nvSpPr>
        <p:spPr>
          <a:xfrm>
            <a:off x="971936" y="108285"/>
            <a:ext cx="7622033" cy="769493"/>
          </a:xfrm>
        </p:spPr>
        <p:txBody>
          <a:bodyPr anchor="t">
            <a:normAutofit fontScale="90000"/>
          </a:bodyPr>
          <a:lstStyle/>
          <a:p>
            <a:r>
              <a:rPr lang="en-US" sz="3600" dirty="0">
                <a:latin typeface="Poppins" panose="00000500000000000000" pitchFamily="2" charset="0"/>
                <a:cs typeface="Poppins" panose="00000500000000000000" pitchFamily="2" charset="0"/>
              </a:rPr>
              <a:t>Understanding &amp; Recognizing Emotions</a:t>
            </a:r>
            <a:endParaRPr lang="en-NG" sz="3600" dirty="0">
              <a:latin typeface="Poppins" panose="00000500000000000000" pitchFamily="2" charset="0"/>
              <a:cs typeface="Poppins" panose="00000500000000000000" pitchFamily="2" charset="0"/>
            </a:endParaRPr>
          </a:p>
        </p:txBody>
      </p:sp>
      <p:sp>
        <p:nvSpPr>
          <p:cNvPr id="38" name="TextBox 37">
            <a:extLst>
              <a:ext uri="{FF2B5EF4-FFF2-40B4-BE49-F238E27FC236}">
                <a16:creationId xmlns:a16="http://schemas.microsoft.com/office/drawing/2014/main" id="{6F6FAAFB-215B-EB5E-9C32-30968F5FA700}"/>
              </a:ext>
            </a:extLst>
          </p:cNvPr>
          <p:cNvSpPr txBox="1"/>
          <p:nvPr/>
        </p:nvSpPr>
        <p:spPr>
          <a:xfrm>
            <a:off x="971936" y="3763999"/>
            <a:ext cx="5359465" cy="2500877"/>
          </a:xfrm>
          <a:prstGeom prst="rect">
            <a:avLst/>
          </a:prstGeom>
          <a:solidFill>
            <a:schemeClr val="accent4">
              <a:lumMod val="20000"/>
              <a:lumOff val="80000"/>
            </a:schemeClr>
          </a:solidFill>
        </p:spPr>
        <p:txBody>
          <a:bodyPr vert="horz" lIns="91440" tIns="45720" rIns="91440" bIns="45720" rtlCol="0">
            <a:normAutofit/>
          </a:bodyPr>
          <a:lstStyle>
            <a:lvl1pPr marL="285750" indent="-285750">
              <a:lnSpc>
                <a:spcPct val="160000"/>
              </a:lnSpc>
              <a:spcBef>
                <a:spcPts val="0"/>
              </a:spcBef>
              <a:buFont typeface="Arial" panose="020B0604020202020204" pitchFamily="34" charset="0"/>
              <a:buChar char="•"/>
              <a:defRPr sz="1600">
                <a:latin typeface="Avenir Next LT Pro" panose="020B0504020202020204" pitchFamily="34" charset="0"/>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dirty="0"/>
              <a:t>Developing self-awareness by identifying and acknowledging one's own emotions.</a:t>
            </a:r>
          </a:p>
          <a:p>
            <a:r>
              <a:rPr lang="en-US" dirty="0"/>
              <a:t>Paying attention to physical sensations, thoughts, and behaviors associated with different emotions.</a:t>
            </a:r>
          </a:p>
          <a:p>
            <a:r>
              <a:rPr lang="en-US" b="1" i="1" dirty="0"/>
              <a:t>Example: </a:t>
            </a:r>
            <a:r>
              <a:rPr lang="en-US" i="1" dirty="0"/>
              <a:t>Recognizing when you feel anxious or excited before giving a presentation.</a:t>
            </a:r>
            <a:endParaRPr lang="en-NG" i="1" dirty="0"/>
          </a:p>
        </p:txBody>
      </p:sp>
      <p:sp>
        <p:nvSpPr>
          <p:cNvPr id="40" name="TextBox 39">
            <a:extLst>
              <a:ext uri="{FF2B5EF4-FFF2-40B4-BE49-F238E27FC236}">
                <a16:creationId xmlns:a16="http://schemas.microsoft.com/office/drawing/2014/main" id="{4B1AF1CE-F449-611E-B6D4-E91EAC18BCA2}"/>
              </a:ext>
            </a:extLst>
          </p:cNvPr>
          <p:cNvSpPr txBox="1"/>
          <p:nvPr/>
        </p:nvSpPr>
        <p:spPr>
          <a:xfrm>
            <a:off x="971936" y="1381898"/>
            <a:ext cx="5359465" cy="2164492"/>
          </a:xfrm>
          <a:prstGeom prst="rect">
            <a:avLst/>
          </a:prstGeom>
          <a:solidFill>
            <a:schemeClr val="accent6">
              <a:lumMod val="20000"/>
              <a:lumOff val="80000"/>
            </a:schemeClr>
          </a:solidFill>
        </p:spPr>
        <p:txBody>
          <a:bodyPr vert="horz" lIns="91440" tIns="45720" rIns="91440" bIns="45720" rtlCol="0">
            <a:normAutofit/>
          </a:bodyPr>
          <a:lstStyle>
            <a:lvl1pPr marL="285750" indent="-285750">
              <a:lnSpc>
                <a:spcPct val="160000"/>
              </a:lnSpc>
              <a:spcBef>
                <a:spcPts val="0"/>
              </a:spcBef>
              <a:buFont typeface="Arial" panose="020B0604020202020204" pitchFamily="34" charset="0"/>
              <a:buChar char="•"/>
              <a:defRPr sz="1600">
                <a:latin typeface="Avenir Next LT Pro" panose="020B0504020202020204" pitchFamily="34" charset="0"/>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dirty="0"/>
              <a:t>Emotions influence our thoughts, behaviors, and interactions.</a:t>
            </a:r>
          </a:p>
          <a:p>
            <a:r>
              <a:rPr lang="en-US" dirty="0"/>
              <a:t>Recognizing and understanding emotions is the first step toward emotional intelligence..</a:t>
            </a:r>
          </a:p>
          <a:p>
            <a:r>
              <a:rPr lang="en-US" b="1" i="1" dirty="0"/>
              <a:t>Example: </a:t>
            </a:r>
            <a:r>
              <a:rPr lang="en-US" i="1" dirty="0"/>
              <a:t>joy, anger, fear, sadness, surprise</a:t>
            </a:r>
            <a:endParaRPr lang="en-NG" i="1" dirty="0"/>
          </a:p>
        </p:txBody>
      </p:sp>
      <p:pic>
        <p:nvPicPr>
          <p:cNvPr id="3074" name="Picture 2" descr="Free vector emoticon reaction collectio">
            <a:extLst>
              <a:ext uri="{FF2B5EF4-FFF2-40B4-BE49-F238E27FC236}">
                <a16:creationId xmlns:a16="http://schemas.microsoft.com/office/drawing/2014/main" id="{50A688F7-1285-79F4-4228-F0E7B2806B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089"/>
          <a:stretch/>
        </p:blipFill>
        <p:spPr bwMode="auto">
          <a:xfrm>
            <a:off x="6549853" y="1534481"/>
            <a:ext cx="4904860" cy="445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4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323C-E406-D4B6-A13C-BD093E43BE73}"/>
              </a:ext>
            </a:extLst>
          </p:cNvPr>
          <p:cNvSpPr>
            <a:spLocks noGrp="1"/>
          </p:cNvSpPr>
          <p:nvPr>
            <p:ph type="title"/>
          </p:nvPr>
        </p:nvSpPr>
        <p:spPr>
          <a:xfrm>
            <a:off x="877823" y="753408"/>
            <a:ext cx="4880425" cy="1453896"/>
          </a:xfrm>
        </p:spPr>
        <p:txBody>
          <a:bodyPr>
            <a:noAutofit/>
          </a:bodyPr>
          <a:lstStyle/>
          <a:p>
            <a:r>
              <a:rPr lang="en-US" sz="3600" dirty="0"/>
              <a:t>Improving your self awareness in EI</a:t>
            </a:r>
            <a:endParaRPr lang="en-NG" sz="3600" dirty="0"/>
          </a:p>
        </p:txBody>
      </p:sp>
      <p:sp>
        <p:nvSpPr>
          <p:cNvPr id="71" name="Freeform: Shape 70">
            <a:extLst>
              <a:ext uri="{FF2B5EF4-FFF2-40B4-BE49-F238E27FC236}">
                <a16:creationId xmlns:a16="http://schemas.microsoft.com/office/drawing/2014/main" id="{0BD631CC-298D-1B46-053B-F0FA681A5377}"/>
              </a:ext>
            </a:extLst>
          </p:cNvPr>
          <p:cNvSpPr/>
          <p:nvPr/>
        </p:nvSpPr>
        <p:spPr>
          <a:xfrm>
            <a:off x="796093" y="3188885"/>
            <a:ext cx="1798044" cy="1738144"/>
          </a:xfrm>
          <a:custGeom>
            <a:avLst/>
            <a:gdLst>
              <a:gd name="connsiteX0" fmla="*/ 0 w 1439860"/>
              <a:gd name="connsiteY0" fmla="*/ 719942 h 1439884"/>
              <a:gd name="connsiteX1" fmla="*/ 719930 w 1439860"/>
              <a:gd name="connsiteY1" fmla="*/ 0 h 1439884"/>
              <a:gd name="connsiteX2" fmla="*/ 1439860 w 1439860"/>
              <a:gd name="connsiteY2" fmla="*/ 719942 h 1439884"/>
              <a:gd name="connsiteX3" fmla="*/ 719930 w 1439860"/>
              <a:gd name="connsiteY3" fmla="*/ 1439884 h 1439884"/>
              <a:gd name="connsiteX4" fmla="*/ 0 w 1439860"/>
              <a:gd name="connsiteY4" fmla="*/ 719942 h 143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60" h="1439884">
                <a:moveTo>
                  <a:pt x="0" y="719942"/>
                </a:moveTo>
                <a:cubicBezTo>
                  <a:pt x="0" y="322329"/>
                  <a:pt x="322324" y="0"/>
                  <a:pt x="719930" y="0"/>
                </a:cubicBezTo>
                <a:cubicBezTo>
                  <a:pt x="1117536" y="0"/>
                  <a:pt x="1439860" y="322329"/>
                  <a:pt x="1439860" y="719942"/>
                </a:cubicBezTo>
                <a:cubicBezTo>
                  <a:pt x="1439860" y="1117555"/>
                  <a:pt x="1117536" y="1439884"/>
                  <a:pt x="719930" y="1439884"/>
                </a:cubicBezTo>
                <a:cubicBezTo>
                  <a:pt x="322324" y="1439884"/>
                  <a:pt x="0" y="1117555"/>
                  <a:pt x="0" y="719942"/>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256583" tIns="256586" rIns="256583" bIns="256586" numCol="1" spcCol="1270" anchor="ctr" anchorCtr="0">
            <a:noAutofit/>
          </a:bodyPr>
          <a:lstStyle/>
          <a:p>
            <a:pPr marL="0" lvl="0" indent="0" algn="ctr" defTabSz="533400">
              <a:lnSpc>
                <a:spcPct val="90000"/>
              </a:lnSpc>
              <a:spcBef>
                <a:spcPct val="0"/>
              </a:spcBef>
              <a:spcAft>
                <a:spcPct val="35000"/>
              </a:spcAft>
              <a:buNone/>
            </a:pPr>
            <a:r>
              <a:rPr lang="en-US" sz="1200" b="0" kern="1200" dirty="0"/>
              <a:t>Reflect on your emotions</a:t>
            </a:r>
            <a:endParaRPr lang="en-NG" sz="1200" kern="1200" dirty="0"/>
          </a:p>
        </p:txBody>
      </p:sp>
      <p:sp>
        <p:nvSpPr>
          <p:cNvPr id="72" name="Freeform: Shape 71">
            <a:extLst>
              <a:ext uri="{FF2B5EF4-FFF2-40B4-BE49-F238E27FC236}">
                <a16:creationId xmlns:a16="http://schemas.microsoft.com/office/drawing/2014/main" id="{8299EB84-D47F-AFDB-188C-FF551E7E6BB2}"/>
              </a:ext>
            </a:extLst>
          </p:cNvPr>
          <p:cNvSpPr/>
          <p:nvPr/>
        </p:nvSpPr>
        <p:spPr>
          <a:xfrm>
            <a:off x="1533324" y="4248366"/>
            <a:ext cx="1798044" cy="1738144"/>
          </a:xfrm>
          <a:custGeom>
            <a:avLst/>
            <a:gdLst>
              <a:gd name="connsiteX0" fmla="*/ 0 w 1439860"/>
              <a:gd name="connsiteY0" fmla="*/ 719942 h 1439884"/>
              <a:gd name="connsiteX1" fmla="*/ 719930 w 1439860"/>
              <a:gd name="connsiteY1" fmla="*/ 0 h 1439884"/>
              <a:gd name="connsiteX2" fmla="*/ 1439860 w 1439860"/>
              <a:gd name="connsiteY2" fmla="*/ 719942 h 1439884"/>
              <a:gd name="connsiteX3" fmla="*/ 719930 w 1439860"/>
              <a:gd name="connsiteY3" fmla="*/ 1439884 h 1439884"/>
              <a:gd name="connsiteX4" fmla="*/ 0 w 1439860"/>
              <a:gd name="connsiteY4" fmla="*/ 719942 h 143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60" h="1439884">
                <a:moveTo>
                  <a:pt x="0" y="719942"/>
                </a:moveTo>
                <a:cubicBezTo>
                  <a:pt x="0" y="322329"/>
                  <a:pt x="322324" y="0"/>
                  <a:pt x="719930" y="0"/>
                </a:cubicBezTo>
                <a:cubicBezTo>
                  <a:pt x="1117536" y="0"/>
                  <a:pt x="1439860" y="322329"/>
                  <a:pt x="1439860" y="719942"/>
                </a:cubicBezTo>
                <a:cubicBezTo>
                  <a:pt x="1439860" y="1117555"/>
                  <a:pt x="1117536" y="1439884"/>
                  <a:pt x="719930" y="1439884"/>
                </a:cubicBezTo>
                <a:cubicBezTo>
                  <a:pt x="322324" y="1439884"/>
                  <a:pt x="0" y="1117555"/>
                  <a:pt x="0" y="719942"/>
                </a:cubicBezTo>
                <a:close/>
              </a:path>
            </a:pathLst>
          </a:custGeom>
        </p:spPr>
        <p:style>
          <a:lnRef idx="2">
            <a:schemeClr val="lt1">
              <a:hueOff val="0"/>
              <a:satOff val="0"/>
              <a:lumOff val="0"/>
              <a:alphaOff val="0"/>
            </a:schemeClr>
          </a:lnRef>
          <a:fillRef idx="1">
            <a:schemeClr val="accent4">
              <a:alpha val="50000"/>
              <a:hueOff val="1489271"/>
              <a:satOff val="-8228"/>
              <a:lumOff val="-7843"/>
              <a:alphaOff val="0"/>
            </a:schemeClr>
          </a:fillRef>
          <a:effectRef idx="0">
            <a:schemeClr val="accent4">
              <a:alpha val="50000"/>
              <a:hueOff val="1489271"/>
              <a:satOff val="-8228"/>
              <a:lumOff val="-7843"/>
              <a:alphaOff val="0"/>
            </a:schemeClr>
          </a:effectRef>
          <a:fontRef idx="minor">
            <a:schemeClr val="tx1"/>
          </a:fontRef>
        </p:style>
        <p:txBody>
          <a:bodyPr spcFirstLastPara="0" vert="horz" wrap="square" lIns="256583" tIns="256586" rIns="256583" bIns="256586" numCol="1" spcCol="1270" anchor="ctr" anchorCtr="0">
            <a:noAutofit/>
          </a:bodyPr>
          <a:lstStyle/>
          <a:p>
            <a:pPr marL="0" lvl="0" indent="0" algn="ctr" defTabSz="533400">
              <a:lnSpc>
                <a:spcPct val="90000"/>
              </a:lnSpc>
              <a:spcBef>
                <a:spcPct val="0"/>
              </a:spcBef>
              <a:spcAft>
                <a:spcPct val="35000"/>
              </a:spcAft>
              <a:buNone/>
            </a:pPr>
            <a:r>
              <a:rPr lang="en-US" sz="1200" b="0" kern="1200"/>
              <a:t>Seek feedback:  </a:t>
            </a:r>
            <a:endParaRPr lang="en-NG" sz="1200" kern="1200"/>
          </a:p>
        </p:txBody>
      </p:sp>
      <p:sp>
        <p:nvSpPr>
          <p:cNvPr id="73" name="Freeform: Shape 72">
            <a:extLst>
              <a:ext uri="{FF2B5EF4-FFF2-40B4-BE49-F238E27FC236}">
                <a16:creationId xmlns:a16="http://schemas.microsoft.com/office/drawing/2014/main" id="{FBA120E1-7131-0B49-5E57-7C204ECC0CA3}"/>
              </a:ext>
            </a:extLst>
          </p:cNvPr>
          <p:cNvSpPr/>
          <p:nvPr/>
        </p:nvSpPr>
        <p:spPr>
          <a:xfrm>
            <a:off x="2271143" y="3188885"/>
            <a:ext cx="1798044" cy="1738144"/>
          </a:xfrm>
          <a:custGeom>
            <a:avLst/>
            <a:gdLst>
              <a:gd name="connsiteX0" fmla="*/ 0 w 1439860"/>
              <a:gd name="connsiteY0" fmla="*/ 719942 h 1439884"/>
              <a:gd name="connsiteX1" fmla="*/ 719930 w 1439860"/>
              <a:gd name="connsiteY1" fmla="*/ 0 h 1439884"/>
              <a:gd name="connsiteX2" fmla="*/ 1439860 w 1439860"/>
              <a:gd name="connsiteY2" fmla="*/ 719942 h 1439884"/>
              <a:gd name="connsiteX3" fmla="*/ 719930 w 1439860"/>
              <a:gd name="connsiteY3" fmla="*/ 1439884 h 1439884"/>
              <a:gd name="connsiteX4" fmla="*/ 0 w 1439860"/>
              <a:gd name="connsiteY4" fmla="*/ 719942 h 143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60" h="1439884">
                <a:moveTo>
                  <a:pt x="0" y="719942"/>
                </a:moveTo>
                <a:cubicBezTo>
                  <a:pt x="0" y="322329"/>
                  <a:pt x="322324" y="0"/>
                  <a:pt x="719930" y="0"/>
                </a:cubicBezTo>
                <a:cubicBezTo>
                  <a:pt x="1117536" y="0"/>
                  <a:pt x="1439860" y="322329"/>
                  <a:pt x="1439860" y="719942"/>
                </a:cubicBezTo>
                <a:cubicBezTo>
                  <a:pt x="1439860" y="1117555"/>
                  <a:pt x="1117536" y="1439884"/>
                  <a:pt x="719930" y="1439884"/>
                </a:cubicBezTo>
                <a:cubicBezTo>
                  <a:pt x="322324" y="1439884"/>
                  <a:pt x="0" y="1117555"/>
                  <a:pt x="0" y="719942"/>
                </a:cubicBezTo>
                <a:close/>
              </a:path>
            </a:pathLst>
          </a:custGeom>
        </p:spPr>
        <p:style>
          <a:lnRef idx="2">
            <a:schemeClr val="lt1">
              <a:hueOff val="0"/>
              <a:satOff val="0"/>
              <a:lumOff val="0"/>
              <a:alphaOff val="0"/>
            </a:schemeClr>
          </a:lnRef>
          <a:fillRef idx="1">
            <a:schemeClr val="accent4">
              <a:alpha val="50000"/>
              <a:hueOff val="2978541"/>
              <a:satOff val="-16456"/>
              <a:lumOff val="-15686"/>
              <a:alphaOff val="0"/>
            </a:schemeClr>
          </a:fillRef>
          <a:effectRef idx="0">
            <a:schemeClr val="accent4">
              <a:alpha val="50000"/>
              <a:hueOff val="2978541"/>
              <a:satOff val="-16456"/>
              <a:lumOff val="-15686"/>
              <a:alphaOff val="0"/>
            </a:schemeClr>
          </a:effectRef>
          <a:fontRef idx="minor">
            <a:schemeClr val="tx1"/>
          </a:fontRef>
        </p:style>
        <p:txBody>
          <a:bodyPr spcFirstLastPara="0" vert="horz" wrap="square" lIns="256583" tIns="256586" rIns="256583" bIns="256586" numCol="1" spcCol="1270" anchor="ctr" anchorCtr="0">
            <a:noAutofit/>
          </a:bodyPr>
          <a:lstStyle/>
          <a:p>
            <a:pPr marL="0" lvl="0" indent="0" algn="ctr" defTabSz="533400">
              <a:lnSpc>
                <a:spcPct val="90000"/>
              </a:lnSpc>
              <a:spcBef>
                <a:spcPct val="0"/>
              </a:spcBef>
              <a:spcAft>
                <a:spcPct val="35000"/>
              </a:spcAft>
              <a:buNone/>
            </a:pPr>
            <a:r>
              <a:rPr lang="en-US" sz="1200" b="0" kern="1200"/>
              <a:t>Understand your emotional strengths</a:t>
            </a:r>
            <a:endParaRPr lang="en-NG" sz="1200" kern="1200"/>
          </a:p>
        </p:txBody>
      </p:sp>
      <p:sp>
        <p:nvSpPr>
          <p:cNvPr id="74" name="Freeform: Shape 73">
            <a:extLst>
              <a:ext uri="{FF2B5EF4-FFF2-40B4-BE49-F238E27FC236}">
                <a16:creationId xmlns:a16="http://schemas.microsoft.com/office/drawing/2014/main" id="{C1CA1988-F254-C7B6-BBBB-3A08F091AFC4}"/>
              </a:ext>
            </a:extLst>
          </p:cNvPr>
          <p:cNvSpPr/>
          <p:nvPr/>
        </p:nvSpPr>
        <p:spPr>
          <a:xfrm>
            <a:off x="3008375" y="4248366"/>
            <a:ext cx="1798044" cy="1738144"/>
          </a:xfrm>
          <a:custGeom>
            <a:avLst/>
            <a:gdLst>
              <a:gd name="connsiteX0" fmla="*/ 0 w 1439860"/>
              <a:gd name="connsiteY0" fmla="*/ 719942 h 1439884"/>
              <a:gd name="connsiteX1" fmla="*/ 719930 w 1439860"/>
              <a:gd name="connsiteY1" fmla="*/ 0 h 1439884"/>
              <a:gd name="connsiteX2" fmla="*/ 1439860 w 1439860"/>
              <a:gd name="connsiteY2" fmla="*/ 719942 h 1439884"/>
              <a:gd name="connsiteX3" fmla="*/ 719930 w 1439860"/>
              <a:gd name="connsiteY3" fmla="*/ 1439884 h 1439884"/>
              <a:gd name="connsiteX4" fmla="*/ 0 w 1439860"/>
              <a:gd name="connsiteY4" fmla="*/ 719942 h 143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60" h="1439884">
                <a:moveTo>
                  <a:pt x="0" y="719942"/>
                </a:moveTo>
                <a:cubicBezTo>
                  <a:pt x="0" y="322329"/>
                  <a:pt x="322324" y="0"/>
                  <a:pt x="719930" y="0"/>
                </a:cubicBezTo>
                <a:cubicBezTo>
                  <a:pt x="1117536" y="0"/>
                  <a:pt x="1439860" y="322329"/>
                  <a:pt x="1439860" y="719942"/>
                </a:cubicBezTo>
                <a:cubicBezTo>
                  <a:pt x="1439860" y="1117555"/>
                  <a:pt x="1117536" y="1439884"/>
                  <a:pt x="719930" y="1439884"/>
                </a:cubicBezTo>
                <a:cubicBezTo>
                  <a:pt x="322324" y="1439884"/>
                  <a:pt x="0" y="1117555"/>
                  <a:pt x="0" y="719942"/>
                </a:cubicBezTo>
                <a:close/>
              </a:path>
            </a:pathLst>
          </a:custGeom>
        </p:spPr>
        <p:style>
          <a:lnRef idx="2">
            <a:schemeClr val="lt1">
              <a:hueOff val="0"/>
              <a:satOff val="0"/>
              <a:lumOff val="0"/>
              <a:alphaOff val="0"/>
            </a:schemeClr>
          </a:lnRef>
          <a:fillRef idx="1">
            <a:schemeClr val="accent4">
              <a:alpha val="50000"/>
              <a:hueOff val="4467812"/>
              <a:satOff val="-24685"/>
              <a:lumOff val="-23530"/>
              <a:alphaOff val="0"/>
            </a:schemeClr>
          </a:fillRef>
          <a:effectRef idx="0">
            <a:schemeClr val="accent4">
              <a:alpha val="50000"/>
              <a:hueOff val="4467812"/>
              <a:satOff val="-24685"/>
              <a:lumOff val="-23530"/>
              <a:alphaOff val="0"/>
            </a:schemeClr>
          </a:effectRef>
          <a:fontRef idx="minor">
            <a:schemeClr val="tx1"/>
          </a:fontRef>
        </p:style>
        <p:txBody>
          <a:bodyPr spcFirstLastPara="0" vert="horz" wrap="square" lIns="256583" tIns="256586" rIns="256583" bIns="256586" numCol="1" spcCol="1270" anchor="b" anchorCtr="0">
            <a:noAutofit/>
          </a:bodyPr>
          <a:lstStyle/>
          <a:p>
            <a:pPr marL="0" lvl="0" indent="0" algn="ctr" defTabSz="533400">
              <a:lnSpc>
                <a:spcPct val="90000"/>
              </a:lnSpc>
              <a:spcBef>
                <a:spcPct val="0"/>
              </a:spcBef>
              <a:spcAft>
                <a:spcPct val="35000"/>
              </a:spcAft>
              <a:buNone/>
            </a:pPr>
            <a:r>
              <a:rPr lang="en-US" sz="1200" b="0" kern="1200" dirty="0"/>
              <a:t>Leverage your strengths and work on weaknesses</a:t>
            </a:r>
            <a:endParaRPr lang="en-NG" sz="1200" kern="1200" dirty="0"/>
          </a:p>
        </p:txBody>
      </p:sp>
      <p:sp>
        <p:nvSpPr>
          <p:cNvPr id="75" name="Freeform: Shape 74">
            <a:extLst>
              <a:ext uri="{FF2B5EF4-FFF2-40B4-BE49-F238E27FC236}">
                <a16:creationId xmlns:a16="http://schemas.microsoft.com/office/drawing/2014/main" id="{BDB71D64-CE8E-5707-4A1A-EA9AB3F8AC7E}"/>
              </a:ext>
            </a:extLst>
          </p:cNvPr>
          <p:cNvSpPr/>
          <p:nvPr/>
        </p:nvSpPr>
        <p:spPr>
          <a:xfrm>
            <a:off x="3746193" y="3188885"/>
            <a:ext cx="1798044" cy="1738144"/>
          </a:xfrm>
          <a:custGeom>
            <a:avLst/>
            <a:gdLst>
              <a:gd name="connsiteX0" fmla="*/ 0 w 1439860"/>
              <a:gd name="connsiteY0" fmla="*/ 719942 h 1439884"/>
              <a:gd name="connsiteX1" fmla="*/ 719930 w 1439860"/>
              <a:gd name="connsiteY1" fmla="*/ 0 h 1439884"/>
              <a:gd name="connsiteX2" fmla="*/ 1439860 w 1439860"/>
              <a:gd name="connsiteY2" fmla="*/ 719942 h 1439884"/>
              <a:gd name="connsiteX3" fmla="*/ 719930 w 1439860"/>
              <a:gd name="connsiteY3" fmla="*/ 1439884 h 1439884"/>
              <a:gd name="connsiteX4" fmla="*/ 0 w 1439860"/>
              <a:gd name="connsiteY4" fmla="*/ 719942 h 143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60" h="1439884">
                <a:moveTo>
                  <a:pt x="0" y="719942"/>
                </a:moveTo>
                <a:cubicBezTo>
                  <a:pt x="0" y="322329"/>
                  <a:pt x="322324" y="0"/>
                  <a:pt x="719930" y="0"/>
                </a:cubicBezTo>
                <a:cubicBezTo>
                  <a:pt x="1117536" y="0"/>
                  <a:pt x="1439860" y="322329"/>
                  <a:pt x="1439860" y="719942"/>
                </a:cubicBezTo>
                <a:cubicBezTo>
                  <a:pt x="1439860" y="1117555"/>
                  <a:pt x="1117536" y="1439884"/>
                  <a:pt x="719930" y="1439884"/>
                </a:cubicBezTo>
                <a:cubicBezTo>
                  <a:pt x="322324" y="1439884"/>
                  <a:pt x="0" y="1117555"/>
                  <a:pt x="0" y="719942"/>
                </a:cubicBezTo>
                <a:close/>
              </a:path>
            </a:pathLst>
          </a:custGeom>
        </p:spPr>
        <p:style>
          <a:lnRef idx="2">
            <a:schemeClr val="lt1">
              <a:hueOff val="0"/>
              <a:satOff val="0"/>
              <a:lumOff val="0"/>
              <a:alphaOff val="0"/>
            </a:schemeClr>
          </a:lnRef>
          <a:fillRef idx="1">
            <a:schemeClr val="accent4">
              <a:alpha val="50000"/>
              <a:hueOff val="5957083"/>
              <a:satOff val="-32913"/>
              <a:lumOff val="-31373"/>
              <a:alphaOff val="0"/>
            </a:schemeClr>
          </a:fillRef>
          <a:effectRef idx="0">
            <a:schemeClr val="accent4">
              <a:alpha val="50000"/>
              <a:hueOff val="5957083"/>
              <a:satOff val="-32913"/>
              <a:lumOff val="-31373"/>
              <a:alphaOff val="0"/>
            </a:schemeClr>
          </a:effectRef>
          <a:fontRef idx="minor">
            <a:schemeClr val="tx1"/>
          </a:fontRef>
        </p:style>
        <p:txBody>
          <a:bodyPr spcFirstLastPara="0" vert="horz" wrap="square" lIns="256583" tIns="256586" rIns="256583" bIns="256586" numCol="1" spcCol="1270" anchor="ctr" anchorCtr="0">
            <a:noAutofit/>
          </a:bodyPr>
          <a:lstStyle/>
          <a:p>
            <a:pPr marL="0" lvl="0" indent="0" algn="ctr" defTabSz="533400">
              <a:lnSpc>
                <a:spcPct val="90000"/>
              </a:lnSpc>
              <a:spcBef>
                <a:spcPct val="0"/>
              </a:spcBef>
              <a:spcAft>
                <a:spcPct val="35000"/>
              </a:spcAft>
              <a:buNone/>
            </a:pPr>
            <a:r>
              <a:rPr lang="en-US" sz="1200" b="0" kern="1200"/>
              <a:t>Develop strategies for managing emotions</a:t>
            </a:r>
            <a:endParaRPr lang="en-NG" sz="1200" kern="1200"/>
          </a:p>
        </p:txBody>
      </p:sp>
      <p:sp>
        <p:nvSpPr>
          <p:cNvPr id="76" name="Freeform: Shape 75">
            <a:extLst>
              <a:ext uri="{FF2B5EF4-FFF2-40B4-BE49-F238E27FC236}">
                <a16:creationId xmlns:a16="http://schemas.microsoft.com/office/drawing/2014/main" id="{F8C78570-EF02-668C-D559-46C09E036A86}"/>
              </a:ext>
            </a:extLst>
          </p:cNvPr>
          <p:cNvSpPr/>
          <p:nvPr/>
        </p:nvSpPr>
        <p:spPr>
          <a:xfrm>
            <a:off x="4483425" y="4248366"/>
            <a:ext cx="1798044" cy="1738144"/>
          </a:xfrm>
          <a:custGeom>
            <a:avLst/>
            <a:gdLst>
              <a:gd name="connsiteX0" fmla="*/ 0 w 1439860"/>
              <a:gd name="connsiteY0" fmla="*/ 719942 h 1439884"/>
              <a:gd name="connsiteX1" fmla="*/ 719930 w 1439860"/>
              <a:gd name="connsiteY1" fmla="*/ 0 h 1439884"/>
              <a:gd name="connsiteX2" fmla="*/ 1439860 w 1439860"/>
              <a:gd name="connsiteY2" fmla="*/ 719942 h 1439884"/>
              <a:gd name="connsiteX3" fmla="*/ 719930 w 1439860"/>
              <a:gd name="connsiteY3" fmla="*/ 1439884 h 1439884"/>
              <a:gd name="connsiteX4" fmla="*/ 0 w 1439860"/>
              <a:gd name="connsiteY4" fmla="*/ 719942 h 143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60" h="1439884">
                <a:moveTo>
                  <a:pt x="0" y="719942"/>
                </a:moveTo>
                <a:cubicBezTo>
                  <a:pt x="0" y="322329"/>
                  <a:pt x="322324" y="0"/>
                  <a:pt x="719930" y="0"/>
                </a:cubicBezTo>
                <a:cubicBezTo>
                  <a:pt x="1117536" y="0"/>
                  <a:pt x="1439860" y="322329"/>
                  <a:pt x="1439860" y="719942"/>
                </a:cubicBezTo>
                <a:cubicBezTo>
                  <a:pt x="1439860" y="1117555"/>
                  <a:pt x="1117536" y="1439884"/>
                  <a:pt x="719930" y="1439884"/>
                </a:cubicBezTo>
                <a:cubicBezTo>
                  <a:pt x="322324" y="1439884"/>
                  <a:pt x="0" y="1117555"/>
                  <a:pt x="0" y="719942"/>
                </a:cubicBezTo>
                <a:close/>
              </a:path>
            </a:pathLst>
          </a:custGeom>
        </p:spPr>
        <p:style>
          <a:lnRef idx="2">
            <a:schemeClr val="lt1">
              <a:hueOff val="0"/>
              <a:satOff val="0"/>
              <a:lumOff val="0"/>
              <a:alphaOff val="0"/>
            </a:schemeClr>
          </a:lnRef>
          <a:fillRef idx="1">
            <a:schemeClr val="accent4">
              <a:alpha val="50000"/>
              <a:hueOff val="7446353"/>
              <a:satOff val="-41141"/>
              <a:lumOff val="-39216"/>
              <a:alphaOff val="0"/>
            </a:schemeClr>
          </a:fillRef>
          <a:effectRef idx="0">
            <a:schemeClr val="accent4">
              <a:alpha val="50000"/>
              <a:hueOff val="7446353"/>
              <a:satOff val="-41141"/>
              <a:lumOff val="-39216"/>
              <a:alphaOff val="0"/>
            </a:schemeClr>
          </a:effectRef>
          <a:fontRef idx="minor">
            <a:schemeClr val="tx1"/>
          </a:fontRef>
        </p:style>
        <p:txBody>
          <a:bodyPr spcFirstLastPara="0" vert="horz" wrap="square" lIns="256583" tIns="256586" rIns="256583" bIns="256586" numCol="1" spcCol="1270" anchor="ctr" anchorCtr="0">
            <a:noAutofit/>
          </a:bodyPr>
          <a:lstStyle/>
          <a:p>
            <a:pPr marL="0" lvl="0" indent="0" algn="ctr" defTabSz="533400">
              <a:lnSpc>
                <a:spcPct val="90000"/>
              </a:lnSpc>
              <a:spcBef>
                <a:spcPct val="0"/>
              </a:spcBef>
              <a:spcAft>
                <a:spcPct val="35000"/>
              </a:spcAft>
              <a:buNone/>
            </a:pPr>
            <a:r>
              <a:rPr lang="en-US" sz="1200" b="0" kern="1200"/>
              <a:t>Journaling</a:t>
            </a:r>
            <a:endParaRPr lang="en-NG" sz="1200" kern="1200"/>
          </a:p>
        </p:txBody>
      </p:sp>
      <p:sp>
        <p:nvSpPr>
          <p:cNvPr id="77" name="Freeform: Shape 76">
            <a:extLst>
              <a:ext uri="{FF2B5EF4-FFF2-40B4-BE49-F238E27FC236}">
                <a16:creationId xmlns:a16="http://schemas.microsoft.com/office/drawing/2014/main" id="{33F21529-F55D-B3F0-106C-C86B1DFF8DE8}"/>
              </a:ext>
            </a:extLst>
          </p:cNvPr>
          <p:cNvSpPr/>
          <p:nvPr/>
        </p:nvSpPr>
        <p:spPr>
          <a:xfrm>
            <a:off x="5221243" y="3188885"/>
            <a:ext cx="1798044" cy="1738144"/>
          </a:xfrm>
          <a:custGeom>
            <a:avLst/>
            <a:gdLst>
              <a:gd name="connsiteX0" fmla="*/ 0 w 1439860"/>
              <a:gd name="connsiteY0" fmla="*/ 719942 h 1439884"/>
              <a:gd name="connsiteX1" fmla="*/ 719930 w 1439860"/>
              <a:gd name="connsiteY1" fmla="*/ 0 h 1439884"/>
              <a:gd name="connsiteX2" fmla="*/ 1439860 w 1439860"/>
              <a:gd name="connsiteY2" fmla="*/ 719942 h 1439884"/>
              <a:gd name="connsiteX3" fmla="*/ 719930 w 1439860"/>
              <a:gd name="connsiteY3" fmla="*/ 1439884 h 1439884"/>
              <a:gd name="connsiteX4" fmla="*/ 0 w 1439860"/>
              <a:gd name="connsiteY4" fmla="*/ 719942 h 143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60" h="1439884">
                <a:moveTo>
                  <a:pt x="0" y="719942"/>
                </a:moveTo>
                <a:cubicBezTo>
                  <a:pt x="0" y="322329"/>
                  <a:pt x="322324" y="0"/>
                  <a:pt x="719930" y="0"/>
                </a:cubicBezTo>
                <a:cubicBezTo>
                  <a:pt x="1117536" y="0"/>
                  <a:pt x="1439860" y="322329"/>
                  <a:pt x="1439860" y="719942"/>
                </a:cubicBezTo>
                <a:cubicBezTo>
                  <a:pt x="1439860" y="1117555"/>
                  <a:pt x="1117536" y="1439884"/>
                  <a:pt x="719930" y="1439884"/>
                </a:cubicBezTo>
                <a:cubicBezTo>
                  <a:pt x="322324" y="1439884"/>
                  <a:pt x="0" y="1117555"/>
                  <a:pt x="0" y="719942"/>
                </a:cubicBezTo>
                <a:close/>
              </a:path>
            </a:pathLst>
          </a:custGeom>
        </p:spPr>
        <p:style>
          <a:lnRef idx="2">
            <a:schemeClr val="lt1">
              <a:hueOff val="0"/>
              <a:satOff val="0"/>
              <a:lumOff val="0"/>
              <a:alphaOff val="0"/>
            </a:schemeClr>
          </a:lnRef>
          <a:fillRef idx="1">
            <a:schemeClr val="accent4">
              <a:alpha val="50000"/>
              <a:hueOff val="8935624"/>
              <a:satOff val="-49369"/>
              <a:lumOff val="-47059"/>
              <a:alphaOff val="0"/>
            </a:schemeClr>
          </a:fillRef>
          <a:effectRef idx="0">
            <a:schemeClr val="accent4">
              <a:alpha val="50000"/>
              <a:hueOff val="8935624"/>
              <a:satOff val="-49369"/>
              <a:lumOff val="-47059"/>
              <a:alphaOff val="0"/>
            </a:schemeClr>
          </a:effectRef>
          <a:fontRef idx="minor">
            <a:schemeClr val="tx1"/>
          </a:fontRef>
        </p:style>
        <p:txBody>
          <a:bodyPr spcFirstLastPara="0" vert="horz" wrap="square" lIns="256583" tIns="256586" rIns="256583" bIns="256586" numCol="1" spcCol="1270" anchor="ctr" anchorCtr="0">
            <a:noAutofit/>
          </a:bodyPr>
          <a:lstStyle/>
          <a:p>
            <a:pPr marL="0" lvl="0" indent="0" algn="ctr" defTabSz="533400">
              <a:lnSpc>
                <a:spcPct val="90000"/>
              </a:lnSpc>
              <a:spcBef>
                <a:spcPct val="0"/>
              </a:spcBef>
              <a:spcAft>
                <a:spcPct val="35000"/>
              </a:spcAft>
              <a:buNone/>
            </a:pPr>
            <a:r>
              <a:rPr lang="en-US" sz="1200" b="0" kern="1200" dirty="0"/>
              <a:t>Reflect on areas of challenge or struggle</a:t>
            </a:r>
            <a:endParaRPr lang="en-NG" sz="1200" kern="1200" dirty="0"/>
          </a:p>
        </p:txBody>
      </p:sp>
      <p:sp>
        <p:nvSpPr>
          <p:cNvPr id="78" name="Freeform: Shape 77">
            <a:extLst>
              <a:ext uri="{FF2B5EF4-FFF2-40B4-BE49-F238E27FC236}">
                <a16:creationId xmlns:a16="http://schemas.microsoft.com/office/drawing/2014/main" id="{9BE2D283-DBBC-90A8-7B63-3DF14FCAC8FE}"/>
              </a:ext>
            </a:extLst>
          </p:cNvPr>
          <p:cNvSpPr/>
          <p:nvPr/>
        </p:nvSpPr>
        <p:spPr>
          <a:xfrm>
            <a:off x="5959831" y="4248366"/>
            <a:ext cx="1798044" cy="1738144"/>
          </a:xfrm>
          <a:custGeom>
            <a:avLst/>
            <a:gdLst>
              <a:gd name="connsiteX0" fmla="*/ 0 w 1439860"/>
              <a:gd name="connsiteY0" fmla="*/ 719942 h 1439884"/>
              <a:gd name="connsiteX1" fmla="*/ 719930 w 1439860"/>
              <a:gd name="connsiteY1" fmla="*/ 0 h 1439884"/>
              <a:gd name="connsiteX2" fmla="*/ 1439860 w 1439860"/>
              <a:gd name="connsiteY2" fmla="*/ 719942 h 1439884"/>
              <a:gd name="connsiteX3" fmla="*/ 719930 w 1439860"/>
              <a:gd name="connsiteY3" fmla="*/ 1439884 h 1439884"/>
              <a:gd name="connsiteX4" fmla="*/ 0 w 1439860"/>
              <a:gd name="connsiteY4" fmla="*/ 719942 h 143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60" h="1439884">
                <a:moveTo>
                  <a:pt x="0" y="719942"/>
                </a:moveTo>
                <a:cubicBezTo>
                  <a:pt x="0" y="322329"/>
                  <a:pt x="322324" y="0"/>
                  <a:pt x="719930" y="0"/>
                </a:cubicBezTo>
                <a:cubicBezTo>
                  <a:pt x="1117536" y="0"/>
                  <a:pt x="1439860" y="322329"/>
                  <a:pt x="1439860" y="719942"/>
                </a:cubicBezTo>
                <a:cubicBezTo>
                  <a:pt x="1439860" y="1117555"/>
                  <a:pt x="1117536" y="1439884"/>
                  <a:pt x="719930" y="1439884"/>
                </a:cubicBezTo>
                <a:cubicBezTo>
                  <a:pt x="322324" y="1439884"/>
                  <a:pt x="0" y="1117555"/>
                  <a:pt x="0" y="719942"/>
                </a:cubicBezTo>
                <a:close/>
              </a:path>
            </a:pathLst>
          </a:custGeom>
          <a:solidFill>
            <a:schemeClr val="accent5">
              <a:lumMod val="40000"/>
              <a:lumOff val="60000"/>
              <a:alpha val="50000"/>
            </a:schemeClr>
          </a:solidFill>
        </p:spPr>
        <p:style>
          <a:lnRef idx="2">
            <a:schemeClr val="lt1">
              <a:hueOff val="0"/>
              <a:satOff val="0"/>
              <a:lumOff val="0"/>
              <a:alphaOff val="0"/>
            </a:schemeClr>
          </a:lnRef>
          <a:fillRef idx="1">
            <a:schemeClr val="accent4">
              <a:alpha val="50000"/>
              <a:hueOff val="7446353"/>
              <a:satOff val="-41141"/>
              <a:lumOff val="-39216"/>
              <a:alphaOff val="0"/>
            </a:schemeClr>
          </a:fillRef>
          <a:effectRef idx="0">
            <a:schemeClr val="accent4">
              <a:alpha val="50000"/>
              <a:hueOff val="7446353"/>
              <a:satOff val="-41141"/>
              <a:lumOff val="-39216"/>
              <a:alphaOff val="0"/>
            </a:schemeClr>
          </a:effectRef>
          <a:fontRef idx="minor">
            <a:schemeClr val="tx1"/>
          </a:fontRef>
        </p:style>
        <p:txBody>
          <a:bodyPr spcFirstLastPara="0" vert="horz" wrap="square" lIns="256583" tIns="256586" rIns="256583" bIns="256586" numCol="1" spcCol="1270" anchor="ctr" anchorCtr="0">
            <a:noAutofit/>
          </a:bodyPr>
          <a:lstStyle/>
          <a:p>
            <a:pPr marL="0" lvl="0" indent="0" algn="ctr" defTabSz="533400">
              <a:lnSpc>
                <a:spcPct val="90000"/>
              </a:lnSpc>
              <a:spcBef>
                <a:spcPct val="0"/>
              </a:spcBef>
              <a:spcAft>
                <a:spcPct val="35000"/>
              </a:spcAft>
              <a:buNone/>
            </a:pPr>
            <a:r>
              <a:rPr lang="en-US" sz="1200" b="0" kern="1200" dirty="0"/>
              <a:t>Embrace a growth mindset</a:t>
            </a:r>
            <a:endParaRPr lang="en-NG" sz="1200" kern="1200" dirty="0"/>
          </a:p>
        </p:txBody>
      </p:sp>
      <p:sp>
        <p:nvSpPr>
          <p:cNvPr id="79" name="Freeform: Shape 78">
            <a:extLst>
              <a:ext uri="{FF2B5EF4-FFF2-40B4-BE49-F238E27FC236}">
                <a16:creationId xmlns:a16="http://schemas.microsoft.com/office/drawing/2014/main" id="{38B9C242-4233-B8EA-95BC-D03079EBD62C}"/>
              </a:ext>
            </a:extLst>
          </p:cNvPr>
          <p:cNvSpPr/>
          <p:nvPr/>
        </p:nvSpPr>
        <p:spPr>
          <a:xfrm>
            <a:off x="6696293" y="3188885"/>
            <a:ext cx="1798044" cy="1738144"/>
          </a:xfrm>
          <a:custGeom>
            <a:avLst/>
            <a:gdLst>
              <a:gd name="connsiteX0" fmla="*/ 0 w 1439860"/>
              <a:gd name="connsiteY0" fmla="*/ 719942 h 1439884"/>
              <a:gd name="connsiteX1" fmla="*/ 719930 w 1439860"/>
              <a:gd name="connsiteY1" fmla="*/ 0 h 1439884"/>
              <a:gd name="connsiteX2" fmla="*/ 1439860 w 1439860"/>
              <a:gd name="connsiteY2" fmla="*/ 719942 h 1439884"/>
              <a:gd name="connsiteX3" fmla="*/ 719930 w 1439860"/>
              <a:gd name="connsiteY3" fmla="*/ 1439884 h 1439884"/>
              <a:gd name="connsiteX4" fmla="*/ 0 w 1439860"/>
              <a:gd name="connsiteY4" fmla="*/ 719942 h 143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60" h="1439884">
                <a:moveTo>
                  <a:pt x="0" y="719942"/>
                </a:moveTo>
                <a:cubicBezTo>
                  <a:pt x="0" y="322329"/>
                  <a:pt x="322324" y="0"/>
                  <a:pt x="719930" y="0"/>
                </a:cubicBezTo>
                <a:cubicBezTo>
                  <a:pt x="1117536" y="0"/>
                  <a:pt x="1439860" y="322329"/>
                  <a:pt x="1439860" y="719942"/>
                </a:cubicBezTo>
                <a:cubicBezTo>
                  <a:pt x="1439860" y="1117555"/>
                  <a:pt x="1117536" y="1439884"/>
                  <a:pt x="719930" y="1439884"/>
                </a:cubicBezTo>
                <a:cubicBezTo>
                  <a:pt x="322324" y="1439884"/>
                  <a:pt x="0" y="1117555"/>
                  <a:pt x="0" y="719942"/>
                </a:cubicBezTo>
                <a:close/>
              </a:path>
            </a:pathLst>
          </a:custGeom>
          <a:solidFill>
            <a:schemeClr val="accent5">
              <a:lumMod val="40000"/>
              <a:lumOff val="60000"/>
              <a:alpha val="50000"/>
            </a:schemeClr>
          </a:solidFill>
        </p:spPr>
        <p:style>
          <a:lnRef idx="2">
            <a:schemeClr val="lt1">
              <a:hueOff val="0"/>
              <a:satOff val="0"/>
              <a:lumOff val="0"/>
              <a:alphaOff val="0"/>
            </a:schemeClr>
          </a:lnRef>
          <a:fillRef idx="1">
            <a:schemeClr val="accent4">
              <a:alpha val="50000"/>
              <a:hueOff val="7446353"/>
              <a:satOff val="-41141"/>
              <a:lumOff val="-39216"/>
              <a:alphaOff val="0"/>
            </a:schemeClr>
          </a:fillRef>
          <a:effectRef idx="0">
            <a:schemeClr val="accent4">
              <a:alpha val="50000"/>
              <a:hueOff val="7446353"/>
              <a:satOff val="-41141"/>
              <a:lumOff val="-39216"/>
              <a:alphaOff val="0"/>
            </a:schemeClr>
          </a:effectRef>
          <a:fontRef idx="minor">
            <a:schemeClr val="tx1"/>
          </a:fontRef>
        </p:style>
        <p:txBody>
          <a:bodyPr spcFirstLastPara="0" vert="horz" wrap="square" lIns="256583" tIns="256586" rIns="256583" bIns="256586" numCol="1" spcCol="1270" anchor="ctr" anchorCtr="0">
            <a:noAutofit/>
          </a:bodyPr>
          <a:lstStyle/>
          <a:p>
            <a:pPr lvl="0" algn="ctr" defTabSz="533400">
              <a:lnSpc>
                <a:spcPct val="90000"/>
              </a:lnSpc>
              <a:spcBef>
                <a:spcPct val="0"/>
              </a:spcBef>
              <a:spcAft>
                <a:spcPct val="35000"/>
              </a:spcAft>
            </a:pPr>
            <a:r>
              <a:rPr lang="en-US" sz="1200" dirty="0"/>
              <a:t>Engage in self-assessment exercises</a:t>
            </a:r>
            <a:endParaRPr lang="en-NG" sz="1200" kern="1200" dirty="0"/>
          </a:p>
        </p:txBody>
      </p:sp>
    </p:spTree>
    <p:extLst>
      <p:ext uri="{BB962C8B-B14F-4D97-AF65-F5344CB8AC3E}">
        <p14:creationId xmlns:p14="http://schemas.microsoft.com/office/powerpoint/2010/main" val="16095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D6D7-3621-4E02-86FA-F0024EDD2292}"/>
              </a:ext>
            </a:extLst>
          </p:cNvPr>
          <p:cNvSpPr>
            <a:spLocks noGrp="1"/>
          </p:cNvSpPr>
          <p:nvPr>
            <p:ph type="title"/>
          </p:nvPr>
        </p:nvSpPr>
        <p:spPr/>
        <p:txBody>
          <a:bodyPr/>
          <a:lstStyle/>
          <a:p>
            <a:r>
              <a:rPr lang="en-US" sz="3600" dirty="0"/>
              <a:t>Understanding your </a:t>
            </a:r>
            <a:r>
              <a:rPr lang="en-US" sz="3600" dirty="0" err="1"/>
              <a:t>behaviour</a:t>
            </a:r>
            <a:endParaRPr lang="en-NG" sz="3600" dirty="0"/>
          </a:p>
        </p:txBody>
      </p:sp>
      <p:pic>
        <p:nvPicPr>
          <p:cNvPr id="8194" name="Picture 2">
            <a:extLst>
              <a:ext uri="{FF2B5EF4-FFF2-40B4-BE49-F238E27FC236}">
                <a16:creationId xmlns:a16="http://schemas.microsoft.com/office/drawing/2014/main" id="{8E88CEC1-9DD2-0D61-196F-EDBC4EAC1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14214" y="1215718"/>
            <a:ext cx="5346744" cy="53467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2BC1455-53D7-6E5C-D255-A1DF27045E70}"/>
              </a:ext>
            </a:extLst>
          </p:cNvPr>
          <p:cNvSpPr txBox="1"/>
          <p:nvPr/>
        </p:nvSpPr>
        <p:spPr>
          <a:xfrm>
            <a:off x="6584281" y="1215718"/>
            <a:ext cx="5230730" cy="1200329"/>
          </a:xfrm>
          <a:prstGeom prst="rect">
            <a:avLst/>
          </a:prstGeom>
          <a:noFill/>
        </p:spPr>
        <p:txBody>
          <a:bodyPr wrap="square">
            <a:spAutoFit/>
          </a:bodyPr>
          <a:lstStyle/>
          <a:p>
            <a:r>
              <a:rPr lang="en-US" b="0" i="0" dirty="0">
                <a:effectLst/>
              </a:rPr>
              <a:t>The DISC model is a behavioral assessment tool that categorizes individuals into four primary behavioral styles: Dominance (D), Influence (I), Steadiness (S), and Conscientiousness (C). </a:t>
            </a:r>
            <a:endParaRPr lang="en-NG" dirty="0"/>
          </a:p>
        </p:txBody>
      </p:sp>
    </p:spTree>
    <p:extLst>
      <p:ext uri="{BB962C8B-B14F-4D97-AF65-F5344CB8AC3E}">
        <p14:creationId xmlns:p14="http://schemas.microsoft.com/office/powerpoint/2010/main" val="289081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12AC-6CC6-DFC5-9047-88E37F3F8C1A}"/>
              </a:ext>
            </a:extLst>
          </p:cNvPr>
          <p:cNvSpPr>
            <a:spLocks noGrp="1"/>
          </p:cNvSpPr>
          <p:nvPr>
            <p:ph type="title"/>
          </p:nvPr>
        </p:nvSpPr>
        <p:spPr/>
        <p:txBody>
          <a:bodyPr>
            <a:normAutofit fontScale="90000"/>
          </a:bodyPr>
          <a:lstStyle/>
          <a:p>
            <a:r>
              <a:rPr lang="en-US" dirty="0"/>
              <a:t>Self </a:t>
            </a:r>
            <a:br>
              <a:rPr lang="en-US" dirty="0"/>
            </a:br>
            <a:r>
              <a:rPr lang="en-US" dirty="0"/>
              <a:t>Regulation</a:t>
            </a:r>
            <a:endParaRPr lang="en-NG" dirty="0"/>
          </a:p>
        </p:txBody>
      </p:sp>
      <p:sp>
        <p:nvSpPr>
          <p:cNvPr id="8" name="Text Placeholder 7">
            <a:extLst>
              <a:ext uri="{FF2B5EF4-FFF2-40B4-BE49-F238E27FC236}">
                <a16:creationId xmlns:a16="http://schemas.microsoft.com/office/drawing/2014/main" id="{947AC072-127E-53C3-85E4-3E5A9FDF2A52}"/>
              </a:ext>
            </a:extLst>
          </p:cNvPr>
          <p:cNvSpPr>
            <a:spLocks noGrp="1"/>
          </p:cNvSpPr>
          <p:nvPr>
            <p:ph type="body" idx="1"/>
          </p:nvPr>
        </p:nvSpPr>
        <p:spPr>
          <a:xfrm>
            <a:off x="6569000" y="3090672"/>
            <a:ext cx="4620607" cy="3562791"/>
          </a:xfrm>
        </p:spPr>
        <p:txBody>
          <a:bodyPr>
            <a:normAutofit/>
          </a:bodyPr>
          <a:lstStyle/>
          <a:p>
            <a:pPr marL="285750" indent="-285750">
              <a:lnSpc>
                <a:spcPct val="100000"/>
              </a:lnSpc>
              <a:spcBef>
                <a:spcPts val="1200"/>
              </a:spcBef>
              <a:buFont typeface="Arial" panose="020B0604020202020204" pitchFamily="34" charset="0"/>
              <a:buChar char="•"/>
            </a:pPr>
            <a:r>
              <a:rPr lang="en-US" sz="1400" dirty="0">
                <a:solidFill>
                  <a:schemeClr val="tx1"/>
                </a:solidFill>
              </a:rPr>
              <a:t>Self-regulation refers to the ability to manage and control one's emotions effectively. It involves keeping disruptive emotions and impulses in check, maintaining composure in challenging situations, and avoiding impulsive reactions.</a:t>
            </a:r>
          </a:p>
          <a:p>
            <a:pPr marL="285750" indent="-285750">
              <a:lnSpc>
                <a:spcPct val="100000"/>
              </a:lnSpc>
              <a:spcBef>
                <a:spcPts val="1200"/>
              </a:spcBef>
              <a:buFont typeface="Arial" panose="020B0604020202020204" pitchFamily="34" charset="0"/>
              <a:buChar char="•"/>
            </a:pPr>
            <a:r>
              <a:rPr lang="en-US" sz="1400" dirty="0">
                <a:solidFill>
                  <a:schemeClr val="tx1"/>
                </a:solidFill>
              </a:rPr>
              <a:t>Self-regulation also includes the capacity to adapt to change and demonstrate flexibility.</a:t>
            </a:r>
          </a:p>
          <a:p>
            <a:pPr marL="285750" indent="-285750">
              <a:lnSpc>
                <a:spcPct val="100000"/>
              </a:lnSpc>
              <a:spcBef>
                <a:spcPts val="1200"/>
              </a:spcBef>
              <a:buFont typeface="Arial" panose="020B0604020202020204" pitchFamily="34" charset="0"/>
              <a:buChar char="•"/>
            </a:pPr>
            <a:r>
              <a:rPr lang="en-US" sz="1400" dirty="0">
                <a:solidFill>
                  <a:schemeClr val="tx1"/>
                </a:solidFill>
              </a:rPr>
              <a:t>This involves being able to control your impulses and moods and to think before acting.</a:t>
            </a:r>
          </a:p>
          <a:p>
            <a:pPr marL="285750" indent="-285750">
              <a:lnSpc>
                <a:spcPct val="100000"/>
              </a:lnSpc>
              <a:spcBef>
                <a:spcPts val="1200"/>
              </a:spcBef>
              <a:buFont typeface="Arial" panose="020B0604020202020204" pitchFamily="34" charset="0"/>
              <a:buChar char="•"/>
            </a:pPr>
            <a:r>
              <a:rPr lang="en-US" sz="1400" dirty="0">
                <a:solidFill>
                  <a:schemeClr val="tx1"/>
                </a:solidFill>
              </a:rPr>
              <a:t>It helps avoid impulsive reactions, make thoughtful choices, and maintain composure.</a:t>
            </a:r>
          </a:p>
          <a:p>
            <a:pPr marL="285750" indent="-285750">
              <a:lnSpc>
                <a:spcPct val="100000"/>
              </a:lnSpc>
              <a:spcBef>
                <a:spcPts val="1200"/>
              </a:spcBef>
              <a:buFont typeface="Arial" panose="020B0604020202020204" pitchFamily="34" charset="0"/>
              <a:buChar char="•"/>
            </a:pPr>
            <a:r>
              <a:rPr lang="en-US" sz="1400" dirty="0">
                <a:solidFill>
                  <a:schemeClr val="tx1"/>
                </a:solidFill>
              </a:rPr>
              <a:t>Example: Taking a deep breath and counting to ten before responding to a provoking situation.</a:t>
            </a:r>
          </a:p>
          <a:p>
            <a:pPr marL="285750" indent="-285750">
              <a:lnSpc>
                <a:spcPct val="100000"/>
              </a:lnSpc>
              <a:spcBef>
                <a:spcPts val="1200"/>
              </a:spcBef>
              <a:buFont typeface="Arial" panose="020B0604020202020204" pitchFamily="34" charset="0"/>
              <a:buChar char="•"/>
            </a:pPr>
            <a:endParaRPr lang="en-US" sz="1400" dirty="0">
              <a:solidFill>
                <a:schemeClr val="tx1"/>
              </a:solidFill>
            </a:endParaRPr>
          </a:p>
        </p:txBody>
      </p:sp>
      <p:pic>
        <p:nvPicPr>
          <p:cNvPr id="4" name="Picture 3">
            <a:extLst>
              <a:ext uri="{FF2B5EF4-FFF2-40B4-BE49-F238E27FC236}">
                <a16:creationId xmlns:a16="http://schemas.microsoft.com/office/drawing/2014/main" id="{9A85F7F7-32D1-687E-515E-B23DB7EAA0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97626" y="1058779"/>
            <a:ext cx="1861363" cy="1861363"/>
          </a:xfrm>
          <a:prstGeom prst="rect">
            <a:avLst/>
          </a:prstGeom>
        </p:spPr>
      </p:pic>
    </p:spTree>
    <p:extLst>
      <p:ext uri="{BB962C8B-B14F-4D97-AF65-F5344CB8AC3E}">
        <p14:creationId xmlns:p14="http://schemas.microsoft.com/office/powerpoint/2010/main" val="29936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8ED5-F592-A0DD-3C48-8968D2FAB5BB}"/>
              </a:ext>
            </a:extLst>
          </p:cNvPr>
          <p:cNvSpPr>
            <a:spLocks noGrp="1"/>
          </p:cNvSpPr>
          <p:nvPr>
            <p:ph type="title"/>
          </p:nvPr>
        </p:nvSpPr>
        <p:spPr>
          <a:xfrm>
            <a:off x="783182" y="582318"/>
            <a:ext cx="6611112" cy="1453896"/>
          </a:xfrm>
        </p:spPr>
        <p:txBody>
          <a:bodyPr anchor="t">
            <a:noAutofit/>
          </a:bodyPr>
          <a:lstStyle/>
          <a:p>
            <a:r>
              <a:rPr lang="en-US" sz="4000" dirty="0"/>
              <a:t>Techniques for Managing Emotions Effectively</a:t>
            </a:r>
            <a:endParaRPr lang="en-NG" sz="4000" dirty="0"/>
          </a:p>
        </p:txBody>
      </p:sp>
      <p:sp>
        <p:nvSpPr>
          <p:cNvPr id="12" name="Text Placeholder 11">
            <a:extLst>
              <a:ext uri="{FF2B5EF4-FFF2-40B4-BE49-F238E27FC236}">
                <a16:creationId xmlns:a16="http://schemas.microsoft.com/office/drawing/2014/main" id="{D8D217FD-EE1A-1FE4-FFBC-42B6AE7BA1ED}"/>
              </a:ext>
            </a:extLst>
          </p:cNvPr>
          <p:cNvSpPr>
            <a:spLocks noGrp="1"/>
          </p:cNvSpPr>
          <p:nvPr>
            <p:ph type="body" sz="quarter" idx="18"/>
          </p:nvPr>
        </p:nvSpPr>
        <p:spPr>
          <a:xfrm>
            <a:off x="1078511" y="4506318"/>
            <a:ext cx="1427588" cy="1042416"/>
          </a:xfrm>
        </p:spPr>
        <p:txBody>
          <a:bodyPr/>
          <a:lstStyle/>
          <a:p>
            <a:r>
              <a:rPr lang="en-US" sz="1600" dirty="0">
                <a:solidFill>
                  <a:schemeClr val="tx1"/>
                </a:solidFill>
                <a:latin typeface="Avenir Next LT Pro Demi" panose="020B0704020202020204" pitchFamily="34" charset="0"/>
              </a:rPr>
              <a:t>Self-soothing techniques</a:t>
            </a:r>
            <a:r>
              <a:rPr lang="en-US" sz="1600" dirty="0">
                <a:solidFill>
                  <a:schemeClr val="tx1"/>
                </a:solidFill>
              </a:rPr>
              <a:t>, such as deep breathing and mindfulness exercises.</a:t>
            </a:r>
          </a:p>
          <a:p>
            <a:endParaRPr lang="en-NG" sz="1600" dirty="0">
              <a:solidFill>
                <a:schemeClr val="tx1"/>
              </a:solidFill>
            </a:endParaRPr>
          </a:p>
        </p:txBody>
      </p:sp>
      <p:sp>
        <p:nvSpPr>
          <p:cNvPr id="13" name="Text Placeholder 12">
            <a:extLst>
              <a:ext uri="{FF2B5EF4-FFF2-40B4-BE49-F238E27FC236}">
                <a16:creationId xmlns:a16="http://schemas.microsoft.com/office/drawing/2014/main" id="{45898E61-2400-6DDE-260C-0800BD628B81}"/>
              </a:ext>
            </a:extLst>
          </p:cNvPr>
          <p:cNvSpPr>
            <a:spLocks noGrp="1"/>
          </p:cNvSpPr>
          <p:nvPr>
            <p:ph type="body" sz="quarter" idx="19"/>
          </p:nvPr>
        </p:nvSpPr>
        <p:spPr>
          <a:xfrm>
            <a:off x="2881884" y="4506318"/>
            <a:ext cx="1427588" cy="1042416"/>
          </a:xfrm>
        </p:spPr>
        <p:txBody>
          <a:bodyPr vert="horz" lIns="91440" tIns="45720" rIns="91440" bIns="45720" rtlCol="0">
            <a:noAutofit/>
          </a:bodyPr>
          <a:lstStyle/>
          <a:p>
            <a:r>
              <a:rPr lang="en-US" sz="1600" dirty="0">
                <a:solidFill>
                  <a:schemeClr val="tx1"/>
                </a:solidFill>
                <a:latin typeface="Avenir Next LT Pro Demi" panose="020B0704020202020204" pitchFamily="34" charset="0"/>
              </a:rPr>
              <a:t>Engaging in </a:t>
            </a:r>
            <a:r>
              <a:rPr lang="en-US" sz="1600" dirty="0">
                <a:solidFill>
                  <a:schemeClr val="tx1"/>
                </a:solidFill>
              </a:rPr>
              <a:t>activities that promote relaxation, such as exercise or hobbies.</a:t>
            </a:r>
          </a:p>
          <a:p>
            <a:endParaRPr lang="en-NG" sz="1600" dirty="0">
              <a:solidFill>
                <a:schemeClr val="tx1"/>
              </a:solidFill>
              <a:latin typeface="Avenir Next LT Pro Demi" panose="020B0704020202020204" pitchFamily="34" charset="0"/>
            </a:endParaRPr>
          </a:p>
        </p:txBody>
      </p:sp>
      <p:sp>
        <p:nvSpPr>
          <p:cNvPr id="14" name="Text Placeholder 13">
            <a:extLst>
              <a:ext uri="{FF2B5EF4-FFF2-40B4-BE49-F238E27FC236}">
                <a16:creationId xmlns:a16="http://schemas.microsoft.com/office/drawing/2014/main" id="{07C735C5-07D8-336D-6253-050E0763B688}"/>
              </a:ext>
            </a:extLst>
          </p:cNvPr>
          <p:cNvSpPr>
            <a:spLocks noGrp="1"/>
          </p:cNvSpPr>
          <p:nvPr>
            <p:ph type="body" sz="quarter" idx="20"/>
          </p:nvPr>
        </p:nvSpPr>
        <p:spPr>
          <a:xfrm>
            <a:off x="4685257" y="4506318"/>
            <a:ext cx="1418444" cy="1042416"/>
          </a:xfrm>
        </p:spPr>
        <p:txBody>
          <a:bodyPr vert="horz" lIns="91440" tIns="45720" rIns="91440" bIns="45720" rtlCol="0">
            <a:noAutofit/>
          </a:bodyPr>
          <a:lstStyle/>
          <a:p>
            <a:r>
              <a:rPr lang="en-US" sz="1600" dirty="0">
                <a:solidFill>
                  <a:schemeClr val="tx1"/>
                </a:solidFill>
                <a:latin typeface="Avenir Next LT Pro Demi" panose="020B0704020202020204" pitchFamily="34" charset="0"/>
              </a:rPr>
              <a:t>Seeking support </a:t>
            </a:r>
            <a:r>
              <a:rPr lang="en-US" sz="1600" dirty="0">
                <a:solidFill>
                  <a:schemeClr val="tx1"/>
                </a:solidFill>
                <a:latin typeface="Avenir Next LT Pro" panose="020B0504020202020204" pitchFamily="34" charset="0"/>
              </a:rPr>
              <a:t>from trusted friends, family, or professionals when needed.</a:t>
            </a:r>
          </a:p>
          <a:p>
            <a:endParaRPr lang="en-NG" sz="1600" dirty="0">
              <a:solidFill>
                <a:schemeClr val="tx1"/>
              </a:solidFill>
              <a:latin typeface="Avenir Next LT Pro Demi" panose="020B0704020202020204" pitchFamily="34" charset="0"/>
            </a:endParaRPr>
          </a:p>
        </p:txBody>
      </p:sp>
      <p:sp>
        <p:nvSpPr>
          <p:cNvPr id="15" name="Text Placeholder 14">
            <a:extLst>
              <a:ext uri="{FF2B5EF4-FFF2-40B4-BE49-F238E27FC236}">
                <a16:creationId xmlns:a16="http://schemas.microsoft.com/office/drawing/2014/main" id="{07A4A21E-A0B3-2257-A77C-6261E0EF251B}"/>
              </a:ext>
            </a:extLst>
          </p:cNvPr>
          <p:cNvSpPr>
            <a:spLocks noGrp="1"/>
          </p:cNvSpPr>
          <p:nvPr>
            <p:ph type="body" sz="quarter" idx="21"/>
          </p:nvPr>
        </p:nvSpPr>
        <p:spPr>
          <a:xfrm>
            <a:off x="6479486" y="4506318"/>
            <a:ext cx="1418444" cy="1042416"/>
          </a:xfrm>
        </p:spPr>
        <p:txBody>
          <a:bodyPr vert="horz" lIns="91440" tIns="45720" rIns="91440" bIns="45720" rtlCol="0">
            <a:noAutofit/>
          </a:bodyPr>
          <a:lstStyle/>
          <a:p>
            <a:r>
              <a:rPr lang="en-US" sz="1600" dirty="0">
                <a:solidFill>
                  <a:schemeClr val="tx1"/>
                </a:solidFill>
                <a:latin typeface="Avenir Next LT Pro Demi" panose="020B0704020202020204" pitchFamily="34" charset="0"/>
              </a:rPr>
              <a:t>Reflect </a:t>
            </a:r>
            <a:r>
              <a:rPr lang="en-US" sz="1600" dirty="0">
                <a:solidFill>
                  <a:schemeClr val="tx1"/>
                </a:solidFill>
              </a:rPr>
              <a:t>and learn from experiences</a:t>
            </a:r>
            <a:endParaRPr lang="en-NG" sz="1600" dirty="0">
              <a:solidFill>
                <a:schemeClr val="tx1"/>
              </a:solidFill>
            </a:endParaRPr>
          </a:p>
        </p:txBody>
      </p:sp>
      <p:sp>
        <p:nvSpPr>
          <p:cNvPr id="16" name="Text Placeholder 15">
            <a:extLst>
              <a:ext uri="{FF2B5EF4-FFF2-40B4-BE49-F238E27FC236}">
                <a16:creationId xmlns:a16="http://schemas.microsoft.com/office/drawing/2014/main" id="{7C89FD3B-7D66-61D2-1CFD-FA386B889FD2}"/>
              </a:ext>
            </a:extLst>
          </p:cNvPr>
          <p:cNvSpPr>
            <a:spLocks noGrp="1"/>
          </p:cNvSpPr>
          <p:nvPr>
            <p:ph type="body" sz="quarter" idx="22"/>
          </p:nvPr>
        </p:nvSpPr>
        <p:spPr>
          <a:xfrm>
            <a:off x="8273715" y="4506318"/>
            <a:ext cx="1627632" cy="1042416"/>
          </a:xfrm>
        </p:spPr>
        <p:txBody>
          <a:bodyPr/>
          <a:lstStyle/>
          <a:p>
            <a:r>
              <a:rPr lang="en-US" sz="1600" dirty="0">
                <a:solidFill>
                  <a:schemeClr val="tx1"/>
                </a:solidFill>
              </a:rPr>
              <a:t>Challenge </a:t>
            </a:r>
            <a:r>
              <a:rPr lang="en-US" sz="1600" dirty="0">
                <a:solidFill>
                  <a:schemeClr val="tx1"/>
                </a:solidFill>
                <a:latin typeface="Avenir Next LT Pro Demi" panose="020B0704020202020204" pitchFamily="34" charset="0"/>
              </a:rPr>
              <a:t>negative</a:t>
            </a:r>
            <a:r>
              <a:rPr lang="en-US" sz="1600" dirty="0">
                <a:solidFill>
                  <a:schemeClr val="tx1"/>
                </a:solidFill>
              </a:rPr>
              <a:t> thoughts</a:t>
            </a:r>
            <a:endParaRPr lang="en-NG" sz="1600" dirty="0">
              <a:solidFill>
                <a:schemeClr val="tx1"/>
              </a:solidFill>
            </a:endParaRPr>
          </a:p>
        </p:txBody>
      </p:sp>
      <p:pic>
        <p:nvPicPr>
          <p:cNvPr id="23" name="Picture 22">
            <a:extLst>
              <a:ext uri="{FF2B5EF4-FFF2-40B4-BE49-F238E27FC236}">
                <a16:creationId xmlns:a16="http://schemas.microsoft.com/office/drawing/2014/main" id="{0E627160-50FF-DCCF-9DD9-CD936B78CC8D}"/>
              </a:ext>
            </a:extLst>
          </p:cNvPr>
          <p:cNvPicPr>
            <a:picLocks noChangeAspect="1"/>
          </p:cNvPicPr>
          <p:nvPr/>
        </p:nvPicPr>
        <p:blipFill>
          <a:blip r:embed="rId3"/>
          <a:stretch>
            <a:fillRect/>
          </a:stretch>
        </p:blipFill>
        <p:spPr>
          <a:xfrm>
            <a:off x="1167063" y="3429000"/>
            <a:ext cx="950495" cy="950495"/>
          </a:xfrm>
          <a:prstGeom prst="rect">
            <a:avLst/>
          </a:prstGeom>
        </p:spPr>
      </p:pic>
      <p:pic>
        <p:nvPicPr>
          <p:cNvPr id="24" name="Picture 23">
            <a:extLst>
              <a:ext uri="{FF2B5EF4-FFF2-40B4-BE49-F238E27FC236}">
                <a16:creationId xmlns:a16="http://schemas.microsoft.com/office/drawing/2014/main" id="{9BFF1531-434B-CB13-C169-9CE1C5E0E9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43726" y="3429000"/>
            <a:ext cx="950495" cy="950495"/>
          </a:xfrm>
          <a:prstGeom prst="rect">
            <a:avLst/>
          </a:prstGeom>
        </p:spPr>
      </p:pic>
      <p:pic>
        <p:nvPicPr>
          <p:cNvPr id="25" name="Picture 24">
            <a:extLst>
              <a:ext uri="{FF2B5EF4-FFF2-40B4-BE49-F238E27FC236}">
                <a16:creationId xmlns:a16="http://schemas.microsoft.com/office/drawing/2014/main" id="{3898C5E6-D025-E34B-2442-D814A50486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0389" y="3429000"/>
            <a:ext cx="950495" cy="950495"/>
          </a:xfrm>
          <a:prstGeom prst="rect">
            <a:avLst/>
          </a:prstGeom>
        </p:spPr>
      </p:pic>
      <p:pic>
        <p:nvPicPr>
          <p:cNvPr id="26" name="Picture 25">
            <a:extLst>
              <a:ext uri="{FF2B5EF4-FFF2-40B4-BE49-F238E27FC236}">
                <a16:creationId xmlns:a16="http://schemas.microsoft.com/office/drawing/2014/main" id="{C39201C0-8A41-5459-1C72-8747A4BF57E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97052" y="3429000"/>
            <a:ext cx="950495" cy="950495"/>
          </a:xfrm>
          <a:prstGeom prst="rect">
            <a:avLst/>
          </a:prstGeom>
        </p:spPr>
      </p:pic>
      <p:pic>
        <p:nvPicPr>
          <p:cNvPr id="27" name="Picture 26">
            <a:extLst>
              <a:ext uri="{FF2B5EF4-FFF2-40B4-BE49-F238E27FC236}">
                <a16:creationId xmlns:a16="http://schemas.microsoft.com/office/drawing/2014/main" id="{B61F5D01-F094-5239-8FED-BFA1753A766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273715" y="3429000"/>
            <a:ext cx="950495" cy="950495"/>
          </a:xfrm>
          <a:prstGeom prst="rect">
            <a:avLst/>
          </a:prstGeom>
        </p:spPr>
      </p:pic>
    </p:spTree>
    <p:extLst>
      <p:ext uri="{BB962C8B-B14F-4D97-AF65-F5344CB8AC3E}">
        <p14:creationId xmlns:p14="http://schemas.microsoft.com/office/powerpoint/2010/main" val="367760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8A31-A8C2-45BD-998A-7E9B56F59ACA}"/>
              </a:ext>
            </a:extLst>
          </p:cNvPr>
          <p:cNvSpPr>
            <a:spLocks noGrp="1"/>
          </p:cNvSpPr>
          <p:nvPr>
            <p:ph type="title"/>
          </p:nvPr>
        </p:nvSpPr>
        <p:spPr>
          <a:xfrm>
            <a:off x="532264" y="1331496"/>
            <a:ext cx="3209008" cy="4612104"/>
          </a:xfrm>
        </p:spPr>
        <p:txBody>
          <a:bodyPr anchor="t">
            <a:normAutofit/>
          </a:bodyPr>
          <a:lstStyle/>
          <a:p>
            <a:r>
              <a:rPr lang="en-US" b="1" dirty="0">
                <a:latin typeface="Poppins" panose="00000500000000000000" pitchFamily="2" charset="0"/>
                <a:cs typeface="Poppins" panose="00000500000000000000" pitchFamily="2" charset="0"/>
              </a:rPr>
              <a:t>Coping with Stress and Anxiety</a:t>
            </a:r>
            <a:endParaRPr lang="en-NG" b="1" dirty="0">
              <a:latin typeface="Poppins" panose="00000500000000000000" pitchFamily="2" charset="0"/>
              <a:cs typeface="Poppins" panose="00000500000000000000" pitchFamily="2" charset="0"/>
            </a:endParaRPr>
          </a:p>
        </p:txBody>
      </p:sp>
      <p:graphicFrame>
        <p:nvGraphicFramePr>
          <p:cNvPr id="8" name="Diagram 7">
            <a:extLst>
              <a:ext uri="{FF2B5EF4-FFF2-40B4-BE49-F238E27FC236}">
                <a16:creationId xmlns:a16="http://schemas.microsoft.com/office/drawing/2014/main" id="{8F8AC023-481B-1213-FB95-EC19517EDA3A}"/>
              </a:ext>
            </a:extLst>
          </p:cNvPr>
          <p:cNvGraphicFramePr/>
          <p:nvPr>
            <p:extLst>
              <p:ext uri="{D42A27DB-BD31-4B8C-83A1-F6EECF244321}">
                <p14:modId xmlns:p14="http://schemas.microsoft.com/office/powerpoint/2010/main" val="503528989"/>
              </p:ext>
            </p:extLst>
          </p:nvPr>
        </p:nvGraphicFramePr>
        <p:xfrm>
          <a:off x="4539248" y="1137262"/>
          <a:ext cx="6599238" cy="4806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95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12AC-6CC6-DFC5-9047-88E37F3F8C1A}"/>
              </a:ext>
            </a:extLst>
          </p:cNvPr>
          <p:cNvSpPr>
            <a:spLocks noGrp="1"/>
          </p:cNvSpPr>
          <p:nvPr>
            <p:ph type="title"/>
          </p:nvPr>
        </p:nvSpPr>
        <p:spPr>
          <a:xfrm>
            <a:off x="532263" y="1331496"/>
            <a:ext cx="3426125" cy="4612104"/>
          </a:xfrm>
        </p:spPr>
        <p:txBody>
          <a:bodyPr anchor="t">
            <a:normAutofit/>
          </a:bodyPr>
          <a:lstStyle/>
          <a:p>
            <a:r>
              <a:rPr lang="en-US" b="1" dirty="0">
                <a:latin typeface="Poppins" panose="00000500000000000000" pitchFamily="2" charset="0"/>
                <a:cs typeface="Poppins" panose="00000500000000000000" pitchFamily="2" charset="0"/>
              </a:rPr>
              <a:t>Motivation</a:t>
            </a:r>
            <a:endParaRPr lang="en-NG" b="1" dirty="0">
              <a:latin typeface="Poppins" panose="00000500000000000000" pitchFamily="2" charset="0"/>
              <a:cs typeface="Poppins" panose="00000500000000000000" pitchFamily="2" charset="0"/>
            </a:endParaRPr>
          </a:p>
        </p:txBody>
      </p:sp>
      <p:sp>
        <p:nvSpPr>
          <p:cNvPr id="8" name="Text Placeholder 7">
            <a:extLst>
              <a:ext uri="{FF2B5EF4-FFF2-40B4-BE49-F238E27FC236}">
                <a16:creationId xmlns:a16="http://schemas.microsoft.com/office/drawing/2014/main" id="{947AC072-127E-53C3-85E4-3E5A9FDF2A52}"/>
              </a:ext>
            </a:extLst>
          </p:cNvPr>
          <p:cNvSpPr>
            <a:spLocks noGrp="1"/>
          </p:cNvSpPr>
          <p:nvPr>
            <p:ph type="body" sz="quarter" idx="15"/>
          </p:nvPr>
        </p:nvSpPr>
        <p:spPr>
          <a:xfrm>
            <a:off x="4864100" y="2679511"/>
            <a:ext cx="5446963" cy="3458323"/>
          </a:xfrm>
        </p:spPr>
        <p:txBody>
          <a:bodyPr>
            <a:normAutofit fontScale="92500" lnSpcReduction="10000"/>
          </a:bodyPr>
          <a:lstStyle/>
          <a:p>
            <a:pPr marL="285750" indent="-285750">
              <a:lnSpc>
                <a:spcPct val="100000"/>
              </a:lnSpc>
              <a:spcBef>
                <a:spcPts val="1200"/>
              </a:spcBef>
              <a:buFont typeface="Arial" panose="020B0604020202020204" pitchFamily="34" charset="0"/>
              <a:buChar char="•"/>
            </a:pPr>
            <a:r>
              <a:rPr lang="en-US" sz="1800" dirty="0">
                <a:solidFill>
                  <a:schemeClr val="tx1"/>
                </a:solidFill>
                <a:latin typeface="Avenir Next LT Pro Demi" panose="020B0704020202020204" pitchFamily="34" charset="0"/>
              </a:rPr>
              <a:t>Motivation</a:t>
            </a:r>
            <a:r>
              <a:rPr lang="en-US" sz="1800" dirty="0">
                <a:solidFill>
                  <a:schemeClr val="tx1"/>
                </a:solidFill>
                <a:latin typeface="Avenir Next LT Pro" panose="020B0504020202020204" pitchFamily="34" charset="0"/>
              </a:rPr>
              <a:t> is another essential component of emotional intelligence. It refers to the ability to harness and sustain the drive to achieve goals, pursue personal growth, and maintain a positive outlook.</a:t>
            </a:r>
          </a:p>
          <a:p>
            <a:pPr marL="285750" indent="-285750">
              <a:lnSpc>
                <a:spcPct val="100000"/>
              </a:lnSpc>
              <a:spcBef>
                <a:spcPts val="1200"/>
              </a:spcBef>
              <a:buFont typeface="Arial" panose="020B0604020202020204" pitchFamily="34" charset="0"/>
              <a:buChar char="•"/>
            </a:pPr>
            <a:r>
              <a:rPr lang="en-US" sz="1800" dirty="0">
                <a:solidFill>
                  <a:schemeClr val="tx1"/>
                </a:solidFill>
                <a:latin typeface="Avenir Next LT Pro" panose="020B0504020202020204" pitchFamily="34" charset="0"/>
              </a:rPr>
              <a:t>In the face of difficulties, your motivation helps you stay focused and resilient. You maintain a positive attitude, viewing challenges as opportunities for growth rather than insurmountable obstacles. </a:t>
            </a:r>
          </a:p>
          <a:p>
            <a:pPr marL="285750" indent="-285750">
              <a:lnSpc>
                <a:spcPct val="100000"/>
              </a:lnSpc>
              <a:spcBef>
                <a:spcPts val="1200"/>
              </a:spcBef>
              <a:buFont typeface="Arial" panose="020B0604020202020204" pitchFamily="34" charset="0"/>
              <a:buChar char="•"/>
            </a:pPr>
            <a:r>
              <a:rPr lang="en-US" sz="1800" dirty="0">
                <a:solidFill>
                  <a:schemeClr val="tx1"/>
                </a:solidFill>
                <a:latin typeface="Avenir Next LT Pro" panose="020B0504020202020204" pitchFamily="34" charset="0"/>
              </a:rPr>
              <a:t>You might remind yourself of the meaningful impact your work can have or envision the sense of accomplishment you will experience upon completion.</a:t>
            </a:r>
          </a:p>
        </p:txBody>
      </p:sp>
      <p:pic>
        <p:nvPicPr>
          <p:cNvPr id="4" name="Picture 3">
            <a:extLst>
              <a:ext uri="{FF2B5EF4-FFF2-40B4-BE49-F238E27FC236}">
                <a16:creationId xmlns:a16="http://schemas.microsoft.com/office/drawing/2014/main" id="{9A85F7F7-32D1-687E-515E-B23DB7EAA0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65319" y="818149"/>
            <a:ext cx="1572366" cy="1572366"/>
          </a:xfrm>
          <a:prstGeom prst="rect">
            <a:avLst/>
          </a:prstGeom>
        </p:spPr>
      </p:pic>
    </p:spTree>
    <p:extLst>
      <p:ext uri="{BB962C8B-B14F-4D97-AF65-F5344CB8AC3E}">
        <p14:creationId xmlns:p14="http://schemas.microsoft.com/office/powerpoint/2010/main" val="123631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28FD2-C467-9ED1-1223-8F5D74856EFA}"/>
              </a:ext>
            </a:extLst>
          </p:cNvPr>
          <p:cNvSpPr>
            <a:spLocks noGrp="1"/>
          </p:cNvSpPr>
          <p:nvPr>
            <p:ph type="title"/>
          </p:nvPr>
        </p:nvSpPr>
        <p:spPr>
          <a:xfrm>
            <a:off x="584791" y="1632948"/>
            <a:ext cx="5511209" cy="1572768"/>
          </a:xfrm>
        </p:spPr>
        <p:txBody>
          <a:bodyPr>
            <a:normAutofit fontScale="90000"/>
          </a:bodyPr>
          <a:lstStyle/>
          <a:p>
            <a:r>
              <a:rPr lang="en-US" sz="4000" dirty="0">
                <a:latin typeface="Poppins" panose="00000500000000000000" pitchFamily="2" charset="0"/>
                <a:cs typeface="Poppins" panose="00000500000000000000" pitchFamily="2" charset="0"/>
              </a:rPr>
              <a:t>Module Three</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Emotional Intelligence</a:t>
            </a:r>
          </a:p>
        </p:txBody>
      </p:sp>
      <p:sp>
        <p:nvSpPr>
          <p:cNvPr id="3" name="Text Placeholder 2">
            <a:extLst>
              <a:ext uri="{FF2B5EF4-FFF2-40B4-BE49-F238E27FC236}">
                <a16:creationId xmlns:a16="http://schemas.microsoft.com/office/drawing/2014/main" id="{A407C00E-4148-C57A-A22F-69773F3FF0D0}"/>
              </a:ext>
            </a:extLst>
          </p:cNvPr>
          <p:cNvSpPr>
            <a:spLocks noGrp="1"/>
          </p:cNvSpPr>
          <p:nvPr>
            <p:ph type="body" idx="1"/>
          </p:nvPr>
        </p:nvSpPr>
        <p:spPr>
          <a:xfrm>
            <a:off x="669853" y="3615070"/>
            <a:ext cx="4465674" cy="2301949"/>
          </a:xfrm>
        </p:spPr>
        <p:txBody>
          <a:bodyPr>
            <a:normAutofit/>
          </a:bodyPr>
          <a:lstStyle/>
          <a:p>
            <a:pPr>
              <a:lnSpc>
                <a:spcPct val="100000"/>
              </a:lnSpc>
            </a:pPr>
            <a:r>
              <a:rPr lang="en-US" b="1" dirty="0">
                <a:latin typeface="Avenir Next LT Pro Demi" panose="020B0704020202020204" pitchFamily="34" charset="0"/>
              </a:rPr>
              <a:t>By the end of the course, you will be able to:</a:t>
            </a:r>
          </a:p>
          <a:p>
            <a:pPr marL="285750" indent="-285750">
              <a:lnSpc>
                <a:spcPct val="100000"/>
              </a:lnSpc>
              <a:buFont typeface="Arial" panose="020B0604020202020204" pitchFamily="34" charset="0"/>
              <a:buChar char="•"/>
            </a:pPr>
            <a:r>
              <a:rPr lang="en-US" dirty="0"/>
              <a:t>Discover what emotional intelligence is and why it is so important for your career</a:t>
            </a:r>
          </a:p>
          <a:p>
            <a:pPr marL="285750" indent="-285750">
              <a:lnSpc>
                <a:spcPct val="100000"/>
              </a:lnSpc>
              <a:buFont typeface="Arial" panose="020B0604020202020204" pitchFamily="34" charset="0"/>
              <a:buChar char="•"/>
            </a:pPr>
            <a:r>
              <a:rPr lang="en-US" dirty="0"/>
              <a:t>Understand the different components of Emotional Intelligence</a:t>
            </a:r>
          </a:p>
          <a:p>
            <a:pPr marL="285750" indent="-285750">
              <a:lnSpc>
                <a:spcPct val="100000"/>
              </a:lnSpc>
              <a:buFont typeface="Arial" panose="020B0604020202020204" pitchFamily="34" charset="0"/>
              <a:buChar char="•"/>
            </a:pPr>
            <a:r>
              <a:rPr lang="en-US" dirty="0"/>
              <a:t>Learn the ways to manage conflicts</a:t>
            </a:r>
          </a:p>
        </p:txBody>
      </p:sp>
      <p:pic>
        <p:nvPicPr>
          <p:cNvPr id="5" name="Picture Placeholder 4">
            <a:extLst>
              <a:ext uri="{FF2B5EF4-FFF2-40B4-BE49-F238E27FC236}">
                <a16:creationId xmlns:a16="http://schemas.microsoft.com/office/drawing/2014/main" id="{9D23B1F9-0E7C-5982-B795-2E41A6B39ECD}"/>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18194" r="21300"/>
          <a:stretch/>
        </p:blipFill>
        <p:spPr>
          <a:xfrm>
            <a:off x="5967663" y="0"/>
            <a:ext cx="6224337" cy="6858000"/>
          </a:xfrm>
          <a:prstGeom prst="rect">
            <a:avLst/>
          </a:prstGeom>
        </p:spPr>
      </p:pic>
      <p:sp>
        <p:nvSpPr>
          <p:cNvPr id="6" name="Slide Number Placeholder 5">
            <a:extLst>
              <a:ext uri="{FF2B5EF4-FFF2-40B4-BE49-F238E27FC236}">
                <a16:creationId xmlns:a16="http://schemas.microsoft.com/office/drawing/2014/main" id="{39B1AF8C-E5B0-295D-88A6-261C60AE8FC3}"/>
              </a:ext>
            </a:extLst>
          </p:cNvPr>
          <p:cNvSpPr>
            <a:spLocks noGrp="1"/>
          </p:cNvSpPr>
          <p:nvPr>
            <p:ph type="sldNum" sz="quarter" idx="12"/>
          </p:nvPr>
        </p:nvSpPr>
        <p:spPr/>
        <p:txBody>
          <a:bodyPr/>
          <a:lstStyle/>
          <a:p>
            <a:r>
              <a:rPr lang="en-US" dirty="0"/>
              <a:t>0</a:t>
            </a:r>
            <a:fld id="{8058A7CE-F400-7B46-9E16-10D36E8C32FD}" type="slidenum">
              <a:rPr lang="en-US" smtClean="0"/>
              <a:pPr/>
              <a:t>2</a:t>
            </a:fld>
            <a:endParaRPr lang="en-US" dirty="0"/>
          </a:p>
        </p:txBody>
      </p:sp>
      <p:pic>
        <p:nvPicPr>
          <p:cNvPr id="2" name="Picture 1" descr="A white text on a black background&#10;&#10;Description automatically generated with medium confidence">
            <a:extLst>
              <a:ext uri="{FF2B5EF4-FFF2-40B4-BE49-F238E27FC236}">
                <a16:creationId xmlns:a16="http://schemas.microsoft.com/office/drawing/2014/main" id="{D486D696-967F-5CFD-58FF-767AD3DF7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90552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98C4-AEBC-803D-CFB0-08BF22806F4D}"/>
              </a:ext>
            </a:extLst>
          </p:cNvPr>
          <p:cNvSpPr>
            <a:spLocks noGrp="1"/>
          </p:cNvSpPr>
          <p:nvPr>
            <p:ph type="title"/>
          </p:nvPr>
        </p:nvSpPr>
        <p:spPr>
          <a:xfrm>
            <a:off x="906731" y="366017"/>
            <a:ext cx="9421177" cy="769493"/>
          </a:xfrm>
        </p:spPr>
        <p:txBody>
          <a:bodyPr>
            <a:normAutofit/>
          </a:bodyPr>
          <a:lstStyle/>
          <a:p>
            <a:r>
              <a:rPr lang="en-US" sz="3600" dirty="0">
                <a:latin typeface="Poppins" panose="00000500000000000000" pitchFamily="2" charset="0"/>
                <a:cs typeface="Poppins" panose="00000500000000000000" pitchFamily="2" charset="0"/>
              </a:rPr>
              <a:t>Staying Motivated</a:t>
            </a:r>
            <a:endParaRPr lang="en-NG" sz="3600" dirty="0">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D3278953-52F7-1A01-3D1D-FDDCE051C238}"/>
              </a:ext>
            </a:extLst>
          </p:cNvPr>
          <p:cNvSpPr>
            <a:spLocks noGrp="1"/>
          </p:cNvSpPr>
          <p:nvPr>
            <p:ph sz="quarter" idx="14"/>
          </p:nvPr>
        </p:nvSpPr>
        <p:spPr>
          <a:xfrm>
            <a:off x="1002983" y="1502265"/>
            <a:ext cx="5093017" cy="4314825"/>
          </a:xfrm>
        </p:spPr>
        <p:txBody>
          <a:bodyPr>
            <a:normAutofit lnSpcReduction="10000"/>
          </a:bodyPr>
          <a:lstStyle/>
          <a:p>
            <a:r>
              <a:rPr lang="en-US" sz="1800" dirty="0"/>
              <a:t>Motivation is the driving force behind goal achievement and personal growth.</a:t>
            </a:r>
          </a:p>
          <a:p>
            <a:r>
              <a:rPr lang="en-US" sz="1800" dirty="0"/>
              <a:t>Identifying personal values and goals provides direction and purpose.</a:t>
            </a:r>
          </a:p>
          <a:p>
            <a:r>
              <a:rPr lang="en-US" sz="1800" dirty="0"/>
              <a:t>Example: Setting career goals aligned with your passion for making a positive impact.</a:t>
            </a:r>
          </a:p>
          <a:p>
            <a:r>
              <a:rPr lang="en-US" sz="1800" dirty="0"/>
              <a:t>Maintaining a positive mindset</a:t>
            </a:r>
          </a:p>
          <a:p>
            <a:r>
              <a:rPr lang="en-US" sz="1800" dirty="0"/>
              <a:t>Reflecting on what matters most to you in life and work.</a:t>
            </a:r>
          </a:p>
          <a:p>
            <a:r>
              <a:rPr lang="en-US" sz="1800" dirty="0"/>
              <a:t>Setting SMART goals (Specific, Measurable, Achievable, Relevant, Time-bound).</a:t>
            </a:r>
          </a:p>
          <a:p>
            <a:r>
              <a:rPr lang="en-US" sz="1800" dirty="0"/>
              <a:t>Aligning actions with values</a:t>
            </a:r>
            <a:endParaRPr lang="en-NG" sz="1800" dirty="0"/>
          </a:p>
        </p:txBody>
      </p:sp>
      <p:sp>
        <p:nvSpPr>
          <p:cNvPr id="4" name="Footer Placeholder 3">
            <a:extLst>
              <a:ext uri="{FF2B5EF4-FFF2-40B4-BE49-F238E27FC236}">
                <a16:creationId xmlns:a16="http://schemas.microsoft.com/office/drawing/2014/main" id="{675B50AD-4835-EDB5-46E5-D881B2E314F7}"/>
              </a:ext>
            </a:extLst>
          </p:cNvPr>
          <p:cNvSpPr>
            <a:spLocks noGrp="1"/>
          </p:cNvSpPr>
          <p:nvPr>
            <p:ph type="ftr" sz="quarter" idx="11"/>
          </p:nvPr>
        </p:nvSpPr>
        <p:spPr/>
        <p:txBody>
          <a:bodyPr/>
          <a:lstStyle/>
          <a:p>
            <a:r>
              <a:rPr lang="en-US">
                <a:solidFill>
                  <a:prstClr val="black"/>
                </a:solidFill>
              </a:rPr>
              <a:t>Presentation title</a:t>
            </a:r>
            <a:endParaRPr lang="en-US" dirty="0">
              <a:solidFill>
                <a:prstClr val="black"/>
              </a:solidFill>
            </a:endParaRPr>
          </a:p>
        </p:txBody>
      </p:sp>
      <p:sp>
        <p:nvSpPr>
          <p:cNvPr id="5" name="Date Placeholder 4">
            <a:extLst>
              <a:ext uri="{FF2B5EF4-FFF2-40B4-BE49-F238E27FC236}">
                <a16:creationId xmlns:a16="http://schemas.microsoft.com/office/drawing/2014/main" id="{B4BCB4AE-6671-D172-B07D-415727D1A076}"/>
              </a:ext>
            </a:extLst>
          </p:cNvPr>
          <p:cNvSpPr>
            <a:spLocks noGrp="1"/>
          </p:cNvSpPr>
          <p:nvPr>
            <p:ph type="dt" sz="half" idx="10"/>
          </p:nvPr>
        </p:nvSpPr>
        <p:spPr/>
        <p:txBody>
          <a:bodyPr/>
          <a:lstStyle/>
          <a:p>
            <a:pPr>
              <a:defRPr/>
            </a:pPr>
            <a:r>
              <a:rPr lang="en-US">
                <a:solidFill>
                  <a:prstClr val="black"/>
                </a:solidFill>
              </a:rPr>
              <a:t>20XX</a:t>
            </a:r>
            <a:endParaRPr lang="en-US" dirty="0">
              <a:solidFill>
                <a:prstClr val="black"/>
              </a:solidFill>
            </a:endParaRPr>
          </a:p>
        </p:txBody>
      </p:sp>
      <p:sp>
        <p:nvSpPr>
          <p:cNvPr id="6" name="Slide Number Placeholder 5">
            <a:extLst>
              <a:ext uri="{FF2B5EF4-FFF2-40B4-BE49-F238E27FC236}">
                <a16:creationId xmlns:a16="http://schemas.microsoft.com/office/drawing/2014/main" id="{80310FAB-6CB3-4EEC-E28C-6C42F67202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4098" name="Picture 2" descr="Free vector successful business man with a trophy">
            <a:extLst>
              <a:ext uri="{FF2B5EF4-FFF2-40B4-BE49-F238E27FC236}">
                <a16:creationId xmlns:a16="http://schemas.microsoft.com/office/drawing/2014/main" id="{18BCFB31-E507-B7CC-6609-0FA77A4A0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734" y="1193633"/>
            <a:ext cx="5045202" cy="504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61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6849-4584-7987-526B-5DCB0CC6CF58}"/>
              </a:ext>
            </a:extLst>
          </p:cNvPr>
          <p:cNvSpPr>
            <a:spLocks noGrp="1"/>
          </p:cNvSpPr>
          <p:nvPr>
            <p:ph type="title"/>
          </p:nvPr>
        </p:nvSpPr>
        <p:spPr/>
        <p:txBody>
          <a:bodyPr/>
          <a:lstStyle/>
          <a:p>
            <a:r>
              <a:rPr lang="en-US" dirty="0"/>
              <a:t>03</a:t>
            </a:r>
            <a:endParaRPr lang="en-NG" dirty="0"/>
          </a:p>
        </p:txBody>
      </p:sp>
      <p:sp>
        <p:nvSpPr>
          <p:cNvPr id="3" name="Text Placeholder 2">
            <a:extLst>
              <a:ext uri="{FF2B5EF4-FFF2-40B4-BE49-F238E27FC236}">
                <a16:creationId xmlns:a16="http://schemas.microsoft.com/office/drawing/2014/main" id="{F362551C-68C1-B5B4-07B8-42504309D3EA}"/>
              </a:ext>
            </a:extLst>
          </p:cNvPr>
          <p:cNvSpPr>
            <a:spLocks noGrp="1"/>
          </p:cNvSpPr>
          <p:nvPr>
            <p:ph type="body" idx="1"/>
          </p:nvPr>
        </p:nvSpPr>
        <p:spPr>
          <a:xfrm>
            <a:off x="1383632" y="4466844"/>
            <a:ext cx="3152272" cy="1500187"/>
          </a:xfrm>
        </p:spPr>
        <p:txBody>
          <a:bodyPr/>
          <a:lstStyle/>
          <a:p>
            <a:r>
              <a:rPr lang="en-US" b="1" dirty="0">
                <a:latin typeface="Poppins" panose="00000500000000000000" pitchFamily="2" charset="0"/>
                <a:cs typeface="Poppins" panose="00000500000000000000" pitchFamily="2" charset="0"/>
              </a:rPr>
              <a:t>Empathy and Social Skills</a:t>
            </a:r>
            <a:endParaRPr lang="en-NG" b="1" dirty="0">
              <a:latin typeface="Poppins" panose="00000500000000000000" pitchFamily="2" charset="0"/>
              <a:cs typeface="Poppins" panose="00000500000000000000" pitchFamily="2" charset="0"/>
            </a:endParaRPr>
          </a:p>
        </p:txBody>
      </p:sp>
      <p:sp>
        <p:nvSpPr>
          <p:cNvPr id="4" name="Text Placeholder 3">
            <a:extLst>
              <a:ext uri="{FF2B5EF4-FFF2-40B4-BE49-F238E27FC236}">
                <a16:creationId xmlns:a16="http://schemas.microsoft.com/office/drawing/2014/main" id="{AF97C6C1-D49D-4FB4-CD11-58856A6F9F86}"/>
              </a:ext>
            </a:extLst>
          </p:cNvPr>
          <p:cNvSpPr>
            <a:spLocks noGrp="1"/>
          </p:cNvSpPr>
          <p:nvPr>
            <p:ph type="body" sz="quarter" idx="11"/>
          </p:nvPr>
        </p:nvSpPr>
        <p:spPr/>
        <p:txBody>
          <a:bodyPr/>
          <a:lstStyle/>
          <a:p>
            <a:endParaRPr lang="en-NG"/>
          </a:p>
        </p:txBody>
      </p:sp>
      <p:pic>
        <p:nvPicPr>
          <p:cNvPr id="7170" name="Picture 2" descr="Free vector team building exercise. idea generation, brainstorm, business plan development. productive teamwork, colleagues cooperation, creative entrepreneurship.">
            <a:extLst>
              <a:ext uri="{FF2B5EF4-FFF2-40B4-BE49-F238E27FC236}">
                <a16:creationId xmlns:a16="http://schemas.microsoft.com/office/drawing/2014/main" id="{5DEEBF56-7825-8B23-49D0-4DFC62955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447675"/>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4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12AC-6CC6-DFC5-9047-88E37F3F8C1A}"/>
              </a:ext>
            </a:extLst>
          </p:cNvPr>
          <p:cNvSpPr>
            <a:spLocks noGrp="1"/>
          </p:cNvSpPr>
          <p:nvPr>
            <p:ph type="title"/>
          </p:nvPr>
        </p:nvSpPr>
        <p:spPr>
          <a:xfrm>
            <a:off x="532263" y="1331496"/>
            <a:ext cx="3426125" cy="4612104"/>
          </a:xfrm>
        </p:spPr>
        <p:txBody>
          <a:bodyPr anchor="t">
            <a:normAutofit/>
          </a:bodyPr>
          <a:lstStyle/>
          <a:p>
            <a:r>
              <a:rPr lang="en-US" b="1" dirty="0">
                <a:latin typeface="Poppins" panose="00000500000000000000" pitchFamily="2" charset="0"/>
                <a:cs typeface="Poppins" panose="00000500000000000000" pitchFamily="2" charset="0"/>
              </a:rPr>
              <a:t>Empathy</a:t>
            </a:r>
            <a:endParaRPr lang="en-NG" b="1" dirty="0">
              <a:latin typeface="Poppins" panose="00000500000000000000" pitchFamily="2" charset="0"/>
              <a:cs typeface="Poppins" panose="00000500000000000000" pitchFamily="2" charset="0"/>
            </a:endParaRPr>
          </a:p>
        </p:txBody>
      </p:sp>
      <p:sp>
        <p:nvSpPr>
          <p:cNvPr id="8" name="Text Placeholder 7">
            <a:extLst>
              <a:ext uri="{FF2B5EF4-FFF2-40B4-BE49-F238E27FC236}">
                <a16:creationId xmlns:a16="http://schemas.microsoft.com/office/drawing/2014/main" id="{947AC072-127E-53C3-85E4-3E5A9FDF2A52}"/>
              </a:ext>
            </a:extLst>
          </p:cNvPr>
          <p:cNvSpPr>
            <a:spLocks noGrp="1"/>
          </p:cNvSpPr>
          <p:nvPr>
            <p:ph type="body" sz="quarter" idx="15"/>
          </p:nvPr>
        </p:nvSpPr>
        <p:spPr>
          <a:xfrm>
            <a:off x="4864101" y="2679511"/>
            <a:ext cx="5013826" cy="3458323"/>
          </a:xfrm>
        </p:spPr>
        <p:txBody>
          <a:bodyPr>
            <a:normAutofit fontScale="85000" lnSpcReduction="10000"/>
          </a:bodyPr>
          <a:lstStyle/>
          <a:p>
            <a:pPr marL="285750" indent="-285750">
              <a:lnSpc>
                <a:spcPct val="120000"/>
              </a:lnSpc>
              <a:spcBef>
                <a:spcPts val="1200"/>
              </a:spcBef>
              <a:buFont typeface="Arial" panose="020B0604020202020204" pitchFamily="34" charset="0"/>
              <a:buChar char="•"/>
            </a:pPr>
            <a:r>
              <a:rPr lang="en-US" sz="1600" dirty="0">
                <a:solidFill>
                  <a:schemeClr val="tx1"/>
                </a:solidFill>
                <a:latin typeface="Avenir Next LT Pro Demi" panose="020B0704020202020204" pitchFamily="34" charset="0"/>
              </a:rPr>
              <a:t>Empathy </a:t>
            </a:r>
            <a:r>
              <a:rPr lang="en-US" sz="1600" dirty="0">
                <a:solidFill>
                  <a:schemeClr val="tx1"/>
                </a:solidFill>
                <a:latin typeface="Avenir Next LT Pro" panose="020B0504020202020204" pitchFamily="34" charset="0"/>
              </a:rPr>
              <a:t>is the ability to recognize and understand others’ motivations and to put yourself in their shoes.</a:t>
            </a:r>
          </a:p>
          <a:p>
            <a:pPr marL="285750" indent="-285750">
              <a:lnSpc>
                <a:spcPct val="120000"/>
              </a:lnSpc>
              <a:spcBef>
                <a:spcPts val="1200"/>
              </a:spcBef>
              <a:buFont typeface="Arial" panose="020B0604020202020204" pitchFamily="34" charset="0"/>
              <a:buChar char="•"/>
            </a:pPr>
            <a:r>
              <a:rPr lang="en-US" sz="1600" dirty="0">
                <a:solidFill>
                  <a:schemeClr val="tx1"/>
                </a:solidFill>
                <a:latin typeface="Avenir Next LT Pro" panose="020B0504020202020204" pitchFamily="34" charset="0"/>
              </a:rPr>
              <a:t>Empathy is the ability to understand and share the feelings of others.</a:t>
            </a:r>
          </a:p>
          <a:p>
            <a:pPr marL="285750" indent="-285750">
              <a:lnSpc>
                <a:spcPct val="120000"/>
              </a:lnSpc>
              <a:spcBef>
                <a:spcPts val="1200"/>
              </a:spcBef>
              <a:buFont typeface="Arial" panose="020B0604020202020204" pitchFamily="34" charset="0"/>
              <a:buChar char="•"/>
            </a:pPr>
            <a:r>
              <a:rPr lang="en-US" sz="1600" dirty="0">
                <a:solidFill>
                  <a:schemeClr val="tx1"/>
                </a:solidFill>
                <a:latin typeface="Avenir Next LT Pro" panose="020B0504020202020204" pitchFamily="34" charset="0"/>
              </a:rPr>
              <a:t>It promotes effective communication, strengthens relationships, and resolves conflicts.</a:t>
            </a:r>
          </a:p>
          <a:p>
            <a:pPr marL="285750" indent="-285750">
              <a:lnSpc>
                <a:spcPct val="120000"/>
              </a:lnSpc>
              <a:spcBef>
                <a:spcPts val="1200"/>
              </a:spcBef>
              <a:buFont typeface="Arial" panose="020B0604020202020204" pitchFamily="34" charset="0"/>
              <a:buChar char="•"/>
            </a:pPr>
            <a:r>
              <a:rPr lang="en-US" sz="1600" dirty="0">
                <a:solidFill>
                  <a:schemeClr val="tx1"/>
                </a:solidFill>
                <a:latin typeface="Avenir Next LT Pro" panose="020B0504020202020204" pitchFamily="34" charset="0"/>
              </a:rPr>
              <a:t>Empathy in emotional intelligence involves considering the impact of your words and actions on others. By being aware of how your behavior affects those around you, you can adapt your communication style, show respect, and tailor your approach to meet others' emotional needs.</a:t>
            </a:r>
          </a:p>
        </p:txBody>
      </p:sp>
      <p:pic>
        <p:nvPicPr>
          <p:cNvPr id="4" name="Picture 3">
            <a:extLst>
              <a:ext uri="{FF2B5EF4-FFF2-40B4-BE49-F238E27FC236}">
                <a16:creationId xmlns:a16="http://schemas.microsoft.com/office/drawing/2014/main" id="{9A85F7F7-32D1-687E-515E-B23DB7EAA0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65319" y="818149"/>
            <a:ext cx="1572366" cy="1572366"/>
          </a:xfrm>
          <a:prstGeom prst="rect">
            <a:avLst/>
          </a:prstGeom>
        </p:spPr>
      </p:pic>
    </p:spTree>
    <p:extLst>
      <p:ext uri="{BB962C8B-B14F-4D97-AF65-F5344CB8AC3E}">
        <p14:creationId xmlns:p14="http://schemas.microsoft.com/office/powerpoint/2010/main" val="205164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817A-B279-50EB-C325-03D42B74911F}"/>
              </a:ext>
            </a:extLst>
          </p:cNvPr>
          <p:cNvSpPr>
            <a:spLocks noGrp="1"/>
          </p:cNvSpPr>
          <p:nvPr>
            <p:ph type="title"/>
          </p:nvPr>
        </p:nvSpPr>
        <p:spPr>
          <a:xfrm>
            <a:off x="532264" y="1191126"/>
            <a:ext cx="3474252" cy="4752474"/>
          </a:xfrm>
        </p:spPr>
        <p:txBody>
          <a:bodyPr anchor="t">
            <a:normAutofit/>
          </a:bodyPr>
          <a:lstStyle/>
          <a:p>
            <a:r>
              <a:rPr lang="en-US" b="1" dirty="0">
                <a:latin typeface="Poppins" panose="00000500000000000000" pitchFamily="2" charset="0"/>
                <a:cs typeface="Poppins" panose="00000500000000000000" pitchFamily="2" charset="0"/>
              </a:rPr>
              <a:t>Developing Empathy Skills</a:t>
            </a:r>
            <a:endParaRPr lang="en-NG" b="1" dirty="0">
              <a:latin typeface="Poppins" panose="00000500000000000000" pitchFamily="2" charset="0"/>
              <a:cs typeface="Poppins" panose="00000500000000000000" pitchFamily="2" charset="0"/>
            </a:endParaRPr>
          </a:p>
        </p:txBody>
      </p:sp>
      <p:graphicFrame>
        <p:nvGraphicFramePr>
          <p:cNvPr id="40" name="Text Placeholder 2">
            <a:extLst>
              <a:ext uri="{FF2B5EF4-FFF2-40B4-BE49-F238E27FC236}">
                <a16:creationId xmlns:a16="http://schemas.microsoft.com/office/drawing/2014/main" id="{88F08B4F-4CC0-84DE-CFFE-E8EED0C5013B}"/>
              </a:ext>
            </a:extLst>
          </p:cNvPr>
          <p:cNvGraphicFramePr/>
          <p:nvPr>
            <p:extLst>
              <p:ext uri="{D42A27DB-BD31-4B8C-83A1-F6EECF244321}">
                <p14:modId xmlns:p14="http://schemas.microsoft.com/office/powerpoint/2010/main" val="2639179324"/>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11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hidden="1">
            <a:extLst>
              <a:ext uri="{FF2B5EF4-FFF2-40B4-BE49-F238E27FC236}">
                <a16:creationId xmlns:a16="http://schemas.microsoft.com/office/drawing/2014/main" id="{6160F323-76D8-507B-6D4A-F48C5EEAA87A}"/>
              </a:ext>
            </a:extLst>
          </p:cNvPr>
          <p:cNvGraphicFramePr/>
          <p:nvPr>
            <p:extLst>
              <p:ext uri="{D42A27DB-BD31-4B8C-83A1-F6EECF244321}">
                <p14:modId xmlns:p14="http://schemas.microsoft.com/office/powerpoint/2010/main" val="21130016"/>
              </p:ext>
            </p:extLst>
          </p:nvPr>
        </p:nvGraphicFramePr>
        <p:xfrm>
          <a:off x="5580648" y="790075"/>
          <a:ext cx="4415591" cy="4806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E8915EC9-C5F6-1BCC-8FD1-6E56C7AF2704}"/>
              </a:ext>
            </a:extLst>
          </p:cNvPr>
          <p:cNvSpPr txBox="1"/>
          <p:nvPr/>
        </p:nvSpPr>
        <p:spPr>
          <a:xfrm>
            <a:off x="520366" y="1331496"/>
            <a:ext cx="3883192" cy="2862322"/>
          </a:xfrm>
          <a:prstGeom prst="rect">
            <a:avLst/>
          </a:prstGeom>
          <a:noFill/>
        </p:spPr>
        <p:txBody>
          <a:bodyPr wrap="square">
            <a:spAutoFit/>
          </a:bodyPr>
          <a:lstStyle/>
          <a:p>
            <a:r>
              <a:rPr lang="en-US" sz="3600" b="1" dirty="0">
                <a:solidFill>
                  <a:schemeClr val="bg1"/>
                </a:solidFill>
                <a:latin typeface="Poppins" panose="00000500000000000000" pitchFamily="2" charset="0"/>
                <a:cs typeface="Poppins" panose="00000500000000000000" pitchFamily="2" charset="0"/>
              </a:rPr>
              <a:t>Strategies for Demonstrating Empathy Towards Others</a:t>
            </a:r>
          </a:p>
        </p:txBody>
      </p:sp>
      <p:graphicFrame>
        <p:nvGraphicFramePr>
          <p:cNvPr id="17" name="Diagram 16">
            <a:extLst>
              <a:ext uri="{FF2B5EF4-FFF2-40B4-BE49-F238E27FC236}">
                <a16:creationId xmlns:a16="http://schemas.microsoft.com/office/drawing/2014/main" id="{4703F539-03B0-6795-52A9-75D491D5EFE7}"/>
              </a:ext>
            </a:extLst>
          </p:cNvPr>
          <p:cNvGraphicFramePr/>
          <p:nvPr>
            <p:extLst>
              <p:ext uri="{D42A27DB-BD31-4B8C-83A1-F6EECF244321}">
                <p14:modId xmlns:p14="http://schemas.microsoft.com/office/powerpoint/2010/main" val="3489683852"/>
              </p:ext>
            </p:extLst>
          </p:nvPr>
        </p:nvGraphicFramePr>
        <p:xfrm>
          <a:off x="5067300" y="767262"/>
          <a:ext cx="7124700" cy="53006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3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12AC-6CC6-DFC5-9047-88E37F3F8C1A}"/>
              </a:ext>
            </a:extLst>
          </p:cNvPr>
          <p:cNvSpPr>
            <a:spLocks noGrp="1"/>
          </p:cNvSpPr>
          <p:nvPr>
            <p:ph type="title"/>
          </p:nvPr>
        </p:nvSpPr>
        <p:spPr/>
        <p:txBody>
          <a:bodyPr/>
          <a:lstStyle/>
          <a:p>
            <a:r>
              <a:rPr lang="en-US" dirty="0"/>
              <a:t>Social Skills</a:t>
            </a:r>
            <a:endParaRPr lang="en-NG" dirty="0"/>
          </a:p>
        </p:txBody>
      </p:sp>
      <p:sp>
        <p:nvSpPr>
          <p:cNvPr id="8" name="Text Placeholder 7">
            <a:extLst>
              <a:ext uri="{FF2B5EF4-FFF2-40B4-BE49-F238E27FC236}">
                <a16:creationId xmlns:a16="http://schemas.microsoft.com/office/drawing/2014/main" id="{947AC072-127E-53C3-85E4-3E5A9FDF2A52}"/>
              </a:ext>
            </a:extLst>
          </p:cNvPr>
          <p:cNvSpPr>
            <a:spLocks noGrp="1"/>
          </p:cNvSpPr>
          <p:nvPr>
            <p:ph type="body" sz="quarter" idx="19"/>
          </p:nvPr>
        </p:nvSpPr>
        <p:spPr>
          <a:xfrm>
            <a:off x="877825" y="2727738"/>
            <a:ext cx="5077808" cy="3460502"/>
          </a:xfrm>
        </p:spPr>
        <p:txBody>
          <a:bodyPr/>
          <a:lstStyle/>
          <a:p>
            <a:pPr marL="285750" indent="-285750">
              <a:lnSpc>
                <a:spcPct val="100000"/>
              </a:lnSpc>
              <a:spcBef>
                <a:spcPts val="1200"/>
              </a:spcBef>
              <a:buFont typeface="Arial" panose="020B0604020202020204" pitchFamily="34" charset="0"/>
              <a:buChar char="•"/>
            </a:pPr>
            <a:r>
              <a:rPr lang="en-US" sz="1600" dirty="0">
                <a:solidFill>
                  <a:schemeClr val="tx1"/>
                </a:solidFill>
              </a:rPr>
              <a:t>This is the ability to manage relationships, build networks, and connect with people.</a:t>
            </a:r>
          </a:p>
          <a:p>
            <a:pPr marL="285750" indent="-285750">
              <a:lnSpc>
                <a:spcPct val="100000"/>
              </a:lnSpc>
              <a:spcBef>
                <a:spcPts val="1200"/>
              </a:spcBef>
              <a:buFont typeface="Arial" panose="020B0604020202020204" pitchFamily="34" charset="0"/>
              <a:buChar char="•"/>
            </a:pPr>
            <a:r>
              <a:rPr lang="en-US" sz="1600" dirty="0">
                <a:solidFill>
                  <a:schemeClr val="tx1"/>
                </a:solidFill>
              </a:rPr>
              <a:t>Social skills are a significant component of emotional intelligence, focusing on the ability to effectively interact and communicate with others. </a:t>
            </a:r>
          </a:p>
          <a:p>
            <a:pPr marL="285750" indent="-285750">
              <a:lnSpc>
                <a:spcPct val="100000"/>
              </a:lnSpc>
              <a:spcBef>
                <a:spcPts val="1200"/>
              </a:spcBef>
              <a:buFont typeface="Arial" panose="020B0604020202020204" pitchFamily="34" charset="0"/>
              <a:buChar char="•"/>
            </a:pPr>
            <a:r>
              <a:rPr lang="en-US" sz="1600" dirty="0">
                <a:solidFill>
                  <a:schemeClr val="tx1"/>
                </a:solidFill>
              </a:rPr>
              <a:t>They involve understanding social dynamics, adapting behavior in different social situations, and building positive relationships. </a:t>
            </a:r>
          </a:p>
          <a:p>
            <a:pPr marL="285750" indent="-285750">
              <a:lnSpc>
                <a:spcPct val="100000"/>
              </a:lnSpc>
              <a:spcBef>
                <a:spcPts val="1200"/>
              </a:spcBef>
              <a:buFont typeface="Arial" panose="020B0604020202020204" pitchFamily="34" charset="0"/>
              <a:buChar char="•"/>
            </a:pPr>
            <a:r>
              <a:rPr lang="en-US" sz="1600" dirty="0">
                <a:solidFill>
                  <a:schemeClr val="tx1"/>
                </a:solidFill>
              </a:rPr>
              <a:t>If someone appears stressed or anxious, you might offer words of encouragement or support. If they share exciting news, you will celebrate their achievements and show genuine enthusiasm.</a:t>
            </a:r>
          </a:p>
          <a:p>
            <a:pPr marL="285750" indent="-285750">
              <a:lnSpc>
                <a:spcPct val="100000"/>
              </a:lnSpc>
              <a:spcBef>
                <a:spcPts val="1200"/>
              </a:spcBef>
              <a:buFont typeface="Arial" panose="020B0604020202020204" pitchFamily="34" charset="0"/>
              <a:buChar char="•"/>
            </a:pPr>
            <a:endParaRPr lang="en-NG" sz="1600" dirty="0">
              <a:solidFill>
                <a:schemeClr val="tx1"/>
              </a:solidFill>
            </a:endParaRPr>
          </a:p>
        </p:txBody>
      </p:sp>
      <p:pic>
        <p:nvPicPr>
          <p:cNvPr id="5122" name="Picture 2" descr="Free vector social development abstract illustration">
            <a:extLst>
              <a:ext uri="{FF2B5EF4-FFF2-40B4-BE49-F238E27FC236}">
                <a16:creationId xmlns:a16="http://schemas.microsoft.com/office/drawing/2014/main" id="{92877D12-AA37-94EB-56C3-3A131CCA3C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69" b="8712"/>
          <a:stretch/>
        </p:blipFill>
        <p:spPr bwMode="auto">
          <a:xfrm>
            <a:off x="6236368" y="2727737"/>
            <a:ext cx="4784557" cy="393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111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98C4-AEBC-803D-CFB0-08BF22806F4D}"/>
              </a:ext>
            </a:extLst>
          </p:cNvPr>
          <p:cNvSpPr>
            <a:spLocks noGrp="1"/>
          </p:cNvSpPr>
          <p:nvPr>
            <p:ph type="title"/>
          </p:nvPr>
        </p:nvSpPr>
        <p:spPr>
          <a:xfrm>
            <a:off x="1002983" y="271417"/>
            <a:ext cx="7346933" cy="769493"/>
          </a:xfrm>
        </p:spPr>
        <p:txBody>
          <a:bodyPr>
            <a:normAutofit/>
          </a:bodyPr>
          <a:lstStyle/>
          <a:p>
            <a:r>
              <a:rPr lang="en-US" sz="4000" dirty="0">
                <a:latin typeface="Poppins" panose="00000500000000000000" pitchFamily="2" charset="0"/>
                <a:cs typeface="Poppins" panose="00000500000000000000" pitchFamily="2" charset="0"/>
              </a:rPr>
              <a:t>Building your social skills</a:t>
            </a:r>
            <a:endParaRPr lang="en-NG" sz="4000" dirty="0">
              <a:latin typeface="Poppins" panose="00000500000000000000" pitchFamily="2" charset="0"/>
              <a:cs typeface="Poppins" panose="00000500000000000000" pitchFamily="2" charset="0"/>
            </a:endParaRPr>
          </a:p>
        </p:txBody>
      </p:sp>
      <p:graphicFrame>
        <p:nvGraphicFramePr>
          <p:cNvPr id="8" name="Content Placeholder 2">
            <a:extLst>
              <a:ext uri="{FF2B5EF4-FFF2-40B4-BE49-F238E27FC236}">
                <a16:creationId xmlns:a16="http://schemas.microsoft.com/office/drawing/2014/main" id="{FAA412A3-92FC-7D64-646E-DC960B60739F}"/>
              </a:ext>
            </a:extLst>
          </p:cNvPr>
          <p:cNvGraphicFramePr>
            <a:graphicFrameLocks noGrp="1"/>
          </p:cNvGraphicFramePr>
          <p:nvPr>
            <p:ph sz="quarter" idx="14"/>
            <p:extLst>
              <p:ext uri="{D42A27DB-BD31-4B8C-83A1-F6EECF244321}">
                <p14:modId xmlns:p14="http://schemas.microsoft.com/office/powerpoint/2010/main" val="3402894838"/>
              </p:ext>
            </p:extLst>
          </p:nvPr>
        </p:nvGraphicFramePr>
        <p:xfrm>
          <a:off x="1099235" y="1065513"/>
          <a:ext cx="6739226" cy="5070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3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60146-508A-99D4-4EB9-FE476A40DC56}"/>
              </a:ext>
            </a:extLst>
          </p:cNvPr>
          <p:cNvSpPr>
            <a:spLocks noGrp="1"/>
          </p:cNvSpPr>
          <p:nvPr>
            <p:ph type="title"/>
          </p:nvPr>
        </p:nvSpPr>
        <p:spPr/>
        <p:txBody>
          <a:bodyPr/>
          <a:lstStyle/>
          <a:p>
            <a:r>
              <a:rPr lang="en-US" dirty="0"/>
              <a:t>04</a:t>
            </a:r>
          </a:p>
        </p:txBody>
      </p:sp>
      <p:sp>
        <p:nvSpPr>
          <p:cNvPr id="4" name="Text Placeholder 3">
            <a:extLst>
              <a:ext uri="{FF2B5EF4-FFF2-40B4-BE49-F238E27FC236}">
                <a16:creationId xmlns:a16="http://schemas.microsoft.com/office/drawing/2014/main" id="{720081C9-330C-9158-0336-4B0F327A3BF1}"/>
              </a:ext>
            </a:extLst>
          </p:cNvPr>
          <p:cNvSpPr>
            <a:spLocks noGrp="1"/>
          </p:cNvSpPr>
          <p:nvPr>
            <p:ph type="body" idx="1"/>
          </p:nvPr>
        </p:nvSpPr>
        <p:spPr>
          <a:xfrm>
            <a:off x="1546496" y="4772882"/>
            <a:ext cx="3838555" cy="1500187"/>
          </a:xfrm>
        </p:spPr>
        <p:txBody>
          <a:bodyPr/>
          <a:lstStyle/>
          <a:p>
            <a:r>
              <a:rPr lang="en-US" sz="3600" b="1" dirty="0">
                <a:latin typeface="Poppins" panose="00000500000000000000" pitchFamily="2" charset="0"/>
                <a:cs typeface="Poppins" panose="00000500000000000000" pitchFamily="2" charset="0"/>
              </a:rPr>
              <a:t>Conflict Resolution</a:t>
            </a:r>
          </a:p>
        </p:txBody>
      </p:sp>
      <p:sp>
        <p:nvSpPr>
          <p:cNvPr id="11" name="Text Placeholder 10">
            <a:extLst>
              <a:ext uri="{FF2B5EF4-FFF2-40B4-BE49-F238E27FC236}">
                <a16:creationId xmlns:a16="http://schemas.microsoft.com/office/drawing/2014/main" id="{3805936B-7062-2E6A-9F1C-96841F91B852}"/>
              </a:ext>
            </a:extLst>
          </p:cNvPr>
          <p:cNvSpPr>
            <a:spLocks noGrp="1"/>
          </p:cNvSpPr>
          <p:nvPr>
            <p:ph type="body" sz="quarter" idx="11"/>
          </p:nvPr>
        </p:nvSpPr>
        <p:spPr/>
        <p:txBody>
          <a:bodyPr/>
          <a:lstStyle/>
          <a:p>
            <a:r>
              <a:rPr lang="en-US" dirty="0">
                <a:latin typeface="Poppins" panose="00000500000000000000" pitchFamily="2" charset="0"/>
                <a:cs typeface="Poppins" panose="00000500000000000000" pitchFamily="2" charset="0"/>
              </a:rPr>
              <a:t>lesson</a:t>
            </a:r>
          </a:p>
        </p:txBody>
      </p:sp>
      <p:pic>
        <p:nvPicPr>
          <p:cNvPr id="13" name="Picture Placeholder 12">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556" r="5556"/>
          <a:stretch/>
        </p:blipFill>
        <p:spPr>
          <a:xfrm>
            <a:off x="6096000" y="0"/>
            <a:ext cx="6096000" cy="6858000"/>
          </a:xfrm>
          <a:prstGeom prst="rect">
            <a:avLst/>
          </a:prstGeom>
        </p:spPr>
      </p:pic>
      <p:pic>
        <p:nvPicPr>
          <p:cNvPr id="2" name="Picture 1">
            <a:extLst>
              <a:ext uri="{FF2B5EF4-FFF2-40B4-BE49-F238E27FC236}">
                <a16:creationId xmlns:a16="http://schemas.microsoft.com/office/drawing/2014/main" id="{F6DF08E9-EE5D-B136-A85F-40C34D3498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1884" y="116425"/>
            <a:ext cx="1439950" cy="332213"/>
          </a:xfrm>
          <a:prstGeom prst="rect">
            <a:avLst/>
          </a:prstGeom>
        </p:spPr>
      </p:pic>
    </p:spTree>
    <p:extLst>
      <p:ext uri="{BB962C8B-B14F-4D97-AF65-F5344CB8AC3E}">
        <p14:creationId xmlns:p14="http://schemas.microsoft.com/office/powerpoint/2010/main" val="2666666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AEAB-B2C3-46EA-FA70-F71A6D5BE120}"/>
              </a:ext>
            </a:extLst>
          </p:cNvPr>
          <p:cNvSpPr>
            <a:spLocks noGrp="1"/>
          </p:cNvSpPr>
          <p:nvPr>
            <p:ph type="title"/>
          </p:nvPr>
        </p:nvSpPr>
        <p:spPr>
          <a:xfrm>
            <a:off x="532263" y="1331496"/>
            <a:ext cx="3377999" cy="4612104"/>
          </a:xfrm>
        </p:spPr>
        <p:txBody>
          <a:bodyPr anchor="t"/>
          <a:lstStyle/>
          <a:p>
            <a:r>
              <a:rPr lang="en-US" sz="4800" b="1" dirty="0">
                <a:latin typeface="Poppins" panose="00000500000000000000" pitchFamily="2" charset="0"/>
                <a:cs typeface="Poppins" panose="00000500000000000000" pitchFamily="2" charset="0"/>
              </a:rPr>
              <a:t>Conflict resolution</a:t>
            </a:r>
            <a:endParaRPr lang="en-NG" sz="4800" b="1" dirty="0">
              <a:latin typeface="Poppins" panose="00000500000000000000" pitchFamily="2" charset="0"/>
              <a:cs typeface="Poppins" panose="00000500000000000000" pitchFamily="2" charset="0"/>
            </a:endParaRPr>
          </a:p>
        </p:txBody>
      </p:sp>
      <p:sp>
        <p:nvSpPr>
          <p:cNvPr id="5" name="Text Placeholder 4">
            <a:extLst>
              <a:ext uri="{FF2B5EF4-FFF2-40B4-BE49-F238E27FC236}">
                <a16:creationId xmlns:a16="http://schemas.microsoft.com/office/drawing/2014/main" id="{3CC50887-D18D-AE23-8BE4-56070FF937A6}"/>
              </a:ext>
            </a:extLst>
          </p:cNvPr>
          <p:cNvSpPr>
            <a:spLocks noGrp="1"/>
          </p:cNvSpPr>
          <p:nvPr>
            <p:ph type="body" sz="quarter" idx="15"/>
          </p:nvPr>
        </p:nvSpPr>
        <p:spPr>
          <a:xfrm>
            <a:off x="4864100" y="2707106"/>
            <a:ext cx="4027237" cy="3430728"/>
          </a:xfrm>
        </p:spPr>
        <p:txBody>
          <a:bodyPr>
            <a:normAutofit lnSpcReduction="10000"/>
          </a:bodyPr>
          <a:lstStyle/>
          <a:p>
            <a:pPr marL="285750" indent="-285750">
              <a:buFont typeface="Arial" panose="020B0604020202020204" pitchFamily="34" charset="0"/>
              <a:buChar char="•"/>
            </a:pPr>
            <a:r>
              <a:rPr lang="en-US" sz="1800" dirty="0">
                <a:solidFill>
                  <a:schemeClr val="tx1"/>
                </a:solidFill>
                <a:latin typeface="Avenir Next LT Pro" panose="020B0504020202020204" pitchFamily="34" charset="0"/>
              </a:rPr>
              <a:t>Conflict resolution is a way for two or more parties to find a peaceful solution to a disagreement among them. The disagreement may be personal, financial, political, or emotional.</a:t>
            </a:r>
          </a:p>
          <a:p>
            <a:pPr marL="285750" indent="-285750">
              <a:buFont typeface="Arial" panose="020B0604020202020204" pitchFamily="34" charset="0"/>
              <a:buChar char="•"/>
            </a:pPr>
            <a:endParaRPr lang="en-US" sz="1800" dirty="0">
              <a:solidFill>
                <a:schemeClr val="tx1"/>
              </a:solidFill>
              <a:latin typeface="Avenir Next LT Pro" panose="020B0504020202020204" pitchFamily="34" charset="0"/>
            </a:endParaRPr>
          </a:p>
          <a:p>
            <a:pPr marL="285750" indent="-285750">
              <a:buFont typeface="Arial" panose="020B0604020202020204" pitchFamily="34" charset="0"/>
              <a:buChar char="•"/>
            </a:pPr>
            <a:r>
              <a:rPr lang="en-US" sz="1800" dirty="0">
                <a:solidFill>
                  <a:schemeClr val="tx1"/>
                </a:solidFill>
                <a:latin typeface="Avenir Next LT Pro" panose="020B0504020202020204" pitchFamily="34" charset="0"/>
              </a:rPr>
              <a:t>It is to resolve an issue or problem between two or more people. Disagreements in the workplace are inevitable, as employees have different personalities, goals, and opinions.</a:t>
            </a:r>
            <a:endParaRPr lang="en-NG" sz="1800" dirty="0">
              <a:solidFill>
                <a:schemeClr val="tx1"/>
              </a:solidFill>
              <a:latin typeface="Avenir Next LT Pro" panose="020B0504020202020204" pitchFamily="34" charset="0"/>
            </a:endParaRPr>
          </a:p>
        </p:txBody>
      </p:sp>
      <p:pic>
        <p:nvPicPr>
          <p:cNvPr id="19" name="Picture 18">
            <a:extLst>
              <a:ext uri="{FF2B5EF4-FFF2-40B4-BE49-F238E27FC236}">
                <a16:creationId xmlns:a16="http://schemas.microsoft.com/office/drawing/2014/main" id="{D2D2D1A9-7912-45DC-CFAF-E87DFC3D608F}"/>
              </a:ext>
            </a:extLst>
          </p:cNvPr>
          <p:cNvPicPr>
            <a:picLocks noChangeAspect="1"/>
          </p:cNvPicPr>
          <p:nvPr/>
        </p:nvPicPr>
        <p:blipFill>
          <a:blip r:embed="rId3"/>
          <a:stretch>
            <a:fillRect/>
          </a:stretch>
        </p:blipFill>
        <p:spPr>
          <a:xfrm>
            <a:off x="5189620" y="1054770"/>
            <a:ext cx="1391653" cy="1391653"/>
          </a:xfrm>
          <a:prstGeom prst="rect">
            <a:avLst/>
          </a:prstGeom>
        </p:spPr>
      </p:pic>
    </p:spTree>
    <p:extLst>
      <p:ext uri="{BB962C8B-B14F-4D97-AF65-F5344CB8AC3E}">
        <p14:creationId xmlns:p14="http://schemas.microsoft.com/office/powerpoint/2010/main" val="202376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FF33-DF27-0F67-85D4-C0210762168A}"/>
              </a:ext>
            </a:extLst>
          </p:cNvPr>
          <p:cNvSpPr>
            <a:spLocks noGrp="1"/>
          </p:cNvSpPr>
          <p:nvPr>
            <p:ph type="title"/>
          </p:nvPr>
        </p:nvSpPr>
        <p:spPr/>
        <p:txBody>
          <a:bodyPr>
            <a:normAutofit fontScale="90000"/>
          </a:bodyPr>
          <a:lstStyle/>
          <a:p>
            <a:r>
              <a:rPr lang="en-US" dirty="0"/>
              <a:t>How people handle conflicts</a:t>
            </a:r>
            <a:endParaRPr lang="en-NG" dirty="0"/>
          </a:p>
        </p:txBody>
      </p:sp>
      <p:sp>
        <p:nvSpPr>
          <p:cNvPr id="3" name="Content Placeholder 2">
            <a:extLst>
              <a:ext uri="{FF2B5EF4-FFF2-40B4-BE49-F238E27FC236}">
                <a16:creationId xmlns:a16="http://schemas.microsoft.com/office/drawing/2014/main" id="{BB2A07C4-D66A-70BB-22D8-857BC308A060}"/>
              </a:ext>
            </a:extLst>
          </p:cNvPr>
          <p:cNvSpPr>
            <a:spLocks noGrp="1"/>
          </p:cNvSpPr>
          <p:nvPr>
            <p:ph sz="quarter" idx="14"/>
          </p:nvPr>
        </p:nvSpPr>
        <p:spPr>
          <a:xfrm>
            <a:off x="931863" y="1271588"/>
            <a:ext cx="8573644" cy="897454"/>
          </a:xfrm>
        </p:spPr>
        <p:txBody>
          <a:bodyPr>
            <a:normAutofit fontScale="77500" lnSpcReduction="20000"/>
          </a:bodyPr>
          <a:lstStyle/>
          <a:p>
            <a:pPr marL="0" indent="0">
              <a:buNone/>
            </a:pPr>
            <a:r>
              <a:rPr lang="en-US" sz="1800" dirty="0"/>
              <a:t>Different people use different methods to resolve conflict, depending on their personalities and preferences. Dr. Kenneth Thomas and Dr. Ralph Kilmann, calls out the five common ways people tend to respond to conflict. Knowing what allows individuals to identify with their reaction and aides in resolving the conflict.</a:t>
            </a:r>
            <a:endParaRPr lang="en-US" sz="1800" b="1" i="0" dirty="0">
              <a:effectLst/>
            </a:endParaRPr>
          </a:p>
        </p:txBody>
      </p:sp>
      <p:pic>
        <p:nvPicPr>
          <p:cNvPr id="2050" name="Picture 2">
            <a:extLst>
              <a:ext uri="{FF2B5EF4-FFF2-40B4-BE49-F238E27FC236}">
                <a16:creationId xmlns:a16="http://schemas.microsoft.com/office/drawing/2014/main" id="{5CAE7AC2-7328-F2AF-168E-833B8DE5CB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75" t="8744" r="14218" b="8356"/>
          <a:stretch/>
        </p:blipFill>
        <p:spPr bwMode="auto">
          <a:xfrm>
            <a:off x="1002983" y="2041080"/>
            <a:ext cx="6726887" cy="43296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3CC59BC-F9A8-8874-CED6-E98E6FE9CCBD}"/>
              </a:ext>
            </a:extLst>
          </p:cNvPr>
          <p:cNvSpPr txBox="1"/>
          <p:nvPr/>
        </p:nvSpPr>
        <p:spPr>
          <a:xfrm>
            <a:off x="1002983" y="6370749"/>
            <a:ext cx="6097772" cy="369332"/>
          </a:xfrm>
          <a:prstGeom prst="rect">
            <a:avLst/>
          </a:prstGeom>
          <a:noFill/>
        </p:spPr>
        <p:txBody>
          <a:bodyPr wrap="square">
            <a:spAutoFit/>
          </a:bodyPr>
          <a:lstStyle/>
          <a:p>
            <a:pPr algn="l"/>
            <a:r>
              <a:rPr lang="en-US" b="1" i="0" dirty="0">
                <a:solidFill>
                  <a:srgbClr val="4D4D4E"/>
                </a:solidFill>
                <a:effectLst/>
                <a:latin typeface="open sans" panose="020B0606030504020204" pitchFamily="34" charset="0"/>
              </a:rPr>
              <a:t>Thomas-Kilmann Model</a:t>
            </a:r>
          </a:p>
        </p:txBody>
      </p:sp>
    </p:spTree>
    <p:extLst>
      <p:ext uri="{BB962C8B-B14F-4D97-AF65-F5344CB8AC3E}">
        <p14:creationId xmlns:p14="http://schemas.microsoft.com/office/powerpoint/2010/main" val="256109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pic>
        <p:nvPicPr>
          <p:cNvPr id="95" name="Picture Placeholder 94">
            <a:extLst>
              <a:ext uri="{FF2B5EF4-FFF2-40B4-BE49-F238E27FC236}">
                <a16:creationId xmlns:a16="http://schemas.microsoft.com/office/drawing/2014/main" id="{3DC62460-0BE1-663E-6EC7-5D32CCFAA10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27050" b="27050"/>
          <a:stretch/>
        </p:blipFill>
        <p:spPr>
          <a:xfrm>
            <a:off x="0" y="-23150"/>
            <a:ext cx="12192000" cy="3730752"/>
          </a:xfrm>
        </p:spPr>
      </p:pic>
      <p:sp>
        <p:nvSpPr>
          <p:cNvPr id="40" name="Title 39">
            <a:extLst>
              <a:ext uri="{FF2B5EF4-FFF2-40B4-BE49-F238E27FC236}">
                <a16:creationId xmlns:a16="http://schemas.microsoft.com/office/drawing/2014/main" id="{D2FC237F-CDB1-8E36-1186-413A45FC4972}"/>
              </a:ext>
            </a:extLst>
          </p:cNvPr>
          <p:cNvSpPr>
            <a:spLocks noGrp="1"/>
          </p:cNvSpPr>
          <p:nvPr>
            <p:ph type="title"/>
          </p:nvPr>
        </p:nvSpPr>
        <p:spPr>
          <a:xfrm>
            <a:off x="568779" y="2253706"/>
            <a:ext cx="6611112" cy="1453896"/>
          </a:xfrm>
        </p:spPr>
        <p:txBody>
          <a:bodyPr/>
          <a:lstStyle/>
          <a:p>
            <a:r>
              <a:rPr lang="en-US" dirty="0">
                <a:latin typeface="Poppins" panose="00000500000000000000" pitchFamily="2" charset="0"/>
                <a:cs typeface="Poppins" panose="00000500000000000000" pitchFamily="2" charset="0"/>
              </a:rPr>
              <a:t>module outline</a:t>
            </a:r>
          </a:p>
        </p:txBody>
      </p:sp>
      <p:sp>
        <p:nvSpPr>
          <p:cNvPr id="52" name="Text Placeholder 51">
            <a:extLst>
              <a:ext uri="{FF2B5EF4-FFF2-40B4-BE49-F238E27FC236}">
                <a16:creationId xmlns:a16="http://schemas.microsoft.com/office/drawing/2014/main" id="{BD808E5F-4899-2928-C4F0-D6FC925BBA25}"/>
              </a:ext>
            </a:extLst>
          </p:cNvPr>
          <p:cNvSpPr>
            <a:spLocks noGrp="1"/>
          </p:cNvSpPr>
          <p:nvPr>
            <p:ph type="body" sz="quarter" idx="23"/>
          </p:nvPr>
        </p:nvSpPr>
        <p:spPr>
          <a:xfrm>
            <a:off x="1922091" y="4325692"/>
            <a:ext cx="1289304" cy="813816"/>
          </a:xfrm>
        </p:spPr>
        <p:txBody>
          <a:bodyPr>
            <a:normAutofit lnSpcReduction="10000"/>
          </a:bodyPr>
          <a:lstStyle/>
          <a:p>
            <a:r>
              <a:rPr lang="en-US" dirty="0">
                <a:latin typeface="Arial Nova" panose="020B0504020202020204" pitchFamily="34" charset="0"/>
              </a:rPr>
              <a:t>01</a:t>
            </a:r>
          </a:p>
        </p:txBody>
      </p:sp>
      <p:sp>
        <p:nvSpPr>
          <p:cNvPr id="42" name="Text Placeholder 41">
            <a:extLst>
              <a:ext uri="{FF2B5EF4-FFF2-40B4-BE49-F238E27FC236}">
                <a16:creationId xmlns:a16="http://schemas.microsoft.com/office/drawing/2014/main" id="{2792F9CF-A1D8-26E7-4A32-FA7A4FB44770}"/>
              </a:ext>
            </a:extLst>
          </p:cNvPr>
          <p:cNvSpPr>
            <a:spLocks noGrp="1"/>
          </p:cNvSpPr>
          <p:nvPr>
            <p:ph type="body" sz="quarter" idx="13"/>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47" name="Text Placeholder 46">
            <a:extLst>
              <a:ext uri="{FF2B5EF4-FFF2-40B4-BE49-F238E27FC236}">
                <a16:creationId xmlns:a16="http://schemas.microsoft.com/office/drawing/2014/main" id="{3255AB6C-7458-5E46-44F0-5858AA8783E8}"/>
              </a:ext>
            </a:extLst>
          </p:cNvPr>
          <p:cNvSpPr>
            <a:spLocks noGrp="1"/>
          </p:cNvSpPr>
          <p:nvPr>
            <p:ph type="body" sz="quarter" idx="18"/>
          </p:nvPr>
        </p:nvSpPr>
        <p:spPr/>
        <p:txBody>
          <a:bodyPr>
            <a:noAutofit/>
          </a:bodyPr>
          <a:lstStyle/>
          <a:p>
            <a:r>
              <a:rPr lang="en-US" sz="1600" dirty="0">
                <a:latin typeface="Arial Nova" panose="020B0504020202020204" pitchFamily="34" charset="0"/>
              </a:rPr>
              <a:t>What is Emotional Intelligence and its components</a:t>
            </a:r>
          </a:p>
        </p:txBody>
      </p:sp>
      <p:sp>
        <p:nvSpPr>
          <p:cNvPr id="53" name="Text Placeholder 52">
            <a:extLst>
              <a:ext uri="{FF2B5EF4-FFF2-40B4-BE49-F238E27FC236}">
                <a16:creationId xmlns:a16="http://schemas.microsoft.com/office/drawing/2014/main" id="{ED4D6F49-126A-8B9A-DCC4-9FED7564E233}"/>
              </a:ext>
            </a:extLst>
          </p:cNvPr>
          <p:cNvSpPr>
            <a:spLocks noGrp="1"/>
          </p:cNvSpPr>
          <p:nvPr>
            <p:ph type="body" sz="quarter" idx="24"/>
          </p:nvPr>
        </p:nvSpPr>
        <p:spPr>
          <a:xfrm>
            <a:off x="3677739" y="4325692"/>
            <a:ext cx="1289304" cy="813816"/>
          </a:xfrm>
        </p:spPr>
        <p:txBody>
          <a:bodyPr>
            <a:normAutofit lnSpcReduction="10000"/>
          </a:bodyPr>
          <a:lstStyle/>
          <a:p>
            <a:r>
              <a:rPr lang="en-US" dirty="0">
                <a:latin typeface="Arial Nova" panose="020B0504020202020204" pitchFamily="34" charset="0"/>
              </a:rPr>
              <a:t>02</a:t>
            </a:r>
          </a:p>
        </p:txBody>
      </p:sp>
      <p:sp>
        <p:nvSpPr>
          <p:cNvPr id="43" name="Text Placeholder 42">
            <a:extLst>
              <a:ext uri="{FF2B5EF4-FFF2-40B4-BE49-F238E27FC236}">
                <a16:creationId xmlns:a16="http://schemas.microsoft.com/office/drawing/2014/main" id="{DC530387-90A9-D2B0-349E-4BF865675394}"/>
              </a:ext>
            </a:extLst>
          </p:cNvPr>
          <p:cNvSpPr>
            <a:spLocks noGrp="1"/>
          </p:cNvSpPr>
          <p:nvPr>
            <p:ph type="body" sz="quarter" idx="14"/>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48" name="Text Placeholder 47">
            <a:extLst>
              <a:ext uri="{FF2B5EF4-FFF2-40B4-BE49-F238E27FC236}">
                <a16:creationId xmlns:a16="http://schemas.microsoft.com/office/drawing/2014/main" id="{B79E8AC3-61BE-3510-6F5D-87F8E2B29EAC}"/>
              </a:ext>
            </a:extLst>
          </p:cNvPr>
          <p:cNvSpPr>
            <a:spLocks noGrp="1"/>
          </p:cNvSpPr>
          <p:nvPr>
            <p:ph type="body" sz="quarter" idx="19"/>
          </p:nvPr>
        </p:nvSpPr>
        <p:spPr/>
        <p:txBody>
          <a:bodyPr>
            <a:normAutofit/>
          </a:bodyPr>
          <a:lstStyle/>
          <a:p>
            <a:r>
              <a:rPr lang="en-US" sz="1600" dirty="0">
                <a:latin typeface="Arial Nova" panose="020B0504020202020204" pitchFamily="34" charset="0"/>
              </a:rPr>
              <a:t>Self Awareness, Self Regulation &amp; Motivation</a:t>
            </a:r>
          </a:p>
        </p:txBody>
      </p:sp>
      <p:sp>
        <p:nvSpPr>
          <p:cNvPr id="54" name="Text Placeholder 53">
            <a:extLst>
              <a:ext uri="{FF2B5EF4-FFF2-40B4-BE49-F238E27FC236}">
                <a16:creationId xmlns:a16="http://schemas.microsoft.com/office/drawing/2014/main" id="{6D0253CA-32E4-E334-573B-E05E325C4945}"/>
              </a:ext>
            </a:extLst>
          </p:cNvPr>
          <p:cNvSpPr>
            <a:spLocks noGrp="1"/>
          </p:cNvSpPr>
          <p:nvPr>
            <p:ph type="body" sz="quarter" idx="25"/>
          </p:nvPr>
        </p:nvSpPr>
        <p:spPr>
          <a:xfrm>
            <a:off x="5467044" y="4325692"/>
            <a:ext cx="1289304" cy="813816"/>
          </a:xfrm>
        </p:spPr>
        <p:txBody>
          <a:bodyPr>
            <a:normAutofit lnSpcReduction="10000"/>
          </a:bodyPr>
          <a:lstStyle/>
          <a:p>
            <a:r>
              <a:rPr lang="en-US" dirty="0">
                <a:latin typeface="Arial Nova" panose="020B0504020202020204" pitchFamily="34" charset="0"/>
              </a:rPr>
              <a:t>03</a:t>
            </a:r>
          </a:p>
        </p:txBody>
      </p:sp>
      <p:sp>
        <p:nvSpPr>
          <p:cNvPr id="44" name="Text Placeholder 43">
            <a:extLst>
              <a:ext uri="{FF2B5EF4-FFF2-40B4-BE49-F238E27FC236}">
                <a16:creationId xmlns:a16="http://schemas.microsoft.com/office/drawing/2014/main" id="{3B6A4BD0-93C6-B485-99D1-FACF6F2CE881}"/>
              </a:ext>
            </a:extLst>
          </p:cNvPr>
          <p:cNvSpPr>
            <a:spLocks noGrp="1"/>
          </p:cNvSpPr>
          <p:nvPr>
            <p:ph type="body" sz="quarter" idx="15"/>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49" name="Text Placeholder 48">
            <a:extLst>
              <a:ext uri="{FF2B5EF4-FFF2-40B4-BE49-F238E27FC236}">
                <a16:creationId xmlns:a16="http://schemas.microsoft.com/office/drawing/2014/main" id="{B9DF8967-B016-435D-E4C1-59BDE275C828}"/>
              </a:ext>
            </a:extLst>
          </p:cNvPr>
          <p:cNvSpPr>
            <a:spLocks noGrp="1"/>
          </p:cNvSpPr>
          <p:nvPr>
            <p:ph type="body" sz="quarter" idx="20"/>
          </p:nvPr>
        </p:nvSpPr>
        <p:spPr/>
        <p:txBody>
          <a:bodyPr>
            <a:normAutofit/>
          </a:bodyPr>
          <a:lstStyle/>
          <a:p>
            <a:r>
              <a:rPr lang="en-US" sz="1600" dirty="0">
                <a:latin typeface="Arial Nova" panose="020B0504020202020204" pitchFamily="34" charset="0"/>
              </a:rPr>
              <a:t>Social Skills</a:t>
            </a:r>
          </a:p>
        </p:txBody>
      </p:sp>
      <p:sp>
        <p:nvSpPr>
          <p:cNvPr id="55" name="Text Placeholder 54">
            <a:extLst>
              <a:ext uri="{FF2B5EF4-FFF2-40B4-BE49-F238E27FC236}">
                <a16:creationId xmlns:a16="http://schemas.microsoft.com/office/drawing/2014/main" id="{2C5F2A49-3CA3-28A0-CFDC-859B87F44F52}"/>
              </a:ext>
            </a:extLst>
          </p:cNvPr>
          <p:cNvSpPr>
            <a:spLocks noGrp="1"/>
          </p:cNvSpPr>
          <p:nvPr>
            <p:ph type="body" sz="quarter" idx="26"/>
          </p:nvPr>
        </p:nvSpPr>
        <p:spPr>
          <a:xfrm>
            <a:off x="7179891" y="4325692"/>
            <a:ext cx="1289304" cy="813816"/>
          </a:xfrm>
        </p:spPr>
        <p:txBody>
          <a:bodyPr>
            <a:normAutofit lnSpcReduction="10000"/>
          </a:bodyPr>
          <a:lstStyle/>
          <a:p>
            <a:r>
              <a:rPr lang="en-US" dirty="0">
                <a:latin typeface="Arial Nova" panose="020B0504020202020204" pitchFamily="34" charset="0"/>
              </a:rPr>
              <a:t>04</a:t>
            </a:r>
          </a:p>
        </p:txBody>
      </p:sp>
      <p:sp>
        <p:nvSpPr>
          <p:cNvPr id="45" name="Text Placeholder 44">
            <a:extLst>
              <a:ext uri="{FF2B5EF4-FFF2-40B4-BE49-F238E27FC236}">
                <a16:creationId xmlns:a16="http://schemas.microsoft.com/office/drawing/2014/main" id="{F203599C-CA0F-DF6E-C90F-4F6B01E0C8F7}"/>
              </a:ext>
            </a:extLst>
          </p:cNvPr>
          <p:cNvSpPr>
            <a:spLocks noGrp="1"/>
          </p:cNvSpPr>
          <p:nvPr>
            <p:ph type="body" sz="quarter" idx="16"/>
          </p:nvPr>
        </p:nvSpPr>
        <p:spPr>
          <a:solidFill>
            <a:srgbClr val="1D55E5"/>
          </a:solidFill>
        </p:spPr>
        <p:txBody>
          <a:bodyPr>
            <a:normAutofit lnSpcReduction="10000"/>
          </a:bodyPr>
          <a:lstStyle/>
          <a:p>
            <a:r>
              <a:rPr lang="en-US" dirty="0">
                <a:latin typeface="Arial Nova" panose="020B0504020202020204" pitchFamily="34" charset="0"/>
              </a:rPr>
              <a:t>Lesson</a:t>
            </a:r>
          </a:p>
        </p:txBody>
      </p:sp>
      <p:sp>
        <p:nvSpPr>
          <p:cNvPr id="50" name="Text Placeholder 49">
            <a:extLst>
              <a:ext uri="{FF2B5EF4-FFF2-40B4-BE49-F238E27FC236}">
                <a16:creationId xmlns:a16="http://schemas.microsoft.com/office/drawing/2014/main" id="{992A5432-0C7B-3D81-4B0F-5A308B599C73}"/>
              </a:ext>
            </a:extLst>
          </p:cNvPr>
          <p:cNvSpPr>
            <a:spLocks noGrp="1"/>
          </p:cNvSpPr>
          <p:nvPr>
            <p:ph type="body" sz="quarter" idx="21"/>
          </p:nvPr>
        </p:nvSpPr>
        <p:spPr/>
        <p:txBody>
          <a:bodyPr>
            <a:normAutofit/>
          </a:bodyPr>
          <a:lstStyle/>
          <a:p>
            <a:r>
              <a:rPr lang="en-US" sz="1600" dirty="0">
                <a:latin typeface="Arial Nova" panose="020B0504020202020204" pitchFamily="34" charset="0"/>
              </a:rPr>
              <a:t>Conflict Resolution</a:t>
            </a:r>
          </a:p>
        </p:txBody>
      </p:sp>
      <p:pic>
        <p:nvPicPr>
          <p:cNvPr id="3" name="Picture 2" descr="A white text on a black background&#10;&#10;Description automatically generated with medium confidence">
            <a:extLst>
              <a:ext uri="{FF2B5EF4-FFF2-40B4-BE49-F238E27FC236}">
                <a16:creationId xmlns:a16="http://schemas.microsoft.com/office/drawing/2014/main" id="{62C32863-AB33-0951-F741-ED0E4E944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3098209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42FF-D214-B58E-A099-D6EEAA67A185}"/>
              </a:ext>
            </a:extLst>
          </p:cNvPr>
          <p:cNvSpPr>
            <a:spLocks noGrp="1"/>
          </p:cNvSpPr>
          <p:nvPr>
            <p:ph type="title"/>
          </p:nvPr>
        </p:nvSpPr>
        <p:spPr>
          <a:xfrm>
            <a:off x="532263" y="1246435"/>
            <a:ext cx="3811137" cy="4697165"/>
          </a:xfrm>
        </p:spPr>
        <p:txBody>
          <a:bodyPr anchor="t">
            <a:normAutofit/>
          </a:bodyPr>
          <a:lstStyle/>
          <a:p>
            <a:r>
              <a:rPr lang="en-US" dirty="0">
                <a:latin typeface="Poppins" panose="00000500000000000000" pitchFamily="2" charset="0"/>
                <a:cs typeface="Poppins" panose="00000500000000000000" pitchFamily="2" charset="0"/>
              </a:rPr>
              <a:t>Techniques for resolving conflicts peacefully</a:t>
            </a:r>
            <a:endParaRPr lang="en-NG" dirty="0">
              <a:latin typeface="Poppins" panose="00000500000000000000" pitchFamily="2" charset="0"/>
              <a:cs typeface="Poppins" panose="00000500000000000000" pitchFamily="2" charset="0"/>
            </a:endParaRPr>
          </a:p>
        </p:txBody>
      </p:sp>
      <p:graphicFrame>
        <p:nvGraphicFramePr>
          <p:cNvPr id="9" name="Diagram 8">
            <a:extLst>
              <a:ext uri="{FF2B5EF4-FFF2-40B4-BE49-F238E27FC236}">
                <a16:creationId xmlns:a16="http://schemas.microsoft.com/office/drawing/2014/main" id="{CD1372F1-ED1E-E8F9-B969-DF891E1C074B}"/>
              </a:ext>
            </a:extLst>
          </p:cNvPr>
          <p:cNvGraphicFramePr/>
          <p:nvPr>
            <p:extLst>
              <p:ext uri="{D42A27DB-BD31-4B8C-83A1-F6EECF244321}">
                <p14:modId xmlns:p14="http://schemas.microsoft.com/office/powerpoint/2010/main" val="2956784634"/>
              </p:ext>
            </p:extLst>
          </p:nvPr>
        </p:nvGraphicFramePr>
        <p:xfrm>
          <a:off x="5277643" y="1246435"/>
          <a:ext cx="6599238" cy="4806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1827212-5AE4-2A90-EBE6-8A534563D4E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51884" y="116425"/>
            <a:ext cx="1439950" cy="332213"/>
          </a:xfrm>
          <a:prstGeom prst="rect">
            <a:avLst/>
          </a:prstGeom>
        </p:spPr>
      </p:pic>
    </p:spTree>
    <p:extLst>
      <p:ext uri="{BB962C8B-B14F-4D97-AF65-F5344CB8AC3E}">
        <p14:creationId xmlns:p14="http://schemas.microsoft.com/office/powerpoint/2010/main" val="885252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6A72A-2B49-AA25-A744-0279B2C7C0BF}"/>
              </a:ext>
            </a:extLst>
          </p:cNvPr>
          <p:cNvSpPr>
            <a:spLocks noGrp="1"/>
          </p:cNvSpPr>
          <p:nvPr>
            <p:ph type="title"/>
          </p:nvPr>
        </p:nvSpPr>
        <p:spPr>
          <a:xfrm>
            <a:off x="532264" y="1250766"/>
            <a:ext cx="3209008" cy="4692834"/>
          </a:xfrm>
        </p:spPr>
        <p:txBody>
          <a:bodyPr anchor="t"/>
          <a:lstStyle/>
          <a:p>
            <a:r>
              <a:rPr lang="en-US" sz="3600" b="1" dirty="0">
                <a:latin typeface="Poppins" panose="00000500000000000000" pitchFamily="2" charset="0"/>
                <a:cs typeface="Poppins" panose="00000500000000000000" pitchFamily="2" charset="0"/>
              </a:rPr>
              <a:t>Becoming More Emotionally Intelligent</a:t>
            </a:r>
            <a:br>
              <a:rPr lang="en-US" sz="3600" b="1" dirty="0">
                <a:latin typeface="Poppins" panose="00000500000000000000" pitchFamily="2" charset="0"/>
                <a:cs typeface="Poppins" panose="00000500000000000000" pitchFamily="2" charset="0"/>
              </a:rPr>
            </a:br>
            <a:br>
              <a:rPr lang="en-US" sz="3600" b="1" dirty="0">
                <a:latin typeface="Poppins" panose="00000500000000000000" pitchFamily="2" charset="0"/>
                <a:cs typeface="Poppins" panose="00000500000000000000" pitchFamily="2" charset="0"/>
              </a:rPr>
            </a:br>
            <a:endParaRPr lang="en-NG" sz="3600" b="1" dirty="0">
              <a:latin typeface="Poppins" panose="00000500000000000000" pitchFamily="2" charset="0"/>
              <a:cs typeface="Poppins" panose="00000500000000000000" pitchFamily="2" charset="0"/>
            </a:endParaRPr>
          </a:p>
        </p:txBody>
      </p:sp>
      <p:grpSp>
        <p:nvGrpSpPr>
          <p:cNvPr id="1033" name="Group 1032">
            <a:extLst>
              <a:ext uri="{FF2B5EF4-FFF2-40B4-BE49-F238E27FC236}">
                <a16:creationId xmlns:a16="http://schemas.microsoft.com/office/drawing/2014/main" id="{AE6589C9-176F-1440-7DCB-7F8E450D5480}"/>
              </a:ext>
            </a:extLst>
          </p:cNvPr>
          <p:cNvGrpSpPr/>
          <p:nvPr/>
        </p:nvGrpSpPr>
        <p:grpSpPr>
          <a:xfrm>
            <a:off x="4487308" y="1250766"/>
            <a:ext cx="7375829" cy="5041750"/>
            <a:chOff x="493295" y="1705645"/>
            <a:chExt cx="6172199" cy="4219008"/>
          </a:xfrm>
        </p:grpSpPr>
        <p:sp>
          <p:nvSpPr>
            <p:cNvPr id="1034" name="Oval 1033">
              <a:extLst>
                <a:ext uri="{FF2B5EF4-FFF2-40B4-BE49-F238E27FC236}">
                  <a16:creationId xmlns:a16="http://schemas.microsoft.com/office/drawing/2014/main" id="{E4C0E9F7-0356-8665-D49E-4C1032338012}"/>
                </a:ext>
              </a:extLst>
            </p:cNvPr>
            <p:cNvSpPr/>
            <p:nvPr/>
          </p:nvSpPr>
          <p:spPr>
            <a:xfrm>
              <a:off x="3110643" y="2779805"/>
              <a:ext cx="1376071" cy="1376240"/>
            </a:xfrm>
            <a:prstGeom prst="ellipse">
              <a:avLst/>
            </a:prstGeom>
            <a:solidFill>
              <a:srgbClr val="276D77">
                <a:lumMod val="20000"/>
                <a:lumOff val="80000"/>
                <a:alpha val="50000"/>
              </a:srgbClr>
            </a:solidFill>
            <a:ln w="12700" cap="flat" cmpd="sng" algn="ctr">
              <a:solidFill>
                <a:sysClr val="window" lastClr="FFFFFF">
                  <a:hueOff val="0"/>
                  <a:satOff val="0"/>
                  <a:lumOff val="0"/>
                  <a:alphaOff val="0"/>
                </a:sysClr>
              </a:solidFill>
              <a:prstDash val="solid"/>
              <a:miter lim="800000"/>
            </a:ln>
            <a:effectLst/>
          </p:spPr>
          <p:txBody>
            <a:bodyPr/>
            <a:lstStyle/>
            <a:p>
              <a:endParaRPr lang="en-NG"/>
            </a:p>
          </p:txBody>
        </p:sp>
        <p:sp>
          <p:nvSpPr>
            <p:cNvPr id="1035" name="Freeform: Shape 1034">
              <a:extLst>
                <a:ext uri="{FF2B5EF4-FFF2-40B4-BE49-F238E27FC236}">
                  <a16:creationId xmlns:a16="http://schemas.microsoft.com/office/drawing/2014/main" id="{57FB72F4-BB9A-BFA8-860C-945BE6286297}"/>
                </a:ext>
              </a:extLst>
            </p:cNvPr>
            <p:cNvSpPr/>
            <p:nvPr/>
          </p:nvSpPr>
          <p:spPr>
            <a:xfrm>
              <a:off x="3010304" y="1705645"/>
              <a:ext cx="1576748" cy="843801"/>
            </a:xfrm>
            <a:custGeom>
              <a:avLst/>
              <a:gdLst>
                <a:gd name="connsiteX0" fmla="*/ 0 w 1576748"/>
                <a:gd name="connsiteY0" fmla="*/ 0 h 843801"/>
                <a:gd name="connsiteX1" fmla="*/ 1576748 w 1576748"/>
                <a:gd name="connsiteY1" fmla="*/ 0 h 843801"/>
                <a:gd name="connsiteX2" fmla="*/ 1576748 w 1576748"/>
                <a:gd name="connsiteY2" fmla="*/ 843801 h 843801"/>
                <a:gd name="connsiteX3" fmla="*/ 0 w 1576748"/>
                <a:gd name="connsiteY3" fmla="*/ 843801 h 843801"/>
                <a:gd name="connsiteX4" fmla="*/ 0 w 1576748"/>
                <a:gd name="connsiteY4" fmla="*/ 0 h 84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748" h="843801">
                  <a:moveTo>
                    <a:pt x="0" y="0"/>
                  </a:moveTo>
                  <a:lnTo>
                    <a:pt x="1576748" y="0"/>
                  </a:lnTo>
                  <a:lnTo>
                    <a:pt x="1576748" y="843801"/>
                  </a:lnTo>
                  <a:lnTo>
                    <a:pt x="0" y="843801"/>
                  </a:lnTo>
                  <a:lnTo>
                    <a:pt x="0" y="0"/>
                  </a:lnTo>
                  <a:close/>
                </a:path>
              </a:pathLst>
            </a:custGeom>
            <a:solidFill>
              <a:srgbClr val="276D77">
                <a:lumMod val="20000"/>
                <a:lumOff val="80000"/>
              </a:srgbClr>
            </a:solidFill>
            <a:ln>
              <a:noFill/>
            </a:ln>
            <a:effectLst/>
            <a:sp3d/>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rPr>
                <a:t>Practice observing and reflecting on your feelings</a:t>
              </a:r>
              <a:endParaRPr kumimoji="0" lang="en-NG"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endParaRPr>
            </a:p>
          </p:txBody>
        </p:sp>
        <p:sp>
          <p:nvSpPr>
            <p:cNvPr id="1036" name="Oval 1035">
              <a:extLst>
                <a:ext uri="{FF2B5EF4-FFF2-40B4-BE49-F238E27FC236}">
                  <a16:creationId xmlns:a16="http://schemas.microsoft.com/office/drawing/2014/main" id="{BB2299AA-C6C3-A5CC-EA53-6BAAEBCD2916}"/>
                </a:ext>
              </a:extLst>
            </p:cNvPr>
            <p:cNvSpPr/>
            <p:nvPr/>
          </p:nvSpPr>
          <p:spPr>
            <a:xfrm>
              <a:off x="3514290" y="2973879"/>
              <a:ext cx="1376071" cy="1376240"/>
            </a:xfrm>
            <a:prstGeom prst="ellipse">
              <a:avLst/>
            </a:prstGeom>
            <a:solidFill>
              <a:srgbClr val="FFEBC7">
                <a:lumMod val="90000"/>
                <a:alpha val="50000"/>
              </a:srgbClr>
            </a:solidFill>
            <a:ln w="12700" cap="flat" cmpd="sng" algn="ctr">
              <a:solidFill>
                <a:sysClr val="window" lastClr="FFFFFF">
                  <a:hueOff val="0"/>
                  <a:satOff val="0"/>
                  <a:lumOff val="0"/>
                  <a:alphaOff val="0"/>
                </a:sysClr>
              </a:solidFill>
              <a:prstDash val="solid"/>
              <a:miter lim="800000"/>
            </a:ln>
            <a:effectLst/>
          </p:spPr>
          <p:txBody>
            <a:bodyPr/>
            <a:lstStyle/>
            <a:p>
              <a:endParaRPr lang="en-NG"/>
            </a:p>
          </p:txBody>
        </p:sp>
        <p:sp>
          <p:nvSpPr>
            <p:cNvPr id="1037" name="Freeform: Shape 1036">
              <a:extLst>
                <a:ext uri="{FF2B5EF4-FFF2-40B4-BE49-F238E27FC236}">
                  <a16:creationId xmlns:a16="http://schemas.microsoft.com/office/drawing/2014/main" id="{EF0EE002-3D8F-9C0D-C761-2B89146AD07C}"/>
                </a:ext>
              </a:extLst>
            </p:cNvPr>
            <p:cNvSpPr/>
            <p:nvPr/>
          </p:nvSpPr>
          <p:spPr>
            <a:xfrm>
              <a:off x="5060078" y="2507257"/>
              <a:ext cx="1490744" cy="928181"/>
            </a:xfrm>
            <a:custGeom>
              <a:avLst/>
              <a:gdLst>
                <a:gd name="connsiteX0" fmla="*/ 0 w 1490744"/>
                <a:gd name="connsiteY0" fmla="*/ 0 h 928181"/>
                <a:gd name="connsiteX1" fmla="*/ 1490744 w 1490744"/>
                <a:gd name="connsiteY1" fmla="*/ 0 h 928181"/>
                <a:gd name="connsiteX2" fmla="*/ 1490744 w 1490744"/>
                <a:gd name="connsiteY2" fmla="*/ 928181 h 928181"/>
                <a:gd name="connsiteX3" fmla="*/ 0 w 1490744"/>
                <a:gd name="connsiteY3" fmla="*/ 928181 h 928181"/>
                <a:gd name="connsiteX4" fmla="*/ 0 w 1490744"/>
                <a:gd name="connsiteY4" fmla="*/ 0 h 928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44" h="928181">
                  <a:moveTo>
                    <a:pt x="0" y="0"/>
                  </a:moveTo>
                  <a:lnTo>
                    <a:pt x="1490744" y="0"/>
                  </a:lnTo>
                  <a:lnTo>
                    <a:pt x="1490744" y="928181"/>
                  </a:lnTo>
                  <a:lnTo>
                    <a:pt x="0" y="928181"/>
                  </a:lnTo>
                  <a:lnTo>
                    <a:pt x="0" y="0"/>
                  </a:lnTo>
                  <a:close/>
                </a:path>
              </a:pathLst>
            </a:custGeom>
            <a:solidFill>
              <a:srgbClr val="FFEBC7">
                <a:lumMod val="90000"/>
              </a:srgbClr>
            </a:solidFill>
            <a:ln>
              <a:noFill/>
            </a:ln>
            <a:effectLst/>
            <a:sp3d/>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rPr>
                <a:t>Pay attention to your </a:t>
              </a:r>
              <a:r>
                <a:rPr kumimoji="0" lang="en-GB"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rPr>
                <a:t>behaviour</a:t>
              </a:r>
              <a:endParaRPr kumimoji="0" lang="en-NG"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endParaRPr>
            </a:p>
          </p:txBody>
        </p:sp>
        <p:sp>
          <p:nvSpPr>
            <p:cNvPr id="1038" name="Oval 1037">
              <a:extLst>
                <a:ext uri="{FF2B5EF4-FFF2-40B4-BE49-F238E27FC236}">
                  <a16:creationId xmlns:a16="http://schemas.microsoft.com/office/drawing/2014/main" id="{681744B6-72D8-7595-6B05-720D0C01AD4A}"/>
                </a:ext>
              </a:extLst>
            </p:cNvPr>
            <p:cNvSpPr/>
            <p:nvPr/>
          </p:nvSpPr>
          <p:spPr>
            <a:xfrm>
              <a:off x="3613482" y="3410547"/>
              <a:ext cx="1376071" cy="1376240"/>
            </a:xfrm>
            <a:prstGeom prst="ellipse">
              <a:avLst/>
            </a:prstGeom>
            <a:solidFill>
              <a:srgbClr val="CCFFFF">
                <a:alpha val="50000"/>
              </a:srgbClr>
            </a:solidFill>
            <a:ln w="12700" cap="flat" cmpd="sng" algn="ctr">
              <a:solidFill>
                <a:sysClr val="window" lastClr="FFFFFF">
                  <a:hueOff val="0"/>
                  <a:satOff val="0"/>
                  <a:lumOff val="0"/>
                  <a:alphaOff val="0"/>
                </a:sysClr>
              </a:solidFill>
              <a:prstDash val="solid"/>
              <a:miter lim="800000"/>
            </a:ln>
            <a:effectLst/>
          </p:spPr>
          <p:txBody>
            <a:bodyPr/>
            <a:lstStyle/>
            <a:p>
              <a:endParaRPr lang="en-NG"/>
            </a:p>
          </p:txBody>
        </p:sp>
        <p:sp>
          <p:nvSpPr>
            <p:cNvPr id="1039" name="Freeform: Shape 1038">
              <a:extLst>
                <a:ext uri="{FF2B5EF4-FFF2-40B4-BE49-F238E27FC236}">
                  <a16:creationId xmlns:a16="http://schemas.microsoft.com/office/drawing/2014/main" id="{5CB559DF-9C1C-922C-9EBC-5BE375F0B9BF}"/>
                </a:ext>
              </a:extLst>
            </p:cNvPr>
            <p:cNvSpPr/>
            <p:nvPr/>
          </p:nvSpPr>
          <p:spPr>
            <a:xfrm>
              <a:off x="5203418" y="3688579"/>
              <a:ext cx="1462076" cy="991466"/>
            </a:xfrm>
            <a:custGeom>
              <a:avLst/>
              <a:gdLst>
                <a:gd name="connsiteX0" fmla="*/ 0 w 1462076"/>
                <a:gd name="connsiteY0" fmla="*/ 0 h 991466"/>
                <a:gd name="connsiteX1" fmla="*/ 1462076 w 1462076"/>
                <a:gd name="connsiteY1" fmla="*/ 0 h 991466"/>
                <a:gd name="connsiteX2" fmla="*/ 1462076 w 1462076"/>
                <a:gd name="connsiteY2" fmla="*/ 991466 h 991466"/>
                <a:gd name="connsiteX3" fmla="*/ 0 w 1462076"/>
                <a:gd name="connsiteY3" fmla="*/ 991466 h 991466"/>
                <a:gd name="connsiteX4" fmla="*/ 0 w 1462076"/>
                <a:gd name="connsiteY4" fmla="*/ 0 h 991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076" h="991466">
                  <a:moveTo>
                    <a:pt x="0" y="0"/>
                  </a:moveTo>
                  <a:lnTo>
                    <a:pt x="1462076" y="0"/>
                  </a:lnTo>
                  <a:lnTo>
                    <a:pt x="1462076" y="991466"/>
                  </a:lnTo>
                  <a:lnTo>
                    <a:pt x="0" y="991466"/>
                  </a:lnTo>
                  <a:lnTo>
                    <a:pt x="0" y="0"/>
                  </a:lnTo>
                  <a:close/>
                </a:path>
              </a:pathLst>
            </a:custGeom>
            <a:solidFill>
              <a:srgbClr val="CCFFFF"/>
            </a:solidFill>
            <a:ln>
              <a:noFill/>
            </a:ln>
            <a:effectLst/>
            <a:sp3d/>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rPr>
                <a:t>Take responsibility for your feelings and behavior</a:t>
              </a:r>
              <a:endParaRPr kumimoji="0" lang="en-NG"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endParaRPr>
            </a:p>
          </p:txBody>
        </p:sp>
        <p:sp>
          <p:nvSpPr>
            <p:cNvPr id="1040" name="Oval 1039">
              <a:extLst>
                <a:ext uri="{FF2B5EF4-FFF2-40B4-BE49-F238E27FC236}">
                  <a16:creationId xmlns:a16="http://schemas.microsoft.com/office/drawing/2014/main" id="{591549D0-F716-0B2E-BB52-8AD0D8C7EDB9}"/>
                </a:ext>
              </a:extLst>
            </p:cNvPr>
            <p:cNvSpPr/>
            <p:nvPr/>
          </p:nvSpPr>
          <p:spPr>
            <a:xfrm>
              <a:off x="3334254" y="3760724"/>
              <a:ext cx="1376071" cy="1376240"/>
            </a:xfrm>
            <a:prstGeom prst="ellipse">
              <a:avLst/>
            </a:prstGeom>
            <a:solidFill>
              <a:srgbClr val="386ECE">
                <a:lumMod val="20000"/>
                <a:lumOff val="80000"/>
                <a:alpha val="50000"/>
              </a:srgbClr>
            </a:solidFill>
            <a:ln w="12700" cap="flat" cmpd="sng" algn="ctr">
              <a:solidFill>
                <a:sysClr val="window" lastClr="FFFFFF">
                  <a:hueOff val="0"/>
                  <a:satOff val="0"/>
                  <a:lumOff val="0"/>
                  <a:alphaOff val="0"/>
                </a:sysClr>
              </a:solidFill>
              <a:prstDash val="solid"/>
              <a:miter lim="800000"/>
            </a:ln>
            <a:effectLst/>
          </p:spPr>
          <p:txBody>
            <a:bodyPr/>
            <a:lstStyle/>
            <a:p>
              <a:endParaRPr lang="en-NG"/>
            </a:p>
          </p:txBody>
        </p:sp>
        <p:sp>
          <p:nvSpPr>
            <p:cNvPr id="1041" name="Freeform: Shape 1040">
              <a:extLst>
                <a:ext uri="{FF2B5EF4-FFF2-40B4-BE49-F238E27FC236}">
                  <a16:creationId xmlns:a16="http://schemas.microsoft.com/office/drawing/2014/main" id="{C067A150-D46A-9C62-C982-A3C4C8E78CEB}"/>
                </a:ext>
              </a:extLst>
            </p:cNvPr>
            <p:cNvSpPr/>
            <p:nvPr/>
          </p:nvSpPr>
          <p:spPr>
            <a:xfrm>
              <a:off x="4572719" y="5017567"/>
              <a:ext cx="1576748" cy="907086"/>
            </a:xfrm>
            <a:custGeom>
              <a:avLst/>
              <a:gdLst>
                <a:gd name="connsiteX0" fmla="*/ 0 w 1576748"/>
                <a:gd name="connsiteY0" fmla="*/ 0 h 907086"/>
                <a:gd name="connsiteX1" fmla="*/ 1576748 w 1576748"/>
                <a:gd name="connsiteY1" fmla="*/ 0 h 907086"/>
                <a:gd name="connsiteX2" fmla="*/ 1576748 w 1576748"/>
                <a:gd name="connsiteY2" fmla="*/ 907086 h 907086"/>
                <a:gd name="connsiteX3" fmla="*/ 0 w 1576748"/>
                <a:gd name="connsiteY3" fmla="*/ 907086 h 907086"/>
                <a:gd name="connsiteX4" fmla="*/ 0 w 1576748"/>
                <a:gd name="connsiteY4" fmla="*/ 0 h 90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748" h="907086">
                  <a:moveTo>
                    <a:pt x="0" y="0"/>
                  </a:moveTo>
                  <a:lnTo>
                    <a:pt x="1576748" y="0"/>
                  </a:lnTo>
                  <a:lnTo>
                    <a:pt x="1576748" y="907086"/>
                  </a:lnTo>
                  <a:lnTo>
                    <a:pt x="0" y="907086"/>
                  </a:lnTo>
                  <a:lnTo>
                    <a:pt x="0" y="0"/>
                  </a:lnTo>
                  <a:close/>
                </a:path>
              </a:pathLst>
            </a:custGeom>
            <a:solidFill>
              <a:srgbClr val="002044">
                <a:lumMod val="10000"/>
                <a:lumOff val="90000"/>
              </a:srgbClr>
            </a:solidFill>
            <a:ln>
              <a:noFill/>
            </a:ln>
            <a:effectLst/>
            <a:sp3d/>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rPr>
                <a:t>Practice empathizing; seek first to understand</a:t>
              </a:r>
              <a:endParaRPr kumimoji="0" lang="en-NG"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endParaRPr>
            </a:p>
          </p:txBody>
        </p:sp>
        <p:sp>
          <p:nvSpPr>
            <p:cNvPr id="1042" name="Oval 1041">
              <a:extLst>
                <a:ext uri="{FF2B5EF4-FFF2-40B4-BE49-F238E27FC236}">
                  <a16:creationId xmlns:a16="http://schemas.microsoft.com/office/drawing/2014/main" id="{0127D10A-BE72-0C11-F16E-8720DC0CF969}"/>
                </a:ext>
              </a:extLst>
            </p:cNvPr>
            <p:cNvSpPr/>
            <p:nvPr/>
          </p:nvSpPr>
          <p:spPr>
            <a:xfrm>
              <a:off x="2887031" y="3760724"/>
              <a:ext cx="1376071" cy="1376240"/>
            </a:xfrm>
            <a:prstGeom prst="ellipse">
              <a:avLst/>
            </a:prstGeom>
            <a:solidFill>
              <a:srgbClr val="FFEBC7">
                <a:lumMod val="90000"/>
                <a:alpha val="50000"/>
              </a:srgbClr>
            </a:solidFill>
            <a:ln w="12700" cap="flat" cmpd="sng" algn="ctr">
              <a:solidFill>
                <a:sysClr val="window" lastClr="FFFFFF">
                  <a:hueOff val="0"/>
                  <a:satOff val="0"/>
                  <a:lumOff val="0"/>
                  <a:alphaOff val="0"/>
                </a:sysClr>
              </a:solidFill>
              <a:prstDash val="solid"/>
              <a:miter lim="800000"/>
            </a:ln>
            <a:effectLst/>
          </p:spPr>
          <p:txBody>
            <a:bodyPr/>
            <a:lstStyle/>
            <a:p>
              <a:endParaRPr lang="en-NG"/>
            </a:p>
          </p:txBody>
        </p:sp>
        <p:sp>
          <p:nvSpPr>
            <p:cNvPr id="1043" name="Freeform: Shape 1042">
              <a:extLst>
                <a:ext uri="{FF2B5EF4-FFF2-40B4-BE49-F238E27FC236}">
                  <a16:creationId xmlns:a16="http://schemas.microsoft.com/office/drawing/2014/main" id="{A24412B1-FFEF-3A9C-A375-A72BB010785C}"/>
                </a:ext>
              </a:extLst>
            </p:cNvPr>
            <p:cNvSpPr/>
            <p:nvPr/>
          </p:nvSpPr>
          <p:spPr>
            <a:xfrm>
              <a:off x="1447889" y="5017567"/>
              <a:ext cx="1576748" cy="907086"/>
            </a:xfrm>
            <a:custGeom>
              <a:avLst/>
              <a:gdLst>
                <a:gd name="connsiteX0" fmla="*/ 0 w 1576748"/>
                <a:gd name="connsiteY0" fmla="*/ 0 h 907086"/>
                <a:gd name="connsiteX1" fmla="*/ 1576748 w 1576748"/>
                <a:gd name="connsiteY1" fmla="*/ 0 h 907086"/>
                <a:gd name="connsiteX2" fmla="*/ 1576748 w 1576748"/>
                <a:gd name="connsiteY2" fmla="*/ 907086 h 907086"/>
                <a:gd name="connsiteX3" fmla="*/ 0 w 1576748"/>
                <a:gd name="connsiteY3" fmla="*/ 907086 h 907086"/>
                <a:gd name="connsiteX4" fmla="*/ 0 w 1576748"/>
                <a:gd name="connsiteY4" fmla="*/ 0 h 90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748" h="907086">
                  <a:moveTo>
                    <a:pt x="0" y="0"/>
                  </a:moveTo>
                  <a:lnTo>
                    <a:pt x="1576748" y="0"/>
                  </a:lnTo>
                  <a:lnTo>
                    <a:pt x="1576748" y="907086"/>
                  </a:lnTo>
                  <a:lnTo>
                    <a:pt x="0" y="907086"/>
                  </a:lnTo>
                  <a:lnTo>
                    <a:pt x="0" y="0"/>
                  </a:lnTo>
                  <a:close/>
                </a:path>
              </a:pathLst>
            </a:custGeom>
            <a:solidFill>
              <a:srgbClr val="FFEBC7">
                <a:lumMod val="90000"/>
              </a:srgbClr>
            </a:solidFill>
            <a:ln>
              <a:noFill/>
            </a:ln>
            <a:effectLst/>
            <a:sp3d/>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rPr>
                <a:t>Know your stressors</a:t>
              </a:r>
              <a:endParaRPr kumimoji="0" lang="en-NG"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endParaRPr>
            </a:p>
          </p:txBody>
        </p:sp>
        <p:sp>
          <p:nvSpPr>
            <p:cNvPr id="1044" name="Oval 1043">
              <a:extLst>
                <a:ext uri="{FF2B5EF4-FFF2-40B4-BE49-F238E27FC236}">
                  <a16:creationId xmlns:a16="http://schemas.microsoft.com/office/drawing/2014/main" id="{25FACADA-4BFF-294D-65F1-4B4F32053C1D}"/>
                </a:ext>
              </a:extLst>
            </p:cNvPr>
            <p:cNvSpPr/>
            <p:nvPr/>
          </p:nvSpPr>
          <p:spPr>
            <a:xfrm>
              <a:off x="2607803" y="3410547"/>
              <a:ext cx="1376071" cy="1376240"/>
            </a:xfrm>
            <a:prstGeom prst="ellipse">
              <a:avLst/>
            </a:prstGeom>
            <a:solidFill>
              <a:srgbClr val="F5F0F3">
                <a:lumMod val="90000"/>
                <a:alpha val="50000"/>
              </a:srgbClr>
            </a:solidFill>
            <a:ln w="12700" cap="flat" cmpd="sng" algn="ctr">
              <a:solidFill>
                <a:sysClr val="window" lastClr="FFFFFF">
                  <a:hueOff val="0"/>
                  <a:satOff val="0"/>
                  <a:lumOff val="0"/>
                  <a:alphaOff val="0"/>
                </a:sysClr>
              </a:solidFill>
              <a:prstDash val="solid"/>
              <a:miter lim="800000"/>
            </a:ln>
            <a:effectLst/>
          </p:spPr>
          <p:txBody>
            <a:bodyPr/>
            <a:lstStyle/>
            <a:p>
              <a:endParaRPr lang="en-NG"/>
            </a:p>
          </p:txBody>
        </p:sp>
        <p:sp>
          <p:nvSpPr>
            <p:cNvPr id="1045" name="Freeform: Shape 1044">
              <a:extLst>
                <a:ext uri="{FF2B5EF4-FFF2-40B4-BE49-F238E27FC236}">
                  <a16:creationId xmlns:a16="http://schemas.microsoft.com/office/drawing/2014/main" id="{1C270C6E-6722-DDEA-2A22-6D7F669FAAEC}"/>
                </a:ext>
              </a:extLst>
            </p:cNvPr>
            <p:cNvSpPr/>
            <p:nvPr/>
          </p:nvSpPr>
          <p:spPr>
            <a:xfrm>
              <a:off x="493295" y="3688579"/>
              <a:ext cx="1900644" cy="991466"/>
            </a:xfrm>
            <a:custGeom>
              <a:avLst/>
              <a:gdLst>
                <a:gd name="connsiteX0" fmla="*/ 0 w 1462076"/>
                <a:gd name="connsiteY0" fmla="*/ 0 h 991466"/>
                <a:gd name="connsiteX1" fmla="*/ 1462076 w 1462076"/>
                <a:gd name="connsiteY1" fmla="*/ 0 h 991466"/>
                <a:gd name="connsiteX2" fmla="*/ 1462076 w 1462076"/>
                <a:gd name="connsiteY2" fmla="*/ 991466 h 991466"/>
                <a:gd name="connsiteX3" fmla="*/ 0 w 1462076"/>
                <a:gd name="connsiteY3" fmla="*/ 991466 h 991466"/>
                <a:gd name="connsiteX4" fmla="*/ 0 w 1462076"/>
                <a:gd name="connsiteY4" fmla="*/ 0 h 991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076" h="991466">
                  <a:moveTo>
                    <a:pt x="0" y="0"/>
                  </a:moveTo>
                  <a:lnTo>
                    <a:pt x="1462076" y="0"/>
                  </a:lnTo>
                  <a:lnTo>
                    <a:pt x="1462076" y="991466"/>
                  </a:lnTo>
                  <a:lnTo>
                    <a:pt x="0" y="991466"/>
                  </a:lnTo>
                  <a:lnTo>
                    <a:pt x="0" y="0"/>
                  </a:lnTo>
                  <a:close/>
                </a:path>
              </a:pathLst>
            </a:custGeom>
            <a:solidFill>
              <a:srgbClr val="F5F0F3">
                <a:lumMod val="90000"/>
              </a:srgbClr>
            </a:solidFill>
            <a:ln>
              <a:noFill/>
            </a:ln>
            <a:effectLst/>
            <a:sp3d/>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rPr>
                <a:t>Challenge thoughts that trigger negative emotions or perceptions</a:t>
              </a:r>
              <a:endParaRPr kumimoji="0" lang="en-NG"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endParaRPr>
            </a:p>
          </p:txBody>
        </p:sp>
        <p:sp>
          <p:nvSpPr>
            <p:cNvPr id="1046" name="Oval 1045">
              <a:extLst>
                <a:ext uri="{FF2B5EF4-FFF2-40B4-BE49-F238E27FC236}">
                  <a16:creationId xmlns:a16="http://schemas.microsoft.com/office/drawing/2014/main" id="{B14A432A-C0EC-47DD-65E6-167A0CE87B73}"/>
                </a:ext>
              </a:extLst>
            </p:cNvPr>
            <p:cNvSpPr/>
            <p:nvPr/>
          </p:nvSpPr>
          <p:spPr>
            <a:xfrm>
              <a:off x="2706995" y="2973879"/>
              <a:ext cx="1376071" cy="1376240"/>
            </a:xfrm>
            <a:prstGeom prst="ellipse">
              <a:avLst/>
            </a:prstGeom>
            <a:solidFill>
              <a:srgbClr val="0070C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NG"/>
            </a:p>
          </p:txBody>
        </p:sp>
        <p:sp>
          <p:nvSpPr>
            <p:cNvPr id="1047" name="Freeform: Shape 1046">
              <a:extLst>
                <a:ext uri="{FF2B5EF4-FFF2-40B4-BE49-F238E27FC236}">
                  <a16:creationId xmlns:a16="http://schemas.microsoft.com/office/drawing/2014/main" id="{F05F9C9E-C012-1B23-22D3-F545140B6504}"/>
                </a:ext>
              </a:extLst>
            </p:cNvPr>
            <p:cNvSpPr/>
            <p:nvPr/>
          </p:nvSpPr>
          <p:spPr>
            <a:xfrm>
              <a:off x="1046535" y="2507257"/>
              <a:ext cx="1490744" cy="928181"/>
            </a:xfrm>
            <a:custGeom>
              <a:avLst/>
              <a:gdLst>
                <a:gd name="connsiteX0" fmla="*/ 0 w 1490744"/>
                <a:gd name="connsiteY0" fmla="*/ 0 h 928181"/>
                <a:gd name="connsiteX1" fmla="*/ 1490744 w 1490744"/>
                <a:gd name="connsiteY1" fmla="*/ 0 h 928181"/>
                <a:gd name="connsiteX2" fmla="*/ 1490744 w 1490744"/>
                <a:gd name="connsiteY2" fmla="*/ 928181 h 928181"/>
                <a:gd name="connsiteX3" fmla="*/ 0 w 1490744"/>
                <a:gd name="connsiteY3" fmla="*/ 928181 h 928181"/>
                <a:gd name="connsiteX4" fmla="*/ 0 w 1490744"/>
                <a:gd name="connsiteY4" fmla="*/ 0 h 928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44" h="928181">
                  <a:moveTo>
                    <a:pt x="0" y="0"/>
                  </a:moveTo>
                  <a:lnTo>
                    <a:pt x="1490744" y="0"/>
                  </a:lnTo>
                  <a:lnTo>
                    <a:pt x="1490744" y="928181"/>
                  </a:lnTo>
                  <a:lnTo>
                    <a:pt x="0" y="928181"/>
                  </a:lnTo>
                  <a:lnTo>
                    <a:pt x="0" y="0"/>
                  </a:lnTo>
                  <a:close/>
                </a:path>
              </a:pathLst>
            </a:custGeom>
            <a:solidFill>
              <a:srgbClr val="0070C0">
                <a:lumMod val="20000"/>
                <a:lumOff val="80000"/>
              </a:srgbClr>
            </a:solidFill>
            <a:ln>
              <a:noFill/>
            </a:ln>
            <a:effectLst/>
            <a:sp3d/>
          </p:spPr>
          <p:txBody>
            <a:bodyPr spcFirstLastPara="0" vert="horz" wrap="square" lIns="0" tIns="0" rIns="0" bIns="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rPr>
                <a:t>Look for coping mechanisms</a:t>
              </a:r>
              <a:endParaRPr kumimoji="0" lang="en-NG" sz="1400" b="0" i="0" u="none" strike="noStrike" kern="0" cap="none" spc="0" normalizeH="0" baseline="0" noProof="0" dirty="0">
                <a:ln>
                  <a:noFill/>
                </a:ln>
                <a:solidFill>
                  <a:prstClr val="black">
                    <a:hueOff val="0"/>
                    <a:satOff val="0"/>
                    <a:lumOff val="0"/>
                    <a:alphaOff val="0"/>
                  </a:prstClr>
                </a:solidFill>
                <a:effectLst/>
                <a:uLnTx/>
                <a:uFillTx/>
                <a:latin typeface="Avenir Next LT Pro"/>
                <a:ea typeface="+mn-ea"/>
                <a:cs typeface="+mn-cs"/>
              </a:endParaRPr>
            </a:p>
          </p:txBody>
        </p:sp>
      </p:grpSp>
    </p:spTree>
    <p:extLst>
      <p:ext uri="{BB962C8B-B14F-4D97-AF65-F5344CB8AC3E}">
        <p14:creationId xmlns:p14="http://schemas.microsoft.com/office/powerpoint/2010/main" val="2993772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7"/>
          <p:cNvSpPr txBox="1">
            <a:spLocks noGrp="1"/>
          </p:cNvSpPr>
          <p:nvPr>
            <p:ph type="title"/>
          </p:nvPr>
        </p:nvSpPr>
        <p:spPr>
          <a:xfrm>
            <a:off x="626382" y="1106906"/>
            <a:ext cx="3209008" cy="488482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6000"/>
              <a:buFont typeface="Calibri"/>
              <a:buNone/>
            </a:pPr>
            <a:r>
              <a:rPr lang="en-US" sz="3600" b="1" dirty="0">
                <a:solidFill>
                  <a:schemeClr val="lt1"/>
                </a:solidFill>
                <a:latin typeface="Poppins" panose="00000500000000000000" pitchFamily="2" charset="0"/>
                <a:ea typeface="Calibri"/>
                <a:cs typeface="Poppins" panose="00000500000000000000" pitchFamily="2" charset="0"/>
                <a:sym typeface="Calibri"/>
              </a:rPr>
              <a:t>Summary &amp; Reflections</a:t>
            </a:r>
            <a:endParaRPr sz="3600" b="0" dirty="0">
              <a:latin typeface="Avenir Next LT Pro" panose="020B0504020202020204" pitchFamily="34" charset="0"/>
              <a:cs typeface="Poppins" panose="00000500000000000000" pitchFamily="2" charset="0"/>
            </a:endParaRPr>
          </a:p>
        </p:txBody>
      </p:sp>
      <p:sp>
        <p:nvSpPr>
          <p:cNvPr id="2" name="Text Placeholder 1">
            <a:extLst>
              <a:ext uri="{FF2B5EF4-FFF2-40B4-BE49-F238E27FC236}">
                <a16:creationId xmlns:a16="http://schemas.microsoft.com/office/drawing/2014/main" id="{12CA7280-252E-40F8-8197-A6432C0FA668}"/>
              </a:ext>
            </a:extLst>
          </p:cNvPr>
          <p:cNvSpPr>
            <a:spLocks noGrp="1"/>
          </p:cNvSpPr>
          <p:nvPr>
            <p:ph type="body" sz="quarter" idx="15"/>
          </p:nvPr>
        </p:nvSpPr>
        <p:spPr>
          <a:xfrm>
            <a:off x="4727622" y="1106906"/>
            <a:ext cx="4572789" cy="4986498"/>
          </a:xfrm>
        </p:spPr>
        <p:txBody>
          <a:bodyPr>
            <a:normAutofit/>
          </a:bodyPr>
          <a:lstStyle/>
          <a:p>
            <a:r>
              <a:rPr lang="en-US" sz="1800" dirty="0">
                <a:latin typeface="Avenir Next LT Pro" panose="020B0504020202020204" pitchFamily="34" charset="0"/>
              </a:rPr>
              <a:t>Emotional intelligence is crucial for personal and professional success.</a:t>
            </a:r>
          </a:p>
          <a:p>
            <a:r>
              <a:rPr lang="en-US" sz="1800" dirty="0">
                <a:latin typeface="Avenir Next LT Pro" panose="020B0504020202020204" pitchFamily="34" charset="0"/>
              </a:rPr>
              <a:t>Strategies for staying motivated, developing social skills, and improving emotional intelligence.</a:t>
            </a:r>
          </a:p>
          <a:p>
            <a:r>
              <a:rPr lang="en-US" sz="1800" dirty="0">
                <a:latin typeface="Avenir Next LT Pro" panose="020B0504020202020204" pitchFamily="34" charset="0"/>
              </a:rPr>
              <a:t>The importance of practice, resources for growth, and constructive conflict resolution.</a:t>
            </a:r>
          </a:p>
          <a:p>
            <a:r>
              <a:rPr lang="en-US" sz="1800" dirty="0">
                <a:latin typeface="Avenir Next LT Pro" panose="020B0504020202020204" pitchFamily="34" charset="0"/>
              </a:rPr>
              <a:t>Applying these skills leads to stronger relationships, effective communication, and better conflict management.</a:t>
            </a:r>
          </a:p>
        </p:txBody>
      </p:sp>
    </p:spTree>
    <p:extLst>
      <p:ext uri="{BB962C8B-B14F-4D97-AF65-F5344CB8AC3E}">
        <p14:creationId xmlns:p14="http://schemas.microsoft.com/office/powerpoint/2010/main" val="562809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B15-E4C1-56A1-7A6E-E72906E0D674}"/>
              </a:ext>
            </a:extLst>
          </p:cNvPr>
          <p:cNvSpPr>
            <a:spLocks noGrp="1"/>
          </p:cNvSpPr>
          <p:nvPr>
            <p:ph type="title"/>
          </p:nvPr>
        </p:nvSpPr>
        <p:spPr>
          <a:xfrm>
            <a:off x="994611" y="2152608"/>
            <a:ext cx="8642684" cy="2552784"/>
          </a:xfrm>
        </p:spPr>
        <p:txBody>
          <a:bodyPr>
            <a:noAutofit/>
          </a:bodyPr>
          <a:lstStyle/>
          <a:p>
            <a:r>
              <a:rPr lang="en-US" sz="4800" b="1" dirty="0">
                <a:solidFill>
                  <a:schemeClr val="bg1"/>
                </a:solidFill>
                <a:latin typeface="Avenir Next LT Pro Demi" panose="020B0704020202020204" pitchFamily="34" charset="0"/>
                <a:cs typeface="Poppins" panose="00000500000000000000" pitchFamily="2" charset="0"/>
              </a:rPr>
              <a:t>Thank You!</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25AFC740-15B2-16CA-A889-E7D32929B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139492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0CA6-E885-3FF1-6EE1-BE20474569C3}"/>
              </a:ext>
            </a:extLst>
          </p:cNvPr>
          <p:cNvSpPr>
            <a:spLocks noGrp="1"/>
          </p:cNvSpPr>
          <p:nvPr>
            <p:ph type="title"/>
          </p:nvPr>
        </p:nvSpPr>
        <p:spPr>
          <a:xfrm>
            <a:off x="2433427" y="6227668"/>
            <a:ext cx="4416552" cy="630332"/>
          </a:xfrm>
        </p:spPr>
        <p:txBody>
          <a:bodyPr>
            <a:normAutofit fontScale="90000"/>
          </a:bodyPr>
          <a:lstStyle/>
          <a:p>
            <a:pPr>
              <a:lnSpc>
                <a:spcPct val="100000"/>
              </a:lnSpc>
            </a:pPr>
            <a:r>
              <a:rPr lang="en-US" sz="49600" dirty="0">
                <a:latin typeface="Amasis MT Pro Medium" panose="02040604050005020304" pitchFamily="18" charset="0"/>
                <a:cs typeface="Arial" panose="020B0604020202020204" pitchFamily="34" charset="0"/>
              </a:rPr>
              <a:t>“</a:t>
            </a:r>
            <a:endParaRPr lang="en-NG" sz="49600" dirty="0">
              <a:latin typeface="Amasis MT Pro Medium" panose="020406040500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AE3B526B-8BA1-E629-7E94-29A827A090F4}"/>
              </a:ext>
            </a:extLst>
          </p:cNvPr>
          <p:cNvSpPr/>
          <p:nvPr/>
        </p:nvSpPr>
        <p:spPr>
          <a:xfrm>
            <a:off x="5534526" y="0"/>
            <a:ext cx="6657474"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19EAFFA-2D4B-6254-CAE7-6BAA11D36DC5}"/>
              </a:ext>
            </a:extLst>
          </p:cNvPr>
          <p:cNvSpPr txBox="1"/>
          <p:nvPr/>
        </p:nvSpPr>
        <p:spPr>
          <a:xfrm>
            <a:off x="6096000" y="1334160"/>
            <a:ext cx="4972171" cy="3170099"/>
          </a:xfrm>
          <a:prstGeom prst="rect">
            <a:avLst/>
          </a:prstGeom>
          <a:noFill/>
          <a:ln>
            <a:noFill/>
          </a:ln>
        </p:spPr>
        <p:txBody>
          <a:bodyPr wrap="square" rtlCol="0">
            <a:spAutoFit/>
          </a:bodyPr>
          <a:lstStyle/>
          <a:p>
            <a:pPr lvl="0"/>
            <a:r>
              <a:rPr lang="en-US" sz="2000" i="1" dirty="0">
                <a:solidFill>
                  <a:prstClr val="black"/>
                </a:solidFill>
                <a:latin typeface="Avenir Next LT Pro" panose="020B0504020202020204" pitchFamily="34" charset="0"/>
                <a:ea typeface="Cambria" panose="02040503050406030204" pitchFamily="18" charset="0"/>
                <a:cs typeface="Poppins" panose="00000500000000000000" pitchFamily="2" charset="0"/>
              </a:rPr>
              <a:t>"The greatest ability in business is to get along with others and influence their actions. A person's emotional intelligence quotient (EQ) trumps their intelligence quotient (IQ) every time." - </a:t>
            </a:r>
            <a:r>
              <a:rPr lang="en-US" sz="2000" i="1" dirty="0">
                <a:solidFill>
                  <a:prstClr val="black"/>
                </a:solidFill>
                <a:latin typeface="Avenir Next LT Pro Demi" panose="020B0704020202020204" pitchFamily="34" charset="0"/>
                <a:ea typeface="Cambria" panose="02040503050406030204" pitchFamily="18" charset="0"/>
                <a:cs typeface="Poppins" panose="00000500000000000000" pitchFamily="2" charset="0"/>
              </a:rPr>
              <a:t>Warren Buffett</a:t>
            </a:r>
          </a:p>
          <a:p>
            <a:pPr lvl="0"/>
            <a:endParaRPr kumimoji="0" lang="en-US" sz="2000" i="1" u="none" strike="noStrike" kern="1200" cap="none" spc="0" normalizeH="0" baseline="0" noProof="0" dirty="0">
              <a:ln>
                <a:noFill/>
              </a:ln>
              <a:solidFill>
                <a:prstClr val="black"/>
              </a:solidFill>
              <a:effectLst/>
              <a:uLnTx/>
              <a:uFillTx/>
              <a:latin typeface="Avenir Next LT Pro" panose="020B0504020202020204" pitchFamily="34" charset="0"/>
              <a:ea typeface="Cambria" panose="02040503050406030204" pitchFamily="18" charset="0"/>
              <a:cs typeface="Poppins" panose="00000500000000000000" pitchFamily="2" charset="0"/>
            </a:endParaRPr>
          </a:p>
          <a:p>
            <a:pPr lvl="0"/>
            <a:r>
              <a:rPr lang="en-US" sz="2000" i="1" dirty="0">
                <a:solidFill>
                  <a:prstClr val="black"/>
                </a:solidFill>
                <a:latin typeface="Avenir Next LT Pro" panose="020B0504020202020204" pitchFamily="34" charset="0"/>
                <a:ea typeface="Cambria" panose="02040503050406030204" pitchFamily="18" charset="0"/>
                <a:cs typeface="Poppins" panose="00000500000000000000" pitchFamily="2" charset="0"/>
              </a:rPr>
              <a:t>"Emotional intelligence is not the absence of emotions, but the ability to control, express, and channel them effectively." - </a:t>
            </a:r>
            <a:r>
              <a:rPr lang="en-US" sz="2000" i="1" dirty="0">
                <a:solidFill>
                  <a:prstClr val="black"/>
                </a:solidFill>
                <a:latin typeface="Avenir Next LT Pro Demi" panose="020B0704020202020204" pitchFamily="34" charset="0"/>
                <a:ea typeface="Cambria" panose="02040503050406030204" pitchFamily="18" charset="0"/>
                <a:cs typeface="Poppins" panose="00000500000000000000" pitchFamily="2" charset="0"/>
              </a:rPr>
              <a:t>John Mayer</a:t>
            </a:r>
            <a:endParaRPr kumimoji="0" lang="en-US" sz="2000" i="1" u="none" strike="noStrike" kern="1200" cap="none" spc="0" normalizeH="0" baseline="0" noProof="0" dirty="0">
              <a:ln>
                <a:noFill/>
              </a:ln>
              <a:solidFill>
                <a:prstClr val="black"/>
              </a:solidFill>
              <a:effectLst/>
              <a:uLnTx/>
              <a:uFillTx/>
              <a:latin typeface="Avenir Next LT Pro Demi" panose="020B0704020202020204" pitchFamily="34" charset="0"/>
              <a:ea typeface="Cambria" panose="02040503050406030204" pitchFamily="18" charset="0"/>
              <a:cs typeface="Poppins" panose="00000500000000000000" pitchFamily="2" charset="0"/>
            </a:endParaRPr>
          </a:p>
        </p:txBody>
      </p:sp>
      <p:pic>
        <p:nvPicPr>
          <p:cNvPr id="3" name="Picture 2">
            <a:extLst>
              <a:ext uri="{FF2B5EF4-FFF2-40B4-BE49-F238E27FC236}">
                <a16:creationId xmlns:a16="http://schemas.microsoft.com/office/drawing/2014/main" id="{8183267D-99BA-C861-9434-23CBB3AD62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51884" y="116425"/>
            <a:ext cx="1439950" cy="332213"/>
          </a:xfrm>
          <a:prstGeom prst="rect">
            <a:avLst/>
          </a:prstGeom>
        </p:spPr>
      </p:pic>
    </p:spTree>
    <p:extLst>
      <p:ext uri="{BB962C8B-B14F-4D97-AF65-F5344CB8AC3E}">
        <p14:creationId xmlns:p14="http://schemas.microsoft.com/office/powerpoint/2010/main" val="20512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Shape 1206"/>
        <p:cNvGrpSpPr/>
        <p:nvPr/>
      </p:nvGrpSpPr>
      <p:grpSpPr>
        <a:xfrm>
          <a:off x="0" y="0"/>
          <a:ext cx="0" cy="0"/>
          <a:chOff x="0" y="0"/>
          <a:chExt cx="0" cy="0"/>
        </a:xfrm>
      </p:grpSpPr>
      <p:pic>
        <p:nvPicPr>
          <p:cNvPr id="1209" name="Google Shape;1209;p99" descr="slide_11"/>
          <p:cNvPicPr preferRelativeResize="0"/>
          <p:nvPr/>
        </p:nvPicPr>
        <p:blipFill rotWithShape="1">
          <a:blip r:embed="rId3">
            <a:alphaModFix/>
          </a:blip>
          <a:srcRect l="51960" t="4172" b="4172"/>
          <a:stretch/>
        </p:blipFill>
        <p:spPr>
          <a:xfrm>
            <a:off x="9148637" y="1565098"/>
            <a:ext cx="3043363" cy="3043363"/>
          </a:xfrm>
          <a:prstGeom prst="ellipse">
            <a:avLst/>
          </a:prstGeom>
          <a:noFill/>
          <a:ln>
            <a:noFill/>
          </a:ln>
        </p:spPr>
      </p:pic>
      <p:sp>
        <p:nvSpPr>
          <p:cNvPr id="1207" name="Google Shape;1207;p99"/>
          <p:cNvSpPr txBox="1">
            <a:spLocks noGrp="1"/>
          </p:cNvSpPr>
          <p:nvPr>
            <p:ph type="title" idx="4294967295"/>
          </p:nvPr>
        </p:nvSpPr>
        <p:spPr>
          <a:xfrm>
            <a:off x="1059296" y="1449300"/>
            <a:ext cx="4242390" cy="2741400"/>
          </a:xfrm>
          <a:prstGeom prst="rect">
            <a:avLst/>
          </a:prstGeom>
          <a:noFill/>
          <a:ln>
            <a:noFill/>
          </a:ln>
        </p:spPr>
        <p:txBody>
          <a:bodyPr spcFirstLastPara="1" wrap="square" lIns="121900" tIns="121900" rIns="121900" bIns="121900" anchor="t" anchorCtr="0">
            <a:noAutofit/>
          </a:bodyPr>
          <a:lstStyle/>
          <a:p>
            <a:pPr>
              <a:lnSpc>
                <a:spcPct val="100000"/>
              </a:lnSpc>
              <a:buSzPts val="2800"/>
            </a:pPr>
            <a:r>
              <a:rPr lang="en-US" sz="3200" b="1" dirty="0">
                <a:solidFill>
                  <a:schemeClr val="bg1"/>
                </a:solidFill>
                <a:latin typeface="Poppins" panose="00000500000000000000" pitchFamily="2" charset="0"/>
                <a:cs typeface="Poppins" panose="00000500000000000000" pitchFamily="2" charset="0"/>
              </a:rPr>
              <a:t>The emotions people have while working, directly reflect the true quality of their work life.</a:t>
            </a:r>
          </a:p>
        </p:txBody>
      </p:sp>
      <p:pic>
        <p:nvPicPr>
          <p:cNvPr id="1208" name="Google Shape;1208;p99" descr="slide_11"/>
          <p:cNvPicPr preferRelativeResize="0"/>
          <p:nvPr/>
        </p:nvPicPr>
        <p:blipFill rotWithShape="1">
          <a:blip r:embed="rId3">
            <a:alphaModFix/>
          </a:blip>
          <a:srcRect t="4178" r="51960" b="4178"/>
          <a:stretch/>
        </p:blipFill>
        <p:spPr>
          <a:xfrm>
            <a:off x="5587682" y="1449300"/>
            <a:ext cx="3274959" cy="3274959"/>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Shape 1214"/>
        <p:cNvGrpSpPr/>
        <p:nvPr/>
      </p:nvGrpSpPr>
      <p:grpSpPr>
        <a:xfrm>
          <a:off x="0" y="0"/>
          <a:ext cx="0" cy="0"/>
          <a:chOff x="0" y="0"/>
          <a:chExt cx="0" cy="0"/>
        </a:xfrm>
      </p:grpSpPr>
      <p:sp>
        <p:nvSpPr>
          <p:cNvPr id="1215" name="Google Shape;1215;p100"/>
          <p:cNvSpPr txBox="1">
            <a:spLocks noGrp="1"/>
          </p:cNvSpPr>
          <p:nvPr>
            <p:ph type="title"/>
          </p:nvPr>
        </p:nvSpPr>
        <p:spPr>
          <a:xfrm>
            <a:off x="877824" y="1517904"/>
            <a:ext cx="4827112" cy="2479938"/>
          </a:xfrm>
          <a:prstGeom prst="rect">
            <a:avLst/>
          </a:prstGeom>
          <a:noFill/>
          <a:ln>
            <a:noFill/>
          </a:ln>
        </p:spPr>
        <p:txBody>
          <a:bodyPr spcFirstLastPara="1" wrap="square" lIns="121900" tIns="121900" rIns="121900" bIns="121900" anchor="t" anchorCtr="0">
            <a:noAutofit/>
          </a:bodyPr>
          <a:lstStyle/>
          <a:p>
            <a:pPr>
              <a:buSzPts val="2800"/>
            </a:pPr>
            <a:r>
              <a:rPr lang="en-GB" dirty="0">
                <a:latin typeface="Poppins" panose="00000500000000000000" pitchFamily="2" charset="0"/>
                <a:cs typeface="Poppins" panose="00000500000000000000" pitchFamily="2" charset="0"/>
              </a:rPr>
              <a:t>What is Emotional Intelligence?</a:t>
            </a:r>
            <a:endParaRPr dirty="0">
              <a:latin typeface="Poppins" panose="00000500000000000000" pitchFamily="2" charset="0"/>
              <a:cs typeface="Poppins" panose="00000500000000000000" pitchFamily="2" charset="0"/>
            </a:endParaRPr>
          </a:p>
        </p:txBody>
      </p:sp>
      <p:sp>
        <p:nvSpPr>
          <p:cNvPr id="1216" name="Google Shape;1216;p100"/>
          <p:cNvSpPr txBox="1">
            <a:spLocks noGrp="1"/>
          </p:cNvSpPr>
          <p:nvPr>
            <p:ph type="body" idx="1"/>
          </p:nvPr>
        </p:nvSpPr>
        <p:spPr>
          <a:xfrm>
            <a:off x="6572125" y="1517904"/>
            <a:ext cx="4247069" cy="4276840"/>
          </a:xfrm>
          <a:prstGeom prst="rect">
            <a:avLst/>
          </a:prstGeom>
          <a:noFill/>
          <a:ln>
            <a:noFill/>
          </a:ln>
        </p:spPr>
        <p:txBody>
          <a:bodyPr spcFirstLastPara="1" wrap="square" lIns="121900" tIns="121900" rIns="121900" bIns="121900" anchor="t" anchorCtr="0">
            <a:noAutofit/>
          </a:bodyPr>
          <a:lstStyle/>
          <a:p>
            <a:pPr marL="609585" indent="-423323">
              <a:spcBef>
                <a:spcPts val="1600"/>
              </a:spcBef>
              <a:buClr>
                <a:schemeClr val="dk1"/>
              </a:buClr>
              <a:buSzPts val="1400"/>
              <a:buFont typeface="Montserrat"/>
              <a:buChar char="●"/>
            </a:pPr>
            <a:r>
              <a:rPr lang="en-GB" sz="2000" dirty="0">
                <a:solidFill>
                  <a:schemeClr val="dk1"/>
                </a:solidFill>
                <a:latin typeface="Avenir Next LT Pro" panose="020B0504020202020204" pitchFamily="34" charset="0"/>
                <a:ea typeface="Montserrat"/>
                <a:cs typeface="Montserrat"/>
                <a:sym typeface="Montserrat"/>
              </a:rPr>
              <a:t>Refers to the ability to </a:t>
            </a:r>
            <a:r>
              <a:rPr lang="en-GB" sz="2000" dirty="0">
                <a:solidFill>
                  <a:schemeClr val="dk1"/>
                </a:solidFill>
                <a:latin typeface="Avenir Next LT Pro Demi" panose="020B0704020202020204" pitchFamily="34" charset="0"/>
                <a:ea typeface="Montserrat"/>
                <a:cs typeface="Montserrat"/>
                <a:sym typeface="Montserrat"/>
              </a:rPr>
              <a:t>recognise, interpret and process emotions in yourself and others.</a:t>
            </a:r>
            <a:endParaRPr sz="2000" dirty="0">
              <a:solidFill>
                <a:schemeClr val="dk1"/>
              </a:solidFill>
              <a:latin typeface="Avenir Next LT Pro Demi" panose="020B0704020202020204" pitchFamily="34" charset="0"/>
              <a:ea typeface="Montserrat"/>
              <a:cs typeface="Montserrat"/>
              <a:sym typeface="Montserrat"/>
            </a:endParaRPr>
          </a:p>
          <a:p>
            <a:pPr marL="609585" indent="-423323">
              <a:spcBef>
                <a:spcPts val="1600"/>
              </a:spcBef>
              <a:buClr>
                <a:schemeClr val="dk1"/>
              </a:buClr>
              <a:buSzPts val="1400"/>
              <a:buFont typeface="Montserrat"/>
              <a:buChar char="●"/>
            </a:pPr>
            <a:r>
              <a:rPr lang="en-GB" sz="2000" dirty="0">
                <a:solidFill>
                  <a:schemeClr val="dk1"/>
                </a:solidFill>
                <a:latin typeface="Avenir Next LT Pro" panose="020B0504020202020204" pitchFamily="34" charset="0"/>
                <a:ea typeface="Montserrat"/>
                <a:cs typeface="Montserrat"/>
                <a:sym typeface="Montserrat"/>
              </a:rPr>
              <a:t>this means being aware that emotions can drive our behaviour and impact people (positively or negatively), and learning how to manage those emotions- both our own and others- especially when we are under pressure”</a:t>
            </a:r>
            <a:endParaRPr sz="2000" dirty="0">
              <a:solidFill>
                <a:schemeClr val="dk1"/>
              </a:solidFill>
              <a:latin typeface="Avenir Next LT Pro" panose="020B0504020202020204" pitchFamily="34" charset="0"/>
              <a:ea typeface="Montserrat"/>
              <a:cs typeface="Montserrat"/>
              <a:sym typeface="Montserrat"/>
            </a:endParaRPr>
          </a:p>
        </p:txBody>
      </p:sp>
      <p:sp>
        <p:nvSpPr>
          <p:cNvPr id="1217" name="Google Shape;1217;p100"/>
          <p:cNvSpPr txBox="1">
            <a:spLocks noGrp="1"/>
          </p:cNvSpPr>
          <p:nvPr>
            <p:ph type="sldNum" sz="quarter" idx="12"/>
          </p:nvPr>
        </p:nvSpPr>
        <p:spPr>
          <a:prstGeom prst="rect">
            <a:avLst/>
          </a:prstGeom>
        </p:spPr>
        <p:txBody>
          <a:bodyPr spcFirstLastPara="1" wrap="square" lIns="121900" tIns="121900" rIns="121900" bIns="121900" anchor="ctr" anchorCtr="0">
            <a:noAutofit/>
          </a:bodyPr>
          <a:lstStyle/>
          <a:p>
            <a:pPr>
              <a:buSzPts val="1000"/>
            </a:pPr>
            <a:fld id="{00000000-1234-1234-1234-123412341234}" type="slidenum">
              <a:rPr lang="en-GB"/>
              <a:pPr>
                <a:buSzPts val="1000"/>
              </a:pPr>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EE78-276C-4BE4-88D1-8EC074DDC6FF}"/>
              </a:ext>
            </a:extLst>
          </p:cNvPr>
          <p:cNvSpPr>
            <a:spLocks noGrp="1"/>
          </p:cNvSpPr>
          <p:nvPr>
            <p:ph type="title"/>
          </p:nvPr>
        </p:nvSpPr>
        <p:spPr>
          <a:xfrm>
            <a:off x="1209243" y="343824"/>
            <a:ext cx="10036292" cy="773776"/>
          </a:xfrm>
        </p:spPr>
        <p:txBody>
          <a:bodyPr>
            <a:normAutofit/>
          </a:bodyPr>
          <a:lstStyle/>
          <a:p>
            <a:r>
              <a:rPr lang="en-US" sz="3600" dirty="0"/>
              <a:t>Why emotional intelligence</a:t>
            </a:r>
            <a:endParaRPr lang="en-NG" sz="3600" dirty="0"/>
          </a:p>
        </p:txBody>
      </p:sp>
      <p:sp>
        <p:nvSpPr>
          <p:cNvPr id="6" name="Oval 5">
            <a:extLst>
              <a:ext uri="{FF2B5EF4-FFF2-40B4-BE49-F238E27FC236}">
                <a16:creationId xmlns:a16="http://schemas.microsoft.com/office/drawing/2014/main" id="{A4132166-F2A0-C8BD-9487-C10C8A02D5F3}"/>
              </a:ext>
            </a:extLst>
          </p:cNvPr>
          <p:cNvSpPr/>
          <p:nvPr/>
        </p:nvSpPr>
        <p:spPr>
          <a:xfrm>
            <a:off x="3809113" y="2985225"/>
            <a:ext cx="1632097" cy="163209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NG"/>
          </a:p>
        </p:txBody>
      </p:sp>
      <p:sp>
        <p:nvSpPr>
          <p:cNvPr id="7" name="Freeform: Shape 6">
            <a:extLst>
              <a:ext uri="{FF2B5EF4-FFF2-40B4-BE49-F238E27FC236}">
                <a16:creationId xmlns:a16="http://schemas.microsoft.com/office/drawing/2014/main" id="{0D5FE61E-262A-FE08-5974-CC8BE563A3EA}"/>
              </a:ext>
            </a:extLst>
          </p:cNvPr>
          <p:cNvSpPr/>
          <p:nvPr/>
        </p:nvSpPr>
        <p:spPr>
          <a:xfrm>
            <a:off x="3678545" y="1656231"/>
            <a:ext cx="1893233" cy="1095837"/>
          </a:xfrm>
          <a:custGeom>
            <a:avLst/>
            <a:gdLst>
              <a:gd name="connsiteX0" fmla="*/ 0 w 1893233"/>
              <a:gd name="connsiteY0" fmla="*/ 0 h 1095837"/>
              <a:gd name="connsiteX1" fmla="*/ 1893233 w 1893233"/>
              <a:gd name="connsiteY1" fmla="*/ 0 h 1095837"/>
              <a:gd name="connsiteX2" fmla="*/ 1893233 w 1893233"/>
              <a:gd name="connsiteY2" fmla="*/ 1095837 h 1095837"/>
              <a:gd name="connsiteX3" fmla="*/ 0 w 1893233"/>
              <a:gd name="connsiteY3" fmla="*/ 1095837 h 1095837"/>
              <a:gd name="connsiteX4" fmla="*/ 0 w 1893233"/>
              <a:gd name="connsiteY4" fmla="*/ 0 h 109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33" h="1095837">
                <a:moveTo>
                  <a:pt x="0" y="0"/>
                </a:moveTo>
                <a:lnTo>
                  <a:pt x="1893233" y="0"/>
                </a:lnTo>
                <a:lnTo>
                  <a:pt x="1893233" y="1095837"/>
                </a:lnTo>
                <a:lnTo>
                  <a:pt x="0" y="1095837"/>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baseline="0" dirty="0"/>
              <a:t>EQ impacts various areas of life, including relationships, career growth, and overall well-being.</a:t>
            </a:r>
            <a:endParaRPr lang="en-NG" sz="1400" kern="1200" dirty="0"/>
          </a:p>
        </p:txBody>
      </p:sp>
      <p:sp>
        <p:nvSpPr>
          <p:cNvPr id="8" name="Oval 7">
            <a:extLst>
              <a:ext uri="{FF2B5EF4-FFF2-40B4-BE49-F238E27FC236}">
                <a16:creationId xmlns:a16="http://schemas.microsoft.com/office/drawing/2014/main" id="{95B3E6F7-3284-CBC8-358A-DB4CDE1C28A9}"/>
              </a:ext>
            </a:extLst>
          </p:cNvPr>
          <p:cNvSpPr/>
          <p:nvPr/>
        </p:nvSpPr>
        <p:spPr>
          <a:xfrm>
            <a:off x="4429963" y="3436150"/>
            <a:ext cx="1632097" cy="163209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NG"/>
          </a:p>
        </p:txBody>
      </p:sp>
      <p:sp>
        <p:nvSpPr>
          <p:cNvPr id="9" name="Freeform: Shape 8">
            <a:extLst>
              <a:ext uri="{FF2B5EF4-FFF2-40B4-BE49-F238E27FC236}">
                <a16:creationId xmlns:a16="http://schemas.microsoft.com/office/drawing/2014/main" id="{0A61AD63-1E1B-0D4F-6F3A-3F95DE6ECCC2}"/>
              </a:ext>
            </a:extLst>
          </p:cNvPr>
          <p:cNvSpPr/>
          <p:nvPr/>
        </p:nvSpPr>
        <p:spPr>
          <a:xfrm>
            <a:off x="6191976" y="3101804"/>
            <a:ext cx="1697381" cy="1189099"/>
          </a:xfrm>
          <a:custGeom>
            <a:avLst/>
            <a:gdLst>
              <a:gd name="connsiteX0" fmla="*/ 0 w 1697381"/>
              <a:gd name="connsiteY0" fmla="*/ 0 h 1189099"/>
              <a:gd name="connsiteX1" fmla="*/ 1697381 w 1697381"/>
              <a:gd name="connsiteY1" fmla="*/ 0 h 1189099"/>
              <a:gd name="connsiteX2" fmla="*/ 1697381 w 1697381"/>
              <a:gd name="connsiteY2" fmla="*/ 1189099 h 1189099"/>
              <a:gd name="connsiteX3" fmla="*/ 0 w 1697381"/>
              <a:gd name="connsiteY3" fmla="*/ 1189099 h 1189099"/>
              <a:gd name="connsiteX4" fmla="*/ 0 w 1697381"/>
              <a:gd name="connsiteY4" fmla="*/ 0 h 118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81" h="1189099">
                <a:moveTo>
                  <a:pt x="0" y="0"/>
                </a:moveTo>
                <a:lnTo>
                  <a:pt x="1697381" y="0"/>
                </a:lnTo>
                <a:lnTo>
                  <a:pt x="1697381" y="1189099"/>
                </a:lnTo>
                <a:lnTo>
                  <a:pt x="0" y="118909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baseline="0" dirty="0"/>
              <a:t>It enables individuals to make informed decisions, manage stress, and maintain positive connections.</a:t>
            </a:r>
            <a:endParaRPr lang="en-NG" sz="1400" kern="1200" dirty="0"/>
          </a:p>
        </p:txBody>
      </p:sp>
      <p:sp>
        <p:nvSpPr>
          <p:cNvPr id="10" name="Oval 9">
            <a:extLst>
              <a:ext uri="{FF2B5EF4-FFF2-40B4-BE49-F238E27FC236}">
                <a16:creationId xmlns:a16="http://schemas.microsoft.com/office/drawing/2014/main" id="{5990DF8B-8388-A66D-4B80-D1A826DB626C}"/>
              </a:ext>
            </a:extLst>
          </p:cNvPr>
          <p:cNvSpPr/>
          <p:nvPr/>
        </p:nvSpPr>
        <p:spPr>
          <a:xfrm>
            <a:off x="4192983" y="4166398"/>
            <a:ext cx="1632097" cy="163209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NG"/>
          </a:p>
        </p:txBody>
      </p:sp>
      <p:sp>
        <p:nvSpPr>
          <p:cNvPr id="11" name="Freeform: Shape 10">
            <a:extLst>
              <a:ext uri="{FF2B5EF4-FFF2-40B4-BE49-F238E27FC236}">
                <a16:creationId xmlns:a16="http://schemas.microsoft.com/office/drawing/2014/main" id="{E24870B1-A30E-C78E-A624-099A41C58A73}"/>
              </a:ext>
            </a:extLst>
          </p:cNvPr>
          <p:cNvSpPr/>
          <p:nvPr/>
        </p:nvSpPr>
        <p:spPr>
          <a:xfrm>
            <a:off x="5930840" y="5130268"/>
            <a:ext cx="1697381" cy="1189099"/>
          </a:xfrm>
          <a:custGeom>
            <a:avLst/>
            <a:gdLst>
              <a:gd name="connsiteX0" fmla="*/ 0 w 1697381"/>
              <a:gd name="connsiteY0" fmla="*/ 0 h 1189099"/>
              <a:gd name="connsiteX1" fmla="*/ 1697381 w 1697381"/>
              <a:gd name="connsiteY1" fmla="*/ 0 h 1189099"/>
              <a:gd name="connsiteX2" fmla="*/ 1697381 w 1697381"/>
              <a:gd name="connsiteY2" fmla="*/ 1189099 h 1189099"/>
              <a:gd name="connsiteX3" fmla="*/ 0 w 1697381"/>
              <a:gd name="connsiteY3" fmla="*/ 1189099 h 1189099"/>
              <a:gd name="connsiteX4" fmla="*/ 0 w 1697381"/>
              <a:gd name="connsiteY4" fmla="*/ 0 h 118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81" h="1189099">
                <a:moveTo>
                  <a:pt x="0" y="0"/>
                </a:moveTo>
                <a:lnTo>
                  <a:pt x="1697381" y="0"/>
                </a:lnTo>
                <a:lnTo>
                  <a:pt x="1697381" y="1189099"/>
                </a:lnTo>
                <a:lnTo>
                  <a:pt x="0" y="118909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dirty="0"/>
              <a:t>We work with and for people</a:t>
            </a:r>
          </a:p>
          <a:p>
            <a:pPr lvl="0" algn="ctr" defTabSz="622300">
              <a:lnSpc>
                <a:spcPct val="90000"/>
              </a:lnSpc>
              <a:spcBef>
                <a:spcPct val="0"/>
              </a:spcBef>
              <a:spcAft>
                <a:spcPct val="35000"/>
              </a:spcAft>
            </a:pPr>
            <a:r>
              <a:rPr lang="en-US" sz="1400" dirty="0"/>
              <a:t>Human beings = emotional and social beings</a:t>
            </a:r>
          </a:p>
        </p:txBody>
      </p:sp>
      <p:sp>
        <p:nvSpPr>
          <p:cNvPr id="12" name="Oval 11">
            <a:extLst>
              <a:ext uri="{FF2B5EF4-FFF2-40B4-BE49-F238E27FC236}">
                <a16:creationId xmlns:a16="http://schemas.microsoft.com/office/drawing/2014/main" id="{61C2318B-0DCD-493C-E0D8-24797B9B33A6}"/>
              </a:ext>
            </a:extLst>
          </p:cNvPr>
          <p:cNvSpPr/>
          <p:nvPr/>
        </p:nvSpPr>
        <p:spPr>
          <a:xfrm>
            <a:off x="3425244" y="4166398"/>
            <a:ext cx="1632097" cy="163209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NG"/>
          </a:p>
        </p:txBody>
      </p:sp>
      <p:sp>
        <p:nvSpPr>
          <p:cNvPr id="13" name="Freeform: Shape 12">
            <a:extLst>
              <a:ext uri="{FF2B5EF4-FFF2-40B4-BE49-F238E27FC236}">
                <a16:creationId xmlns:a16="http://schemas.microsoft.com/office/drawing/2014/main" id="{2CE8C38D-24DA-E58D-2AEE-D6A2B18BDB10}"/>
              </a:ext>
            </a:extLst>
          </p:cNvPr>
          <p:cNvSpPr/>
          <p:nvPr/>
        </p:nvSpPr>
        <p:spPr>
          <a:xfrm>
            <a:off x="1622102" y="5130268"/>
            <a:ext cx="1697381" cy="1189099"/>
          </a:xfrm>
          <a:custGeom>
            <a:avLst/>
            <a:gdLst>
              <a:gd name="connsiteX0" fmla="*/ 0 w 1697381"/>
              <a:gd name="connsiteY0" fmla="*/ 0 h 1189099"/>
              <a:gd name="connsiteX1" fmla="*/ 1697381 w 1697381"/>
              <a:gd name="connsiteY1" fmla="*/ 0 h 1189099"/>
              <a:gd name="connsiteX2" fmla="*/ 1697381 w 1697381"/>
              <a:gd name="connsiteY2" fmla="*/ 1189099 h 1189099"/>
              <a:gd name="connsiteX3" fmla="*/ 0 w 1697381"/>
              <a:gd name="connsiteY3" fmla="*/ 1189099 h 1189099"/>
              <a:gd name="connsiteX4" fmla="*/ 0 w 1697381"/>
              <a:gd name="connsiteY4" fmla="*/ 0 h 118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81" h="1189099">
                <a:moveTo>
                  <a:pt x="0" y="0"/>
                </a:moveTo>
                <a:lnTo>
                  <a:pt x="1697381" y="0"/>
                </a:lnTo>
                <a:lnTo>
                  <a:pt x="1697381" y="1189099"/>
                </a:lnTo>
                <a:lnTo>
                  <a:pt x="0" y="118909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baseline="0"/>
              <a:t>Stronger relationships and effective communication</a:t>
            </a:r>
            <a:endParaRPr lang="en-NG" sz="1400" kern="1200"/>
          </a:p>
        </p:txBody>
      </p:sp>
      <p:sp>
        <p:nvSpPr>
          <p:cNvPr id="14" name="Oval 13">
            <a:extLst>
              <a:ext uri="{FF2B5EF4-FFF2-40B4-BE49-F238E27FC236}">
                <a16:creationId xmlns:a16="http://schemas.microsoft.com/office/drawing/2014/main" id="{4A1D662D-5DF0-75F0-6A70-4C3FE281A845}"/>
              </a:ext>
            </a:extLst>
          </p:cNvPr>
          <p:cNvSpPr/>
          <p:nvPr/>
        </p:nvSpPr>
        <p:spPr>
          <a:xfrm>
            <a:off x="3188263" y="3436150"/>
            <a:ext cx="1632097" cy="163209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NG"/>
          </a:p>
        </p:txBody>
      </p:sp>
      <p:sp>
        <p:nvSpPr>
          <p:cNvPr id="15" name="Freeform: Shape 14">
            <a:extLst>
              <a:ext uri="{FF2B5EF4-FFF2-40B4-BE49-F238E27FC236}">
                <a16:creationId xmlns:a16="http://schemas.microsoft.com/office/drawing/2014/main" id="{CD66A3C6-A3C2-B28B-08D1-232E8931484C}"/>
              </a:ext>
            </a:extLst>
          </p:cNvPr>
          <p:cNvSpPr/>
          <p:nvPr/>
        </p:nvSpPr>
        <p:spPr>
          <a:xfrm>
            <a:off x="1360967" y="3101804"/>
            <a:ext cx="1697381" cy="1189099"/>
          </a:xfrm>
          <a:custGeom>
            <a:avLst/>
            <a:gdLst>
              <a:gd name="connsiteX0" fmla="*/ 0 w 1697381"/>
              <a:gd name="connsiteY0" fmla="*/ 0 h 1189099"/>
              <a:gd name="connsiteX1" fmla="*/ 1697381 w 1697381"/>
              <a:gd name="connsiteY1" fmla="*/ 0 h 1189099"/>
              <a:gd name="connsiteX2" fmla="*/ 1697381 w 1697381"/>
              <a:gd name="connsiteY2" fmla="*/ 1189099 h 1189099"/>
              <a:gd name="connsiteX3" fmla="*/ 0 w 1697381"/>
              <a:gd name="connsiteY3" fmla="*/ 1189099 h 1189099"/>
              <a:gd name="connsiteX4" fmla="*/ 0 w 1697381"/>
              <a:gd name="connsiteY4" fmla="*/ 0 h 118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81" h="1189099">
                <a:moveTo>
                  <a:pt x="0" y="0"/>
                </a:moveTo>
                <a:lnTo>
                  <a:pt x="1697381" y="0"/>
                </a:lnTo>
                <a:lnTo>
                  <a:pt x="1697381" y="1189099"/>
                </a:lnTo>
                <a:lnTo>
                  <a:pt x="0" y="118909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dirty="0"/>
              <a:t>It equips individuals with the ability to manage conflicts constructively.</a:t>
            </a:r>
            <a:endParaRPr lang="en-NG" sz="1400" kern="1200" dirty="0"/>
          </a:p>
        </p:txBody>
      </p:sp>
      <p:pic>
        <p:nvPicPr>
          <p:cNvPr id="17" name="Graphic 16" descr="Fork In Road with solid fill">
            <a:extLst>
              <a:ext uri="{FF2B5EF4-FFF2-40B4-BE49-F238E27FC236}">
                <a16:creationId xmlns:a16="http://schemas.microsoft.com/office/drawing/2014/main" id="{ADA1EBFE-8D05-3044-264E-138B90A7CB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1737" y="2985225"/>
            <a:ext cx="646234" cy="646234"/>
          </a:xfrm>
          <a:prstGeom prst="rect">
            <a:avLst/>
          </a:prstGeom>
        </p:spPr>
      </p:pic>
      <p:pic>
        <p:nvPicPr>
          <p:cNvPr id="19" name="Graphic 18" descr="Head with Gears">
            <a:extLst>
              <a:ext uri="{FF2B5EF4-FFF2-40B4-BE49-F238E27FC236}">
                <a16:creationId xmlns:a16="http://schemas.microsoft.com/office/drawing/2014/main" id="{694EE7F4-7E39-DFBB-EEBA-B2B4321564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3981" y="5103299"/>
            <a:ext cx="646234" cy="646234"/>
          </a:xfrm>
          <a:prstGeom prst="rect">
            <a:avLst/>
          </a:prstGeom>
        </p:spPr>
      </p:pic>
      <p:pic>
        <p:nvPicPr>
          <p:cNvPr id="21" name="Graphic 20" descr="Cycle with people with solid fill">
            <a:extLst>
              <a:ext uri="{FF2B5EF4-FFF2-40B4-BE49-F238E27FC236}">
                <a16:creationId xmlns:a16="http://schemas.microsoft.com/office/drawing/2014/main" id="{539C9D2F-0BF2-278A-1A56-888CFB0111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423" y="5350193"/>
            <a:ext cx="798679" cy="798679"/>
          </a:xfrm>
          <a:prstGeom prst="rect">
            <a:avLst/>
          </a:prstGeom>
        </p:spPr>
      </p:pic>
      <p:pic>
        <p:nvPicPr>
          <p:cNvPr id="23" name="Graphic 22" descr="Cheers with solid fill">
            <a:extLst>
              <a:ext uri="{FF2B5EF4-FFF2-40B4-BE49-F238E27FC236}">
                <a16:creationId xmlns:a16="http://schemas.microsoft.com/office/drawing/2014/main" id="{D400E087-ECE9-E8F8-F889-A526A74908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423" y="3436150"/>
            <a:ext cx="646234" cy="646234"/>
          </a:xfrm>
          <a:prstGeom prst="rect">
            <a:avLst/>
          </a:prstGeom>
        </p:spPr>
      </p:pic>
      <p:pic>
        <p:nvPicPr>
          <p:cNvPr id="25" name="Graphic 24" descr="Grinning face with solid fill with solid fill">
            <a:extLst>
              <a:ext uri="{FF2B5EF4-FFF2-40B4-BE49-F238E27FC236}">
                <a16:creationId xmlns:a16="http://schemas.microsoft.com/office/drawing/2014/main" id="{BD32A15A-FBD1-DED5-41C8-F9FF59D67E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02127" y="1656231"/>
            <a:ext cx="646234" cy="646234"/>
          </a:xfrm>
          <a:prstGeom prst="rect">
            <a:avLst/>
          </a:prstGeom>
        </p:spPr>
      </p:pic>
    </p:spTree>
    <p:extLst>
      <p:ext uri="{BB962C8B-B14F-4D97-AF65-F5344CB8AC3E}">
        <p14:creationId xmlns:p14="http://schemas.microsoft.com/office/powerpoint/2010/main" val="104397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Shape 1206"/>
        <p:cNvGrpSpPr/>
        <p:nvPr/>
      </p:nvGrpSpPr>
      <p:grpSpPr>
        <a:xfrm>
          <a:off x="0" y="0"/>
          <a:ext cx="0" cy="0"/>
          <a:chOff x="0" y="0"/>
          <a:chExt cx="0" cy="0"/>
        </a:xfrm>
      </p:grpSpPr>
      <p:sp>
        <p:nvSpPr>
          <p:cNvPr id="1207" name="Google Shape;1207;p99"/>
          <p:cNvSpPr txBox="1">
            <a:spLocks noGrp="1"/>
          </p:cNvSpPr>
          <p:nvPr>
            <p:ph type="title" idx="4294967295"/>
          </p:nvPr>
        </p:nvSpPr>
        <p:spPr>
          <a:xfrm>
            <a:off x="3244495" y="2058300"/>
            <a:ext cx="5703011" cy="2741400"/>
          </a:xfrm>
          <a:prstGeom prst="rect">
            <a:avLst/>
          </a:prstGeom>
          <a:noFill/>
          <a:ln>
            <a:noFill/>
          </a:ln>
        </p:spPr>
        <p:txBody>
          <a:bodyPr spcFirstLastPara="1" wrap="square" lIns="121900" tIns="121900" rIns="121900" bIns="121900" anchor="t" anchorCtr="0">
            <a:noAutofit/>
          </a:bodyPr>
          <a:lstStyle/>
          <a:p>
            <a:pPr algn="ctr">
              <a:lnSpc>
                <a:spcPct val="100000"/>
              </a:lnSpc>
              <a:buSzPts val="2800"/>
            </a:pPr>
            <a:r>
              <a:rPr lang="en-US" b="1" dirty="0">
                <a:solidFill>
                  <a:schemeClr val="bg1"/>
                </a:solidFill>
                <a:latin typeface="Poppins" panose="00000500000000000000" pitchFamily="2" charset="0"/>
                <a:cs typeface="Poppins" panose="00000500000000000000" pitchFamily="2" charset="0"/>
              </a:rPr>
              <a:t>Your EQ Could Matter More Than Your IQ, Especially at Work</a:t>
            </a:r>
          </a:p>
        </p:txBody>
      </p:sp>
      <p:sp>
        <p:nvSpPr>
          <p:cNvPr id="4" name="Rectangle 3">
            <a:extLst>
              <a:ext uri="{FF2B5EF4-FFF2-40B4-BE49-F238E27FC236}">
                <a16:creationId xmlns:a16="http://schemas.microsoft.com/office/drawing/2014/main" id="{0B6E719E-BB6A-AB3B-E7EB-A6EB479CEE91}"/>
              </a:ext>
            </a:extLst>
          </p:cNvPr>
          <p:cNvSpPr/>
          <p:nvPr/>
        </p:nvSpPr>
        <p:spPr>
          <a:xfrm>
            <a:off x="10347158" y="252663"/>
            <a:ext cx="1624263" cy="517358"/>
          </a:xfrm>
          <a:prstGeom prst="rect">
            <a:avLst/>
          </a:prstGeom>
          <a:solidFill>
            <a:srgbClr val="1D5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5" name="Picture 4" descr="A white text on a black background&#10;&#10;Description automatically generated with medium confidence">
            <a:extLst>
              <a:ext uri="{FF2B5EF4-FFF2-40B4-BE49-F238E27FC236}">
                <a16:creationId xmlns:a16="http://schemas.microsoft.com/office/drawing/2014/main" id="{B77C622D-7918-A607-07DE-F6A3FD619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404" y="1843"/>
            <a:ext cx="1831596" cy="605877"/>
          </a:xfrm>
          <a:prstGeom prst="rect">
            <a:avLst/>
          </a:prstGeom>
        </p:spPr>
      </p:pic>
    </p:spTree>
    <p:extLst>
      <p:ext uri="{BB962C8B-B14F-4D97-AF65-F5344CB8AC3E}">
        <p14:creationId xmlns:p14="http://schemas.microsoft.com/office/powerpoint/2010/main" val="223271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55E5"/>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7048C5A1-FF43-538A-3CE5-7F4338D20836}"/>
              </a:ext>
            </a:extLst>
          </p:cNvPr>
          <p:cNvGrpSpPr/>
          <p:nvPr/>
        </p:nvGrpSpPr>
        <p:grpSpPr>
          <a:xfrm>
            <a:off x="6677247" y="4986670"/>
            <a:ext cx="5071730" cy="1298378"/>
            <a:chOff x="6677247" y="4986670"/>
            <a:chExt cx="5071730" cy="1298378"/>
          </a:xfrm>
        </p:grpSpPr>
        <p:cxnSp>
          <p:nvCxnSpPr>
            <p:cNvPr id="31" name="Straight Connector 30">
              <a:extLst>
                <a:ext uri="{FF2B5EF4-FFF2-40B4-BE49-F238E27FC236}">
                  <a16:creationId xmlns:a16="http://schemas.microsoft.com/office/drawing/2014/main" id="{3C782D32-2CAB-87B1-E076-1B13D80F97B6}"/>
                </a:ext>
              </a:extLst>
            </p:cNvPr>
            <p:cNvCxnSpPr/>
            <p:nvPr/>
          </p:nvCxnSpPr>
          <p:spPr>
            <a:xfrm>
              <a:off x="6677247" y="4986670"/>
              <a:ext cx="5071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A5689B-1E3D-2090-F28C-9B3FC0BCA1F9}"/>
                </a:ext>
              </a:extLst>
            </p:cNvPr>
            <p:cNvCxnSpPr/>
            <p:nvPr/>
          </p:nvCxnSpPr>
          <p:spPr>
            <a:xfrm>
              <a:off x="6677247" y="6117337"/>
              <a:ext cx="5071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04AF75-9DD3-95F1-D717-3879766EF507}"/>
                </a:ext>
              </a:extLst>
            </p:cNvPr>
            <p:cNvCxnSpPr/>
            <p:nvPr/>
          </p:nvCxnSpPr>
          <p:spPr>
            <a:xfrm>
              <a:off x="6677247" y="4986670"/>
              <a:ext cx="0" cy="1130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8DC80A4-2117-2FE0-61BC-DDCEFA9E7344}"/>
                </a:ext>
              </a:extLst>
            </p:cNvPr>
            <p:cNvCxnSpPr/>
            <p:nvPr/>
          </p:nvCxnSpPr>
          <p:spPr>
            <a:xfrm>
              <a:off x="11748977" y="4986670"/>
              <a:ext cx="0" cy="1130667"/>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52811A6-2EE9-A801-4AA3-E14559AB0D38}"/>
                </a:ext>
              </a:extLst>
            </p:cNvPr>
            <p:cNvSpPr/>
            <p:nvPr/>
          </p:nvSpPr>
          <p:spPr>
            <a:xfrm>
              <a:off x="7594057" y="5949625"/>
              <a:ext cx="3238110" cy="335423"/>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venir Next LT Pro Demi" panose="020B0704020202020204" pitchFamily="34" charset="0"/>
                </a:rPr>
                <a:t>Interpersonal intelligence </a:t>
              </a:r>
              <a:endParaRPr lang="en-NG" dirty="0">
                <a:solidFill>
                  <a:schemeClr val="bg1"/>
                </a:solidFill>
                <a:latin typeface="Avenir Next LT Pro Demi" panose="020B0704020202020204" pitchFamily="34" charset="0"/>
              </a:endParaRPr>
            </a:p>
          </p:txBody>
        </p:sp>
      </p:grpSp>
      <p:grpSp>
        <p:nvGrpSpPr>
          <p:cNvPr id="29" name="Group 28">
            <a:extLst>
              <a:ext uri="{FF2B5EF4-FFF2-40B4-BE49-F238E27FC236}">
                <a16:creationId xmlns:a16="http://schemas.microsoft.com/office/drawing/2014/main" id="{3457BFBF-F92A-F8D3-9B8C-7A278CA4915A}"/>
              </a:ext>
            </a:extLst>
          </p:cNvPr>
          <p:cNvGrpSpPr/>
          <p:nvPr/>
        </p:nvGrpSpPr>
        <p:grpSpPr>
          <a:xfrm>
            <a:off x="6539023" y="853014"/>
            <a:ext cx="5209954" cy="2708893"/>
            <a:chOff x="6539023" y="853014"/>
            <a:chExt cx="5209954" cy="2708893"/>
          </a:xfrm>
        </p:grpSpPr>
        <p:cxnSp>
          <p:nvCxnSpPr>
            <p:cNvPr id="26" name="Straight Connector 25">
              <a:extLst>
                <a:ext uri="{FF2B5EF4-FFF2-40B4-BE49-F238E27FC236}">
                  <a16:creationId xmlns:a16="http://schemas.microsoft.com/office/drawing/2014/main" id="{6E2B0805-F2E9-F7FD-BCD6-59AB452B13A7}"/>
                </a:ext>
              </a:extLst>
            </p:cNvPr>
            <p:cNvCxnSpPr>
              <a:cxnSpLocks/>
            </p:cNvCxnSpPr>
            <p:nvPr/>
          </p:nvCxnSpPr>
          <p:spPr>
            <a:xfrm flipH="1">
              <a:off x="6549656" y="2161321"/>
              <a:ext cx="5199321" cy="1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A0F2D0-0984-A5EB-F7D0-7A0E99F0F5AA}"/>
                </a:ext>
              </a:extLst>
            </p:cNvPr>
            <p:cNvCxnSpPr>
              <a:stCxn id="12" idx="3"/>
            </p:cNvCxnSpPr>
            <p:nvPr/>
          </p:nvCxnSpPr>
          <p:spPr>
            <a:xfrm flipV="1">
              <a:off x="10177759" y="3551274"/>
              <a:ext cx="1571218" cy="7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9B3FC73-F3B6-BAB5-9EFD-B267A15FA385}"/>
                </a:ext>
              </a:extLst>
            </p:cNvPr>
            <p:cNvCxnSpPr>
              <a:stCxn id="12" idx="1"/>
            </p:cNvCxnSpPr>
            <p:nvPr/>
          </p:nvCxnSpPr>
          <p:spPr>
            <a:xfrm flipH="1">
              <a:off x="6549656" y="3558758"/>
              <a:ext cx="1703610" cy="3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EBA0EE-CBE5-917C-9094-E86227693209}"/>
                </a:ext>
              </a:extLst>
            </p:cNvPr>
            <p:cNvCxnSpPr/>
            <p:nvPr/>
          </p:nvCxnSpPr>
          <p:spPr>
            <a:xfrm flipV="1">
              <a:off x="6539023" y="1020726"/>
              <a:ext cx="0" cy="2530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FF9824-B17D-B182-E337-97C347F83D9F}"/>
                </a:ext>
              </a:extLst>
            </p:cNvPr>
            <p:cNvCxnSpPr>
              <a:cxnSpLocks/>
            </p:cNvCxnSpPr>
            <p:nvPr/>
          </p:nvCxnSpPr>
          <p:spPr>
            <a:xfrm flipV="1">
              <a:off x="11748977" y="1020726"/>
              <a:ext cx="0" cy="2530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A76ED5-D989-B64F-70CD-A87F3A5266B5}"/>
                </a:ext>
              </a:extLst>
            </p:cNvPr>
            <p:cNvCxnSpPr>
              <a:cxnSpLocks/>
            </p:cNvCxnSpPr>
            <p:nvPr/>
          </p:nvCxnSpPr>
          <p:spPr>
            <a:xfrm flipH="1">
              <a:off x="6539023" y="1023875"/>
              <a:ext cx="5209954"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D3956B0-C937-BB0A-FE1C-1E08AF1580D6}"/>
                </a:ext>
              </a:extLst>
            </p:cNvPr>
            <p:cNvSpPr/>
            <p:nvPr/>
          </p:nvSpPr>
          <p:spPr>
            <a:xfrm>
              <a:off x="7607100" y="853014"/>
              <a:ext cx="3238110" cy="3354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venir Next LT Pro Demi" panose="020B0704020202020204" pitchFamily="34" charset="0"/>
                </a:rPr>
                <a:t>Intrapersonal intelligence </a:t>
              </a:r>
              <a:endParaRPr lang="en-NG" dirty="0">
                <a:solidFill>
                  <a:schemeClr val="bg1"/>
                </a:solidFill>
                <a:latin typeface="Avenir Next LT Pro Demi" panose="020B0704020202020204" pitchFamily="34" charset="0"/>
              </a:endParaRPr>
            </a:p>
          </p:txBody>
        </p:sp>
      </p:grpSp>
      <p:sp>
        <p:nvSpPr>
          <p:cNvPr id="3" name="Title 2">
            <a:extLst>
              <a:ext uri="{FF2B5EF4-FFF2-40B4-BE49-F238E27FC236}">
                <a16:creationId xmlns:a16="http://schemas.microsoft.com/office/drawing/2014/main" id="{096B2D3A-CF35-6B22-9DBF-827599902F52}"/>
              </a:ext>
            </a:extLst>
          </p:cNvPr>
          <p:cNvSpPr>
            <a:spLocks noGrp="1"/>
          </p:cNvSpPr>
          <p:nvPr>
            <p:ph type="title"/>
          </p:nvPr>
        </p:nvSpPr>
        <p:spPr/>
        <p:txBody>
          <a:bodyPr anchor="t">
            <a:normAutofit fontScale="90000"/>
          </a:bodyPr>
          <a:lstStyle/>
          <a:p>
            <a:r>
              <a:rPr lang="en-US" dirty="0">
                <a:latin typeface="Poppins" panose="00000500000000000000" pitchFamily="2" charset="0"/>
                <a:cs typeface="Poppins" panose="00000500000000000000" pitchFamily="2" charset="0"/>
              </a:rPr>
              <a:t>Components of Emotional Intelligence</a:t>
            </a:r>
            <a:endParaRPr lang="en-NG" dirty="0">
              <a:latin typeface="Poppins" panose="00000500000000000000" pitchFamily="2" charset="0"/>
              <a:cs typeface="Poppins" panose="00000500000000000000" pitchFamily="2" charset="0"/>
            </a:endParaRPr>
          </a:p>
        </p:txBody>
      </p:sp>
      <p:sp>
        <p:nvSpPr>
          <p:cNvPr id="8" name="Text Placeholder 7">
            <a:extLst>
              <a:ext uri="{FF2B5EF4-FFF2-40B4-BE49-F238E27FC236}">
                <a16:creationId xmlns:a16="http://schemas.microsoft.com/office/drawing/2014/main" id="{74380F79-9B9F-93D7-6D48-C1BCF651EAE0}"/>
              </a:ext>
            </a:extLst>
          </p:cNvPr>
          <p:cNvSpPr>
            <a:spLocks noGrp="1"/>
          </p:cNvSpPr>
          <p:nvPr>
            <p:ph type="body" idx="1"/>
          </p:nvPr>
        </p:nvSpPr>
        <p:spPr>
          <a:xfrm>
            <a:off x="877824" y="3767329"/>
            <a:ext cx="4176825" cy="2350008"/>
          </a:xfrm>
        </p:spPr>
        <p:txBody>
          <a:bodyPr>
            <a:normAutofit/>
          </a:bodyPr>
          <a:lstStyle/>
          <a:p>
            <a:r>
              <a:rPr lang="en-US" sz="2000" dirty="0">
                <a:latin typeface="Avenir Next LT Pro" panose="020B0504020202020204" pitchFamily="34" charset="0"/>
              </a:rPr>
              <a:t>Daniel Goleman’s model (1998) focuses on Emotional Intelligence (EI) as a wide array of competencies and skills that drive leadership performance, and consists of five areas:</a:t>
            </a:r>
          </a:p>
          <a:p>
            <a:endParaRPr lang="en-NG" sz="2000" dirty="0">
              <a:latin typeface="Avenir Next LT Pro" panose="020B0504020202020204" pitchFamily="34" charset="0"/>
            </a:endParaRPr>
          </a:p>
        </p:txBody>
      </p:sp>
      <p:sp>
        <p:nvSpPr>
          <p:cNvPr id="10" name="Rectangle 9">
            <a:extLst>
              <a:ext uri="{FF2B5EF4-FFF2-40B4-BE49-F238E27FC236}">
                <a16:creationId xmlns:a16="http://schemas.microsoft.com/office/drawing/2014/main" id="{51FAF4AD-8676-874C-6D19-29BC61D5184C}"/>
              </a:ext>
            </a:extLst>
          </p:cNvPr>
          <p:cNvSpPr/>
          <p:nvPr/>
        </p:nvSpPr>
        <p:spPr>
          <a:xfrm>
            <a:off x="7137353" y="1775891"/>
            <a:ext cx="1924493" cy="77086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Demi" panose="020B0704020202020204" pitchFamily="34" charset="0"/>
              </a:rPr>
              <a:t>Self-Awareness</a:t>
            </a:r>
            <a:endParaRPr lang="en-NG" dirty="0">
              <a:solidFill>
                <a:schemeClr val="tx1"/>
              </a:solidFill>
              <a:latin typeface="Avenir Next LT Pro Demi" panose="020B0704020202020204" pitchFamily="34" charset="0"/>
            </a:endParaRPr>
          </a:p>
        </p:txBody>
      </p:sp>
      <p:sp>
        <p:nvSpPr>
          <p:cNvPr id="11" name="Rectangle 10">
            <a:extLst>
              <a:ext uri="{FF2B5EF4-FFF2-40B4-BE49-F238E27FC236}">
                <a16:creationId xmlns:a16="http://schemas.microsoft.com/office/drawing/2014/main" id="{7DFD0EB3-4427-0C76-FB87-29F58D35FC6A}"/>
              </a:ext>
            </a:extLst>
          </p:cNvPr>
          <p:cNvSpPr/>
          <p:nvPr/>
        </p:nvSpPr>
        <p:spPr>
          <a:xfrm>
            <a:off x="9389683" y="1775891"/>
            <a:ext cx="1924493" cy="77086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Demi" panose="020B0704020202020204" pitchFamily="34" charset="0"/>
              </a:rPr>
              <a:t>Self-Regulation</a:t>
            </a:r>
            <a:endParaRPr lang="en-NG" dirty="0">
              <a:solidFill>
                <a:schemeClr val="tx1"/>
              </a:solidFill>
              <a:latin typeface="Avenir Next LT Pro Demi" panose="020B0704020202020204" pitchFamily="34" charset="0"/>
            </a:endParaRPr>
          </a:p>
        </p:txBody>
      </p:sp>
      <p:sp>
        <p:nvSpPr>
          <p:cNvPr id="12" name="Rectangle 11">
            <a:extLst>
              <a:ext uri="{FF2B5EF4-FFF2-40B4-BE49-F238E27FC236}">
                <a16:creationId xmlns:a16="http://schemas.microsoft.com/office/drawing/2014/main" id="{44C9B555-F2C4-F4AB-EFFB-7BC8E74493F0}"/>
              </a:ext>
            </a:extLst>
          </p:cNvPr>
          <p:cNvSpPr/>
          <p:nvPr/>
        </p:nvSpPr>
        <p:spPr>
          <a:xfrm>
            <a:off x="8253266" y="3173328"/>
            <a:ext cx="1924493" cy="77086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Demi" panose="020B0704020202020204" pitchFamily="34" charset="0"/>
              </a:rPr>
              <a:t>Motivation</a:t>
            </a:r>
            <a:endParaRPr lang="en-NG" dirty="0">
              <a:solidFill>
                <a:schemeClr val="tx1"/>
              </a:solidFill>
              <a:latin typeface="Avenir Next LT Pro Demi" panose="020B0704020202020204" pitchFamily="34" charset="0"/>
            </a:endParaRPr>
          </a:p>
        </p:txBody>
      </p:sp>
      <p:sp>
        <p:nvSpPr>
          <p:cNvPr id="13" name="Rectangle 12">
            <a:extLst>
              <a:ext uri="{FF2B5EF4-FFF2-40B4-BE49-F238E27FC236}">
                <a16:creationId xmlns:a16="http://schemas.microsoft.com/office/drawing/2014/main" id="{37AF6366-E53B-E339-3FD5-38D5575CDE4A}"/>
              </a:ext>
            </a:extLst>
          </p:cNvPr>
          <p:cNvSpPr/>
          <p:nvPr/>
        </p:nvSpPr>
        <p:spPr>
          <a:xfrm>
            <a:off x="7137352" y="4570765"/>
            <a:ext cx="1924493" cy="77086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Demi" panose="020B0704020202020204" pitchFamily="34" charset="0"/>
              </a:rPr>
              <a:t>Empathy</a:t>
            </a:r>
            <a:endParaRPr lang="en-NG" dirty="0">
              <a:solidFill>
                <a:schemeClr val="tx1"/>
              </a:solidFill>
              <a:latin typeface="Avenir Next LT Pro Demi" panose="020B0704020202020204" pitchFamily="34" charset="0"/>
            </a:endParaRPr>
          </a:p>
        </p:txBody>
      </p:sp>
      <p:sp>
        <p:nvSpPr>
          <p:cNvPr id="14" name="Rectangle 13">
            <a:extLst>
              <a:ext uri="{FF2B5EF4-FFF2-40B4-BE49-F238E27FC236}">
                <a16:creationId xmlns:a16="http://schemas.microsoft.com/office/drawing/2014/main" id="{3B862FF7-8E8B-E3B2-A433-292EDD4DF6EA}"/>
              </a:ext>
            </a:extLst>
          </p:cNvPr>
          <p:cNvSpPr/>
          <p:nvPr/>
        </p:nvSpPr>
        <p:spPr>
          <a:xfrm>
            <a:off x="9389682" y="4570765"/>
            <a:ext cx="1924493" cy="77086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Next LT Pro Demi" panose="020B0704020202020204" pitchFamily="34" charset="0"/>
              </a:rPr>
              <a:t>Social Skills</a:t>
            </a:r>
            <a:endParaRPr lang="en-NG" dirty="0">
              <a:solidFill>
                <a:schemeClr val="tx1"/>
              </a:solidFill>
              <a:latin typeface="Avenir Next LT Pro Demi" panose="020B0704020202020204" pitchFamily="34" charset="0"/>
            </a:endParaRPr>
          </a:p>
        </p:txBody>
      </p:sp>
    </p:spTree>
    <p:extLst>
      <p:ext uri="{BB962C8B-B14F-4D97-AF65-F5344CB8AC3E}">
        <p14:creationId xmlns:p14="http://schemas.microsoft.com/office/powerpoint/2010/main" val="278804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002044"/>
      </a:dk2>
      <a:lt2>
        <a:srgbClr val="F5F0F3"/>
      </a:lt2>
      <a:accent1>
        <a:srgbClr val="0070C0"/>
      </a:accent1>
      <a:accent2>
        <a:srgbClr val="00B0F0"/>
      </a:accent2>
      <a:accent3>
        <a:srgbClr val="FFEBC7"/>
      </a:accent3>
      <a:accent4>
        <a:srgbClr val="FFD78F"/>
      </a:accent4>
      <a:accent5>
        <a:srgbClr val="276D77"/>
      </a:accent5>
      <a:accent6>
        <a:srgbClr val="386ECE"/>
      </a:accent6>
      <a:hlink>
        <a:srgbClr val="AF1DAF"/>
      </a:hlink>
      <a:folHlink>
        <a:srgbClr val="FE5C68"/>
      </a:folHlink>
    </a:clrScheme>
    <a:fontScheme name="Custom 14">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Course-Presentation__Win32_SW_v15" id="{2C9DFD55-A638-4F93-8FB2-21CFF204D143}" vid="{DA5D547E-0C12-4C38-92D7-DC23D24655B4}"/>
    </a:ext>
  </a:extLst>
</a:theme>
</file>

<file path=ppt/theme/theme3.xml><?xml version="1.0" encoding="utf-8"?>
<a:theme xmlns:a="http://schemas.openxmlformats.org/drawingml/2006/main" name="ColorBlockVTI">
  <a:themeElements>
    <a:clrScheme name="Custom 1">
      <a:dk1>
        <a:sysClr val="windowText" lastClr="000000"/>
      </a:dk1>
      <a:lt1>
        <a:sysClr val="window" lastClr="FFFFFF"/>
      </a:lt1>
      <a:dk2>
        <a:srgbClr val="002044"/>
      </a:dk2>
      <a:lt2>
        <a:srgbClr val="F5F0F3"/>
      </a:lt2>
      <a:accent1>
        <a:srgbClr val="0070C0"/>
      </a:accent1>
      <a:accent2>
        <a:srgbClr val="00B0F0"/>
      </a:accent2>
      <a:accent3>
        <a:srgbClr val="FFEBC7"/>
      </a:accent3>
      <a:accent4>
        <a:srgbClr val="FFD78F"/>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ybersafe">
      <a:majorFont>
        <a:latin typeface="Poppins"/>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3210</TotalTime>
  <Words>4517</Words>
  <Application>Microsoft Office PowerPoint</Application>
  <PresentationFormat>Widescreen</PresentationFormat>
  <Paragraphs>276</Paragraphs>
  <Slides>33</Slides>
  <Notes>18</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33</vt:i4>
      </vt:variant>
    </vt:vector>
  </HeadingPairs>
  <TitlesOfParts>
    <vt:vector size="54" baseType="lpstr">
      <vt:lpstr>Aharoni</vt:lpstr>
      <vt:lpstr>Amasis MT Pro Medium</vt:lpstr>
      <vt:lpstr>Arial</vt:lpstr>
      <vt:lpstr>Arial Nova</vt:lpstr>
      <vt:lpstr>Avenir Next LT Pro</vt:lpstr>
      <vt:lpstr>Avenir Next LT Pro Demi</vt:lpstr>
      <vt:lpstr>Calibri</vt:lpstr>
      <vt:lpstr>Calibri Light</vt:lpstr>
      <vt:lpstr>Montserrat</vt:lpstr>
      <vt:lpstr>Montserrat Light</vt:lpstr>
      <vt:lpstr>NexusSans</vt:lpstr>
      <vt:lpstr>open sans</vt:lpstr>
      <vt:lpstr>Poppins</vt:lpstr>
      <vt:lpstr>Sabon Next LT</vt:lpstr>
      <vt:lpstr>Söhne</vt:lpstr>
      <vt:lpstr>var(--ricos-custom-p-font-family,unset)</vt:lpstr>
      <vt:lpstr>wfont_8b2f05_f7fbb11a8d3a41ca99820a300b7b7c1b</vt:lpstr>
      <vt:lpstr>Office Theme</vt:lpstr>
      <vt:lpstr>1_Office Theme</vt:lpstr>
      <vt:lpstr>ColorBlockVTI</vt:lpstr>
      <vt:lpstr>2_Office Theme</vt:lpstr>
      <vt:lpstr>Soft Skills  Training</vt:lpstr>
      <vt:lpstr>Module Three Emotional Intelligence</vt:lpstr>
      <vt:lpstr>module outline</vt:lpstr>
      <vt:lpstr>“</vt:lpstr>
      <vt:lpstr>The emotions people have while working, directly reflect the true quality of their work life.</vt:lpstr>
      <vt:lpstr>What is Emotional Intelligence?</vt:lpstr>
      <vt:lpstr>Why emotional intelligence</vt:lpstr>
      <vt:lpstr>Your EQ Could Matter More Than Your IQ, Especially at Work</vt:lpstr>
      <vt:lpstr>Components of Emotional Intelligence</vt:lpstr>
      <vt:lpstr>Domains &amp; Competencies</vt:lpstr>
      <vt:lpstr>02</vt:lpstr>
      <vt:lpstr>Self Awareness</vt:lpstr>
      <vt:lpstr>Understanding &amp; Recognizing Emotions</vt:lpstr>
      <vt:lpstr>Improving your self awareness in EI</vt:lpstr>
      <vt:lpstr>Understanding your behaviour</vt:lpstr>
      <vt:lpstr>Self  Regulation</vt:lpstr>
      <vt:lpstr>Techniques for Managing Emotions Effectively</vt:lpstr>
      <vt:lpstr>Coping with Stress and Anxiety</vt:lpstr>
      <vt:lpstr>Motivation</vt:lpstr>
      <vt:lpstr>Staying Motivated</vt:lpstr>
      <vt:lpstr>03</vt:lpstr>
      <vt:lpstr>Empathy</vt:lpstr>
      <vt:lpstr>Developing Empathy Skills</vt:lpstr>
      <vt:lpstr>PowerPoint Presentation</vt:lpstr>
      <vt:lpstr>Social Skills</vt:lpstr>
      <vt:lpstr>Building your social skills</vt:lpstr>
      <vt:lpstr>04</vt:lpstr>
      <vt:lpstr>Conflict resolution</vt:lpstr>
      <vt:lpstr>How people handle conflicts</vt:lpstr>
      <vt:lpstr>Techniques for resolving conflicts peacefully</vt:lpstr>
      <vt:lpstr>Becoming More Emotionally Intelligent  </vt:lpstr>
      <vt:lpstr>Summary &amp; Reflections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Prerequisite  Training</dc:title>
  <dc:creator>Cole  Ogbonna</dc:creator>
  <cp:lastModifiedBy>Daniel</cp:lastModifiedBy>
  <cp:revision>15</cp:revision>
  <dcterms:created xsi:type="dcterms:W3CDTF">2023-04-17T08:41:03Z</dcterms:created>
  <dcterms:modified xsi:type="dcterms:W3CDTF">2023-07-13T05:19:32Z</dcterms:modified>
</cp:coreProperties>
</file>