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253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7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C009-9011-467B-AEFC-0C755463C9A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5960-7794-470C-B483-A301CD59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The Relation Between </a:t>
            </a:r>
            <a:r>
              <a:rPr lang="en-US" sz="3600" dirty="0" smtClean="0"/>
              <a:t>Capital Structure</a:t>
            </a:r>
            <a:r>
              <a:rPr lang="en-US" sz="3600" dirty="0"/>
              <a:t>,</a:t>
            </a:r>
            <a:br>
              <a:rPr lang="en-US" sz="3600" dirty="0"/>
            </a:br>
            <a:r>
              <a:rPr lang="en-US" sz="3600" dirty="0"/>
              <a:t>Interest Rate Sensitivity, and Market Value in</a:t>
            </a:r>
            <a:br>
              <a:rPr lang="en-US" sz="3600" dirty="0"/>
            </a:br>
            <a:r>
              <a:rPr lang="en-US" sz="3600" dirty="0"/>
              <a:t>the Property-Liability Insurance </a:t>
            </a:r>
            <a:r>
              <a:rPr lang="en-US" sz="3600" dirty="0" smtClean="0"/>
              <a:t>Industry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Yas</a:t>
            </a:r>
            <a:r>
              <a:rPr lang="en-US" dirty="0" smtClean="0"/>
              <a:t> </a:t>
            </a:r>
            <a:r>
              <a:rPr lang="en-US" dirty="0" err="1" smtClean="0"/>
              <a:t>Suttakulpiboon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7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evidence supports the hypothesis that insurers manage both </a:t>
            </a:r>
            <a:r>
              <a:rPr lang="en-US" dirty="0" smtClean="0"/>
              <a:t>capital structure </a:t>
            </a:r>
            <a:r>
              <a:rPr lang="en-US" dirty="0"/>
              <a:t>(leverage) and interest rate risk (surplus duration) as part of </a:t>
            </a:r>
            <a:r>
              <a:rPr lang="en-US" dirty="0" smtClean="0"/>
              <a:t>their effort </a:t>
            </a:r>
            <a:r>
              <a:rPr lang="en-US" dirty="0"/>
              <a:t>to </a:t>
            </a:r>
            <a:r>
              <a:rPr lang="en-US" dirty="0" smtClean="0"/>
              <a:t>maximize </a:t>
            </a:r>
            <a:r>
              <a:rPr lang="en-US" dirty="0"/>
              <a:t>value and may indeed be signaling the existence of </a:t>
            </a:r>
            <a:r>
              <a:rPr lang="en-US" dirty="0" smtClean="0"/>
              <a:t>franchise </a:t>
            </a:r>
            <a:r>
              <a:rPr lang="en-US" dirty="0"/>
              <a:t>value to outside investors via these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article focuses on the joint role of capital structure and interest </a:t>
            </a:r>
            <a:r>
              <a:rPr lang="en-US" dirty="0" smtClean="0"/>
              <a:t>rate risk </a:t>
            </a:r>
            <a:r>
              <a:rPr lang="en-US" dirty="0"/>
              <a:t>management as related elements in an insurer's overall financial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405" y="1690688"/>
            <a:ext cx="11091190" cy="3599769"/>
            <a:chOff x="838200" y="1690688"/>
            <a:chExt cx="7445830" cy="24166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7827" t="41587" r="21458" b="45080"/>
            <a:stretch/>
          </p:blipFill>
          <p:spPr>
            <a:xfrm>
              <a:off x="838200" y="1690688"/>
              <a:ext cx="7445830" cy="137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7827" t="75944" r="21458" b="13897"/>
            <a:stretch/>
          </p:blipFill>
          <p:spPr>
            <a:xfrm>
              <a:off x="838200" y="3062288"/>
              <a:ext cx="7445830" cy="1045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76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31" t="55714" r="21369" b="26667"/>
          <a:stretch/>
        </p:blipFill>
        <p:spPr>
          <a:xfrm>
            <a:off x="898070" y="1959430"/>
            <a:ext cx="10280815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88" t="42063" r="21815" b="18096"/>
          <a:stretch/>
        </p:blipFill>
        <p:spPr>
          <a:xfrm>
            <a:off x="1273629" y="587827"/>
            <a:ext cx="9567177" cy="5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452" t="54920" r="21548" b="20159"/>
          <a:stretch/>
        </p:blipFill>
        <p:spPr>
          <a:xfrm>
            <a:off x="838200" y="1690688"/>
            <a:ext cx="10970863" cy="38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42" t="42381" r="21280" b="5873"/>
          <a:stretch/>
        </p:blipFill>
        <p:spPr>
          <a:xfrm>
            <a:off x="2901042" y="365125"/>
            <a:ext cx="8452758" cy="61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29524" r="25566" b="15080"/>
          <a:stretch/>
        </p:blipFill>
        <p:spPr>
          <a:xfrm>
            <a:off x="2824842" y="262909"/>
            <a:ext cx="6727371" cy="65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74" t="39047" r="26548" b="27302"/>
          <a:stretch/>
        </p:blipFill>
        <p:spPr>
          <a:xfrm>
            <a:off x="1224642" y="375556"/>
            <a:ext cx="10074880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Relation Between Capital Structure, Interest Rate Sensitivity, and Market Value in the Property-Liability Insurance Industry</vt:lpstr>
      <vt:lpstr>Research Question</vt:lpstr>
      <vt:lpstr>Methodology</vt:lpstr>
      <vt:lpstr>PowerPoint Presentation</vt:lpstr>
      <vt:lpstr>PowerPoint Presentation</vt:lpstr>
      <vt:lpstr>Data</vt:lpstr>
      <vt:lpstr>Result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 Between Capital Structure, Interest Rate Sensitivity, and Market Value in the Property-Liability Insurance Industry</dc:title>
  <dc:creator>Windows User</dc:creator>
  <cp:lastModifiedBy>Windows User</cp:lastModifiedBy>
  <cp:revision>5</cp:revision>
  <dcterms:created xsi:type="dcterms:W3CDTF">2017-10-25T08:48:10Z</dcterms:created>
  <dcterms:modified xsi:type="dcterms:W3CDTF">2017-10-25T10:27:00Z</dcterms:modified>
</cp:coreProperties>
</file>