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742" r:id="rId2"/>
    <p:sldId id="744" r:id="rId3"/>
    <p:sldId id="256" r:id="rId4"/>
    <p:sldId id="743" r:id="rId5"/>
    <p:sldId id="718" r:id="rId6"/>
    <p:sldId id="705" r:id="rId7"/>
    <p:sldId id="707" r:id="rId8"/>
    <p:sldId id="732" r:id="rId9"/>
    <p:sldId id="741" r:id="rId10"/>
    <p:sldId id="745" r:id="rId11"/>
    <p:sldId id="733" r:id="rId12"/>
    <p:sldId id="734" r:id="rId13"/>
    <p:sldId id="735" r:id="rId14"/>
    <p:sldId id="736" r:id="rId15"/>
    <p:sldId id="737" r:id="rId16"/>
    <p:sldId id="738" r:id="rId17"/>
    <p:sldId id="739" r:id="rId18"/>
    <p:sldId id="740" r:id="rId19"/>
  </p:sldIdLst>
  <p:sldSz cx="13004800" cy="9753600"/>
  <p:notesSz cx="6743700" cy="9880600"/>
  <p:defaultTextStyle>
    <a:defPPr>
      <a:defRPr lang="en-US"/>
    </a:defPPr>
    <a:lvl1pPr algn="ctr" defTabSz="582613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1pPr>
    <a:lvl2pPr marL="341313" indent="112713" algn="ctr" defTabSz="582613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2pPr>
    <a:lvl3pPr marL="682625" indent="227013" algn="ctr" defTabSz="582613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3pPr>
    <a:lvl4pPr marL="1027113" indent="341313" algn="ctr" defTabSz="582613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4pPr>
    <a:lvl5pPr marL="1368425" indent="455613" algn="ctr" defTabSz="582613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000099"/>
    <a:srgbClr val="D00000"/>
    <a:srgbClr val="8BE1FF"/>
    <a:srgbClr val="F385E3"/>
    <a:srgbClr val="BF95DF"/>
    <a:srgbClr val="FF2525"/>
    <a:srgbClr val="61D6FF"/>
    <a:srgbClr val="FFCE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0791" autoAdjust="0"/>
  </p:normalViewPr>
  <p:slideViewPr>
    <p:cSldViewPr>
      <p:cViewPr>
        <p:scale>
          <a:sx n="40" d="100"/>
          <a:sy n="40" d="100"/>
        </p:scale>
        <p:origin x="-1450" y="-27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48" y="22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44" y="-72"/>
      </p:cViewPr>
      <p:guideLst>
        <p:guide orient="horz" pos="3112"/>
        <p:guide pos="212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81450" cy="493713"/>
          </a:xfrm>
          <a:prstGeom prst="rect">
            <a:avLst/>
          </a:prstGeom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l" defTabSz="1300163">
              <a:defRPr sz="12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defRPr>
            </a:lvl1pPr>
          </a:lstStyle>
          <a:p>
            <a:pPr>
              <a:defRPr/>
            </a:pPr>
            <a:r>
              <a:rPr lang="en-US"/>
              <a:t>Biblical values of GOD’s Kingdom</a:t>
            </a:r>
          </a:p>
          <a:p>
            <a:pPr>
              <a:defRPr/>
            </a:pPr>
            <a:r>
              <a:rPr lang="en-US"/>
              <a:t>Topic: </a:t>
            </a:r>
            <a:r>
              <a:rPr lang="en-US" smtClean="0"/>
              <a:t>I will Reproduce </a:t>
            </a:r>
            <a:r>
              <a:rPr lang="en-US"/>
              <a:t>L</a:t>
            </a:r>
            <a:r>
              <a:rPr lang="en-US" smtClean="0"/>
              <a:t>eaders of 12 (II)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438650" y="0"/>
            <a:ext cx="2303463" cy="493713"/>
          </a:xfrm>
          <a:prstGeom prst="rect">
            <a:avLst/>
          </a:prstGeom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 defTabSz="430322">
              <a:defRPr sz="1200"/>
            </a:lvl1pPr>
          </a:lstStyle>
          <a:p>
            <a:pPr>
              <a:defRPr/>
            </a:pPr>
            <a:r>
              <a:rPr lang="en-US"/>
              <a:t>Sunday </a:t>
            </a:r>
            <a:r>
              <a:rPr lang="en-US" smtClean="0"/>
              <a:t>4</a:t>
            </a:r>
            <a:r>
              <a:rPr lang="en-US" baseline="30000" smtClean="0"/>
              <a:t>th</a:t>
            </a:r>
            <a:r>
              <a:rPr lang="en-US" smtClean="0"/>
              <a:t> November </a:t>
            </a:r>
            <a:r>
              <a:rPr lang="en-US"/>
              <a:t>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5300"/>
            <a:ext cx="2922588" cy="493713"/>
          </a:xfrm>
          <a:prstGeom prst="rect">
            <a:avLst/>
          </a:prstGeom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85300"/>
            <a:ext cx="2922588" cy="493713"/>
          </a:xfrm>
          <a:prstGeom prst="rect">
            <a:avLst/>
          </a:prstGeom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5D038B-8A27-427F-873B-1B7AB56DBE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01700" y="741363"/>
            <a:ext cx="4940300" cy="3705225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898525" y="4694238"/>
            <a:ext cx="4946650" cy="44450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>
                <a:sym typeface="Chalkboard SE" charset="0"/>
              </a:rPr>
              <a:t>Click to edit Master text styles</a:t>
            </a:r>
          </a:p>
          <a:p>
            <a:pPr lvl="1"/>
            <a:r>
              <a:rPr lang="en-US" noProof="0" smtClean="0">
                <a:sym typeface="Chalkboard SE" charset="0"/>
              </a:rPr>
              <a:t>Second level</a:t>
            </a:r>
          </a:p>
          <a:p>
            <a:pPr lvl="2"/>
            <a:r>
              <a:rPr lang="en-US" noProof="0" smtClean="0">
                <a:sym typeface="Chalkboard SE" charset="0"/>
              </a:rPr>
              <a:t>Third level</a:t>
            </a:r>
          </a:p>
          <a:p>
            <a:pPr lvl="3"/>
            <a:r>
              <a:rPr lang="en-US" noProof="0" smtClean="0">
                <a:sym typeface="Chalkboard SE" charset="0"/>
              </a:rPr>
              <a:t>Fourth level</a:t>
            </a:r>
          </a:p>
          <a:p>
            <a:pPr lvl="4"/>
            <a:r>
              <a:rPr lang="en-US" noProof="0" smtClean="0">
                <a:sym typeface="Chalkboard SE" charset="0"/>
              </a:rPr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19525" y="9385300"/>
            <a:ext cx="2922588" cy="493713"/>
          </a:xfrm>
          <a:prstGeom prst="rect">
            <a:avLst/>
          </a:prstGeom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220C37-082E-445C-8A43-27F7AA61D1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1pPr>
    <a:lvl2pPr marL="341313"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2pPr>
    <a:lvl3pPr marL="682625"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3pPr>
    <a:lvl4pPr marL="1027113"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4pPr>
    <a:lvl5pPr marL="1368425"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5pPr>
    <a:lvl6pPr marL="2285690" algn="l" defTabSz="9142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27" algn="l" defTabSz="9142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65" algn="l" defTabSz="9142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02" algn="l" defTabSz="9142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Chalkboard SE"/>
              <a:ea typeface="Chalkboard SE"/>
              <a:cs typeface="Chalkboard SE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Chalkboard SE"/>
              <a:ea typeface="Chalkboard SE"/>
              <a:cs typeface="Chalkboard SE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Chalkboard SE"/>
              <a:ea typeface="Chalkboard SE"/>
              <a:cs typeface="Chalkboard SE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Chalkboard SE"/>
              <a:ea typeface="Chalkboard SE"/>
              <a:cs typeface="Chalkboard SE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8491538"/>
            <a:ext cx="13004800" cy="126206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30" tIns="65013" rIns="130030" bIns="6501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2700" y="8609013"/>
            <a:ext cx="3200400" cy="1014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30" tIns="65013" rIns="130030" bIns="6501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5975" y="8594725"/>
            <a:ext cx="9648825" cy="1016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30" tIns="65013" rIns="130030" bIns="6501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359577" y="5743787"/>
            <a:ext cx="9211733" cy="260096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359576" y="8604498"/>
            <a:ext cx="9536853" cy="975360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rgbClr val="FFFFFF"/>
                </a:solidFill>
              </a:defRPr>
            </a:lvl1pPr>
            <a:lvl2pPr marL="650141" indent="0" algn="ctr">
              <a:buNone/>
            </a:lvl2pPr>
            <a:lvl3pPr marL="1300284" indent="0" algn="ctr">
              <a:buNone/>
            </a:lvl3pPr>
            <a:lvl4pPr marL="1950424" indent="0" algn="ctr">
              <a:buNone/>
            </a:lvl4pPr>
            <a:lvl5pPr marL="2600565" indent="0" algn="ctr">
              <a:buNone/>
            </a:lvl5pPr>
            <a:lvl6pPr marL="3250707" indent="0" algn="ctr">
              <a:buNone/>
            </a:lvl6pPr>
            <a:lvl7pPr marL="3900850" indent="0" algn="ctr">
              <a:buNone/>
            </a:lvl7pPr>
            <a:lvl8pPr marL="4550988" indent="0" algn="ctr">
              <a:buNone/>
            </a:lvl8pPr>
            <a:lvl9pPr marL="5201132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7950" y="8631238"/>
            <a:ext cx="2927350" cy="974725"/>
          </a:xfrm>
        </p:spPr>
        <p:txBody>
          <a:bodyPr>
            <a:noAutofit/>
          </a:bodyPr>
          <a:lstStyle>
            <a:lvl1pPr algn="ctr">
              <a:defRPr sz="2900">
                <a:solidFill>
                  <a:srgbClr val="FFFFFF"/>
                </a:solidFill>
              </a:defRPr>
            </a:lvl1pPr>
          </a:lstStyle>
          <a:p>
            <a:fld id="{A7D5EFD3-F988-487B-BD93-649F4B6351FD}" type="datetimeFigureOut">
              <a:rPr lang="en-US"/>
              <a:pPr/>
              <a:t>11/10/2012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965450" y="336550"/>
            <a:ext cx="8345488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379200" y="325438"/>
            <a:ext cx="1192213" cy="541337"/>
          </a:xfrm>
          <a:prstGeom prst="rect">
            <a:avLst/>
          </a:prstGeom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8DF3C-8223-4A74-8084-ED2FF19BB67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B122A6-D3B3-4ABF-81F1-C4CA633B14FB}" type="datetimeFigureOut">
              <a:rPr lang="en-US"/>
              <a:pPr/>
              <a:t>11/10/2012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14400"/>
            <a:ext cx="758825" cy="347663"/>
          </a:xfrm>
          <a:prstGeom prst="rect">
            <a:avLst/>
          </a:prstGeom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49BD4C9-0058-4696-BA33-CF2FE0CA21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8672513" y="0"/>
            <a:ext cx="450850" cy="97536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0" tIns="65013" rIns="130030" bIns="6501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37600" y="866775"/>
            <a:ext cx="322263" cy="8886825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0" tIns="65013" rIns="130030" bIns="6501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37600" y="0"/>
            <a:ext cx="322263" cy="75882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0" tIns="65013" rIns="130030" bIns="6501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20108" y="866990"/>
            <a:ext cx="2926080" cy="78457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866987"/>
            <a:ext cx="7911253" cy="78457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9320213" y="8886825"/>
            <a:ext cx="3143250" cy="519113"/>
          </a:xfrm>
        </p:spPr>
        <p:txBody>
          <a:bodyPr/>
          <a:lstStyle>
            <a:lvl1pPr>
              <a:defRPr/>
            </a:lvl1pPr>
          </a:lstStyle>
          <a:p>
            <a:fld id="{B49024C7-06DB-4672-AF74-45C50ABCE588}" type="datetimeFigureOut">
              <a:rPr lang="en-US"/>
              <a:pPr/>
              <a:t>11/10/2012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0875" y="8886825"/>
            <a:ext cx="7927975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517731" y="205582"/>
            <a:ext cx="758825" cy="347662"/>
          </a:xfrm>
          <a:prstGeom prst="rect">
            <a:avLst/>
          </a:prstGeom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3A636ED-9A8F-4D4C-A611-FD4CC3CB070D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322" y="1981200"/>
            <a:ext cx="11595947" cy="140885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71322" y="2275840"/>
            <a:ext cx="11595947" cy="63940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BB6252-769E-4482-9AAB-B7A4EF67C6ED}" type="datetimeFigureOut">
              <a:rPr lang="en-US"/>
              <a:pPr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760413"/>
            <a:ext cx="758825" cy="349250"/>
          </a:xfrm>
          <a:prstGeom prst="rect">
            <a:avLst/>
          </a:prstGeom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406CEFC-89EB-4129-B9FD-56A8A2824C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2166938"/>
            <a:ext cx="13004800" cy="16256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30" tIns="65013" rIns="130030" bIns="6501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276475"/>
            <a:ext cx="1843088" cy="14081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30" tIns="65013" rIns="130030" bIns="6501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51038" y="2276475"/>
            <a:ext cx="11053762" cy="14081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30" tIns="65013" rIns="130030" bIns="6501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0723" y="3901445"/>
            <a:ext cx="10130650" cy="2379696"/>
          </a:xfrm>
        </p:spPr>
        <p:txBody>
          <a:bodyPr/>
          <a:lstStyle>
            <a:lvl1pPr marL="0" indent="0">
              <a:buNone/>
              <a:defRPr sz="3900">
                <a:solidFill>
                  <a:schemeClr val="tx2"/>
                </a:solidFill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0722" y="2275840"/>
            <a:ext cx="10837333" cy="1408853"/>
          </a:xfrm>
        </p:spPr>
        <p:txBody>
          <a:bodyPr/>
          <a:lstStyle>
            <a:lvl1pPr algn="l">
              <a:buNone/>
              <a:defRPr sz="62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AF15B6-CDA4-4FE2-B91C-1F4B3BFBE0F1}" type="datetimeFigureOut">
              <a:rPr lang="en-US"/>
              <a:pPr/>
              <a:t>11/10/2012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2492375"/>
            <a:ext cx="1843088" cy="996950"/>
          </a:xfrm>
          <a:prstGeom prst="rect">
            <a:avLst/>
          </a:prstGeom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  <a:noAutofit/>
          </a:bodyPr>
          <a:lstStyle>
            <a:lvl1pPr>
              <a:defRPr sz="3400"/>
            </a:lvl1pPr>
          </a:lstStyle>
          <a:p>
            <a:fld id="{2F2473BF-DDB4-43B7-A721-101DEEA476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66988" y="2260718"/>
            <a:ext cx="5527040" cy="650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890528" y="2260718"/>
            <a:ext cx="5527040" cy="650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92DAF-801B-4AC0-87E1-BF2FC1E914FD}" type="datetimeFigureOut">
              <a:rPr lang="en-US"/>
              <a:pPr/>
              <a:t>11/10/2012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14400"/>
            <a:ext cx="758825" cy="347663"/>
          </a:xfrm>
          <a:prstGeom prst="rect">
            <a:avLst/>
          </a:prstGeom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C841AEF-22AF-4947-B8D9-1B31101F9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13" y="388339"/>
            <a:ext cx="11595947" cy="12372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66988" y="3467949"/>
            <a:ext cx="5527040" cy="50935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827522" y="3467949"/>
            <a:ext cx="5527040" cy="50935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66988" y="2492587"/>
            <a:ext cx="5527040" cy="910336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9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827522" y="2492587"/>
            <a:ext cx="5527040" cy="910336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9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3420-BF51-46BD-85FC-CACC0C2E7E01}" type="datetimeFigureOut">
              <a:rPr lang="en-US"/>
              <a:pPr/>
              <a:t>11/10/2012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14400"/>
            <a:ext cx="758825" cy="347663"/>
          </a:xfrm>
          <a:prstGeom prst="rect">
            <a:avLst/>
          </a:prstGeom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682D8F4-8F63-445B-B144-5DCDC506B3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D8194F-CBE7-43B2-AF0D-C1508BB88D4D}" type="datetimeFigureOut">
              <a:rPr lang="en-US"/>
              <a:pPr/>
              <a:t>11/10/2012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14400"/>
            <a:ext cx="758825" cy="347663"/>
          </a:xfrm>
          <a:prstGeom prst="rect">
            <a:avLst/>
          </a:prstGeom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3B8B6F8-8882-43AA-88C3-6F15A190AE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83A79E-99A2-4C98-A2D3-7A767337A7F4}" type="datetimeFigureOut">
              <a:rPr lang="en-US"/>
              <a:pPr/>
              <a:t>11/10/2012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8886825"/>
            <a:ext cx="758825" cy="541338"/>
          </a:xfrm>
          <a:prstGeom prst="rect">
            <a:avLst/>
          </a:prstGeom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72D8A6-CAF5-4520-939D-53541E1B5C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9" y="388339"/>
            <a:ext cx="11487574" cy="1237263"/>
          </a:xfrm>
        </p:spPr>
        <p:txBody>
          <a:bodyPr/>
          <a:lstStyle>
            <a:lvl1pPr algn="l">
              <a:buNone/>
              <a:defRPr sz="6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66988" y="2492587"/>
            <a:ext cx="2275840" cy="617728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95041" tIns="260057" rIns="195041" bIns="130030"/>
          <a:lstStyle>
            <a:lvl1pPr marL="0" indent="0">
              <a:spcAft>
                <a:spcPts val="1421"/>
              </a:spcAft>
              <a:buNone/>
              <a:defRPr sz="2600"/>
            </a:lvl1pPr>
            <a:lvl2pPr>
              <a:buNone/>
              <a:defRPr sz="1700"/>
            </a:lvl2pPr>
            <a:lvl3pPr>
              <a:buNone/>
              <a:defRPr sz="1300"/>
            </a:lvl3pPr>
            <a:lvl4pPr>
              <a:buNone/>
              <a:defRPr sz="1300"/>
            </a:lvl4pPr>
            <a:lvl5pPr>
              <a:buNone/>
              <a:defRPr sz="13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359573" y="2492587"/>
            <a:ext cx="9103360" cy="628565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80140F-2221-4430-95AE-EBA3D5838AD5}" type="datetimeFigureOut">
              <a:rPr lang="en-US"/>
              <a:pPr/>
              <a:t>11/10/2012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14400"/>
            <a:ext cx="758825" cy="347663"/>
          </a:xfrm>
          <a:prstGeom prst="rect">
            <a:avLst/>
          </a:prstGeom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8E2654C-7DEC-4C40-AAAC-AFC62614E9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12700" y="6502400"/>
            <a:ext cx="13004800" cy="126206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30" tIns="65013" rIns="130030" bIns="6501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700" y="6634163"/>
            <a:ext cx="2081213" cy="101282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30" tIns="65013" rIns="130030" bIns="6501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7100" y="6619875"/>
            <a:ext cx="10807700" cy="10144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30" tIns="65013" rIns="130030" bIns="6501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2060575" y="0"/>
            <a:ext cx="142875" cy="97678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30" tIns="65013" rIns="130030" bIns="6501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5840" y="7802881"/>
            <a:ext cx="10403840" cy="975360"/>
          </a:xfrm>
        </p:spPr>
        <p:txBody>
          <a:bodyPr/>
          <a:lstStyle>
            <a:lvl1pPr marL="0" indent="0">
              <a:buFontTx/>
              <a:buNone/>
              <a:defRPr sz="2500"/>
            </a:lvl1pPr>
            <a:lvl2pPr>
              <a:buFontTx/>
              <a:buNone/>
              <a:defRPr sz="1700"/>
            </a:lvl2pPr>
            <a:lvl3pPr>
              <a:buFontTx/>
              <a:buNone/>
              <a:defRPr sz="1300"/>
            </a:lvl3pPr>
            <a:lvl4pPr>
              <a:buFontTx/>
              <a:buNone/>
              <a:defRPr sz="1300"/>
            </a:lvl4pPr>
            <a:lvl5pPr>
              <a:buFontTx/>
              <a:buNone/>
              <a:defRPr sz="13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840" y="6610773"/>
            <a:ext cx="10403840" cy="975360"/>
          </a:xfrm>
        </p:spPr>
        <p:txBody>
          <a:bodyPr/>
          <a:lstStyle>
            <a:lvl1pPr algn="l">
              <a:buNone/>
              <a:defRPr sz="39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19485" y="1"/>
            <a:ext cx="10785315" cy="6498067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4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886825" y="8886825"/>
            <a:ext cx="3794125" cy="519113"/>
          </a:xfrm>
        </p:spPr>
        <p:txBody>
          <a:bodyPr/>
          <a:lstStyle>
            <a:lvl1pPr>
              <a:defRPr/>
            </a:lvl1pPr>
          </a:lstStyle>
          <a:p>
            <a:fld id="{D2B725F5-AC9F-422D-98B2-445963330A02}" type="datetimeFigureOut">
              <a:rPr lang="en-US"/>
              <a:pPr/>
              <a:t>11/10/2012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6638925"/>
            <a:ext cx="2060575" cy="942975"/>
          </a:xfrm>
          <a:prstGeom prst="rect">
            <a:avLst/>
          </a:prstGeom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 sz="3900"/>
            </a:lvl1pPr>
          </a:lstStyle>
          <a:p>
            <a:fld id="{EC130D29-31E1-4CD6-A330-B54611E1A9D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274888" y="8886825"/>
            <a:ext cx="6502400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68363" y="325438"/>
            <a:ext cx="11595100" cy="14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30" tIns="65013" rIns="130030" bIns="650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69950" y="1143000"/>
            <a:ext cx="11598275" cy="75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30" tIns="65013" rIns="130030" bIns="650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669338" y="8886825"/>
            <a:ext cx="3794125" cy="519113"/>
          </a:xfrm>
          <a:prstGeom prst="rect">
            <a:avLst/>
          </a:prstGeom>
        </p:spPr>
        <p:txBody>
          <a:bodyPr vert="horz" wrap="square" lIns="130030" tIns="65013" rIns="130030" bIns="65013" numCol="1" anchor="ctr" anchorCtr="0" compatLnSpc="1">
            <a:prstTxWarp prst="textNoShape">
              <a:avLst/>
            </a:prstTxWarp>
          </a:bodyPr>
          <a:lstStyle>
            <a:lvl1pPr algn="l" hangingPunct="1">
              <a:defRPr sz="2000">
                <a:solidFill>
                  <a:schemeClr val="tx2"/>
                </a:solidFill>
              </a:defRPr>
            </a:lvl1pPr>
          </a:lstStyle>
          <a:p>
            <a:fld id="{FE03AA95-240C-48A6-A751-9B2A4CE2748D}" type="datetimeFigureOut">
              <a:rPr lang="en-US"/>
              <a:pPr/>
              <a:t>11/10/2012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68363" y="8886825"/>
            <a:ext cx="7710487" cy="519113"/>
          </a:xfrm>
          <a:prstGeom prst="rect">
            <a:avLst/>
          </a:prstGeom>
        </p:spPr>
        <p:txBody>
          <a:bodyPr vert="horz" wrap="square" lIns="130030" tIns="65013" rIns="130030" bIns="65013" numCol="1" anchor="ctr" anchorCtr="0" compatLnSpc="1">
            <a:prstTxWarp prst="textNoShape">
              <a:avLst/>
            </a:prstTxWarp>
          </a:bodyPr>
          <a:lstStyle>
            <a:lvl1pPr algn="r" hangingPunct="1">
              <a:defRPr sz="2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067" r:id="rId1"/>
    <p:sldLayoutId id="2147488068" r:id="rId2"/>
    <p:sldLayoutId id="2147488069" r:id="rId3"/>
    <p:sldLayoutId id="2147488070" r:id="rId4"/>
    <p:sldLayoutId id="2147488071" r:id="rId5"/>
    <p:sldLayoutId id="2147488072" r:id="rId6"/>
    <p:sldLayoutId id="2147488073" r:id="rId7"/>
    <p:sldLayoutId id="2147488074" r:id="rId8"/>
    <p:sldLayoutId id="2147488075" r:id="rId9"/>
    <p:sldLayoutId id="2147488076" r:id="rId10"/>
    <p:sldLayoutId id="21474880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w Cen MT" pitchFamily="34" charset="0"/>
        </a:defRPr>
      </a:lvl5pPr>
      <a:lvl6pPr marL="457138" algn="l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w Cen MT" pitchFamily="34" charset="0"/>
        </a:defRPr>
      </a:lvl6pPr>
      <a:lvl7pPr marL="914275" algn="l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w Cen MT" pitchFamily="34" charset="0"/>
        </a:defRPr>
      </a:lvl7pPr>
      <a:lvl8pPr marL="1371415" algn="l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w Cen MT" pitchFamily="34" charset="0"/>
        </a:defRPr>
      </a:lvl8pPr>
      <a:lvl9pPr marL="1828552" algn="l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w Cen MT" pitchFamily="34" charset="0"/>
        </a:defRPr>
      </a:lvl9pPr>
    </p:titleStyle>
    <p:bodyStyle>
      <a:lvl1pPr marL="450850" indent="-45085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387350" algn="l" rtl="0" eaLnBrk="0" fontAlgn="base" hangingPunct="0">
        <a:spcBef>
          <a:spcPts val="775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6988" indent="-322263" algn="l" rtl="0" eaLnBrk="0" fontAlgn="base" hangingPunct="0">
        <a:spcBef>
          <a:spcPts val="713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1946275" indent="-322263" algn="l" rtl="0" eaLnBrk="0" fontAlgn="base" hangingPunct="0">
        <a:spcBef>
          <a:spcPts val="575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597150" indent="-322263" algn="l" rtl="0" eaLnBrk="0" fontAlgn="base" hangingPunct="0">
        <a:spcBef>
          <a:spcPts val="575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990650" indent="-325071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380735" indent="-325071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770820" indent="-325071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60905" indent="-325071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01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504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507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008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8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011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371600"/>
          </a:xfrm>
          <a:solidFill>
            <a:srgbClr val="00B0F0">
              <a:alpha val="70195"/>
            </a:srgbClr>
          </a:solidFill>
        </p:spPr>
        <p:txBody>
          <a:bodyPr lIns="120676" tIns="68958" rIns="120676" bIns="68958"/>
          <a:lstStyle/>
          <a:p>
            <a:pPr marL="346075" algn="ctr" defTabSz="1239838" eaLnBrk="1" hangingPunct="1">
              <a:tabLst>
                <a:tab pos="871538" algn="l"/>
              </a:tabLst>
            </a:pPr>
            <a:r>
              <a:rPr lang="zh-CN" altLang="en-US" sz="7200" b="1" u="sng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神国的价值观</a:t>
            </a:r>
            <a:r>
              <a:rPr lang="en-US" altLang="zh-CN" sz="7200" b="1" u="sng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 </a:t>
            </a:r>
            <a:r>
              <a:rPr lang="zh-TW" altLang="en-US" sz="6600" b="1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复习：</a:t>
            </a:r>
            <a:endParaRPr lang="en-US" sz="6000" i="1" smtClean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  <a:cs typeface="Arial" pitchFamily="34" charset="0"/>
            </a:endParaRPr>
          </a:p>
        </p:txBody>
      </p:sp>
      <p:sp>
        <p:nvSpPr>
          <p:cNvPr id="13315" name="Rectangle 2"/>
          <p:cNvSpPr>
            <a:spLocks/>
          </p:cNvSpPr>
          <p:nvPr/>
        </p:nvSpPr>
        <p:spPr bwMode="auto">
          <a:xfrm>
            <a:off x="11739563" y="9067800"/>
            <a:ext cx="1265237" cy="693738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0676" tIns="68958" rIns="120676" bIns="68958">
            <a:spAutoFit/>
          </a:bodyPr>
          <a:lstStyle/>
          <a:p>
            <a:pPr algn="r" defTabSz="236538" hangingPunct="0"/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341" name="Rectangle 3"/>
          <p:cNvSpPr>
            <a:spLocks/>
          </p:cNvSpPr>
          <p:nvPr/>
        </p:nvSpPr>
        <p:spPr bwMode="auto">
          <a:xfrm>
            <a:off x="0" y="1371600"/>
            <a:ext cx="13004800" cy="8726229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0676" tIns="68958" rIns="120676" bIns="68958">
            <a:spAutoFit/>
          </a:bodyPr>
          <a:lstStyle/>
          <a:p>
            <a:pPr marL="1162050" lvl="2" indent="-800100" algn="l" defTabSz="692150" hangingPunct="0">
              <a:buFont typeface="Tw Cen MT" pitchFamily="34" charset="0"/>
              <a:buAutoNum type="arabicPeriod"/>
              <a:tabLst>
                <a:tab pos="11658600" algn="l"/>
              </a:tabLst>
              <a:defRPr/>
            </a:pPr>
            <a:r>
              <a:rPr lang="zh-CN" altLang="en-US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我让</a:t>
            </a:r>
            <a:r>
              <a:rPr lang="zh-CN" altLang="en-US" sz="5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异象</a:t>
            </a:r>
            <a:r>
              <a:rPr lang="zh-CN" altLang="en-US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掌管 </a:t>
            </a:r>
            <a:r>
              <a:rPr lang="en-US" altLang="zh-CN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-</a:t>
            </a:r>
            <a:r>
              <a:rPr lang="zh-CN" altLang="en-US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多结果</a:t>
            </a:r>
            <a:r>
              <a:rPr lang="zh-CN" altLang="en-US" sz="44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子</a:t>
            </a:r>
            <a:r>
              <a:rPr lang="en-US" altLang="zh-CN" sz="44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altLang="zh-CN" sz="4000" b="1" dirty="0" smtClean="0">
                <a:solidFill>
                  <a:srgbClr val="7030A0"/>
                </a:solidFill>
                <a:latin typeface="Goudy Stout" pitchFamily="18" charset="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V</a:t>
            </a:r>
            <a:endParaRPr lang="zh-CN" altLang="en-US" sz="4000" b="1" dirty="0">
              <a:solidFill>
                <a:srgbClr val="7030A0"/>
              </a:solidFill>
              <a:latin typeface="Goudy Stout" pitchFamily="18" charset="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162050" lvl="2" indent="-800100" algn="l" defTabSz="692150" hangingPunct="0">
              <a:buFont typeface="Tw Cen MT" pitchFamily="34" charset="0"/>
              <a:buAutoNum type="arabicPeriod"/>
              <a:tabLst>
                <a:tab pos="11658600" algn="l"/>
              </a:tabLst>
              <a:defRPr/>
            </a:pPr>
            <a:r>
              <a:rPr lang="zh-CN" altLang="en-US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我委身于</a:t>
            </a:r>
            <a:r>
              <a:rPr lang="zh-CN" altLang="en-US" sz="5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细胞小组生</a:t>
            </a:r>
            <a:r>
              <a:rPr lang="zh-CN" altLang="en-US" sz="5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命</a:t>
            </a:r>
            <a:r>
              <a:rPr lang="en-US" altLang="zh-CN" sz="5400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altLang="zh-CN" sz="4400" b="1" dirty="0" smtClean="0">
                <a:solidFill>
                  <a:srgbClr val="7030A0"/>
                </a:solidFill>
                <a:latin typeface="Goudy Stout" pitchFamily="18" charset="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C</a:t>
            </a:r>
            <a:endParaRPr lang="zh-CN" altLang="en-US" sz="4400" b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Stout" pitchFamily="18" charset="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162050" lvl="2" indent="-800100" algn="l" defTabSz="692150" hangingPunct="0">
              <a:buFont typeface="Tw Cen MT" pitchFamily="34" charset="0"/>
              <a:buAutoNum type="arabicPeriod"/>
              <a:tabLst>
                <a:tab pos="11658600" algn="l"/>
              </a:tabLst>
              <a:defRPr/>
            </a:pPr>
            <a:r>
              <a:rPr lang="zh-CN" altLang="en-US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我是</a:t>
            </a:r>
            <a:r>
              <a:rPr lang="zh-CN" altLang="en-US" sz="5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门徒</a:t>
            </a:r>
            <a:r>
              <a:rPr lang="zh-CN" altLang="en-US" sz="48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</a:t>
            </a:r>
            <a:r>
              <a:rPr lang="en-US" altLang="zh-CN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–</a:t>
            </a:r>
            <a:r>
              <a:rPr lang="zh-CN" altLang="en-US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造门徒</a:t>
            </a:r>
            <a:r>
              <a:rPr lang="en-US" altLang="zh-CN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altLang="zh-CN" sz="4400" b="1" dirty="0">
                <a:solidFill>
                  <a:srgbClr val="7030A0"/>
                </a:solidFill>
                <a:latin typeface="Goudy Stout" pitchFamily="18" charset="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D</a:t>
            </a:r>
            <a:endParaRPr lang="en-US" sz="4400" b="1" u="sng" dirty="0">
              <a:solidFill>
                <a:srgbClr val="7030A0"/>
              </a:solidFill>
              <a:latin typeface="Goudy Stout" pitchFamily="18" charset="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162050" lvl="2" indent="-800100" algn="l" defTabSz="692150" hangingPunct="0">
              <a:buFontTx/>
              <a:buAutoNum type="arabicPeriod"/>
              <a:tabLst>
                <a:tab pos="11658600" algn="l"/>
              </a:tabLst>
              <a:defRPr/>
            </a:pPr>
            <a:r>
              <a:rPr lang="zh-CN" altLang="en-US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我对</a:t>
            </a:r>
            <a:r>
              <a:rPr lang="zh-CN" altLang="en-US" sz="5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属灵操练</a:t>
            </a:r>
            <a:r>
              <a:rPr lang="zh-CN" altLang="en-US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充满激情</a:t>
            </a:r>
            <a:r>
              <a:rPr lang="en-US" altLang="zh-CN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altLang="zh-CN" sz="4400" b="1" dirty="0" smtClean="0">
                <a:solidFill>
                  <a:srgbClr val="7030A0"/>
                </a:solidFill>
                <a:latin typeface="Goudy Stout" pitchFamily="18" charset="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S</a:t>
            </a:r>
          </a:p>
          <a:p>
            <a:pPr marL="1162050" lvl="2" indent="-800100" algn="l" defTabSz="692150" hangingPunct="0">
              <a:buFontTx/>
              <a:buAutoNum type="arabicPeriod"/>
              <a:tabLst>
                <a:tab pos="11658600" algn="l"/>
              </a:tabLst>
              <a:defRPr/>
            </a:pPr>
            <a:endParaRPr lang="en-US" altLang="zh-CN" sz="1000" b="1" dirty="0">
              <a:solidFill>
                <a:srgbClr val="7030A0"/>
              </a:solidFill>
              <a:latin typeface="Goudy Stout" pitchFamily="18" charset="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162050" lvl="2" indent="-800100" algn="l" defTabSz="692150" hangingPunct="0">
              <a:buFontTx/>
              <a:buAutoNum type="arabicPeriod"/>
              <a:tabLst>
                <a:tab pos="11658600" algn="l"/>
              </a:tabLst>
              <a:defRPr/>
            </a:pPr>
            <a:r>
              <a:rPr lang="zh-CN" altLang="en-US" sz="44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我</a:t>
            </a:r>
            <a:r>
              <a:rPr lang="zh-CN" altLang="en-US" sz="5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降服于属灵的掌</a:t>
            </a:r>
            <a:r>
              <a:rPr lang="zh-CN" altLang="en-US" sz="5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权</a:t>
            </a:r>
            <a:r>
              <a:rPr lang="en-US" altLang="zh-CN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altLang="zh-CN" sz="4400" b="1" dirty="0" smtClean="0">
                <a:solidFill>
                  <a:srgbClr val="7030A0"/>
                </a:solidFill>
                <a:latin typeface="Goudy Stout" pitchFamily="18" charset="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A</a:t>
            </a:r>
            <a:endParaRPr lang="en-US" altLang="zh-CN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Stout" pitchFamily="18" charset="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162050" lvl="2" indent="-800100" algn="l" defTabSz="692150" hangingPunct="0">
              <a:buFontTx/>
              <a:buAutoNum type="arabicPeriod"/>
              <a:tabLst>
                <a:tab pos="11658600" algn="l"/>
              </a:tabLst>
              <a:defRPr/>
            </a:pPr>
            <a:r>
              <a:rPr lang="zh-CN" altLang="en-US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我</a:t>
            </a:r>
            <a:r>
              <a:rPr lang="zh-CN" altLang="en-US" sz="5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珍惜终身的关系</a:t>
            </a:r>
            <a:r>
              <a:rPr lang="en-US" altLang="zh-CN" sz="54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altLang="zh-CN" sz="4400" b="1" dirty="0">
                <a:solidFill>
                  <a:srgbClr val="7030A0"/>
                </a:solidFill>
                <a:latin typeface="Goudy Stout" pitchFamily="18" charset="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R</a:t>
            </a:r>
            <a:endParaRPr lang="en-US" altLang="zh-CN" sz="5400" b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Stout" pitchFamily="18" charset="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162050" lvl="2" indent="-800100" algn="l" defTabSz="692150" hangingPunct="0">
              <a:buFontTx/>
              <a:buAutoNum type="arabicPeriod"/>
              <a:tabLst>
                <a:tab pos="11658600" algn="l"/>
              </a:tabLst>
              <a:defRPr/>
            </a:pPr>
            <a:r>
              <a:rPr lang="zh-CN" altLang="en-US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我必须为</a:t>
            </a:r>
            <a:r>
              <a:rPr lang="zh-CN" altLang="en-US" sz="5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战斗而 装备</a:t>
            </a:r>
            <a:r>
              <a:rPr lang="en-US" altLang="zh-CN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altLang="zh-CN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itchFamily="18" charset="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E</a:t>
            </a:r>
          </a:p>
          <a:p>
            <a:pPr marL="1162050" lvl="2" indent="-800100" algn="l" defTabSz="692150" hangingPunct="0">
              <a:buFontTx/>
              <a:buAutoNum type="arabicPeriod"/>
              <a:tabLst>
                <a:tab pos="11658600" algn="l"/>
              </a:tabLst>
              <a:defRPr/>
            </a:pPr>
            <a:endParaRPr lang="en-US" altLang="zh-CN" sz="1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Stout" pitchFamily="18" charset="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162050" lvl="2" indent="-800100" algn="l" defTabSz="692150" hangingPunct="0">
              <a:buFontTx/>
              <a:buAutoNum type="arabicPeriod"/>
              <a:tabLst>
                <a:tab pos="11658600" algn="l"/>
              </a:tabLst>
              <a:defRPr/>
            </a:pPr>
            <a:r>
              <a:rPr lang="zh-CN" altLang="en-US" sz="44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我</a:t>
            </a:r>
            <a:r>
              <a:rPr lang="zh-CN" altLang="en-US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要 </a:t>
            </a:r>
            <a:r>
              <a:rPr lang="zh-CN" altLang="en-US" sz="5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建立下一代</a:t>
            </a:r>
            <a:r>
              <a:rPr lang="en-US" altLang="zh-CN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altLang="zh-CN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itchFamily="18" charset="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G</a:t>
            </a:r>
          </a:p>
          <a:p>
            <a:pPr marL="1162050" lvl="2" indent="-800100" algn="l" defTabSz="692150">
              <a:buFontTx/>
              <a:buAutoNum type="arabicPeriod"/>
              <a:tabLst>
                <a:tab pos="11658600" algn="l"/>
              </a:tabLst>
              <a:defRPr/>
            </a:pPr>
            <a:r>
              <a:rPr lang="zh-CN" altLang="en-US" sz="40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我要 </a:t>
            </a:r>
            <a:r>
              <a:rPr lang="zh-CN" altLang="en-US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繁殖</a:t>
            </a:r>
            <a:r>
              <a:rPr lang="en-SG" altLang="zh-CN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G12</a:t>
            </a:r>
            <a:r>
              <a:rPr lang="zh-CN" altLang="en-US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领袖 </a:t>
            </a:r>
            <a:r>
              <a:rPr lang="en-US" altLang="zh-CN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altLang="zh-CN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itchFamily="18" charset="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R</a:t>
            </a:r>
            <a:endParaRPr lang="en-US" altLang="zh-CN" sz="4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Stout" pitchFamily="18" charset="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162050" lvl="2" indent="-895350" defTabSz="692150" hangingPunct="0">
              <a:tabLst>
                <a:tab pos="11563350" algn="l"/>
              </a:tabLst>
              <a:defRPr/>
            </a:pPr>
            <a:endParaRPr lang="zh-CN" altLang="en-US" sz="4800" b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Stout" pitchFamily="18" charset="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219200"/>
          </a:xfrm>
          <a:solidFill>
            <a:srgbClr val="61D6FF">
              <a:alpha val="96077"/>
            </a:srgbClr>
          </a:solidFill>
        </p:spPr>
        <p:txBody>
          <a:bodyPr lIns="126418" tIns="72237" rIns="126418" bIns="72237"/>
          <a:lstStyle/>
          <a:p>
            <a:pPr marL="990600" indent="-990600" algn="ctr" defTabSz="722313">
              <a:tabLst>
                <a:tab pos="990600" algn="l"/>
              </a:tabLst>
              <a:defRPr/>
            </a:pPr>
            <a:r>
              <a:rPr lang="en-US" altLang="zh-CN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II.	</a:t>
            </a:r>
            <a:r>
              <a:rPr lang="zh-CN" alt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如何繁殖</a:t>
            </a:r>
            <a:r>
              <a:rPr lang="en-US" altLang="zh-CN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G12</a:t>
            </a:r>
            <a:r>
              <a:rPr lang="zh-CN" alt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领袖？	</a:t>
            </a:r>
            <a:endParaRPr lang="en-US" sz="4400" b="1" u="sng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22531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532" name="Rectangle 3"/>
          <p:cNvSpPr>
            <a:spLocks/>
          </p:cNvSpPr>
          <p:nvPr/>
        </p:nvSpPr>
        <p:spPr bwMode="auto">
          <a:xfrm>
            <a:off x="558800" y="1600200"/>
            <a:ext cx="11822113" cy="9763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  <a:defRPr/>
            </a:pPr>
            <a:r>
              <a:rPr lang="en-US" sz="4000" b="1" dirty="0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•	</a:t>
            </a:r>
            <a:r>
              <a:rPr lang="zh-TW" altLang="en-US" sz="6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成功的阶梯</a:t>
            </a:r>
            <a:r>
              <a:rPr lang="zh-TW" altLang="en-US" sz="4000" b="1" dirty="0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 </a:t>
            </a:r>
            <a:r>
              <a:rPr lang="zh-CN" altLang="en-US" sz="4000" b="1" dirty="0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(P.E.P.S.O.L)</a:t>
            </a:r>
          </a:p>
        </p:txBody>
      </p:sp>
      <p:pic>
        <p:nvPicPr>
          <p:cNvPr id="22533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0800" y="2590800"/>
            <a:ext cx="10668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Box 5"/>
          <p:cNvSpPr txBox="1">
            <a:spLocks noChangeArrowheads="1"/>
          </p:cNvSpPr>
          <p:nvPr/>
        </p:nvSpPr>
        <p:spPr bwMode="auto">
          <a:xfrm>
            <a:off x="9599613" y="8534400"/>
            <a:ext cx="13144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400" b="1">
                <a:solidFill>
                  <a:srgbClr val="00B050"/>
                </a:solidFill>
                <a:latin typeface="Microsoft YaHei" pitchFamily="34" charset="-122"/>
                <a:ea typeface="Microsoft YaHei" pitchFamily="34" charset="-122"/>
              </a:rPr>
              <a:t>赢取</a:t>
            </a:r>
            <a:endParaRPr lang="en-SG" sz="4400" b="1">
              <a:solidFill>
                <a:srgbClr val="00B050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80613" y="7467600"/>
            <a:ext cx="1314450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  <a:cs typeface="Helvetica Light" charset="0"/>
                <a:sym typeface="Helvetica Light" charset="0"/>
              </a:rPr>
              <a:t>巩固</a:t>
            </a:r>
            <a:endParaRPr lang="en-SG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  <a:cs typeface="Helvetica Light" charset="0"/>
              <a:sym typeface="Helvetica Light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88600" y="6248400"/>
            <a:ext cx="1312863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4400" b="1" dirty="0">
                <a:solidFill>
                  <a:srgbClr val="D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  <a:cs typeface="Helvetica Light" charset="0"/>
                <a:sym typeface="Helvetica Light" charset="0"/>
              </a:rPr>
              <a:t>门训</a:t>
            </a:r>
            <a:endParaRPr lang="en-SG" sz="4400" b="1" dirty="0">
              <a:solidFill>
                <a:srgbClr val="D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  <a:cs typeface="Helvetica Light" charset="0"/>
              <a:sym typeface="Helvetica Light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45800" y="5181600"/>
            <a:ext cx="1312863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  <a:cs typeface="Helvetica Light" charset="0"/>
                <a:sym typeface="Helvetica Light" charset="0"/>
              </a:rPr>
              <a:t>差遣</a:t>
            </a:r>
            <a:endParaRPr lang="en-SG" sz="4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  <a:cs typeface="Helvetica Light" charset="0"/>
              <a:sym typeface="Helvetica Light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8800" y="2198688"/>
            <a:ext cx="8636000" cy="755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219200"/>
          </a:xfrm>
          <a:solidFill>
            <a:srgbClr val="8BE1FF">
              <a:alpha val="67058"/>
            </a:srgbClr>
          </a:solidFill>
        </p:spPr>
        <p:txBody>
          <a:bodyPr lIns="126418" tIns="72237" rIns="126418" bIns="72237"/>
          <a:lstStyle/>
          <a:p>
            <a:pPr marL="106363" algn="ctr" defTabSz="1296988" eaLnBrk="1" hangingPunct="1">
              <a:tabLst>
                <a:tab pos="911225" algn="l"/>
              </a:tabLst>
            </a:pPr>
            <a:r>
              <a:rPr lang="en-US" altLang="zh-CN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II.	</a:t>
            </a:r>
            <a:r>
              <a:rPr lang="zh-CN" alt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如何繁殖</a:t>
            </a:r>
            <a:r>
              <a:rPr lang="en-US" altLang="zh-CN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G12</a:t>
            </a:r>
            <a:r>
              <a:rPr lang="zh-CN" alt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领袖？	</a:t>
            </a:r>
          </a:p>
        </p:txBody>
      </p:sp>
      <p:sp>
        <p:nvSpPr>
          <p:cNvPr id="20484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485" name="Rectangle 3"/>
          <p:cNvSpPr>
            <a:spLocks/>
          </p:cNvSpPr>
          <p:nvPr/>
        </p:nvSpPr>
        <p:spPr bwMode="auto">
          <a:xfrm>
            <a:off x="558800" y="1371600"/>
            <a:ext cx="11582400" cy="700088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marL="571500" indent="-571500" algn="l" defTabSz="722313">
              <a:lnSpc>
                <a:spcPct val="90000"/>
              </a:lnSpc>
              <a:buFont typeface="Arial" pitchFamily="34" charset="0"/>
              <a:buChar char="•"/>
            </a:pPr>
            <a:r>
              <a:rPr lang="en-US" sz="4000" b="1" dirty="0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The PRODUCT </a:t>
            </a:r>
            <a:r>
              <a:rPr lang="en-US" sz="3500" b="1" dirty="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(Right kind of leaders)</a:t>
            </a:r>
          </a:p>
        </p:txBody>
      </p:sp>
      <p:sp>
        <p:nvSpPr>
          <p:cNvPr id="20486" name="Rectangle 2"/>
          <p:cNvSpPr>
            <a:spLocks/>
          </p:cNvSpPr>
          <p:nvPr/>
        </p:nvSpPr>
        <p:spPr bwMode="auto">
          <a:xfrm>
            <a:off x="11739563" y="9064625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1244600" y="2222500"/>
            <a:ext cx="6019800" cy="513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126418" tIns="72237" rIns="126418" bIns="72237">
            <a:spAutoFit/>
          </a:bodyPr>
          <a:lstStyle/>
          <a:p>
            <a:pPr marL="725488" indent="-725488" algn="l" defTabSz="722313">
              <a:lnSpc>
                <a:spcPct val="90000"/>
              </a:lnSpc>
              <a:buFont typeface="Arial" pitchFamily="34" charset="0"/>
              <a:buChar char="‒"/>
              <a:defRPr/>
            </a:pPr>
            <a:r>
              <a:rPr lang="en-US" sz="3800" b="1" dirty="0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shepherds / stewards</a:t>
            </a:r>
          </a:p>
          <a:p>
            <a:pPr algn="l" defTabSz="722313">
              <a:lnSpc>
                <a:spcPct val="90000"/>
              </a:lnSpc>
              <a:defRPr/>
            </a:pPr>
            <a:endParaRPr lang="en-US" sz="3800" b="1" dirty="0">
              <a:solidFill>
                <a:srgbClr val="000099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  <a:defRPr/>
            </a:pPr>
            <a:endParaRPr lang="en-US" sz="3800" b="1" dirty="0">
              <a:solidFill>
                <a:srgbClr val="000099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marL="725488" indent="-725488" algn="l" defTabSz="722313">
              <a:lnSpc>
                <a:spcPct val="90000"/>
              </a:lnSpc>
              <a:buFont typeface="Arial" pitchFamily="34" charset="0"/>
              <a:buChar char="‒"/>
              <a:defRPr/>
            </a:pPr>
            <a:r>
              <a:rPr lang="en-US" sz="3800" b="1" dirty="0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disciple-makers</a:t>
            </a:r>
          </a:p>
          <a:p>
            <a:pPr algn="l" defTabSz="722313">
              <a:lnSpc>
                <a:spcPct val="90000"/>
              </a:lnSpc>
              <a:defRPr/>
            </a:pPr>
            <a:endParaRPr lang="en-US" sz="3200" b="1" dirty="0">
              <a:solidFill>
                <a:srgbClr val="000099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  <a:defRPr/>
            </a:pPr>
            <a:endParaRPr lang="en-US" sz="3200" b="1" dirty="0">
              <a:solidFill>
                <a:srgbClr val="000099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marL="725488" indent="-725488" algn="l" defTabSz="722313">
              <a:lnSpc>
                <a:spcPct val="90000"/>
              </a:lnSpc>
              <a:buFont typeface="Arial" pitchFamily="34" charset="0"/>
              <a:buChar char="‒"/>
              <a:defRPr/>
            </a:pPr>
            <a:r>
              <a:rPr lang="en-US" sz="3800" b="1" dirty="0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all who win, </a:t>
            </a:r>
          </a:p>
          <a:p>
            <a:pPr algn="l" defTabSz="722313">
              <a:lnSpc>
                <a:spcPct val="90000"/>
              </a:lnSpc>
              <a:defRPr/>
            </a:pPr>
            <a:r>
              <a:rPr lang="en-US" sz="3800" b="1" dirty="0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consolidate, </a:t>
            </a:r>
          </a:p>
          <a:p>
            <a:pPr algn="l" defTabSz="722313">
              <a:lnSpc>
                <a:spcPct val="90000"/>
              </a:lnSpc>
              <a:defRPr/>
            </a:pPr>
            <a:r>
              <a:rPr lang="en-US" sz="3800" b="1" dirty="0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disciple, send</a:t>
            </a:r>
          </a:p>
          <a:p>
            <a:pPr algn="l" defTabSz="722313">
              <a:lnSpc>
                <a:spcPct val="90000"/>
              </a:lnSpc>
              <a:defRPr/>
            </a:pPr>
            <a:endParaRPr lang="en-US" sz="3000" b="1" dirty="0">
              <a:solidFill>
                <a:srgbClr val="000099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484" name="Rectangle 3"/>
          <p:cNvSpPr>
            <a:spLocks/>
          </p:cNvSpPr>
          <p:nvPr/>
        </p:nvSpPr>
        <p:spPr bwMode="auto">
          <a:xfrm>
            <a:off x="558800" y="1371600"/>
            <a:ext cx="12115800" cy="421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126418" tIns="72237" rIns="126418" bIns="72237">
            <a:spAutoFit/>
          </a:bodyPr>
          <a:lstStyle/>
          <a:p>
            <a:pPr marL="571500" indent="-571500" algn="l" defTabSz="722313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CN" altLang="en-US" sz="5400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使</a:t>
            </a:r>
            <a:r>
              <a:rPr lang="en-US" altLang="zh-CN" sz="5400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14:22</a:t>
            </a:r>
            <a:r>
              <a:rPr lang="zh-CN" altLang="en-US" sz="5400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，</a:t>
            </a:r>
            <a:r>
              <a:rPr lang="en-US" altLang="zh-CN" sz="5400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23 </a:t>
            </a:r>
          </a:p>
          <a:p>
            <a:pPr marL="571500" indent="-571500" algn="l" defTabSz="722313">
              <a:lnSpc>
                <a:spcPct val="90000"/>
              </a:lnSpc>
              <a:defRPr/>
            </a:pPr>
            <a:r>
              <a:rPr lang="en-US" altLang="zh-CN" sz="5400" b="1" dirty="0" smtClean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zh-CN" altLang="en-US" sz="5400" b="1" dirty="0" smtClean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“</a:t>
            </a:r>
            <a:r>
              <a:rPr lang="zh-CN" altLang="en-US" sz="6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坚固</a:t>
            </a:r>
            <a:r>
              <a:rPr lang="zh-CN" altLang="en-US" sz="5400" b="1" dirty="0" smtClean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门徒的心，</a:t>
            </a:r>
            <a:r>
              <a:rPr lang="zh-CN" altLang="en-US" sz="6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劝</a:t>
            </a:r>
            <a:r>
              <a:rPr lang="zh-CN" altLang="en-US" sz="5400" b="1" dirty="0" smtClean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他们恒守所信的道；又说：“我们进入神的国，必须经历许多艰难</a:t>
            </a:r>
            <a:r>
              <a:rPr lang="en-US" altLang="zh-CN" sz="5400" b="1" dirty="0" smtClean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.... </a:t>
            </a:r>
            <a:r>
              <a:rPr lang="zh-TW" altLang="en-US" sz="6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交托</a:t>
            </a:r>
            <a:r>
              <a:rPr lang="zh-TW" altLang="en-US" sz="5400" b="1" dirty="0" smtClean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所信的主</a:t>
            </a:r>
            <a:r>
              <a:rPr lang="zh-CN" altLang="en-US" sz="5400" b="1" dirty="0" smtClean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。” </a:t>
            </a:r>
            <a:endParaRPr lang="en-US" sz="4000" b="1" i="1" dirty="0">
              <a:solidFill>
                <a:srgbClr val="0000FF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21509" name="Rectangle 2"/>
          <p:cNvSpPr>
            <a:spLocks/>
          </p:cNvSpPr>
          <p:nvPr/>
        </p:nvSpPr>
        <p:spPr bwMode="auto">
          <a:xfrm>
            <a:off x="11739563" y="9064625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9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215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5105400"/>
            <a:ext cx="5562600" cy="4419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084263"/>
          </a:xfrm>
          <a:solidFill>
            <a:srgbClr val="8BE1FF">
              <a:alpha val="67058"/>
            </a:srgbClr>
          </a:solidFill>
        </p:spPr>
        <p:txBody>
          <a:bodyPr lIns="126418" tIns="72237" rIns="126418" bIns="72237"/>
          <a:lstStyle/>
          <a:p>
            <a:pPr marL="106363" algn="ctr" defTabSz="1296988" eaLnBrk="1" hangingPunct="1">
              <a:tabLst>
                <a:tab pos="911225" algn="l"/>
              </a:tabLst>
            </a:pPr>
            <a:r>
              <a:rPr lang="en-US" altLang="zh-CN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II.	</a:t>
            </a:r>
            <a:r>
              <a:rPr lang="zh-CN" alt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如何繁殖</a:t>
            </a:r>
            <a:r>
              <a:rPr lang="en-US" altLang="zh-CN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G12</a:t>
            </a:r>
            <a:r>
              <a:rPr lang="zh-CN" alt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领袖？	</a:t>
            </a:r>
            <a:r>
              <a:rPr 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(</a:t>
            </a:r>
            <a:r>
              <a:rPr lang="zh-TW" alt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过程</a:t>
            </a:r>
            <a:r>
              <a:rPr 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)</a:t>
            </a:r>
            <a:endParaRPr lang="en-US" sz="6000" i="1" dirty="0" smtClean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6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4600" y="5619750"/>
            <a:ext cx="10668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084263"/>
          </a:xfrm>
          <a:solidFill>
            <a:srgbClr val="8BE1FF">
              <a:alpha val="67058"/>
            </a:srgbClr>
          </a:solidFill>
        </p:spPr>
        <p:txBody>
          <a:bodyPr lIns="126418" tIns="72237" rIns="126418" bIns="72237"/>
          <a:lstStyle/>
          <a:p>
            <a:pPr marL="106363" algn="ctr" defTabSz="1296988" eaLnBrk="1" hangingPunct="1">
              <a:tabLst>
                <a:tab pos="911225" algn="l"/>
              </a:tabLst>
            </a:pPr>
            <a:r>
              <a:rPr lang="en-US" altLang="zh-CN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II.	</a:t>
            </a:r>
            <a:r>
              <a:rPr lang="zh-CN" alt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如何繁殖</a:t>
            </a:r>
            <a:r>
              <a:rPr lang="en-US" altLang="zh-CN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G12</a:t>
            </a:r>
            <a:r>
              <a:rPr lang="zh-CN" alt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领袖？	</a:t>
            </a:r>
            <a:r>
              <a:rPr 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(</a:t>
            </a:r>
            <a:r>
              <a:rPr lang="zh-TW" alt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过程</a:t>
            </a:r>
            <a:r>
              <a:rPr 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)</a:t>
            </a:r>
            <a:endParaRPr lang="en-US" sz="6000" i="1" dirty="0" smtClean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Arial" pitchFamily="34" charset="0"/>
            </a:endParaRPr>
          </a:p>
        </p:txBody>
      </p:sp>
      <p:sp>
        <p:nvSpPr>
          <p:cNvPr id="22531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532" name="Rectangle 3"/>
          <p:cNvSpPr>
            <a:spLocks/>
          </p:cNvSpPr>
          <p:nvPr/>
        </p:nvSpPr>
        <p:spPr bwMode="auto">
          <a:xfrm>
            <a:off x="558800" y="1371600"/>
            <a:ext cx="12115800" cy="89378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1.	</a:t>
            </a:r>
            <a:r>
              <a:rPr lang="zh-TW" alt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巩固 </a:t>
            </a:r>
            <a:r>
              <a:rPr lang="en-US" altLang="zh-CN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-</a:t>
            </a:r>
            <a:r>
              <a:rPr lang="zh-CN" alt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坚强有力  </a:t>
            </a:r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(</a:t>
            </a:r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TTT)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22533" name="Rectangle 2"/>
          <p:cNvSpPr>
            <a:spLocks/>
          </p:cNvSpPr>
          <p:nvPr/>
        </p:nvSpPr>
        <p:spPr bwMode="auto">
          <a:xfrm>
            <a:off x="11739563" y="9064625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534" name="Rectangle 3"/>
          <p:cNvSpPr>
            <a:spLocks/>
          </p:cNvSpPr>
          <p:nvPr/>
        </p:nvSpPr>
        <p:spPr bwMode="auto">
          <a:xfrm>
            <a:off x="1473200" y="2362200"/>
            <a:ext cx="10591800" cy="2306476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48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a)	</a:t>
            </a:r>
            <a:r>
              <a:rPr lang="zh-CN" altLang="en-US" sz="48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通过教导 </a:t>
            </a:r>
            <a:r>
              <a:rPr lang="en-US" altLang="zh-CN" sz="48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/ </a:t>
            </a:r>
            <a:r>
              <a:rPr lang="zh-CN" altLang="en-US" sz="48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指示真理</a:t>
            </a:r>
            <a:endParaRPr lang="en-US" sz="4800" b="1" dirty="0">
              <a:solidFill>
                <a:srgbClr val="000099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endParaRPr lang="en-US" sz="2000" b="1" dirty="0">
              <a:solidFill>
                <a:srgbClr val="000099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r>
              <a:rPr lang="en-US" sz="38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sz="38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‒	</a:t>
            </a:r>
            <a:r>
              <a:rPr lang="zh-CN" altLang="en-US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忠心教导别人</a:t>
            </a:r>
            <a:endParaRPr lang="en-US" sz="4400" b="1" dirty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r>
              <a:rPr lang="en-US" sz="44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	</a:t>
            </a:r>
            <a:r>
              <a:rPr lang="zh-CN" altLang="en-US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提摩太后</a:t>
            </a:r>
            <a:r>
              <a:rPr lang="en-US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2:2</a:t>
            </a:r>
            <a:endParaRPr lang="en-US" b="1" i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22535" name="Rectangle 3"/>
          <p:cNvSpPr>
            <a:spLocks/>
          </p:cNvSpPr>
          <p:nvPr/>
        </p:nvSpPr>
        <p:spPr bwMode="auto">
          <a:xfrm>
            <a:off x="939800" y="4800600"/>
            <a:ext cx="10972799" cy="89378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54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(</a:t>
            </a:r>
            <a:r>
              <a:rPr lang="zh-CN" altLang="en-US" sz="54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目标： 通过心态改变而喜悦上帝</a:t>
            </a:r>
            <a:r>
              <a:rPr lang="en-US" sz="54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)</a:t>
            </a:r>
            <a:endParaRPr lang="en-US" sz="4400" b="1" dirty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8" descr="http://www.jonahome.net/files/GODSWORD/navigator/NAVIGAT3.files/image0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0600" y="5029200"/>
            <a:ext cx="538003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3556" name="Rectangle 3"/>
          <p:cNvSpPr>
            <a:spLocks/>
          </p:cNvSpPr>
          <p:nvPr/>
        </p:nvSpPr>
        <p:spPr bwMode="auto">
          <a:xfrm>
            <a:off x="558800" y="1371600"/>
            <a:ext cx="12115800" cy="81068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1.	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巩固 </a:t>
            </a:r>
            <a:r>
              <a:rPr lang="en-US" altLang="zh-CN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-</a:t>
            </a:r>
            <a:r>
              <a:rPr lang="zh-CN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坚强有力  </a:t>
            </a:r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(TTT)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23557" name="Rectangle 2"/>
          <p:cNvSpPr>
            <a:spLocks/>
          </p:cNvSpPr>
          <p:nvPr/>
        </p:nvSpPr>
        <p:spPr bwMode="auto">
          <a:xfrm>
            <a:off x="11739563" y="9064625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58" name="Rectangle 3"/>
          <p:cNvSpPr>
            <a:spLocks/>
          </p:cNvSpPr>
          <p:nvPr/>
        </p:nvSpPr>
        <p:spPr bwMode="auto">
          <a:xfrm>
            <a:off x="1244600" y="2222500"/>
            <a:ext cx="10363200" cy="2417276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4400" b="1" dirty="0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b)	</a:t>
            </a:r>
            <a:r>
              <a:rPr lang="zh-CN" altLang="en-US" sz="44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通过</a:t>
            </a:r>
            <a:r>
              <a:rPr lang="zh-TW" altLang="en-US" sz="44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训练</a:t>
            </a:r>
            <a:r>
              <a:rPr lang="en-US" sz="44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</a:t>
            </a:r>
            <a:endParaRPr lang="en-US" sz="4400" b="1" dirty="0">
              <a:solidFill>
                <a:srgbClr val="000099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r>
              <a:rPr lang="en-US" sz="44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… 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他们的心窍习练得通达，就能分辨好歹了</a:t>
            </a:r>
            <a:r>
              <a:rPr lang="en-US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</a:t>
            </a:r>
            <a:r>
              <a:rPr lang="zh-CN" altLang="en-US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</a:t>
            </a:r>
            <a:r>
              <a:rPr lang="en-US" altLang="zh-CN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									</a:t>
            </a:r>
            <a:r>
              <a:rPr lang="zh-CN" altLang="en-US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（希 </a:t>
            </a:r>
            <a:r>
              <a:rPr lang="en-US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5:14</a:t>
            </a:r>
            <a:r>
              <a:rPr lang="zh-CN" altLang="en-US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）</a:t>
            </a:r>
            <a:endParaRPr lang="en-US" sz="2000" b="1" dirty="0">
              <a:solidFill>
                <a:srgbClr val="000099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r>
              <a:rPr lang="en-US" sz="40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sz="40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‒	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建立属灵习惯</a:t>
            </a:r>
            <a:endParaRPr lang="en-US" sz="3200" b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23559" name="Rectangle 3"/>
          <p:cNvSpPr>
            <a:spLocks/>
          </p:cNvSpPr>
          <p:nvPr/>
        </p:nvSpPr>
        <p:spPr bwMode="auto">
          <a:xfrm>
            <a:off x="1397000" y="4724400"/>
            <a:ext cx="10515600" cy="97688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5400" b="1" dirty="0" smtClean="0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(</a:t>
            </a:r>
            <a:r>
              <a:rPr lang="zh-CN" altLang="en-US" sz="60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目标：建立 基督性格</a:t>
            </a:r>
            <a:r>
              <a:rPr lang="en-US" sz="5400" b="1" dirty="0" smtClean="0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)</a:t>
            </a:r>
            <a:endParaRPr lang="en-US" sz="4400" b="1" dirty="0">
              <a:solidFill>
                <a:srgbClr val="C00000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0" y="0"/>
            <a:ext cx="13004800" cy="1084263"/>
          </a:xfrm>
          <a:prstGeom prst="rect">
            <a:avLst/>
          </a:prstGeom>
          <a:solidFill>
            <a:srgbClr val="8BE1FF">
              <a:alpha val="67058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126418" tIns="72237" rIns="126418" bIns="72237" numCol="1" anchor="ctr" anchorCtr="0" compatLnSpc="1">
            <a:prstTxWarp prst="textNoShape">
              <a:avLst/>
            </a:prstTxWarp>
          </a:bodyPr>
          <a:lstStyle/>
          <a:p>
            <a:pPr marL="106363" marR="0" lvl="0" indent="0" algn="ctr" defTabSz="1296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1225" algn="l"/>
              </a:tabLst>
              <a:defRPr/>
            </a:pPr>
            <a:r>
              <a:rPr kumimoji="0" lang="en-US" altLang="zh-CN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II.	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如何繁殖</a:t>
            </a:r>
            <a:r>
              <a:rPr kumimoji="0" lang="en-US" altLang="zh-CN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G12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领袖？	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(</a:t>
            </a:r>
            <a:r>
              <a:rPr kumimoji="0" lang="zh-TW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过程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)</a:t>
            </a:r>
            <a:endParaRPr kumimoji="0" lang="en-US" sz="6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icrosoft YaHei" pitchFamily="34" charset="-122"/>
              <a:ea typeface="Microsoft YaHei" pitchFamily="34" charset="-122"/>
              <a:cs typeface="Arial" pitchFamily="34" charset="0"/>
            </a:endParaRPr>
          </a:p>
        </p:txBody>
      </p:sp>
      <p:pic>
        <p:nvPicPr>
          <p:cNvPr id="13" name="Picture 10" descr="http://www.jonahome.net/files/GODSWORD/navigator/NAVIGAT2.files/image0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2987" y="5562600"/>
            <a:ext cx="4944213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4038" y="1322388"/>
            <a:ext cx="5792787" cy="79343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4580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4581" name="Rectangle 3"/>
          <p:cNvSpPr>
            <a:spLocks/>
          </p:cNvSpPr>
          <p:nvPr/>
        </p:nvSpPr>
        <p:spPr bwMode="auto">
          <a:xfrm>
            <a:off x="330200" y="1295400"/>
            <a:ext cx="12268200" cy="1641679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18" tIns="72237" rIns="126418" bIns="72237">
            <a:spAutoFit/>
          </a:bodyPr>
          <a:lstStyle/>
          <a:p>
            <a:pPr marL="914400" indent="-914400" algn="l" defTabSz="722313">
              <a:lnSpc>
                <a:spcPct val="90000"/>
              </a:lnSpc>
              <a:buAutoNum type="arabicPeriod"/>
            </a:pPr>
            <a:r>
              <a:rPr lang="zh-TW" alt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巩固 </a:t>
            </a:r>
            <a:r>
              <a:rPr lang="en-US" altLang="zh-CN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-</a:t>
            </a:r>
            <a:r>
              <a:rPr lang="zh-CN" alt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坚强有力  </a:t>
            </a:r>
            <a:endParaRPr lang="en-US" altLang="zh-CN" sz="5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914400" indent="-914400" algn="l" defTabSz="722313">
              <a:lnSpc>
                <a:spcPct val="90000"/>
              </a:lnSpc>
            </a:pPr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(TTT)</a:t>
            </a: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24582" name="Rectangle 2"/>
          <p:cNvSpPr>
            <a:spLocks/>
          </p:cNvSpPr>
          <p:nvPr/>
        </p:nvSpPr>
        <p:spPr bwMode="auto">
          <a:xfrm>
            <a:off x="11739563" y="9064625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583" name="Rectangle 3"/>
          <p:cNvSpPr>
            <a:spLocks/>
          </p:cNvSpPr>
          <p:nvPr/>
        </p:nvSpPr>
        <p:spPr bwMode="auto">
          <a:xfrm>
            <a:off x="1244600" y="3048000"/>
            <a:ext cx="5029200" cy="359298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marL="742950" indent="-742950" algn="l" defTabSz="722313">
              <a:buAutoNum type="alphaLcParenR" startAt="3"/>
            </a:pPr>
            <a:r>
              <a:rPr lang="zh-TW" altLang="en-US" sz="48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遗传基督</a:t>
            </a:r>
            <a:r>
              <a:rPr lang="zh-CN" altLang="en-US" sz="48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恩典</a:t>
            </a:r>
            <a:r>
              <a:rPr lang="zh-TW" altLang="en-US" sz="48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的</a:t>
            </a:r>
            <a:r>
              <a:rPr lang="zh-CN" altLang="en-US" sz="48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基因</a:t>
            </a:r>
            <a:r>
              <a:rPr lang="en-US" sz="4000" b="1" dirty="0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</a:t>
            </a:r>
            <a:endParaRPr lang="en-US" sz="4000" b="1" dirty="0" smtClean="0">
              <a:solidFill>
                <a:srgbClr val="000099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marL="800100" algn="l" defTabSz="722313"/>
            <a:endParaRPr lang="en-US" altLang="zh-CN" sz="3200" b="1" i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800100" algn="l" defTabSz="722313"/>
            <a:r>
              <a:rPr lang="zh-CN" altLang="en-US" sz="32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要在基督耶稣的恩典上刚强起来 （提摩太后</a:t>
            </a:r>
            <a:r>
              <a:rPr lang="en-US" sz="32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</a:t>
            </a:r>
            <a:r>
              <a:rPr lang="en-US" sz="30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2:1</a:t>
            </a:r>
            <a:r>
              <a:rPr lang="zh-CN" altLang="en-US" sz="30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）</a:t>
            </a:r>
            <a:endParaRPr lang="en-US" sz="3000" b="1" i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24584" name="Rectangle 3"/>
          <p:cNvSpPr>
            <a:spLocks/>
          </p:cNvSpPr>
          <p:nvPr/>
        </p:nvSpPr>
        <p:spPr bwMode="auto">
          <a:xfrm>
            <a:off x="1373188" y="6858000"/>
            <a:ext cx="5243512" cy="1807878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/>
            <a:r>
              <a:rPr lang="en-US" sz="54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(</a:t>
            </a:r>
            <a:r>
              <a:rPr lang="zh-TW" altLang="en-US" sz="54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目标：</a:t>
            </a:r>
            <a:r>
              <a:rPr lang="en-US" sz="54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</a:t>
            </a:r>
          </a:p>
          <a:p>
            <a:pPr algn="l" defTabSz="722313"/>
            <a:r>
              <a:rPr lang="zh-TW" altLang="en-US" sz="54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感激之</a:t>
            </a:r>
            <a:r>
              <a:rPr lang="zh-CN" altLang="en-US" sz="54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心</a:t>
            </a:r>
            <a:r>
              <a:rPr lang="en-US" sz="54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)</a:t>
            </a:r>
            <a:endParaRPr lang="en-US" sz="4400" b="1" dirty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0" y="0"/>
            <a:ext cx="13004800" cy="1084263"/>
          </a:xfrm>
          <a:prstGeom prst="rect">
            <a:avLst/>
          </a:prstGeom>
          <a:solidFill>
            <a:srgbClr val="8BE1FF">
              <a:alpha val="67058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126418" tIns="72237" rIns="126418" bIns="72237" numCol="1" anchor="ctr" anchorCtr="0" compatLnSpc="1">
            <a:prstTxWarp prst="textNoShape">
              <a:avLst/>
            </a:prstTxWarp>
          </a:bodyPr>
          <a:lstStyle/>
          <a:p>
            <a:pPr marL="106363" marR="0" lvl="0" indent="0" algn="ctr" defTabSz="1296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1225" algn="l"/>
              </a:tabLst>
              <a:defRPr/>
            </a:pPr>
            <a:r>
              <a:rPr kumimoji="0" lang="en-US" altLang="zh-CN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II.	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如何繁殖</a:t>
            </a:r>
            <a:r>
              <a:rPr kumimoji="0" lang="en-US" altLang="zh-CN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G12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领袖？	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(</a:t>
            </a:r>
            <a:r>
              <a:rPr kumimoji="0" lang="zh-TW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过程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)</a:t>
            </a:r>
            <a:endParaRPr kumimoji="0" lang="en-US" sz="6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icrosoft YaHei" pitchFamily="34" charset="-122"/>
              <a:ea typeface="Microsoft YaHei" pitchFamily="34" charset="-122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084263"/>
          </a:xfrm>
          <a:solidFill>
            <a:srgbClr val="8BE1FF">
              <a:alpha val="67058"/>
            </a:srgbClr>
          </a:solidFill>
        </p:spPr>
        <p:txBody>
          <a:bodyPr lIns="126418" tIns="72237" rIns="126418" bIns="72237"/>
          <a:lstStyle/>
          <a:p>
            <a:pPr marL="106363" defTabSz="1296988" eaLnBrk="1" hangingPunct="1">
              <a:tabLst>
                <a:tab pos="911225" algn="l"/>
              </a:tabLst>
            </a:pPr>
            <a:r>
              <a:rPr lang="en-US" sz="5500" b="1" smtClean="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   </a:t>
            </a:r>
            <a:r>
              <a:rPr lang="en-US" sz="4300" b="1" smtClean="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II.	 How to REPRODUCE leaders? </a:t>
            </a:r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(PROCESS)</a:t>
            </a:r>
            <a:endParaRPr lang="en-US" sz="4000" i="1" smtClean="0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</a:endParaRPr>
          </a:p>
        </p:txBody>
      </p:sp>
      <p:sp>
        <p:nvSpPr>
          <p:cNvPr id="25603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5604" name="Rectangle 3"/>
          <p:cNvSpPr>
            <a:spLocks/>
          </p:cNvSpPr>
          <p:nvPr/>
        </p:nvSpPr>
        <p:spPr bwMode="auto">
          <a:xfrm>
            <a:off x="558800" y="1371600"/>
            <a:ext cx="12115800" cy="700088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4000" b="1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2.	ENCOURAGING (MMM)</a:t>
            </a:r>
            <a:endParaRPr lang="en-US" sz="3000" b="1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25605" name="Rectangle 2"/>
          <p:cNvSpPr>
            <a:spLocks/>
          </p:cNvSpPr>
          <p:nvPr/>
        </p:nvSpPr>
        <p:spPr bwMode="auto">
          <a:xfrm>
            <a:off x="11739563" y="9064625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5606" name="Rectangle 3"/>
          <p:cNvSpPr>
            <a:spLocks/>
          </p:cNvSpPr>
          <p:nvPr/>
        </p:nvSpPr>
        <p:spPr bwMode="auto">
          <a:xfrm>
            <a:off x="1244600" y="2222500"/>
            <a:ext cx="10363200" cy="2860675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4000" b="1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a)	by mentoring </a:t>
            </a:r>
            <a:r>
              <a:rPr lang="en-US" sz="3500" b="1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(showing how)</a:t>
            </a:r>
          </a:p>
          <a:p>
            <a:pPr algn="l" defTabSz="722313">
              <a:lnSpc>
                <a:spcPct val="90000"/>
              </a:lnSpc>
            </a:pPr>
            <a:r>
              <a:rPr lang="en-US" sz="4000" b="1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‒	telling is not teaching</a:t>
            </a:r>
          </a:p>
          <a:p>
            <a:pPr algn="l" defTabSz="722313">
              <a:lnSpc>
                <a:spcPct val="90000"/>
              </a:lnSpc>
            </a:pPr>
            <a:endParaRPr lang="en-US" sz="3800" b="1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r>
              <a:rPr lang="en-US" sz="4000" b="1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b)	by modelling </a:t>
            </a:r>
            <a:r>
              <a:rPr lang="en-US" sz="3500" b="1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(example setting)</a:t>
            </a:r>
          </a:p>
          <a:p>
            <a:pPr algn="l" defTabSz="722313">
              <a:lnSpc>
                <a:spcPct val="90000"/>
              </a:lnSpc>
            </a:pPr>
            <a:r>
              <a:rPr lang="en-US" sz="3800" b="1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‒	more is caught than taught</a:t>
            </a:r>
          </a:p>
        </p:txBody>
      </p:sp>
      <p:pic>
        <p:nvPicPr>
          <p:cNvPr id="25607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7000" y="5083175"/>
            <a:ext cx="10342563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084263"/>
          </a:xfrm>
          <a:solidFill>
            <a:srgbClr val="8BE1FF">
              <a:alpha val="67058"/>
            </a:srgbClr>
          </a:solidFill>
        </p:spPr>
        <p:txBody>
          <a:bodyPr lIns="126418" tIns="72237" rIns="126418" bIns="72237"/>
          <a:lstStyle/>
          <a:p>
            <a:pPr marL="106363" defTabSz="1296988" eaLnBrk="1" hangingPunct="1">
              <a:tabLst>
                <a:tab pos="911225" algn="l"/>
              </a:tabLst>
            </a:pPr>
            <a:r>
              <a:rPr lang="en-US" sz="5500" b="1" smtClean="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   </a:t>
            </a:r>
            <a:r>
              <a:rPr lang="en-US" sz="4300" b="1" smtClean="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II.	 How to REPRODUCE leaders? </a:t>
            </a:r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(PROCESS)</a:t>
            </a:r>
            <a:endParaRPr lang="en-US" sz="4000" i="1" smtClean="0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</a:endParaRPr>
          </a:p>
        </p:txBody>
      </p:sp>
      <p:sp>
        <p:nvSpPr>
          <p:cNvPr id="26627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6628" name="Rectangle 3"/>
          <p:cNvSpPr>
            <a:spLocks/>
          </p:cNvSpPr>
          <p:nvPr/>
        </p:nvSpPr>
        <p:spPr bwMode="auto">
          <a:xfrm>
            <a:off x="558800" y="1371600"/>
            <a:ext cx="12115800" cy="700088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4000" b="1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2.	ENCOURAGING (MMM)</a:t>
            </a:r>
            <a:endParaRPr lang="en-US" sz="3000" b="1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26629" name="Rectangle 2"/>
          <p:cNvSpPr>
            <a:spLocks/>
          </p:cNvSpPr>
          <p:nvPr/>
        </p:nvSpPr>
        <p:spPr bwMode="auto">
          <a:xfrm>
            <a:off x="11739563" y="9064625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6630" name="Rectangle 3"/>
          <p:cNvSpPr>
            <a:spLocks/>
          </p:cNvSpPr>
          <p:nvPr/>
        </p:nvSpPr>
        <p:spPr bwMode="auto">
          <a:xfrm>
            <a:off x="1244600" y="2222500"/>
            <a:ext cx="5029200" cy="5838825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4000" b="1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c)	by motivating</a:t>
            </a:r>
          </a:p>
          <a:p>
            <a:pPr algn="l" defTabSz="722313">
              <a:lnSpc>
                <a:spcPct val="90000"/>
              </a:lnSpc>
            </a:pPr>
            <a:endParaRPr lang="en-US" sz="2000" b="1">
              <a:solidFill>
                <a:srgbClr val="000099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r>
              <a:rPr lang="en-US" sz="4000" b="1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‒	measure </a:t>
            </a:r>
          </a:p>
          <a:p>
            <a:pPr algn="l" defTabSz="722313">
              <a:lnSpc>
                <a:spcPct val="90000"/>
              </a:lnSpc>
            </a:pP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	</a:t>
            </a:r>
            <a:r>
              <a:rPr lang="en-US" sz="3800" b="1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PROGRESS</a:t>
            </a:r>
          </a:p>
          <a:p>
            <a:pPr algn="l" defTabSz="722313">
              <a:lnSpc>
                <a:spcPct val="90000"/>
              </a:lnSpc>
            </a:pPr>
            <a:endParaRPr lang="en-US" sz="1500" b="1">
              <a:solidFill>
                <a:srgbClr val="C00000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‒	manage </a:t>
            </a:r>
          </a:p>
          <a:p>
            <a:pPr algn="l" defTabSz="722313">
              <a:lnSpc>
                <a:spcPct val="90000"/>
              </a:lnSpc>
            </a:pP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	</a:t>
            </a:r>
            <a:r>
              <a:rPr lang="en-US" sz="3800" b="1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PROBLEMS</a:t>
            </a:r>
          </a:p>
          <a:p>
            <a:pPr algn="l" defTabSz="722313">
              <a:lnSpc>
                <a:spcPct val="90000"/>
              </a:lnSpc>
            </a:pPr>
            <a:endParaRPr lang="en-US" sz="1500" b="1">
              <a:solidFill>
                <a:srgbClr val="C00000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‒	model </a:t>
            </a:r>
          </a:p>
          <a:p>
            <a:pPr algn="l" defTabSz="722313">
              <a:lnSpc>
                <a:spcPct val="90000"/>
              </a:lnSpc>
            </a:pP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	</a:t>
            </a:r>
            <a:r>
              <a:rPr lang="en-US" sz="3800" b="1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PRINCIPLES</a:t>
            </a:r>
          </a:p>
          <a:p>
            <a:pPr algn="l" defTabSz="722313">
              <a:lnSpc>
                <a:spcPct val="90000"/>
              </a:lnSpc>
            </a:pPr>
            <a:endParaRPr lang="en-US" sz="1500" b="1">
              <a:solidFill>
                <a:srgbClr val="C00000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‒	mazimise </a:t>
            </a:r>
          </a:p>
          <a:p>
            <a:pPr algn="l" defTabSz="722313">
              <a:lnSpc>
                <a:spcPct val="90000"/>
              </a:lnSpc>
            </a:pP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	</a:t>
            </a:r>
            <a:r>
              <a:rPr lang="en-US" sz="3800" b="1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PRAYERS</a:t>
            </a:r>
          </a:p>
        </p:txBody>
      </p:sp>
      <p:sp>
        <p:nvSpPr>
          <p:cNvPr id="26631" name="Rectangle 3"/>
          <p:cNvSpPr>
            <a:spLocks/>
          </p:cNvSpPr>
          <p:nvPr/>
        </p:nvSpPr>
        <p:spPr bwMode="auto">
          <a:xfrm>
            <a:off x="1436688" y="8540750"/>
            <a:ext cx="10363200" cy="6731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3800" b="1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(Purpose: faithfulness, fruit will remain)</a:t>
            </a:r>
            <a:endParaRPr lang="en-US" sz="3000" b="1">
              <a:solidFill>
                <a:srgbClr val="C00000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</p:txBody>
      </p:sp>
      <p:pic>
        <p:nvPicPr>
          <p:cNvPr id="26632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6200" y="2090738"/>
            <a:ext cx="6246813" cy="631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084263"/>
          </a:xfrm>
          <a:solidFill>
            <a:srgbClr val="8BE1FF">
              <a:alpha val="67058"/>
            </a:srgbClr>
          </a:solidFill>
        </p:spPr>
        <p:txBody>
          <a:bodyPr lIns="126418" tIns="72237" rIns="126418" bIns="72237"/>
          <a:lstStyle/>
          <a:p>
            <a:pPr marL="106363" defTabSz="1296988" eaLnBrk="1" hangingPunct="1">
              <a:tabLst>
                <a:tab pos="911225" algn="l"/>
              </a:tabLst>
            </a:pPr>
            <a:r>
              <a:rPr lang="en-US" sz="5500" b="1" smtClean="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   </a:t>
            </a:r>
            <a:r>
              <a:rPr lang="en-US" sz="4300" b="1" smtClean="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II.	 How to REPRODUCE leaders? </a:t>
            </a:r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(PROCESS)</a:t>
            </a:r>
            <a:endParaRPr lang="en-US" sz="4000" i="1" smtClean="0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</a:endParaRPr>
          </a:p>
        </p:txBody>
      </p:sp>
      <p:sp>
        <p:nvSpPr>
          <p:cNvPr id="27651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7652" name="Rectangle 3"/>
          <p:cNvSpPr>
            <a:spLocks/>
          </p:cNvSpPr>
          <p:nvPr/>
        </p:nvSpPr>
        <p:spPr bwMode="auto">
          <a:xfrm>
            <a:off x="558800" y="1371600"/>
            <a:ext cx="12115800" cy="1558925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4000" b="1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3.	CHARGING (I/C)</a:t>
            </a:r>
          </a:p>
          <a:p>
            <a:pPr algn="l" defTabSz="722313">
              <a:lnSpc>
                <a:spcPct val="90000"/>
              </a:lnSpc>
            </a:pPr>
            <a:r>
              <a:rPr lang="en-US" sz="32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sz="3000" b="1" i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…by putting faithful and wise servant in charge…   </a:t>
            </a:r>
          </a:p>
          <a:p>
            <a:pPr algn="l" defTabSz="722313">
              <a:lnSpc>
                <a:spcPct val="90000"/>
              </a:lnSpc>
            </a:pPr>
            <a:r>
              <a:rPr lang="en-US" sz="3000" b="1" i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Luke 12:44</a:t>
            </a:r>
          </a:p>
        </p:txBody>
      </p:sp>
      <p:sp>
        <p:nvSpPr>
          <p:cNvPr id="27653" name="Rectangle 2"/>
          <p:cNvSpPr>
            <a:spLocks/>
          </p:cNvSpPr>
          <p:nvPr/>
        </p:nvSpPr>
        <p:spPr bwMode="auto">
          <a:xfrm>
            <a:off x="11739563" y="9064625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15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7654" name="Rectangle 3"/>
          <p:cNvSpPr>
            <a:spLocks/>
          </p:cNvSpPr>
          <p:nvPr/>
        </p:nvSpPr>
        <p:spPr bwMode="auto">
          <a:xfrm>
            <a:off x="1376363" y="3276600"/>
            <a:ext cx="10363200" cy="12954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3800" b="1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(Purpose: every one matured in Christ)</a:t>
            </a:r>
          </a:p>
          <a:p>
            <a:pPr algn="l" defTabSz="722313">
              <a:lnSpc>
                <a:spcPct val="90000"/>
              </a:lnSpc>
            </a:pPr>
            <a:endParaRPr lang="en-US" sz="1500" b="1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r>
              <a:rPr lang="en-US" sz="3000" b="1" i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Colossians 1:29</a:t>
            </a:r>
          </a:p>
        </p:txBody>
      </p:sp>
      <p:pic>
        <p:nvPicPr>
          <p:cNvPr id="2765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2200" y="4724400"/>
            <a:ext cx="11279188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371600"/>
          </a:xfrm>
          <a:solidFill>
            <a:srgbClr val="8BE1FF">
              <a:alpha val="95685"/>
            </a:srgbClr>
          </a:solidFill>
        </p:spPr>
        <p:txBody>
          <a:bodyPr lIns="126418" tIns="72237" rIns="126418" bIns="72237"/>
          <a:lstStyle/>
          <a:p>
            <a:pPr marL="106363" algn="ctr" defTabSz="1296988" eaLnBrk="1" hangingPunct="1">
              <a:tabLst>
                <a:tab pos="911225" algn="l"/>
              </a:tabLst>
            </a:pPr>
            <a:r>
              <a:rPr lang="zh-CN" altLang="en-US" sz="6600" b="1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二、 建立伟大领袖 </a:t>
            </a:r>
            <a:r>
              <a:rPr lang="en-US" altLang="zh-CN" sz="6600" b="1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(G.R.E.A.T.)</a:t>
            </a:r>
          </a:p>
        </p:txBody>
      </p:sp>
      <p:sp>
        <p:nvSpPr>
          <p:cNvPr id="22531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 hangingPunct="0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532" name="Rectangle 3"/>
          <p:cNvSpPr>
            <a:spLocks/>
          </p:cNvSpPr>
          <p:nvPr/>
        </p:nvSpPr>
        <p:spPr bwMode="auto">
          <a:xfrm>
            <a:off x="254000" y="1676400"/>
            <a:ext cx="12344400" cy="5838825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 hangingPunct="0">
              <a:lnSpc>
                <a:spcPct val="90000"/>
              </a:lnSpc>
            </a:pPr>
            <a:r>
              <a:rPr lang="en-US" sz="40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1.	</a:t>
            </a:r>
            <a:r>
              <a:rPr lang="zh-TW" altLang="en-US" sz="48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建立</a:t>
            </a:r>
            <a:r>
              <a:rPr lang="zh-CN" altLang="en-US" sz="48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世代 </a:t>
            </a:r>
            <a:r>
              <a:rPr lang="zh-CN" altLang="en-US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（士师 </a:t>
            </a:r>
            <a:r>
              <a:rPr lang="en-US" altLang="zh-CN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2:10; </a:t>
            </a:r>
            <a:r>
              <a:rPr lang="zh-TW" altLang="en-US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以赛亚 </a:t>
            </a:r>
            <a:r>
              <a:rPr lang="en-US" altLang="zh-TW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58: 12)  	</a:t>
            </a:r>
            <a:r>
              <a:rPr lang="en-US" sz="4000" b="1" u="sng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G</a:t>
            </a:r>
            <a:r>
              <a:rPr lang="en-US" sz="32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ENERATIONS</a:t>
            </a:r>
          </a:p>
          <a:p>
            <a:pPr algn="l" defTabSz="722313" hangingPunct="0">
              <a:lnSpc>
                <a:spcPct val="90000"/>
              </a:lnSpc>
            </a:pPr>
            <a:r>
              <a:rPr lang="en-US" sz="40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2.	</a:t>
            </a:r>
            <a:r>
              <a:rPr lang="zh-TW" altLang="en-US" sz="48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繁</a:t>
            </a:r>
            <a:r>
              <a:rPr lang="zh-CN" altLang="en-US" sz="48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衍世代  </a:t>
            </a:r>
            <a:r>
              <a:rPr lang="en-US" altLang="zh-CN" sz="40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							</a:t>
            </a:r>
            <a:r>
              <a:rPr lang="en-US" altLang="zh-CN" sz="4000" b="1" u="sng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R</a:t>
            </a:r>
            <a:r>
              <a:rPr lang="en-US" sz="32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E</a:t>
            </a:r>
            <a:r>
              <a:rPr lang="en-US" altLang="zh-CN" sz="32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PRODUCERS</a:t>
            </a:r>
          </a:p>
          <a:p>
            <a:pPr algn="l" defTabSz="722313" hangingPunct="0">
              <a:lnSpc>
                <a:spcPct val="90000"/>
              </a:lnSpc>
            </a:pPr>
            <a:r>
              <a:rPr lang="en-US" sz="40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3.	</a:t>
            </a:r>
            <a:r>
              <a:rPr lang="zh-TW" altLang="en-US" sz="48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扩</a:t>
            </a:r>
            <a:r>
              <a:rPr lang="zh-CN" altLang="en-US" sz="48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大异象 </a:t>
            </a:r>
            <a:r>
              <a:rPr lang="zh-CN" altLang="en-US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（历代上 </a:t>
            </a:r>
            <a:r>
              <a:rPr lang="en-US" altLang="zh-CN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4</a:t>
            </a:r>
            <a:r>
              <a:rPr lang="zh-CN" altLang="en-US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：</a:t>
            </a:r>
            <a:r>
              <a:rPr lang="en-US" altLang="zh-CN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10</a:t>
            </a:r>
            <a:r>
              <a:rPr lang="en-US" altLang="zh-TW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)  				</a:t>
            </a:r>
            <a:r>
              <a:rPr lang="en-US" altLang="zh-CN" sz="4000" b="1" u="sng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E</a:t>
            </a:r>
            <a:r>
              <a:rPr lang="en-US" altLang="zh-CN" sz="32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NLARGEMENT</a:t>
            </a:r>
          </a:p>
          <a:p>
            <a:pPr algn="l" defTabSz="722313" hangingPunct="0">
              <a:lnSpc>
                <a:spcPct val="90000"/>
              </a:lnSpc>
            </a:pPr>
            <a:r>
              <a:rPr lang="en-US" sz="40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4.	</a:t>
            </a:r>
            <a:r>
              <a:rPr lang="zh-CN" altLang="en-US" sz="48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与神</a:t>
            </a:r>
            <a:r>
              <a:rPr lang="zh-TW" altLang="en-US" sz="48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结盟</a:t>
            </a:r>
            <a:r>
              <a:rPr lang="zh-CN" altLang="en-US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（使徒  </a:t>
            </a:r>
            <a:r>
              <a:rPr lang="en-US" altLang="zh-CN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13</a:t>
            </a:r>
            <a:r>
              <a:rPr lang="zh-CN" altLang="en-US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：</a:t>
            </a:r>
            <a:r>
              <a:rPr lang="en-US" altLang="zh-CN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22</a:t>
            </a:r>
            <a:r>
              <a:rPr lang="zh-CN" altLang="en-US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， </a:t>
            </a:r>
            <a:r>
              <a:rPr lang="en-US" altLang="zh-CN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36</a:t>
            </a:r>
            <a:r>
              <a:rPr lang="en-US" altLang="zh-TW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)  			</a:t>
            </a:r>
            <a:r>
              <a:rPr lang="en-US" altLang="zh-CN" sz="4000" b="1" u="sng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A</a:t>
            </a:r>
            <a:r>
              <a:rPr lang="en-US" altLang="zh-CN" sz="32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LIGNMENT</a:t>
            </a:r>
          </a:p>
          <a:p>
            <a:pPr algn="l" defTabSz="722313" hangingPunct="0">
              <a:lnSpc>
                <a:spcPct val="90000"/>
              </a:lnSpc>
            </a:pPr>
            <a:r>
              <a:rPr lang="en-US" altLang="zh-CN" sz="40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5</a:t>
            </a:r>
            <a:r>
              <a:rPr lang="en-US" sz="40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.	</a:t>
            </a:r>
            <a:r>
              <a:rPr lang="zh-TW" altLang="en-US" sz="48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时刻</a:t>
            </a:r>
            <a:r>
              <a:rPr lang="zh-CN" altLang="en-US" sz="48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与心态</a:t>
            </a:r>
            <a:r>
              <a:rPr lang="en-US" altLang="zh-TW" sz="48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 </a:t>
            </a:r>
            <a:r>
              <a:rPr lang="en-US" altLang="zh-TW" sz="3000" b="1" i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						</a:t>
            </a:r>
            <a:r>
              <a:rPr lang="en-US" altLang="zh-CN" sz="4000" b="1" u="sng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T</a:t>
            </a:r>
            <a:r>
              <a:rPr lang="en-US" altLang="zh-CN" sz="32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IME</a:t>
            </a:r>
            <a:r>
              <a:rPr lang="zh-CN" altLang="en-US" sz="32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</a:t>
            </a:r>
            <a:r>
              <a:rPr lang="en-US" altLang="zh-CN" sz="32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&amp;</a:t>
            </a:r>
            <a:r>
              <a:rPr lang="zh-CN" altLang="en-US" sz="32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</a:t>
            </a:r>
            <a:r>
              <a:rPr lang="en-US" altLang="zh-CN" sz="32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													</a:t>
            </a:r>
            <a:r>
              <a:rPr lang="en-US" altLang="zh-CN" sz="4000" b="1" u="sng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T</a:t>
            </a:r>
            <a:r>
              <a:rPr lang="en-US" altLang="zh-CN" sz="32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HINKING</a:t>
            </a:r>
            <a:endParaRPr lang="en-US" sz="3000" b="1" i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defTabSz="722313" hangingPunct="0">
              <a:lnSpc>
                <a:spcPct val="90000"/>
              </a:lnSpc>
            </a:pPr>
            <a:endParaRPr lang="en-US" sz="3000" b="1" i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defTabSz="722313" hangingPunct="0">
              <a:lnSpc>
                <a:spcPct val="90000"/>
              </a:lnSpc>
            </a:pPr>
            <a:endParaRPr lang="en-US" sz="3000" b="1" i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defTabSz="722313" hangingPunct="0">
              <a:lnSpc>
                <a:spcPct val="90000"/>
              </a:lnSpc>
            </a:pPr>
            <a:endParaRPr lang="en-US" sz="3000" b="1" i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defTabSz="722313" hangingPunct="0">
              <a:lnSpc>
                <a:spcPct val="90000"/>
              </a:lnSpc>
            </a:pPr>
            <a:endParaRPr lang="en-US" sz="3000" b="1" i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defTabSz="722313" hangingPunct="0">
              <a:lnSpc>
                <a:spcPct val="90000"/>
              </a:lnSpc>
            </a:pPr>
            <a:endParaRPr lang="en-US" sz="1500" b="1" i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pic>
        <p:nvPicPr>
          <p:cNvPr id="21509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5999" y="5257800"/>
            <a:ext cx="7543801" cy="449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/>
          </p:cNvSpPr>
          <p:nvPr/>
        </p:nvSpPr>
        <p:spPr bwMode="auto">
          <a:xfrm>
            <a:off x="8102600" y="84138"/>
            <a:ext cx="4446588" cy="48418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1296988"/>
            <a:r>
              <a:rPr lang="en-US" sz="22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4</a:t>
            </a:r>
            <a:r>
              <a:rPr lang="en-US" sz="2200" b="1" baseline="3000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th</a:t>
            </a:r>
            <a:r>
              <a:rPr lang="en-US" sz="22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 November 2012</a:t>
            </a:r>
            <a:endParaRPr lang="en-US" sz="2200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</a:endParaRPr>
          </a:p>
        </p:txBody>
      </p:sp>
      <p:sp>
        <p:nvSpPr>
          <p:cNvPr id="14339" name="Rectangle 1"/>
          <p:cNvSpPr>
            <a:spLocks/>
          </p:cNvSpPr>
          <p:nvPr/>
        </p:nvSpPr>
        <p:spPr bwMode="auto">
          <a:xfrm>
            <a:off x="635000" y="0"/>
            <a:ext cx="6510337" cy="5461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 anchor="ctr">
            <a:spAutoFit/>
          </a:bodyPr>
          <a:lstStyle/>
          <a:p>
            <a:pPr algn="l" defTabSz="1296988"/>
            <a:r>
              <a:rPr lang="zh-CN" altLang="en-US" sz="2500" b="1" dirty="0" smtClean="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神国的价值观 （九）</a:t>
            </a:r>
            <a:endParaRPr lang="zh-CN" altLang="en-US" sz="2500" b="1" dirty="0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14340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341" name="Rectangle 1"/>
          <p:cNvSpPr>
            <a:spLocks/>
          </p:cNvSpPr>
          <p:nvPr/>
        </p:nvSpPr>
        <p:spPr bwMode="auto">
          <a:xfrm>
            <a:off x="635000" y="762000"/>
            <a:ext cx="11890375" cy="1161548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 anchor="ctr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 </a:t>
            </a:r>
            <a:r>
              <a:rPr lang="zh-CN" altLang="en-US" sz="5400" b="1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我要</a:t>
            </a:r>
            <a:r>
              <a:rPr lang="zh-CN" altLang="en-US" sz="6600" b="1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繁殖</a:t>
            </a:r>
            <a:r>
              <a:rPr lang="en-US" altLang="zh-CN" sz="6600" b="1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G12</a:t>
            </a:r>
            <a:r>
              <a:rPr lang="zh-CN" altLang="en-US" sz="6600" b="1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领袖 </a:t>
            </a:r>
            <a:r>
              <a:rPr lang="en-US" altLang="zh-CN" sz="6600" b="1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(</a:t>
            </a:r>
            <a:r>
              <a:rPr lang="zh-CN" altLang="en-US" sz="6600" b="1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下）</a:t>
            </a:r>
            <a:endParaRPr lang="en-US" sz="6000" b="1" dirty="0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14342" name="Rectangle 4"/>
          <p:cNvSpPr>
            <a:spLocks/>
          </p:cNvSpPr>
          <p:nvPr/>
        </p:nvSpPr>
        <p:spPr bwMode="auto">
          <a:xfrm>
            <a:off x="3792537" y="1877760"/>
            <a:ext cx="5334000" cy="82299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defTabSz="1296988"/>
            <a:r>
              <a:rPr lang="zh-CN" altLang="en-US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路加 </a:t>
            </a:r>
            <a:r>
              <a:rPr lang="en-US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12:</a:t>
            </a:r>
            <a:r>
              <a:rPr lang="zh-CN" altLang="en-US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42</a:t>
            </a:r>
            <a:r>
              <a:rPr lang="en-US" sz="44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, 43</a:t>
            </a:r>
            <a:endParaRPr lang="en-US" sz="4400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</a:endParaRPr>
          </a:p>
        </p:txBody>
      </p:sp>
      <p:pic>
        <p:nvPicPr>
          <p:cNvPr id="14343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2514600"/>
            <a:ext cx="121920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066800"/>
          </a:xfrm>
          <a:solidFill>
            <a:srgbClr val="C00000">
              <a:alpha val="70195"/>
            </a:srgbClr>
          </a:solidFill>
        </p:spPr>
        <p:txBody>
          <a:bodyPr lIns="126435" tIns="72248" rIns="126435" bIns="72248"/>
          <a:lstStyle/>
          <a:p>
            <a:pPr algn="ctr" defTabSz="1300163">
              <a:defRPr/>
            </a:pPr>
            <a:r>
              <a:rPr lang="zh-CN" altLang="en-US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路加 </a:t>
            </a:r>
            <a:r>
              <a:rPr lang="en-US" altLang="zh-CN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12: 42</a:t>
            </a:r>
          </a:p>
        </p:txBody>
      </p:sp>
      <p:sp>
        <p:nvSpPr>
          <p:cNvPr id="15363" name="Rectangle 2"/>
          <p:cNvSpPr>
            <a:spLocks/>
          </p:cNvSpPr>
          <p:nvPr/>
        </p:nvSpPr>
        <p:spPr bwMode="auto">
          <a:xfrm>
            <a:off x="11739563" y="9067800"/>
            <a:ext cx="1265237" cy="6858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>
            <a:spAutoFit/>
          </a:bodyPr>
          <a:lstStyle/>
          <a:p>
            <a:pPr algn="r" defTabSz="249238" hangingPunct="0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5364" name="Rectangle 3"/>
          <p:cNvSpPr>
            <a:spLocks/>
          </p:cNvSpPr>
          <p:nvPr/>
        </p:nvSpPr>
        <p:spPr bwMode="auto">
          <a:xfrm>
            <a:off x="406400" y="1066800"/>
            <a:ext cx="12420600" cy="457789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>
            <a:spAutoFit/>
          </a:bodyPr>
          <a:lstStyle/>
          <a:p>
            <a:pPr>
              <a:defRPr/>
            </a:pPr>
            <a:r>
              <a:rPr lang="zh-CN" altLang="en-US" sz="7200" b="1" dirty="0" smtClean="0">
                <a:latin typeface="Microsoft JhengHei" pitchFamily="34" charset="-120"/>
                <a:ea typeface="Microsoft JhengHei" pitchFamily="34" charset="-120"/>
              </a:rPr>
              <a:t>主说：</a:t>
            </a:r>
            <a:endParaRPr lang="en-US" altLang="zh-CN" sz="7200" b="1" dirty="0" smtClean="0">
              <a:latin typeface="Microsoft JhengHei" pitchFamily="34" charset="-120"/>
              <a:ea typeface="Microsoft JhengHei" pitchFamily="34" charset="-120"/>
            </a:endParaRPr>
          </a:p>
          <a:p>
            <a:pPr>
              <a:defRPr/>
            </a:pPr>
            <a:r>
              <a:rPr lang="zh-CN" altLang="en-US" sz="7200" b="1" dirty="0" smtClean="0">
                <a:latin typeface="Microsoft JhengHei" pitchFamily="34" charset="-120"/>
                <a:ea typeface="Microsoft JhengHei" pitchFamily="34" charset="-120"/>
              </a:rPr>
              <a:t>“谁是那忠心有见识的管家，主人派他管理家里的人，</a:t>
            </a:r>
            <a:endParaRPr lang="en-US" altLang="zh-CN" sz="7200" b="1" dirty="0" smtClean="0">
              <a:latin typeface="Microsoft JhengHei" pitchFamily="34" charset="-120"/>
              <a:ea typeface="Microsoft JhengHei" pitchFamily="34" charset="-120"/>
            </a:endParaRPr>
          </a:p>
          <a:p>
            <a:pPr>
              <a:defRPr/>
            </a:pPr>
            <a:r>
              <a:rPr lang="zh-CN" altLang="en-US" sz="7200" b="1" dirty="0" smtClean="0">
                <a:latin typeface="Microsoft JhengHei" pitchFamily="34" charset="-120"/>
                <a:ea typeface="Microsoft JhengHei" pitchFamily="34" charset="-120"/>
              </a:rPr>
              <a:t>按时分粮给他们呢？“</a:t>
            </a:r>
            <a:endParaRPr lang="en-US" sz="7200" b="1" i="1" dirty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pic>
        <p:nvPicPr>
          <p:cNvPr id="1536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91200"/>
            <a:ext cx="13004800" cy="396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084263"/>
          </a:xfrm>
          <a:solidFill>
            <a:srgbClr val="FFC000">
              <a:alpha val="79999"/>
            </a:srgbClr>
          </a:solidFill>
        </p:spPr>
        <p:txBody>
          <a:bodyPr lIns="126418" tIns="72237" rIns="126418" bIns="72237"/>
          <a:lstStyle/>
          <a:p>
            <a:pPr marL="106363" defTabSz="1296988" eaLnBrk="1" hangingPunct="1">
              <a:tabLst>
                <a:tab pos="911225" algn="l"/>
              </a:tabLst>
            </a:pPr>
            <a:r>
              <a:rPr lang="en-US" sz="5500" b="1" smtClean="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   </a:t>
            </a:r>
            <a:r>
              <a:rPr lang="en-US" sz="4300" b="1" smtClean="0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Review</a:t>
            </a:r>
            <a:endParaRPr lang="en-US" sz="4300" i="1" smtClean="0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</a:endParaRPr>
          </a:p>
        </p:txBody>
      </p:sp>
      <p:sp>
        <p:nvSpPr>
          <p:cNvPr id="15363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5364" name="Rectangle 3"/>
          <p:cNvSpPr>
            <a:spLocks/>
          </p:cNvSpPr>
          <p:nvPr/>
        </p:nvSpPr>
        <p:spPr bwMode="auto">
          <a:xfrm>
            <a:off x="611188" y="1371600"/>
            <a:ext cx="12393612" cy="180816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3500" b="1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I will REPRODUCE Leaders of 12 (I)</a:t>
            </a:r>
          </a:p>
          <a:p>
            <a:pPr algn="l" defTabSz="722313">
              <a:lnSpc>
                <a:spcPct val="90000"/>
              </a:lnSpc>
            </a:pPr>
            <a:endParaRPr lang="en-US" sz="2000" b="1">
              <a:solidFill>
                <a:srgbClr val="000099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endParaRPr lang="en-US" sz="2000" b="1">
              <a:solidFill>
                <a:srgbClr val="000099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  <a:buFont typeface="Arial" pitchFamily="34" charset="0"/>
              <a:buChar char="•"/>
            </a:pPr>
            <a:r>
              <a:rPr lang="en-US" sz="4500" b="1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Nehemiah’s Leadership model</a:t>
            </a:r>
            <a:endParaRPr lang="en-US" sz="4500" b="1">
              <a:solidFill>
                <a:srgbClr val="C00000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15365" name="Rectangle 3"/>
          <p:cNvSpPr>
            <a:spLocks/>
          </p:cNvSpPr>
          <p:nvPr/>
        </p:nvSpPr>
        <p:spPr bwMode="auto">
          <a:xfrm>
            <a:off x="1397000" y="3352800"/>
            <a:ext cx="4876800" cy="488315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  <a:buFont typeface="Arial" pitchFamily="34" charset="0"/>
              <a:buChar char="‒"/>
            </a:pP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concern for city</a:t>
            </a:r>
          </a:p>
          <a:p>
            <a:pPr algn="l" defTabSz="722313">
              <a:lnSpc>
                <a:spcPct val="90000"/>
              </a:lnSpc>
            </a:pPr>
            <a:endParaRPr lang="en-US" sz="3800" b="1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endParaRPr lang="en-US" sz="3800" b="1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  <a:buFont typeface="Arial" pitchFamily="34" charset="0"/>
              <a:buChar char="‒"/>
            </a:pP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courage to put </a:t>
            </a:r>
          </a:p>
          <a:p>
            <a:pPr algn="l" defTabSz="722313">
              <a:lnSpc>
                <a:spcPct val="90000"/>
              </a:lnSpc>
            </a:pP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things in order</a:t>
            </a:r>
          </a:p>
          <a:p>
            <a:pPr algn="l" defTabSz="722313">
              <a:lnSpc>
                <a:spcPct val="90000"/>
              </a:lnSpc>
            </a:pPr>
            <a:endParaRPr lang="en-US" sz="3800" b="1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endParaRPr lang="en-US" sz="3800" b="1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  <a:buFont typeface="Arial" pitchFamily="34" charset="0"/>
              <a:buChar char="‒"/>
            </a:pPr>
            <a:r>
              <a:rPr lang="en-US" sz="38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consolidate new 	leaders</a:t>
            </a:r>
            <a:endParaRPr lang="en-US" sz="3000" b="1" i="1">
              <a:solidFill>
                <a:schemeClr val="tx1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</p:txBody>
      </p:sp>
      <p:pic>
        <p:nvPicPr>
          <p:cNvPr id="15366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1400" y="3352800"/>
            <a:ext cx="6459538" cy="61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084263"/>
          </a:xfrm>
          <a:solidFill>
            <a:schemeClr val="accent2">
              <a:lumMod val="60000"/>
              <a:lumOff val="40000"/>
              <a:alpha val="96000"/>
            </a:schemeClr>
          </a:solidFill>
        </p:spPr>
        <p:txBody>
          <a:bodyPr lIns="126418" tIns="72237" rIns="126418" bIns="72237"/>
          <a:lstStyle/>
          <a:p>
            <a:pPr marL="106363" algn="ctr" defTabSz="1296988" eaLnBrk="1" hangingPunct="1">
              <a:tabLst>
                <a:tab pos="911225" algn="l"/>
              </a:tabLst>
              <a:defRPr/>
            </a:pPr>
            <a:r>
              <a:rPr lang="zh-CN" altLang="en-US" sz="6000" b="1" dirty="0" smtClean="0">
                <a:solidFill>
                  <a:srgbClr val="0000FF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 我要繁殖</a:t>
            </a:r>
            <a:r>
              <a:rPr lang="en-US" altLang="zh-CN" sz="6000" b="1" dirty="0" smtClean="0">
                <a:solidFill>
                  <a:srgbClr val="0000FF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G12</a:t>
            </a:r>
            <a:r>
              <a:rPr lang="zh-CN" altLang="en-US" sz="6000" b="1" dirty="0" smtClean="0">
                <a:solidFill>
                  <a:srgbClr val="0000FF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领袖 </a:t>
            </a:r>
            <a:r>
              <a:rPr lang="en-US" altLang="zh-CN" sz="6000" b="1" dirty="0" smtClean="0">
                <a:solidFill>
                  <a:srgbClr val="0000FF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(</a:t>
            </a:r>
            <a:r>
              <a:rPr lang="zh-CN" altLang="en-US" sz="6000" b="1" dirty="0" smtClean="0">
                <a:solidFill>
                  <a:srgbClr val="0000FF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下）</a:t>
            </a:r>
          </a:p>
        </p:txBody>
      </p:sp>
      <p:sp>
        <p:nvSpPr>
          <p:cNvPr id="16387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558800" y="1295400"/>
            <a:ext cx="11822113" cy="268429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18" tIns="72237" rIns="126418" bIns="72237">
            <a:spAutoFit/>
          </a:bodyPr>
          <a:lstStyle/>
          <a:p>
            <a:pPr algn="l" defTabSz="722313"/>
            <a:r>
              <a:rPr lang="en-US" sz="66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I.	</a:t>
            </a:r>
            <a:r>
              <a:rPr 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zh-CN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繁殖</a:t>
            </a:r>
            <a:r>
              <a:rPr lang="en-SG" altLang="zh-CN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G12</a:t>
            </a:r>
            <a:r>
              <a:rPr lang="zh-CN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领袖的</a:t>
            </a:r>
            <a:r>
              <a:rPr lang="zh-CN" alt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好处</a:t>
            </a:r>
            <a:endParaRPr lang="en-US" sz="6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algn="l" defTabSz="722313"/>
            <a:r>
              <a:rPr 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II</a:t>
            </a:r>
            <a:r>
              <a:rPr lang="en-US" sz="66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.	</a:t>
            </a:r>
            <a:r>
              <a:rPr lang="zh-CN" alt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如何</a:t>
            </a:r>
            <a:r>
              <a:rPr lang="zh-CN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繁殖</a:t>
            </a:r>
            <a:r>
              <a:rPr lang="en-SG" altLang="zh-CN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G12</a:t>
            </a:r>
            <a:r>
              <a:rPr lang="zh-CN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领袖？</a:t>
            </a:r>
            <a:r>
              <a:rPr lang="en-US" sz="4000" b="1" dirty="0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</a:t>
            </a:r>
          </a:p>
        </p:txBody>
      </p:sp>
      <p:pic>
        <p:nvPicPr>
          <p:cNvPr id="16389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600" y="4114800"/>
            <a:ext cx="11049000" cy="536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8400" y="4185960"/>
            <a:ext cx="10287000" cy="533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295400"/>
          </a:xfrm>
          <a:solidFill>
            <a:srgbClr val="92D050">
              <a:alpha val="96077"/>
            </a:srgbClr>
          </a:solidFill>
        </p:spPr>
        <p:txBody>
          <a:bodyPr lIns="126418" tIns="72237" rIns="126418" bIns="72237"/>
          <a:lstStyle/>
          <a:p>
            <a:pPr algn="ctr" defTabSz="722313"/>
            <a:r>
              <a:rPr lang="en-US" sz="6000" b="1" dirty="0" smtClean="0">
                <a:solidFill>
                  <a:srgbClr val="0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I.</a:t>
            </a:r>
            <a:r>
              <a:rPr lang="zh-CN" altLang="en-US" sz="6000" b="1" dirty="0" smtClean="0">
                <a:solidFill>
                  <a:srgbClr val="0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繁殖</a:t>
            </a:r>
            <a:r>
              <a:rPr lang="en-SG" altLang="zh-CN" sz="6000" b="1" dirty="0" smtClean="0">
                <a:solidFill>
                  <a:srgbClr val="0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G12</a:t>
            </a:r>
            <a:r>
              <a:rPr lang="zh-CN" altLang="en-US" sz="6000" b="1" dirty="0" smtClean="0">
                <a:solidFill>
                  <a:srgbClr val="0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领袖的</a:t>
            </a:r>
            <a:r>
              <a:rPr lang="zh-CN" altLang="en-US" sz="72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好处</a:t>
            </a:r>
            <a:endParaRPr lang="en-US" sz="6000" b="1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17411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12" name="Rectangle 3"/>
          <p:cNvSpPr>
            <a:spLocks/>
          </p:cNvSpPr>
          <p:nvPr/>
        </p:nvSpPr>
        <p:spPr bwMode="auto">
          <a:xfrm>
            <a:off x="558800" y="1371600"/>
            <a:ext cx="11582400" cy="403772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18" tIns="72237" rIns="126418" bIns="72237">
            <a:spAutoFit/>
          </a:bodyPr>
          <a:lstStyle/>
          <a:p>
            <a:pPr marL="723900" indent="-723900" algn="l" defTabSz="722313">
              <a:lnSpc>
                <a:spcPct val="90000"/>
              </a:lnSpc>
            </a:pPr>
            <a:r>
              <a:rPr lang="en-US" sz="66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a)	 </a:t>
            </a:r>
            <a:r>
              <a:rPr lang="zh-CN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伟大的</a:t>
            </a:r>
            <a:r>
              <a:rPr lang="zh-TW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荣誉</a:t>
            </a:r>
            <a:endParaRPr lang="en-US" sz="6600" b="1" dirty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lvl="3" algn="l" defTabSz="722313">
              <a:lnSpc>
                <a:spcPct val="90000"/>
              </a:lnSpc>
            </a:pPr>
            <a:r>
              <a:rPr lang="en-US" sz="44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…</a:t>
            </a:r>
            <a:r>
              <a:rPr lang="zh-CN" altLang="en-US" sz="44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主人来了，看见仆人警醒，那仆人就有福了。我实在告诉你们：主人必叫他们坐席，自己束上带，进前伺候他们。</a:t>
            </a:r>
            <a:r>
              <a:rPr lang="en-US" sz="44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… </a:t>
            </a:r>
            <a:r>
              <a:rPr lang="zh-CN" altLang="en-US" sz="44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路加 </a:t>
            </a:r>
            <a:r>
              <a:rPr lang="en-US" altLang="zh-CN" sz="44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12</a:t>
            </a:r>
            <a:r>
              <a:rPr lang="zh-CN" altLang="en-US" sz="44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：</a:t>
            </a:r>
            <a:r>
              <a:rPr lang="en-US" altLang="zh-CN" sz="44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38</a:t>
            </a:r>
            <a:endParaRPr lang="en-US" sz="4400" b="1" i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algn="l" defTabSz="722313">
              <a:lnSpc>
                <a:spcPct val="90000"/>
              </a:lnSpc>
            </a:pPr>
            <a:endParaRPr lang="en-US" sz="3500" b="1" dirty="0">
              <a:solidFill>
                <a:srgbClr val="000099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17413" name="Rectangle 2"/>
          <p:cNvSpPr>
            <a:spLocks/>
          </p:cNvSpPr>
          <p:nvPr/>
        </p:nvSpPr>
        <p:spPr bwMode="auto">
          <a:xfrm>
            <a:off x="11739563" y="9064625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5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4675" y="3657600"/>
            <a:ext cx="8382000" cy="574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36" name="Rectangle 3"/>
          <p:cNvSpPr>
            <a:spLocks/>
          </p:cNvSpPr>
          <p:nvPr/>
        </p:nvSpPr>
        <p:spPr bwMode="auto">
          <a:xfrm>
            <a:off x="558800" y="1524000"/>
            <a:ext cx="11582400" cy="2389576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18" tIns="72237" rIns="126418" bIns="72237">
            <a:spAutoFit/>
          </a:bodyPr>
          <a:lstStyle/>
          <a:p>
            <a:pPr marL="895350" indent="-895350" algn="l" defTabSz="722313">
              <a:lnSpc>
                <a:spcPct val="90000"/>
              </a:lnSpc>
            </a:pPr>
            <a:r>
              <a:rPr 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b)	 </a:t>
            </a:r>
            <a:r>
              <a:rPr lang="zh-CN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伟大的祝福</a:t>
            </a:r>
            <a:endParaRPr lang="en-US" sz="6600" b="1" dirty="0" smtClean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895350" indent="-895350" algn="l" defTabSz="722313">
              <a:lnSpc>
                <a:spcPct val="90000"/>
              </a:lnSpc>
            </a:pPr>
            <a:r>
              <a:rPr lang="en-US" altLang="zh-CN" sz="4000" b="1" i="1" dirty="0" smtClean="0"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zh-CN" altLang="en-US" sz="4000" b="1" i="1" dirty="0" smtClean="0"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主人来到，看见仆人这样行，那仆人就</a:t>
            </a:r>
            <a:r>
              <a:rPr lang="zh-CN" altLang="en-US" sz="4800" b="1" i="1" u="sng" dirty="0" smtClean="0"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有福了</a:t>
            </a:r>
            <a:r>
              <a:rPr lang="zh-CN" altLang="en-US" sz="4000" b="1" i="1" dirty="0" smtClean="0"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。</a:t>
            </a:r>
            <a:endParaRPr lang="en-US" b="1" i="1" dirty="0"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18437" name="Rectangle 2"/>
          <p:cNvSpPr>
            <a:spLocks/>
          </p:cNvSpPr>
          <p:nvPr/>
        </p:nvSpPr>
        <p:spPr bwMode="auto">
          <a:xfrm>
            <a:off x="11739563" y="9064625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0" y="0"/>
            <a:ext cx="13004800" cy="1295400"/>
          </a:xfrm>
          <a:prstGeom prst="rect">
            <a:avLst/>
          </a:prstGeom>
          <a:solidFill>
            <a:srgbClr val="92D050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126418" tIns="72237" rIns="126418" bIns="72237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223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I.</a:t>
            </a:r>
            <a:r>
              <a:rPr kumimoji="0" lang="zh-CN" altLang="en-US" sz="6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繁殖</a:t>
            </a:r>
            <a:r>
              <a:rPr kumimoji="0" lang="en-SG" altLang="zh-CN" sz="6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G12</a:t>
            </a:r>
            <a:r>
              <a:rPr kumimoji="0" lang="zh-CN" altLang="en-US" sz="6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领袖的</a:t>
            </a:r>
            <a:r>
              <a:rPr kumimoji="0" lang="zh-CN" altLang="en-US" sz="72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好处</a:t>
            </a:r>
            <a:endParaRPr kumimoji="0" lang="en-US" sz="60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800" y="2743200"/>
            <a:ext cx="1211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2"/>
          <p:cNvSpPr>
            <a:spLocks/>
          </p:cNvSpPr>
          <p:nvPr/>
        </p:nvSpPr>
        <p:spPr bwMode="auto">
          <a:xfrm>
            <a:off x="11739563" y="9067800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61" name="Rectangle 3"/>
          <p:cNvSpPr>
            <a:spLocks/>
          </p:cNvSpPr>
          <p:nvPr/>
        </p:nvSpPr>
        <p:spPr bwMode="auto">
          <a:xfrm>
            <a:off x="635000" y="1676400"/>
            <a:ext cx="11582400" cy="1059981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18" tIns="72237" rIns="126418" bIns="72237">
            <a:spAutoFit/>
          </a:bodyPr>
          <a:lstStyle/>
          <a:p>
            <a:pPr algn="l" defTabSz="722313">
              <a:lnSpc>
                <a:spcPct val="90000"/>
              </a:lnSpc>
            </a:pPr>
            <a:r>
              <a:rPr 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c)</a:t>
            </a:r>
            <a:r>
              <a:rPr lang="en-US" sz="66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zh-CN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伟大</a:t>
            </a:r>
            <a:r>
              <a:rPr lang="zh-TW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成长 </a:t>
            </a:r>
            <a:r>
              <a:rPr lang="en-US" altLang="zh-TW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(</a:t>
            </a:r>
            <a:r>
              <a:rPr lang="zh-TW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神</a:t>
            </a:r>
            <a:r>
              <a:rPr lang="zh-CN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国度）</a:t>
            </a:r>
            <a:endParaRPr lang="en-US" sz="6600" b="1" dirty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19462" name="Rectangle 2"/>
          <p:cNvSpPr>
            <a:spLocks/>
          </p:cNvSpPr>
          <p:nvPr/>
        </p:nvSpPr>
        <p:spPr bwMode="auto">
          <a:xfrm>
            <a:off x="11739563" y="9064625"/>
            <a:ext cx="1265237" cy="684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18" tIns="72237" rIns="126418" bIns="72237">
            <a:spAutoFit/>
          </a:bodyPr>
          <a:lstStyle/>
          <a:p>
            <a:pPr algn="r" defTabSz="246063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0" y="0"/>
            <a:ext cx="13004800" cy="1295400"/>
          </a:xfrm>
          <a:prstGeom prst="rect">
            <a:avLst/>
          </a:prstGeom>
          <a:solidFill>
            <a:srgbClr val="92D050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126418" tIns="72237" rIns="126418" bIns="72237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223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I.</a:t>
            </a:r>
            <a:r>
              <a:rPr kumimoji="0" lang="zh-CN" altLang="en-US" sz="6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繁殖</a:t>
            </a:r>
            <a:r>
              <a:rPr kumimoji="0" lang="en-SG" altLang="zh-CN" sz="6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G12</a:t>
            </a:r>
            <a:r>
              <a:rPr kumimoji="0" lang="zh-CN" altLang="en-US" sz="6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领袖的</a:t>
            </a:r>
            <a:r>
              <a:rPr kumimoji="0" lang="zh-CN" altLang="en-US" sz="72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好处</a:t>
            </a:r>
            <a:endParaRPr kumimoji="0" lang="en-US" sz="60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10114</TotalTime>
  <Words>333</Words>
  <Application>Microsoft Office PowerPoint</Application>
  <PresentationFormat>Custom</PresentationFormat>
  <Paragraphs>153</Paragraphs>
  <Slides>18</Slides>
  <Notes>18</Notes>
  <HiddenSlides>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神国的价值观 复习：</vt:lpstr>
      <vt:lpstr>二、 建立伟大领袖 (G.R.E.A.T.)</vt:lpstr>
      <vt:lpstr>Slide 3</vt:lpstr>
      <vt:lpstr>路加 12: 42</vt:lpstr>
      <vt:lpstr>   Review</vt:lpstr>
      <vt:lpstr> 我要繁殖G12领袖 (下）</vt:lpstr>
      <vt:lpstr>I. 繁殖G12领袖的好处</vt:lpstr>
      <vt:lpstr>Slide 8</vt:lpstr>
      <vt:lpstr>Slide 9</vt:lpstr>
      <vt:lpstr>II. 如何繁殖G12领袖？ </vt:lpstr>
      <vt:lpstr>II. 如何繁殖G12领袖？ </vt:lpstr>
      <vt:lpstr>II. 如何繁殖G12领袖？ (过程)</vt:lpstr>
      <vt:lpstr>II. 如何繁殖G12领袖？ (过程)</vt:lpstr>
      <vt:lpstr>Slide 14</vt:lpstr>
      <vt:lpstr>Slide 15</vt:lpstr>
      <vt:lpstr>   II.  How to REPRODUCE leaders? (PROCESS)</vt:lpstr>
      <vt:lpstr>   II.  How to REPRODUCE leaders? (PROCESS)</vt:lpstr>
      <vt:lpstr>   II.  How to REPRODUCE leaders? (PROCESS)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BC</dc:creator>
  <cp:lastModifiedBy>David Seow</cp:lastModifiedBy>
  <cp:revision>1497</cp:revision>
  <cp:lastPrinted>2012-11-02T06:56:13Z</cp:lastPrinted>
  <dcterms:modified xsi:type="dcterms:W3CDTF">2012-11-10T12:47:40Z</dcterms:modified>
</cp:coreProperties>
</file>