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12EFF-CFF9-481E-9206-50DB221346B7}" v="7" dt="2021-03-28T18:58:19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D560E-1016-4E23-99D3-596A9C58149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CF0200-EE16-45E3-B358-2D31AEBFE298}">
      <dgm:prSet/>
      <dgm:spPr/>
      <dgm:t>
        <a:bodyPr/>
        <a:lstStyle/>
        <a:p>
          <a:r>
            <a:rPr lang="en-GB" dirty="0"/>
            <a:t>Firstly, your baby missing out on that afternoon snooze will mean they are getting at least 30 minutes less day-time sleep.</a:t>
          </a:r>
          <a:endParaRPr lang="en-US" dirty="0"/>
        </a:p>
      </dgm:t>
    </dgm:pt>
    <dgm:pt modelId="{1111AB50-F849-42F3-8265-D50D2311EA14}" type="parTrans" cxnId="{26AA539B-8DEA-40F8-B929-DC5633319FD2}">
      <dgm:prSet/>
      <dgm:spPr/>
      <dgm:t>
        <a:bodyPr/>
        <a:lstStyle/>
        <a:p>
          <a:endParaRPr lang="en-US"/>
        </a:p>
      </dgm:t>
    </dgm:pt>
    <dgm:pt modelId="{ECF90619-D41F-4CE4-A2A4-8155C28EC395}" type="sibTrans" cxnId="{26AA539B-8DEA-40F8-B929-DC5633319FD2}">
      <dgm:prSet/>
      <dgm:spPr/>
      <dgm:t>
        <a:bodyPr/>
        <a:lstStyle/>
        <a:p>
          <a:endParaRPr lang="en-US"/>
        </a:p>
      </dgm:t>
    </dgm:pt>
    <dgm:pt modelId="{786F8270-2437-4000-862E-0BEC4D3C1D88}">
      <dgm:prSet/>
      <dgm:spPr/>
      <dgm:t>
        <a:bodyPr/>
        <a:lstStyle/>
        <a:p>
          <a:r>
            <a:rPr lang="en-GB" dirty="0"/>
            <a:t>Your baby will feel tired and irritable so it is important to create some calming play around that late afternoon time, maybe even a short walk to avoid overstimulation which will add to that overtiredness.</a:t>
          </a:r>
          <a:endParaRPr lang="en-US" dirty="0"/>
        </a:p>
      </dgm:t>
    </dgm:pt>
    <dgm:pt modelId="{4C6FAB69-309D-4F18-A6DC-CF2CD60643DF}" type="parTrans" cxnId="{4F56AE03-D10B-46D8-B5CE-AFF9500ACDAB}">
      <dgm:prSet/>
      <dgm:spPr/>
      <dgm:t>
        <a:bodyPr/>
        <a:lstStyle/>
        <a:p>
          <a:endParaRPr lang="en-US"/>
        </a:p>
      </dgm:t>
    </dgm:pt>
    <dgm:pt modelId="{3C003D36-3DD1-496D-9F13-8CB2D25EE890}" type="sibTrans" cxnId="{4F56AE03-D10B-46D8-B5CE-AFF9500ACDAB}">
      <dgm:prSet/>
      <dgm:spPr/>
      <dgm:t>
        <a:bodyPr/>
        <a:lstStyle/>
        <a:p>
          <a:endParaRPr lang="en-US"/>
        </a:p>
      </dgm:t>
    </dgm:pt>
    <dgm:pt modelId="{7E4A728C-BBAA-4FDC-9627-C37331167303}">
      <dgm:prSet/>
      <dgm:spPr/>
      <dgm:t>
        <a:bodyPr/>
        <a:lstStyle/>
        <a:p>
          <a:r>
            <a:rPr lang="en-GB" dirty="0"/>
            <a:t>You will need to adjust the routine slightly until your little one adjusts to the decrease in sleep.</a:t>
          </a:r>
          <a:endParaRPr lang="en-US" dirty="0"/>
        </a:p>
      </dgm:t>
    </dgm:pt>
    <dgm:pt modelId="{C92D2353-4506-478C-B1E6-5D41295512F6}" type="parTrans" cxnId="{65171ADF-608D-4D51-9152-69CEF48BCB87}">
      <dgm:prSet/>
      <dgm:spPr/>
      <dgm:t>
        <a:bodyPr/>
        <a:lstStyle/>
        <a:p>
          <a:endParaRPr lang="en-US"/>
        </a:p>
      </dgm:t>
    </dgm:pt>
    <dgm:pt modelId="{623886B3-F4E0-43DE-850A-3AC3462F706F}" type="sibTrans" cxnId="{65171ADF-608D-4D51-9152-69CEF48BCB87}">
      <dgm:prSet/>
      <dgm:spPr/>
      <dgm:t>
        <a:bodyPr/>
        <a:lstStyle/>
        <a:p>
          <a:endParaRPr lang="en-US"/>
        </a:p>
      </dgm:t>
    </dgm:pt>
    <dgm:pt modelId="{881B3A6E-0F1A-4E21-AF9C-856964D6786B}">
      <dgm:prSet/>
      <dgm:spPr/>
      <dgm:t>
        <a:bodyPr/>
        <a:lstStyle/>
        <a:p>
          <a:r>
            <a:rPr lang="en-GB" dirty="0"/>
            <a:t>Move your baby’s last mealtime earlier by around 15-30 minutes, you can begin to push it back to the normal time, gently and once your baby gets used to the drop in sleep.</a:t>
          </a:r>
          <a:endParaRPr lang="en-US" dirty="0"/>
        </a:p>
      </dgm:t>
    </dgm:pt>
    <dgm:pt modelId="{0E06CE16-45F2-4100-9A77-A9453254E380}" type="parTrans" cxnId="{40385F4C-08CD-4975-9FEE-E0AB3E020EFD}">
      <dgm:prSet/>
      <dgm:spPr/>
      <dgm:t>
        <a:bodyPr/>
        <a:lstStyle/>
        <a:p>
          <a:endParaRPr lang="en-US"/>
        </a:p>
      </dgm:t>
    </dgm:pt>
    <dgm:pt modelId="{23230F3B-71B7-441D-91DE-212BF27E7F47}" type="sibTrans" cxnId="{40385F4C-08CD-4975-9FEE-E0AB3E020EFD}">
      <dgm:prSet/>
      <dgm:spPr/>
      <dgm:t>
        <a:bodyPr/>
        <a:lstStyle/>
        <a:p>
          <a:endParaRPr lang="en-US"/>
        </a:p>
      </dgm:t>
    </dgm:pt>
    <dgm:pt modelId="{AD3ACA39-7875-4AD9-89E3-0331404A5933}">
      <dgm:prSet/>
      <dgm:spPr/>
      <dgm:t>
        <a:bodyPr/>
        <a:lstStyle/>
        <a:p>
          <a:r>
            <a:rPr lang="en-GB" dirty="0"/>
            <a:t>You will certainly need to start your baby’s bedtime wind down earlier by a good 30 minutes, maybe more, depending on your baby &amp; their mood.</a:t>
          </a:r>
          <a:endParaRPr lang="en-US" dirty="0"/>
        </a:p>
      </dgm:t>
    </dgm:pt>
    <dgm:pt modelId="{7B414A1C-5A05-4826-A05C-73E4A5ABB705}" type="parTrans" cxnId="{BF3ABC35-37F7-4338-B5EC-9AFF9AD5B85A}">
      <dgm:prSet/>
      <dgm:spPr/>
      <dgm:t>
        <a:bodyPr/>
        <a:lstStyle/>
        <a:p>
          <a:endParaRPr lang="en-US"/>
        </a:p>
      </dgm:t>
    </dgm:pt>
    <dgm:pt modelId="{E7F0DC62-0C95-46FF-B817-D98F19A6ADF0}" type="sibTrans" cxnId="{BF3ABC35-37F7-4338-B5EC-9AFF9AD5B85A}">
      <dgm:prSet/>
      <dgm:spPr/>
      <dgm:t>
        <a:bodyPr/>
        <a:lstStyle/>
        <a:p>
          <a:endParaRPr lang="en-US"/>
        </a:p>
      </dgm:t>
    </dgm:pt>
    <dgm:pt modelId="{A8D60655-175B-4453-84FA-8596D5C1C81B}">
      <dgm:prSet/>
      <dgm:spPr/>
      <dgm:t>
        <a:bodyPr/>
        <a:lstStyle/>
        <a:p>
          <a:r>
            <a:rPr lang="en-GB" dirty="0"/>
            <a:t>It will take your baby time, ensure their bedtime is earlier, aim to get them down in their bed as early as 6.30pm. </a:t>
          </a:r>
          <a:endParaRPr lang="en-US" dirty="0"/>
        </a:p>
      </dgm:t>
    </dgm:pt>
    <dgm:pt modelId="{B5E47BFD-5C00-4DE0-8871-F149FE5F0E14}" type="parTrans" cxnId="{7D681F82-DF46-45C0-8798-4C56710E2397}">
      <dgm:prSet/>
      <dgm:spPr/>
      <dgm:t>
        <a:bodyPr/>
        <a:lstStyle/>
        <a:p>
          <a:endParaRPr lang="en-US"/>
        </a:p>
      </dgm:t>
    </dgm:pt>
    <dgm:pt modelId="{7A1B9A3D-310E-46D0-9D07-B963712B3966}" type="sibTrans" cxnId="{7D681F82-DF46-45C0-8798-4C56710E2397}">
      <dgm:prSet/>
      <dgm:spPr/>
      <dgm:t>
        <a:bodyPr/>
        <a:lstStyle/>
        <a:p>
          <a:endParaRPr lang="en-US"/>
        </a:p>
      </dgm:t>
    </dgm:pt>
    <dgm:pt modelId="{5B6E9256-A44D-4EBE-9A1C-9FB224A4F108}">
      <dgm:prSet/>
      <dgm:spPr/>
      <dgm:t>
        <a:bodyPr/>
        <a:lstStyle/>
        <a:p>
          <a:r>
            <a:rPr lang="en-GB" dirty="0"/>
            <a:t>If your babies awake window is too long before going to bed, you may experience those bedtime battles! Ensure you don’t overstretch that awake period.</a:t>
          </a:r>
          <a:endParaRPr lang="en-US" dirty="0"/>
        </a:p>
      </dgm:t>
    </dgm:pt>
    <dgm:pt modelId="{1E1E3A8A-F1E4-459C-8B02-B25006F07AE9}" type="parTrans" cxnId="{DA49BF59-2F23-4001-B4E7-F39897473FF8}">
      <dgm:prSet/>
      <dgm:spPr/>
      <dgm:t>
        <a:bodyPr/>
        <a:lstStyle/>
        <a:p>
          <a:endParaRPr lang="en-US"/>
        </a:p>
      </dgm:t>
    </dgm:pt>
    <dgm:pt modelId="{5BE49653-44AF-4EBD-8F4C-CE8791B10EB5}" type="sibTrans" cxnId="{DA49BF59-2F23-4001-B4E7-F39897473FF8}">
      <dgm:prSet/>
      <dgm:spPr/>
      <dgm:t>
        <a:bodyPr/>
        <a:lstStyle/>
        <a:p>
          <a:endParaRPr lang="en-US"/>
        </a:p>
      </dgm:t>
    </dgm:pt>
    <dgm:pt modelId="{C1253BBB-97CF-4A3C-956E-EDFFCCA6B612}" type="pres">
      <dgm:prSet presAssocID="{1EED560E-1016-4E23-99D3-596A9C581490}" presName="vert0" presStyleCnt="0">
        <dgm:presLayoutVars>
          <dgm:dir/>
          <dgm:animOne val="branch"/>
          <dgm:animLvl val="lvl"/>
        </dgm:presLayoutVars>
      </dgm:prSet>
      <dgm:spPr/>
    </dgm:pt>
    <dgm:pt modelId="{00220A61-DBC9-4DD3-A348-F7F1A28EF098}" type="pres">
      <dgm:prSet presAssocID="{0DCF0200-EE16-45E3-B358-2D31AEBFE298}" presName="thickLine" presStyleLbl="alignNode1" presStyleIdx="0" presStyleCnt="7"/>
      <dgm:spPr/>
    </dgm:pt>
    <dgm:pt modelId="{1A00B820-2092-4BF3-A7DB-62F109E3FDD1}" type="pres">
      <dgm:prSet presAssocID="{0DCF0200-EE16-45E3-B358-2D31AEBFE298}" presName="horz1" presStyleCnt="0"/>
      <dgm:spPr/>
    </dgm:pt>
    <dgm:pt modelId="{14855564-F7A4-430D-864E-065A4D418FAD}" type="pres">
      <dgm:prSet presAssocID="{0DCF0200-EE16-45E3-B358-2D31AEBFE298}" presName="tx1" presStyleLbl="revTx" presStyleIdx="0" presStyleCnt="7"/>
      <dgm:spPr/>
    </dgm:pt>
    <dgm:pt modelId="{67A07CE1-8D03-4DEF-8DD1-14C6F25302F4}" type="pres">
      <dgm:prSet presAssocID="{0DCF0200-EE16-45E3-B358-2D31AEBFE298}" presName="vert1" presStyleCnt="0"/>
      <dgm:spPr/>
    </dgm:pt>
    <dgm:pt modelId="{9395CB55-BCCD-4731-9A12-19EB9FEB0D67}" type="pres">
      <dgm:prSet presAssocID="{786F8270-2437-4000-862E-0BEC4D3C1D88}" presName="thickLine" presStyleLbl="alignNode1" presStyleIdx="1" presStyleCnt="7"/>
      <dgm:spPr/>
    </dgm:pt>
    <dgm:pt modelId="{FFFADEB2-D627-47D9-94C2-ADB88D8F11FD}" type="pres">
      <dgm:prSet presAssocID="{786F8270-2437-4000-862E-0BEC4D3C1D88}" presName="horz1" presStyleCnt="0"/>
      <dgm:spPr/>
    </dgm:pt>
    <dgm:pt modelId="{C970AA6C-6830-4BB7-A238-357F75B8DC16}" type="pres">
      <dgm:prSet presAssocID="{786F8270-2437-4000-862E-0BEC4D3C1D88}" presName="tx1" presStyleLbl="revTx" presStyleIdx="1" presStyleCnt="7"/>
      <dgm:spPr/>
    </dgm:pt>
    <dgm:pt modelId="{5686695B-D672-4614-B0B2-FCFD1C890897}" type="pres">
      <dgm:prSet presAssocID="{786F8270-2437-4000-862E-0BEC4D3C1D88}" presName="vert1" presStyleCnt="0"/>
      <dgm:spPr/>
    </dgm:pt>
    <dgm:pt modelId="{FA9891F1-A501-4A50-A1A0-A29961E10BEC}" type="pres">
      <dgm:prSet presAssocID="{7E4A728C-BBAA-4FDC-9627-C37331167303}" presName="thickLine" presStyleLbl="alignNode1" presStyleIdx="2" presStyleCnt="7"/>
      <dgm:spPr/>
    </dgm:pt>
    <dgm:pt modelId="{7FCBDD6A-F652-4871-A76B-EB2DAFDD0157}" type="pres">
      <dgm:prSet presAssocID="{7E4A728C-BBAA-4FDC-9627-C37331167303}" presName="horz1" presStyleCnt="0"/>
      <dgm:spPr/>
    </dgm:pt>
    <dgm:pt modelId="{38168180-A699-48A7-B26F-372888849257}" type="pres">
      <dgm:prSet presAssocID="{7E4A728C-BBAA-4FDC-9627-C37331167303}" presName="tx1" presStyleLbl="revTx" presStyleIdx="2" presStyleCnt="7"/>
      <dgm:spPr/>
    </dgm:pt>
    <dgm:pt modelId="{5CE7B61C-5F94-4FDB-B8B9-A7CCBA2FFA83}" type="pres">
      <dgm:prSet presAssocID="{7E4A728C-BBAA-4FDC-9627-C37331167303}" presName="vert1" presStyleCnt="0"/>
      <dgm:spPr/>
    </dgm:pt>
    <dgm:pt modelId="{51EE8B67-3370-48DB-A8D8-22D07D32FE70}" type="pres">
      <dgm:prSet presAssocID="{881B3A6E-0F1A-4E21-AF9C-856964D6786B}" presName="thickLine" presStyleLbl="alignNode1" presStyleIdx="3" presStyleCnt="7"/>
      <dgm:spPr/>
    </dgm:pt>
    <dgm:pt modelId="{C56A7A7E-146A-4D54-96DC-D265C20A3E27}" type="pres">
      <dgm:prSet presAssocID="{881B3A6E-0F1A-4E21-AF9C-856964D6786B}" presName="horz1" presStyleCnt="0"/>
      <dgm:spPr/>
    </dgm:pt>
    <dgm:pt modelId="{1336F278-5E33-4495-B5BE-D7DFA4A09F40}" type="pres">
      <dgm:prSet presAssocID="{881B3A6E-0F1A-4E21-AF9C-856964D6786B}" presName="tx1" presStyleLbl="revTx" presStyleIdx="3" presStyleCnt="7"/>
      <dgm:spPr/>
    </dgm:pt>
    <dgm:pt modelId="{F65C4BF4-E321-4846-8FF2-46637DEFB74F}" type="pres">
      <dgm:prSet presAssocID="{881B3A6E-0F1A-4E21-AF9C-856964D6786B}" presName="vert1" presStyleCnt="0"/>
      <dgm:spPr/>
    </dgm:pt>
    <dgm:pt modelId="{CDEEEF95-2105-4D42-8DF4-E4DC4FA61213}" type="pres">
      <dgm:prSet presAssocID="{AD3ACA39-7875-4AD9-89E3-0331404A5933}" presName="thickLine" presStyleLbl="alignNode1" presStyleIdx="4" presStyleCnt="7"/>
      <dgm:spPr/>
    </dgm:pt>
    <dgm:pt modelId="{E4DC7634-2779-4981-907C-930A9CB938B2}" type="pres">
      <dgm:prSet presAssocID="{AD3ACA39-7875-4AD9-89E3-0331404A5933}" presName="horz1" presStyleCnt="0"/>
      <dgm:spPr/>
    </dgm:pt>
    <dgm:pt modelId="{723AC9FB-510E-4A5F-AA48-48484CA2762F}" type="pres">
      <dgm:prSet presAssocID="{AD3ACA39-7875-4AD9-89E3-0331404A5933}" presName="tx1" presStyleLbl="revTx" presStyleIdx="4" presStyleCnt="7"/>
      <dgm:spPr/>
    </dgm:pt>
    <dgm:pt modelId="{0241F71F-3379-4033-89A0-42D6CF684201}" type="pres">
      <dgm:prSet presAssocID="{AD3ACA39-7875-4AD9-89E3-0331404A5933}" presName="vert1" presStyleCnt="0"/>
      <dgm:spPr/>
    </dgm:pt>
    <dgm:pt modelId="{CC51358F-E8CD-4C74-A85A-435AD56695B7}" type="pres">
      <dgm:prSet presAssocID="{A8D60655-175B-4453-84FA-8596D5C1C81B}" presName="thickLine" presStyleLbl="alignNode1" presStyleIdx="5" presStyleCnt="7"/>
      <dgm:spPr/>
    </dgm:pt>
    <dgm:pt modelId="{E8DC5814-A260-4A73-8275-8D0B5F934DA2}" type="pres">
      <dgm:prSet presAssocID="{A8D60655-175B-4453-84FA-8596D5C1C81B}" presName="horz1" presStyleCnt="0"/>
      <dgm:spPr/>
    </dgm:pt>
    <dgm:pt modelId="{F8470437-9F1F-4328-9FAF-E5D02295F333}" type="pres">
      <dgm:prSet presAssocID="{A8D60655-175B-4453-84FA-8596D5C1C81B}" presName="tx1" presStyleLbl="revTx" presStyleIdx="5" presStyleCnt="7"/>
      <dgm:spPr/>
    </dgm:pt>
    <dgm:pt modelId="{8BB5FBBA-E1B2-4953-9BED-560B0DE0C571}" type="pres">
      <dgm:prSet presAssocID="{A8D60655-175B-4453-84FA-8596D5C1C81B}" presName="vert1" presStyleCnt="0"/>
      <dgm:spPr/>
    </dgm:pt>
    <dgm:pt modelId="{402125A9-408B-401F-965F-F49CCF3A9CBC}" type="pres">
      <dgm:prSet presAssocID="{5B6E9256-A44D-4EBE-9A1C-9FB224A4F108}" presName="thickLine" presStyleLbl="alignNode1" presStyleIdx="6" presStyleCnt="7"/>
      <dgm:spPr/>
    </dgm:pt>
    <dgm:pt modelId="{7E828296-9D4B-4D73-A566-872911734BA4}" type="pres">
      <dgm:prSet presAssocID="{5B6E9256-A44D-4EBE-9A1C-9FB224A4F108}" presName="horz1" presStyleCnt="0"/>
      <dgm:spPr/>
    </dgm:pt>
    <dgm:pt modelId="{BA79B89A-D1E7-4FF0-A8B6-9C16E7B6ADAF}" type="pres">
      <dgm:prSet presAssocID="{5B6E9256-A44D-4EBE-9A1C-9FB224A4F108}" presName="tx1" presStyleLbl="revTx" presStyleIdx="6" presStyleCnt="7"/>
      <dgm:spPr/>
    </dgm:pt>
    <dgm:pt modelId="{E5D761B6-460C-4B57-A9E8-9F839D88723B}" type="pres">
      <dgm:prSet presAssocID="{5B6E9256-A44D-4EBE-9A1C-9FB224A4F108}" presName="vert1" presStyleCnt="0"/>
      <dgm:spPr/>
    </dgm:pt>
  </dgm:ptLst>
  <dgm:cxnLst>
    <dgm:cxn modelId="{AC89AD00-3BB1-492A-A8FC-D0F323384CD5}" type="presOf" srcId="{7E4A728C-BBAA-4FDC-9627-C37331167303}" destId="{38168180-A699-48A7-B26F-372888849257}" srcOrd="0" destOrd="0" presId="urn:microsoft.com/office/officeart/2008/layout/LinedList"/>
    <dgm:cxn modelId="{4F56AE03-D10B-46D8-B5CE-AFF9500ACDAB}" srcId="{1EED560E-1016-4E23-99D3-596A9C581490}" destId="{786F8270-2437-4000-862E-0BEC4D3C1D88}" srcOrd="1" destOrd="0" parTransId="{4C6FAB69-309D-4F18-A6DC-CF2CD60643DF}" sibTransId="{3C003D36-3DD1-496D-9F13-8CB2D25EE890}"/>
    <dgm:cxn modelId="{3A6EC40D-952A-45D7-9CB6-089CD500E44F}" type="presOf" srcId="{A8D60655-175B-4453-84FA-8596D5C1C81B}" destId="{F8470437-9F1F-4328-9FAF-E5D02295F333}" srcOrd="0" destOrd="0" presId="urn:microsoft.com/office/officeart/2008/layout/LinedList"/>
    <dgm:cxn modelId="{BF3ABC35-37F7-4338-B5EC-9AFF9AD5B85A}" srcId="{1EED560E-1016-4E23-99D3-596A9C581490}" destId="{AD3ACA39-7875-4AD9-89E3-0331404A5933}" srcOrd="4" destOrd="0" parTransId="{7B414A1C-5A05-4826-A05C-73E4A5ABB705}" sibTransId="{E7F0DC62-0C95-46FF-B817-D98F19A6ADF0}"/>
    <dgm:cxn modelId="{38ABB069-B0D7-41BF-A574-6184F4B08C71}" type="presOf" srcId="{786F8270-2437-4000-862E-0BEC4D3C1D88}" destId="{C970AA6C-6830-4BB7-A238-357F75B8DC16}" srcOrd="0" destOrd="0" presId="urn:microsoft.com/office/officeart/2008/layout/LinedList"/>
    <dgm:cxn modelId="{40385F4C-08CD-4975-9FEE-E0AB3E020EFD}" srcId="{1EED560E-1016-4E23-99D3-596A9C581490}" destId="{881B3A6E-0F1A-4E21-AF9C-856964D6786B}" srcOrd="3" destOrd="0" parTransId="{0E06CE16-45F2-4100-9A77-A9453254E380}" sibTransId="{23230F3B-71B7-441D-91DE-212BF27E7F47}"/>
    <dgm:cxn modelId="{7958CE4E-EB82-476C-82DA-B152C979DAA7}" type="presOf" srcId="{0DCF0200-EE16-45E3-B358-2D31AEBFE298}" destId="{14855564-F7A4-430D-864E-065A4D418FAD}" srcOrd="0" destOrd="0" presId="urn:microsoft.com/office/officeart/2008/layout/LinedList"/>
    <dgm:cxn modelId="{1F070E77-A06B-4FDF-87CE-AF2CB3C59C6F}" type="presOf" srcId="{AD3ACA39-7875-4AD9-89E3-0331404A5933}" destId="{723AC9FB-510E-4A5F-AA48-48484CA2762F}" srcOrd="0" destOrd="0" presId="urn:microsoft.com/office/officeart/2008/layout/LinedList"/>
    <dgm:cxn modelId="{DA49BF59-2F23-4001-B4E7-F39897473FF8}" srcId="{1EED560E-1016-4E23-99D3-596A9C581490}" destId="{5B6E9256-A44D-4EBE-9A1C-9FB224A4F108}" srcOrd="6" destOrd="0" parTransId="{1E1E3A8A-F1E4-459C-8B02-B25006F07AE9}" sibTransId="{5BE49653-44AF-4EBD-8F4C-CE8791B10EB5}"/>
    <dgm:cxn modelId="{7D681F82-DF46-45C0-8798-4C56710E2397}" srcId="{1EED560E-1016-4E23-99D3-596A9C581490}" destId="{A8D60655-175B-4453-84FA-8596D5C1C81B}" srcOrd="5" destOrd="0" parTransId="{B5E47BFD-5C00-4DE0-8871-F149FE5F0E14}" sibTransId="{7A1B9A3D-310E-46D0-9D07-B963712B3966}"/>
    <dgm:cxn modelId="{D90DC694-2ECB-48CD-B4AE-AA0D9570A7DC}" type="presOf" srcId="{1EED560E-1016-4E23-99D3-596A9C581490}" destId="{C1253BBB-97CF-4A3C-956E-EDFFCCA6B612}" srcOrd="0" destOrd="0" presId="urn:microsoft.com/office/officeart/2008/layout/LinedList"/>
    <dgm:cxn modelId="{26AA539B-8DEA-40F8-B929-DC5633319FD2}" srcId="{1EED560E-1016-4E23-99D3-596A9C581490}" destId="{0DCF0200-EE16-45E3-B358-2D31AEBFE298}" srcOrd="0" destOrd="0" parTransId="{1111AB50-F849-42F3-8265-D50D2311EA14}" sibTransId="{ECF90619-D41F-4CE4-A2A4-8155C28EC395}"/>
    <dgm:cxn modelId="{5EC6C3BF-7768-4777-B085-F6E97C149CC7}" type="presOf" srcId="{881B3A6E-0F1A-4E21-AF9C-856964D6786B}" destId="{1336F278-5E33-4495-B5BE-D7DFA4A09F40}" srcOrd="0" destOrd="0" presId="urn:microsoft.com/office/officeart/2008/layout/LinedList"/>
    <dgm:cxn modelId="{90A9EBC6-29FB-45D3-AD7E-5CFD1D2778C9}" type="presOf" srcId="{5B6E9256-A44D-4EBE-9A1C-9FB224A4F108}" destId="{BA79B89A-D1E7-4FF0-A8B6-9C16E7B6ADAF}" srcOrd="0" destOrd="0" presId="urn:microsoft.com/office/officeart/2008/layout/LinedList"/>
    <dgm:cxn modelId="{65171ADF-608D-4D51-9152-69CEF48BCB87}" srcId="{1EED560E-1016-4E23-99D3-596A9C581490}" destId="{7E4A728C-BBAA-4FDC-9627-C37331167303}" srcOrd="2" destOrd="0" parTransId="{C92D2353-4506-478C-B1E6-5D41295512F6}" sibTransId="{623886B3-F4E0-43DE-850A-3AC3462F706F}"/>
    <dgm:cxn modelId="{7CF6C3CC-21C7-4076-ACEA-CAE775A1C134}" type="presParOf" srcId="{C1253BBB-97CF-4A3C-956E-EDFFCCA6B612}" destId="{00220A61-DBC9-4DD3-A348-F7F1A28EF098}" srcOrd="0" destOrd="0" presId="urn:microsoft.com/office/officeart/2008/layout/LinedList"/>
    <dgm:cxn modelId="{46F7FD73-971A-49DF-9C6F-312139641806}" type="presParOf" srcId="{C1253BBB-97CF-4A3C-956E-EDFFCCA6B612}" destId="{1A00B820-2092-4BF3-A7DB-62F109E3FDD1}" srcOrd="1" destOrd="0" presId="urn:microsoft.com/office/officeart/2008/layout/LinedList"/>
    <dgm:cxn modelId="{38455733-7E4E-40F3-87EF-B2807E01B241}" type="presParOf" srcId="{1A00B820-2092-4BF3-A7DB-62F109E3FDD1}" destId="{14855564-F7A4-430D-864E-065A4D418FAD}" srcOrd="0" destOrd="0" presId="urn:microsoft.com/office/officeart/2008/layout/LinedList"/>
    <dgm:cxn modelId="{90B2AFC7-CA00-4544-A979-6F966D873C1B}" type="presParOf" srcId="{1A00B820-2092-4BF3-A7DB-62F109E3FDD1}" destId="{67A07CE1-8D03-4DEF-8DD1-14C6F25302F4}" srcOrd="1" destOrd="0" presId="urn:microsoft.com/office/officeart/2008/layout/LinedList"/>
    <dgm:cxn modelId="{C34DBCA3-5DC4-46B4-BB83-4FA788488BE3}" type="presParOf" srcId="{C1253BBB-97CF-4A3C-956E-EDFFCCA6B612}" destId="{9395CB55-BCCD-4731-9A12-19EB9FEB0D67}" srcOrd="2" destOrd="0" presId="urn:microsoft.com/office/officeart/2008/layout/LinedList"/>
    <dgm:cxn modelId="{624BC6AD-6CEE-4419-81E3-6AA9A973F49B}" type="presParOf" srcId="{C1253BBB-97CF-4A3C-956E-EDFFCCA6B612}" destId="{FFFADEB2-D627-47D9-94C2-ADB88D8F11FD}" srcOrd="3" destOrd="0" presId="urn:microsoft.com/office/officeart/2008/layout/LinedList"/>
    <dgm:cxn modelId="{7E01EBB1-295A-4FF5-8007-4E55779498F3}" type="presParOf" srcId="{FFFADEB2-D627-47D9-94C2-ADB88D8F11FD}" destId="{C970AA6C-6830-4BB7-A238-357F75B8DC16}" srcOrd="0" destOrd="0" presId="urn:microsoft.com/office/officeart/2008/layout/LinedList"/>
    <dgm:cxn modelId="{69378759-3DF2-4DCE-A182-E546F1931861}" type="presParOf" srcId="{FFFADEB2-D627-47D9-94C2-ADB88D8F11FD}" destId="{5686695B-D672-4614-B0B2-FCFD1C890897}" srcOrd="1" destOrd="0" presId="urn:microsoft.com/office/officeart/2008/layout/LinedList"/>
    <dgm:cxn modelId="{ABE9C47A-E0F7-477B-A817-E7111A3A2F9A}" type="presParOf" srcId="{C1253BBB-97CF-4A3C-956E-EDFFCCA6B612}" destId="{FA9891F1-A501-4A50-A1A0-A29961E10BEC}" srcOrd="4" destOrd="0" presId="urn:microsoft.com/office/officeart/2008/layout/LinedList"/>
    <dgm:cxn modelId="{37CCADB5-7D7F-4CD8-8CEC-04E5046103EC}" type="presParOf" srcId="{C1253BBB-97CF-4A3C-956E-EDFFCCA6B612}" destId="{7FCBDD6A-F652-4871-A76B-EB2DAFDD0157}" srcOrd="5" destOrd="0" presId="urn:microsoft.com/office/officeart/2008/layout/LinedList"/>
    <dgm:cxn modelId="{7FC017D9-3278-4A46-87A5-928348ECAAEC}" type="presParOf" srcId="{7FCBDD6A-F652-4871-A76B-EB2DAFDD0157}" destId="{38168180-A699-48A7-B26F-372888849257}" srcOrd="0" destOrd="0" presId="urn:microsoft.com/office/officeart/2008/layout/LinedList"/>
    <dgm:cxn modelId="{8A3BE8A8-FA5F-4DFB-A25F-D5A957DC3614}" type="presParOf" srcId="{7FCBDD6A-F652-4871-A76B-EB2DAFDD0157}" destId="{5CE7B61C-5F94-4FDB-B8B9-A7CCBA2FFA83}" srcOrd="1" destOrd="0" presId="urn:microsoft.com/office/officeart/2008/layout/LinedList"/>
    <dgm:cxn modelId="{3C217A15-33DA-4056-8C1D-92DAFC8AC924}" type="presParOf" srcId="{C1253BBB-97CF-4A3C-956E-EDFFCCA6B612}" destId="{51EE8B67-3370-48DB-A8D8-22D07D32FE70}" srcOrd="6" destOrd="0" presId="urn:microsoft.com/office/officeart/2008/layout/LinedList"/>
    <dgm:cxn modelId="{2368C63E-5564-44EE-990F-BE0E94F737C0}" type="presParOf" srcId="{C1253BBB-97CF-4A3C-956E-EDFFCCA6B612}" destId="{C56A7A7E-146A-4D54-96DC-D265C20A3E27}" srcOrd="7" destOrd="0" presId="urn:microsoft.com/office/officeart/2008/layout/LinedList"/>
    <dgm:cxn modelId="{3B8CEF32-DEBC-4114-B933-FFCB1325FFA4}" type="presParOf" srcId="{C56A7A7E-146A-4D54-96DC-D265C20A3E27}" destId="{1336F278-5E33-4495-B5BE-D7DFA4A09F40}" srcOrd="0" destOrd="0" presId="urn:microsoft.com/office/officeart/2008/layout/LinedList"/>
    <dgm:cxn modelId="{E5C176FC-F2BE-47AE-8075-1BA7EA3628F0}" type="presParOf" srcId="{C56A7A7E-146A-4D54-96DC-D265C20A3E27}" destId="{F65C4BF4-E321-4846-8FF2-46637DEFB74F}" srcOrd="1" destOrd="0" presId="urn:microsoft.com/office/officeart/2008/layout/LinedList"/>
    <dgm:cxn modelId="{75D26C03-38C9-4B5C-9003-C29C6FC0848F}" type="presParOf" srcId="{C1253BBB-97CF-4A3C-956E-EDFFCCA6B612}" destId="{CDEEEF95-2105-4D42-8DF4-E4DC4FA61213}" srcOrd="8" destOrd="0" presId="urn:microsoft.com/office/officeart/2008/layout/LinedList"/>
    <dgm:cxn modelId="{579936F8-B267-407F-950F-4B6A6BE0C914}" type="presParOf" srcId="{C1253BBB-97CF-4A3C-956E-EDFFCCA6B612}" destId="{E4DC7634-2779-4981-907C-930A9CB938B2}" srcOrd="9" destOrd="0" presId="urn:microsoft.com/office/officeart/2008/layout/LinedList"/>
    <dgm:cxn modelId="{5CDC6A30-F35C-485F-81FA-ACF5D478A9E7}" type="presParOf" srcId="{E4DC7634-2779-4981-907C-930A9CB938B2}" destId="{723AC9FB-510E-4A5F-AA48-48484CA2762F}" srcOrd="0" destOrd="0" presId="urn:microsoft.com/office/officeart/2008/layout/LinedList"/>
    <dgm:cxn modelId="{1531FB1C-D71A-4F91-9B82-CB9E4BC2D5E6}" type="presParOf" srcId="{E4DC7634-2779-4981-907C-930A9CB938B2}" destId="{0241F71F-3379-4033-89A0-42D6CF684201}" srcOrd="1" destOrd="0" presId="urn:microsoft.com/office/officeart/2008/layout/LinedList"/>
    <dgm:cxn modelId="{FEA75665-5023-4516-9AC2-0840D7A986B7}" type="presParOf" srcId="{C1253BBB-97CF-4A3C-956E-EDFFCCA6B612}" destId="{CC51358F-E8CD-4C74-A85A-435AD56695B7}" srcOrd="10" destOrd="0" presId="urn:microsoft.com/office/officeart/2008/layout/LinedList"/>
    <dgm:cxn modelId="{F0A7F883-8150-4AB1-AF08-0FDD88D2120C}" type="presParOf" srcId="{C1253BBB-97CF-4A3C-956E-EDFFCCA6B612}" destId="{E8DC5814-A260-4A73-8275-8D0B5F934DA2}" srcOrd="11" destOrd="0" presId="urn:microsoft.com/office/officeart/2008/layout/LinedList"/>
    <dgm:cxn modelId="{A30BDC0A-F90D-4004-B98B-FDD29EE79F8C}" type="presParOf" srcId="{E8DC5814-A260-4A73-8275-8D0B5F934DA2}" destId="{F8470437-9F1F-4328-9FAF-E5D02295F333}" srcOrd="0" destOrd="0" presId="urn:microsoft.com/office/officeart/2008/layout/LinedList"/>
    <dgm:cxn modelId="{9675CBA9-18A6-40D4-A367-AD3BE83A3456}" type="presParOf" srcId="{E8DC5814-A260-4A73-8275-8D0B5F934DA2}" destId="{8BB5FBBA-E1B2-4953-9BED-560B0DE0C571}" srcOrd="1" destOrd="0" presId="urn:microsoft.com/office/officeart/2008/layout/LinedList"/>
    <dgm:cxn modelId="{1A296D42-B4D8-435A-BFFE-27359CFF463E}" type="presParOf" srcId="{C1253BBB-97CF-4A3C-956E-EDFFCCA6B612}" destId="{402125A9-408B-401F-965F-F49CCF3A9CBC}" srcOrd="12" destOrd="0" presId="urn:microsoft.com/office/officeart/2008/layout/LinedList"/>
    <dgm:cxn modelId="{8CC0CFAB-689A-4FDB-8A64-ADFB0C75D037}" type="presParOf" srcId="{C1253BBB-97CF-4A3C-956E-EDFFCCA6B612}" destId="{7E828296-9D4B-4D73-A566-872911734BA4}" srcOrd="13" destOrd="0" presId="urn:microsoft.com/office/officeart/2008/layout/LinedList"/>
    <dgm:cxn modelId="{747800C2-0FF0-44DB-8C0F-2EBCCF1613BB}" type="presParOf" srcId="{7E828296-9D4B-4D73-A566-872911734BA4}" destId="{BA79B89A-D1E7-4FF0-A8B6-9C16E7B6ADAF}" srcOrd="0" destOrd="0" presId="urn:microsoft.com/office/officeart/2008/layout/LinedList"/>
    <dgm:cxn modelId="{AB5B1549-BB2F-4802-9258-C932002D5802}" type="presParOf" srcId="{7E828296-9D4B-4D73-A566-872911734BA4}" destId="{E5D761B6-460C-4B57-A9E8-9F839D8872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20A61-DBC9-4DD3-A348-F7F1A28EF098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55564-F7A4-430D-864E-065A4D418FAD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Firstly, your baby missing out on that afternoon snooze will mean they are getting at least 30 minutes less day-time sleep.</a:t>
          </a:r>
          <a:endParaRPr lang="en-US" sz="1500" kern="1200" dirty="0"/>
        </a:p>
      </dsp:txBody>
      <dsp:txXfrm>
        <a:off x="0" y="675"/>
        <a:ext cx="6900512" cy="790684"/>
      </dsp:txXfrm>
    </dsp:sp>
    <dsp:sp modelId="{9395CB55-BCCD-4731-9A12-19EB9FEB0D67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0AA6C-6830-4BB7-A238-357F75B8DC16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Your baby will feel tired and irritable so it is important to create some calming play around that late afternoon time, maybe even a short walk to avoid overstimulation which will add to that overtiredness.</a:t>
          </a:r>
          <a:endParaRPr lang="en-US" sz="1500" kern="1200" dirty="0"/>
        </a:p>
      </dsp:txBody>
      <dsp:txXfrm>
        <a:off x="0" y="791359"/>
        <a:ext cx="6900512" cy="790684"/>
      </dsp:txXfrm>
    </dsp:sp>
    <dsp:sp modelId="{FA9891F1-A501-4A50-A1A0-A29961E10BEC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68180-A699-48A7-B26F-372888849257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You will need to adjust the routine slightly until your little one adjusts to the decrease in sleep.</a:t>
          </a:r>
          <a:endParaRPr lang="en-US" sz="1500" kern="1200" dirty="0"/>
        </a:p>
      </dsp:txBody>
      <dsp:txXfrm>
        <a:off x="0" y="1582044"/>
        <a:ext cx="6900512" cy="790684"/>
      </dsp:txXfrm>
    </dsp:sp>
    <dsp:sp modelId="{51EE8B67-3370-48DB-A8D8-22D07D32FE70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6F278-5E33-4495-B5BE-D7DFA4A09F40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Move your baby’s last mealtime earlier by around 15-30 minutes, you can begin to push it back to the normal time, gently and once your baby gets used to the drop in sleep.</a:t>
          </a:r>
          <a:endParaRPr lang="en-US" sz="1500" kern="1200" dirty="0"/>
        </a:p>
      </dsp:txBody>
      <dsp:txXfrm>
        <a:off x="0" y="2372728"/>
        <a:ext cx="6900512" cy="790684"/>
      </dsp:txXfrm>
    </dsp:sp>
    <dsp:sp modelId="{CDEEEF95-2105-4D42-8DF4-E4DC4FA61213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AC9FB-510E-4A5F-AA48-48484CA2762F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You will certainly need to start your baby’s bedtime wind down earlier by a good 30 minutes, maybe more, depending on your baby &amp; their mood.</a:t>
          </a:r>
          <a:endParaRPr lang="en-US" sz="1500" kern="1200" dirty="0"/>
        </a:p>
      </dsp:txBody>
      <dsp:txXfrm>
        <a:off x="0" y="3163412"/>
        <a:ext cx="6900512" cy="790684"/>
      </dsp:txXfrm>
    </dsp:sp>
    <dsp:sp modelId="{CC51358F-E8CD-4C74-A85A-435AD56695B7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70437-9F1F-4328-9FAF-E5D02295F333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It will take your baby time, ensure their bedtime is earlier, aim to get them down in their bed as early as 6.30pm. </a:t>
          </a:r>
          <a:endParaRPr lang="en-US" sz="1500" kern="1200" dirty="0"/>
        </a:p>
      </dsp:txBody>
      <dsp:txXfrm>
        <a:off x="0" y="3954096"/>
        <a:ext cx="6900512" cy="790684"/>
      </dsp:txXfrm>
    </dsp:sp>
    <dsp:sp modelId="{402125A9-408B-401F-965F-F49CCF3A9CBC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9B89A-D1E7-4FF0-A8B6-9C16E7B6ADAF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If your babies awake window is too long before going to bed, you may experience those bedtime battles! Ensure you don’t overstretch that awake period.</a:t>
          </a:r>
          <a:endParaRPr lang="en-US" sz="1500" kern="1200" dirty="0"/>
        </a:p>
      </dsp:txBody>
      <dsp:txXfrm>
        <a:off x="0" y="4744781"/>
        <a:ext cx="6900512" cy="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F34CB-7E54-4B84-9DFB-740EA3162F23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115F1-FBB2-41B6-BFEC-46E6F7A07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115F1-FBB2-41B6-BFEC-46E6F7A07E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66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E2E1-E1ED-4713-863C-1F5AEC951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50C35-6DD1-47B3-8F68-CFCFD37EC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B6652-B65A-451B-9ADA-A0381650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9EAA0-B4EC-4887-81D8-99E92C1F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688E5-E990-4AF5-90B8-F632DFDD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0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0ED4-E7C7-41E4-8EBD-396C1D03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D3981-E0BC-40D6-A87A-B89413A33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346C7-A0CD-419C-869A-6A91EC0C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9706B-DACB-4B50-8C21-E65CDD05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D49CA-914A-436B-A516-D1F1DFAF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6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A3C2D-6688-4CA1-81BB-4F911B3DD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C31D2-F78B-402F-B78F-3A03BC360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356FE-DEB8-4D0C-B980-2364CDEF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1A0A1-0E2A-4A76-9A5C-4F5BA8DA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3C829-8A54-4B34-B309-F8D0F6EB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0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4468-28E4-4F4C-BFFA-1A6A9B62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1337-1F28-4072-8AD1-A47311E1B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1671-E4D3-4A18-BA22-5F10FBAF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7A6BE-1526-49F8-BCAC-78579EE8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B48F2-FF29-4D27-A343-A64F8263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3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DFB5-F0B4-4D6F-9C22-AC53D9D3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DAD8C-5DF0-4BF2-8E9E-8C31A279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4A16-1D93-4C4B-8EDC-04652665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55B1E-B238-4A67-A722-40C41231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2D52B-6EBA-490F-B25F-D953E766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0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8AFD-E748-4DBD-86CD-B239FDC3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DF3B5-7965-47A8-BE5B-10FA0CE2B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C9C3C-A2FB-4C81-8B6F-C2FAA6FB0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C2E67-79EB-4F59-B3A0-C2DE56C3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CF6A1-83DA-4B85-9EE8-75C14C7E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70DFF-EA4B-4567-8FFA-223E99AD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4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8BC0-ADA4-4944-A05B-2F7BEC06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C4F0E-A815-48E7-AD98-6446A4A9C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2C942-AA1F-49BC-AFF9-6DAD3D0B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E3060-E6AE-4E31-B523-623477F02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005FC-046C-4F3B-BD5C-23F214D4D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A72C0-5F88-4979-8D9C-DB0556FD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C5E42-CDBE-4979-9D63-D05E15DD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B9041-D818-4693-86B6-4C04B8DE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8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EC08-60B5-4712-886E-DDDAF315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244D8-4901-4436-91B8-382521DA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54825-8D2A-45D2-9971-1A7D9F88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70C80-F0D0-47C2-B6C4-98FFCA20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2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C4FF0-2190-441E-90D8-BA6B822F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555A4-ED3C-4B6B-861B-D891ED97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978DA-D1BC-4518-B336-2DDC941C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5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4994-1F68-44BF-B65A-940F5DFC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9287-98E6-4CA9-A33B-2E5F2E1E3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B6E04-FEDF-46E1-841F-B5B803F05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6DA09-4B52-4DF2-8E88-35C73F52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EEF34-D6F3-45B4-98B0-B0B7CD8FD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A6F8B-BAB7-48D3-9E3D-5F696C87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4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26E1-ED8B-48A9-AA55-193A685A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111FC-6429-4479-8B2D-AA090A5E6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835FE-8FAB-44E8-9D23-04E617906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3BA01-5434-4C2E-96FC-C5A4BE39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17986-9290-4D05-B9EA-4473440E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9BD66-77E6-4556-BB56-E6C57354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3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C58408-449F-40DD-B294-E80E5C54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B7497-C253-4086-9EBC-8C3C564A7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005E-75A1-4646-872F-538BE950E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1E753-A3E8-4146-B33E-46C6E3D2EBC1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A224B-F991-4A90-9EC7-6EE5AFD62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523D8-1A66-4B2C-BFDC-97473D0B7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CE67-AB1B-4264-9C55-57E3610B7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6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by with a toothbrush&#10;&#10;Description automatically generated with low confidence">
            <a:extLst>
              <a:ext uri="{FF2B5EF4-FFF2-40B4-BE49-F238E27FC236}">
                <a16:creationId xmlns:a16="http://schemas.microsoft.com/office/drawing/2014/main" id="{9670F2F7-2978-4B6B-9D0F-8E799BF37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7414" r="37260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05808-1AFC-4CFD-B1DE-332623325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018579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latin typeface="Copperplate Gothic Light" panose="020E0507020206020404" pitchFamily="34" charset="0"/>
              </a:rPr>
              <a:t>Module One: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7FD28-9EAA-496D-958F-5F5EA70BD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757333"/>
            <a:ext cx="6501940" cy="147498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C000"/>
                </a:solidFill>
                <a:latin typeface="Copperplate Gothic Light" panose="020E0507020206020404" pitchFamily="34" charset="0"/>
              </a:rPr>
              <a:t>Developmental milestones &amp; Changes</a:t>
            </a:r>
          </a:p>
          <a:p>
            <a:endParaRPr lang="en-GB" sz="1400" b="1" dirty="0">
              <a:solidFill>
                <a:srgbClr val="FFC000"/>
              </a:solidFill>
              <a:latin typeface="Copperplate Gothic Light" panose="020E0507020206020404" pitchFamily="34" charset="0"/>
            </a:endParaRPr>
          </a:p>
          <a:p>
            <a:r>
              <a:rPr lang="en-GB" sz="2000" b="1" dirty="0">
                <a:solidFill>
                  <a:srgbClr val="FFC000"/>
                </a:solidFill>
                <a:latin typeface="Copperplate Gothic Light" panose="020E0507020206020404" pitchFamily="34" charset="0"/>
              </a:rPr>
              <a:t>What happens around 6-9 Months of age?</a:t>
            </a:r>
          </a:p>
        </p:txBody>
      </p:sp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AFC77A1-9FA4-4730-BBCA-51EDC84C6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6" y="69011"/>
            <a:ext cx="3661508" cy="37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1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 teddy bear">
            <a:extLst>
              <a:ext uri="{FF2B5EF4-FFF2-40B4-BE49-F238E27FC236}">
                <a16:creationId xmlns:a16="http://schemas.microsoft.com/office/drawing/2014/main" id="{0A64A519-6BC1-4DE6-9342-C2995404A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4663" b="1067"/>
          <a:stretch/>
        </p:blipFill>
        <p:spPr>
          <a:xfrm>
            <a:off x="19" y="0"/>
            <a:ext cx="12191981" cy="6858000"/>
          </a:xfrm>
          <a:prstGeom prst="rect">
            <a:avLst/>
          </a:prstGeom>
        </p:spPr>
      </p:pic>
      <p:sp>
        <p:nvSpPr>
          <p:cNvPr id="30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5902F-0914-4C8A-8CB7-56AFD430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pPr algn="ctr"/>
            <a:r>
              <a:rPr lang="en-GB" sz="2500" dirty="0">
                <a:solidFill>
                  <a:srgbClr val="FFC000"/>
                </a:solidFill>
                <a:latin typeface="Copperplate Gothic Light" panose="020E0507020206020404" pitchFamily="34" charset="0"/>
              </a:rPr>
              <a:t>Recap &amp; conclusion of Nap Transitions:</a:t>
            </a:r>
            <a:br>
              <a:rPr lang="en-GB" sz="2500" dirty="0">
                <a:solidFill>
                  <a:srgbClr val="FFC000"/>
                </a:solidFill>
                <a:latin typeface="Copperplate Gothic Light" panose="020E0507020206020404" pitchFamily="34" charset="0"/>
              </a:rPr>
            </a:br>
            <a:r>
              <a:rPr lang="en-GB" sz="2500" dirty="0">
                <a:solidFill>
                  <a:srgbClr val="FFC000"/>
                </a:solidFill>
                <a:latin typeface="Copperplate Gothic Light" panose="020E0507020206020404" pitchFamily="34" charset="0"/>
              </a:rPr>
              <a:t>When &amp; how to manage…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A0726C9-7EF7-4267-B03D-9BA1AB1E7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542" y="1776440"/>
            <a:ext cx="6891187" cy="4393982"/>
          </a:xfrm>
        </p:spPr>
        <p:txBody>
          <a:bodyPr>
            <a:normAutofit/>
          </a:bodyPr>
          <a:lstStyle/>
          <a:p>
            <a:r>
              <a:rPr lang="en-GB" sz="1300" dirty="0">
                <a:latin typeface="Copperplate Gothic Light" panose="020E0507020206020404" pitchFamily="34" charset="0"/>
              </a:rPr>
              <a:t>Noticing those signs that your baby is ready to drop that afternoon snooze, observe over a week period before making sudden changes.</a:t>
            </a:r>
          </a:p>
          <a:p>
            <a:endParaRPr lang="en-GB" sz="1300" dirty="0">
              <a:latin typeface="Copperplate Gothic Light" panose="020E0507020206020404" pitchFamily="34" charset="0"/>
            </a:endParaRPr>
          </a:p>
          <a:p>
            <a:r>
              <a:rPr lang="en-GB" sz="1300" dirty="0">
                <a:latin typeface="Copperplate Gothic Light" panose="020E0507020206020404" pitchFamily="34" charset="0"/>
              </a:rPr>
              <a:t>If your baby is refusing that last nap &amp; playing rather than sleeping, then it is likely that they are ready to transition from 3-2 naps.</a:t>
            </a:r>
          </a:p>
          <a:p>
            <a:endParaRPr lang="en-GB" sz="1300" dirty="0">
              <a:latin typeface="Copperplate Gothic Light" panose="020E0507020206020404" pitchFamily="34" charset="0"/>
            </a:endParaRPr>
          </a:p>
          <a:p>
            <a:r>
              <a:rPr lang="en-GB" sz="1300" dirty="0">
                <a:latin typeface="Copperplate Gothic Light" panose="020E0507020206020404" pitchFamily="34" charset="0"/>
              </a:rPr>
              <a:t>To ensure your baby does not become overtired, move your routine around slightly until they adjust to the decrease in daytime sleep.</a:t>
            </a:r>
          </a:p>
          <a:p>
            <a:endParaRPr lang="en-GB" sz="1300" dirty="0">
              <a:latin typeface="Copperplate Gothic Light" panose="020E0507020206020404" pitchFamily="34" charset="0"/>
            </a:endParaRPr>
          </a:p>
          <a:p>
            <a:r>
              <a:rPr lang="en-GB" sz="1300" dirty="0">
                <a:latin typeface="Copperplate Gothic Light" panose="020E0507020206020404" pitchFamily="34" charset="0"/>
              </a:rPr>
              <a:t>Make sure your baby has some quiet time and/or calm play if they seem to be struggling to get through the afternoon.</a:t>
            </a:r>
          </a:p>
          <a:p>
            <a:endParaRPr lang="en-GB" sz="1300" dirty="0">
              <a:latin typeface="Copperplate Gothic Light" panose="020E0507020206020404" pitchFamily="34" charset="0"/>
            </a:endParaRPr>
          </a:p>
          <a:p>
            <a:r>
              <a:rPr lang="en-GB" sz="1300" dirty="0">
                <a:latin typeface="Copperplate Gothic Light" panose="020E0507020206020404" pitchFamily="34" charset="0"/>
              </a:rPr>
              <a:t>Move your baby’s bedtime to 6.30pm or earlier if you find that bedtime has become difficult to manage as a result.</a:t>
            </a:r>
          </a:p>
          <a:p>
            <a:endParaRPr lang="en-GB" sz="1300" dirty="0">
              <a:latin typeface="Copperplate Gothic Light" panose="020E0507020206020404" pitchFamily="34" charset="0"/>
            </a:endParaRPr>
          </a:p>
          <a:p>
            <a:r>
              <a:rPr lang="en-GB" sz="1300" dirty="0">
                <a:latin typeface="Copperplate Gothic Light" panose="020E0507020206020404" pitchFamily="34" charset="0"/>
              </a:rPr>
              <a:t>Your baby will need time to adjust, be patient and make </a:t>
            </a:r>
            <a:r>
              <a:rPr lang="en-GB" sz="1300">
                <a:latin typeface="Copperplate Gothic Light" panose="020E0507020206020404" pitchFamily="34" charset="0"/>
              </a:rPr>
              <a:t>those gentle changes </a:t>
            </a:r>
            <a:r>
              <a:rPr lang="en-GB" sz="1300" dirty="0">
                <a:latin typeface="Copperplate Gothic Light" panose="020E0507020206020404" pitchFamily="34" charset="0"/>
              </a:rPr>
              <a:t>to help!</a:t>
            </a:r>
          </a:p>
          <a:p>
            <a:endParaRPr lang="en-GB" sz="1300" dirty="0">
              <a:latin typeface="Copperplate Gothic Light" panose="020E0507020206020404" pitchFamily="34" charset="0"/>
            </a:endParaRPr>
          </a:p>
          <a:p>
            <a:endParaRPr lang="en-GB" sz="1300" dirty="0">
              <a:latin typeface="Copperplate Gothic Light" panose="020E0507020206020404" pitchFamily="34" charset="0"/>
            </a:endParaRPr>
          </a:p>
          <a:p>
            <a:endParaRPr lang="en-GB" sz="1300" dirty="0">
              <a:latin typeface="Copperplate Gothic Light" panose="020E0507020206020404" pitchFamily="34" charset="0"/>
            </a:endParaRPr>
          </a:p>
          <a:p>
            <a:endParaRPr lang="en-GB" sz="1300" dirty="0">
              <a:latin typeface="Copperplate Gothic Light" panose="020E0507020206020404" pitchFamily="34" charset="0"/>
            </a:endParaRPr>
          </a:p>
          <a:p>
            <a:endParaRPr lang="en-GB" sz="1300" dirty="0">
              <a:latin typeface="Copperplate Gothic Light" panose="020E0507020206020404" pitchFamily="34" charset="0"/>
            </a:endParaRPr>
          </a:p>
        </p:txBody>
      </p:sp>
      <p:grpSp>
        <p:nvGrpSpPr>
          <p:cNvPr id="32" name="Group 19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2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7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7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8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95A8D-E63E-4EDC-9A78-53C92E38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sz="3100">
                <a:solidFill>
                  <a:srgbClr val="FFFFFF"/>
                </a:solidFill>
                <a:latin typeface="Copperplate Gothic Light" panose="020E0507020206020404" pitchFamily="34" charset="0"/>
              </a:rPr>
              <a:t>Let’s Talk About Developmental Leaps!</a:t>
            </a:r>
          </a:p>
        </p:txBody>
      </p:sp>
      <p:sp>
        <p:nvSpPr>
          <p:cNvPr id="136" name="Content Placeholder 2">
            <a:extLst>
              <a:ext uri="{FF2B5EF4-FFF2-40B4-BE49-F238E27FC236}">
                <a16:creationId xmlns:a16="http://schemas.microsoft.com/office/drawing/2014/main" id="{1BCAF14F-01B0-437E-AAF7-00A473365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1500" dirty="0">
                <a:solidFill>
                  <a:srgbClr val="000000"/>
                </a:solidFill>
                <a:latin typeface="Copperplate Gothic Light" panose="020E0507020206020404" pitchFamily="34" charset="0"/>
              </a:rPr>
              <a:t>At 6 Months your baby may learn to sit up &amp; roll confidently.</a:t>
            </a:r>
          </a:p>
          <a:p>
            <a:r>
              <a:rPr lang="en-GB" sz="1500" dirty="0">
                <a:solidFill>
                  <a:srgbClr val="000000"/>
                </a:solidFill>
                <a:latin typeface="Copperplate Gothic Light" panose="020E0507020206020404" pitchFamily="34" charset="0"/>
              </a:rPr>
              <a:t>Around the age of 6-7 Months your baby will also babble &amp; learn to make new noises.</a:t>
            </a:r>
          </a:p>
          <a:p>
            <a:r>
              <a:rPr lang="en-GB" sz="1500" dirty="0">
                <a:solidFill>
                  <a:srgbClr val="000000"/>
                </a:solidFill>
                <a:latin typeface="Copperplate Gothic Light" panose="020E0507020206020404" pitchFamily="34" charset="0"/>
              </a:rPr>
              <a:t>Around this age your baby will learn to effectively reach out and grab objects successfully.</a:t>
            </a:r>
          </a:p>
          <a:p>
            <a:r>
              <a:rPr lang="en-GB" sz="1500" dirty="0">
                <a:solidFill>
                  <a:srgbClr val="000000"/>
                </a:solidFill>
                <a:latin typeface="Copperplate Gothic Light" panose="020E0507020206020404" pitchFamily="34" charset="0"/>
              </a:rPr>
              <a:t>At around 8-9 Months your baby may be trying to pull themselves up.</a:t>
            </a:r>
          </a:p>
          <a:p>
            <a:r>
              <a:rPr lang="en-GB" sz="1500" dirty="0">
                <a:solidFill>
                  <a:srgbClr val="000000"/>
                </a:solidFill>
                <a:latin typeface="Copperplate Gothic Light" panose="020E0507020206020404" pitchFamily="34" charset="0"/>
              </a:rPr>
              <a:t>At this age also, your baby may be crawling around or just starting to attempt this.</a:t>
            </a:r>
          </a:p>
          <a:p>
            <a:r>
              <a:rPr lang="en-GB" sz="1500" dirty="0">
                <a:solidFill>
                  <a:srgbClr val="000000"/>
                </a:solidFill>
                <a:latin typeface="Copperplate Gothic Light" panose="020E0507020206020404" pitchFamily="34" charset="0"/>
              </a:rPr>
              <a:t>You may begin to notice that your baby is more aware when you leave the room.</a:t>
            </a:r>
          </a:p>
          <a:p>
            <a:r>
              <a:rPr lang="en-GB" sz="1500" dirty="0">
                <a:solidFill>
                  <a:srgbClr val="000000"/>
                </a:solidFill>
                <a:latin typeface="Copperplate Gothic Light" panose="020E0507020206020404" pitchFamily="34" charset="0"/>
              </a:rPr>
              <a:t>Your baby will be going through what is called ‘Separation Anxiety, becoming clingy &amp; irritable at times.</a:t>
            </a:r>
          </a:p>
          <a:p>
            <a:r>
              <a:rPr lang="en-GB" sz="1500" dirty="0">
                <a:solidFill>
                  <a:srgbClr val="000000"/>
                </a:solidFill>
                <a:latin typeface="Copperplate Gothic Light" panose="020E0507020206020404" pitchFamily="34" charset="0"/>
              </a:rPr>
              <a:t>At this age your baby is much more aware of surroundings &amp; preferences when it comes to sleep times!</a:t>
            </a:r>
          </a:p>
        </p:txBody>
      </p:sp>
    </p:spTree>
    <p:extLst>
      <p:ext uri="{BB962C8B-B14F-4D97-AF65-F5344CB8AC3E}">
        <p14:creationId xmlns:p14="http://schemas.microsoft.com/office/powerpoint/2010/main" val="188148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ddy bear">
            <a:extLst>
              <a:ext uri="{FF2B5EF4-FFF2-40B4-BE49-F238E27FC236}">
                <a16:creationId xmlns:a16="http://schemas.microsoft.com/office/drawing/2014/main" id="{82FC644E-4D04-4E98-ACD1-3CD1E5513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78" r="1" b="1083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5" name="Rectangle 9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Freeform: Shape 11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D3087-4588-4A49-B0A2-6962951C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dirty="0"/>
              <a:t>So How exactly do these milestones affect your baby’s sleep?</a:t>
            </a:r>
          </a:p>
        </p:txBody>
      </p:sp>
      <p:sp>
        <p:nvSpPr>
          <p:cNvPr id="34" name="Freeform: Shape 13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2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7">
            <a:extLst>
              <a:ext uri="{FF2B5EF4-FFF2-40B4-BE49-F238E27FC236}">
                <a16:creationId xmlns:a16="http://schemas.microsoft.com/office/drawing/2014/main" id="{A2C8816B-132C-4433-807D-BE8737D4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5609070"/>
            <a:ext cx="780052" cy="747280"/>
            <a:chOff x="7011922" y="4095164"/>
            <a:chExt cx="1203067" cy="1152523"/>
          </a:xfrm>
        </p:grpSpPr>
        <p:sp>
          <p:nvSpPr>
            <p:cNvPr id="43" name="Rectangle 18">
              <a:extLst>
                <a:ext uri="{FF2B5EF4-FFF2-40B4-BE49-F238E27FC236}">
                  <a16:creationId xmlns:a16="http://schemas.microsoft.com/office/drawing/2014/main" id="{3D9E8922-1B3D-4020-A05C-C539C0C55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id="{A8064EBB-920B-4259-AC3A-6F286FAF2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21">
            <a:extLst>
              <a:ext uri="{FF2B5EF4-FFF2-40B4-BE49-F238E27FC236}">
                <a16:creationId xmlns:a16="http://schemas.microsoft.com/office/drawing/2014/main" id="{3FE43375-339B-4A67-BEC7-44D202CA1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62597" y="5490560"/>
            <a:ext cx="803394" cy="855268"/>
            <a:chOff x="10246841" y="5975889"/>
            <a:chExt cx="1378553" cy="1467564"/>
          </a:xfrm>
        </p:grpSpPr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52329D9A-3D48-4B69-939D-2A480F14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2D5CC4CB-7B78-480A-A0AE-A8A35C08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25">
            <a:extLst>
              <a:ext uri="{FF2B5EF4-FFF2-40B4-BE49-F238E27FC236}">
                <a16:creationId xmlns:a16="http://schemas.microsoft.com/office/drawing/2014/main" id="{89DECC1B-0AAB-435F-81AE-4C770DACC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85867" y="6047150"/>
            <a:ext cx="1636826" cy="818414"/>
            <a:chOff x="8085870" y="5837885"/>
            <a:chExt cx="2055357" cy="102767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580C66-5435-4F00-873E-679D3D50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27">
              <a:extLst>
                <a:ext uri="{FF2B5EF4-FFF2-40B4-BE49-F238E27FC236}">
                  <a16:creationId xmlns:a16="http://schemas.microsoft.com/office/drawing/2014/main" id="{B4AFD177-1A38-4FAE-87D4-840AE22C8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05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7" name="Rectangle 94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96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68340-3F47-438C-ACE7-A07ADCBB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992" y="515117"/>
            <a:ext cx="6781800" cy="133869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C000"/>
                </a:solidFill>
                <a:latin typeface="Copperplate Gothic Light" panose="020E0507020206020404" pitchFamily="34" charset="0"/>
              </a:rPr>
              <a:t>What are Sleep Regressions? </a:t>
            </a:r>
          </a:p>
        </p:txBody>
      </p:sp>
      <p:pic>
        <p:nvPicPr>
          <p:cNvPr id="5" name="Picture 4" descr="A picture containing person, baby, indoor, bed&#10;&#10;Description automatically generated">
            <a:extLst>
              <a:ext uri="{FF2B5EF4-FFF2-40B4-BE49-F238E27FC236}">
                <a16:creationId xmlns:a16="http://schemas.microsoft.com/office/drawing/2014/main" id="{BB564820-AC5A-459C-8A75-3BB7A26F3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r="40573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8" name="Content Placeholder 2">
            <a:extLst>
              <a:ext uri="{FF2B5EF4-FFF2-40B4-BE49-F238E27FC236}">
                <a16:creationId xmlns:a16="http://schemas.microsoft.com/office/drawing/2014/main" id="{5B6B3510-B9A9-43E0-95DB-277995C7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983" y="2069431"/>
            <a:ext cx="7397818" cy="439874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400" dirty="0">
                <a:latin typeface="Copperplate Gothic Light" panose="020E0507020206020404" pitchFamily="34" charset="0"/>
              </a:rPr>
              <a:t>You will have heard of the term sleep regression which can sound quite scary when you think of how this may affect your littles ones sleep!</a:t>
            </a:r>
          </a:p>
          <a:p>
            <a:pPr marL="0" indent="0">
              <a:buNone/>
            </a:pPr>
            <a:r>
              <a:rPr lang="en-GB" sz="1400" dirty="0">
                <a:latin typeface="Copperplate Gothic Light" panose="020E0507020206020404" pitchFamily="34" charset="0"/>
              </a:rPr>
              <a:t>It is in fact, a ‘Progression’ developmentally which causes your baby’s sleep to take a knock as they have developed a new skill which can be exciting!</a:t>
            </a:r>
          </a:p>
          <a:p>
            <a:pPr marL="0" indent="0">
              <a:buNone/>
            </a:pPr>
            <a:r>
              <a:rPr lang="en-GB" sz="1400" dirty="0">
                <a:latin typeface="Copperplate Gothic Light" panose="020E0507020206020404" pitchFamily="34" charset="0"/>
              </a:rPr>
              <a:t>Your baby’s newly learnt skill then transfers to bed-time and can often cause a sleep disturbance for those nap times and night-time sleeps, your baby may also start to become upset &amp; overtired.</a:t>
            </a:r>
          </a:p>
          <a:p>
            <a:pPr marL="0" indent="0">
              <a:buNone/>
            </a:pPr>
            <a:r>
              <a:rPr lang="en-GB" sz="1400" dirty="0">
                <a:latin typeface="Copperplate Gothic Light" panose="020E0507020206020404" pitchFamily="34" charset="0"/>
              </a:rPr>
              <a:t>If your baby has learnt to stand, they may do so in their bed no matter how many times you lay them down to sleep, same applies to sitting up &amp; other skills!</a:t>
            </a:r>
          </a:p>
          <a:p>
            <a:pPr marL="0" indent="0">
              <a:buNone/>
            </a:pPr>
            <a:r>
              <a:rPr lang="en-GB" sz="1400" dirty="0">
                <a:latin typeface="Copperplate Gothic Light" panose="020E0507020206020404" pitchFamily="34" charset="0"/>
              </a:rPr>
              <a:t>Sleep regressions can cause some frustration particularly if your baby once slept well &amp; suddenly now is up numerous times per night.</a:t>
            </a:r>
          </a:p>
          <a:p>
            <a:pPr marL="0" indent="0">
              <a:buNone/>
            </a:pPr>
            <a:r>
              <a:rPr lang="en-GB" sz="1400" dirty="0">
                <a:latin typeface="Copperplate Gothic Light" panose="020E0507020206020404" pitchFamily="34" charset="0"/>
              </a:rPr>
              <a:t>Sleep Regressions can happen at certain ages &amp; can often take us by surprise! Without realising, you start to approach sleep differently.</a:t>
            </a:r>
          </a:p>
          <a:p>
            <a:pPr marL="0" indent="0">
              <a:buNone/>
            </a:pPr>
            <a:r>
              <a:rPr lang="en-GB" sz="1400" dirty="0">
                <a:latin typeface="Copperplate Gothic Light" panose="020E0507020206020404" pitchFamily="34" charset="0"/>
              </a:rPr>
              <a:t>These developmental leaps &amp; the sleep disturbance caused is only a temporary blip &amp; will pass in time. These leaps will become easier as your baby skills confidently develop.</a:t>
            </a:r>
          </a:p>
          <a:p>
            <a:pPr marL="0" indent="0">
              <a:buNone/>
            </a:pPr>
            <a:endParaRPr lang="en-GB" sz="1100" dirty="0">
              <a:latin typeface="Copperplate Gothic Light" panose="020E0507020206020404" pitchFamily="34" charset="0"/>
            </a:endParaRPr>
          </a:p>
          <a:p>
            <a:pPr marL="0" indent="0">
              <a:buNone/>
            </a:pPr>
            <a:endParaRPr lang="en-GB" sz="1100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0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0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FA2F2-D930-4A2B-97E4-4E73E478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How do you deal with these sleep setbacks?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D61E9-4884-4CF2-8982-D090460E9D7C}"/>
              </a:ext>
            </a:extLst>
          </p:cNvPr>
          <p:cNvSpPr txBox="1"/>
          <p:nvPr/>
        </p:nvSpPr>
        <p:spPr>
          <a:xfrm>
            <a:off x="684942" y="1349014"/>
            <a:ext cx="7565812" cy="462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pperplate Gothic Light" panose="020E0507020206020404" pitchFamily="34" charset="0"/>
              </a:rPr>
              <a:t>Remain calm as these setbacks are often unavoidable. Also remember that it will pass in time, keep that in the forefront of your mind!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opperplate Gothic Light" panose="020E05070202060204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pperplate Gothic Light" panose="020E0507020206020404" pitchFamily="34" charset="0"/>
              </a:rPr>
              <a:t>Choose a Gentle Sleep Method from this course &amp; you can use this approach to deal with your baby’s sleep disturbance.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opperplate Gothic Light" panose="020E05070202060204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pperplate Gothic Light" panose="020E0507020206020404" pitchFamily="34" charset="0"/>
              </a:rPr>
              <a:t>Be confident in your approach and the key is to remain consistent in your chosen method, ask for support from your partner or a family member.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opperplate Gothic Light" panose="020E05070202060204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pperplate Gothic Light" panose="020E0507020206020404" pitchFamily="34" charset="0"/>
              </a:rPr>
              <a:t>Remaining in your baby’s bedroom when tackling those night-time sleeps is key to avoid too much disturbance and to avoid creating further sleep setbacks in the future.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opperplate Gothic Light" panose="020E05070202060204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pperplate Gothic Light" panose="020E0507020206020404" pitchFamily="34" charset="0"/>
              </a:rPr>
              <a:t>Lots of play &amp; stimulation during awake periods, helping your little one to maybe roll from front to back, helping them sit down from a standing position if this is what is causing your baby’s sleep setback. Building confidence so your baby can reposition independently will help them adjust to these new and exciting skills!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opperplate Gothic Light" panose="020E05070202060204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pperplate Gothic Light" panose="020E0507020206020404" pitchFamily="34" charset="0"/>
              </a:rPr>
              <a:t>Separation anxiety can also be managed through play, peek a boo games, showing your little one that you will always return. Also, lots of reassurance, sitting at their level whilst they play &amp; you can also use one of our ‘’In Room Gentle Sleep Methods’’ offering a responsive approach may often work best in these cases.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opperplate Gothic Light" panose="020E05070202060204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opperplate Gothic Light" panose="020E0507020206020404" pitchFamily="34" charset="0"/>
            </a:endParaRPr>
          </a:p>
        </p:txBody>
      </p:sp>
      <p:pic>
        <p:nvPicPr>
          <p:cNvPr id="5" name="Content Placeholder 4" descr="A baby sleeping on a bed&#10;&#10;Description automatically generated with medium confidence">
            <a:extLst>
              <a:ext uri="{FF2B5EF4-FFF2-40B4-BE49-F238E27FC236}">
                <a16:creationId xmlns:a16="http://schemas.microsoft.com/office/drawing/2014/main" id="{9ED7229D-C617-4188-B104-C775A7520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0" r="6673" b="1"/>
          <a:stretch/>
        </p:blipFill>
        <p:spPr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42" name="Rectangle 10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Isosceles Triangle 10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Isosceles Triangle 10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1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1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2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2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BC8599-572C-46E2-A89C-BBB4E493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en-GB" sz="3400" dirty="0">
                <a:solidFill>
                  <a:srgbClr val="FFFFFF"/>
                </a:solidFill>
                <a:latin typeface="Copperplate Gothic Light" panose="020E0507020206020404" pitchFamily="34" charset="0"/>
              </a:rPr>
              <a:t>Let’s move onto nap transitions!</a:t>
            </a:r>
            <a:br>
              <a:rPr lang="en-GB" sz="3400" dirty="0">
                <a:solidFill>
                  <a:srgbClr val="FFFFFF"/>
                </a:solidFill>
                <a:latin typeface="Copperplate Gothic Light" panose="020E0507020206020404" pitchFamily="34" charset="0"/>
              </a:rPr>
            </a:br>
            <a:r>
              <a:rPr lang="en-GB" sz="3400" dirty="0">
                <a:solidFill>
                  <a:srgbClr val="FFFFFF"/>
                </a:solidFill>
                <a:latin typeface="Copperplate Gothic Light" panose="020E0507020206020404" pitchFamily="34" charset="0"/>
              </a:rPr>
              <a:t>What are they?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1053695C-60BE-40F4-93B8-D32F45D0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710" y="437245"/>
            <a:ext cx="6525220" cy="5521413"/>
          </a:xfrm>
        </p:spPr>
        <p:txBody>
          <a:bodyPr anchor="ctr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1600" dirty="0">
                <a:latin typeface="Copperplate Gothic Light" panose="020E0507020206020404" pitchFamily="34" charset="0"/>
              </a:rPr>
              <a:t>Nap Transitions happen when your baby reaches a certain age and begins to show signs of dropping one of those day-time naps.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600" dirty="0">
                <a:latin typeface="Copperplate Gothic Light" panose="020E0507020206020404" pitchFamily="34" charset="0"/>
              </a:rPr>
              <a:t>They begin to transition from their usual 3 day-time sleeps right down to just 2 day-time sleeps only.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600" dirty="0">
                <a:latin typeface="Copperplate Gothic Light" panose="020E0507020206020404" pitchFamily="34" charset="0"/>
              </a:rPr>
              <a:t>This transition from 3 naps to just 2 happens around the age of 7/8 months roughly.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600" dirty="0">
                <a:latin typeface="Copperplate Gothic Light" panose="020E0507020206020404" pitchFamily="34" charset="0"/>
              </a:rPr>
              <a:t>Observe for one week before assuming their nap needs to be dropped.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600" dirty="0">
                <a:latin typeface="Copperplate Gothic Light" panose="020E0507020206020404" pitchFamily="34" charset="0"/>
              </a:rPr>
              <a:t>Your baby will begin to show signs that they are ready when they begin to refuse one of those sleeps.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600" dirty="0">
                <a:latin typeface="Copperplate Gothic Light" panose="020E0507020206020404" pitchFamily="34" charset="0"/>
              </a:rPr>
              <a:t>Another sign maybe, playing around at bedtime and seemingly happily awake. Taking over 30 or more minutes to go off to sleep at bed-time may also be an indicator to shave or drop that 4pm snooze…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600" dirty="0">
                <a:latin typeface="Copperplate Gothic Light" panose="020E0507020206020404" pitchFamily="34" charset="0"/>
              </a:rPr>
              <a:t>The nap that is usually dropped first at this age is that later afternoon sleep around the 4pm Mark (see routine).</a:t>
            </a:r>
          </a:p>
        </p:txBody>
      </p:sp>
    </p:spTree>
    <p:extLst>
      <p:ext uri="{BB962C8B-B14F-4D97-AF65-F5344CB8AC3E}">
        <p14:creationId xmlns:p14="http://schemas.microsoft.com/office/powerpoint/2010/main" val="195376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2CEC4-A009-4816-875D-FE2357EC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latin typeface="Copperplate Gothic Light" panose="020E0507020206020404" pitchFamily="34" charset="0"/>
              </a:rPr>
              <a:t>How do you deal with those Nap Transitions?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E3F765D9-1347-4849-B1DB-0877B39C7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r="9682"/>
          <a:stretch/>
        </p:blipFill>
        <p:spPr>
          <a:xfrm>
            <a:off x="5311702" y="0"/>
            <a:ext cx="6878775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507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897B-D57E-4C02-BC7B-923E9D8E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dirty="0">
                <a:latin typeface="Copperplate Gothic Light" panose="020E0507020206020404" pitchFamily="34" charset="0"/>
              </a:rPr>
              <a:t>Ways in which you can help your baby when dropping that afternoon snooze…..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BF8407FF-4487-49A3-8802-193128E91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035897"/>
              </p:ext>
            </p:extLst>
          </p:nvPr>
        </p:nvGraphicFramePr>
        <p:xfrm>
          <a:off x="4671049" y="660929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28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36305-4118-4C3A-8C78-110A3331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071" y="3243714"/>
            <a:ext cx="4337858" cy="3154014"/>
          </a:xfrm>
        </p:spPr>
        <p:txBody>
          <a:bodyPr>
            <a:normAutofit/>
          </a:bodyPr>
          <a:lstStyle/>
          <a:p>
            <a:pPr algn="ctr"/>
            <a:r>
              <a:rPr lang="en-GB" sz="3400" dirty="0">
                <a:solidFill>
                  <a:schemeClr val="accent1">
                    <a:lumMod val="75000"/>
                  </a:schemeClr>
                </a:solidFill>
                <a:latin typeface="Copperplate Gothic Light" panose="020E0507020206020404" pitchFamily="34" charset="0"/>
              </a:rPr>
              <a:t>So a quick recap of this 1</a:t>
            </a:r>
            <a:r>
              <a:rPr lang="en-GB" sz="3400" baseline="30000" dirty="0">
                <a:solidFill>
                  <a:schemeClr val="accent1">
                    <a:lumMod val="75000"/>
                  </a:schemeClr>
                </a:solidFill>
                <a:latin typeface="Copperplate Gothic Light" panose="020E0507020206020404" pitchFamily="34" charset="0"/>
              </a:rPr>
              <a:t>st</a:t>
            </a:r>
            <a:r>
              <a:rPr lang="en-GB" sz="3400" dirty="0">
                <a:solidFill>
                  <a:schemeClr val="accent1">
                    <a:lumMod val="75000"/>
                  </a:schemeClr>
                </a:solidFill>
                <a:latin typeface="Copperplate Gothic Light" panose="020E0507020206020404" pitchFamily="34" charset="0"/>
              </a:rPr>
              <a:t> module:</a:t>
            </a:r>
            <a:br>
              <a:rPr lang="en-GB" sz="3400" dirty="0">
                <a:solidFill>
                  <a:schemeClr val="accent1">
                    <a:lumMod val="75000"/>
                  </a:schemeClr>
                </a:solidFill>
                <a:latin typeface="Copperplate Gothic Light" panose="020E0507020206020404" pitchFamily="34" charset="0"/>
              </a:rPr>
            </a:br>
            <a:br>
              <a:rPr lang="en-GB" sz="3400" dirty="0">
                <a:solidFill>
                  <a:schemeClr val="accent1">
                    <a:lumMod val="75000"/>
                  </a:schemeClr>
                </a:solidFill>
                <a:latin typeface="Copperplate Gothic Light" panose="020E0507020206020404" pitchFamily="34" charset="0"/>
              </a:rPr>
            </a:br>
            <a:r>
              <a:rPr lang="en-GB" sz="2800" u="sng" dirty="0">
                <a:solidFill>
                  <a:srgbClr val="FFC000"/>
                </a:solidFill>
                <a:latin typeface="Copperplate Gothic Light" panose="020E0507020206020404" pitchFamily="34" charset="0"/>
              </a:rPr>
              <a:t>Sleep Regression recap &amp; conclusion</a:t>
            </a:r>
          </a:p>
        </p:txBody>
      </p:sp>
      <p:pic>
        <p:nvPicPr>
          <p:cNvPr id="5" name="Picture 4" descr="A picture containing diaper, bedroom&#10;&#10;Description automatically generated">
            <a:extLst>
              <a:ext uri="{FF2B5EF4-FFF2-40B4-BE49-F238E27FC236}">
                <a16:creationId xmlns:a16="http://schemas.microsoft.com/office/drawing/2014/main" id="{DB4BCD46-1E11-49CF-AB61-CAB1D8E4B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r="-2" b="-2"/>
          <a:stretch/>
        </p:blipFill>
        <p:spPr>
          <a:xfrm>
            <a:off x="-1" y="-202119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C71B2-3439-4F4A-8814-A69D6D28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703975"/>
            <a:ext cx="5257800" cy="2398713"/>
          </a:xfrm>
        </p:spPr>
        <p:txBody>
          <a:bodyPr anchor="ctr">
            <a:noAutofit/>
          </a:bodyPr>
          <a:lstStyle/>
          <a:p>
            <a:r>
              <a:rPr lang="en-GB" sz="1400" dirty="0">
                <a:latin typeface="Copperplate Gothic Light" panose="020E0507020206020404" pitchFamily="34" charset="0"/>
              </a:rPr>
              <a:t>Sleep regressions are actually when your baby is progressing developmentally through, speech, sitting, crawling etc.</a:t>
            </a:r>
          </a:p>
          <a:p>
            <a:r>
              <a:rPr lang="en-GB" sz="1400" dirty="0">
                <a:latin typeface="Copperplate Gothic Light" panose="020E0507020206020404" pitchFamily="34" charset="0"/>
              </a:rPr>
              <a:t>These regressions cause sleep setbacks and will pass in time.</a:t>
            </a:r>
          </a:p>
          <a:p>
            <a:r>
              <a:rPr lang="en-GB" sz="1400" dirty="0">
                <a:latin typeface="Copperplate Gothic Light" panose="020E0507020206020404" pitchFamily="34" charset="0"/>
              </a:rPr>
              <a:t>You can help by being consistent in your chosen Gentle sleep method &amp; through consistency in your approach.</a:t>
            </a:r>
          </a:p>
          <a:p>
            <a:r>
              <a:rPr lang="en-GB" sz="1400" dirty="0">
                <a:latin typeface="Copperplate Gothic Light" panose="020E0507020206020404" pitchFamily="34" charset="0"/>
              </a:rPr>
              <a:t>Encourage your baby to sleep by reminding them that it is sleep time &amp; by staying in their bedroom to deal with these setbacks.</a:t>
            </a:r>
          </a:p>
          <a:p>
            <a:r>
              <a:rPr lang="en-GB" sz="1400" dirty="0">
                <a:latin typeface="Copperplate Gothic Light" panose="020E0507020206020404" pitchFamily="34" charset="0"/>
              </a:rPr>
              <a:t>Remain calm and get support where needed, from a partner or family member.</a:t>
            </a:r>
          </a:p>
        </p:txBody>
      </p:sp>
    </p:spTree>
    <p:extLst>
      <p:ext uri="{BB962C8B-B14F-4D97-AF65-F5344CB8AC3E}">
        <p14:creationId xmlns:p14="http://schemas.microsoft.com/office/powerpoint/2010/main" val="1237373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F4B183"/>
      </a:accent6>
      <a:hlink>
        <a:srgbClr val="0563C1"/>
      </a:hlink>
      <a:folHlink>
        <a:srgbClr val="F7CBA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1267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Copperplate Gothic Light</vt:lpstr>
      <vt:lpstr>Courier New</vt:lpstr>
      <vt:lpstr>Office Theme</vt:lpstr>
      <vt:lpstr>Module One:</vt:lpstr>
      <vt:lpstr>Let’s Talk About Developmental Leaps!</vt:lpstr>
      <vt:lpstr>So How exactly do these milestones affect your baby’s sleep?</vt:lpstr>
      <vt:lpstr>What are Sleep Regressions? </vt:lpstr>
      <vt:lpstr>How do you deal with these sleep setbacks?</vt:lpstr>
      <vt:lpstr>Let’s move onto nap transitions! What are they?</vt:lpstr>
      <vt:lpstr>How do you deal with those Nap Transitions?</vt:lpstr>
      <vt:lpstr>Ways in which you can help your baby when dropping that afternoon snooze…..</vt:lpstr>
      <vt:lpstr>So a quick recap of this 1st module:  Sleep Regression recap &amp; conclusion</vt:lpstr>
      <vt:lpstr>Recap &amp; conclusion of Nap Transitions: When &amp; how to manage…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One:</dc:title>
  <dc:creator>Louise Callear</dc:creator>
  <cp:lastModifiedBy>Louise Callear</cp:lastModifiedBy>
  <cp:revision>5</cp:revision>
  <dcterms:created xsi:type="dcterms:W3CDTF">2021-03-28T09:08:48Z</dcterms:created>
  <dcterms:modified xsi:type="dcterms:W3CDTF">2021-07-10T08:38:27Z</dcterms:modified>
</cp:coreProperties>
</file>