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73" r:id="rId5"/>
    <p:sldId id="272" r:id="rId6"/>
    <p:sldId id="287" r:id="rId7"/>
    <p:sldId id="289" r:id="rId8"/>
    <p:sldId id="266" r:id="rId9"/>
    <p:sldId id="268" r:id="rId10"/>
    <p:sldId id="286" r:id="rId11"/>
    <p:sldId id="269" r:id="rId12"/>
    <p:sldId id="279" r:id="rId13"/>
    <p:sldId id="280" r:id="rId14"/>
    <p:sldId id="281" r:id="rId15"/>
    <p:sldId id="282" r:id="rId16"/>
    <p:sldId id="270" r:id="rId17"/>
    <p:sldId id="283" r:id="rId18"/>
    <p:sldId id="284" r:id="rId19"/>
    <p:sldId id="285" r:id="rId20"/>
    <p:sldId id="271" r:id="rId21"/>
    <p:sldId id="28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>
        <p:scale>
          <a:sx n="60" d="100"/>
          <a:sy n="60" d="100"/>
        </p:scale>
        <p:origin x="9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7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9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0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9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7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3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1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7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9F639-C8E9-489F-A43C-0A1FA72FC50A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DB89B-FD2B-4F91-A762-8C53158D0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5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inter-insurance_exchange" TargetMode="External"/><Relationship Id="rId2" Type="http://schemas.openxmlformats.org/officeDocument/2006/relationships/hyperlink" Target="https://en.wikipedia.org/wiki/Lloyd%27s_of_Lond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全面真軍: 社會保險還是社會扶助？從政策面談陸生納健保"/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0653" y="1108945"/>
            <a:ext cx="10563726" cy="2900518"/>
          </a:xfrm>
        </p:spPr>
        <p:txBody>
          <a:bodyPr>
            <a:normAutofit/>
          </a:bodyPr>
          <a:lstStyle/>
          <a:p>
            <a:pPr algn="l"/>
            <a:r>
              <a:rPr lang="en-US" sz="6600" dirty="0">
                <a:solidFill>
                  <a:srgbClr val="FFFFFF"/>
                </a:solidFill>
              </a:rPr>
              <a:t>On the Corporate Demand for Insurance: Evidence from the Reinsurance Market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0653" y="4335335"/>
            <a:ext cx="10411326" cy="155211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th-TH" sz="5100" dirty="0">
                <a:solidFill>
                  <a:srgbClr val="FFFFFF"/>
                </a:solidFill>
                <a:cs typeface="+mj-cs"/>
              </a:rPr>
              <a:t>อิสริยะ สัตกุลพิบูลย์</a:t>
            </a:r>
          </a:p>
          <a:p>
            <a:pPr algn="l"/>
            <a:r>
              <a:rPr lang="th-TH" sz="5100" dirty="0">
                <a:solidFill>
                  <a:srgbClr val="FFFFFF"/>
                </a:solidFill>
                <a:cs typeface="+mj-cs"/>
              </a:rPr>
              <a:t>งานวิจัยโดย </a:t>
            </a:r>
            <a:r>
              <a:rPr lang="en-US" sz="5100" dirty="0" err="1">
                <a:solidFill>
                  <a:srgbClr val="FFFFFF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Mayers</a:t>
            </a:r>
            <a:r>
              <a:rPr lang="en-US" sz="5100" dirty="0">
                <a:solidFill>
                  <a:srgbClr val="FFFFFF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and Smith, Journal of Business (1990)</a:t>
            </a:r>
            <a:endParaRPr lang="en-US" sz="4000" dirty="0">
              <a:solidFill>
                <a:srgbClr val="FFFFFF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20940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ระเบียบวิธีวิจัย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4400" dirty="0">
                <a:latin typeface="FreesiaUPC" panose="020B0604020202020204" pitchFamily="34" charset="-34"/>
                <a:cs typeface="FreesiaUPC" panose="020B0604020202020204" pitchFamily="34" charset="-34"/>
              </a:rPr>
              <a:t>เครื่องมือที่ใช้ ได้แก่</a:t>
            </a:r>
          </a:p>
          <a:p>
            <a:pPr lvl="1"/>
            <a:r>
              <a:rPr lang="th-TH" sz="4000" dirty="0">
                <a:latin typeface="FreesiaUPC" panose="020B0604020202020204" pitchFamily="34" charset="-34"/>
                <a:cs typeface="FreesiaUPC" panose="020B0604020202020204" pitchFamily="34" charset="-34"/>
              </a:rPr>
              <a:t>การวิเคราะห์ </a:t>
            </a:r>
            <a:r>
              <a:rPr lang="en-US" sz="4000" dirty="0">
                <a:latin typeface="FreesiaUPC" panose="020B0604020202020204" pitchFamily="34" charset="-34"/>
                <a:cs typeface="FreesiaUPC" panose="020B0604020202020204" pitchFamily="34" charset="-34"/>
              </a:rPr>
              <a:t>t-test </a:t>
            </a:r>
            <a:r>
              <a:rPr lang="th-TH" sz="4000" dirty="0">
                <a:latin typeface="FreesiaUPC" panose="020B0604020202020204" pitchFamily="34" charset="-34"/>
                <a:cs typeface="FreesiaUPC" panose="020B0604020202020204" pitchFamily="34" charset="-34"/>
              </a:rPr>
              <a:t>ของความแตกต่างระหว่างกลุ่มตัวอย่างสองกลุ่ม</a:t>
            </a:r>
          </a:p>
          <a:p>
            <a:pPr lvl="1"/>
            <a:r>
              <a:rPr lang="th-TH" sz="4000" dirty="0">
                <a:latin typeface="FreesiaUPC" panose="020B0604020202020204" pitchFamily="34" charset="-34"/>
                <a:cs typeface="FreesiaUPC" panose="020B0604020202020204" pitchFamily="34" charset="-34"/>
              </a:rPr>
              <a:t>การวิเคราะห์สมการถดถอย</a:t>
            </a:r>
          </a:p>
        </p:txBody>
      </p:sp>
    </p:spTree>
    <p:extLst>
      <p:ext uri="{BB962C8B-B14F-4D97-AF65-F5344CB8AC3E}">
        <p14:creationId xmlns:p14="http://schemas.microsoft.com/office/powerpoint/2010/main" val="3193755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ข้อมูลที่ใช้และสรุปข้อมูล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1638"/>
          </a:xfrm>
        </p:spPr>
        <p:txBody>
          <a:bodyPr>
            <a:noAutofit/>
          </a:bodyPr>
          <a:lstStyle/>
          <a:p>
            <a:r>
              <a:rPr lang="th-TH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ข้อมูลมาจาก </a:t>
            </a:r>
            <a:r>
              <a:rPr lang="en-US" sz="3200" dirty="0" err="1">
                <a:latin typeface="FreesiaUPC" panose="020B0604020202020204" pitchFamily="34" charset="-34"/>
                <a:cs typeface="FreesiaUPC" panose="020B0604020202020204" pitchFamily="34" charset="-34"/>
              </a:rPr>
              <a:t>A.M.Best</a:t>
            </a:r>
            <a:r>
              <a:rPr lang="en-US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 Company </a:t>
            </a:r>
            <a:r>
              <a:rPr lang="th-TH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ในปี </a:t>
            </a:r>
            <a:r>
              <a:rPr lang="en-US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1981 </a:t>
            </a:r>
            <a:endParaRPr lang="th-TH" sz="32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th-TH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ประกอบไปด้วยข้อมูลรายประเภทของการประกันภัย </a:t>
            </a:r>
            <a:r>
              <a:rPr lang="en-US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(Lines of Business) 26 </a:t>
            </a:r>
            <a:r>
              <a:rPr lang="th-TH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ประเภท</a:t>
            </a:r>
          </a:p>
          <a:p>
            <a:r>
              <a:rPr lang="th-TH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แบ่งตามโครงสร้างความเป็นเจ้าของบริษัท</a:t>
            </a:r>
            <a:r>
              <a:rPr lang="en-US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th-TH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ได้แก่ </a:t>
            </a:r>
            <a:r>
              <a:rPr lang="en-US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Lloyd’s, stock, mutual, reciprocal</a:t>
            </a:r>
            <a:r>
              <a:rPr lang="th-TH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 หรือเป็นบริษัทในเครือหรือไม่ </a:t>
            </a:r>
          </a:p>
          <a:p>
            <a:r>
              <a:rPr lang="th-TH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ข้อมูลทั้งหมด </a:t>
            </a:r>
            <a:r>
              <a:rPr lang="en-US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1276 </a:t>
            </a:r>
            <a:r>
              <a:rPr lang="th-TH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</a:t>
            </a:r>
          </a:p>
          <a:p>
            <a:pPr lvl="1"/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บริษัทจำกัด </a:t>
            </a:r>
            <a:r>
              <a:rPr lang="en-US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854 </a:t>
            </a:r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 </a:t>
            </a:r>
          </a:p>
          <a:p>
            <a:pPr lvl="1"/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บริษัทแบบ </a:t>
            </a:r>
            <a:r>
              <a:rPr lang="en-US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mutual 320 </a:t>
            </a:r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</a:t>
            </a:r>
          </a:p>
          <a:p>
            <a:pPr lvl="1"/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บริษัทแบบ </a:t>
            </a:r>
            <a:r>
              <a:rPr lang="en-US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reciprocal 60 </a:t>
            </a:r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</a:t>
            </a:r>
          </a:p>
          <a:p>
            <a:pPr lvl="1"/>
            <a:r>
              <a:rPr lang="en-US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Lloyd’s 42 </a:t>
            </a:r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 </a:t>
            </a:r>
            <a:endParaRPr lang="en-US" sz="28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5792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>
          <a:xfrm>
            <a:off x="417095" y="234614"/>
            <a:ext cx="11373852" cy="639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172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12161721" cy="6022948"/>
          </a:xfrm>
        </p:spPr>
      </p:pic>
    </p:spTree>
    <p:extLst>
      <p:ext uri="{BB962C8B-B14F-4D97-AF65-F5344CB8AC3E}">
        <p14:creationId xmlns:p14="http://schemas.microsoft.com/office/powerpoint/2010/main" val="2506539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7906"/>
            <a:ext cx="12155864" cy="4636892"/>
          </a:xfrm>
        </p:spPr>
      </p:pic>
    </p:spTree>
    <p:extLst>
      <p:ext uri="{BB962C8B-B14F-4D97-AF65-F5344CB8AC3E}">
        <p14:creationId xmlns:p14="http://schemas.microsoft.com/office/powerpoint/2010/main" val="1543348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7906"/>
            <a:ext cx="12156590" cy="4932435"/>
          </a:xfrm>
        </p:spPr>
      </p:pic>
    </p:spTree>
    <p:extLst>
      <p:ext uri="{BB962C8B-B14F-4D97-AF65-F5344CB8AC3E}">
        <p14:creationId xmlns:p14="http://schemas.microsoft.com/office/powerpoint/2010/main" val="1057821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/>
              <a:t>ผลการศึกษา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ธุรกิจประเภท </a:t>
            </a:r>
            <a:r>
              <a:rPr lang="en-US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Lloyd’s 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มีการใช้ประกันภัยต่อมากที่สุด</a:t>
            </a:r>
          </a:p>
          <a:p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บริษัทประกันประเภทหุ้น </a:t>
            </a:r>
            <a:r>
              <a:rPr lang="en-US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(stock) 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และมีผู้ถือหุ้นมากรายมีการใช้ประกันภัยต่อน้อยที่สุด</a:t>
            </a:r>
          </a:p>
          <a:p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เมื่อควบคุมตัวแปรที่เป็นบริษัทในเครือโดยการใช้ </a:t>
            </a:r>
            <a:r>
              <a:rPr lang="en-US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interaction variable 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พบว่ามีการใช้ประกันภัยต่อน้อยลงอย่างมีนัยสำคัญ</a:t>
            </a:r>
          </a:p>
          <a:p>
            <a:endParaRPr lang="en-US" sz="36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85927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13" y="702009"/>
            <a:ext cx="11609574" cy="5313780"/>
          </a:xfrm>
        </p:spPr>
      </p:pic>
    </p:spTree>
    <p:extLst>
      <p:ext uri="{BB962C8B-B14F-4D97-AF65-F5344CB8AC3E}">
        <p14:creationId xmlns:p14="http://schemas.microsoft.com/office/powerpoint/2010/main" val="621552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" y="839216"/>
            <a:ext cx="11790948" cy="4935941"/>
          </a:xfrm>
        </p:spPr>
      </p:pic>
    </p:spTree>
    <p:extLst>
      <p:ext uri="{BB962C8B-B14F-4D97-AF65-F5344CB8AC3E}">
        <p14:creationId xmlns:p14="http://schemas.microsoft.com/office/powerpoint/2010/main" val="264529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89" y="0"/>
            <a:ext cx="10828421" cy="6872371"/>
          </a:xfrm>
        </p:spPr>
      </p:pic>
    </p:spTree>
    <p:extLst>
      <p:ext uri="{BB962C8B-B14F-4D97-AF65-F5344CB8AC3E}">
        <p14:creationId xmlns:p14="http://schemas.microsoft.com/office/powerpoint/2010/main" val="270755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หัวข้อที่จะบรรยายในวันนี้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/>
              <a:t>คำถามงานวิจัยและความสำคัญของงานวิจัยชิ้นนี้</a:t>
            </a:r>
          </a:p>
          <a:p>
            <a:r>
              <a:rPr lang="th-TH" sz="3600" dirty="0"/>
              <a:t>วรรณกรรมปริทัศน์ ทฤษฎีที่เกี่ยวข้อง และสมมติฐาน</a:t>
            </a:r>
          </a:p>
          <a:p>
            <a:r>
              <a:rPr lang="th-TH" sz="3600" dirty="0"/>
              <a:t>ระเบียบวิธีวิจัย</a:t>
            </a:r>
          </a:p>
          <a:p>
            <a:r>
              <a:rPr lang="th-TH" sz="3600" dirty="0"/>
              <a:t>ข้อมูลที่ใช้และการสรุปข้อมูล</a:t>
            </a:r>
          </a:p>
          <a:p>
            <a:r>
              <a:rPr lang="th-TH" sz="3600" dirty="0"/>
              <a:t>ผลการศึกษา</a:t>
            </a:r>
          </a:p>
          <a:p>
            <a:r>
              <a:rPr lang="th-TH" sz="3600" dirty="0"/>
              <a:t>สรุปผลการศึกษา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513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/>
              <a:t>สรุปผลการศึกษา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h-TH" sz="4400" dirty="0"/>
              <a:t>งานวิจัยชิ้นนี้ได้แก้จุดบกพร่องทั้งสองประการดังนี้</a:t>
            </a:r>
          </a:p>
          <a:p>
            <a:pPr lvl="1"/>
            <a:r>
              <a:rPr lang="th-TH" sz="4000" dirty="0">
                <a:highlight>
                  <a:srgbClr val="FFFF00"/>
                </a:highlight>
              </a:rPr>
              <a:t>เลิกสมมติว่าบริษัทเป็นพวก “กลัวความเสี่ยง” </a:t>
            </a:r>
            <a:r>
              <a:rPr lang="en-US" sz="4000" dirty="0">
                <a:latin typeface="FreesiaUPC" panose="020B0604020202020204" pitchFamily="34" charset="-34"/>
                <a:cs typeface="FreesiaUPC" panose="020B0604020202020204" pitchFamily="34" charset="-34"/>
              </a:rPr>
              <a:t>(Risk Averse)</a:t>
            </a:r>
            <a:r>
              <a:rPr lang="th-TH" sz="4000" dirty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th-TH" sz="4000" dirty="0"/>
              <a:t>แต่เหตุผลที่บริษัทจะซื้อประกันนั้นเป็นเพราะ</a:t>
            </a:r>
            <a:r>
              <a:rPr lang="en-US" sz="4000" dirty="0"/>
              <a:t>:</a:t>
            </a:r>
            <a:endParaRPr lang="th-TH" sz="4000" dirty="0"/>
          </a:p>
          <a:p>
            <a:pPr lvl="2"/>
            <a:r>
              <a:rPr lang="th-TH" sz="3600" dirty="0"/>
              <a:t>ต้องการจัดการภาษี </a:t>
            </a:r>
          </a:p>
          <a:p>
            <a:pPr lvl="2"/>
            <a:r>
              <a:rPr lang="th-TH" sz="3600" dirty="0"/>
              <a:t>ต้องการลดต้นทุนจากการล้มละลาย </a:t>
            </a:r>
          </a:p>
          <a:p>
            <a:pPr lvl="2"/>
            <a:r>
              <a:rPr lang="th-TH" sz="3600" dirty="0"/>
              <a:t>โครงสร้างและการถือหุ้นหรือเป็นเจ้าของบริษัท </a:t>
            </a:r>
          </a:p>
          <a:p>
            <a:pPr lvl="2"/>
            <a:r>
              <a:rPr lang="th-TH" sz="3600" dirty="0"/>
              <a:t>ความได้เปรียบเชิงเปรียบเทียบในการเอาประกันของบริษัทประกันภัย </a:t>
            </a:r>
          </a:p>
          <a:p>
            <a:pPr lvl="2"/>
            <a:r>
              <a:rPr lang="th-TH" sz="3600" dirty="0"/>
              <a:t>การตอบแทนผู้บริหาร/ผู้จัดการของบริษัท</a:t>
            </a:r>
          </a:p>
          <a:p>
            <a:pPr lvl="2"/>
            <a:endParaRPr lang="en-US" sz="3600" dirty="0"/>
          </a:p>
          <a:p>
            <a:pPr lvl="1"/>
            <a:r>
              <a:rPr lang="th-TH" sz="4000" dirty="0"/>
              <a:t>ใช้</a:t>
            </a:r>
            <a:r>
              <a:rPr lang="th-TH" sz="4000" dirty="0">
                <a:highlight>
                  <a:srgbClr val="FFFF00"/>
                </a:highlight>
              </a:rPr>
              <a:t>ข้อมูลธุรกรรมการประกันภัยต่อของบริษัทประกันภัยในสหรัฐอเมริกา</a:t>
            </a:r>
            <a:r>
              <a:rPr lang="th-TH" sz="4000" dirty="0"/>
              <a:t>ซึ่งมีการเก็บข้อมูลและเปิดเผยอย่างเป็นระบบมาเป็นเวลานาน</a:t>
            </a:r>
          </a:p>
        </p:txBody>
      </p:sp>
    </p:spTree>
    <p:extLst>
      <p:ext uri="{BB962C8B-B14F-4D97-AF65-F5344CB8AC3E}">
        <p14:creationId xmlns:p14="http://schemas.microsoft.com/office/powerpoint/2010/main" val="3652866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/>
              <a:t>สรุปผลการศึกษา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ธุรกิจประเภท </a:t>
            </a:r>
            <a:r>
              <a:rPr lang="en-US" sz="36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Lloyd’s </a:t>
            </a:r>
            <a:r>
              <a:rPr lang="th-TH" sz="36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มีการใช้ประกันภัยต่อมากที่สุด</a:t>
            </a:r>
            <a:r>
              <a:rPr lang="en-US" sz="36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เพราะมีความสามารถในการกระจายความเสี่ยง </a:t>
            </a:r>
            <a:r>
              <a:rPr lang="en-US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(diversify)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 จำกัด</a:t>
            </a:r>
          </a:p>
          <a:p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บริษัทประกัน</a:t>
            </a:r>
            <a:r>
              <a:rPr lang="th-TH" sz="36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ประเภทหุ้น </a:t>
            </a:r>
            <a:r>
              <a:rPr lang="en-US" sz="36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(stock) </a:t>
            </a:r>
            <a:r>
              <a:rPr lang="th-TH" sz="36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และมีผู้ถือหุ้นมากรายมีการใช้ประกันภัยต่อน้อยที่สุด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เพราะมีความสามารถในการกระจายความเสี่ยงสูงอยู่แล้ว อาจมีความจำเป็นในการซื้อประกันน้อย</a:t>
            </a:r>
          </a:p>
          <a:p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เมื่อควบคุมตัวแปรที่เป็น</a:t>
            </a:r>
            <a:r>
              <a:rPr lang="th-TH" sz="36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บริษัทในเครือ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โดยการใช้ </a:t>
            </a:r>
            <a:r>
              <a:rPr lang="en-US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interaction variable 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พบว่ามี</a:t>
            </a:r>
            <a:r>
              <a:rPr lang="th-TH" sz="36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การใช้ประกันภัยต่อน้อยลงอย่างมีนัยสำคัญ 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เนื่องจากมีความสามารถกระจายความเสี่ยงไปยังบริษัทในเครือได้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411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/>
              <a:t>คำถามงานวิจัย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3600" dirty="0"/>
              <a:t>งานวิจัยชิ้นนี้ต้องการศึกษาว่า</a:t>
            </a:r>
          </a:p>
          <a:p>
            <a:pPr marL="0" indent="0">
              <a:buNone/>
            </a:pPr>
            <a:endParaRPr lang="th-TH" dirty="0"/>
          </a:p>
          <a:p>
            <a:pPr marL="0" indent="0" algn="ctr">
              <a:buNone/>
            </a:pPr>
            <a:r>
              <a:rPr lang="th-TH" sz="4400" dirty="0"/>
              <a:t>“</a:t>
            </a:r>
            <a:r>
              <a:rPr lang="th-TH" sz="4400" dirty="0">
                <a:highlight>
                  <a:srgbClr val="FFFF00"/>
                </a:highlight>
              </a:rPr>
              <a:t>ปัจจัยใด</a:t>
            </a:r>
            <a:r>
              <a:rPr lang="th-TH" sz="4400" dirty="0"/>
              <a:t>ที่มีความสัมพันธ์อย่างมีนัยสำคัญต่ออุปสงค์ต่อการซื้อประกันภัยต่อในบรรดาธุรกิจประกันวินาศภัยในสหรัฐอเมริกา?”</a:t>
            </a:r>
          </a:p>
          <a:p>
            <a:pPr marL="0" indent="0" algn="ctr">
              <a:buNone/>
            </a:pPr>
            <a:endParaRPr lang="th-TH" sz="4400" dirty="0"/>
          </a:p>
          <a:p>
            <a:pPr marL="0" indent="0">
              <a:buNone/>
            </a:pP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1633741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/>
              <a:t>ความสำคัญของงานวิจัยชิ้นนี้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dirty="0"/>
              <a:t>งานวิจัยที่ผ่าน ๆ มามีจุดบกพร่องที่สำคัญสองประการ</a:t>
            </a:r>
          </a:p>
          <a:p>
            <a:pPr lvl="1"/>
            <a:r>
              <a:rPr lang="th-TH" sz="4000" dirty="0"/>
              <a:t>ยังมีกรอบแนวคิดที่ว่าเหตุผลที่บริษัทจะซื้อประกันนั้นเป็นเพราะ</a:t>
            </a:r>
            <a:r>
              <a:rPr lang="th-TH" sz="4000" dirty="0">
                <a:highlight>
                  <a:srgbClr val="FFFF00"/>
                </a:highlight>
              </a:rPr>
              <a:t>บริษัทเป็นพวก “กลัวความเสี่ยง” </a:t>
            </a:r>
            <a:r>
              <a:rPr lang="en-US" sz="40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(Risk Averse)</a:t>
            </a:r>
            <a:r>
              <a:rPr lang="th-TH" sz="4000" dirty="0">
                <a:latin typeface="FreesiaUPC" panose="020B0604020202020204" pitchFamily="34" charset="-34"/>
                <a:cs typeface="FreesiaUPC" panose="020B0604020202020204" pitchFamily="34" charset="-34"/>
              </a:rPr>
              <a:t>... แต่ในความเป็นจริงมันไม่ใช่เสียทั้งหมด</a:t>
            </a:r>
          </a:p>
          <a:p>
            <a:pPr lvl="1"/>
            <a:r>
              <a:rPr lang="th-TH" sz="4000" dirty="0"/>
              <a:t>ข้อมูลในงานวิจัยที่เกี่ยวข้องกับอุปสงค์ต่อผลิตภัณฑ์ประกันภัยนั้น</a:t>
            </a:r>
            <a:r>
              <a:rPr lang="th-TH" sz="4000" dirty="0">
                <a:highlight>
                  <a:srgbClr val="FFFF00"/>
                </a:highlight>
              </a:rPr>
              <a:t>ยังมีจำกัด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7119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/>
              <a:t>ความสำคัญของงานวิจัยชิ้นนี้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h-TH" sz="4400" dirty="0"/>
              <a:t>งานวิจัยชิ้นนี้ได้แก้จุดบกพร่องทั้งสองประการดังนี้</a:t>
            </a:r>
          </a:p>
          <a:p>
            <a:pPr lvl="1"/>
            <a:r>
              <a:rPr lang="th-TH" sz="4000" dirty="0">
                <a:highlight>
                  <a:srgbClr val="FFFF00"/>
                </a:highlight>
              </a:rPr>
              <a:t>เลิกสมมติ</a:t>
            </a:r>
            <a:r>
              <a:rPr lang="th-TH" sz="4000" dirty="0"/>
              <a:t>ว่าบริษัทเป็นพวก “กลัวความเสี่ยง” </a:t>
            </a:r>
            <a:r>
              <a:rPr lang="en-US" sz="4000" dirty="0">
                <a:latin typeface="FreesiaUPC" panose="020B0604020202020204" pitchFamily="34" charset="-34"/>
                <a:cs typeface="FreesiaUPC" panose="020B0604020202020204" pitchFamily="34" charset="-34"/>
              </a:rPr>
              <a:t>(Risk Averse)</a:t>
            </a:r>
            <a:r>
              <a:rPr lang="th-TH" sz="4000" dirty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th-TH" sz="4000" dirty="0"/>
              <a:t>แต่เหตุผลที่บริษัทจะซื้อประกันนั้นเป็นเพราะ</a:t>
            </a:r>
            <a:r>
              <a:rPr lang="en-US" sz="4000" dirty="0"/>
              <a:t>:</a:t>
            </a:r>
            <a:endParaRPr lang="th-TH" sz="4000" dirty="0"/>
          </a:p>
          <a:p>
            <a:pPr lvl="2"/>
            <a:r>
              <a:rPr lang="th-TH" sz="3600" dirty="0"/>
              <a:t>ต้องการจัดการภาษี </a:t>
            </a:r>
          </a:p>
          <a:p>
            <a:pPr lvl="2"/>
            <a:r>
              <a:rPr lang="th-TH" sz="3600" dirty="0"/>
              <a:t>ต้องการลดต้นทุนจากการล้มละลาย </a:t>
            </a:r>
          </a:p>
          <a:p>
            <a:pPr lvl="2"/>
            <a:r>
              <a:rPr lang="th-TH" sz="3600" dirty="0"/>
              <a:t>โครงสร้างและการถือหุ้นหรือเป็นเจ้าของบริษัท </a:t>
            </a:r>
          </a:p>
          <a:p>
            <a:pPr lvl="2"/>
            <a:r>
              <a:rPr lang="th-TH" sz="3600" dirty="0"/>
              <a:t>ความได้เปรียบเชิงเปรียบเทียบในการเอาประกันของบริษัทประกันภัย </a:t>
            </a:r>
          </a:p>
          <a:p>
            <a:pPr lvl="2"/>
            <a:r>
              <a:rPr lang="th-TH" sz="3600" dirty="0"/>
              <a:t>การตอบแทนผู้บริหาร/ผู้จัดการของบริษัท</a:t>
            </a:r>
          </a:p>
          <a:p>
            <a:pPr lvl="2"/>
            <a:endParaRPr lang="en-US" sz="3600" dirty="0"/>
          </a:p>
          <a:p>
            <a:pPr lvl="1"/>
            <a:r>
              <a:rPr lang="th-TH" sz="4000" dirty="0">
                <a:highlight>
                  <a:srgbClr val="FFFF00"/>
                </a:highlight>
              </a:rPr>
              <a:t>ใช้ข้อมูลธุรกรรมการประกันภัยต่อของบริษัทประกันภัยในสหรัฐอเมริกา</a:t>
            </a:r>
            <a:r>
              <a:rPr lang="th-TH" sz="4000" dirty="0"/>
              <a:t>ซึ่งมีการเก็บข้อมูลและเปิดเผยอย่างเป็นระบบมาเป็นเวลานาน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54290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495" y="2290178"/>
            <a:ext cx="10515600" cy="1912854"/>
          </a:xfrm>
        </p:spPr>
        <p:txBody>
          <a:bodyPr>
            <a:noAutofit/>
          </a:bodyPr>
          <a:lstStyle/>
          <a:p>
            <a:r>
              <a:rPr lang="th-TH" sz="6000" dirty="0"/>
              <a:t>นอกเรื่อง... ดู </a:t>
            </a:r>
            <a:r>
              <a:rPr lang="en-US" sz="6000" dirty="0"/>
              <a:t>Schedule F </a:t>
            </a:r>
            <a:r>
              <a:rPr lang="th-TH" sz="6000" dirty="0"/>
              <a:t>ของ </a:t>
            </a:r>
            <a:br>
              <a:rPr lang="en-US" sz="6000" dirty="0"/>
            </a:br>
            <a:r>
              <a:rPr lang="en-US" sz="6000" dirty="0"/>
              <a:t>Statutory Reporting </a:t>
            </a:r>
            <a:r>
              <a:rPr lang="th-TH" sz="6000" dirty="0"/>
              <a:t>ของบริษัท </a:t>
            </a:r>
            <a:r>
              <a:rPr lang="en-US" sz="6000" dirty="0"/>
              <a:t>Allstate</a:t>
            </a:r>
          </a:p>
        </p:txBody>
      </p:sp>
    </p:spTree>
    <p:extLst>
      <p:ext uri="{BB962C8B-B14F-4D97-AF65-F5344CB8AC3E}">
        <p14:creationId xmlns:p14="http://schemas.microsoft.com/office/powerpoint/2010/main" val="3158749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495" y="2466641"/>
            <a:ext cx="10515600" cy="1912854"/>
          </a:xfrm>
        </p:spPr>
        <p:txBody>
          <a:bodyPr>
            <a:noAutofit/>
          </a:bodyPr>
          <a:lstStyle/>
          <a:p>
            <a:r>
              <a:rPr lang="th-TH" sz="6000" dirty="0"/>
              <a:t>นอกเรื่อง... ดูโครงสร้างบริษัทแบบ </a:t>
            </a:r>
            <a:r>
              <a:rPr lang="en-US" sz="6000" dirty="0"/>
              <a:t>Lloyd’s </a:t>
            </a:r>
            <a:r>
              <a:rPr lang="th-TH" sz="6000" dirty="0"/>
              <a:t>และ </a:t>
            </a:r>
            <a:r>
              <a:rPr lang="en-US" sz="6000" dirty="0"/>
              <a:t>Reciprocal</a:t>
            </a:r>
            <a:br>
              <a:rPr lang="en-US" sz="6000" dirty="0"/>
            </a:br>
            <a:r>
              <a:rPr lang="en-US" sz="6000" dirty="0">
                <a:hlinkClick r:id="rId2"/>
              </a:rPr>
              <a:t>https://en.wikipedia.org/wiki/Lloyd%27s_of_London</a:t>
            </a:r>
            <a:r>
              <a:rPr lang="en-US" sz="6000" dirty="0"/>
              <a:t> </a:t>
            </a:r>
            <a:br>
              <a:rPr lang="en-US" sz="6000" dirty="0"/>
            </a:br>
            <a:r>
              <a:rPr lang="en-US" sz="6000" dirty="0">
                <a:hlinkClick r:id="rId3"/>
              </a:rPr>
              <a:t>https://en.wikipedia.org/wiki/Reciprocal_inter-insurance_exchange</a:t>
            </a:r>
            <a:r>
              <a:rPr lang="en-US" sz="6000" dirty="0"/>
              <a:t>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35940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วรรณกรรมปริทัศน์ ทฤษฎีที่เกี่ยวข้อง และสมมติฐาน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highlight>
                  <a:srgbClr val="FFFF00"/>
                </a:highlight>
              </a:rPr>
              <a:t>โครงสร้างความเป็นเจ้าของบริษัท (</a:t>
            </a:r>
            <a:r>
              <a:rPr lang="en-US" sz="3600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*** </a:t>
            </a:r>
            <a:r>
              <a:rPr lang="th-TH" sz="3600" dirty="0">
                <a:highlight>
                  <a:srgbClr val="FFFF00"/>
                </a:highlight>
              </a:rPr>
              <a:t>เน้นตัวนี้)</a:t>
            </a:r>
            <a:endParaRPr lang="en-US" sz="3600" dirty="0">
              <a:highlight>
                <a:srgbClr val="FFFF00"/>
              </a:highlight>
            </a:endParaRPr>
          </a:p>
          <a:p>
            <a:r>
              <a:rPr lang="th-TH" sz="3600" dirty="0"/>
              <a:t>ปัจจัยด้านภาษี</a:t>
            </a:r>
            <a:endParaRPr lang="en-US" sz="3600" dirty="0"/>
          </a:p>
          <a:p>
            <a:r>
              <a:rPr lang="th-TH" sz="3600" dirty="0"/>
              <a:t>ต้นทุนที่เกี่ยวข้องกับการล้มละลาย</a:t>
            </a:r>
            <a:endParaRPr lang="en-US" sz="3600" dirty="0"/>
          </a:p>
          <a:p>
            <a:r>
              <a:rPr lang="th-TH" sz="3600" dirty="0"/>
              <a:t>แรงจูงใจในการลงทุน</a:t>
            </a:r>
            <a:endParaRPr lang="en-US" sz="3600" dirty="0"/>
          </a:p>
          <a:p>
            <a:r>
              <a:rPr lang="th-TH" sz="3600" dirty="0"/>
              <a:t>การแบ่งปันความเสี่ยงที่</a:t>
            </a:r>
            <a:r>
              <a:rPr lang="th-TH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เหมาะสม </a:t>
            </a:r>
            <a:r>
              <a:rPr lang="en-US" sz="3600" dirty="0">
                <a:latin typeface="FreesiaUPC" panose="020B0604020202020204" pitchFamily="34" charset="-34"/>
                <a:cs typeface="FreesiaUPC" panose="020B0604020202020204" pitchFamily="34" charset="-34"/>
              </a:rPr>
              <a:t>(Optimal Risk Sharing)</a:t>
            </a:r>
          </a:p>
          <a:p>
            <a:r>
              <a:rPr lang="th-TH" sz="3600" dirty="0"/>
              <a:t>ประสิทธิภาพของธุรกิจอุตสาหกรรมประกันภัย</a:t>
            </a:r>
            <a:endParaRPr lang="en-US" sz="3600" dirty="0"/>
          </a:p>
          <a:p>
            <a:endParaRPr lang="en-US" sz="36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761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ระเบียบวิธีวิจัย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dirty="0"/>
              <a:t>ตัวแปรตามที่สนใจ ได้แก่</a:t>
            </a:r>
          </a:p>
          <a:p>
            <a:pPr lvl="1"/>
            <a:r>
              <a:rPr lang="th-TH" sz="2800" dirty="0"/>
              <a:t>อัตราส่วนเบี้ยประกันภัยต่อจ่ายหารด้วยเบี้ยประกันภัยที่รับมาทั้งหมด</a:t>
            </a:r>
          </a:p>
          <a:p>
            <a:pPr marL="0" indent="0">
              <a:buNone/>
            </a:pPr>
            <a:endParaRPr lang="th-TH" dirty="0"/>
          </a:p>
          <a:p>
            <a:r>
              <a:rPr lang="th-TH" dirty="0"/>
              <a:t>ตัวแปรต้น ได้แก่</a:t>
            </a:r>
          </a:p>
          <a:p>
            <a:pPr lvl="1"/>
            <a:r>
              <a:rPr lang="th-TH" sz="2800" dirty="0"/>
              <a:t>ขนาด</a:t>
            </a:r>
          </a:p>
          <a:p>
            <a:pPr lvl="1"/>
            <a:r>
              <a:rPr lang="th-TH" sz="2800" dirty="0"/>
              <a:t>ความกระจุกตัวของธุรกิจประกันที่ขายออกไป</a:t>
            </a:r>
          </a:p>
          <a:p>
            <a:pPr lvl="1"/>
            <a:r>
              <a:rPr lang="th-TH" sz="2800" dirty="0"/>
              <a:t>ความกระจุกตัวของพื้นที่ที่บริษัทรับประกัน</a:t>
            </a:r>
          </a:p>
          <a:p>
            <a:pPr lvl="1"/>
            <a:r>
              <a:rPr lang="th-TH" sz="2800" dirty="0"/>
              <a:t>โครงสร้างการเป็นเจ้าของบริษัท</a:t>
            </a:r>
          </a:p>
          <a:p>
            <a:pPr lvl="1"/>
            <a:r>
              <a:rPr lang="en-US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Best’s Rating</a:t>
            </a:r>
            <a:endParaRPr lang="th-TH" sz="28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 lvl="1"/>
            <a:r>
              <a:rPr lang="en-US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Line of Business</a:t>
            </a:r>
          </a:p>
        </p:txBody>
      </p:sp>
    </p:spTree>
    <p:extLst>
      <p:ext uri="{BB962C8B-B14F-4D97-AF65-F5344CB8AC3E}">
        <p14:creationId xmlns:p14="http://schemas.microsoft.com/office/powerpoint/2010/main" val="4040133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eesia">
      <a:majorFont>
        <a:latin typeface="FreesiaUPC"/>
        <a:ea typeface=""/>
        <a:cs typeface="FreesiaUPC"/>
      </a:majorFont>
      <a:minorFont>
        <a:latin typeface="Calibri"/>
        <a:ea typeface=""/>
        <a:cs typeface="FreesiaUP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737</Words>
  <Application>Microsoft Office PowerPoint</Application>
  <PresentationFormat>Widescreen</PresentationFormat>
  <Paragraphs>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FreesiaUPC</vt:lpstr>
      <vt:lpstr>Office Theme</vt:lpstr>
      <vt:lpstr>On the Corporate Demand for Insurance: Evidence from the Reinsurance Market</vt:lpstr>
      <vt:lpstr>หัวข้อที่จะบรรยายในวันนี้</vt:lpstr>
      <vt:lpstr>คำถามงานวิจัย</vt:lpstr>
      <vt:lpstr>ความสำคัญของงานวิจัยชิ้นนี้</vt:lpstr>
      <vt:lpstr>ความสำคัญของงานวิจัยชิ้นนี้</vt:lpstr>
      <vt:lpstr>นอกเรื่อง... ดู Schedule F ของ  Statutory Reporting ของบริษัท Allstate</vt:lpstr>
      <vt:lpstr>นอกเรื่อง... ดูโครงสร้างบริษัทแบบ Lloyd’s และ Reciprocal https://en.wikipedia.org/wiki/Lloyd%27s_of_London  https://en.wikipedia.org/wiki/Reciprocal_inter-insurance_exchange </vt:lpstr>
      <vt:lpstr>วรรณกรรมปริทัศน์ ทฤษฎีที่เกี่ยวข้อง และสมมติฐาน</vt:lpstr>
      <vt:lpstr>ระเบียบวิธีวิจัย</vt:lpstr>
      <vt:lpstr>ระเบียบวิธีวิจัย</vt:lpstr>
      <vt:lpstr>ข้อมูลที่ใช้และสรุปข้อมูล</vt:lpstr>
      <vt:lpstr>PowerPoint Presentation</vt:lpstr>
      <vt:lpstr>PowerPoint Presentation</vt:lpstr>
      <vt:lpstr>PowerPoint Presentation</vt:lpstr>
      <vt:lpstr>PowerPoint Presentation</vt:lpstr>
      <vt:lpstr>ผลการศึกษา</vt:lpstr>
      <vt:lpstr>PowerPoint Presentation</vt:lpstr>
      <vt:lpstr>PowerPoint Presentation</vt:lpstr>
      <vt:lpstr>PowerPoint Presentation</vt:lpstr>
      <vt:lpstr>สรุปผลการศึกษา</vt:lpstr>
      <vt:lpstr>สรุปผลการศึกษา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Corporate Demand for Insurance: Evidence from the Reinsurance Market</dc:title>
  <dc:creator>Isariya Suttakulpiboon</dc:creator>
  <cp:lastModifiedBy>Isariya Suttakulpiboon</cp:lastModifiedBy>
  <cp:revision>10</cp:revision>
  <dcterms:created xsi:type="dcterms:W3CDTF">2017-08-23T17:55:41Z</dcterms:created>
  <dcterms:modified xsi:type="dcterms:W3CDTF">2017-08-24T09:18:50Z</dcterms:modified>
</cp:coreProperties>
</file>