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8.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9.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20" r:id="rId4"/>
    <p:sldMasterId id="2147483750" r:id="rId5"/>
    <p:sldMasterId id="2147483780" r:id="rId6"/>
    <p:sldMasterId id="2147483810" r:id="rId7"/>
    <p:sldMasterId id="2147483838" r:id="rId8"/>
    <p:sldMasterId id="2147483859" r:id="rId9"/>
    <p:sldMasterId id="2147483895" r:id="rId10"/>
  </p:sldMasterIdLst>
  <p:notesMasterIdLst>
    <p:notesMasterId r:id="rId35"/>
  </p:notesMasterIdLst>
  <p:sldIdLst>
    <p:sldId id="256" r:id="rId11"/>
    <p:sldId id="268" r:id="rId12"/>
    <p:sldId id="269" r:id="rId13"/>
    <p:sldId id="261" r:id="rId14"/>
    <p:sldId id="276" r:id="rId15"/>
    <p:sldId id="277" r:id="rId16"/>
    <p:sldId id="279" r:id="rId17"/>
    <p:sldId id="263" r:id="rId18"/>
    <p:sldId id="264" r:id="rId19"/>
    <p:sldId id="265" r:id="rId20"/>
    <p:sldId id="266" r:id="rId21"/>
    <p:sldId id="267" r:id="rId22"/>
    <p:sldId id="270" r:id="rId23"/>
    <p:sldId id="272" r:id="rId24"/>
    <p:sldId id="275" r:id="rId25"/>
    <p:sldId id="258" r:id="rId26"/>
    <p:sldId id="260" r:id="rId27"/>
    <p:sldId id="274" r:id="rId28"/>
    <p:sldId id="281" r:id="rId29"/>
    <p:sldId id="282" r:id="rId30"/>
    <p:sldId id="283" r:id="rId31"/>
    <p:sldId id="284" r:id="rId32"/>
    <p:sldId id="285"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7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4660"/>
  </p:normalViewPr>
  <p:slideViewPr>
    <p:cSldViewPr snapToGrid="0">
      <p:cViewPr varScale="1">
        <p:scale>
          <a:sx n="88" d="100"/>
          <a:sy n="88" d="100"/>
        </p:scale>
        <p:origin x="2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C90E9-D07D-4B77-A488-E5F51FF86D0E}" type="datetimeFigureOut">
              <a:rPr lang="en-US" smtClean="0"/>
              <a:t>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FEEF1-85F1-413E-BF34-286E90ACDA8E}" type="slidenum">
              <a:rPr lang="en-US" smtClean="0"/>
              <a:t>‹#›</a:t>
            </a:fld>
            <a:endParaRPr lang="en-US"/>
          </a:p>
        </p:txBody>
      </p:sp>
    </p:spTree>
    <p:extLst>
      <p:ext uri="{BB962C8B-B14F-4D97-AF65-F5344CB8AC3E}">
        <p14:creationId xmlns:p14="http://schemas.microsoft.com/office/powerpoint/2010/main" val="278061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25"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42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25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Microsoft AzureCon 2015</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1/29/2016 9:42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3843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spcBef>
                <a:spcPts val="0"/>
              </a:spcBef>
              <a:spcAft>
                <a:spcPts val="200"/>
              </a:spcAft>
              <a:buFont typeface="Arial"/>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B5326F3-A09B-4553-A5D3-B7F6E9D031D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52746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spcBef>
                <a:spcPts val="0"/>
              </a:spcBef>
              <a:spcAft>
                <a:spcPts val="200"/>
              </a:spcAft>
              <a:buFont typeface="Arial"/>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B5326F3-A09B-4553-A5D3-B7F6E9D031D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8534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Most of these links are on the Azure.com website under the documentation heading covering many of the topics I've discussed today. There are links to Getting Started and How </a:t>
            </a:r>
            <a:r>
              <a:rPr lang="en-US" altLang="en-US" dirty="0" err="1" smtClean="0"/>
              <a:t>To’s</a:t>
            </a:r>
            <a:r>
              <a:rPr lang="en-US" altLang="en-US" dirty="0" smtClean="0"/>
              <a:t> that are very informative. Most of the examples we’ve seen today are from the bottom link, Microsoft Cloud Services and Network Security, a Best Practices white paper the link takes you to high level overviews, some of what we’ve covered today, and links to detailed instructions on how to build the each of the examples I’ve discussed today and more. The detailed examples use both the classic PowerShell scripting and the new ARM template methods.</a:t>
            </a: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1218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defTabSz="912813">
              <a:defRPr>
                <a:solidFill>
                  <a:schemeClr val="tx1"/>
                </a:solidFill>
                <a:latin typeface="Segoe UI" panose="020B0502040204020203" pitchFamily="34" charset="0"/>
                <a:ea typeface="MS PGothic" pitchFamily="34" charset="-128"/>
              </a:defRPr>
            </a:lvl1pPr>
            <a:lvl2pPr defTabSz="912813">
              <a:defRPr>
                <a:solidFill>
                  <a:schemeClr val="tx1"/>
                </a:solidFill>
                <a:latin typeface="Segoe UI" panose="020B0502040204020203" pitchFamily="34" charset="0"/>
                <a:ea typeface="MS PGothic" pitchFamily="34" charset="-128"/>
              </a:defRPr>
            </a:lvl2pPr>
            <a:lvl3pPr defTabSz="912813">
              <a:defRPr>
                <a:solidFill>
                  <a:schemeClr val="tx1"/>
                </a:solidFill>
                <a:latin typeface="Segoe UI" panose="020B0502040204020203" pitchFamily="34" charset="0"/>
                <a:ea typeface="MS PGothic" pitchFamily="34" charset="-128"/>
              </a:defRPr>
            </a:lvl3pPr>
            <a:lvl4pPr defTabSz="912813">
              <a:defRPr>
                <a:solidFill>
                  <a:schemeClr val="tx1"/>
                </a:solidFill>
                <a:latin typeface="Segoe UI" panose="020B0502040204020203" pitchFamily="34" charset="0"/>
                <a:ea typeface="MS PGothic" pitchFamily="34" charset="-128"/>
              </a:defRPr>
            </a:lvl4pPr>
            <a:lvl5pPr defTabSz="912813">
              <a:defRPr>
                <a:solidFill>
                  <a:schemeClr val="tx1"/>
                </a:solidFill>
                <a:latin typeface="Segoe UI" panose="020B0502040204020203" pitchFamily="34" charset="0"/>
                <a:ea typeface="MS PGothic" pitchFamily="34" charset="-128"/>
              </a:defRPr>
            </a:lvl5pPr>
            <a:lvl6pPr marL="2322513" indent="-36513" defTabSz="912813" eaLnBrk="0" fontAlgn="base" hangingPunct="0">
              <a:spcBef>
                <a:spcPct val="0"/>
              </a:spcBef>
              <a:spcAft>
                <a:spcPct val="0"/>
              </a:spcAft>
              <a:defRPr>
                <a:solidFill>
                  <a:schemeClr val="tx1"/>
                </a:solidFill>
                <a:latin typeface="Segoe UI" panose="020B0502040204020203" pitchFamily="34" charset="0"/>
                <a:ea typeface="MS PGothic" pitchFamily="34" charset="-128"/>
              </a:defRPr>
            </a:lvl6pPr>
            <a:lvl7pPr marL="2779713" indent="-36513" defTabSz="912813" eaLnBrk="0" fontAlgn="base" hangingPunct="0">
              <a:spcBef>
                <a:spcPct val="0"/>
              </a:spcBef>
              <a:spcAft>
                <a:spcPct val="0"/>
              </a:spcAft>
              <a:defRPr>
                <a:solidFill>
                  <a:schemeClr val="tx1"/>
                </a:solidFill>
                <a:latin typeface="Segoe UI" panose="020B0502040204020203" pitchFamily="34" charset="0"/>
                <a:ea typeface="MS PGothic" pitchFamily="34" charset="-128"/>
              </a:defRPr>
            </a:lvl7pPr>
            <a:lvl8pPr marL="3236913" indent="-36513" defTabSz="912813" eaLnBrk="0" fontAlgn="base" hangingPunct="0">
              <a:spcBef>
                <a:spcPct val="0"/>
              </a:spcBef>
              <a:spcAft>
                <a:spcPct val="0"/>
              </a:spcAft>
              <a:defRPr>
                <a:solidFill>
                  <a:schemeClr val="tx1"/>
                </a:solidFill>
                <a:latin typeface="Segoe UI" panose="020B0502040204020203" pitchFamily="34" charset="0"/>
                <a:ea typeface="MS PGothic" pitchFamily="34" charset="-128"/>
              </a:defRPr>
            </a:lvl8pPr>
            <a:lvl9pPr marL="3694113" indent="-36513" defTabSz="912813" eaLnBrk="0" fontAlgn="base" hangingPunct="0">
              <a:spcBef>
                <a:spcPct val="0"/>
              </a:spcBef>
              <a:spcAft>
                <a:spcPct val="0"/>
              </a:spcAft>
              <a:defRPr>
                <a:solidFill>
                  <a:schemeClr val="tx1"/>
                </a:solidFill>
                <a:latin typeface="Segoe UI" panose="020B0502040204020203" pitchFamily="34" charset="0"/>
                <a:ea typeface="MS PGothic" pitchFamily="34" charset="-128"/>
              </a:defRPr>
            </a:lvl9pPr>
          </a:lstStyle>
          <a:p>
            <a:pPr marL="571500" marR="0" lvl="0" indent="0" algn="l" defTabSz="912813"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Segoe UI" panose="020B0502040204020203" pitchFamily="34" charset="0"/>
                <a:ea typeface="MS PGothic" pitchFamily="34" charset="-128"/>
                <a:cs typeface="+mn-cs"/>
              </a:rPr>
              <a:t>© 2014 Microsoft Corporation. All rights reserved. MICROSOFT MAKES NO WARRANTIES, EXPRESS, IMPLIED OR STATUTORY, AS TO THE INFORMATION IN THIS PRESENTATION.</a:t>
            </a:r>
          </a:p>
        </p:txBody>
      </p:sp>
      <p:sp>
        <p:nvSpPr>
          <p:cNvPr id="121862"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CB0B0DA-5E68-4E35-97A2-3D03C31A8846}" type="datetime8">
              <a:rPr kumimoji="0" lang="en-US" altLang="en-US" sz="1200" b="0" i="0" u="none" strike="noStrike" kern="1200" cap="none" spc="0" normalizeH="0" baseline="0" noProof="0" smtClean="0">
                <a:ln>
                  <a:noFill/>
                </a:ln>
                <a:solidFill>
                  <a:srgbClr val="000000"/>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1/29/2016 9:42 AM</a:t>
            </a:fld>
            <a:endParaRPr kumimoji="0" lang="en-US" altLang="en-US" sz="1200" b="0" i="0" u="none" strike="noStrike" kern="1200" cap="none" spc="0" normalizeH="0" baseline="0" noProof="0" smtClean="0">
              <a:ln>
                <a:noFill/>
              </a:ln>
              <a:solidFill>
                <a:srgbClr val="000000"/>
              </a:solidFill>
              <a:effectLst/>
              <a:uLnTx/>
              <a:uFillTx/>
              <a:latin typeface="Segoe UI" pitchFamily="34" charset="0"/>
              <a:ea typeface="+mn-ea"/>
              <a:cs typeface="+mn-cs"/>
            </a:endParaRPr>
          </a:p>
        </p:txBody>
      </p:sp>
      <p:sp>
        <p:nvSpPr>
          <p:cNvPr id="12186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A5669A87-4A57-4717-9E7C-EC30BF392D85}" type="slidenum">
              <a:rPr kumimoji="0" lang="en-US" altLang="en-US" sz="1200" b="0" i="0" u="none" strike="noStrike" kern="1200" cap="none" spc="0" normalizeH="0" baseline="0" noProof="0" smtClean="0">
                <a:ln>
                  <a:noFill/>
                </a:ln>
                <a:solidFill>
                  <a:srgbClr val="000000"/>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smtClean="0">
              <a:ln>
                <a:noFill/>
              </a:ln>
              <a:solidFill>
                <a:srgbClr val="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03403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3" Type="http://schemas.openxmlformats.org/officeDocument/2006/relationships/image" Target="../media/image20.png"/><Relationship Id="rId21" Type="http://schemas.openxmlformats.org/officeDocument/2006/relationships/image" Target="../media/image38.png"/><Relationship Id="rId34" Type="http://schemas.openxmlformats.org/officeDocument/2006/relationships/image" Target="../media/image51.png"/><Relationship Id="rId42" Type="http://schemas.openxmlformats.org/officeDocument/2006/relationships/image" Target="../media/image59.png"/><Relationship Id="rId47" Type="http://schemas.openxmlformats.org/officeDocument/2006/relationships/image" Target="../media/image64.png"/><Relationship Id="rId50" Type="http://schemas.openxmlformats.org/officeDocument/2006/relationships/image" Target="../media/image67.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 Id="rId46" Type="http://schemas.openxmlformats.org/officeDocument/2006/relationships/image" Target="../media/image63.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41" Type="http://schemas.openxmlformats.org/officeDocument/2006/relationships/image" Target="../media/image58.png"/><Relationship Id="rId1" Type="http://schemas.openxmlformats.org/officeDocument/2006/relationships/slideMaster" Target="../slideMasters/slideMaster9.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png"/><Relationship Id="rId45" Type="http://schemas.openxmlformats.org/officeDocument/2006/relationships/image" Target="../media/image62.png"/><Relationship Id="rId53" Type="http://schemas.openxmlformats.org/officeDocument/2006/relationships/image" Target="../media/image70.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49" Type="http://schemas.openxmlformats.org/officeDocument/2006/relationships/image" Target="../media/image66.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4" Type="http://schemas.openxmlformats.org/officeDocument/2006/relationships/image" Target="../media/image61.png"/><Relationship Id="rId52" Type="http://schemas.openxmlformats.org/officeDocument/2006/relationships/image" Target="../media/image69.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43" Type="http://schemas.openxmlformats.org/officeDocument/2006/relationships/image" Target="../media/image60.png"/><Relationship Id="rId48" Type="http://schemas.openxmlformats.org/officeDocument/2006/relationships/image" Target="../media/image65.png"/><Relationship Id="rId8" Type="http://schemas.openxmlformats.org/officeDocument/2006/relationships/image" Target="../media/image25.png"/><Relationship Id="rId51" Type="http://schemas.openxmlformats.org/officeDocument/2006/relationships/image" Target="../media/image68.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Master" Target="../slideMasters/slideMaster10.xml"/><Relationship Id="rId4" Type="http://schemas.openxmlformats.org/officeDocument/2006/relationships/image" Target="../media/image79.pn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0.pn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D24419-9DA1-4F17-A6A8-5C7FF8B0A48F}"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421367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24419-9DA1-4F17-A6A8-5C7FF8B0A48F}"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23487686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9" name="Title 1"/>
          <p:cNvSpPr>
            <a:spLocks noGrp="1"/>
          </p:cNvSpPr>
          <p:nvPr>
            <p:ph type="title" hasCustomPrompt="1"/>
          </p:nvPr>
        </p:nvSpPr>
        <p:spPr>
          <a:xfrm>
            <a:off x="269302" y="2084186"/>
            <a:ext cx="8964185" cy="1793090"/>
          </a:xfrm>
          <a:noFill/>
        </p:spPr>
        <p:txBody>
          <a:bodyPr lIns="146304" tIns="91440" rIns="146304" bIns="91440" anchor="t" anchorCtr="0"/>
          <a:lstStyle>
            <a:lvl1pPr>
              <a:defRPr sz="5293" spc="-98"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3"/>
            <a:ext cx="7171337" cy="1792326"/>
          </a:xfrm>
          <a:noFill/>
        </p:spPr>
        <p:txBody>
          <a:bodyPr lIns="146304" tIns="109728" rIns="146304" bIns="109728">
            <a:noAutofit/>
          </a:bodyPr>
          <a:lstStyle>
            <a:lvl1pPr marL="0" indent="0">
              <a:spcBef>
                <a:spcPts val="0"/>
              </a:spcBef>
              <a:buNone/>
              <a:defRPr sz="3137"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16675807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20354">
                      <a:schemeClr val="tx2"/>
                    </a:gs>
                    <a:gs pos="40000">
                      <a:schemeClr val="tx2"/>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906416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0342274"/>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buClr>
                <a:schemeClr val="tx2"/>
              </a:buClr>
              <a:defRPr sz="3921">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6067670"/>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defRPr sz="392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42249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1750211"/>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1737240"/>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9972538"/>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5920534"/>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3188121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24419-9DA1-4F17-A6A8-5C7FF8B0A48F}"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23642193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95069"/>
            <a:ext cx="9859116" cy="1158793"/>
          </a:xfrm>
          <a:noFill/>
        </p:spPr>
        <p:txBody>
          <a:bodyPr tIns="91440" bIns="91440" anchor="t" anchorCtr="0">
            <a:spAutoFit/>
          </a:bodyPr>
          <a:lstStyle>
            <a:lvl1pPr>
              <a:defRPr sz="7057" spc="-98"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1" y="4785989"/>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2374268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84173"/>
            <a:ext cx="9859116" cy="1158793"/>
          </a:xfrm>
          <a:noFill/>
        </p:spPr>
        <p:txBody>
          <a:bodyPr tIns="91440" bIns="91440" anchor="t" anchorCtr="0">
            <a:spAutoFit/>
          </a:bodyPr>
          <a:lstStyle>
            <a:lvl1pPr>
              <a:defRPr lang="en-US" sz="7057"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3576809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131082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43387608"/>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1347586"/>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11861471"/>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00826026"/>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1973570"/>
          </a:xfrm>
        </p:spPr>
        <p:txBody>
          <a:bodyPr>
            <a:spAutoFit/>
          </a:bodyPr>
          <a:lstStyle>
            <a:lvl1pPr>
              <a:defRPr sz="646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1"/>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241386101"/>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63202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28233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556"/>
            <a:ext cx="12185847" cy="6855511"/>
          </a:xfrm>
          <a:prstGeom prst="rect">
            <a:avLst/>
          </a:prstGeom>
          <a:noFill/>
          <a:ln>
            <a:noFill/>
          </a:ln>
        </p:spPr>
      </p:pic>
      <p:sp>
        <p:nvSpPr>
          <p:cNvPr id="3" name="Rectangle 2"/>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69239" y="2077801"/>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
        <p:nvSpPr>
          <p:cNvPr id="9" name="Rectangle 8"/>
          <p:cNvSpPr/>
          <p:nvPr userDrawn="1"/>
        </p:nvSpPr>
        <p:spPr>
          <a:xfrm>
            <a:off x="287977" y="2980725"/>
            <a:ext cx="4248056" cy="769511"/>
          </a:xfrm>
          <a:prstGeom prst="rect">
            <a:avLst/>
          </a:prstGeom>
        </p:spPr>
        <p:txBody>
          <a:bodyPr wrap="none" anchor="ctr">
            <a:spAutoFit/>
          </a:bodyPr>
          <a:lstStyle/>
          <a:p>
            <a:pPr algn="r" defTabSz="1142867">
              <a:lnSpc>
                <a:spcPct val="90000"/>
              </a:lnSpc>
              <a:spcBef>
                <a:spcPct val="0"/>
              </a:spcBef>
            </a:pPr>
            <a:r>
              <a:rPr lang="en-US" sz="4902" spc="-123"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4902" spc="-123"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3776" y="4527712"/>
            <a:ext cx="2142257" cy="701614"/>
          </a:xfrm>
          <a:prstGeom prst="rect">
            <a:avLst/>
          </a:prstGeom>
        </p:spPr>
        <p:txBody>
          <a:bodyPr wrap="none" anchor="ctr">
            <a:spAutoFit/>
          </a:bodyPr>
          <a:lstStyle/>
          <a:p>
            <a:pPr algn="r" defTabSz="1142867">
              <a:lnSpc>
                <a:spcPct val="90000"/>
              </a:lnSpc>
              <a:spcBef>
                <a:spcPct val="0"/>
              </a:spcBef>
            </a:pPr>
            <a:r>
              <a:rPr lang="en-US" sz="2206" dirty="0" smtClean="0">
                <a:ln w="3175">
                  <a:noFill/>
                </a:ln>
                <a:gradFill>
                  <a:gsLst>
                    <a:gs pos="84066">
                      <a:srgbClr val="000000"/>
                    </a:gs>
                    <a:gs pos="57576">
                      <a:srgbClr val="000000"/>
                    </a:gs>
                  </a:gsLst>
                  <a:lin ang="5400000" scaled="0"/>
                </a:gradFill>
                <a:cs typeface="Segoe UI" pitchFamily="34" charset="0"/>
              </a:rPr>
              <a:t>May 4 – 8, 2015</a:t>
            </a:r>
            <a:br>
              <a:rPr lang="en-US" sz="2206" dirty="0" smtClean="0">
                <a:ln w="3175">
                  <a:noFill/>
                </a:ln>
                <a:gradFill>
                  <a:gsLst>
                    <a:gs pos="84066">
                      <a:srgbClr val="000000"/>
                    </a:gs>
                    <a:gs pos="57576">
                      <a:srgbClr val="000000"/>
                    </a:gs>
                  </a:gsLst>
                  <a:lin ang="5400000" scaled="0"/>
                </a:gradFill>
                <a:cs typeface="Segoe UI" pitchFamily="34" charset="0"/>
              </a:rPr>
            </a:br>
            <a:r>
              <a:rPr lang="en-US" sz="2206" dirty="0" smtClean="0">
                <a:ln w="3175">
                  <a:noFill/>
                </a:ln>
                <a:gradFill>
                  <a:gsLst>
                    <a:gs pos="84066">
                      <a:srgbClr val="000000"/>
                    </a:gs>
                    <a:gs pos="57576">
                      <a:srgbClr val="000000"/>
                    </a:gs>
                  </a:gsLst>
                  <a:lin ang="5400000" scaled="0"/>
                </a:gradFill>
                <a:cs typeface="Segoe UI" pitchFamily="34" charset="0"/>
              </a:rPr>
              <a:t>Chicago, IL</a:t>
            </a:r>
            <a:endParaRPr lang="en-US" sz="2206"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63145" y="4008247"/>
            <a:ext cx="2445282" cy="377435"/>
          </a:xfrm>
          <a:prstGeom prst="rect">
            <a:avLst/>
          </a:prstGeom>
        </p:spPr>
      </p:pic>
    </p:spTree>
    <p:extLst>
      <p:ext uri="{BB962C8B-B14F-4D97-AF65-F5344CB8AC3E}">
        <p14:creationId xmlns:p14="http://schemas.microsoft.com/office/powerpoint/2010/main" val="20519513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461071"/>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054828"/>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030" fontAlgn="base">
              <a:spcBef>
                <a:spcPct val="0"/>
              </a:spcBef>
              <a:spcAft>
                <a:spcPct val="0"/>
              </a:spcAft>
            </a:pPr>
            <a:endParaRPr lang="en-US" sz="220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9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4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45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1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5800474"/>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 y="0"/>
            <a:ext cx="12191377" cy="6858623"/>
          </a:xfrm>
          <a:prstGeom prst="rect">
            <a:avLst/>
          </a:prstGeom>
        </p:spPr>
      </p:pic>
      <p:sp>
        <p:nvSpPr>
          <p:cNvPr id="6" name="Rectangle 5"/>
          <p:cNvSpPr/>
          <p:nvPr userDrawn="1"/>
        </p:nvSpPr>
        <p:spPr bwMode="gray">
          <a:xfrm>
            <a:off x="0" y="4773828"/>
            <a:ext cx="12192000" cy="208417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440623" y="6171616"/>
            <a:ext cx="4482123"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algn="r" defTabSz="913850" eaLnBrk="0" hangingPunct="0"/>
            <a:r>
              <a:rPr lang="en-US" sz="686" dirty="0">
                <a:gradFill>
                  <a:gsLst>
                    <a:gs pos="12389">
                      <a:srgbClr val="FFFFFF"/>
                    </a:gs>
                    <a:gs pos="54000">
                      <a:srgbClr val="FFFFFF"/>
                    </a:gs>
                  </a:gsLst>
                  <a:lin ang="5400000" scaled="0"/>
                </a:gradFill>
                <a:cs typeface="Segoe UI" pitchFamily="34" charset="0"/>
              </a:rPr>
              <a:t>© </a:t>
            </a:r>
            <a:r>
              <a:rPr lang="en-US" sz="686" dirty="0" smtClean="0">
                <a:gradFill>
                  <a:gsLst>
                    <a:gs pos="12389">
                      <a:srgbClr val="FFFFFF"/>
                    </a:gs>
                    <a:gs pos="54000">
                      <a:srgbClr val="FFFFFF"/>
                    </a:gs>
                  </a:gsLst>
                  <a:lin ang="5400000" scaled="0"/>
                </a:gradFill>
                <a:cs typeface="Segoe UI" pitchFamily="34" charset="0"/>
              </a:rPr>
              <a:t>2015 </a:t>
            </a:r>
            <a:r>
              <a:rPr lang="en-US" sz="686"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203" y="5471928"/>
            <a:ext cx="3227129" cy="687975"/>
          </a:xfrm>
          <a:prstGeom prst="rect">
            <a:avLst/>
          </a:prstGeom>
        </p:spPr>
      </p:pic>
    </p:spTree>
    <p:extLst>
      <p:ext uri="{BB962C8B-B14F-4D97-AF65-F5344CB8AC3E}">
        <p14:creationId xmlns:p14="http://schemas.microsoft.com/office/powerpoint/2010/main" val="41704791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67" indent="-284767">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96" indent="-275431">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964" indent="-284767">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043" indent="-224079">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121" indent="-224079">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00821587"/>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797990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625094"/>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376019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556"/>
            <a:ext cx="12185847" cy="6855511"/>
          </a:xfrm>
          <a:prstGeom prst="rect">
            <a:avLst/>
          </a:prstGeom>
          <a:noFill/>
          <a:ln>
            <a:noFill/>
          </a:ln>
        </p:spPr>
      </p:pic>
      <p:sp>
        <p:nvSpPr>
          <p:cNvPr id="3" name="Rectangle 2"/>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69239" y="2077801"/>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
        <p:nvSpPr>
          <p:cNvPr id="9" name="Rectangle 8"/>
          <p:cNvSpPr/>
          <p:nvPr userDrawn="1"/>
        </p:nvSpPr>
        <p:spPr>
          <a:xfrm>
            <a:off x="287977" y="2980725"/>
            <a:ext cx="4248056" cy="769511"/>
          </a:xfrm>
          <a:prstGeom prst="rect">
            <a:avLst/>
          </a:prstGeom>
        </p:spPr>
        <p:txBody>
          <a:bodyPr wrap="none" anchor="ctr">
            <a:spAutoFit/>
          </a:bodyPr>
          <a:lstStyle/>
          <a:p>
            <a:pPr algn="r" defTabSz="1142867">
              <a:lnSpc>
                <a:spcPct val="90000"/>
              </a:lnSpc>
              <a:spcBef>
                <a:spcPct val="0"/>
              </a:spcBef>
            </a:pPr>
            <a:r>
              <a:rPr lang="en-US" sz="4902" spc="-123"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4902" spc="-123"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3776" y="4527712"/>
            <a:ext cx="2142257" cy="701614"/>
          </a:xfrm>
          <a:prstGeom prst="rect">
            <a:avLst/>
          </a:prstGeom>
        </p:spPr>
        <p:txBody>
          <a:bodyPr wrap="none" anchor="ctr">
            <a:spAutoFit/>
          </a:bodyPr>
          <a:lstStyle/>
          <a:p>
            <a:pPr algn="r" defTabSz="1142867">
              <a:lnSpc>
                <a:spcPct val="90000"/>
              </a:lnSpc>
              <a:spcBef>
                <a:spcPct val="0"/>
              </a:spcBef>
            </a:pPr>
            <a:r>
              <a:rPr lang="en-US" sz="2206" dirty="0" smtClean="0">
                <a:ln w="3175">
                  <a:noFill/>
                </a:ln>
                <a:gradFill>
                  <a:gsLst>
                    <a:gs pos="84066">
                      <a:srgbClr val="000000"/>
                    </a:gs>
                    <a:gs pos="57576">
                      <a:srgbClr val="000000"/>
                    </a:gs>
                  </a:gsLst>
                  <a:lin ang="5400000" scaled="0"/>
                </a:gradFill>
                <a:cs typeface="Segoe UI" pitchFamily="34" charset="0"/>
              </a:rPr>
              <a:t>May 4 – 8, 2015</a:t>
            </a:r>
            <a:br>
              <a:rPr lang="en-US" sz="2206" dirty="0" smtClean="0">
                <a:ln w="3175">
                  <a:noFill/>
                </a:ln>
                <a:gradFill>
                  <a:gsLst>
                    <a:gs pos="84066">
                      <a:srgbClr val="000000"/>
                    </a:gs>
                    <a:gs pos="57576">
                      <a:srgbClr val="000000"/>
                    </a:gs>
                  </a:gsLst>
                  <a:lin ang="5400000" scaled="0"/>
                </a:gradFill>
                <a:cs typeface="Segoe UI" pitchFamily="34" charset="0"/>
              </a:rPr>
            </a:br>
            <a:r>
              <a:rPr lang="en-US" sz="2206" dirty="0" smtClean="0">
                <a:ln w="3175">
                  <a:noFill/>
                </a:ln>
                <a:gradFill>
                  <a:gsLst>
                    <a:gs pos="84066">
                      <a:srgbClr val="000000"/>
                    </a:gs>
                    <a:gs pos="57576">
                      <a:srgbClr val="000000"/>
                    </a:gs>
                  </a:gsLst>
                  <a:lin ang="5400000" scaled="0"/>
                </a:gradFill>
                <a:cs typeface="Segoe UI" pitchFamily="34" charset="0"/>
              </a:rPr>
              <a:t>Chicago, IL</a:t>
            </a:r>
            <a:endParaRPr lang="en-US" sz="2206"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63145" y="4008247"/>
            <a:ext cx="2445282" cy="377435"/>
          </a:xfrm>
          <a:prstGeom prst="rect">
            <a:avLst/>
          </a:prstGeom>
        </p:spPr>
      </p:pic>
    </p:spTree>
    <p:extLst>
      <p:ext uri="{BB962C8B-B14F-4D97-AF65-F5344CB8AC3E}">
        <p14:creationId xmlns:p14="http://schemas.microsoft.com/office/powerpoint/2010/main" val="2298769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9" name="Title 1"/>
          <p:cNvSpPr>
            <a:spLocks noGrp="1"/>
          </p:cNvSpPr>
          <p:nvPr>
            <p:ph type="title" hasCustomPrompt="1"/>
          </p:nvPr>
        </p:nvSpPr>
        <p:spPr>
          <a:xfrm>
            <a:off x="269302" y="2084186"/>
            <a:ext cx="8964185" cy="1793090"/>
          </a:xfrm>
          <a:noFill/>
        </p:spPr>
        <p:txBody>
          <a:bodyPr lIns="146304" tIns="91440" rIns="146304" bIns="91440" anchor="t" anchorCtr="0"/>
          <a:lstStyle>
            <a:lvl1pPr>
              <a:defRPr sz="5293" spc="-98"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3"/>
            <a:ext cx="7171337" cy="1792326"/>
          </a:xfrm>
          <a:noFill/>
        </p:spPr>
        <p:txBody>
          <a:bodyPr lIns="146304" tIns="109728" rIns="146304" bIns="109728">
            <a:noAutofit/>
          </a:bodyPr>
          <a:lstStyle>
            <a:lvl1pPr marL="0" indent="0">
              <a:spcBef>
                <a:spcPts val="0"/>
              </a:spcBef>
              <a:buNone/>
              <a:defRPr sz="3137"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711343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9" name="Title 1"/>
          <p:cNvSpPr>
            <a:spLocks noGrp="1"/>
          </p:cNvSpPr>
          <p:nvPr>
            <p:ph type="title" hasCustomPrompt="1"/>
          </p:nvPr>
        </p:nvSpPr>
        <p:spPr>
          <a:xfrm>
            <a:off x="269302" y="2084186"/>
            <a:ext cx="8964185" cy="1793090"/>
          </a:xfrm>
          <a:noFill/>
        </p:spPr>
        <p:txBody>
          <a:bodyPr lIns="146304" tIns="91440" rIns="146304" bIns="91440" anchor="t" anchorCtr="0"/>
          <a:lstStyle>
            <a:lvl1pPr>
              <a:defRPr sz="5293" spc="-98"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3"/>
            <a:ext cx="7171337" cy="1792326"/>
          </a:xfrm>
          <a:noFill/>
        </p:spPr>
        <p:txBody>
          <a:bodyPr lIns="146304" tIns="109728" rIns="146304" bIns="109728">
            <a:noAutofit/>
          </a:bodyPr>
          <a:lstStyle>
            <a:lvl1pPr marL="0" indent="0">
              <a:spcBef>
                <a:spcPts val="0"/>
              </a:spcBef>
              <a:buNone/>
              <a:defRPr sz="3137"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2556084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20354">
                      <a:schemeClr val="tx2"/>
                    </a:gs>
                    <a:gs pos="40000">
                      <a:schemeClr val="tx2"/>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6090479"/>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7431000"/>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buClr>
                <a:schemeClr val="tx2"/>
              </a:buClr>
              <a:defRPr sz="3921">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9448852"/>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defRPr sz="392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5428922"/>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4166966"/>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586787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2965090"/>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4901383"/>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35313774"/>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95069"/>
            <a:ext cx="9859116" cy="1158793"/>
          </a:xfrm>
          <a:noFill/>
        </p:spPr>
        <p:txBody>
          <a:bodyPr tIns="91440" bIns="91440" anchor="t" anchorCtr="0">
            <a:spAutoFit/>
          </a:bodyPr>
          <a:lstStyle>
            <a:lvl1pPr>
              <a:defRPr sz="7057" spc="-98"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1" y="4785989"/>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1675254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20354">
                      <a:schemeClr val="tx2"/>
                    </a:gs>
                    <a:gs pos="40000">
                      <a:schemeClr val="tx2"/>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2009272"/>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84173"/>
            <a:ext cx="9859116" cy="1158793"/>
          </a:xfrm>
          <a:noFill/>
        </p:spPr>
        <p:txBody>
          <a:bodyPr tIns="91440" bIns="91440" anchor="t" anchorCtr="0">
            <a:spAutoFit/>
          </a:bodyPr>
          <a:lstStyle>
            <a:lvl1pPr>
              <a:defRPr lang="en-US" sz="7057"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2891453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257691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04063286"/>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53215063"/>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61757155"/>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70492956"/>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1973570"/>
          </a:xfrm>
        </p:spPr>
        <p:txBody>
          <a:bodyPr>
            <a:spAutoFit/>
          </a:bodyPr>
          <a:lstStyle>
            <a:lvl1pPr>
              <a:defRPr sz="646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1"/>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674771921"/>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45916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169881"/>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2233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4363810"/>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561253"/>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030" fontAlgn="base">
              <a:spcBef>
                <a:spcPct val="0"/>
              </a:spcBef>
              <a:spcAft>
                <a:spcPct val="0"/>
              </a:spcAft>
            </a:pPr>
            <a:endParaRPr lang="en-US" sz="220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9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4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45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1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2985114"/>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 y="0"/>
            <a:ext cx="12191377" cy="6858623"/>
          </a:xfrm>
          <a:prstGeom prst="rect">
            <a:avLst/>
          </a:prstGeom>
        </p:spPr>
      </p:pic>
      <p:sp>
        <p:nvSpPr>
          <p:cNvPr id="6" name="Rectangle 5"/>
          <p:cNvSpPr/>
          <p:nvPr userDrawn="1"/>
        </p:nvSpPr>
        <p:spPr bwMode="gray">
          <a:xfrm>
            <a:off x="0" y="4773828"/>
            <a:ext cx="12192000" cy="208417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440623" y="6171616"/>
            <a:ext cx="4482123"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algn="r" defTabSz="913850" eaLnBrk="0" hangingPunct="0"/>
            <a:r>
              <a:rPr lang="en-US" sz="686" dirty="0">
                <a:gradFill>
                  <a:gsLst>
                    <a:gs pos="12389">
                      <a:srgbClr val="FFFFFF"/>
                    </a:gs>
                    <a:gs pos="54000">
                      <a:srgbClr val="FFFFFF"/>
                    </a:gs>
                  </a:gsLst>
                  <a:lin ang="5400000" scaled="0"/>
                </a:gradFill>
                <a:cs typeface="Segoe UI" pitchFamily="34" charset="0"/>
              </a:rPr>
              <a:t>© </a:t>
            </a:r>
            <a:r>
              <a:rPr lang="en-US" sz="686" dirty="0" smtClean="0">
                <a:gradFill>
                  <a:gsLst>
                    <a:gs pos="12389">
                      <a:srgbClr val="FFFFFF"/>
                    </a:gs>
                    <a:gs pos="54000">
                      <a:srgbClr val="FFFFFF"/>
                    </a:gs>
                  </a:gsLst>
                  <a:lin ang="5400000" scaled="0"/>
                </a:gradFill>
                <a:cs typeface="Segoe UI" pitchFamily="34" charset="0"/>
              </a:rPr>
              <a:t>2015 </a:t>
            </a:r>
            <a:r>
              <a:rPr lang="en-US" sz="686"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203" y="5471928"/>
            <a:ext cx="3227129" cy="687975"/>
          </a:xfrm>
          <a:prstGeom prst="rect">
            <a:avLst/>
          </a:prstGeom>
        </p:spPr>
      </p:pic>
    </p:spTree>
    <p:extLst>
      <p:ext uri="{BB962C8B-B14F-4D97-AF65-F5344CB8AC3E}">
        <p14:creationId xmlns:p14="http://schemas.microsoft.com/office/powerpoint/2010/main" val="16519639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67" indent="-284767">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96" indent="-275431">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964" indent="-284767">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043" indent="-224079">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121" indent="-224079">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80003351"/>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76401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367625"/>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0121338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1" spc="-98" baseline="0">
                <a:gradFill>
                  <a:gsLst>
                    <a:gs pos="5833">
                      <a:schemeClr val="tx1"/>
                    </a:gs>
                    <a:gs pos="53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3" y="3878574"/>
            <a:ext cx="8964186" cy="1792326"/>
          </a:xfrm>
          <a:noFill/>
        </p:spPr>
        <p:txBody>
          <a:bodyPr lIns="182880" tIns="146304" rIns="182880" bIns="146304">
            <a:noAutofit/>
          </a:bodyPr>
          <a:lstStyle>
            <a:lvl1pPr marL="0" indent="0">
              <a:spcBef>
                <a:spcPts val="0"/>
              </a:spcBef>
              <a:buNone/>
              <a:defRPr sz="3528" spc="0" baseline="0">
                <a:gradFill>
                  <a:gsLst>
                    <a:gs pos="5833">
                      <a:schemeClr val="tx1"/>
                    </a:gs>
                    <a:gs pos="53000">
                      <a:schemeClr val="tx1"/>
                    </a:gs>
                  </a:gsLst>
                  <a:lin ang="5400000" scaled="0"/>
                </a:gradFill>
                <a:latin typeface="+mj-lt"/>
              </a:defRPr>
            </a:lvl1pPr>
          </a:lstStyle>
          <a:p>
            <a:pPr lvl="0"/>
            <a:r>
              <a:rPr lang="en-US" dirty="0" smtClean="0"/>
              <a:t>Speaker Name</a:t>
            </a:r>
          </a:p>
        </p:txBody>
      </p:sp>
      <p:sp>
        <p:nvSpPr>
          <p:cNvPr id="3" name="Slide Number Placeholder 2"/>
          <p:cNvSpPr>
            <a:spLocks noGrp="1"/>
          </p:cNvSpPr>
          <p:nvPr>
            <p:ph type="sldNum" sz="quarter" idx="14"/>
          </p:nvPr>
        </p:nvSpPr>
        <p:spPr/>
        <p:txBody>
          <a:bodyPr/>
          <a:lstStyle/>
          <a:p>
            <a:pPr defTabSz="914225"/>
            <a:fld id="{27258FFF-F925-446B-8502-81C933981705}" type="slidenum">
              <a:rPr lang="da-DK" smtClean="0">
                <a:gradFill>
                  <a:gsLst>
                    <a:gs pos="2239">
                      <a:srgbClr val="FFFFFF"/>
                    </a:gs>
                    <a:gs pos="11940">
                      <a:srgbClr val="FFFFFF"/>
                    </a:gs>
                  </a:gsLst>
                  <a:lin ang="5400000" scaled="0"/>
                </a:gradFill>
              </a:rPr>
              <a:pPr defTabSz="914225"/>
              <a:t>‹#›</a:t>
            </a:fld>
            <a:endParaRPr lang="da-DK" dirty="0">
              <a:gradFill>
                <a:gsLst>
                  <a:gs pos="2239">
                    <a:srgbClr val="FFFFFF"/>
                  </a:gs>
                  <a:gs pos="11940">
                    <a:srgbClr val="FFFFFF"/>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5227" y="470410"/>
            <a:ext cx="1606863" cy="352152"/>
          </a:xfrm>
          <a:prstGeom prst="rect">
            <a:avLst/>
          </a:prstGeom>
        </p:spPr>
      </p:pic>
    </p:spTree>
    <p:extLst>
      <p:ext uri="{BB962C8B-B14F-4D97-AF65-F5344CB8AC3E}">
        <p14:creationId xmlns:p14="http://schemas.microsoft.com/office/powerpoint/2010/main" val="8972463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3">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
            <a:ext cx="12192000" cy="727700"/>
          </a:xfrm>
        </p:spPr>
        <p:txBody>
          <a:bodyPr/>
          <a:lstStyle>
            <a:lvl1pPr marL="0" indent="0">
              <a:buNone/>
              <a:defRPr/>
            </a:lvl1pPr>
          </a:lstStyle>
          <a:p>
            <a:r>
              <a:rPr lang="en-US" dirty="0" smtClean="0"/>
              <a:t>Click icon to add picture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530"/>
          <a:stretch/>
        </p:blipFill>
        <p:spPr>
          <a:xfrm>
            <a:off x="257769" y="816708"/>
            <a:ext cx="11676463" cy="5761918"/>
          </a:xfrm>
          <a:prstGeom prst="rect">
            <a:avLst/>
          </a:prstGeom>
          <a:noFill/>
          <a:ln>
            <a:noFill/>
          </a:ln>
        </p:spPr>
      </p:pic>
      <p:sp>
        <p:nvSpPr>
          <p:cNvPr id="5" name="Text Placeholder 4"/>
          <p:cNvSpPr>
            <a:spLocks noGrp="1"/>
          </p:cNvSpPr>
          <p:nvPr>
            <p:ph type="body" sz="quarter" idx="12" hasCustomPrompt="1"/>
          </p:nvPr>
        </p:nvSpPr>
        <p:spPr>
          <a:xfrm>
            <a:off x="271106" y="3877271"/>
            <a:ext cx="5095209" cy="999080"/>
          </a:xfrm>
          <a:noFill/>
        </p:spPr>
        <p:txBody>
          <a:bodyPr lIns="182880" tIns="146304" rIns="182880" bIns="146304">
            <a:noAutofit/>
          </a:bodyPr>
          <a:lstStyle>
            <a:lvl1pPr marL="0" indent="0">
              <a:spcBef>
                <a:spcPts val="0"/>
              </a:spcBef>
              <a:buNone/>
              <a:defRPr sz="3528"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84186"/>
            <a:ext cx="5085476" cy="1793104"/>
          </a:xfrm>
          <a:noFill/>
        </p:spPr>
        <p:txBody>
          <a:bodyPr lIns="146304" tIns="91440" rIns="146304" bIns="91440" anchor="t" anchorCtr="0"/>
          <a:lstStyle>
            <a:lvl1pPr>
              <a:defRPr sz="5881" spc="-98" baseline="0">
                <a:gradFill>
                  <a:gsLst>
                    <a:gs pos="7965">
                      <a:schemeClr val="tx1"/>
                    </a:gs>
                    <a:gs pos="8000">
                      <a:schemeClr val="tx1"/>
                    </a:gs>
                  </a:gsLst>
                  <a:lin ang="5400000" scaled="0"/>
                </a:gradFill>
              </a:defRPr>
            </a:lvl1pPr>
          </a:lstStyle>
          <a:p>
            <a:r>
              <a:rPr lang="en-US" dirty="0" smtClean="0"/>
              <a:t>Presentation title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6749" t="685"/>
          <a:stretch/>
        </p:blipFill>
        <p:spPr>
          <a:xfrm>
            <a:off x="2213415" y="322490"/>
            <a:ext cx="9720817" cy="6256136"/>
          </a:xfrm>
          <a:prstGeom prst="rect">
            <a:avLst/>
          </a:prstGeom>
          <a:noFill/>
          <a:ln>
            <a:noFill/>
          </a:ln>
        </p:spPr>
      </p:pic>
    </p:spTree>
    <p:extLst>
      <p:ext uri="{BB962C8B-B14F-4D97-AF65-F5344CB8AC3E}">
        <p14:creationId xmlns:p14="http://schemas.microsoft.com/office/powerpoint/2010/main" val="100068630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2">
    <p:bg bwMode="gray">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1"/>
            <a:ext cx="12192000" cy="727700"/>
          </a:xfrm>
        </p:spPr>
        <p:txBody>
          <a:bodyPr/>
          <a:lstStyle>
            <a:lvl1pPr marL="0" indent="0">
              <a:buNone/>
              <a:defRPr/>
            </a:lvl1pPr>
          </a:lstStyle>
          <a:p>
            <a:r>
              <a:rPr lang="en-US" dirty="0" smtClean="0"/>
              <a:t>Click icon to add picture</a:t>
            </a:r>
            <a:endParaRPr lang="en-US" dirty="0"/>
          </a:p>
        </p:txBody>
      </p:sp>
      <p:sp>
        <p:nvSpPr>
          <p:cNvPr id="2" name="Footer Placeholder 1"/>
          <p:cNvSpPr>
            <a:spLocks noGrp="1"/>
          </p:cNvSpPr>
          <p:nvPr>
            <p:ph type="ftr" sz="quarter" idx="13"/>
          </p:nvPr>
        </p:nvSpPr>
        <p:spPr>
          <a:xfrm>
            <a:off x="269239" y="6558796"/>
            <a:ext cx="3859607" cy="134483"/>
          </a:xfrm>
          <a:prstGeom prst="rect">
            <a:avLst/>
          </a:prstGeom>
        </p:spPr>
        <p:txBody>
          <a:bodyPr/>
          <a:lstStyle/>
          <a:p>
            <a:pPr defTabSz="914192"/>
            <a:r>
              <a:rPr lang="en-US" smtClean="0">
                <a:solidFill>
                  <a:srgbClr val="505050"/>
                </a:solidFill>
              </a:rPr>
              <a:t>Microsoft Confidential</a:t>
            </a:r>
            <a:endParaRPr lang="en-US" dirty="0">
              <a:solidFill>
                <a:srgbClr val="505050"/>
              </a:solidFill>
            </a:endParaRPr>
          </a:p>
        </p:txBody>
      </p:sp>
      <p:sp>
        <p:nvSpPr>
          <p:cNvPr id="3" name="Slide Number Placeholder 2"/>
          <p:cNvSpPr>
            <a:spLocks noGrp="1"/>
          </p:cNvSpPr>
          <p:nvPr>
            <p:ph type="sldNum" sz="quarter" idx="14"/>
          </p:nvPr>
        </p:nvSpPr>
        <p:spPr/>
        <p:txBody>
          <a:bodyPr/>
          <a:lstStyle/>
          <a:p>
            <a:pPr defTabSz="914225"/>
            <a:fld id="{27258FFF-F925-446B-8502-81C933981705}" type="slidenum">
              <a:rPr lang="da-DK" smtClean="0">
                <a:gradFill>
                  <a:gsLst>
                    <a:gs pos="2239">
                      <a:srgbClr val="505050"/>
                    </a:gs>
                    <a:gs pos="11940">
                      <a:srgbClr val="505050"/>
                    </a:gs>
                  </a:gsLst>
                  <a:lin ang="5400000" scaled="0"/>
                </a:gradFill>
              </a:rPr>
              <a:pPr defTabSz="914225"/>
              <a:t>‹#›</a:t>
            </a:fld>
            <a:endParaRPr lang="da-DK" dirty="0">
              <a:gradFill>
                <a:gsLst>
                  <a:gs pos="2239">
                    <a:srgbClr val="505050"/>
                  </a:gs>
                  <a:gs pos="11940">
                    <a:srgbClr val="505050"/>
                  </a:gs>
                </a:gsLst>
                <a:lin ang="5400000" scaled="0"/>
              </a:gradFill>
            </a:endParaRPr>
          </a:p>
        </p:txBody>
      </p:sp>
      <p:sp>
        <p:nvSpPr>
          <p:cNvPr id="7" name="Text Placeholder 4"/>
          <p:cNvSpPr>
            <a:spLocks noGrp="1"/>
          </p:cNvSpPr>
          <p:nvPr>
            <p:ph type="body" sz="quarter" idx="12" hasCustomPrompt="1"/>
          </p:nvPr>
        </p:nvSpPr>
        <p:spPr>
          <a:xfrm>
            <a:off x="271106" y="3877271"/>
            <a:ext cx="5095209" cy="999080"/>
          </a:xfrm>
          <a:noFill/>
        </p:spPr>
        <p:txBody>
          <a:bodyPr lIns="182880" tIns="146304" rIns="182880" bIns="146304">
            <a:noAutofit/>
          </a:bodyPr>
          <a:lstStyle>
            <a:lvl1pPr marL="0" indent="0">
              <a:spcBef>
                <a:spcPts val="0"/>
              </a:spcBef>
              <a:buNone/>
              <a:defRPr sz="3528"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8" name="Title 1"/>
          <p:cNvSpPr>
            <a:spLocks noGrp="1"/>
          </p:cNvSpPr>
          <p:nvPr>
            <p:ph type="title" hasCustomPrompt="1"/>
          </p:nvPr>
        </p:nvSpPr>
        <p:spPr>
          <a:xfrm>
            <a:off x="269303" y="2084186"/>
            <a:ext cx="5085476" cy="1793104"/>
          </a:xfrm>
          <a:noFill/>
        </p:spPr>
        <p:txBody>
          <a:bodyPr lIns="146304" tIns="91440" rIns="146304" bIns="91440" anchor="t" anchorCtr="0"/>
          <a:lstStyle>
            <a:lvl1pPr>
              <a:defRPr sz="5881" spc="-98" baseline="0">
                <a:gradFill>
                  <a:gsLst>
                    <a:gs pos="7965">
                      <a:schemeClr val="tx1"/>
                    </a:gs>
                    <a:gs pos="8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9865700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buClr>
                <a:schemeClr val="tx2"/>
              </a:buClr>
              <a:defRPr sz="3921">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9726259"/>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Slide 4">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1"/>
            <a:ext cx="12192000" cy="727700"/>
          </a:xfrm>
        </p:spPr>
        <p:txBody>
          <a:bodyPr/>
          <a:lstStyle>
            <a:lvl1pPr marL="0" indent="0">
              <a:buNone/>
              <a:defRPr/>
            </a:lvl1pPr>
          </a:lstStyle>
          <a:p>
            <a:r>
              <a:rPr lang="en-US" dirty="0" smtClean="0"/>
              <a:t>Click icon to add picture</a:t>
            </a:r>
            <a:endParaRPr lang="en-US" dirty="0"/>
          </a:p>
        </p:txBody>
      </p:sp>
      <p:sp>
        <p:nvSpPr>
          <p:cNvPr id="5" name="Text Placeholder 4"/>
          <p:cNvSpPr>
            <a:spLocks noGrp="1"/>
          </p:cNvSpPr>
          <p:nvPr>
            <p:ph type="body" sz="quarter" idx="12" hasCustomPrompt="1"/>
          </p:nvPr>
        </p:nvSpPr>
        <p:spPr>
          <a:xfrm>
            <a:off x="271105" y="2084172"/>
            <a:ext cx="5376684" cy="1793110"/>
          </a:xfrm>
          <a:noFill/>
        </p:spPr>
        <p:txBody>
          <a:bodyPr lIns="182880" tIns="146304" rIns="182880" bIns="146304">
            <a:noAutofit/>
          </a:bodyPr>
          <a:lstStyle>
            <a:lvl1pPr marL="0" indent="0">
              <a:spcBef>
                <a:spcPts val="0"/>
              </a:spcBef>
              <a:buNone/>
              <a:defRPr sz="3528" spc="0" baseline="0">
                <a:gradFill>
                  <a:gsLst>
                    <a:gs pos="46903">
                      <a:srgbClr val="FFFFFF"/>
                    </a:gs>
                    <a:gs pos="83000">
                      <a:srgbClr val="FFFFFF"/>
                    </a:gs>
                  </a:gsLst>
                  <a:lin ang="5400000" scaled="1"/>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4" y="291069"/>
            <a:ext cx="5378485" cy="1793104"/>
          </a:xfrm>
          <a:noFill/>
        </p:spPr>
        <p:txBody>
          <a:bodyPr lIns="146304" tIns="91440" rIns="146304" bIns="91440" anchor="t" anchorCtr="0"/>
          <a:lstStyle>
            <a:lvl1pPr>
              <a:defRPr sz="5881" spc="-98" baseline="0">
                <a:gradFill>
                  <a:gsLst>
                    <a:gs pos="46903">
                      <a:srgbClr val="FFFFFF"/>
                    </a:gs>
                    <a:gs pos="83000">
                      <a:srgbClr val="FFFFFF"/>
                    </a:gs>
                  </a:gsLst>
                  <a:lin ang="5400000" scaled="1"/>
                </a:gradFill>
              </a:defRPr>
            </a:lvl1pPr>
          </a:lstStyle>
          <a:p>
            <a:r>
              <a:rPr lang="en-US" dirty="0" smtClean="0"/>
              <a:t>Presentation title</a:t>
            </a:r>
            <a:endParaRPr lang="en-US" dirty="0"/>
          </a:p>
        </p:txBody>
      </p:sp>
    </p:spTree>
    <p:extLst>
      <p:ext uri="{BB962C8B-B14F-4D97-AF65-F5344CB8AC3E}">
        <p14:creationId xmlns:p14="http://schemas.microsoft.com/office/powerpoint/2010/main" val="29202731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ull Quote 1">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727700"/>
          </a:xfrm>
        </p:spPr>
        <p:txBody>
          <a:bodyPr/>
          <a:lstStyle>
            <a:lvl1pPr marL="0" indent="0">
              <a:buNone/>
              <a:defRPr/>
            </a:lvl1pPr>
          </a:lstStyle>
          <a:p>
            <a:r>
              <a:rPr lang="en-US" dirty="0" smtClean="0"/>
              <a:t>Click icon to add picture</a:t>
            </a:r>
            <a:endParaRPr lang="en-US" dirty="0"/>
          </a:p>
        </p:txBody>
      </p:sp>
      <p:sp>
        <p:nvSpPr>
          <p:cNvPr id="9" name="Title 1"/>
          <p:cNvSpPr>
            <a:spLocks noGrp="1"/>
          </p:cNvSpPr>
          <p:nvPr>
            <p:ph type="title" hasCustomPrompt="1"/>
          </p:nvPr>
        </p:nvSpPr>
        <p:spPr>
          <a:xfrm>
            <a:off x="269304" y="2084172"/>
            <a:ext cx="5378485" cy="3586208"/>
          </a:xfrm>
          <a:noFill/>
        </p:spPr>
        <p:txBody>
          <a:bodyPr lIns="146304" tIns="91440" rIns="146304" bIns="91440" anchor="t" anchorCtr="0"/>
          <a:lstStyle>
            <a:lvl1pPr>
              <a:defRPr sz="5881" spc="-98" baseline="0">
                <a:gradFill>
                  <a:gsLst>
                    <a:gs pos="46903">
                      <a:schemeClr val="tx1"/>
                    </a:gs>
                    <a:gs pos="83000">
                      <a:schemeClr val="tx1"/>
                    </a:gs>
                  </a:gsLst>
                  <a:lin ang="5400000" scaled="1"/>
                </a:gradFill>
              </a:defRPr>
            </a:lvl1pPr>
          </a:lstStyle>
          <a:p>
            <a:r>
              <a:rPr lang="en-US" dirty="0" smtClean="0"/>
              <a:t>Pull quote</a:t>
            </a:r>
            <a:endParaRPr lang="en-US" dirty="0"/>
          </a:p>
        </p:txBody>
      </p:sp>
    </p:spTree>
    <p:extLst>
      <p:ext uri="{BB962C8B-B14F-4D97-AF65-F5344CB8AC3E}">
        <p14:creationId xmlns:p14="http://schemas.microsoft.com/office/powerpoint/2010/main" val="226035932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ull Quote 2">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0" y="1"/>
            <a:ext cx="12192000" cy="727700"/>
          </a:xfrm>
        </p:spPr>
        <p:txBody>
          <a:bodyPr/>
          <a:lstStyle>
            <a:lvl1pPr marL="0" indent="0">
              <a:buNone/>
              <a:defRPr/>
            </a:lvl1pPr>
          </a:lstStyle>
          <a:p>
            <a:r>
              <a:rPr lang="en-US" dirty="0" smtClean="0"/>
              <a:t>Click icon to add picture</a:t>
            </a:r>
            <a:endParaRPr lang="en-US" dirty="0"/>
          </a:p>
        </p:txBody>
      </p:sp>
      <p:sp>
        <p:nvSpPr>
          <p:cNvPr id="13" name="Text Placeholder 5"/>
          <p:cNvSpPr>
            <a:spLocks noGrp="1"/>
          </p:cNvSpPr>
          <p:nvPr>
            <p:ph type="body" sz="quarter" idx="15" hasCustomPrompt="1"/>
          </p:nvPr>
        </p:nvSpPr>
        <p:spPr>
          <a:xfrm>
            <a:off x="5914482" y="708900"/>
            <a:ext cx="627497" cy="627586"/>
          </a:xfrm>
          <a:solidFill>
            <a:srgbClr val="68217A"/>
          </a:solidFill>
        </p:spPr>
        <p:txBody>
          <a:bodyPr anchor="ctr">
            <a:noAutofit/>
          </a:bodyPr>
          <a:lstStyle>
            <a:lvl1pPr marL="0" indent="0">
              <a:lnSpc>
                <a:spcPts val="588"/>
              </a:lnSpc>
              <a:spcBef>
                <a:spcPts val="0"/>
              </a:spcBef>
              <a:buNone/>
              <a:defRPr sz="588">
                <a:solidFill>
                  <a:schemeClr val="bg1"/>
                </a:solidFill>
              </a:defRPr>
            </a:lvl1pPr>
            <a:lvl2pPr marL="336080" indent="0">
              <a:buNone/>
              <a:defRPr sz="3136"/>
            </a:lvl2pPr>
            <a:lvl3pPr marL="560134" indent="0">
              <a:buNone/>
              <a:defRPr sz="3136"/>
            </a:lvl3pPr>
            <a:lvl4pPr marL="784187" indent="0">
              <a:buNone/>
              <a:defRPr sz="3136"/>
            </a:lvl4pPr>
            <a:lvl5pPr marL="1008241" indent="0">
              <a:buNone/>
              <a:defRPr sz="3136"/>
            </a:lvl5pPr>
          </a:lstStyle>
          <a:p>
            <a:pPr lvl="0"/>
            <a:r>
              <a:rPr lang="en-US" smtClean="0"/>
              <a:t> </a:t>
            </a:r>
            <a:endParaRPr lang="en-US"/>
          </a:p>
        </p:txBody>
      </p:sp>
      <p:sp>
        <p:nvSpPr>
          <p:cNvPr id="14" name="Text Placeholder 5"/>
          <p:cNvSpPr>
            <a:spLocks noGrp="1"/>
          </p:cNvSpPr>
          <p:nvPr>
            <p:ph type="body" sz="quarter" idx="16" hasCustomPrompt="1"/>
          </p:nvPr>
        </p:nvSpPr>
        <p:spPr>
          <a:xfrm>
            <a:off x="9233489" y="891888"/>
            <a:ext cx="627497" cy="261610"/>
          </a:xfrm>
          <a:solidFill>
            <a:srgbClr val="68217A"/>
          </a:solidFill>
        </p:spPr>
        <p:txBody>
          <a:bodyPr anchor="ctr"/>
          <a:lstStyle>
            <a:lvl1pPr marL="0" indent="0">
              <a:lnSpc>
                <a:spcPts val="588"/>
              </a:lnSpc>
              <a:spcBef>
                <a:spcPts val="0"/>
              </a:spcBef>
              <a:buNone/>
              <a:defRPr sz="588">
                <a:solidFill>
                  <a:schemeClr val="bg1"/>
                </a:solidFill>
              </a:defRPr>
            </a:lvl1pPr>
            <a:lvl2pPr marL="336080" indent="0">
              <a:buNone/>
              <a:defRPr sz="3136"/>
            </a:lvl2pPr>
            <a:lvl3pPr marL="560134" indent="0">
              <a:buNone/>
              <a:defRPr sz="3136"/>
            </a:lvl3pPr>
            <a:lvl4pPr marL="784187" indent="0">
              <a:buNone/>
              <a:defRPr sz="3136"/>
            </a:lvl4pPr>
            <a:lvl5pPr marL="1008241" indent="0">
              <a:buNone/>
              <a:defRPr sz="3136"/>
            </a:lvl5pPr>
          </a:lstStyle>
          <a:p>
            <a:pPr lvl="0"/>
            <a:r>
              <a:rPr lang="en-US" smtClean="0"/>
              <a:t> </a:t>
            </a:r>
            <a:endParaRPr lang="en-US"/>
          </a:p>
        </p:txBody>
      </p:sp>
      <p:sp>
        <p:nvSpPr>
          <p:cNvPr id="15" name="Text Placeholder 5"/>
          <p:cNvSpPr>
            <a:spLocks noGrp="1"/>
          </p:cNvSpPr>
          <p:nvPr>
            <p:ph type="body" sz="quarter" idx="17" hasCustomPrompt="1"/>
          </p:nvPr>
        </p:nvSpPr>
        <p:spPr>
          <a:xfrm>
            <a:off x="9233489" y="3743932"/>
            <a:ext cx="627497" cy="261610"/>
          </a:xfrm>
          <a:solidFill>
            <a:srgbClr val="68217A"/>
          </a:solidFill>
        </p:spPr>
        <p:txBody>
          <a:bodyPr anchor="ctr"/>
          <a:lstStyle>
            <a:lvl1pPr marL="0" indent="0">
              <a:lnSpc>
                <a:spcPts val="588"/>
              </a:lnSpc>
              <a:spcBef>
                <a:spcPts val="0"/>
              </a:spcBef>
              <a:buNone/>
              <a:defRPr sz="588">
                <a:solidFill>
                  <a:schemeClr val="bg1"/>
                </a:solidFill>
              </a:defRPr>
            </a:lvl1pPr>
            <a:lvl2pPr marL="336080" indent="0">
              <a:buNone/>
              <a:defRPr sz="3136"/>
            </a:lvl2pPr>
            <a:lvl3pPr marL="560134" indent="0">
              <a:buNone/>
              <a:defRPr sz="3136"/>
            </a:lvl3pPr>
            <a:lvl4pPr marL="784187" indent="0">
              <a:buNone/>
              <a:defRPr sz="3136"/>
            </a:lvl4pPr>
            <a:lvl5pPr marL="1008241" indent="0">
              <a:buNone/>
              <a:defRPr sz="3136"/>
            </a:lvl5pPr>
          </a:lstStyle>
          <a:p>
            <a:pPr lvl="0"/>
            <a:r>
              <a:rPr lang="en-US" smtClean="0"/>
              <a:t> </a:t>
            </a:r>
            <a:endParaRPr lang="en-US"/>
          </a:p>
        </p:txBody>
      </p:sp>
      <p:sp>
        <p:nvSpPr>
          <p:cNvPr id="17" name="Title 16"/>
          <p:cNvSpPr>
            <a:spLocks noGrp="1"/>
          </p:cNvSpPr>
          <p:nvPr>
            <p:ph type="title"/>
          </p:nvPr>
        </p:nvSpPr>
        <p:spPr>
          <a:xfrm>
            <a:off x="4307819" y="3557466"/>
            <a:ext cx="2234160" cy="2228097"/>
          </a:xfrm>
          <a:solidFill>
            <a:srgbClr val="68217A"/>
          </a:solidFill>
        </p:spPr>
        <p:txBody>
          <a:bodyPr lIns="182880" tIns="146304" rIns="182880" bIns="146304"/>
          <a:lstStyle>
            <a:lvl1pPr>
              <a:defRPr sz="3136">
                <a:gradFill>
                  <a:gsLst>
                    <a:gs pos="14159">
                      <a:schemeClr val="bg1"/>
                    </a:gs>
                    <a:gs pos="37000">
                      <a:schemeClr val="bg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0765055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p:cTn id="7" dur="500" fill="hold"/>
                                        <p:tgtEl>
                                          <p:spTgt spid="13">
                                            <p:bg/>
                                          </p:spTgt>
                                        </p:tgtEl>
                                        <p:attrNameLst>
                                          <p:attrName>ppt_w</p:attrName>
                                        </p:attrNameLst>
                                      </p:cBhvr>
                                      <p:tavLst>
                                        <p:tav tm="0">
                                          <p:val>
                                            <p:fltVal val="0"/>
                                          </p:val>
                                        </p:tav>
                                        <p:tav tm="100000">
                                          <p:val>
                                            <p:strVal val="#ppt_w"/>
                                          </p:val>
                                        </p:tav>
                                      </p:tavLst>
                                    </p:anim>
                                    <p:anim calcmode="lin" valueType="num">
                                      <p:cBhvr>
                                        <p:cTn id="8" dur="500" fill="hold"/>
                                        <p:tgtEl>
                                          <p:spTgt spid="13">
                                            <p:bg/>
                                          </p:spTgt>
                                        </p:tgtEl>
                                        <p:attrNameLst>
                                          <p:attrName>ppt_h</p:attrName>
                                        </p:attrNameLst>
                                      </p:cBhvr>
                                      <p:tavLst>
                                        <p:tav tm="0">
                                          <p:val>
                                            <p:fltVal val="0"/>
                                          </p:val>
                                        </p:tav>
                                        <p:tav tm="100000">
                                          <p:val>
                                            <p:strVal val="#ppt_h"/>
                                          </p:val>
                                        </p:tav>
                                      </p:tavLst>
                                    </p:anim>
                                    <p:animEffect transition="in" filter="fade">
                                      <p:cBhvr>
                                        <p:cTn id="9" dur="500"/>
                                        <p:tgtEl>
                                          <p:spTgt spid="13">
                                            <p:bg/>
                                          </p:spTgt>
                                        </p:tgtEl>
                                      </p:cBhvr>
                                    </p:animEffect>
                                    <p:anim calcmode="lin" valueType="num">
                                      <p:cBhvr>
                                        <p:cTn id="10" dur="500" fill="hold"/>
                                        <p:tgtEl>
                                          <p:spTgt spid="13">
                                            <p:bg/>
                                          </p:spTgt>
                                        </p:tgtEl>
                                        <p:attrNameLst>
                                          <p:attrName>ppt_x</p:attrName>
                                        </p:attrNameLst>
                                      </p:cBhvr>
                                      <p:tavLst>
                                        <p:tav tm="0">
                                          <p:val>
                                            <p:fltVal val="0.5"/>
                                          </p:val>
                                        </p:tav>
                                        <p:tav tm="100000">
                                          <p:val>
                                            <p:strVal val="#ppt_x"/>
                                          </p:val>
                                        </p:tav>
                                      </p:tavLst>
                                    </p:anim>
                                    <p:anim calcmode="lin" valueType="num">
                                      <p:cBhvr>
                                        <p:cTn id="11" dur="500" fill="hold"/>
                                        <p:tgtEl>
                                          <p:spTgt spid="13">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anim calcmode="lin" valueType="num">
                                      <p:cBhvr>
                                        <p:cTn id="17"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13">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4">
                                            <p:bg/>
                                          </p:spTgt>
                                        </p:tgtEl>
                                        <p:attrNameLst>
                                          <p:attrName>style.visibility</p:attrName>
                                        </p:attrNameLst>
                                      </p:cBhvr>
                                      <p:to>
                                        <p:strVal val="visible"/>
                                      </p:to>
                                    </p:set>
                                    <p:anim calcmode="lin" valueType="num">
                                      <p:cBhvr>
                                        <p:cTn id="21" dur="500" fill="hold"/>
                                        <p:tgtEl>
                                          <p:spTgt spid="14">
                                            <p:bg/>
                                          </p:spTgt>
                                        </p:tgtEl>
                                        <p:attrNameLst>
                                          <p:attrName>ppt_w</p:attrName>
                                        </p:attrNameLst>
                                      </p:cBhvr>
                                      <p:tavLst>
                                        <p:tav tm="0">
                                          <p:val>
                                            <p:fltVal val="0"/>
                                          </p:val>
                                        </p:tav>
                                        <p:tav tm="100000">
                                          <p:val>
                                            <p:strVal val="#ppt_w"/>
                                          </p:val>
                                        </p:tav>
                                      </p:tavLst>
                                    </p:anim>
                                    <p:anim calcmode="lin" valueType="num">
                                      <p:cBhvr>
                                        <p:cTn id="22" dur="500" fill="hold"/>
                                        <p:tgtEl>
                                          <p:spTgt spid="14">
                                            <p:bg/>
                                          </p:spTgt>
                                        </p:tgtEl>
                                        <p:attrNameLst>
                                          <p:attrName>ppt_h</p:attrName>
                                        </p:attrNameLst>
                                      </p:cBhvr>
                                      <p:tavLst>
                                        <p:tav tm="0">
                                          <p:val>
                                            <p:fltVal val="0"/>
                                          </p:val>
                                        </p:tav>
                                        <p:tav tm="100000">
                                          <p:val>
                                            <p:strVal val="#ppt_h"/>
                                          </p:val>
                                        </p:tav>
                                      </p:tavLst>
                                    </p:anim>
                                    <p:animEffect transition="in" filter="fade">
                                      <p:cBhvr>
                                        <p:cTn id="23" dur="500"/>
                                        <p:tgtEl>
                                          <p:spTgt spid="14">
                                            <p:bg/>
                                          </p:spTgt>
                                        </p:tgtEl>
                                      </p:cBhvr>
                                    </p:animEffect>
                                    <p:anim calcmode="lin" valueType="num">
                                      <p:cBhvr>
                                        <p:cTn id="24" dur="500" fill="hold"/>
                                        <p:tgtEl>
                                          <p:spTgt spid="14">
                                            <p:bg/>
                                          </p:spTgt>
                                        </p:tgtEl>
                                        <p:attrNameLst>
                                          <p:attrName>ppt_x</p:attrName>
                                        </p:attrNameLst>
                                      </p:cBhvr>
                                      <p:tavLst>
                                        <p:tav tm="0">
                                          <p:val>
                                            <p:fltVal val="0.5"/>
                                          </p:val>
                                        </p:tav>
                                        <p:tav tm="100000">
                                          <p:val>
                                            <p:strVal val="#ppt_x"/>
                                          </p:val>
                                        </p:tav>
                                      </p:tavLst>
                                    </p:anim>
                                    <p:anim calcmode="lin" valueType="num">
                                      <p:cBhvr>
                                        <p:cTn id="25" dur="500" fill="hold"/>
                                        <p:tgtEl>
                                          <p:spTgt spid="14">
                                            <p:bg/>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anim calcmode="lin" valueType="num">
                                      <p:cBhvr>
                                        <p:cTn id="31" dur="500" fill="hold"/>
                                        <p:tgtEl>
                                          <p:spTgt spid="14">
                                            <p:txEl>
                                              <p:pRg st="0" end="0"/>
                                            </p:txEl>
                                          </p:spTgt>
                                        </p:tgtEl>
                                        <p:attrNameLst>
                                          <p:attrName>ppt_x</p:attrName>
                                        </p:attrNameLst>
                                      </p:cBhvr>
                                      <p:tavLst>
                                        <p:tav tm="0">
                                          <p:val>
                                            <p:fltVal val="0.5"/>
                                          </p:val>
                                        </p:tav>
                                        <p:tav tm="100000">
                                          <p:val>
                                            <p:strVal val="#ppt_x"/>
                                          </p:val>
                                        </p:tav>
                                      </p:tavLst>
                                    </p:anim>
                                    <p:anim calcmode="lin" valueType="num">
                                      <p:cBhvr>
                                        <p:cTn id="32" dur="500" fill="hold"/>
                                        <p:tgtEl>
                                          <p:spTgt spid="14">
                                            <p:txEl>
                                              <p:pRg st="0" end="0"/>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5">
                                            <p:bg/>
                                          </p:spTgt>
                                        </p:tgtEl>
                                        <p:attrNameLst>
                                          <p:attrName>style.visibility</p:attrName>
                                        </p:attrNameLst>
                                      </p:cBhvr>
                                      <p:to>
                                        <p:strVal val="visible"/>
                                      </p:to>
                                    </p:set>
                                    <p:anim calcmode="lin" valueType="num">
                                      <p:cBhvr>
                                        <p:cTn id="35" dur="500" fill="hold"/>
                                        <p:tgtEl>
                                          <p:spTgt spid="15">
                                            <p:bg/>
                                          </p:spTgt>
                                        </p:tgtEl>
                                        <p:attrNameLst>
                                          <p:attrName>ppt_w</p:attrName>
                                        </p:attrNameLst>
                                      </p:cBhvr>
                                      <p:tavLst>
                                        <p:tav tm="0">
                                          <p:val>
                                            <p:fltVal val="0"/>
                                          </p:val>
                                        </p:tav>
                                        <p:tav tm="100000">
                                          <p:val>
                                            <p:strVal val="#ppt_w"/>
                                          </p:val>
                                        </p:tav>
                                      </p:tavLst>
                                    </p:anim>
                                    <p:anim calcmode="lin" valueType="num">
                                      <p:cBhvr>
                                        <p:cTn id="36" dur="500" fill="hold"/>
                                        <p:tgtEl>
                                          <p:spTgt spid="15">
                                            <p:bg/>
                                          </p:spTgt>
                                        </p:tgtEl>
                                        <p:attrNameLst>
                                          <p:attrName>ppt_h</p:attrName>
                                        </p:attrNameLst>
                                      </p:cBhvr>
                                      <p:tavLst>
                                        <p:tav tm="0">
                                          <p:val>
                                            <p:fltVal val="0"/>
                                          </p:val>
                                        </p:tav>
                                        <p:tav tm="100000">
                                          <p:val>
                                            <p:strVal val="#ppt_h"/>
                                          </p:val>
                                        </p:tav>
                                      </p:tavLst>
                                    </p:anim>
                                    <p:animEffect transition="in" filter="fade">
                                      <p:cBhvr>
                                        <p:cTn id="37" dur="500"/>
                                        <p:tgtEl>
                                          <p:spTgt spid="15">
                                            <p:bg/>
                                          </p:spTgt>
                                        </p:tgtEl>
                                      </p:cBhvr>
                                    </p:animEffect>
                                    <p:anim calcmode="lin" valueType="num">
                                      <p:cBhvr>
                                        <p:cTn id="38" dur="500" fill="hold"/>
                                        <p:tgtEl>
                                          <p:spTgt spid="15">
                                            <p:bg/>
                                          </p:spTgt>
                                        </p:tgtEl>
                                        <p:attrNameLst>
                                          <p:attrName>ppt_x</p:attrName>
                                        </p:attrNameLst>
                                      </p:cBhvr>
                                      <p:tavLst>
                                        <p:tav tm="0">
                                          <p:val>
                                            <p:fltVal val="0.5"/>
                                          </p:val>
                                        </p:tav>
                                        <p:tav tm="100000">
                                          <p:val>
                                            <p:strVal val="#ppt_x"/>
                                          </p:val>
                                        </p:tav>
                                      </p:tavLst>
                                    </p:anim>
                                    <p:anim calcmode="lin" valueType="num">
                                      <p:cBhvr>
                                        <p:cTn id="39" dur="500" fill="hold"/>
                                        <p:tgtEl>
                                          <p:spTgt spid="15">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p:cTn id="4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5">
                                            <p:txEl>
                                              <p:pRg st="0" end="0"/>
                                            </p:txEl>
                                          </p:spTgt>
                                        </p:tgtEl>
                                      </p:cBhvr>
                                    </p:animEffect>
                                    <p:anim calcmode="lin" valueType="num">
                                      <p:cBhvr>
                                        <p:cTn id="45"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15">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Lst>
      </p:bldP>
      <p:bldP spid="14" grpId="0" build="p" animBg="1">
        <p:tmplLst>
          <p:tmpl>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Lst>
      </p:bldP>
      <p:bldP spid="15" grpId="0" build="p" animBg="1">
        <p:tmplLst>
          <p:tmpl>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Lst>
      </p:bldP>
      <p:bldP spid="17" grpId="0" animBg="1"/>
    </p:bld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2"/>
            <a:ext cx="11653834" cy="3137898"/>
          </a:xfrm>
        </p:spPr>
        <p:txBody>
          <a:bodyPr/>
          <a:lstStyle>
            <a:lvl1pPr>
              <a:defRPr sz="5685">
                <a:gradFill>
                  <a:gsLst>
                    <a:gs pos="6195">
                      <a:schemeClr val="tx1"/>
                    </a:gs>
                    <a:gs pos="39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3877277"/>
            <a:ext cx="5378549" cy="401841"/>
          </a:xfrm>
        </p:spPr>
        <p:txBody>
          <a:bodyPr/>
          <a:lstStyle>
            <a:lvl1pPr marL="0" indent="0">
              <a:buNone/>
              <a:defRPr sz="1567">
                <a:gradFill>
                  <a:gsLst>
                    <a:gs pos="1250">
                      <a:schemeClr val="tx1"/>
                    </a:gs>
                    <a:gs pos="100000">
                      <a:schemeClr val="tx1"/>
                    </a:gs>
                  </a:gsLst>
                  <a:lin ang="5400000" scaled="0"/>
                </a:gradFill>
                <a:latin typeface="+mn-lt"/>
              </a:defRPr>
            </a:lvl1pPr>
            <a:lvl2pPr>
              <a:defRPr sz="1567"/>
            </a:lvl2pPr>
            <a:lvl3pPr>
              <a:defRPr sz="1567"/>
            </a:lvl3pPr>
            <a:lvl4pPr>
              <a:defRPr sz="1567"/>
            </a:lvl4pPr>
            <a:lvl5pPr marL="1008241" indent="0">
              <a:buNone/>
              <a:defRPr sz="1567"/>
            </a:lvl5pPr>
          </a:lstStyle>
          <a:p>
            <a:pPr lvl="0"/>
            <a:r>
              <a:rPr lang="en-US" smtClean="0"/>
              <a:t>Click to edit Master text styles</a:t>
            </a:r>
          </a:p>
        </p:txBody>
      </p:sp>
    </p:spTree>
    <p:extLst>
      <p:ext uri="{BB962C8B-B14F-4D97-AF65-F5344CB8AC3E}">
        <p14:creationId xmlns:p14="http://schemas.microsoft.com/office/powerpoint/2010/main" val="4269841279"/>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2"/>
            <a:ext cx="11653834" cy="3137898"/>
          </a:xfrm>
        </p:spPr>
        <p:txBody>
          <a:bodyPr/>
          <a:lstStyle>
            <a:lvl1pPr>
              <a:defRPr sz="5685">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3877278"/>
            <a:ext cx="5378549" cy="398335"/>
          </a:xfrm>
        </p:spPr>
        <p:txBody>
          <a:bodyPr/>
          <a:lstStyle>
            <a:lvl1pPr marL="0" indent="0">
              <a:buNone/>
              <a:defRPr sz="1567">
                <a:gradFill>
                  <a:gsLst>
                    <a:gs pos="92035">
                      <a:schemeClr val="tx1"/>
                    </a:gs>
                    <a:gs pos="84000">
                      <a:schemeClr val="tx1"/>
                    </a:gs>
                  </a:gsLst>
                  <a:lin ang="5400000" scaled="0"/>
                </a:gradFill>
                <a:latin typeface="+mn-lt"/>
              </a:defRPr>
            </a:lvl1pPr>
            <a:lvl2pPr>
              <a:defRPr sz="1567">
                <a:gradFill>
                  <a:gsLst>
                    <a:gs pos="94030">
                      <a:srgbClr val="FFFFFF"/>
                    </a:gs>
                    <a:gs pos="68000">
                      <a:srgbClr val="FFFFFF"/>
                    </a:gs>
                  </a:gsLst>
                  <a:lin ang="5400000" scaled="0"/>
                </a:gradFill>
              </a:defRPr>
            </a:lvl2pPr>
            <a:lvl3pPr>
              <a:defRPr sz="1567">
                <a:gradFill>
                  <a:gsLst>
                    <a:gs pos="94030">
                      <a:srgbClr val="FFFFFF"/>
                    </a:gs>
                    <a:gs pos="68000">
                      <a:srgbClr val="FFFFFF"/>
                    </a:gs>
                  </a:gsLst>
                  <a:lin ang="5400000" scaled="0"/>
                </a:gradFill>
              </a:defRPr>
            </a:lvl3pPr>
            <a:lvl4pPr>
              <a:defRPr sz="1567">
                <a:gradFill>
                  <a:gsLst>
                    <a:gs pos="94030">
                      <a:srgbClr val="FFFFFF"/>
                    </a:gs>
                    <a:gs pos="68000">
                      <a:srgbClr val="FFFFFF"/>
                    </a:gs>
                  </a:gsLst>
                  <a:lin ang="5400000" scaled="0"/>
                </a:gradFill>
              </a:defRPr>
            </a:lvl4pPr>
            <a:lvl5pPr>
              <a:defRPr sz="1567">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26235292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urple">
    <p:bg bwMode="lt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2"/>
            <a:ext cx="11653834" cy="3137898"/>
          </a:xfrm>
        </p:spPr>
        <p:txBody>
          <a:bodyPr/>
          <a:lstStyle>
            <a:lvl1pPr>
              <a:defRPr sz="5685">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3877277"/>
            <a:ext cx="5378549" cy="401841"/>
          </a:xfrm>
        </p:spPr>
        <p:txBody>
          <a:bodyPr/>
          <a:lstStyle>
            <a:lvl1pPr marL="0" indent="0">
              <a:buNone/>
              <a:defRPr sz="1567">
                <a:gradFill>
                  <a:gsLst>
                    <a:gs pos="94690">
                      <a:schemeClr val="tx1"/>
                    </a:gs>
                    <a:gs pos="86000">
                      <a:schemeClr val="tx1"/>
                    </a:gs>
                  </a:gsLst>
                  <a:lin ang="5400000" scaled="0"/>
                </a:gradFill>
                <a:latin typeface="+mn-lt"/>
              </a:defRPr>
            </a:lvl1pPr>
            <a:lvl2pPr>
              <a:defRPr sz="1567">
                <a:gradFill>
                  <a:gsLst>
                    <a:gs pos="94030">
                      <a:srgbClr val="FFFFFF"/>
                    </a:gs>
                    <a:gs pos="68000">
                      <a:srgbClr val="FFFFFF"/>
                    </a:gs>
                  </a:gsLst>
                  <a:lin ang="5400000" scaled="0"/>
                </a:gradFill>
              </a:defRPr>
            </a:lvl2pPr>
            <a:lvl3pPr>
              <a:defRPr sz="1567">
                <a:gradFill>
                  <a:gsLst>
                    <a:gs pos="94030">
                      <a:srgbClr val="FFFFFF"/>
                    </a:gs>
                    <a:gs pos="68000">
                      <a:srgbClr val="FFFFFF"/>
                    </a:gs>
                  </a:gsLst>
                  <a:lin ang="5400000" scaled="0"/>
                </a:gradFill>
              </a:defRPr>
            </a:lvl3pPr>
            <a:lvl4pPr>
              <a:defRPr sz="1567">
                <a:gradFill>
                  <a:gsLst>
                    <a:gs pos="94030">
                      <a:srgbClr val="FFFFFF"/>
                    </a:gs>
                    <a:gs pos="68000">
                      <a:srgbClr val="FFFFFF"/>
                    </a:gs>
                  </a:gsLst>
                  <a:lin ang="5400000" scaled="0"/>
                </a:gradFill>
              </a:defRPr>
            </a:lvl4pPr>
            <a:lvl5pPr>
              <a:defRPr sz="1567">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26449893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2">
    <p:bg bwMode="gray">
      <p:bgRef idx="1001">
        <a:schemeClr val="bg1"/>
      </p:bgRef>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9239" y="1464555"/>
            <a:ext cx="11655528"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dirty="0" smtClean="0"/>
              <a:t>Click to edit Master text styles</a:t>
            </a:r>
          </a:p>
        </p:txBody>
      </p:sp>
      <p:sp>
        <p:nvSpPr>
          <p:cNvPr id="5" name="Title 1"/>
          <p:cNvSpPr>
            <a:spLocks noGrp="1"/>
          </p:cNvSpPr>
          <p:nvPr>
            <p:ph type="title"/>
          </p:nvPr>
        </p:nvSpPr>
        <p:spPr>
          <a:xfrm>
            <a:off x="268928" y="291103"/>
            <a:ext cx="11655840" cy="899665"/>
          </a:xfrm>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56509064"/>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2 Gray">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4"/>
            <a:ext cx="11653834" cy="1793071"/>
          </a:xfrm>
        </p:spPr>
        <p:txBody>
          <a:bodyPr/>
          <a:lstStyle>
            <a:lvl1pPr>
              <a:defRPr sz="5685">
                <a:gradFill>
                  <a:gsLst>
                    <a:gs pos="99115">
                      <a:schemeClr val="tx1"/>
                    </a:gs>
                    <a:gs pos="87611">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40" y="2546469"/>
            <a:ext cx="7171399" cy="506972"/>
          </a:xfrm>
        </p:spPr>
        <p:txBody>
          <a:bodyPr/>
          <a:lstStyle>
            <a:lvl1pPr marL="0" indent="0">
              <a:buNone/>
              <a:defRPr sz="2353">
                <a:gradFill>
                  <a:gsLst>
                    <a:gs pos="14159">
                      <a:schemeClr val="tx1"/>
                    </a:gs>
                    <a:gs pos="31000">
                      <a:schemeClr val="tx1"/>
                    </a:gs>
                  </a:gsLst>
                  <a:lin ang="5400000" scaled="0"/>
                </a:gradFill>
                <a:latin typeface="+mn-lt"/>
              </a:defRPr>
            </a:lvl1pPr>
            <a:lvl2pPr>
              <a:defRPr sz="2353">
                <a:gradFill>
                  <a:gsLst>
                    <a:gs pos="5224">
                      <a:srgbClr val="FFFFFF"/>
                    </a:gs>
                    <a:gs pos="31000">
                      <a:srgbClr val="FFFFFF"/>
                    </a:gs>
                  </a:gsLst>
                  <a:lin ang="5400000" scaled="0"/>
                </a:gradFill>
              </a:defRPr>
            </a:lvl2pPr>
            <a:lvl3pPr>
              <a:defRPr sz="2353">
                <a:gradFill>
                  <a:gsLst>
                    <a:gs pos="5224">
                      <a:srgbClr val="FFFFFF"/>
                    </a:gs>
                    <a:gs pos="31000">
                      <a:srgbClr val="FFFFFF"/>
                    </a:gs>
                  </a:gsLst>
                  <a:lin ang="5400000" scaled="0"/>
                </a:gradFill>
              </a:defRPr>
            </a:lvl3pPr>
            <a:lvl4pPr>
              <a:defRPr sz="2353">
                <a:gradFill>
                  <a:gsLst>
                    <a:gs pos="5224">
                      <a:srgbClr val="FFFFFF"/>
                    </a:gs>
                    <a:gs pos="31000">
                      <a:srgbClr val="FFFFFF"/>
                    </a:gs>
                  </a:gsLst>
                  <a:lin ang="5400000" scaled="0"/>
                </a:gradFill>
              </a:defRPr>
            </a:lvl4pPr>
            <a:lvl5pPr>
              <a:defRPr sz="2353">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21681853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Content 2 Orange">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4"/>
            <a:ext cx="11653834" cy="1793071"/>
          </a:xfrm>
        </p:spPr>
        <p:txBody>
          <a:bodyPr/>
          <a:lstStyle>
            <a:lvl1pPr>
              <a:defRPr sz="5685">
                <a:gradFill>
                  <a:gsLst>
                    <a:gs pos="85821">
                      <a:schemeClr val="tx1"/>
                    </a:gs>
                    <a:gs pos="61194">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40" y="2546469"/>
            <a:ext cx="7171399" cy="506972"/>
          </a:xfrm>
        </p:spPr>
        <p:txBody>
          <a:bodyPr/>
          <a:lstStyle>
            <a:lvl1pPr marL="0" indent="0">
              <a:buNone/>
              <a:defRPr sz="2353">
                <a:gradFill>
                  <a:gsLst>
                    <a:gs pos="54867">
                      <a:schemeClr val="tx1"/>
                    </a:gs>
                    <a:gs pos="31000">
                      <a:schemeClr val="tx1"/>
                    </a:gs>
                  </a:gsLst>
                  <a:lin ang="5400000" scaled="0"/>
                </a:gradFill>
                <a:latin typeface="+mn-lt"/>
              </a:defRPr>
            </a:lvl1pPr>
            <a:lvl2pPr>
              <a:defRPr sz="2353">
                <a:gradFill>
                  <a:gsLst>
                    <a:gs pos="5224">
                      <a:srgbClr val="FFFFFF"/>
                    </a:gs>
                    <a:gs pos="31000">
                      <a:srgbClr val="FFFFFF"/>
                    </a:gs>
                  </a:gsLst>
                  <a:lin ang="5400000" scaled="0"/>
                </a:gradFill>
              </a:defRPr>
            </a:lvl2pPr>
            <a:lvl3pPr>
              <a:defRPr sz="2353">
                <a:gradFill>
                  <a:gsLst>
                    <a:gs pos="5224">
                      <a:srgbClr val="FFFFFF"/>
                    </a:gs>
                    <a:gs pos="31000">
                      <a:srgbClr val="FFFFFF"/>
                    </a:gs>
                  </a:gsLst>
                  <a:lin ang="5400000" scaled="0"/>
                </a:gradFill>
              </a:defRPr>
            </a:lvl3pPr>
            <a:lvl4pPr>
              <a:defRPr sz="2353">
                <a:gradFill>
                  <a:gsLst>
                    <a:gs pos="5224">
                      <a:srgbClr val="FFFFFF"/>
                    </a:gs>
                    <a:gs pos="31000">
                      <a:srgbClr val="FFFFFF"/>
                    </a:gs>
                  </a:gsLst>
                  <a:lin ang="5400000" scaled="0"/>
                </a:gradFill>
              </a:defRPr>
            </a:lvl4pPr>
            <a:lvl5pPr>
              <a:defRPr sz="2353">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27131576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896518"/>
          </a:xfrm>
        </p:spPr>
        <p:txBody>
          <a:bodyPr/>
          <a:lstStyle>
            <a:lvl1pPr>
              <a:defRPr sz="5685">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1663939"/>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350296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defRPr sz="392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0993797"/>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hoto &amp; Content Only">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 y="1"/>
            <a:ext cx="5884345" cy="727700"/>
          </a:xfrm>
        </p:spPr>
        <p:txBody>
          <a:bodyPr/>
          <a:lstStyle>
            <a:lvl1pPr marL="0" indent="0">
              <a:buNone/>
              <a:defRPr/>
            </a:lvl1pPr>
          </a:lstStyle>
          <a:p>
            <a:r>
              <a:rPr lang="en-US" dirty="0" smtClean="0"/>
              <a:t>Click icon to add picture</a:t>
            </a:r>
            <a:endParaRPr lang="en-US" dirty="0"/>
          </a:p>
        </p:txBody>
      </p:sp>
      <p:sp>
        <p:nvSpPr>
          <p:cNvPr id="6" name="Content Placeholder 5"/>
          <p:cNvSpPr>
            <a:spLocks noGrp="1"/>
          </p:cNvSpPr>
          <p:nvPr>
            <p:ph sz="quarter" idx="10"/>
          </p:nvPr>
        </p:nvSpPr>
        <p:spPr>
          <a:xfrm>
            <a:off x="5647788" y="1187622"/>
            <a:ext cx="6274974" cy="588449"/>
          </a:xfrm>
        </p:spPr>
        <p:txBody>
          <a:bodyPr/>
          <a:lstStyle>
            <a:lvl1pPr marL="0" indent="0">
              <a:buNone/>
              <a:defRPr sz="2941"/>
            </a:lvl1pPr>
          </a:lstStyle>
          <a:p>
            <a:pPr lvl="0"/>
            <a:r>
              <a:rPr lang="en-US" smtClean="0"/>
              <a:t>Click to edit Master text styles</a:t>
            </a:r>
          </a:p>
        </p:txBody>
      </p:sp>
    </p:spTree>
    <p:extLst>
      <p:ext uri="{BB962C8B-B14F-4D97-AF65-F5344CB8AC3E}">
        <p14:creationId xmlns:p14="http://schemas.microsoft.com/office/powerpoint/2010/main" val="3273143010"/>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337943819"/>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Only_subtitle">
    <p:bg bwMode="gray">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68928" y="1024119"/>
            <a:ext cx="11655078" cy="506972"/>
          </a:xfrm>
        </p:spPr>
        <p:txBody>
          <a:bodyPr/>
          <a:lstStyle>
            <a:lvl1pPr marL="0" marR="0" indent="0" algn="l" defTabSz="914192" rtl="0" eaLnBrk="1" fontAlgn="auto" latinLnBrk="0" hangingPunct="1">
              <a:lnSpc>
                <a:spcPct val="90000"/>
              </a:lnSpc>
              <a:spcBef>
                <a:spcPct val="20000"/>
              </a:spcBef>
              <a:spcAft>
                <a:spcPts val="0"/>
              </a:spcAft>
              <a:buClrTx/>
              <a:buSzPct val="90000"/>
              <a:buFont typeface="Arial" pitchFamily="34" charset="0"/>
              <a:buNone/>
              <a:tabLst/>
              <a:defRPr lang="en-US" sz="2353" kern="1200" spc="0" baseline="0" dirty="0" smtClean="0">
                <a:gradFill>
                  <a:gsLst>
                    <a:gs pos="1250">
                      <a:schemeClr val="tx1"/>
                    </a:gs>
                    <a:gs pos="100000">
                      <a:schemeClr val="tx1"/>
                    </a:gs>
                  </a:gsLst>
                  <a:lin ang="5400000" scaled="0"/>
                </a:gradFill>
                <a:latin typeface="+mj-lt"/>
                <a:ea typeface="+mn-ea"/>
                <a:cs typeface="+mn-cs"/>
              </a:defRPr>
            </a:lvl1pPr>
            <a:lvl4pPr>
              <a:defRPr lang="en-US" sz="2353" kern="1200" spc="0" baseline="0" dirty="0" smtClean="0">
                <a:gradFill>
                  <a:gsLst>
                    <a:gs pos="1250">
                      <a:schemeClr val="tx1"/>
                    </a:gs>
                    <a:gs pos="100000">
                      <a:schemeClr val="tx1"/>
                    </a:gs>
                  </a:gsLst>
                  <a:lin ang="5400000" scaled="0"/>
                </a:gradFill>
                <a:latin typeface="+mj-lt"/>
                <a:ea typeface="+mn-ea"/>
                <a:cs typeface="+mn-cs"/>
              </a:defRPr>
            </a:lvl4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70186420"/>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mall Title &amp; Conten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1663914"/>
            <a:ext cx="8964248" cy="669927"/>
          </a:xfrm>
        </p:spPr>
        <p:txBody>
          <a:bodyPr/>
          <a:lstStyle>
            <a:lvl1pPr marL="0" indent="0">
              <a:buNone/>
              <a:defRPr sz="3528"/>
            </a:lvl1pPr>
            <a:lvl2pPr>
              <a:defRPr sz="3528"/>
            </a:lvl2pPr>
            <a:lvl3pPr>
              <a:defRPr sz="3528"/>
            </a:lvl3pPr>
            <a:lvl4pPr>
              <a:defRPr sz="3528"/>
            </a:lvl4pPr>
            <a:lvl5pPr>
              <a:defRPr sz="3528"/>
            </a:lvl5pPr>
          </a:lstStyle>
          <a:p>
            <a:pPr lvl="0"/>
            <a:r>
              <a:rPr lang="en-US" smtClean="0"/>
              <a:t>Click to edit Master text styles</a:t>
            </a:r>
          </a:p>
        </p:txBody>
      </p:sp>
    </p:spTree>
    <p:extLst>
      <p:ext uri="{BB962C8B-B14F-4D97-AF65-F5344CB8AC3E}">
        <p14:creationId xmlns:p14="http://schemas.microsoft.com/office/powerpoint/2010/main" val="1808410797"/>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Content box">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28"/>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1663939"/>
            <a:ext cx="3585699" cy="425495"/>
          </a:xfrm>
        </p:spPr>
        <p:txBody>
          <a:bodyPr/>
          <a:lstStyle>
            <a:lvl1pPr marL="0" indent="0">
              <a:buNone/>
              <a:defRPr sz="1765">
                <a:latin typeface="+mn-lt"/>
              </a:defRPr>
            </a:lvl1pPr>
            <a:lvl2pPr>
              <a:defRPr sz="1765"/>
            </a:lvl2pPr>
            <a:lvl3pPr>
              <a:defRPr sz="1765"/>
            </a:lvl3pPr>
            <a:lvl4pPr>
              <a:defRPr sz="1765"/>
            </a:lvl4pPr>
            <a:lvl5pPr>
              <a:defRPr sz="1765"/>
            </a:lvl5pPr>
          </a:lstStyle>
          <a:p>
            <a:pPr lvl="0"/>
            <a:r>
              <a:rPr lang="en-US" smtClean="0"/>
              <a:t>Click to edit Master text styles</a:t>
            </a:r>
          </a:p>
        </p:txBody>
      </p:sp>
    </p:spTree>
    <p:extLst>
      <p:ext uri="{BB962C8B-B14F-4D97-AF65-F5344CB8AC3E}">
        <p14:creationId xmlns:p14="http://schemas.microsoft.com/office/powerpoint/2010/main" val="752121995"/>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mp; photo">
    <p:bg bwMode="ltGray">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727700"/>
          </a:xfrm>
        </p:spPr>
        <p:txBody>
          <a:bodyPr/>
          <a:lstStyle/>
          <a:p>
            <a:r>
              <a:rPr lang="en-US" dirty="0" smtClean="0"/>
              <a:t>Click icon to add picture</a:t>
            </a:r>
            <a:endParaRPr lang="en-US" dirty="0"/>
          </a:p>
        </p:txBody>
      </p:sp>
      <p:sp>
        <p:nvSpPr>
          <p:cNvPr id="2" name="Title 1"/>
          <p:cNvSpPr>
            <a:spLocks noGrp="1"/>
          </p:cNvSpPr>
          <p:nvPr>
            <p:ph type="title"/>
          </p:nvPr>
        </p:nvSpPr>
        <p:spPr/>
        <p:txBody>
          <a:bodyPr/>
          <a:lstStyle>
            <a:lvl1pPr>
              <a:defRPr sz="4704">
                <a:gradFill>
                  <a:gsLst>
                    <a:gs pos="69027">
                      <a:schemeClr val="tx1"/>
                    </a:gs>
                    <a:gs pos="22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81546035"/>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5840" cy="737413"/>
          </a:xfrm>
        </p:spPr>
        <p:txBody>
          <a:bodyPr/>
          <a:lstStyle>
            <a:lvl1pPr>
              <a:defRPr sz="3528"/>
            </a:lvl1pPr>
          </a:lstStyle>
          <a:p>
            <a:r>
              <a:rPr lang="en-US" smtClean="0"/>
              <a:t>Click to edit Master title style</a:t>
            </a:r>
            <a:endParaRPr lang="en-US" dirty="0"/>
          </a:p>
        </p:txBody>
      </p:sp>
      <p:sp>
        <p:nvSpPr>
          <p:cNvPr id="4" name="Content Placeholder 3"/>
          <p:cNvSpPr>
            <a:spLocks noGrp="1"/>
          </p:cNvSpPr>
          <p:nvPr>
            <p:ph sz="quarter" idx="10"/>
          </p:nvPr>
        </p:nvSpPr>
        <p:spPr>
          <a:xfrm>
            <a:off x="269240" y="2980725"/>
            <a:ext cx="11653523" cy="506972"/>
          </a:xfrm>
        </p:spPr>
        <p:txBody>
          <a:bodyPr/>
          <a:lstStyle>
            <a:lvl1pPr marL="0" indent="0">
              <a:buNone/>
              <a:defRPr sz="2353"/>
            </a:lvl1pPr>
          </a:lstStyle>
          <a:p>
            <a:pPr lvl="0"/>
            <a:r>
              <a:rPr lang="en-US" smtClean="0"/>
              <a:t>Click to edit Master text styles</a:t>
            </a:r>
          </a:p>
        </p:txBody>
      </p:sp>
      <p:sp>
        <p:nvSpPr>
          <p:cNvPr id="6" name="Content Placeholder 5"/>
          <p:cNvSpPr>
            <a:spLocks noGrp="1"/>
          </p:cNvSpPr>
          <p:nvPr>
            <p:ph sz="quarter" idx="11"/>
          </p:nvPr>
        </p:nvSpPr>
        <p:spPr>
          <a:xfrm>
            <a:off x="269239" y="3877276"/>
            <a:ext cx="2689274" cy="2689656"/>
          </a:xfrm>
          <a:solidFill>
            <a:schemeClr val="accent1"/>
          </a:solidFill>
        </p:spPr>
        <p:txBody>
          <a:bodyPr lIns="182880" tIns="146304" rIns="182880" bIns="146304">
            <a:noAutofit/>
          </a:bodyPr>
          <a:lstStyle>
            <a:lvl1pPr marL="0" indent="0">
              <a:buNone/>
              <a:defRPr sz="2353">
                <a:gradFill>
                  <a:gsLst>
                    <a:gs pos="2655">
                      <a:schemeClr val="bg1"/>
                    </a:gs>
                    <a:gs pos="29000">
                      <a:schemeClr val="bg1"/>
                    </a:gs>
                  </a:gsLst>
                  <a:lin ang="5400000" scaled="0"/>
                </a:gradFill>
              </a:defRPr>
            </a:lvl1pPr>
            <a:lvl2pPr>
              <a:defRPr sz="2353"/>
            </a:lvl2pPr>
            <a:lvl3pPr>
              <a:defRPr sz="2353"/>
            </a:lvl3pPr>
            <a:lvl4pPr>
              <a:defRPr sz="2353"/>
            </a:lvl4pPr>
            <a:lvl5pPr>
              <a:defRPr sz="2353"/>
            </a:lvl5pPr>
          </a:lstStyle>
          <a:p>
            <a:pPr lvl="0"/>
            <a:r>
              <a:rPr lang="en-US" smtClean="0"/>
              <a:t>Click to edit Master text styles</a:t>
            </a:r>
          </a:p>
        </p:txBody>
      </p:sp>
      <p:sp>
        <p:nvSpPr>
          <p:cNvPr id="7" name="Content Placeholder 5"/>
          <p:cNvSpPr>
            <a:spLocks noGrp="1"/>
          </p:cNvSpPr>
          <p:nvPr>
            <p:ph sz="quarter" idx="12"/>
          </p:nvPr>
        </p:nvSpPr>
        <p:spPr>
          <a:xfrm>
            <a:off x="3256442" y="3877276"/>
            <a:ext cx="2689274" cy="2689656"/>
          </a:xfrm>
          <a:solidFill>
            <a:schemeClr val="accent1"/>
          </a:solidFill>
        </p:spPr>
        <p:txBody>
          <a:bodyPr lIns="182880" tIns="146304" rIns="182880" bIns="146304">
            <a:noAutofit/>
          </a:bodyPr>
          <a:lstStyle>
            <a:lvl1pPr marL="0" indent="0">
              <a:buNone/>
              <a:defRPr sz="2353">
                <a:gradFill>
                  <a:gsLst>
                    <a:gs pos="2655">
                      <a:schemeClr val="bg1"/>
                    </a:gs>
                    <a:gs pos="29000">
                      <a:schemeClr val="bg1"/>
                    </a:gs>
                  </a:gsLst>
                  <a:lin ang="5400000" scaled="0"/>
                </a:gradFill>
              </a:defRPr>
            </a:lvl1pPr>
            <a:lvl2pPr>
              <a:defRPr sz="2353"/>
            </a:lvl2pPr>
            <a:lvl3pPr>
              <a:defRPr sz="2353"/>
            </a:lvl3pPr>
            <a:lvl4pPr>
              <a:defRPr sz="2353"/>
            </a:lvl4pPr>
            <a:lvl5pPr>
              <a:defRPr sz="2353"/>
            </a:lvl5pPr>
          </a:lstStyle>
          <a:p>
            <a:pPr lvl="0"/>
            <a:r>
              <a:rPr lang="en-US" smtClean="0"/>
              <a:t>Click to edit Master text styles</a:t>
            </a:r>
          </a:p>
        </p:txBody>
      </p:sp>
      <p:sp>
        <p:nvSpPr>
          <p:cNvPr id="8" name="Content Placeholder 5"/>
          <p:cNvSpPr>
            <a:spLocks noGrp="1"/>
          </p:cNvSpPr>
          <p:nvPr>
            <p:ph sz="quarter" idx="13"/>
          </p:nvPr>
        </p:nvSpPr>
        <p:spPr>
          <a:xfrm>
            <a:off x="6243644" y="3877276"/>
            <a:ext cx="2689274" cy="2689656"/>
          </a:xfrm>
          <a:solidFill>
            <a:schemeClr val="accent1"/>
          </a:solidFill>
        </p:spPr>
        <p:txBody>
          <a:bodyPr lIns="182880" tIns="146304" rIns="182880" bIns="146304">
            <a:noAutofit/>
          </a:bodyPr>
          <a:lstStyle>
            <a:lvl1pPr marL="0" indent="0">
              <a:buNone/>
              <a:defRPr sz="2353">
                <a:gradFill>
                  <a:gsLst>
                    <a:gs pos="2655">
                      <a:schemeClr val="bg1"/>
                    </a:gs>
                    <a:gs pos="29000">
                      <a:schemeClr val="bg1"/>
                    </a:gs>
                  </a:gsLst>
                  <a:lin ang="5400000" scaled="0"/>
                </a:gradFill>
              </a:defRPr>
            </a:lvl1pPr>
            <a:lvl2pPr>
              <a:defRPr sz="2353"/>
            </a:lvl2pPr>
            <a:lvl3pPr>
              <a:defRPr sz="2353"/>
            </a:lvl3pPr>
            <a:lvl4pPr>
              <a:defRPr sz="2353"/>
            </a:lvl4pPr>
            <a:lvl5pPr>
              <a:defRPr sz="2353"/>
            </a:lvl5pPr>
          </a:lstStyle>
          <a:p>
            <a:pPr lvl="0"/>
            <a:r>
              <a:rPr lang="en-US" smtClean="0"/>
              <a:t>Click to edit Master text styles</a:t>
            </a:r>
          </a:p>
        </p:txBody>
      </p:sp>
      <p:sp>
        <p:nvSpPr>
          <p:cNvPr id="9" name="Content Placeholder 5"/>
          <p:cNvSpPr>
            <a:spLocks noGrp="1"/>
          </p:cNvSpPr>
          <p:nvPr>
            <p:ph sz="quarter" idx="14"/>
          </p:nvPr>
        </p:nvSpPr>
        <p:spPr>
          <a:xfrm>
            <a:off x="9230848" y="3877276"/>
            <a:ext cx="2689274" cy="2689656"/>
          </a:xfrm>
          <a:solidFill>
            <a:schemeClr val="accent1"/>
          </a:solidFill>
        </p:spPr>
        <p:txBody>
          <a:bodyPr lIns="182880" tIns="146304" rIns="182880" bIns="146304">
            <a:noAutofit/>
          </a:bodyPr>
          <a:lstStyle>
            <a:lvl1pPr marL="0" indent="0">
              <a:buNone/>
              <a:defRPr sz="2353">
                <a:gradFill>
                  <a:gsLst>
                    <a:gs pos="2655">
                      <a:schemeClr val="bg1"/>
                    </a:gs>
                    <a:gs pos="29000">
                      <a:schemeClr val="bg1"/>
                    </a:gs>
                  </a:gsLst>
                  <a:lin ang="5400000" scaled="0"/>
                </a:gradFill>
              </a:defRPr>
            </a:lvl1pPr>
            <a:lvl2pPr>
              <a:defRPr sz="2353"/>
            </a:lvl2pPr>
            <a:lvl3pPr>
              <a:defRPr sz="2353"/>
            </a:lvl3pPr>
            <a:lvl4pPr>
              <a:defRPr sz="2353"/>
            </a:lvl4pPr>
            <a:lvl5pPr>
              <a:defRPr sz="2353"/>
            </a:lvl5pPr>
          </a:lstStyle>
          <a:p>
            <a:pPr lvl="0"/>
            <a:r>
              <a:rPr lang="en-US" smtClean="0"/>
              <a:t>Click to edit Master text styles</a:t>
            </a:r>
          </a:p>
        </p:txBody>
      </p:sp>
    </p:spTree>
    <p:extLst>
      <p:ext uri="{BB962C8B-B14F-4D97-AF65-F5344CB8AC3E}">
        <p14:creationId xmlns:p14="http://schemas.microsoft.com/office/powerpoint/2010/main" val="1791125192"/>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mp; Dark Content Box">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28"/>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1663913"/>
            <a:ext cx="5378549" cy="4903020"/>
          </a:xfrm>
          <a:solidFill>
            <a:schemeClr val="accent1">
              <a:alpha val="90000"/>
            </a:schemeClr>
          </a:solidFill>
        </p:spPr>
        <p:txBody>
          <a:bodyPr lIns="182880" tIns="146304" rIns="182880" bIns="146304">
            <a:noAutofit/>
          </a:bodyPr>
          <a:lstStyle>
            <a:lvl1pPr marL="0" indent="0">
              <a:buNone/>
              <a:defRPr sz="2353">
                <a:gradFill>
                  <a:gsLst>
                    <a:gs pos="10619">
                      <a:schemeClr val="bg1"/>
                    </a:gs>
                    <a:gs pos="33000">
                      <a:schemeClr val="bg1"/>
                    </a:gs>
                  </a:gsLst>
                  <a:lin ang="5400000" scaled="0"/>
                </a:gradFill>
              </a:defRPr>
            </a:lvl1pPr>
            <a:lvl2pPr>
              <a:defRPr sz="1961"/>
            </a:lvl2pPr>
            <a:lvl3pPr>
              <a:defRPr sz="1961"/>
            </a:lvl3pPr>
            <a:lvl4pPr>
              <a:defRPr sz="1765"/>
            </a:lvl4pPr>
            <a:lvl5pPr>
              <a:defRPr sz="1765"/>
            </a:lvl5pPr>
          </a:lstStyle>
          <a:p>
            <a:pPr lvl="0"/>
            <a:r>
              <a:rPr lang="en-US" smtClean="0"/>
              <a:t>Click to edit Master text styles</a:t>
            </a:r>
          </a:p>
        </p:txBody>
      </p:sp>
    </p:spTree>
    <p:extLst>
      <p:ext uri="{BB962C8B-B14F-4D97-AF65-F5344CB8AC3E}">
        <p14:creationId xmlns:p14="http://schemas.microsoft.com/office/powerpoint/2010/main" val="1284472076"/>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mall 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smtClean="0"/>
              <a:t>Click to edit Master title style</a:t>
            </a:r>
            <a:endParaRPr lang="en-US" dirty="0"/>
          </a:p>
        </p:txBody>
      </p:sp>
    </p:spTree>
    <p:extLst>
      <p:ext uri="{BB962C8B-B14F-4D97-AF65-F5344CB8AC3E}">
        <p14:creationId xmlns:p14="http://schemas.microsoft.com/office/powerpoint/2010/main" val="2012545475"/>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3942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775535"/>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Title 1">
    <p:bg bwMode="ltGray">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273132" y="291070"/>
            <a:ext cx="11653523" cy="6125745"/>
            <a:chOff x="274638" y="297107"/>
            <a:chExt cx="11887200" cy="6247693"/>
          </a:xfrm>
        </p:grpSpPr>
        <p:pic>
          <p:nvPicPr>
            <p:cNvPr id="4" name="Picture 3"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0" name="Picture 9" descr="NewGridTile_8x8.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1" name="Picture 10" descr="NewGridTile_8x8.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2" name="Title 1"/>
          <p:cNvSpPr>
            <a:spLocks noGrp="1"/>
          </p:cNvSpPr>
          <p:nvPr>
            <p:ph type="title"/>
          </p:nvPr>
        </p:nvSpPr>
        <p:spPr>
          <a:xfrm>
            <a:off x="268928" y="2081061"/>
            <a:ext cx="11655840" cy="2692769"/>
          </a:xfrm>
        </p:spPr>
        <p:txBody>
          <a:bodyPr/>
          <a:lstStyle>
            <a:lvl1pPr>
              <a:defRPr sz="8626">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0344843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Title 2">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081061"/>
            <a:ext cx="11655840" cy="2692769"/>
          </a:xfrm>
        </p:spPr>
        <p:txBody>
          <a:bodyPr/>
          <a:lstStyle>
            <a:lvl1pPr>
              <a:defRPr sz="8626">
                <a:gradFill>
                  <a:gsLst>
                    <a:gs pos="0">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9048862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Title 3">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070"/>
            <a:ext cx="11655840" cy="1793104"/>
          </a:xfrm>
        </p:spPr>
        <p:txBody>
          <a:bodyPr/>
          <a:lstStyle>
            <a:lvl1pPr>
              <a:defRPr sz="5293">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8668615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28" y="2087886"/>
            <a:ext cx="11655840" cy="899665"/>
          </a:xfrm>
        </p:spPr>
        <p:txBody>
          <a:bodyPr/>
          <a:lstStyle>
            <a:lvl1pPr>
              <a:defRPr sz="5881"/>
            </a:lvl1pPr>
          </a:lstStyle>
          <a:p>
            <a:r>
              <a:rPr lang="en-US" dirty="0" smtClean="0"/>
              <a:t>Thank you</a:t>
            </a:r>
            <a:endParaRPr lang="en-US" dirty="0"/>
          </a:p>
        </p:txBody>
      </p:sp>
    </p:spTree>
    <p:extLst>
      <p:ext uri="{BB962C8B-B14F-4D97-AF65-F5344CB8AC3E}">
        <p14:creationId xmlns:p14="http://schemas.microsoft.com/office/powerpoint/2010/main" val="3815740409"/>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0153769"/>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9712329"/>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6264983"/>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3079882"/>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8857688"/>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246227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2390377"/>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9760365"/>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2123455"/>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lumn Blue Bullet text">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6544214" y="1189176"/>
            <a:ext cx="5378548" cy="2377940"/>
          </a:xfrm>
        </p:spPr>
        <p:txBody>
          <a:bodyPr wrap="square">
            <a:spAutoFit/>
          </a:bodyPr>
          <a:lstStyle>
            <a:lvl1pPr marL="392169" indent="-392169">
              <a:spcBef>
                <a:spcPts val="1200"/>
              </a:spcBef>
              <a:buClr>
                <a:schemeClr val="tx2"/>
              </a:buClr>
              <a:buSzPct val="100000"/>
              <a:buFont typeface="Wingdings" panose="05000000000000000000" pitchFamily="2" charset="2"/>
              <a:buChar char="ü"/>
              <a:defRPr sz="3137"/>
            </a:lvl1pPr>
            <a:lvl2pPr marL="728314" indent="-336145">
              <a:buClr>
                <a:schemeClr val="tx2"/>
              </a:buClr>
              <a:buSzPct val="100000"/>
              <a:buFont typeface="Wingdings" panose="05000000000000000000" pitchFamily="2" charset="2"/>
              <a:buChar char="ü"/>
              <a:defRPr sz="2353"/>
            </a:lvl2pPr>
            <a:lvl3pPr marL="1008435" indent="-280121">
              <a:buClr>
                <a:schemeClr val="tx2"/>
              </a:buClr>
              <a:buSzPct val="100000"/>
              <a:buFont typeface="Wingdings" panose="05000000000000000000" pitchFamily="2" charset="2"/>
              <a:buChar char="ü"/>
              <a:tabLst/>
              <a:defRPr sz="1961"/>
            </a:lvl3pPr>
            <a:lvl4pPr marL="1232531" indent="-224097">
              <a:buClr>
                <a:schemeClr val="tx2"/>
              </a:buClr>
              <a:buSzPct val="100000"/>
              <a:buFont typeface="Wingdings" panose="05000000000000000000" pitchFamily="2" charset="2"/>
              <a:buChar char="ü"/>
              <a:defRPr lang="en-US" sz="1765" kern="1200" spc="0" baseline="0" dirty="0">
                <a:gradFill>
                  <a:gsLst>
                    <a:gs pos="1250">
                      <a:schemeClr val="tx1"/>
                    </a:gs>
                    <a:gs pos="100000">
                      <a:schemeClr val="tx1"/>
                    </a:gs>
                  </a:gsLst>
                  <a:lin ang="5400000" scaled="0"/>
                </a:gradFill>
                <a:latin typeface="+mn-lt"/>
                <a:ea typeface="+mn-ea"/>
                <a:cs typeface="+mn-cs"/>
              </a:defRPr>
            </a:lvl4pPr>
            <a:lvl5pPr marL="1232531" indent="-224097">
              <a:buClr>
                <a:schemeClr val="tx2"/>
              </a:buClr>
              <a:buSzPct val="100000"/>
              <a:buFont typeface="Wingdings" panose="05000000000000000000" pitchFamily="2" charset="2"/>
              <a:buChar char="ü"/>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32531" marR="0" lvl="3" indent="-224097" algn="l" defTabSz="914367" rtl="0" eaLnBrk="1" fontAlgn="auto" latinLnBrk="0" hangingPunct="1">
              <a:lnSpc>
                <a:spcPct val="90000"/>
              </a:lnSpc>
              <a:spcBef>
                <a:spcPct val="20000"/>
              </a:spcBef>
              <a:spcAft>
                <a:spcPts val="0"/>
              </a:spcAft>
              <a:buClr>
                <a:schemeClr val="tx2"/>
              </a:buClr>
              <a:buSzPct val="100000"/>
              <a:buFont typeface="Wingdings" panose="05000000000000000000" pitchFamily="2" charset="2"/>
              <a:buChar char="ü"/>
              <a:tabLst/>
            </a:pPr>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392169" indent="-392169">
              <a:spcBef>
                <a:spcPts val="1200"/>
              </a:spcBef>
              <a:buClr>
                <a:schemeClr val="tx2"/>
              </a:buClr>
              <a:buSzPct val="100000"/>
              <a:buFont typeface="Wingdings" panose="05000000000000000000" pitchFamily="2" charset="2"/>
              <a:buChar char="ü"/>
              <a:defRPr sz="3137"/>
            </a:lvl1pPr>
            <a:lvl2pPr marL="728314" indent="-336145">
              <a:buClr>
                <a:schemeClr val="tx2"/>
              </a:buClr>
              <a:buSzPct val="100000"/>
              <a:buFont typeface="Wingdings" panose="05000000000000000000" pitchFamily="2" charset="2"/>
              <a:buChar char="ü"/>
              <a:defRPr sz="2353"/>
            </a:lvl2pPr>
            <a:lvl3pPr marL="1008435" indent="-280121">
              <a:buClr>
                <a:schemeClr val="tx2"/>
              </a:buClr>
              <a:buSzPct val="100000"/>
              <a:buFont typeface="Wingdings" panose="05000000000000000000" pitchFamily="2" charset="2"/>
              <a:buChar char="ü"/>
              <a:tabLst/>
              <a:defRPr sz="1961"/>
            </a:lvl3pPr>
            <a:lvl4pPr marL="1232531" indent="-224097">
              <a:buClr>
                <a:schemeClr val="tx2"/>
              </a:buClr>
              <a:buSzPct val="100000"/>
              <a:buFont typeface="Wingdings" panose="05000000000000000000" pitchFamily="2" charset="2"/>
              <a:buChar char="ü"/>
              <a:defRPr lang="en-US" sz="1765" kern="1200" spc="0" baseline="0" dirty="0">
                <a:gradFill>
                  <a:gsLst>
                    <a:gs pos="1250">
                      <a:schemeClr val="tx1"/>
                    </a:gs>
                    <a:gs pos="100000">
                      <a:schemeClr val="tx1"/>
                    </a:gs>
                  </a:gsLst>
                  <a:lin ang="5400000" scaled="0"/>
                </a:gradFill>
                <a:latin typeface="+mn-lt"/>
                <a:ea typeface="+mn-ea"/>
                <a:cs typeface="+mn-cs"/>
              </a:defRPr>
            </a:lvl4pPr>
            <a:lvl5pPr marL="1232531" indent="-224097">
              <a:buClr>
                <a:schemeClr val="tx2"/>
              </a:buClr>
              <a:buSzPct val="100000"/>
              <a:buFont typeface="Wingdings" panose="05000000000000000000" pitchFamily="2" charset="2"/>
              <a:buChar char="ü"/>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32531" marR="0" lvl="3" indent="-224097" algn="l" defTabSz="914367" rtl="0" eaLnBrk="1" fontAlgn="auto" latinLnBrk="0" hangingPunct="1">
              <a:lnSpc>
                <a:spcPct val="90000"/>
              </a:lnSpc>
              <a:spcBef>
                <a:spcPct val="20000"/>
              </a:spcBef>
              <a:spcAft>
                <a:spcPts val="0"/>
              </a:spcAft>
              <a:buClr>
                <a:schemeClr val="tx2"/>
              </a:buClr>
              <a:buSzPct val="100000"/>
              <a:buFont typeface="Wingdings" panose="05000000000000000000" pitchFamily="2" charset="2"/>
              <a:buChar char="ü"/>
              <a:tabLst/>
            </a:pPr>
            <a:r>
              <a:rPr lang="en-US" dirty="0" smtClean="0"/>
              <a:t>Fifth level</a:t>
            </a:r>
            <a:endParaRPr lang="en-US" dirty="0"/>
          </a:p>
        </p:txBody>
      </p:sp>
    </p:spTree>
    <p:extLst>
      <p:ext uri="{BB962C8B-B14F-4D97-AF65-F5344CB8AC3E}">
        <p14:creationId xmlns:p14="http://schemas.microsoft.com/office/powerpoint/2010/main" val="1080700736"/>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lor bar Two Column Blue Bullet text">
    <p:spTree>
      <p:nvGrpSpPr>
        <p:cNvPr id="1" name=""/>
        <p:cNvGrpSpPr/>
        <p:nvPr/>
      </p:nvGrpSpPr>
      <p:grpSpPr>
        <a:xfrm>
          <a:off x="0" y="0"/>
          <a:ext cx="0" cy="0"/>
          <a:chOff x="0" y="0"/>
          <a:chExt cx="0" cy="0"/>
        </a:xfrm>
      </p:grpSpPr>
      <p:sp>
        <p:nvSpPr>
          <p:cNvPr id="3" name="Rectangle 2"/>
          <p:cNvSpPr/>
          <p:nvPr userDrawn="1"/>
        </p:nvSpPr>
        <p:spPr bwMode="auto">
          <a:xfrm>
            <a:off x="0" y="0"/>
            <a:ext cx="12192000" cy="1189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 Placeholder 3"/>
          <p:cNvSpPr>
            <a:spLocks noGrp="1"/>
          </p:cNvSpPr>
          <p:nvPr>
            <p:ph type="body" sz="quarter" idx="12"/>
          </p:nvPr>
        </p:nvSpPr>
        <p:spPr>
          <a:xfrm>
            <a:off x="6544214" y="1189176"/>
            <a:ext cx="5378548" cy="2377940"/>
          </a:xfrm>
        </p:spPr>
        <p:txBody>
          <a:bodyPr wrap="square">
            <a:spAutoFit/>
          </a:bodyPr>
          <a:lstStyle>
            <a:lvl1pPr marL="392169" indent="-392169">
              <a:spcBef>
                <a:spcPts val="1200"/>
              </a:spcBef>
              <a:buClr>
                <a:schemeClr val="tx2"/>
              </a:buClr>
              <a:buSzPct val="100000"/>
              <a:buFont typeface="Wingdings" panose="05000000000000000000" pitchFamily="2" charset="2"/>
              <a:buChar char="ü"/>
              <a:defRPr sz="3137"/>
            </a:lvl1pPr>
            <a:lvl2pPr marL="728314" indent="-336145">
              <a:buClr>
                <a:schemeClr val="tx2"/>
              </a:buClr>
              <a:buSzPct val="100000"/>
              <a:buFont typeface="Wingdings" panose="05000000000000000000" pitchFamily="2" charset="2"/>
              <a:buChar char="ü"/>
              <a:defRPr sz="2353"/>
            </a:lvl2pPr>
            <a:lvl3pPr marL="1008435" indent="-280121">
              <a:buClr>
                <a:schemeClr val="tx2"/>
              </a:buClr>
              <a:buSzPct val="100000"/>
              <a:buFont typeface="Wingdings" panose="05000000000000000000" pitchFamily="2" charset="2"/>
              <a:buChar char="ü"/>
              <a:tabLst/>
              <a:defRPr sz="1961"/>
            </a:lvl3pPr>
            <a:lvl4pPr marL="1232531" indent="-224097">
              <a:buClr>
                <a:schemeClr val="tx2"/>
              </a:buClr>
              <a:buSzPct val="100000"/>
              <a:buFont typeface="Wingdings" panose="05000000000000000000" pitchFamily="2" charset="2"/>
              <a:buChar char="ü"/>
              <a:defRPr lang="en-US" sz="1765" kern="1200" spc="0" baseline="0" dirty="0">
                <a:gradFill>
                  <a:gsLst>
                    <a:gs pos="1250">
                      <a:schemeClr val="tx1"/>
                    </a:gs>
                    <a:gs pos="100000">
                      <a:schemeClr val="tx1"/>
                    </a:gs>
                  </a:gsLst>
                  <a:lin ang="5400000" scaled="0"/>
                </a:gradFill>
                <a:latin typeface="+mn-lt"/>
                <a:ea typeface="+mn-ea"/>
                <a:cs typeface="+mn-cs"/>
              </a:defRPr>
            </a:lvl4pPr>
            <a:lvl5pPr marL="1232531" indent="-224097">
              <a:buClr>
                <a:schemeClr val="tx2"/>
              </a:buClr>
              <a:buSzPct val="100000"/>
              <a:buFont typeface="Wingdings" panose="05000000000000000000" pitchFamily="2" charset="2"/>
              <a:buChar char="ü"/>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32531" marR="0" lvl="3" indent="-224097" algn="l" defTabSz="914367" rtl="0" eaLnBrk="1" fontAlgn="auto" latinLnBrk="0" hangingPunct="1">
              <a:lnSpc>
                <a:spcPct val="90000"/>
              </a:lnSpc>
              <a:spcBef>
                <a:spcPct val="20000"/>
              </a:spcBef>
              <a:spcAft>
                <a:spcPts val="0"/>
              </a:spcAft>
              <a:buClr>
                <a:schemeClr val="tx2"/>
              </a:buClr>
              <a:buSzPct val="100000"/>
              <a:buFont typeface="Wingdings" panose="05000000000000000000" pitchFamily="2" charset="2"/>
              <a:buChar char="ü"/>
              <a:tabLst/>
            </a:pPr>
            <a:r>
              <a:rPr lang="en-US" dirty="0" smtClean="0"/>
              <a:t>Fifth level</a:t>
            </a:r>
            <a:endParaRPr lang="en-US" dirty="0"/>
          </a:p>
        </p:txBody>
      </p:sp>
      <p:sp>
        <p:nvSpPr>
          <p:cNvPr id="2" name="Title 1"/>
          <p:cNvSpPr>
            <a:spLocks noGrp="1"/>
          </p:cNvSpPr>
          <p:nvPr>
            <p:ph type="title"/>
          </p:nvPr>
        </p:nvSpPr>
        <p:spPr/>
        <p:txBody>
          <a:bodyPr/>
          <a:lstStyle>
            <a:lvl1pPr>
              <a:defRPr>
                <a:gradFill>
                  <a:gsLst>
                    <a:gs pos="18750">
                      <a:schemeClr val="bg1"/>
                    </a:gs>
                    <a:gs pos="64000">
                      <a:schemeClr val="bg1"/>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392169" indent="-392169">
              <a:spcBef>
                <a:spcPts val="1200"/>
              </a:spcBef>
              <a:buClr>
                <a:schemeClr val="tx2"/>
              </a:buClr>
              <a:buSzPct val="100000"/>
              <a:buFont typeface="Wingdings" panose="05000000000000000000" pitchFamily="2" charset="2"/>
              <a:buChar char="ü"/>
              <a:defRPr sz="3137"/>
            </a:lvl1pPr>
            <a:lvl2pPr marL="728314" indent="-336145">
              <a:buClr>
                <a:schemeClr val="tx2"/>
              </a:buClr>
              <a:buSzPct val="100000"/>
              <a:buFont typeface="Wingdings" panose="05000000000000000000" pitchFamily="2" charset="2"/>
              <a:buChar char="ü"/>
              <a:defRPr sz="2353"/>
            </a:lvl2pPr>
            <a:lvl3pPr marL="1008435" indent="-280121">
              <a:buClr>
                <a:schemeClr val="tx2"/>
              </a:buClr>
              <a:buSzPct val="100000"/>
              <a:buFont typeface="Wingdings" panose="05000000000000000000" pitchFamily="2" charset="2"/>
              <a:buChar char="ü"/>
              <a:tabLst/>
              <a:defRPr sz="1961"/>
            </a:lvl3pPr>
            <a:lvl4pPr marL="1232531" indent="-224097">
              <a:buClr>
                <a:schemeClr val="tx2"/>
              </a:buClr>
              <a:buSzPct val="100000"/>
              <a:buFont typeface="Wingdings" panose="05000000000000000000" pitchFamily="2" charset="2"/>
              <a:buChar char="ü"/>
              <a:defRPr lang="en-US" sz="1765" kern="1200" spc="0" baseline="0" dirty="0">
                <a:gradFill>
                  <a:gsLst>
                    <a:gs pos="1250">
                      <a:schemeClr val="tx1"/>
                    </a:gs>
                    <a:gs pos="100000">
                      <a:schemeClr val="tx1"/>
                    </a:gs>
                  </a:gsLst>
                  <a:lin ang="5400000" scaled="0"/>
                </a:gradFill>
                <a:latin typeface="+mn-lt"/>
                <a:ea typeface="+mn-ea"/>
                <a:cs typeface="+mn-cs"/>
              </a:defRPr>
            </a:lvl4pPr>
            <a:lvl5pPr marL="1232531" indent="-224097">
              <a:buClr>
                <a:schemeClr val="tx2"/>
              </a:buClr>
              <a:buSzPct val="100000"/>
              <a:buFont typeface="Wingdings" panose="05000000000000000000" pitchFamily="2" charset="2"/>
              <a:buChar char="ü"/>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32531" marR="0" lvl="3" indent="-224097" algn="l" defTabSz="914367" rtl="0" eaLnBrk="1" fontAlgn="auto" latinLnBrk="0" hangingPunct="1">
              <a:lnSpc>
                <a:spcPct val="90000"/>
              </a:lnSpc>
              <a:spcBef>
                <a:spcPct val="20000"/>
              </a:spcBef>
              <a:spcAft>
                <a:spcPts val="0"/>
              </a:spcAft>
              <a:buClr>
                <a:schemeClr val="tx2"/>
              </a:buClr>
              <a:buSzPct val="100000"/>
              <a:buFont typeface="Wingdings" panose="05000000000000000000" pitchFamily="2" charset="2"/>
              <a:buChar char="ü"/>
              <a:tabLst/>
            </a:pPr>
            <a:r>
              <a:rPr lang="en-US" dirty="0" smtClean="0"/>
              <a:t>Fifth level</a:t>
            </a:r>
            <a:endParaRPr lang="en-US" dirty="0"/>
          </a:p>
        </p:txBody>
      </p:sp>
    </p:spTree>
    <p:extLst>
      <p:ext uri="{BB962C8B-B14F-4D97-AF65-F5344CB8AC3E}">
        <p14:creationId xmlns:p14="http://schemas.microsoft.com/office/powerpoint/2010/main" val="2341588267"/>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8626842"/>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69239" y="1008336"/>
            <a:ext cx="11653523" cy="561290"/>
          </a:xfrm>
        </p:spPr>
        <p:txBody>
          <a:bodyPr/>
          <a:lstStyle>
            <a:lvl1pPr marL="0" indent="0">
              <a:buFontTx/>
              <a:buNone/>
              <a:defRPr sz="2745" baseline="0"/>
            </a:lvl1pPr>
            <a:lvl2pPr marL="336145" indent="0">
              <a:buFontTx/>
              <a:buNone/>
              <a:defRPr/>
            </a:lvl2pPr>
            <a:lvl3pPr marL="560241" indent="0">
              <a:buFontTx/>
              <a:buNone/>
              <a:defRPr/>
            </a:lvl3pPr>
            <a:lvl4pPr marL="784338" indent="0">
              <a:buFontTx/>
              <a:buNone/>
              <a:defRPr/>
            </a:lvl4pPr>
            <a:lvl5pPr marL="1008435" indent="0">
              <a:buFontTx/>
              <a:buNone/>
              <a:defRPr/>
            </a:lvl5pPr>
          </a:lstStyle>
          <a:p>
            <a:pPr lvl="0"/>
            <a:r>
              <a:rPr lang="en-US" dirty="0" smtClean="0"/>
              <a:t>Sub-head, or additional information goes here</a:t>
            </a:r>
          </a:p>
        </p:txBody>
      </p:sp>
    </p:spTree>
    <p:extLst>
      <p:ext uri="{BB962C8B-B14F-4D97-AF65-F5344CB8AC3E}">
        <p14:creationId xmlns:p14="http://schemas.microsoft.com/office/powerpoint/2010/main" val="3048690940"/>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73374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37149650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121493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61034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24419-9DA1-4F17-A6A8-5C7FF8B0A48F}"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4265319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766570"/>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396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7815859"/>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a:ea typeface="+mn-ea"/>
                <a:cs typeface="Segoe UI" pitchFamily="34" charset="0"/>
              </a:rPr>
              <a:t>© </a:t>
            </a:r>
            <a:r>
              <a:rPr kumimoji="0" lang="en-US" sz="686"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a:ea typeface="+mn-ea"/>
                <a:cs typeface="Segoe UI" pitchFamily="34" charset="0"/>
              </a:rPr>
              <a:t>2015 </a:t>
            </a:r>
            <a:r>
              <a:rPr kumimoji="0" lang="en-US" sz="686"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a:ea typeface="+mn-ea"/>
                <a:cs typeface="Segoe UI" pitchFamily="34" charset="0"/>
              </a:rPr>
              <a:t>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3792113610"/>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650039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zureCon Title Slide">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 y="0"/>
            <a:ext cx="121904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91000">
                      <a:schemeClr val="tx1"/>
                    </a:gs>
                    <a:gs pos="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smtClean="0"/>
              <a:t>Speaker Name</a:t>
            </a:r>
          </a:p>
          <a:p>
            <a:pPr lvl="0"/>
            <a:r>
              <a:rPr lang="en-US" dirty="0" smtClean="0"/>
              <a:t>Speaker Title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48213" y="470411"/>
            <a:ext cx="1613876" cy="345766"/>
          </a:xfrm>
          <a:prstGeom prst="rect">
            <a:avLst/>
          </a:prstGeom>
        </p:spPr>
      </p:pic>
      <p:sp>
        <p:nvSpPr>
          <p:cNvPr id="2" name="TextBox 1"/>
          <p:cNvSpPr txBox="1"/>
          <p:nvPr userDrawn="1"/>
        </p:nvSpPr>
        <p:spPr>
          <a:xfrm>
            <a:off x="10263456" y="291068"/>
            <a:ext cx="1659306" cy="615609"/>
          </a:xfrm>
          <a:prstGeom prst="rect">
            <a:avLst/>
          </a:prstGeom>
          <a:noFill/>
        </p:spPr>
        <p:txBody>
          <a:bodyPr wrap="non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dirty="0" err="1" smtClean="0">
                <a:ln>
                  <a:noFill/>
                </a:ln>
                <a:gradFill>
                  <a:gsLst>
                    <a:gs pos="2917">
                      <a:srgbClr val="FFFFFF"/>
                    </a:gs>
                    <a:gs pos="30000">
                      <a:srgbClr val="FFFFFF"/>
                    </a:gs>
                  </a:gsLst>
                  <a:lin ang="5400000" scaled="0"/>
                </a:gradFill>
                <a:effectLst/>
                <a:uLnTx/>
                <a:uFillTx/>
                <a:latin typeface="Segoe UI"/>
                <a:ea typeface="+mn-ea"/>
                <a:cs typeface="+mn-cs"/>
              </a:rPr>
              <a:t>AzureCon</a:t>
            </a:r>
            <a:endParaRPr kumimoji="0" lang="en-US" sz="2353" b="0" i="0" u="none" strike="noStrike" kern="1200" cap="none" spc="0" normalizeH="0" baseline="0" noProof="0" dirty="0" smtClean="0">
              <a:ln>
                <a:noFill/>
              </a:ln>
              <a:gradFill>
                <a:gsLst>
                  <a:gs pos="2917">
                    <a:srgbClr val="FFFFFF"/>
                  </a:gs>
                  <a:gs pos="30000">
                    <a:srgbClr val="FFFFFF"/>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19243947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233159" y="0"/>
            <a:ext cx="12658319" cy="6842189"/>
            <a:chOff x="-237835" y="0"/>
            <a:chExt cx="12912145" cy="6978399"/>
          </a:xfrm>
        </p:grpSpPr>
        <p:sp>
          <p:nvSpPr>
            <p:cNvPr id="261" name="Rectangle 260"/>
            <p:cNvSpPr/>
            <p:nvPr/>
          </p:nvSpPr>
          <p:spPr bwMode="auto">
            <a:xfrm>
              <a:off x="0" y="0"/>
              <a:ext cx="12436475" cy="5949950"/>
            </a:xfrm>
            <a:prstGeom prst="rect">
              <a:avLst/>
            </a:prstGeom>
            <a:solidFill>
              <a:srgbClr val="002846"/>
            </a:solidFill>
            <a:ln w="10795" cap="flat" cmpd="sng" algn="ctr">
              <a:noFill/>
              <a:prstDash val="solid"/>
              <a:headEnd type="none" w="med" len="med"/>
              <a:tailEnd type="none" w="med" len="med"/>
            </a:ln>
            <a:effectLst/>
          </p:spPr>
          <p:txBody>
            <a:bodyPr lIns="0" tIns="46637" rIns="0" bIns="46637" anchor="ctr"/>
            <a:lstStyle/>
            <a:p>
              <a:pPr marL="0" marR="0" lvl="0" indent="0" algn="ctr" defTabSz="914030"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dirty="0">
                <a:ln>
                  <a:noFill/>
                </a:ln>
                <a:gradFill>
                  <a:gsLst>
                    <a:gs pos="16814">
                      <a:srgbClr val="FFFFFF"/>
                    </a:gs>
                    <a:gs pos="46000">
                      <a:srgbClr val="FFFFFF"/>
                    </a:gs>
                  </a:gsLst>
                  <a:lin ang="5400000" scaled="0"/>
                </a:gradFill>
                <a:effectLst/>
                <a:uLnTx/>
                <a:uFillTx/>
                <a:latin typeface="Segoe UI"/>
                <a:ea typeface="+mn-ea"/>
                <a:cs typeface="+mn-cs"/>
              </a:endParaRPr>
            </a:p>
          </p:txBody>
        </p:sp>
        <p:sp>
          <p:nvSpPr>
            <p:cNvPr id="262" name="Freeform 261"/>
            <p:cNvSpPr/>
            <p:nvPr/>
          </p:nvSpPr>
          <p:spPr bwMode="auto">
            <a:xfrm>
              <a:off x="11399838" y="2357438"/>
              <a:ext cx="68262" cy="38100"/>
            </a:xfrm>
            <a:custGeom>
              <a:avLst/>
              <a:gdLst>
                <a:gd name="connsiteX0" fmla="*/ 0 w 69056"/>
                <a:gd name="connsiteY0" fmla="*/ 16668 h 38723"/>
                <a:gd name="connsiteX1" fmla="*/ 26194 w 69056"/>
                <a:gd name="connsiteY1" fmla="*/ 7143 h 38723"/>
                <a:gd name="connsiteX2" fmla="*/ 28575 w 69056"/>
                <a:gd name="connsiteY2" fmla="*/ 0 h 38723"/>
                <a:gd name="connsiteX3" fmla="*/ 30956 w 69056"/>
                <a:gd name="connsiteY3" fmla="*/ 7143 h 38723"/>
                <a:gd name="connsiteX4" fmla="*/ 33337 w 69056"/>
                <a:gd name="connsiteY4" fmla="*/ 38100 h 38723"/>
                <a:gd name="connsiteX5" fmla="*/ 35719 w 69056"/>
                <a:gd name="connsiteY5" fmla="*/ 28575 h 38723"/>
                <a:gd name="connsiteX6" fmla="*/ 42862 w 69056"/>
                <a:gd name="connsiteY6" fmla="*/ 23812 h 38723"/>
                <a:gd name="connsiteX7" fmla="*/ 69056 w 69056"/>
                <a:gd name="connsiteY7" fmla="*/ 19050 h 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56" h="38723">
                  <a:moveTo>
                    <a:pt x="0" y="16668"/>
                  </a:moveTo>
                  <a:cubicBezTo>
                    <a:pt x="14329" y="14877"/>
                    <a:pt x="18768" y="18282"/>
                    <a:pt x="26194" y="7143"/>
                  </a:cubicBezTo>
                  <a:cubicBezTo>
                    <a:pt x="27586" y="5055"/>
                    <a:pt x="27781" y="2381"/>
                    <a:pt x="28575" y="0"/>
                  </a:cubicBezTo>
                  <a:cubicBezTo>
                    <a:pt x="29369" y="2381"/>
                    <a:pt x="30645" y="4653"/>
                    <a:pt x="30956" y="7143"/>
                  </a:cubicBezTo>
                  <a:cubicBezTo>
                    <a:pt x="32240" y="17413"/>
                    <a:pt x="31092" y="27997"/>
                    <a:pt x="33337" y="38100"/>
                  </a:cubicBezTo>
                  <a:cubicBezTo>
                    <a:pt x="34047" y="41295"/>
                    <a:pt x="33904" y="31298"/>
                    <a:pt x="35719" y="28575"/>
                  </a:cubicBezTo>
                  <a:cubicBezTo>
                    <a:pt x="37306" y="26194"/>
                    <a:pt x="40247" y="24974"/>
                    <a:pt x="42862" y="23812"/>
                  </a:cubicBezTo>
                  <a:cubicBezTo>
                    <a:pt x="56400" y="17795"/>
                    <a:pt x="55699" y="19050"/>
                    <a:pt x="69056" y="19050"/>
                  </a:cubicBezTo>
                </a:path>
              </a:pathLst>
            </a:custGeom>
            <a:noFill/>
            <a:ln w="9525" cap="flat" cmpd="sng" algn="ctr">
              <a:noFill/>
              <a:prstDash val="solid"/>
              <a:headEnd type="none" w="med" len="med"/>
              <a:tailEnd type="none" w="med" len="med"/>
            </a:ln>
            <a:effectLst/>
          </p:spPr>
          <p:txBody>
            <a:bodyPr anchor="ctr"/>
            <a:lstStyle/>
            <a:p>
              <a:pPr marL="0" marR="0" lvl="0" indent="0" algn="ctr" defTabSz="91405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458" name="Rectangle 457"/>
            <p:cNvSpPr/>
            <p:nvPr/>
          </p:nvSpPr>
          <p:spPr bwMode="auto">
            <a:xfrm>
              <a:off x="112714" y="4411652"/>
              <a:ext cx="12203111" cy="1391390"/>
            </a:xfrm>
            <a:prstGeom prst="rect">
              <a:avLst/>
            </a:prstGeom>
            <a:solidFill>
              <a:srgbClr val="0072C6">
                <a:lumMod val="75000"/>
              </a:srgbClr>
            </a:solidFill>
            <a:ln w="6350" cap="flat" cmpd="sng" algn="ctr">
              <a:noFill/>
              <a:prstDash val="solid"/>
              <a:miter lim="800000"/>
              <a:headEnd type="none" w="med" len="med"/>
              <a:tailEnd type="none" w="med" len="med"/>
            </a:ln>
            <a:effectLst/>
          </p:spPr>
          <p:txBody>
            <a:bodyPr lIns="179285" tIns="91440"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568" b="0" i="0" u="none" strike="noStrike" kern="0" cap="none" spc="0" normalizeH="0" baseline="0" noProof="0" dirty="0">
                  <a:ln>
                    <a:noFill/>
                  </a:ln>
                  <a:gradFill>
                    <a:gsLst>
                      <a:gs pos="92500">
                        <a:srgbClr val="FFC000"/>
                      </a:gs>
                      <a:gs pos="33000">
                        <a:srgbClr val="FFC00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Infrastructure </a:t>
              </a:r>
              <a:r>
                <a:rPr kumimoji="0" lang="en-US" sz="1568" b="0" i="0" u="none" strike="noStrike" kern="0" cap="none" spc="0" normalizeH="0" baseline="0" noProof="0" dirty="0" smtClean="0">
                  <a:ln>
                    <a:noFill/>
                  </a:ln>
                  <a:gradFill>
                    <a:gsLst>
                      <a:gs pos="92500">
                        <a:srgbClr val="FFC000"/>
                      </a:gs>
                      <a:gs pos="33000">
                        <a:srgbClr val="FFC00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Services</a:t>
              </a:r>
              <a:endParaRPr kumimoji="0" lang="en-US" sz="1568" b="0" i="0" u="none" strike="noStrike" kern="0" cap="none" spc="0" normalizeH="0" baseline="0" noProof="0" dirty="0">
                <a:ln>
                  <a:noFill/>
                </a:ln>
                <a:gradFill>
                  <a:gsLst>
                    <a:gs pos="92500">
                      <a:srgbClr val="FFC000"/>
                    </a:gs>
                    <a:gs pos="33000">
                      <a:srgbClr val="FFC00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459" name="Group 458"/>
            <p:cNvGrpSpPr/>
            <p:nvPr/>
          </p:nvGrpSpPr>
          <p:grpSpPr>
            <a:xfrm>
              <a:off x="2945483" y="4783867"/>
              <a:ext cx="2834641" cy="790575"/>
              <a:chOff x="3078280" y="4930775"/>
              <a:chExt cx="2834641" cy="790575"/>
            </a:xfrm>
          </p:grpSpPr>
          <p:sp>
            <p:nvSpPr>
              <p:cNvPr id="507" name="Rectangle 506"/>
              <p:cNvSpPr/>
              <p:nvPr/>
            </p:nvSpPr>
            <p:spPr bwMode="auto">
              <a:xfrm>
                <a:off x="3078280" y="4930775"/>
                <a:ext cx="2834640" cy="790575"/>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Storage</a:t>
                </a:r>
                <a:endPar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508" name="Group 507"/>
              <p:cNvGrpSpPr/>
              <p:nvPr/>
            </p:nvGrpSpPr>
            <p:grpSpPr>
              <a:xfrm>
                <a:off x="3141325" y="5190883"/>
                <a:ext cx="920051" cy="363782"/>
                <a:chOff x="3141325" y="5190883"/>
                <a:chExt cx="920051" cy="363782"/>
              </a:xfrm>
            </p:grpSpPr>
            <p:sp>
              <p:nvSpPr>
                <p:cNvPr id="515" name="Rectangle 514"/>
                <p:cNvSpPr/>
                <p:nvPr/>
              </p:nvSpPr>
              <p:spPr bwMode="auto">
                <a:xfrm>
                  <a:off x="3399149" y="5190883"/>
                  <a:ext cx="662227"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BLOB </a:t>
                  </a:r>
                  <a:b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a:t>
                  </a:r>
                </a:p>
              </p:txBody>
            </p:sp>
            <p:pic>
              <p:nvPicPr>
                <p:cNvPr id="516" name="Picture 231" descr="Storage blob.png"/>
                <p:cNvPicPr>
                  <a:picLocks noChangeAspect="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3141325"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9" name="Group 508"/>
              <p:cNvGrpSpPr/>
              <p:nvPr/>
            </p:nvGrpSpPr>
            <p:grpSpPr>
              <a:xfrm>
                <a:off x="4130780" y="5194673"/>
                <a:ext cx="817562" cy="363782"/>
                <a:chOff x="4079535" y="5194673"/>
                <a:chExt cx="817562" cy="363782"/>
              </a:xfrm>
            </p:grpSpPr>
            <p:sp>
              <p:nvSpPr>
                <p:cNvPr id="513" name="Rectangle 512"/>
                <p:cNvSpPr/>
                <p:nvPr/>
              </p:nvSpPr>
              <p:spPr bwMode="auto">
                <a:xfrm>
                  <a:off x="4351381" y="5194673"/>
                  <a:ext cx="545716"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Azure </a:t>
                  </a:r>
                  <a:b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Files</a:t>
                  </a:r>
                </a:p>
              </p:txBody>
            </p:sp>
            <p:pic>
              <p:nvPicPr>
                <p:cNvPr id="514" name="Picture 232" descr="Storage blob.png"/>
                <p:cNvPicPr>
                  <a:picLocks noChangeAspect="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4079535"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0" name="Group 509"/>
              <p:cNvGrpSpPr/>
              <p:nvPr/>
            </p:nvGrpSpPr>
            <p:grpSpPr>
              <a:xfrm>
                <a:off x="5017746" y="5193643"/>
                <a:ext cx="895175" cy="363782"/>
                <a:chOff x="5017746" y="5193643"/>
                <a:chExt cx="895175" cy="363782"/>
              </a:xfrm>
            </p:grpSpPr>
            <p:sp>
              <p:nvSpPr>
                <p:cNvPr id="511" name="Rectangle 510"/>
                <p:cNvSpPr/>
                <p:nvPr/>
              </p:nvSpPr>
              <p:spPr bwMode="auto">
                <a:xfrm>
                  <a:off x="5292049" y="5193643"/>
                  <a:ext cx="620872"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Premium Storage</a:t>
                  </a:r>
                </a:p>
              </p:txBody>
            </p:sp>
            <p:pic>
              <p:nvPicPr>
                <p:cNvPr id="512" name="Picture 233" descr="Storage blob.png"/>
                <p:cNvPicPr>
                  <a:picLocks noChangeAspect="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5017746"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60" name="Group 459"/>
            <p:cNvGrpSpPr/>
            <p:nvPr/>
          </p:nvGrpSpPr>
          <p:grpSpPr>
            <a:xfrm>
              <a:off x="249566" y="4783867"/>
              <a:ext cx="2573556" cy="788988"/>
              <a:chOff x="249566" y="4930775"/>
              <a:chExt cx="2573556" cy="788988"/>
            </a:xfrm>
          </p:grpSpPr>
          <p:sp>
            <p:nvSpPr>
              <p:cNvPr id="484" name="Rectangle 483"/>
              <p:cNvSpPr/>
              <p:nvPr/>
            </p:nvSpPr>
            <p:spPr bwMode="auto">
              <a:xfrm>
                <a:off x="249566" y="4930775"/>
                <a:ext cx="2573556" cy="788988"/>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Compute</a:t>
                </a:r>
                <a:endPar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486" name="Group 485"/>
              <p:cNvGrpSpPr/>
              <p:nvPr/>
            </p:nvGrpSpPr>
            <p:grpSpPr>
              <a:xfrm>
                <a:off x="485673" y="5263570"/>
                <a:ext cx="952409" cy="261937"/>
                <a:chOff x="607413" y="5263570"/>
                <a:chExt cx="952409" cy="261937"/>
              </a:xfrm>
            </p:grpSpPr>
            <p:sp>
              <p:nvSpPr>
                <p:cNvPr id="503" name="Rectangle 502"/>
                <p:cNvSpPr/>
                <p:nvPr/>
              </p:nvSpPr>
              <p:spPr bwMode="auto">
                <a:xfrm>
                  <a:off x="892212" y="5263570"/>
                  <a:ext cx="667610" cy="21810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Virtual</a:t>
                  </a:r>
                  <a:b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Machine</a:t>
                  </a:r>
                  <a:endParaRPr kumimoji="0" lang="en-US" sz="98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04" name="Picture 395"/>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07413" y="5263570"/>
                  <a:ext cx="261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7" name="Group 486"/>
              <p:cNvGrpSpPr/>
              <p:nvPr/>
            </p:nvGrpSpPr>
            <p:grpSpPr>
              <a:xfrm>
                <a:off x="1737729" y="5259936"/>
                <a:ext cx="934978" cy="239587"/>
                <a:chOff x="1737729" y="5267270"/>
                <a:chExt cx="934978" cy="239587"/>
              </a:xfrm>
            </p:grpSpPr>
            <p:sp>
              <p:nvSpPr>
                <p:cNvPr id="488" name="Rectangle 487"/>
                <p:cNvSpPr/>
                <p:nvPr/>
              </p:nvSpPr>
              <p:spPr bwMode="auto">
                <a:xfrm>
                  <a:off x="1970460" y="5267270"/>
                  <a:ext cx="702247" cy="239587"/>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Containers</a:t>
                  </a:r>
                </a:p>
              </p:txBody>
            </p:sp>
            <p:grpSp>
              <p:nvGrpSpPr>
                <p:cNvPr id="489" name="Group 411"/>
                <p:cNvGrpSpPr>
                  <a:grpSpLocks/>
                </p:cNvGrpSpPr>
                <p:nvPr/>
              </p:nvGrpSpPr>
              <p:grpSpPr bwMode="auto">
                <a:xfrm>
                  <a:off x="1737729" y="5302132"/>
                  <a:ext cx="220664" cy="169862"/>
                  <a:chOff x="1116824" y="5288934"/>
                  <a:chExt cx="294653" cy="226942"/>
                </a:xfrm>
              </p:grpSpPr>
              <p:grpSp>
                <p:nvGrpSpPr>
                  <p:cNvPr id="490" name="Group 489"/>
                  <p:cNvGrpSpPr/>
                  <p:nvPr/>
                </p:nvGrpSpPr>
                <p:grpSpPr>
                  <a:xfrm>
                    <a:off x="1143956" y="5308454"/>
                    <a:ext cx="97033" cy="104041"/>
                    <a:chOff x="429567" y="3925067"/>
                    <a:chExt cx="291844" cy="312924"/>
                  </a:xfrm>
                  <a:solidFill>
                    <a:srgbClr val="FFFFFF"/>
                  </a:solidFill>
                </p:grpSpPr>
                <p:sp>
                  <p:nvSpPr>
                    <p:cNvPr id="500" name="Diamond 499"/>
                    <p:cNvSpPr/>
                    <p:nvPr/>
                  </p:nvSpPr>
                  <p:spPr bwMode="auto">
                    <a:xfrm rot="19690132">
                      <a:off x="429567" y="3991206"/>
                      <a:ext cx="148049" cy="245584"/>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sp>
                  <p:nvSpPr>
                    <p:cNvPr id="501" name="Diamond 500"/>
                    <p:cNvSpPr/>
                    <p:nvPr/>
                  </p:nvSpPr>
                  <p:spPr bwMode="auto">
                    <a:xfrm rot="1935408">
                      <a:off x="567471" y="3991342"/>
                      <a:ext cx="153940" cy="246649"/>
                    </a:xfrm>
                    <a:prstGeom prst="diamond">
                      <a:avLst/>
                    </a:prstGeom>
                    <a:grpFill/>
                    <a:ln w="9525" cap="flat" cmpd="sng" algn="ctr">
                      <a:noFill/>
                      <a:prstDash val="solid"/>
                      <a:headEnd type="none" w="med" len="med"/>
                      <a:tailEnd type="none" w="med" len="med"/>
                    </a:ln>
                    <a:effectLst/>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sp>
                  <p:nvSpPr>
                    <p:cNvPr id="502" name="Diamond 501"/>
                    <p:cNvSpPr/>
                    <p:nvPr/>
                  </p:nvSpPr>
                  <p:spPr bwMode="auto">
                    <a:xfrm rot="5400000">
                      <a:off x="498047" y="3879246"/>
                      <a:ext cx="153941" cy="245584"/>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sp>
                <p:nvSpPr>
                  <p:cNvPr id="491" name="Rounded Rectangle 490"/>
                  <p:cNvSpPr/>
                  <p:nvPr/>
                </p:nvSpPr>
                <p:spPr bwMode="auto">
                  <a:xfrm>
                    <a:off x="1116824" y="5288934"/>
                    <a:ext cx="294653" cy="226942"/>
                  </a:xfrm>
                  <a:prstGeom prst="roundRect">
                    <a:avLst>
                      <a:gd name="adj" fmla="val 9184"/>
                    </a:avLst>
                  </a:prstGeom>
                  <a:noFill/>
                  <a:ln w="19050" cap="flat" cmpd="sng" algn="ctr">
                    <a:solidFill>
                      <a:srgbClr val="FFFFFF"/>
                    </a:solidFill>
                    <a:prstDash val="solid"/>
                    <a:headEnd type="none" w="med" len="med"/>
                    <a:tailEnd type="none" w="med" len="med"/>
                  </a:ln>
                  <a:effectLst/>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nvGrpSpPr>
                  <p:cNvPr id="492" name="Group 491"/>
                  <p:cNvGrpSpPr/>
                  <p:nvPr/>
                </p:nvGrpSpPr>
                <p:grpSpPr>
                  <a:xfrm>
                    <a:off x="1288799" y="5308986"/>
                    <a:ext cx="97033" cy="104040"/>
                    <a:chOff x="429561" y="3925070"/>
                    <a:chExt cx="291847" cy="312921"/>
                  </a:xfrm>
                  <a:solidFill>
                    <a:srgbClr val="FFFFFF"/>
                  </a:solidFill>
                </p:grpSpPr>
                <p:sp>
                  <p:nvSpPr>
                    <p:cNvPr id="497" name="Diamond 496"/>
                    <p:cNvSpPr/>
                    <p:nvPr/>
                  </p:nvSpPr>
                  <p:spPr bwMode="auto">
                    <a:xfrm rot="19690132">
                      <a:off x="429561" y="3991205"/>
                      <a:ext cx="148050" cy="245585"/>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sp>
                  <p:nvSpPr>
                    <p:cNvPr id="498" name="Diamond 497"/>
                    <p:cNvSpPr/>
                    <p:nvPr/>
                  </p:nvSpPr>
                  <p:spPr bwMode="auto">
                    <a:xfrm rot="1935408">
                      <a:off x="567466" y="3991341"/>
                      <a:ext cx="153942" cy="246650"/>
                    </a:xfrm>
                    <a:prstGeom prst="diamond">
                      <a:avLst/>
                    </a:prstGeom>
                    <a:grpFill/>
                    <a:ln w="9525" cap="flat" cmpd="sng" algn="ctr">
                      <a:noFill/>
                      <a:prstDash val="solid"/>
                      <a:headEnd type="none" w="med" len="med"/>
                      <a:tailEnd type="none" w="med" len="med"/>
                    </a:ln>
                    <a:effectLst/>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sp>
                  <p:nvSpPr>
                    <p:cNvPr id="499" name="Diamond 498"/>
                    <p:cNvSpPr/>
                    <p:nvPr/>
                  </p:nvSpPr>
                  <p:spPr bwMode="auto">
                    <a:xfrm rot="5400000">
                      <a:off x="498041" y="3879250"/>
                      <a:ext cx="153941" cy="245582"/>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493" name="Group 492"/>
                  <p:cNvGrpSpPr/>
                  <p:nvPr/>
                </p:nvGrpSpPr>
                <p:grpSpPr>
                  <a:xfrm>
                    <a:off x="1220330" y="5390443"/>
                    <a:ext cx="97032" cy="104039"/>
                    <a:chOff x="429564" y="3925074"/>
                    <a:chExt cx="291843" cy="312917"/>
                  </a:xfrm>
                  <a:solidFill>
                    <a:srgbClr val="FFFFFF"/>
                  </a:solidFill>
                </p:grpSpPr>
                <p:sp>
                  <p:nvSpPr>
                    <p:cNvPr id="494" name="Diamond 493"/>
                    <p:cNvSpPr/>
                    <p:nvPr/>
                  </p:nvSpPr>
                  <p:spPr bwMode="auto">
                    <a:xfrm rot="19690132">
                      <a:off x="429564" y="3991204"/>
                      <a:ext cx="148050" cy="245585"/>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sp>
                  <p:nvSpPr>
                    <p:cNvPr id="495" name="Diamond 494"/>
                    <p:cNvSpPr/>
                    <p:nvPr/>
                  </p:nvSpPr>
                  <p:spPr bwMode="auto">
                    <a:xfrm rot="1935408">
                      <a:off x="567465" y="3991345"/>
                      <a:ext cx="153942" cy="246646"/>
                    </a:xfrm>
                    <a:prstGeom prst="diamond">
                      <a:avLst/>
                    </a:prstGeom>
                    <a:grpFill/>
                    <a:ln w="9525" cap="flat" cmpd="sng" algn="ctr">
                      <a:noFill/>
                      <a:prstDash val="solid"/>
                      <a:headEnd type="none" w="med" len="med"/>
                      <a:tailEnd type="none" w="med" len="med"/>
                    </a:ln>
                    <a:effectLst/>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sp>
                  <p:nvSpPr>
                    <p:cNvPr id="496" name="Diamond 495"/>
                    <p:cNvSpPr/>
                    <p:nvPr/>
                  </p:nvSpPr>
                  <p:spPr bwMode="auto">
                    <a:xfrm rot="5400000">
                      <a:off x="502612" y="3879253"/>
                      <a:ext cx="153940" cy="245581"/>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grpSp>
        </p:grpSp>
        <p:grpSp>
          <p:nvGrpSpPr>
            <p:cNvPr id="461" name="Group 460"/>
            <p:cNvGrpSpPr/>
            <p:nvPr/>
          </p:nvGrpSpPr>
          <p:grpSpPr>
            <a:xfrm>
              <a:off x="5900614" y="4783867"/>
              <a:ext cx="6292850" cy="790575"/>
              <a:chOff x="6022975" y="4930775"/>
              <a:chExt cx="6292850" cy="790575"/>
            </a:xfrm>
          </p:grpSpPr>
          <p:sp>
            <p:nvSpPr>
              <p:cNvPr id="462" name="Rectangle 461"/>
              <p:cNvSpPr/>
              <p:nvPr/>
            </p:nvSpPr>
            <p:spPr bwMode="auto">
              <a:xfrm>
                <a:off x="6022975" y="4930775"/>
                <a:ext cx="6292850" cy="790575"/>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Networking</a:t>
                </a:r>
                <a:endPar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463" name="Group 462"/>
              <p:cNvGrpSpPr/>
              <p:nvPr/>
            </p:nvGrpSpPr>
            <p:grpSpPr>
              <a:xfrm>
                <a:off x="6120092" y="5210907"/>
                <a:ext cx="947766" cy="346518"/>
                <a:chOff x="6120092" y="5210907"/>
                <a:chExt cx="947766" cy="346518"/>
              </a:xfrm>
            </p:grpSpPr>
            <p:sp>
              <p:nvSpPr>
                <p:cNvPr id="482" name="Rectangle 481"/>
                <p:cNvSpPr/>
                <p:nvPr/>
              </p:nvSpPr>
              <p:spPr bwMode="auto">
                <a:xfrm>
                  <a:off x="6388100" y="5210907"/>
                  <a:ext cx="679758" cy="346518"/>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Virtual Network</a:t>
                  </a:r>
                </a:p>
              </p:txBody>
            </p:sp>
            <p:pic>
              <p:nvPicPr>
                <p:cNvPr id="483" name="Picture 226"/>
                <p:cNvPicPr>
                  <a:picLocks noChangeAspect="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6120092" y="5242269"/>
                  <a:ext cx="2682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4" name="Group 463"/>
              <p:cNvGrpSpPr/>
              <p:nvPr/>
            </p:nvGrpSpPr>
            <p:grpSpPr>
              <a:xfrm>
                <a:off x="8599909" y="5210661"/>
                <a:ext cx="854686" cy="346764"/>
                <a:chOff x="8608651" y="5210661"/>
                <a:chExt cx="854686" cy="346764"/>
              </a:xfrm>
            </p:grpSpPr>
            <p:sp>
              <p:nvSpPr>
                <p:cNvPr id="480" name="Rectangle 479"/>
                <p:cNvSpPr/>
                <p:nvPr/>
              </p:nvSpPr>
              <p:spPr bwMode="auto">
                <a:xfrm>
                  <a:off x="8913208" y="5210661"/>
                  <a:ext cx="550129"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Express</a:t>
                  </a:r>
                </a:p>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Route</a:t>
                  </a:r>
                </a:p>
              </p:txBody>
            </p:sp>
            <p:pic>
              <p:nvPicPr>
                <p:cNvPr id="481" name="Picture 227"/>
                <p:cNvPicPr>
                  <a:picLocks noChangeAspect="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8608651" y="5234771"/>
                  <a:ext cx="285077" cy="28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5" name="Group 464"/>
              <p:cNvGrpSpPr/>
              <p:nvPr/>
            </p:nvGrpSpPr>
            <p:grpSpPr>
              <a:xfrm>
                <a:off x="9499896" y="5210661"/>
                <a:ext cx="856833" cy="346764"/>
                <a:chOff x="9542661" y="5210661"/>
                <a:chExt cx="856833" cy="346764"/>
              </a:xfrm>
            </p:grpSpPr>
            <p:sp>
              <p:nvSpPr>
                <p:cNvPr id="478" name="Rectangle 477"/>
                <p:cNvSpPr/>
                <p:nvPr/>
              </p:nvSpPr>
              <p:spPr bwMode="auto">
                <a:xfrm>
                  <a:off x="9773921" y="5210661"/>
                  <a:ext cx="625573"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Traffic Manager</a:t>
                  </a:r>
                </a:p>
              </p:txBody>
            </p:sp>
            <p:pic>
              <p:nvPicPr>
                <p:cNvPr id="479" name="Picture 88"/>
                <p:cNvPicPr>
                  <a:picLocks noChangeAspect="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9542661" y="5271638"/>
                  <a:ext cx="21113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6" name="Group 465"/>
              <p:cNvGrpSpPr/>
              <p:nvPr/>
            </p:nvGrpSpPr>
            <p:grpSpPr>
              <a:xfrm>
                <a:off x="11270141" y="5210661"/>
                <a:ext cx="985359" cy="346764"/>
                <a:chOff x="11270141" y="5210661"/>
                <a:chExt cx="985359" cy="346764"/>
              </a:xfrm>
            </p:grpSpPr>
            <p:sp>
              <p:nvSpPr>
                <p:cNvPr id="476" name="Rectangle 475"/>
                <p:cNvSpPr/>
                <p:nvPr/>
              </p:nvSpPr>
              <p:spPr bwMode="auto">
                <a:xfrm>
                  <a:off x="11524599" y="5210661"/>
                  <a:ext cx="730901"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Application Gateway</a:t>
                  </a:r>
                </a:p>
              </p:txBody>
            </p:sp>
            <p:sp>
              <p:nvSpPr>
                <p:cNvPr id="477" name="Freeform 476"/>
                <p:cNvSpPr/>
                <p:nvPr/>
              </p:nvSpPr>
              <p:spPr bwMode="auto">
                <a:xfrm rot="2700000">
                  <a:off x="11270140" y="5281957"/>
                  <a:ext cx="188913" cy="188912"/>
                </a:xfrm>
                <a:custGeom>
                  <a:avLst/>
                  <a:gdLst>
                    <a:gd name="connsiteX0" fmla="*/ 314803 w 613867"/>
                    <a:gd name="connsiteY0" fmla="*/ 374281 h 613867"/>
                    <a:gd name="connsiteX1" fmla="*/ 390557 w 613867"/>
                    <a:gd name="connsiteY1" fmla="*/ 450035 h 613867"/>
                    <a:gd name="connsiteX2" fmla="*/ 330696 w 613867"/>
                    <a:gd name="connsiteY2" fmla="*/ 509896 h 613867"/>
                    <a:gd name="connsiteX3" fmla="*/ 507842 w 613867"/>
                    <a:gd name="connsiteY3" fmla="*/ 504902 h 613867"/>
                    <a:gd name="connsiteX4" fmla="*/ 512837 w 613867"/>
                    <a:gd name="connsiteY4" fmla="*/ 327756 h 613867"/>
                    <a:gd name="connsiteX5" fmla="*/ 452975 w 613867"/>
                    <a:gd name="connsiteY5" fmla="*/ 387617 h 613867"/>
                    <a:gd name="connsiteX6" fmla="*/ 377221 w 613867"/>
                    <a:gd name="connsiteY6" fmla="*/ 311863 h 613867"/>
                    <a:gd name="connsiteX7" fmla="*/ 367619 w 613867"/>
                    <a:gd name="connsiteY7" fmla="*/ 63753 h 613867"/>
                    <a:gd name="connsiteX8" fmla="*/ 372612 w 613867"/>
                    <a:gd name="connsiteY8" fmla="*/ 240900 h 613867"/>
                    <a:gd name="connsiteX9" fmla="*/ 549761 w 613867"/>
                    <a:gd name="connsiteY9" fmla="*/ 245895 h 613867"/>
                    <a:gd name="connsiteX10" fmla="*/ 489898 w 613867"/>
                    <a:gd name="connsiteY10" fmla="*/ 186033 h 613867"/>
                    <a:gd name="connsiteX11" fmla="*/ 565652 w 613867"/>
                    <a:gd name="connsiteY11" fmla="*/ 110279 h 613867"/>
                    <a:gd name="connsiteX12" fmla="*/ 503234 w 613867"/>
                    <a:gd name="connsiteY12" fmla="*/ 47861 h 613867"/>
                    <a:gd name="connsiteX13" fmla="*/ 427480 w 613867"/>
                    <a:gd name="connsiteY13" fmla="*/ 123615 h 613867"/>
                    <a:gd name="connsiteX14" fmla="*/ 60550 w 613867"/>
                    <a:gd name="connsiteY14" fmla="*/ 370823 h 613867"/>
                    <a:gd name="connsiteX15" fmla="*/ 120411 w 613867"/>
                    <a:gd name="connsiteY15" fmla="*/ 430684 h 613867"/>
                    <a:gd name="connsiteX16" fmla="*/ 44657 w 613867"/>
                    <a:gd name="connsiteY16" fmla="*/ 506438 h 613867"/>
                    <a:gd name="connsiteX17" fmla="*/ 107075 w 613867"/>
                    <a:gd name="connsiteY17" fmla="*/ 568856 h 613867"/>
                    <a:gd name="connsiteX18" fmla="*/ 182829 w 613867"/>
                    <a:gd name="connsiteY18" fmla="*/ 493102 h 613867"/>
                    <a:gd name="connsiteX19" fmla="*/ 242691 w 613867"/>
                    <a:gd name="connsiteY19" fmla="*/ 552964 h 613867"/>
                    <a:gd name="connsiteX20" fmla="*/ 237696 w 613867"/>
                    <a:gd name="connsiteY20" fmla="*/ 375818 h 613867"/>
                    <a:gd name="connsiteX21" fmla="*/ 104519 w 613867"/>
                    <a:gd name="connsiteY21" fmla="*/ 101580 h 613867"/>
                    <a:gd name="connsiteX22" fmla="*/ 99524 w 613867"/>
                    <a:gd name="connsiteY22" fmla="*/ 278727 h 613867"/>
                    <a:gd name="connsiteX23" fmla="*/ 159386 w 613867"/>
                    <a:gd name="connsiteY23" fmla="*/ 218865 h 613867"/>
                    <a:gd name="connsiteX24" fmla="*/ 235140 w 613867"/>
                    <a:gd name="connsiteY24" fmla="*/ 294619 h 613867"/>
                    <a:gd name="connsiteX25" fmla="*/ 297558 w 613867"/>
                    <a:gd name="connsiteY25" fmla="*/ 232201 h 613867"/>
                    <a:gd name="connsiteX26" fmla="*/ 221804 w 613867"/>
                    <a:gd name="connsiteY26" fmla="*/ 156447 h 613867"/>
                    <a:gd name="connsiteX27" fmla="*/ 281665 w 613867"/>
                    <a:gd name="connsiteY27" fmla="*/ 96586 h 613867"/>
                    <a:gd name="connsiteX28" fmla="*/ 29967 w 613867"/>
                    <a:gd name="connsiteY28" fmla="*/ 29967 h 613867"/>
                    <a:gd name="connsiteX29" fmla="*/ 102313 w 613867"/>
                    <a:gd name="connsiteY29" fmla="*/ 0 h 613867"/>
                    <a:gd name="connsiteX30" fmla="*/ 511554 w 613867"/>
                    <a:gd name="connsiteY30" fmla="*/ 0 h 613867"/>
                    <a:gd name="connsiteX31" fmla="*/ 613867 w 613867"/>
                    <a:gd name="connsiteY31" fmla="*/ 102313 h 613867"/>
                    <a:gd name="connsiteX32" fmla="*/ 613867 w 613867"/>
                    <a:gd name="connsiteY32" fmla="*/ 511554 h 613867"/>
                    <a:gd name="connsiteX33" fmla="*/ 511554 w 613867"/>
                    <a:gd name="connsiteY33" fmla="*/ 613867 h 613867"/>
                    <a:gd name="connsiteX34" fmla="*/ 102313 w 613867"/>
                    <a:gd name="connsiteY34" fmla="*/ 613867 h 613867"/>
                    <a:gd name="connsiteX35" fmla="*/ 0 w 613867"/>
                    <a:gd name="connsiteY35" fmla="*/ 511554 h 613867"/>
                    <a:gd name="connsiteX36" fmla="*/ 0 w 613867"/>
                    <a:gd name="connsiteY36" fmla="*/ 102313 h 613867"/>
                    <a:gd name="connsiteX37" fmla="*/ 29967 w 613867"/>
                    <a:gd name="connsiteY37" fmla="*/ 29967 h 6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3867" h="613867">
                      <a:moveTo>
                        <a:pt x="314803" y="374281"/>
                      </a:moveTo>
                      <a:lnTo>
                        <a:pt x="390557" y="450035"/>
                      </a:lnTo>
                      <a:lnTo>
                        <a:pt x="330696" y="509896"/>
                      </a:lnTo>
                      <a:lnTo>
                        <a:pt x="507842" y="504902"/>
                      </a:lnTo>
                      <a:lnTo>
                        <a:pt x="512837" y="327756"/>
                      </a:lnTo>
                      <a:lnTo>
                        <a:pt x="452975" y="387617"/>
                      </a:lnTo>
                      <a:lnTo>
                        <a:pt x="377221" y="311863"/>
                      </a:lnTo>
                      <a:close/>
                      <a:moveTo>
                        <a:pt x="367619" y="63753"/>
                      </a:moveTo>
                      <a:lnTo>
                        <a:pt x="372612" y="240900"/>
                      </a:lnTo>
                      <a:lnTo>
                        <a:pt x="549761" y="245895"/>
                      </a:lnTo>
                      <a:lnTo>
                        <a:pt x="489898" y="186033"/>
                      </a:lnTo>
                      <a:lnTo>
                        <a:pt x="565652" y="110279"/>
                      </a:lnTo>
                      <a:lnTo>
                        <a:pt x="503234" y="47861"/>
                      </a:lnTo>
                      <a:lnTo>
                        <a:pt x="427480" y="123615"/>
                      </a:lnTo>
                      <a:close/>
                      <a:moveTo>
                        <a:pt x="60550" y="370823"/>
                      </a:moveTo>
                      <a:lnTo>
                        <a:pt x="120411" y="430684"/>
                      </a:lnTo>
                      <a:lnTo>
                        <a:pt x="44657" y="506438"/>
                      </a:lnTo>
                      <a:lnTo>
                        <a:pt x="107075" y="568856"/>
                      </a:lnTo>
                      <a:lnTo>
                        <a:pt x="182829" y="493102"/>
                      </a:lnTo>
                      <a:lnTo>
                        <a:pt x="242691" y="552964"/>
                      </a:lnTo>
                      <a:lnTo>
                        <a:pt x="237696" y="375818"/>
                      </a:lnTo>
                      <a:close/>
                      <a:moveTo>
                        <a:pt x="104519" y="101580"/>
                      </a:moveTo>
                      <a:lnTo>
                        <a:pt x="99524" y="278727"/>
                      </a:lnTo>
                      <a:lnTo>
                        <a:pt x="159386" y="218865"/>
                      </a:lnTo>
                      <a:lnTo>
                        <a:pt x="235140" y="294619"/>
                      </a:lnTo>
                      <a:lnTo>
                        <a:pt x="297558" y="232201"/>
                      </a:lnTo>
                      <a:lnTo>
                        <a:pt x="221804" y="156447"/>
                      </a:lnTo>
                      <a:lnTo>
                        <a:pt x="281665" y="96586"/>
                      </a:lnTo>
                      <a:close/>
                      <a:moveTo>
                        <a:pt x="29967" y="29967"/>
                      </a:moveTo>
                      <a:cubicBezTo>
                        <a:pt x="48482" y="11452"/>
                        <a:pt x="74060" y="0"/>
                        <a:pt x="102313" y="0"/>
                      </a:cubicBezTo>
                      <a:lnTo>
                        <a:pt x="511554" y="0"/>
                      </a:lnTo>
                      <a:cubicBezTo>
                        <a:pt x="568060" y="0"/>
                        <a:pt x="613867" y="45807"/>
                        <a:pt x="613867" y="102313"/>
                      </a:cubicBezTo>
                      <a:lnTo>
                        <a:pt x="613867" y="511554"/>
                      </a:lnTo>
                      <a:cubicBezTo>
                        <a:pt x="613867" y="568060"/>
                        <a:pt x="568060" y="613867"/>
                        <a:pt x="511554" y="613867"/>
                      </a:cubicBezTo>
                      <a:lnTo>
                        <a:pt x="102313" y="613867"/>
                      </a:lnTo>
                      <a:cubicBezTo>
                        <a:pt x="45807" y="613867"/>
                        <a:pt x="0" y="568060"/>
                        <a:pt x="0" y="511554"/>
                      </a:cubicBezTo>
                      <a:lnTo>
                        <a:pt x="0" y="102313"/>
                      </a:lnTo>
                      <a:cubicBezTo>
                        <a:pt x="0" y="74060"/>
                        <a:pt x="11452" y="48482"/>
                        <a:pt x="29967" y="29967"/>
                      </a:cubicBezTo>
                      <a:close/>
                    </a:path>
                  </a:pathLst>
                </a:custGeom>
                <a:solidFill>
                  <a:srgbClr val="FFFFFF"/>
                </a:solidFill>
                <a:ln w="9525" cap="flat" cmpd="sng" algn="ctr">
                  <a:noFill/>
                  <a:prstDash val="solid"/>
                  <a:headEnd type="none" w="med" len="med"/>
                  <a:tailEnd type="none" w="med" len="med"/>
                </a:ln>
                <a:effectLst/>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467" name="Group 466"/>
              <p:cNvGrpSpPr/>
              <p:nvPr/>
            </p:nvGrpSpPr>
            <p:grpSpPr>
              <a:xfrm>
                <a:off x="7897520" y="5210661"/>
                <a:ext cx="657088" cy="346764"/>
                <a:chOff x="7872239" y="5210661"/>
                <a:chExt cx="657088" cy="346764"/>
              </a:xfrm>
            </p:grpSpPr>
            <p:sp>
              <p:nvSpPr>
                <p:cNvPr id="474" name="Rectangle 473"/>
                <p:cNvSpPr/>
                <p:nvPr/>
              </p:nvSpPr>
              <p:spPr bwMode="auto">
                <a:xfrm>
                  <a:off x="8127646" y="5210661"/>
                  <a:ext cx="401681" cy="346764"/>
                </a:xfrm>
                <a:prstGeom prst="rect">
                  <a:avLst/>
                </a:prstGeom>
                <a:noFill/>
                <a:ln w="6350" cap="flat" cmpd="sng" algn="ctr">
                  <a:noFill/>
                  <a:prstDash val="solid"/>
                  <a:miter lim="800000"/>
                  <a:headEnd type="none" w="med" len="med"/>
                  <a:tailEnd type="none" w="med" len="med"/>
                </a:ln>
                <a:effectLst/>
              </p:spPr>
              <p:txBody>
                <a:bodyPr lIns="45720" tIns="45720" rIns="45720" bIns="45720" anchor="ctr" anchorCtr="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DNS</a:t>
                  </a:r>
                </a:p>
              </p:txBody>
            </p:sp>
            <p:pic>
              <p:nvPicPr>
                <p:cNvPr id="475" name="Picture 3"/>
                <p:cNvPicPr>
                  <a:picLocks noChangeAspect="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7872239" y="5259380"/>
                  <a:ext cx="234066" cy="23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8" name="Group 467"/>
              <p:cNvGrpSpPr/>
              <p:nvPr/>
            </p:nvGrpSpPr>
            <p:grpSpPr>
              <a:xfrm>
                <a:off x="10402030" y="5210661"/>
                <a:ext cx="822809" cy="346764"/>
                <a:chOff x="10440820" y="5210661"/>
                <a:chExt cx="822809" cy="346764"/>
              </a:xfrm>
            </p:grpSpPr>
            <p:sp>
              <p:nvSpPr>
                <p:cNvPr id="472" name="Rectangle 471"/>
                <p:cNvSpPr/>
                <p:nvPr/>
              </p:nvSpPr>
              <p:spPr bwMode="auto">
                <a:xfrm>
                  <a:off x="10673647" y="5210661"/>
                  <a:ext cx="589982"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VPN </a:t>
                  </a:r>
                  <a:b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Gateway</a:t>
                  </a:r>
                </a:p>
              </p:txBody>
            </p:sp>
            <p:pic>
              <p:nvPicPr>
                <p:cNvPr id="473" name="Picture 9"/>
                <p:cNvPicPr>
                  <a:picLocks noChangeAspect="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10440820" y="5255763"/>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9" name="Group 468"/>
              <p:cNvGrpSpPr/>
              <p:nvPr/>
            </p:nvGrpSpPr>
            <p:grpSpPr>
              <a:xfrm>
                <a:off x="7004047" y="5210907"/>
                <a:ext cx="848172" cy="346518"/>
                <a:chOff x="7002727" y="5210907"/>
                <a:chExt cx="848172" cy="346518"/>
              </a:xfrm>
            </p:grpSpPr>
            <p:sp>
              <p:nvSpPr>
                <p:cNvPr id="470" name="Rectangle 469"/>
                <p:cNvSpPr/>
                <p:nvPr/>
              </p:nvSpPr>
              <p:spPr bwMode="auto">
                <a:xfrm>
                  <a:off x="7265455" y="5210907"/>
                  <a:ext cx="585444" cy="346518"/>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98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Load Balancer</a:t>
                  </a:r>
                </a:p>
              </p:txBody>
            </p:sp>
            <p:pic>
              <p:nvPicPr>
                <p:cNvPr id="471" name="Picture 11"/>
                <p:cNvPicPr>
                  <a:picLocks noChangeAspect="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7002727" y="5257351"/>
                  <a:ext cx="2397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42" name="Rectangle 341"/>
            <p:cNvSpPr/>
            <p:nvPr/>
          </p:nvSpPr>
          <p:spPr bwMode="auto">
            <a:xfrm>
              <a:off x="112714" y="104775"/>
              <a:ext cx="12203111" cy="4349182"/>
            </a:xfrm>
            <a:prstGeom prst="rect">
              <a:avLst/>
            </a:prstGeom>
            <a:solidFill>
              <a:srgbClr val="005695"/>
            </a:solidFill>
            <a:ln w="6350" cap="flat" cmpd="sng" algn="ctr">
              <a:noFill/>
              <a:prstDash val="solid"/>
              <a:miter lim="800000"/>
              <a:headEnd type="none" w="med" len="med"/>
              <a:tailEnd type="none" w="med" len="med"/>
            </a:ln>
            <a:effectLst/>
          </p:spPr>
          <p:txBody>
            <a:bodyPr lIns="179285"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568" b="0" i="0" u="none" strike="noStrike" kern="0" cap="none" spc="0" normalizeH="0" baseline="0" noProof="0" dirty="0">
                  <a:ln>
                    <a:noFill/>
                  </a:ln>
                  <a:gradFill>
                    <a:gsLst>
                      <a:gs pos="92500">
                        <a:srgbClr val="FFC000"/>
                      </a:gs>
                      <a:gs pos="33000">
                        <a:srgbClr val="FFC00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Platform </a:t>
              </a:r>
              <a:r>
                <a:rPr kumimoji="0" lang="en-US" sz="1568" b="0" i="0" u="none" strike="noStrike" kern="0" cap="none" spc="0" normalizeH="0" baseline="0" noProof="0" dirty="0" smtClean="0">
                  <a:ln>
                    <a:noFill/>
                  </a:ln>
                  <a:gradFill>
                    <a:gsLst>
                      <a:gs pos="92500">
                        <a:srgbClr val="FFC000"/>
                      </a:gs>
                      <a:gs pos="33000">
                        <a:srgbClr val="FFC00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Services</a:t>
              </a:r>
              <a:endParaRPr kumimoji="0" lang="en-US" sz="1568" b="0" i="0" u="none" strike="noStrike" kern="0" cap="none" spc="0" normalizeH="0" baseline="0" noProof="0" dirty="0">
                <a:ln>
                  <a:noFill/>
                </a:ln>
                <a:gradFill>
                  <a:gsLst>
                    <a:gs pos="92500">
                      <a:srgbClr val="FFC000"/>
                    </a:gs>
                    <a:gs pos="33000">
                      <a:srgbClr val="FFC00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14" name="Group 13"/>
            <p:cNvGrpSpPr/>
            <p:nvPr/>
          </p:nvGrpSpPr>
          <p:grpSpPr>
            <a:xfrm>
              <a:off x="249566" y="543029"/>
              <a:ext cx="11942434" cy="3795291"/>
              <a:chOff x="249566" y="543029"/>
              <a:chExt cx="11942434" cy="3795291"/>
            </a:xfrm>
          </p:grpSpPr>
          <p:grpSp>
            <p:nvGrpSpPr>
              <p:cNvPr id="343" name="Group 342"/>
              <p:cNvGrpSpPr/>
              <p:nvPr/>
            </p:nvGrpSpPr>
            <p:grpSpPr>
              <a:xfrm>
                <a:off x="2087227" y="543029"/>
                <a:ext cx="8372241" cy="3790160"/>
                <a:chOff x="2082009" y="543029"/>
                <a:chExt cx="8372241" cy="3790160"/>
              </a:xfrm>
            </p:grpSpPr>
            <p:grpSp>
              <p:nvGrpSpPr>
                <p:cNvPr id="344" name="Group 343"/>
                <p:cNvGrpSpPr/>
                <p:nvPr/>
              </p:nvGrpSpPr>
              <p:grpSpPr>
                <a:xfrm>
                  <a:off x="4343326" y="543029"/>
                  <a:ext cx="3736693" cy="1371600"/>
                  <a:chOff x="4336920" y="650979"/>
                  <a:chExt cx="3736693" cy="1371600"/>
                </a:xfrm>
              </p:grpSpPr>
              <p:sp>
                <p:nvSpPr>
                  <p:cNvPr id="439" name="Rectangle 438"/>
                  <p:cNvSpPr/>
                  <p:nvPr/>
                </p:nvSpPr>
                <p:spPr bwMode="auto">
                  <a:xfrm>
                    <a:off x="4336920" y="650979"/>
                    <a:ext cx="3736693"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Web and mobile</a:t>
                    </a:r>
                  </a:p>
                </p:txBody>
              </p:sp>
              <p:grpSp>
                <p:nvGrpSpPr>
                  <p:cNvPr id="440" name="Group 439"/>
                  <p:cNvGrpSpPr/>
                  <p:nvPr/>
                </p:nvGrpSpPr>
                <p:grpSpPr>
                  <a:xfrm>
                    <a:off x="4516491" y="1046498"/>
                    <a:ext cx="1003842" cy="300037"/>
                    <a:chOff x="4516491" y="987018"/>
                    <a:chExt cx="1003842" cy="300037"/>
                  </a:xfrm>
                </p:grpSpPr>
                <p:sp>
                  <p:nvSpPr>
                    <p:cNvPr id="456" name="TextBox 455"/>
                    <p:cNvSpPr txBox="1"/>
                    <p:nvPr/>
                  </p:nvSpPr>
                  <p:spPr bwMode="auto">
                    <a:xfrm>
                      <a:off x="4861521" y="987018"/>
                      <a:ext cx="658812"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Web </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Apps</a:t>
                      </a:r>
                    </a:p>
                  </p:txBody>
                </p:sp>
                <p:pic>
                  <p:nvPicPr>
                    <p:cNvPr id="457" name="Picture 151"/>
                    <p:cNvPicPr>
                      <a:picLocks noChangeAspect="1"/>
                    </p:cNvPicPr>
                    <p:nvPr/>
                  </p:nvPicPr>
                  <p:blipFill>
                    <a:blip r:embed="rId10" cstate="print">
                      <a:biLevel thresh="25000"/>
                      <a:extLst>
                        <a:ext uri="{28A0092B-C50C-407E-A947-70E740481C1C}">
                          <a14:useLocalDpi xmlns:a14="http://schemas.microsoft.com/office/drawing/2010/main" val="0"/>
                        </a:ext>
                      </a:extLst>
                    </a:blip>
                    <a:srcRect/>
                    <a:stretch>
                      <a:fillRect/>
                    </a:stretch>
                  </p:blipFill>
                  <p:spPr bwMode="auto">
                    <a:xfrm>
                      <a:off x="4516491" y="993596"/>
                      <a:ext cx="286768" cy="28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1" name="Group 440"/>
                  <p:cNvGrpSpPr/>
                  <p:nvPr/>
                </p:nvGrpSpPr>
                <p:grpSpPr>
                  <a:xfrm>
                    <a:off x="4516491" y="1617114"/>
                    <a:ext cx="1003842" cy="291190"/>
                    <a:chOff x="4516491" y="1514601"/>
                    <a:chExt cx="1003842" cy="291190"/>
                  </a:xfrm>
                </p:grpSpPr>
                <p:sp>
                  <p:nvSpPr>
                    <p:cNvPr id="454" name="TextBox 453"/>
                    <p:cNvSpPr txBox="1"/>
                    <p:nvPr/>
                  </p:nvSpPr>
                  <p:spPr bwMode="auto">
                    <a:xfrm>
                      <a:off x="4861521" y="1530021"/>
                      <a:ext cx="658812" cy="260350"/>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Mobile</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Apps</a:t>
                      </a:r>
                    </a:p>
                  </p:txBody>
                </p:sp>
                <p:pic>
                  <p:nvPicPr>
                    <p:cNvPr id="455" name="Picture 153"/>
                    <p:cNvPicPr>
                      <a:picLocks noChangeAspect="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4516491" y="1514601"/>
                      <a:ext cx="291075" cy="29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2" name="Group 441"/>
                  <p:cNvGrpSpPr/>
                  <p:nvPr/>
                </p:nvGrpSpPr>
                <p:grpSpPr>
                  <a:xfrm>
                    <a:off x="6846369" y="1044910"/>
                    <a:ext cx="1017770" cy="301625"/>
                    <a:chOff x="6784198" y="987352"/>
                    <a:chExt cx="1017770" cy="301625"/>
                  </a:xfrm>
                </p:grpSpPr>
                <p:sp>
                  <p:nvSpPr>
                    <p:cNvPr id="452" name="TextBox 451"/>
                    <p:cNvSpPr txBox="1"/>
                    <p:nvPr/>
                  </p:nvSpPr>
                  <p:spPr bwMode="auto">
                    <a:xfrm>
                      <a:off x="7143156" y="987352"/>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API</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Management</a:t>
                      </a:r>
                    </a:p>
                  </p:txBody>
                </p:sp>
                <p:pic>
                  <p:nvPicPr>
                    <p:cNvPr id="453" name="Picture 155"/>
                    <p:cNvPicPr>
                      <a:picLocks noChangeAspect="1"/>
                    </p:cNvPicPr>
                    <p:nvPr/>
                  </p:nvPicPr>
                  <p:blipFill>
                    <a:blip r:embed="rId12" cstate="print">
                      <a:biLevel thresh="25000"/>
                      <a:extLst>
                        <a:ext uri="{28A0092B-C50C-407E-A947-70E740481C1C}">
                          <a14:useLocalDpi xmlns:a14="http://schemas.microsoft.com/office/drawing/2010/main" val="0"/>
                        </a:ext>
                      </a:extLst>
                    </a:blip>
                    <a:srcRect/>
                    <a:stretch>
                      <a:fillRect/>
                    </a:stretch>
                  </p:blipFill>
                  <p:spPr bwMode="auto">
                    <a:xfrm>
                      <a:off x="6784198" y="987819"/>
                      <a:ext cx="291528" cy="2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3" name="Group 442"/>
                  <p:cNvGrpSpPr/>
                  <p:nvPr/>
                </p:nvGrpSpPr>
                <p:grpSpPr>
                  <a:xfrm>
                    <a:off x="5673359" y="1051631"/>
                    <a:ext cx="1019983" cy="294904"/>
                    <a:chOff x="5648693" y="1000311"/>
                    <a:chExt cx="1019983" cy="294904"/>
                  </a:xfrm>
                </p:grpSpPr>
                <p:sp>
                  <p:nvSpPr>
                    <p:cNvPr id="450" name="TextBox 449"/>
                    <p:cNvSpPr txBox="1"/>
                    <p:nvPr/>
                  </p:nvSpPr>
                  <p:spPr bwMode="auto">
                    <a:xfrm>
                      <a:off x="6008276" y="1024727"/>
                      <a:ext cx="660400" cy="25717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API</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Apps</a:t>
                      </a:r>
                    </a:p>
                  </p:txBody>
                </p:sp>
                <p:pic>
                  <p:nvPicPr>
                    <p:cNvPr id="451" name="Picture 157"/>
                    <p:cNvPicPr>
                      <a:picLocks noChangeAspect="1"/>
                    </p:cNvPicPr>
                    <p:nvPr/>
                  </p:nvPicPr>
                  <p:blipFill>
                    <a:blip r:embed="rId13" cstate="print">
                      <a:biLevel thresh="25000"/>
                      <a:extLst>
                        <a:ext uri="{28A0092B-C50C-407E-A947-70E740481C1C}">
                          <a14:useLocalDpi xmlns:a14="http://schemas.microsoft.com/office/drawing/2010/main" val="0"/>
                        </a:ext>
                      </a:extLst>
                    </a:blip>
                    <a:srcRect/>
                    <a:stretch>
                      <a:fillRect/>
                    </a:stretch>
                  </p:blipFill>
                  <p:spPr bwMode="auto">
                    <a:xfrm>
                      <a:off x="5648693" y="1000311"/>
                      <a:ext cx="294787" cy="29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4" name="Group 443"/>
                  <p:cNvGrpSpPr/>
                  <p:nvPr/>
                </p:nvGrpSpPr>
                <p:grpSpPr>
                  <a:xfrm>
                    <a:off x="5673359" y="1617114"/>
                    <a:ext cx="1022642" cy="301625"/>
                    <a:chOff x="5646034" y="1516851"/>
                    <a:chExt cx="1022642" cy="301625"/>
                  </a:xfrm>
                </p:grpSpPr>
                <p:sp>
                  <p:nvSpPr>
                    <p:cNvPr id="448" name="TextBox 447"/>
                    <p:cNvSpPr txBox="1"/>
                    <p:nvPr/>
                  </p:nvSpPr>
                  <p:spPr bwMode="auto">
                    <a:xfrm>
                      <a:off x="6008276" y="1516851"/>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Logic</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Apps</a:t>
                      </a:r>
                    </a:p>
                  </p:txBody>
                </p:sp>
                <p:pic>
                  <p:nvPicPr>
                    <p:cNvPr id="449" name="Picture 159"/>
                    <p:cNvPicPr>
                      <a:picLocks noChangeAspect="1"/>
                    </p:cNvPicPr>
                    <p:nvPr/>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5646034" y="1517893"/>
                      <a:ext cx="292406" cy="29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5" name="Group 444"/>
                  <p:cNvGrpSpPr/>
                  <p:nvPr/>
                </p:nvGrpSpPr>
                <p:grpSpPr>
                  <a:xfrm>
                    <a:off x="6846368" y="1617114"/>
                    <a:ext cx="1017771" cy="301625"/>
                    <a:chOff x="6784198" y="1512087"/>
                    <a:chExt cx="1017771" cy="301625"/>
                  </a:xfrm>
                </p:grpSpPr>
                <p:sp>
                  <p:nvSpPr>
                    <p:cNvPr id="446" name="TextBox 445"/>
                    <p:cNvSpPr txBox="1"/>
                    <p:nvPr/>
                  </p:nvSpPr>
                  <p:spPr bwMode="auto">
                    <a:xfrm>
                      <a:off x="7143156" y="1512087"/>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Notification</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Hubs</a:t>
                      </a:r>
                    </a:p>
                  </p:txBody>
                </p:sp>
                <p:pic>
                  <p:nvPicPr>
                    <p:cNvPr id="447" name="Picture 161"/>
                    <p:cNvPicPr>
                      <a:picLocks noChangeAspect="1"/>
                    </p:cNvPicPr>
                    <p:nvPr/>
                  </p:nvPicPr>
                  <p:blipFill>
                    <a:blip r:embed="rId15" cstate="print">
                      <a:biLevel thresh="25000"/>
                      <a:extLst>
                        <a:ext uri="{28A0092B-C50C-407E-A947-70E740481C1C}">
                          <a14:useLocalDpi xmlns:a14="http://schemas.microsoft.com/office/drawing/2010/main" val="0"/>
                        </a:ext>
                      </a:extLst>
                    </a:blip>
                    <a:srcRect/>
                    <a:stretch>
                      <a:fillRect/>
                    </a:stretch>
                  </p:blipFill>
                  <p:spPr bwMode="auto">
                    <a:xfrm>
                      <a:off x="6784198" y="1519474"/>
                      <a:ext cx="289246" cy="2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45" name="Group 344"/>
                <p:cNvGrpSpPr/>
                <p:nvPr/>
              </p:nvGrpSpPr>
              <p:grpSpPr>
                <a:xfrm>
                  <a:off x="2082009" y="3493402"/>
                  <a:ext cx="2491556" cy="839787"/>
                  <a:chOff x="2082009" y="3607702"/>
                  <a:chExt cx="2491556" cy="839787"/>
                </a:xfrm>
              </p:grpSpPr>
              <p:sp>
                <p:nvSpPr>
                  <p:cNvPr id="431" name="Rectangle 430"/>
                  <p:cNvSpPr/>
                  <p:nvPr/>
                </p:nvSpPr>
                <p:spPr bwMode="auto">
                  <a:xfrm>
                    <a:off x="2082009" y="3607702"/>
                    <a:ext cx="2491556" cy="839787"/>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Media and CDN</a:t>
                    </a:r>
                  </a:p>
                </p:txBody>
              </p:sp>
              <p:grpSp>
                <p:nvGrpSpPr>
                  <p:cNvPr id="432" name="Group 431"/>
                  <p:cNvGrpSpPr/>
                  <p:nvPr/>
                </p:nvGrpSpPr>
                <p:grpSpPr>
                  <a:xfrm>
                    <a:off x="2198592" y="4014101"/>
                    <a:ext cx="2079086" cy="300855"/>
                    <a:chOff x="2198592" y="4014101"/>
                    <a:chExt cx="2079086" cy="300855"/>
                  </a:xfrm>
                </p:grpSpPr>
                <p:grpSp>
                  <p:nvGrpSpPr>
                    <p:cNvPr id="433" name="Group 342"/>
                    <p:cNvGrpSpPr>
                      <a:grpSpLocks/>
                    </p:cNvGrpSpPr>
                    <p:nvPr/>
                  </p:nvGrpSpPr>
                  <p:grpSpPr bwMode="auto">
                    <a:xfrm>
                      <a:off x="3256056" y="4014101"/>
                      <a:ext cx="1021622" cy="300855"/>
                      <a:chOff x="3495416" y="3743131"/>
                      <a:chExt cx="1021282" cy="301105"/>
                    </a:xfrm>
                  </p:grpSpPr>
                  <p:sp>
                    <p:nvSpPr>
                      <p:cNvPr id="437" name="TextBox 162"/>
                      <p:cNvSpPr txBox="1">
                        <a:spLocks noChangeArrowheads="1"/>
                      </p:cNvSpPr>
                      <p:nvPr/>
                    </p:nvSpPr>
                    <p:spPr bwMode="auto">
                      <a:xfrm>
                        <a:off x="3857542" y="3743131"/>
                        <a:ext cx="659156" cy="301105"/>
                      </a:xfrm>
                      <a:prstGeom prst="rect">
                        <a:avLst/>
                      </a:prstGeom>
                      <a:noFill/>
                      <a:ln>
                        <a:noFill/>
                      </a:ln>
                      <a:extLst/>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altLang="en-US" sz="882"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Content Delivery</a:t>
                        </a:r>
                        <a:br>
                          <a:rPr kumimoji="0" lang="en-US" altLang="en-US" sz="882"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altLang="en-US" sz="882"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Network (CDN)</a:t>
                        </a:r>
                      </a:p>
                    </p:txBody>
                  </p:sp>
                  <p:pic>
                    <p:nvPicPr>
                      <p:cNvPr id="438" name="Picture 163" descr="Content Delivery Network (CDN).png"/>
                      <p:cNvPicPr>
                        <a:picLocks noChangeAspect="1"/>
                      </p:cNvPicPr>
                      <p:nvPr/>
                    </p:nvPicPr>
                    <p:blipFill>
                      <a:blip r:embed="rId16" cstate="print">
                        <a:biLevel thresh="25000"/>
                        <a:extLst>
                          <a:ext uri="{28A0092B-C50C-407E-A947-70E740481C1C}">
                            <a14:useLocalDpi xmlns:a14="http://schemas.microsoft.com/office/drawing/2010/main" val="0"/>
                          </a:ext>
                        </a:extLst>
                      </a:blip>
                      <a:srcRect/>
                      <a:stretch>
                        <a:fillRect/>
                      </a:stretch>
                    </p:blipFill>
                    <p:spPr bwMode="auto">
                      <a:xfrm>
                        <a:off x="3495416" y="3745605"/>
                        <a:ext cx="296167" cy="29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4" name="Group 341"/>
                    <p:cNvGrpSpPr>
                      <a:grpSpLocks/>
                    </p:cNvGrpSpPr>
                    <p:nvPr/>
                  </p:nvGrpSpPr>
                  <p:grpSpPr bwMode="auto">
                    <a:xfrm>
                      <a:off x="2198592" y="4014101"/>
                      <a:ext cx="1014521" cy="300036"/>
                      <a:chOff x="2682792" y="3748793"/>
                      <a:chExt cx="1014184" cy="300286"/>
                    </a:xfrm>
                  </p:grpSpPr>
                  <p:sp>
                    <p:nvSpPr>
                      <p:cNvPr id="435" name="TextBox 434"/>
                      <p:cNvSpPr txBox="1"/>
                      <p:nvPr/>
                    </p:nvSpPr>
                    <p:spPr>
                      <a:xfrm>
                        <a:off x="3038382" y="3748793"/>
                        <a:ext cx="658594" cy="300286"/>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Media</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Services</a:t>
                        </a:r>
                      </a:p>
                    </p:txBody>
                  </p:sp>
                  <p:pic>
                    <p:nvPicPr>
                      <p:cNvPr id="436" name="Picture 165" descr="Media Services.png"/>
                      <p:cNvPicPr>
                        <a:picLocks noChangeAspect="1"/>
                      </p:cNvPicPr>
                      <p:nvPr/>
                    </p:nvPicPr>
                    <p:blipFill>
                      <a:blip r:embed="rId17" cstate="print">
                        <a:biLevel thresh="25000"/>
                        <a:extLst>
                          <a:ext uri="{28A0092B-C50C-407E-A947-70E740481C1C}">
                            <a14:useLocalDpi xmlns:a14="http://schemas.microsoft.com/office/drawing/2010/main" val="0"/>
                          </a:ext>
                        </a:extLst>
                      </a:blip>
                      <a:srcRect/>
                      <a:stretch>
                        <a:fillRect/>
                      </a:stretch>
                    </p:blipFill>
                    <p:spPr bwMode="auto">
                      <a:xfrm>
                        <a:off x="2682792" y="3757863"/>
                        <a:ext cx="282134" cy="28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6" name="Group 345"/>
                <p:cNvGrpSpPr/>
                <p:nvPr/>
              </p:nvGrpSpPr>
              <p:grpSpPr>
                <a:xfrm>
                  <a:off x="4695531" y="2024565"/>
                  <a:ext cx="2872932" cy="2304638"/>
                  <a:chOff x="4691833" y="2138865"/>
                  <a:chExt cx="2872932" cy="2304638"/>
                </a:xfrm>
              </p:grpSpPr>
              <p:sp>
                <p:nvSpPr>
                  <p:cNvPr id="411" name="Rectangle 410"/>
                  <p:cNvSpPr/>
                  <p:nvPr/>
                </p:nvSpPr>
                <p:spPr bwMode="auto">
                  <a:xfrm>
                    <a:off x="4691833" y="2138865"/>
                    <a:ext cx="2872932" cy="2304638"/>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Analytics </a:t>
                    </a:r>
                    <a:r>
                      <a:rPr kumimoji="0" lang="en-US" sz="1176"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and </a:t>
                    </a:r>
                    <a:r>
                      <a:rPr kumimoji="0" lang="en-US" sz="1176" b="0" i="0" u="none" strike="noStrike" kern="0" cap="none" spc="0" normalizeH="0" baseline="0" noProof="0" dirty="0" err="1">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IoT</a:t>
                    </a:r>
                    <a:endPar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412" name="Group 411"/>
                  <p:cNvGrpSpPr/>
                  <p:nvPr/>
                </p:nvGrpSpPr>
                <p:grpSpPr>
                  <a:xfrm>
                    <a:off x="4948498" y="2556851"/>
                    <a:ext cx="2361121" cy="1587740"/>
                    <a:chOff x="4805017" y="2556851"/>
                    <a:chExt cx="2361121" cy="1587740"/>
                  </a:xfrm>
                </p:grpSpPr>
                <p:grpSp>
                  <p:nvGrpSpPr>
                    <p:cNvPr id="413" name="Group 412"/>
                    <p:cNvGrpSpPr/>
                    <p:nvPr/>
                  </p:nvGrpSpPr>
                  <p:grpSpPr>
                    <a:xfrm>
                      <a:off x="4811883" y="2556851"/>
                      <a:ext cx="1046240" cy="337079"/>
                      <a:chOff x="4811883" y="2556851"/>
                      <a:chExt cx="1046240" cy="337079"/>
                    </a:xfrm>
                  </p:grpSpPr>
                  <p:sp>
                    <p:nvSpPr>
                      <p:cNvPr id="429" name="TextBox 428"/>
                      <p:cNvSpPr txBox="1"/>
                      <p:nvPr/>
                    </p:nvSpPr>
                    <p:spPr bwMode="auto">
                      <a:xfrm>
                        <a:off x="5199310" y="2574578"/>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err="1"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HDInsight</a:t>
                        </a:r>
                        <a:endPar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endParaRPr>
                      </a:p>
                    </p:txBody>
                  </p:sp>
                  <p:pic>
                    <p:nvPicPr>
                      <p:cNvPr id="430" name="Picture 181"/>
                      <p:cNvPicPr>
                        <a:picLocks noChangeAspect="1"/>
                      </p:cNvPicPr>
                      <p:nvPr/>
                    </p:nvPicPr>
                    <p:blipFill>
                      <a:blip r:embed="rId18" cstate="print">
                        <a:biLevel thresh="25000"/>
                        <a:extLst>
                          <a:ext uri="{28A0092B-C50C-407E-A947-70E740481C1C}">
                            <a14:useLocalDpi xmlns:a14="http://schemas.microsoft.com/office/drawing/2010/main" val="0"/>
                          </a:ext>
                        </a:extLst>
                      </a:blip>
                      <a:srcRect/>
                      <a:stretch>
                        <a:fillRect/>
                      </a:stretch>
                    </p:blipFill>
                    <p:spPr bwMode="auto">
                      <a:xfrm>
                        <a:off x="4811883" y="2556851"/>
                        <a:ext cx="337162" cy="33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4" name="Group 413"/>
                    <p:cNvGrpSpPr/>
                    <p:nvPr/>
                  </p:nvGrpSpPr>
                  <p:grpSpPr>
                    <a:xfrm>
                      <a:off x="6162402" y="2574420"/>
                      <a:ext cx="1003736" cy="301625"/>
                      <a:chOff x="6162402" y="2574420"/>
                      <a:chExt cx="1003736" cy="301625"/>
                    </a:xfrm>
                  </p:grpSpPr>
                  <p:sp>
                    <p:nvSpPr>
                      <p:cNvPr id="427" name="TextBox 426"/>
                      <p:cNvSpPr txBox="1"/>
                      <p:nvPr/>
                    </p:nvSpPr>
                    <p:spPr bwMode="auto">
                      <a:xfrm>
                        <a:off x="6507325" y="2574420"/>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Machine</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Learning</a:t>
                        </a:r>
                      </a:p>
                    </p:txBody>
                  </p:sp>
                  <p:pic>
                    <p:nvPicPr>
                      <p:cNvPr id="428" name="Picture 183"/>
                      <p:cNvPicPr>
                        <a:picLocks noChangeAspect="1"/>
                      </p:cNvPicPr>
                      <p:nvPr/>
                    </p:nvPicPr>
                    <p:blipFill>
                      <a:blip r:embed="rId19" cstate="print">
                        <a:biLevel thresh="25000"/>
                        <a:extLst>
                          <a:ext uri="{28A0092B-C50C-407E-A947-70E740481C1C}">
                            <a14:useLocalDpi xmlns:a14="http://schemas.microsoft.com/office/drawing/2010/main" val="0"/>
                          </a:ext>
                        </a:extLst>
                      </a:blip>
                      <a:srcRect/>
                      <a:stretch>
                        <a:fillRect/>
                      </a:stretch>
                    </p:blipFill>
                    <p:spPr bwMode="auto">
                      <a:xfrm>
                        <a:off x="6162402" y="2593257"/>
                        <a:ext cx="263720" cy="26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5" name="Group 414"/>
                    <p:cNvGrpSpPr/>
                    <p:nvPr/>
                  </p:nvGrpSpPr>
                  <p:grpSpPr>
                    <a:xfrm>
                      <a:off x="4805017" y="3834139"/>
                      <a:ext cx="1053105" cy="310452"/>
                      <a:chOff x="4805017" y="3834139"/>
                      <a:chExt cx="1053105" cy="310452"/>
                    </a:xfrm>
                  </p:grpSpPr>
                  <p:sp>
                    <p:nvSpPr>
                      <p:cNvPr id="425" name="TextBox 424"/>
                      <p:cNvSpPr txBox="1"/>
                      <p:nvPr/>
                    </p:nvSpPr>
                    <p:spPr bwMode="auto">
                      <a:xfrm>
                        <a:off x="5199310" y="3838553"/>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Stream</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Analytics</a:t>
                        </a:r>
                      </a:p>
                    </p:txBody>
                  </p:sp>
                  <p:pic>
                    <p:nvPicPr>
                      <p:cNvPr id="426" name="Picture 185"/>
                      <p:cNvPicPr>
                        <a:picLocks noChangeAspect="1"/>
                      </p:cNvPicPr>
                      <p:nvPr/>
                    </p:nvPicPr>
                    <p:blipFill>
                      <a:blip r:embed="rId20" cstate="print">
                        <a:biLevel thresh="25000"/>
                        <a:extLst>
                          <a:ext uri="{28A0092B-C50C-407E-A947-70E740481C1C}">
                            <a14:useLocalDpi xmlns:a14="http://schemas.microsoft.com/office/drawing/2010/main" val="0"/>
                          </a:ext>
                        </a:extLst>
                      </a:blip>
                      <a:srcRect/>
                      <a:stretch>
                        <a:fillRect/>
                      </a:stretch>
                    </p:blipFill>
                    <p:spPr bwMode="auto">
                      <a:xfrm>
                        <a:off x="4805017" y="3834139"/>
                        <a:ext cx="310529" cy="31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6" name="Group 415"/>
                    <p:cNvGrpSpPr/>
                    <p:nvPr/>
                  </p:nvGrpSpPr>
                  <p:grpSpPr>
                    <a:xfrm>
                      <a:off x="4809230" y="3192842"/>
                      <a:ext cx="1048893" cy="305501"/>
                      <a:chOff x="4809230" y="3192842"/>
                      <a:chExt cx="1048893" cy="305501"/>
                    </a:xfrm>
                  </p:grpSpPr>
                  <p:sp>
                    <p:nvSpPr>
                      <p:cNvPr id="423" name="TextBox 422"/>
                      <p:cNvSpPr txBox="1"/>
                      <p:nvPr/>
                    </p:nvSpPr>
                    <p:spPr bwMode="auto">
                      <a:xfrm>
                        <a:off x="5199310" y="3198305"/>
                        <a:ext cx="658813"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Data</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Factory</a:t>
                        </a:r>
                      </a:p>
                    </p:txBody>
                  </p:sp>
                  <p:pic>
                    <p:nvPicPr>
                      <p:cNvPr id="424" name="Picture 187"/>
                      <p:cNvPicPr>
                        <a:picLocks noChangeAspect="1"/>
                      </p:cNvPicPr>
                      <p:nvPr/>
                    </p:nvPicPr>
                    <p:blipFill>
                      <a:blip r:embed="rId21" cstate="print">
                        <a:biLevel thresh="25000"/>
                        <a:extLst>
                          <a:ext uri="{28A0092B-C50C-407E-A947-70E740481C1C}">
                            <a14:useLocalDpi xmlns:a14="http://schemas.microsoft.com/office/drawing/2010/main" val="0"/>
                          </a:ext>
                        </a:extLst>
                      </a:blip>
                      <a:srcRect/>
                      <a:stretch>
                        <a:fillRect/>
                      </a:stretch>
                    </p:blipFill>
                    <p:spPr bwMode="auto">
                      <a:xfrm>
                        <a:off x="4809230" y="3192842"/>
                        <a:ext cx="302103" cy="30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7" name="Group 416"/>
                    <p:cNvGrpSpPr/>
                    <p:nvPr/>
                  </p:nvGrpSpPr>
                  <p:grpSpPr>
                    <a:xfrm>
                      <a:off x="6159534" y="3198305"/>
                      <a:ext cx="1006604" cy="300037"/>
                      <a:chOff x="6159534" y="3198305"/>
                      <a:chExt cx="1006604" cy="300037"/>
                    </a:xfrm>
                  </p:grpSpPr>
                  <p:sp>
                    <p:nvSpPr>
                      <p:cNvPr id="421" name="TextBox 420"/>
                      <p:cNvSpPr txBox="1"/>
                      <p:nvPr/>
                    </p:nvSpPr>
                    <p:spPr bwMode="auto">
                      <a:xfrm>
                        <a:off x="6507325" y="3198305"/>
                        <a:ext cx="658813"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Event</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Hubs</a:t>
                        </a:r>
                      </a:p>
                    </p:txBody>
                  </p:sp>
                  <p:pic>
                    <p:nvPicPr>
                      <p:cNvPr id="422" name="Picture 189"/>
                      <p:cNvPicPr>
                        <a:picLocks noChangeAspect="1"/>
                      </p:cNvPicPr>
                      <p:nvPr/>
                    </p:nvPicPr>
                    <p:blipFill>
                      <a:blip r:embed="rId22" cstate="print">
                        <a:biLevel thresh="25000"/>
                        <a:extLst>
                          <a:ext uri="{28A0092B-C50C-407E-A947-70E740481C1C}">
                            <a14:useLocalDpi xmlns:a14="http://schemas.microsoft.com/office/drawing/2010/main" val="0"/>
                          </a:ext>
                        </a:extLst>
                      </a:blip>
                      <a:srcRect/>
                      <a:stretch>
                        <a:fillRect/>
                      </a:stretch>
                    </p:blipFill>
                    <p:spPr bwMode="auto">
                      <a:xfrm>
                        <a:off x="6159534" y="3200784"/>
                        <a:ext cx="283827" cy="29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8" name="Group 417"/>
                    <p:cNvGrpSpPr/>
                    <p:nvPr/>
                  </p:nvGrpSpPr>
                  <p:grpSpPr>
                    <a:xfrm>
                      <a:off x="6165936" y="3834755"/>
                      <a:ext cx="1000202" cy="296566"/>
                      <a:chOff x="6165936" y="3834755"/>
                      <a:chExt cx="1000202" cy="296566"/>
                    </a:xfrm>
                  </p:grpSpPr>
                  <p:sp>
                    <p:nvSpPr>
                      <p:cNvPr id="419" name="TextBox 418"/>
                      <p:cNvSpPr txBox="1"/>
                      <p:nvPr/>
                    </p:nvSpPr>
                    <p:spPr bwMode="auto">
                      <a:xfrm>
                        <a:off x="6507325" y="3853657"/>
                        <a:ext cx="658813" cy="25876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Mobile</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Engagement</a:t>
                        </a:r>
                      </a:p>
                    </p:txBody>
                  </p:sp>
                  <p:pic>
                    <p:nvPicPr>
                      <p:cNvPr id="420" name="Picture 191"/>
                      <p:cNvPicPr>
                        <a:picLocks noChangeAspect="1"/>
                      </p:cNvPicPr>
                      <p:nvPr/>
                    </p:nvPicPr>
                    <p:blipFill>
                      <a:blip r:embed="rId23" cstate="print">
                        <a:biLevel thresh="25000"/>
                        <a:extLst>
                          <a:ext uri="{28A0092B-C50C-407E-A947-70E740481C1C}">
                            <a14:useLocalDpi xmlns:a14="http://schemas.microsoft.com/office/drawing/2010/main" val="0"/>
                          </a:ext>
                        </a:extLst>
                      </a:blip>
                      <a:srcRect/>
                      <a:stretch>
                        <a:fillRect/>
                      </a:stretch>
                    </p:blipFill>
                    <p:spPr bwMode="auto">
                      <a:xfrm>
                        <a:off x="6165936" y="3834755"/>
                        <a:ext cx="296639" cy="2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7" name="Group 346"/>
                <p:cNvGrpSpPr/>
                <p:nvPr/>
              </p:nvGrpSpPr>
              <p:grpSpPr>
                <a:xfrm>
                  <a:off x="2082009" y="2024566"/>
                  <a:ext cx="2498759" cy="1352550"/>
                  <a:chOff x="2082009" y="2138866"/>
                  <a:chExt cx="2498759" cy="1352550"/>
                </a:xfrm>
              </p:grpSpPr>
              <p:sp>
                <p:nvSpPr>
                  <p:cNvPr id="397" name="Rectangle 396"/>
                  <p:cNvSpPr/>
                  <p:nvPr/>
                </p:nvSpPr>
                <p:spPr bwMode="auto">
                  <a:xfrm>
                    <a:off x="2082009" y="2138866"/>
                    <a:ext cx="2498759" cy="135255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Integration</a:t>
                    </a:r>
                  </a:p>
                </p:txBody>
              </p:sp>
              <p:grpSp>
                <p:nvGrpSpPr>
                  <p:cNvPr id="398" name="Group 397"/>
                  <p:cNvGrpSpPr/>
                  <p:nvPr/>
                </p:nvGrpSpPr>
                <p:grpSpPr>
                  <a:xfrm>
                    <a:off x="2198592" y="2559624"/>
                    <a:ext cx="2237004" cy="836418"/>
                    <a:chOff x="2198592" y="2559624"/>
                    <a:chExt cx="2237004" cy="836418"/>
                  </a:xfrm>
                </p:grpSpPr>
                <p:grpSp>
                  <p:nvGrpSpPr>
                    <p:cNvPr id="399" name="Group 398"/>
                    <p:cNvGrpSpPr/>
                    <p:nvPr/>
                  </p:nvGrpSpPr>
                  <p:grpSpPr>
                    <a:xfrm>
                      <a:off x="3513173" y="2559624"/>
                      <a:ext cx="922423" cy="301625"/>
                      <a:chOff x="3425188" y="2480831"/>
                      <a:chExt cx="922423" cy="301625"/>
                    </a:xfrm>
                  </p:grpSpPr>
                  <p:sp>
                    <p:nvSpPr>
                      <p:cNvPr id="409" name="TextBox 408"/>
                      <p:cNvSpPr txBox="1"/>
                      <p:nvPr/>
                    </p:nvSpPr>
                    <p:spPr bwMode="auto">
                      <a:xfrm>
                        <a:off x="3803029" y="2480831"/>
                        <a:ext cx="54458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BizTalk</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Services</a:t>
                        </a:r>
                      </a:p>
                    </p:txBody>
                  </p:sp>
                  <p:pic>
                    <p:nvPicPr>
                      <p:cNvPr id="410" name="Picture 214" descr="BizTalk Services.png"/>
                      <p:cNvPicPr>
                        <a:picLocks noChangeAspect="1"/>
                      </p:cNvPicPr>
                      <p:nvPr/>
                    </p:nvPicPr>
                    <p:blipFill>
                      <a:blip r:embed="rId24" cstate="print">
                        <a:biLevel thresh="25000"/>
                        <a:extLst>
                          <a:ext uri="{28A0092B-C50C-407E-A947-70E740481C1C}">
                            <a14:useLocalDpi xmlns:a14="http://schemas.microsoft.com/office/drawing/2010/main" val="0"/>
                          </a:ext>
                        </a:extLst>
                      </a:blip>
                      <a:srcRect/>
                      <a:stretch>
                        <a:fillRect/>
                      </a:stretch>
                    </p:blipFill>
                    <p:spPr bwMode="auto">
                      <a:xfrm>
                        <a:off x="3425188" y="2484570"/>
                        <a:ext cx="293830" cy="29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0" name="Group 399"/>
                    <p:cNvGrpSpPr/>
                    <p:nvPr/>
                  </p:nvGrpSpPr>
                  <p:grpSpPr>
                    <a:xfrm>
                      <a:off x="2198592" y="3094417"/>
                      <a:ext cx="1020311" cy="301625"/>
                      <a:chOff x="2319949" y="3019151"/>
                      <a:chExt cx="1020311" cy="301625"/>
                    </a:xfrm>
                  </p:grpSpPr>
                  <p:sp>
                    <p:nvSpPr>
                      <p:cNvPr id="407" name="TextBox 406"/>
                      <p:cNvSpPr txBox="1"/>
                      <p:nvPr/>
                    </p:nvSpPr>
                    <p:spPr bwMode="auto">
                      <a:xfrm>
                        <a:off x="2681448" y="301915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Hybrid</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Connections</a:t>
                        </a:r>
                      </a:p>
                    </p:txBody>
                  </p:sp>
                  <p:pic>
                    <p:nvPicPr>
                      <p:cNvPr id="408" name="Picture 216" descr="Hybrid Connections (BizTalk).png"/>
                      <p:cNvPicPr>
                        <a:picLocks noChangeAspect="1"/>
                      </p:cNvPicPr>
                      <p:nvPr/>
                    </p:nvPicPr>
                    <p:blipFill>
                      <a:blip r:embed="rId25" cstate="print">
                        <a:biLevel thresh="25000"/>
                        <a:extLst>
                          <a:ext uri="{28A0092B-C50C-407E-A947-70E740481C1C}">
                            <a14:useLocalDpi xmlns:a14="http://schemas.microsoft.com/office/drawing/2010/main" val="0"/>
                          </a:ext>
                        </a:extLst>
                      </a:blip>
                      <a:srcRect/>
                      <a:stretch>
                        <a:fillRect/>
                      </a:stretch>
                    </p:blipFill>
                    <p:spPr bwMode="auto">
                      <a:xfrm>
                        <a:off x="2319949" y="3023735"/>
                        <a:ext cx="292141" cy="2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1" name="Group 400"/>
                    <p:cNvGrpSpPr/>
                    <p:nvPr/>
                  </p:nvGrpSpPr>
                  <p:grpSpPr>
                    <a:xfrm>
                      <a:off x="3521521" y="3094417"/>
                      <a:ext cx="869624" cy="301625"/>
                      <a:chOff x="3433536" y="3015624"/>
                      <a:chExt cx="869624" cy="301625"/>
                    </a:xfrm>
                  </p:grpSpPr>
                  <p:sp>
                    <p:nvSpPr>
                      <p:cNvPr id="405" name="TextBox 404"/>
                      <p:cNvSpPr txBox="1"/>
                      <p:nvPr/>
                    </p:nvSpPr>
                    <p:spPr bwMode="auto">
                      <a:xfrm>
                        <a:off x="3788740" y="3015624"/>
                        <a:ext cx="51442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Service</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Bus</a:t>
                        </a:r>
                      </a:p>
                    </p:txBody>
                  </p:sp>
                  <p:pic>
                    <p:nvPicPr>
                      <p:cNvPr id="406" name="Picture 218" descr="Service Bus.png"/>
                      <p:cNvPicPr>
                        <a:picLocks noChangeAspect="1"/>
                      </p:cNvPicPr>
                      <p:nvPr/>
                    </p:nvPicPr>
                    <p:blipFill>
                      <a:blip r:embed="rId26" cstate="print">
                        <a:biLevel thresh="25000"/>
                        <a:extLst>
                          <a:ext uri="{28A0092B-C50C-407E-A947-70E740481C1C}">
                            <a14:useLocalDpi xmlns:a14="http://schemas.microsoft.com/office/drawing/2010/main" val="0"/>
                          </a:ext>
                        </a:extLst>
                      </a:blip>
                      <a:srcRect/>
                      <a:stretch>
                        <a:fillRect/>
                      </a:stretch>
                    </p:blipFill>
                    <p:spPr bwMode="auto">
                      <a:xfrm>
                        <a:off x="3433536" y="3020078"/>
                        <a:ext cx="292402" cy="29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2" name="Group 401"/>
                    <p:cNvGrpSpPr/>
                    <p:nvPr/>
                  </p:nvGrpSpPr>
                  <p:grpSpPr>
                    <a:xfrm>
                      <a:off x="2198592" y="2560418"/>
                      <a:ext cx="1020559" cy="300037"/>
                      <a:chOff x="2319701" y="2482223"/>
                      <a:chExt cx="1020559" cy="300037"/>
                    </a:xfrm>
                  </p:grpSpPr>
                  <p:sp>
                    <p:nvSpPr>
                      <p:cNvPr id="403" name="TextBox 402"/>
                      <p:cNvSpPr txBox="1"/>
                      <p:nvPr/>
                    </p:nvSpPr>
                    <p:spPr bwMode="auto">
                      <a:xfrm>
                        <a:off x="2681448" y="2482223"/>
                        <a:ext cx="658812"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Storage</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Queues</a:t>
                        </a:r>
                      </a:p>
                    </p:txBody>
                  </p:sp>
                  <p:pic>
                    <p:nvPicPr>
                      <p:cNvPr id="404" name="Picture 220" descr="Storage queue.png"/>
                      <p:cNvPicPr>
                        <a:picLocks noChangeAspect="1"/>
                      </p:cNvPicPr>
                      <p:nvPr/>
                    </p:nvPicPr>
                    <p:blipFill>
                      <a:blip r:embed="rId27" cstate="print">
                        <a:biLevel thresh="25000"/>
                        <a:extLst>
                          <a:ext uri="{28A0092B-C50C-407E-A947-70E740481C1C}">
                            <a14:useLocalDpi xmlns:a14="http://schemas.microsoft.com/office/drawing/2010/main" val="0"/>
                          </a:ext>
                        </a:extLst>
                      </a:blip>
                      <a:srcRect/>
                      <a:stretch>
                        <a:fillRect/>
                      </a:stretch>
                    </p:blipFill>
                    <p:spPr bwMode="auto">
                      <a:xfrm>
                        <a:off x="2319701" y="2485765"/>
                        <a:ext cx="292636" cy="2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8" name="Group 347"/>
                <p:cNvGrpSpPr/>
                <p:nvPr/>
              </p:nvGrpSpPr>
              <p:grpSpPr>
                <a:xfrm>
                  <a:off x="7683226" y="2024565"/>
                  <a:ext cx="2771024" cy="2304637"/>
                  <a:chOff x="7683226" y="2138865"/>
                  <a:chExt cx="2771024" cy="2304637"/>
                </a:xfrm>
              </p:grpSpPr>
              <p:sp>
                <p:nvSpPr>
                  <p:cNvPr id="377" name="Rectangle 376"/>
                  <p:cNvSpPr/>
                  <p:nvPr/>
                </p:nvSpPr>
                <p:spPr bwMode="auto">
                  <a:xfrm>
                    <a:off x="7683226" y="2138865"/>
                    <a:ext cx="2771024" cy="2304637"/>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Data</a:t>
                    </a:r>
                  </a:p>
                </p:txBody>
              </p:sp>
              <p:grpSp>
                <p:nvGrpSpPr>
                  <p:cNvPr id="378" name="Group 377"/>
                  <p:cNvGrpSpPr/>
                  <p:nvPr/>
                </p:nvGrpSpPr>
                <p:grpSpPr>
                  <a:xfrm>
                    <a:off x="7845950" y="2595968"/>
                    <a:ext cx="2445576" cy="1553509"/>
                    <a:chOff x="7799957" y="2595968"/>
                    <a:chExt cx="2445576" cy="1553509"/>
                  </a:xfrm>
                </p:grpSpPr>
                <p:grpSp>
                  <p:nvGrpSpPr>
                    <p:cNvPr id="379" name="Group 387"/>
                    <p:cNvGrpSpPr>
                      <a:grpSpLocks/>
                    </p:cNvGrpSpPr>
                    <p:nvPr/>
                  </p:nvGrpSpPr>
                  <p:grpSpPr bwMode="auto">
                    <a:xfrm>
                      <a:off x="7799957" y="2595969"/>
                      <a:ext cx="1016185" cy="301066"/>
                      <a:chOff x="8369631" y="3448242"/>
                      <a:chExt cx="1016411" cy="301033"/>
                    </a:xfrm>
                  </p:grpSpPr>
                  <p:sp>
                    <p:nvSpPr>
                      <p:cNvPr id="395" name="TextBox 394"/>
                      <p:cNvSpPr txBox="1"/>
                      <p:nvPr/>
                    </p:nvSpPr>
                    <p:spPr>
                      <a:xfrm>
                        <a:off x="8727084" y="3448242"/>
                        <a:ext cx="658958" cy="30000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SQL</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Database</a:t>
                        </a:r>
                      </a:p>
                    </p:txBody>
                  </p:sp>
                  <p:pic>
                    <p:nvPicPr>
                      <p:cNvPr id="396" name="Picture 171"/>
                      <p:cNvPicPr>
                        <a:picLocks noChangeAspect="1"/>
                      </p:cNvPicPr>
                      <p:nvPr/>
                    </p:nvPicPr>
                    <p:blipFill>
                      <a:blip r:embed="rId28" cstate="print">
                        <a:biLevel thresh="25000"/>
                        <a:extLst>
                          <a:ext uri="{28A0092B-C50C-407E-A947-70E740481C1C}">
                            <a14:useLocalDpi xmlns:a14="http://schemas.microsoft.com/office/drawing/2010/main" val="0"/>
                          </a:ext>
                        </a:extLst>
                      </a:blip>
                      <a:srcRect/>
                      <a:stretch>
                        <a:fillRect/>
                      </a:stretch>
                    </p:blipFill>
                    <p:spPr bwMode="auto">
                      <a:xfrm>
                        <a:off x="8369631" y="3452466"/>
                        <a:ext cx="296809" cy="2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0" name="Group 389"/>
                    <p:cNvGrpSpPr>
                      <a:grpSpLocks/>
                    </p:cNvGrpSpPr>
                    <p:nvPr/>
                  </p:nvGrpSpPr>
                  <p:grpSpPr bwMode="auto">
                    <a:xfrm>
                      <a:off x="7803051" y="3832282"/>
                      <a:ext cx="1013093" cy="300038"/>
                      <a:chOff x="8372726" y="4684418"/>
                      <a:chExt cx="1013318" cy="300005"/>
                    </a:xfrm>
                  </p:grpSpPr>
                  <p:sp>
                    <p:nvSpPr>
                      <p:cNvPr id="393" name="TextBox 392"/>
                      <p:cNvSpPr txBox="1"/>
                      <p:nvPr/>
                    </p:nvSpPr>
                    <p:spPr>
                      <a:xfrm>
                        <a:off x="8727084" y="4684418"/>
                        <a:ext cx="658960" cy="30000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err="1"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DocumentDB</a:t>
                        </a:r>
                        <a:endPar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endParaRPr>
                      </a:p>
                    </p:txBody>
                  </p:sp>
                  <p:pic>
                    <p:nvPicPr>
                      <p:cNvPr id="394" name="Picture 173"/>
                      <p:cNvPicPr>
                        <a:picLocks noChangeAspect="1"/>
                      </p:cNvPicPr>
                      <p:nvPr/>
                    </p:nvPicPr>
                    <p:blipFill>
                      <a:blip r:embed="rId29" cstate="print">
                        <a:biLevel thresh="25000"/>
                        <a:extLst>
                          <a:ext uri="{28A0092B-C50C-407E-A947-70E740481C1C}">
                            <a14:useLocalDpi xmlns:a14="http://schemas.microsoft.com/office/drawing/2010/main" val="0"/>
                          </a:ext>
                        </a:extLst>
                      </a:blip>
                      <a:srcRect/>
                      <a:stretch>
                        <a:fillRect/>
                      </a:stretch>
                    </p:blipFill>
                    <p:spPr bwMode="auto">
                      <a:xfrm>
                        <a:off x="8372726" y="4693804"/>
                        <a:ext cx="290620" cy="29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1" name="Group 390"/>
                    <p:cNvGrpSpPr>
                      <a:grpSpLocks/>
                    </p:cNvGrpSpPr>
                    <p:nvPr/>
                  </p:nvGrpSpPr>
                  <p:grpSpPr bwMode="auto">
                    <a:xfrm>
                      <a:off x="7803720" y="3204660"/>
                      <a:ext cx="1012423" cy="309349"/>
                      <a:chOff x="8373395" y="4056866"/>
                      <a:chExt cx="1012648" cy="309315"/>
                    </a:xfrm>
                  </p:grpSpPr>
                  <p:sp>
                    <p:nvSpPr>
                      <p:cNvPr id="391" name="TextBox 390"/>
                      <p:cNvSpPr txBox="1"/>
                      <p:nvPr/>
                    </p:nvSpPr>
                    <p:spPr>
                      <a:xfrm>
                        <a:off x="8727084" y="4056866"/>
                        <a:ext cx="658959" cy="30159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err="1"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Redis</a:t>
                        </a: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Cache</a:t>
                        </a:r>
                      </a:p>
                    </p:txBody>
                  </p:sp>
                  <p:pic>
                    <p:nvPicPr>
                      <p:cNvPr id="392" name="Picture 175"/>
                      <p:cNvPicPr>
                        <a:picLocks noChangeAspect="1"/>
                      </p:cNvPicPr>
                      <p:nvPr/>
                    </p:nvPicPr>
                    <p:blipFill>
                      <a:blip r:embed="rId30" cstate="print">
                        <a:biLevel thresh="25000"/>
                        <a:extLst>
                          <a:ext uri="{28A0092B-C50C-407E-A947-70E740481C1C}">
                            <a14:useLocalDpi xmlns:a14="http://schemas.microsoft.com/office/drawing/2010/main" val="0"/>
                          </a:ext>
                        </a:extLst>
                      </a:blip>
                      <a:srcRect/>
                      <a:stretch>
                        <a:fillRect/>
                      </a:stretch>
                    </p:blipFill>
                    <p:spPr bwMode="auto">
                      <a:xfrm>
                        <a:off x="8373395" y="4076899"/>
                        <a:ext cx="289282" cy="2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2" name="Group 391"/>
                    <p:cNvGrpSpPr>
                      <a:grpSpLocks/>
                    </p:cNvGrpSpPr>
                    <p:nvPr/>
                  </p:nvGrpSpPr>
                  <p:grpSpPr bwMode="auto">
                    <a:xfrm>
                      <a:off x="9163663" y="3193851"/>
                      <a:ext cx="1081869" cy="331906"/>
                      <a:chOff x="9733640" y="4046058"/>
                      <a:chExt cx="1082109" cy="331869"/>
                    </a:xfrm>
                  </p:grpSpPr>
                  <p:sp>
                    <p:nvSpPr>
                      <p:cNvPr id="389" name="TextBox 388"/>
                      <p:cNvSpPr txBox="1"/>
                      <p:nvPr/>
                    </p:nvSpPr>
                    <p:spPr>
                      <a:xfrm>
                        <a:off x="10156790" y="4061991"/>
                        <a:ext cx="658959" cy="30000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Search</a:t>
                        </a:r>
                      </a:p>
                    </p:txBody>
                  </p:sp>
                  <p:pic>
                    <p:nvPicPr>
                      <p:cNvPr id="390" name="Picture 177"/>
                      <p:cNvPicPr>
                        <a:picLocks noChangeAspect="1"/>
                      </p:cNvPicPr>
                      <p:nvPr/>
                    </p:nvPicPr>
                    <p:blipFill>
                      <a:blip r:embed="rId31" cstate="print">
                        <a:biLevel thresh="25000"/>
                        <a:extLst>
                          <a:ext uri="{28A0092B-C50C-407E-A947-70E740481C1C}">
                            <a14:useLocalDpi xmlns:a14="http://schemas.microsoft.com/office/drawing/2010/main" val="0"/>
                          </a:ext>
                        </a:extLst>
                      </a:blip>
                      <a:srcRect/>
                      <a:stretch>
                        <a:fillRect/>
                      </a:stretch>
                    </p:blipFill>
                    <p:spPr bwMode="auto">
                      <a:xfrm>
                        <a:off x="9733640" y="4046058"/>
                        <a:ext cx="331871" cy="33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3" name="Group 392"/>
                    <p:cNvGrpSpPr>
                      <a:grpSpLocks/>
                    </p:cNvGrpSpPr>
                    <p:nvPr/>
                  </p:nvGrpSpPr>
                  <p:grpSpPr bwMode="auto">
                    <a:xfrm>
                      <a:off x="9193207" y="3828827"/>
                      <a:ext cx="1052326" cy="320650"/>
                      <a:chOff x="9763191" y="4680964"/>
                      <a:chExt cx="1052560" cy="320615"/>
                    </a:xfrm>
                  </p:grpSpPr>
                  <p:sp>
                    <p:nvSpPr>
                      <p:cNvPr id="387" name="TextBox 386"/>
                      <p:cNvSpPr txBox="1"/>
                      <p:nvPr/>
                    </p:nvSpPr>
                    <p:spPr>
                      <a:xfrm>
                        <a:off x="10156791" y="4693638"/>
                        <a:ext cx="658960" cy="30159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Tables</a:t>
                        </a:r>
                      </a:p>
                    </p:txBody>
                  </p:sp>
                  <p:pic>
                    <p:nvPicPr>
                      <p:cNvPr id="388" name="Picture 179" descr="Storage table.png"/>
                      <p:cNvPicPr>
                        <a:picLocks noChangeAspect="1"/>
                      </p:cNvPicPr>
                      <p:nvPr/>
                    </p:nvPicPr>
                    <p:blipFill>
                      <a:blip r:embed="rId32" cstate="print">
                        <a:biLevel thresh="25000"/>
                        <a:extLst>
                          <a:ext uri="{28A0092B-C50C-407E-A947-70E740481C1C}">
                            <a14:useLocalDpi xmlns:a14="http://schemas.microsoft.com/office/drawing/2010/main" val="0"/>
                          </a:ext>
                        </a:extLst>
                      </a:blip>
                      <a:srcRect/>
                      <a:stretch>
                        <a:fillRect/>
                      </a:stretch>
                    </p:blipFill>
                    <p:spPr bwMode="auto">
                      <a:xfrm>
                        <a:off x="9763191" y="4680964"/>
                        <a:ext cx="320616" cy="3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4" name="Group 388"/>
                    <p:cNvGrpSpPr>
                      <a:grpSpLocks/>
                    </p:cNvGrpSpPr>
                    <p:nvPr/>
                  </p:nvGrpSpPr>
                  <p:grpSpPr bwMode="auto">
                    <a:xfrm>
                      <a:off x="9193207" y="2595968"/>
                      <a:ext cx="790386" cy="325437"/>
                      <a:chOff x="9763191" y="3448241"/>
                      <a:chExt cx="790562" cy="325401"/>
                    </a:xfrm>
                  </p:grpSpPr>
                  <p:pic>
                    <p:nvPicPr>
                      <p:cNvPr id="385" name="Picture 16"/>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763191" y="3452465"/>
                        <a:ext cx="320616" cy="29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 name="TextBox 385"/>
                      <p:cNvSpPr txBox="1"/>
                      <p:nvPr/>
                    </p:nvSpPr>
                    <p:spPr>
                      <a:xfrm>
                        <a:off x="10156790" y="3448241"/>
                        <a:ext cx="396963" cy="325401"/>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SQL Data</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Warehouse</a:t>
                        </a:r>
                      </a:p>
                    </p:txBody>
                  </p:sp>
                </p:grpSp>
              </p:grpSp>
            </p:grpSp>
            <p:grpSp>
              <p:nvGrpSpPr>
                <p:cNvPr id="349" name="Group 348"/>
                <p:cNvGrpSpPr/>
                <p:nvPr/>
              </p:nvGrpSpPr>
              <p:grpSpPr>
                <a:xfrm>
                  <a:off x="2082009" y="543029"/>
                  <a:ext cx="2144942" cy="1371600"/>
                  <a:chOff x="2082009" y="650979"/>
                  <a:chExt cx="2144942" cy="1371600"/>
                </a:xfrm>
              </p:grpSpPr>
              <p:sp>
                <p:nvSpPr>
                  <p:cNvPr id="364" name="Rectangle 363"/>
                  <p:cNvSpPr/>
                  <p:nvPr/>
                </p:nvSpPr>
                <p:spPr bwMode="auto">
                  <a:xfrm>
                    <a:off x="2082009" y="650979"/>
                    <a:ext cx="2144942"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Compute</a:t>
                    </a:r>
                  </a:p>
                </p:txBody>
              </p:sp>
              <p:grpSp>
                <p:nvGrpSpPr>
                  <p:cNvPr id="365" name="Group 364"/>
                  <p:cNvGrpSpPr/>
                  <p:nvPr/>
                </p:nvGrpSpPr>
                <p:grpSpPr>
                  <a:xfrm>
                    <a:off x="2209151" y="1044910"/>
                    <a:ext cx="889842" cy="301625"/>
                    <a:chOff x="2315921" y="978921"/>
                    <a:chExt cx="889842" cy="301625"/>
                  </a:xfrm>
                </p:grpSpPr>
                <p:sp>
                  <p:nvSpPr>
                    <p:cNvPr id="375" name="TextBox 374"/>
                    <p:cNvSpPr txBox="1"/>
                    <p:nvPr/>
                  </p:nvSpPr>
                  <p:spPr bwMode="auto">
                    <a:xfrm>
                      <a:off x="2678517" y="978921"/>
                      <a:ext cx="527246"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Cloud</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Services</a:t>
                      </a:r>
                    </a:p>
                  </p:txBody>
                </p:sp>
                <p:pic>
                  <p:nvPicPr>
                    <p:cNvPr id="376" name="Picture 145"/>
                    <p:cNvPicPr>
                      <a:picLocks noChangeAspect="1"/>
                    </p:cNvPicPr>
                    <p:nvPr/>
                  </p:nvPicPr>
                  <p:blipFill>
                    <a:blip r:embed="rId34" cstate="print">
                      <a:biLevel thresh="25000"/>
                      <a:extLst>
                        <a:ext uri="{28A0092B-C50C-407E-A947-70E740481C1C}">
                          <a14:useLocalDpi xmlns:a14="http://schemas.microsoft.com/office/drawing/2010/main" val="0"/>
                        </a:ext>
                      </a:extLst>
                    </a:blip>
                    <a:srcRect/>
                    <a:stretch>
                      <a:fillRect/>
                    </a:stretch>
                  </p:blipFill>
                  <p:spPr bwMode="auto">
                    <a:xfrm>
                      <a:off x="2315921" y="984779"/>
                      <a:ext cx="289808" cy="28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6" name="Group 365"/>
                  <p:cNvGrpSpPr/>
                  <p:nvPr/>
                </p:nvGrpSpPr>
                <p:grpSpPr>
                  <a:xfrm>
                    <a:off x="2209151" y="1617332"/>
                    <a:ext cx="751241" cy="303647"/>
                    <a:chOff x="2355344" y="1558000"/>
                    <a:chExt cx="751241" cy="303647"/>
                  </a:xfrm>
                </p:grpSpPr>
                <p:sp>
                  <p:nvSpPr>
                    <p:cNvPr id="373" name="TextBox 372"/>
                    <p:cNvSpPr txBox="1"/>
                    <p:nvPr/>
                  </p:nvSpPr>
                  <p:spPr bwMode="auto">
                    <a:xfrm>
                      <a:off x="2722967" y="1559012"/>
                      <a:ext cx="383618" cy="30162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Batch</a:t>
                      </a:r>
                    </a:p>
                  </p:txBody>
                </p:sp>
                <p:pic>
                  <p:nvPicPr>
                    <p:cNvPr id="374" name="Picture 147"/>
                    <p:cNvPicPr>
                      <a:picLocks noChangeAspect="1"/>
                    </p:cNvPicPr>
                    <p:nvPr/>
                  </p:nvPicPr>
                  <p:blipFill>
                    <a:blip r:embed="rId35" cstate="print">
                      <a:biLevel thresh="25000"/>
                      <a:extLst>
                        <a:ext uri="{28A0092B-C50C-407E-A947-70E740481C1C}">
                          <a14:useLocalDpi xmlns:a14="http://schemas.microsoft.com/office/drawing/2010/main" val="0"/>
                        </a:ext>
                      </a:extLst>
                    </a:blip>
                    <a:srcRect/>
                    <a:stretch>
                      <a:fillRect/>
                    </a:stretch>
                  </p:blipFill>
                  <p:spPr bwMode="auto">
                    <a:xfrm>
                      <a:off x="2355344" y="1558000"/>
                      <a:ext cx="303542" cy="3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7" name="Group 366"/>
                  <p:cNvGrpSpPr/>
                  <p:nvPr/>
                </p:nvGrpSpPr>
                <p:grpSpPr>
                  <a:xfrm>
                    <a:off x="3226725" y="1617332"/>
                    <a:ext cx="865731" cy="301625"/>
                    <a:chOff x="3193533" y="1551343"/>
                    <a:chExt cx="865731" cy="301625"/>
                  </a:xfrm>
                </p:grpSpPr>
                <p:sp>
                  <p:nvSpPr>
                    <p:cNvPr id="371" name="TextBox 370"/>
                    <p:cNvSpPr txBox="1"/>
                    <p:nvPr/>
                  </p:nvSpPr>
                  <p:spPr bwMode="auto">
                    <a:xfrm>
                      <a:off x="3554337" y="1551343"/>
                      <a:ext cx="504927"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Remote </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App</a:t>
                      </a:r>
                    </a:p>
                  </p:txBody>
                </p:sp>
                <p:pic>
                  <p:nvPicPr>
                    <p:cNvPr id="372" name="Picture 149"/>
                    <p:cNvPicPr>
                      <a:picLocks noChangeAspect="1"/>
                    </p:cNvPicPr>
                    <p:nvPr/>
                  </p:nvPicPr>
                  <p:blipFill>
                    <a:blip r:embed="rId36" cstate="print">
                      <a:biLevel thresh="25000"/>
                      <a:extLst>
                        <a:ext uri="{28A0092B-C50C-407E-A947-70E740481C1C}">
                          <a14:useLocalDpi xmlns:a14="http://schemas.microsoft.com/office/drawing/2010/main" val="0"/>
                        </a:ext>
                      </a:extLst>
                    </a:blip>
                    <a:srcRect/>
                    <a:stretch>
                      <a:fillRect/>
                    </a:stretch>
                  </p:blipFill>
                  <p:spPr bwMode="auto">
                    <a:xfrm>
                      <a:off x="3193533" y="1556274"/>
                      <a:ext cx="291661" cy="29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 name="Group 367"/>
                  <p:cNvGrpSpPr/>
                  <p:nvPr/>
                </p:nvGrpSpPr>
                <p:grpSpPr>
                  <a:xfrm>
                    <a:off x="3226725" y="1046498"/>
                    <a:ext cx="873084" cy="300037"/>
                    <a:chOff x="3380111" y="980440"/>
                    <a:chExt cx="873084" cy="300037"/>
                  </a:xfrm>
                </p:grpSpPr>
                <p:sp>
                  <p:nvSpPr>
                    <p:cNvPr id="369" name="TextBox 368"/>
                    <p:cNvSpPr txBox="1"/>
                    <p:nvPr/>
                  </p:nvSpPr>
                  <p:spPr bwMode="auto">
                    <a:xfrm>
                      <a:off x="3723011" y="980440"/>
                      <a:ext cx="530184"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Service</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Fabric</a:t>
                      </a:r>
                    </a:p>
                  </p:txBody>
                </p:sp>
                <p:sp>
                  <p:nvSpPr>
                    <p:cNvPr id="370" name="Freeform 369"/>
                    <p:cNvSpPr/>
                    <p:nvPr/>
                  </p:nvSpPr>
                  <p:spPr bwMode="auto">
                    <a:xfrm>
                      <a:off x="3380111" y="993933"/>
                      <a:ext cx="282575" cy="273050"/>
                    </a:xfrm>
                    <a:custGeom>
                      <a:avLst/>
                      <a:gdLst>
                        <a:gd name="connsiteX0" fmla="*/ 284961 w 673895"/>
                        <a:gd name="connsiteY0" fmla="*/ 158165 h 647702"/>
                        <a:gd name="connsiteX1" fmla="*/ 170786 w 673895"/>
                        <a:gd name="connsiteY1" fmla="*/ 242195 h 647702"/>
                        <a:gd name="connsiteX2" fmla="*/ 176214 w 673895"/>
                        <a:gd name="connsiteY2" fmla="*/ 269082 h 647702"/>
                        <a:gd name="connsiteX3" fmla="*/ 150408 w 673895"/>
                        <a:gd name="connsiteY3" fmla="*/ 331383 h 647702"/>
                        <a:gd name="connsiteX4" fmla="*/ 146443 w 673895"/>
                        <a:gd name="connsiteY4" fmla="*/ 334057 h 647702"/>
                        <a:gd name="connsiteX5" fmla="*/ 192422 w 673895"/>
                        <a:gd name="connsiteY5" fmla="*/ 472837 h 647702"/>
                        <a:gd name="connsiteX6" fmla="*/ 220034 w 673895"/>
                        <a:gd name="connsiteY6" fmla="*/ 478412 h 647702"/>
                        <a:gd name="connsiteX7" fmla="*/ 248039 w 673895"/>
                        <a:gd name="connsiteY7" fmla="*/ 497294 h 647702"/>
                        <a:gd name="connsiteX8" fmla="*/ 265572 w 673895"/>
                        <a:gd name="connsiteY8" fmla="*/ 523298 h 647702"/>
                        <a:gd name="connsiteX9" fmla="*/ 408956 w 673895"/>
                        <a:gd name="connsiteY9" fmla="*/ 523298 h 647702"/>
                        <a:gd name="connsiteX10" fmla="*/ 417479 w 673895"/>
                        <a:gd name="connsiteY10" fmla="*/ 505571 h 647702"/>
                        <a:gd name="connsiteX11" fmla="*/ 456243 w 673895"/>
                        <a:gd name="connsiteY11" fmla="*/ 473649 h 647702"/>
                        <a:gd name="connsiteX12" fmla="*/ 488887 w 673895"/>
                        <a:gd name="connsiteY12" fmla="*/ 467058 h 647702"/>
                        <a:gd name="connsiteX13" fmla="*/ 531395 w 673895"/>
                        <a:gd name="connsiteY13" fmla="*/ 334333 h 647702"/>
                        <a:gd name="connsiteX14" fmla="*/ 523487 w 673895"/>
                        <a:gd name="connsiteY14" fmla="*/ 329002 h 647702"/>
                        <a:gd name="connsiteX15" fmla="*/ 497681 w 673895"/>
                        <a:gd name="connsiteY15" fmla="*/ 266701 h 647702"/>
                        <a:gd name="connsiteX16" fmla="*/ 501673 w 673895"/>
                        <a:gd name="connsiteY16" fmla="*/ 246929 h 647702"/>
                        <a:gd name="connsiteX17" fmla="*/ 384346 w 673895"/>
                        <a:gd name="connsiteY17" fmla="*/ 159653 h 647702"/>
                        <a:gd name="connsiteX18" fmla="*/ 370052 w 673895"/>
                        <a:gd name="connsiteY18" fmla="*/ 169290 h 647702"/>
                        <a:gd name="connsiteX19" fmla="*/ 335757 w 673895"/>
                        <a:gd name="connsiteY19" fmla="*/ 176214 h 647702"/>
                        <a:gd name="connsiteX20" fmla="*/ 301462 w 673895"/>
                        <a:gd name="connsiteY20" fmla="*/ 169290 h 647702"/>
                        <a:gd name="connsiteX21" fmla="*/ 335757 w 673895"/>
                        <a:gd name="connsiteY21" fmla="*/ 0 h 647702"/>
                        <a:gd name="connsiteX22" fmla="*/ 423864 w 673895"/>
                        <a:gd name="connsiteY22" fmla="*/ 88107 h 647702"/>
                        <a:gd name="connsiteX23" fmla="*/ 420253 w 673895"/>
                        <a:gd name="connsiteY23" fmla="*/ 105993 h 647702"/>
                        <a:gd name="connsiteX24" fmla="*/ 538728 w 673895"/>
                        <a:gd name="connsiteY24" fmla="*/ 194124 h 647702"/>
                        <a:gd name="connsiteX25" fmla="*/ 551493 w 673895"/>
                        <a:gd name="connsiteY25" fmla="*/ 185518 h 647702"/>
                        <a:gd name="connsiteX26" fmla="*/ 585788 w 673895"/>
                        <a:gd name="connsiteY26" fmla="*/ 178594 h 647702"/>
                        <a:gd name="connsiteX27" fmla="*/ 673895 w 673895"/>
                        <a:gd name="connsiteY27" fmla="*/ 266701 h 647702"/>
                        <a:gd name="connsiteX28" fmla="*/ 620083 w 673895"/>
                        <a:gd name="connsiteY28" fmla="*/ 347884 h 647702"/>
                        <a:gd name="connsiteX29" fmla="*/ 593016 w 673895"/>
                        <a:gd name="connsiteY29" fmla="*/ 353349 h 647702"/>
                        <a:gd name="connsiteX30" fmla="*/ 549222 w 673895"/>
                        <a:gd name="connsiteY30" fmla="*/ 490092 h 647702"/>
                        <a:gd name="connsiteX31" fmla="*/ 552839 w 673895"/>
                        <a:gd name="connsiteY31" fmla="*/ 492531 h 647702"/>
                        <a:gd name="connsiteX32" fmla="*/ 578645 w 673895"/>
                        <a:gd name="connsiteY32" fmla="*/ 554832 h 647702"/>
                        <a:gd name="connsiteX33" fmla="*/ 490538 w 673895"/>
                        <a:gd name="connsiteY33" fmla="*/ 642939 h 647702"/>
                        <a:gd name="connsiteX34" fmla="*/ 409355 w 673895"/>
                        <a:gd name="connsiteY34" fmla="*/ 589127 h 647702"/>
                        <a:gd name="connsiteX35" fmla="*/ 409084 w 673895"/>
                        <a:gd name="connsiteY35" fmla="*/ 587783 h 647702"/>
                        <a:gd name="connsiteX36" fmla="*/ 268154 w 673895"/>
                        <a:gd name="connsiteY36" fmla="*/ 587783 h 647702"/>
                        <a:gd name="connsiteX37" fmla="*/ 266921 w 673895"/>
                        <a:gd name="connsiteY37" fmla="*/ 593890 h 647702"/>
                        <a:gd name="connsiteX38" fmla="*/ 185738 w 673895"/>
                        <a:gd name="connsiteY38" fmla="*/ 647702 h 647702"/>
                        <a:gd name="connsiteX39" fmla="*/ 97631 w 673895"/>
                        <a:gd name="connsiteY39" fmla="*/ 559595 h 647702"/>
                        <a:gd name="connsiteX40" fmla="*/ 123437 w 673895"/>
                        <a:gd name="connsiteY40" fmla="*/ 497294 h 647702"/>
                        <a:gd name="connsiteX41" fmla="*/ 130921 w 673895"/>
                        <a:gd name="connsiteY41" fmla="*/ 492248 h 647702"/>
                        <a:gd name="connsiteX42" fmla="*/ 86036 w 673895"/>
                        <a:gd name="connsiteY42" fmla="*/ 356771 h 647702"/>
                        <a:gd name="connsiteX43" fmla="*/ 53812 w 673895"/>
                        <a:gd name="connsiteY43" fmla="*/ 350265 h 647702"/>
                        <a:gd name="connsiteX44" fmla="*/ 0 w 673895"/>
                        <a:gd name="connsiteY44" fmla="*/ 269082 h 647702"/>
                        <a:gd name="connsiteX45" fmla="*/ 88107 w 673895"/>
                        <a:gd name="connsiteY45" fmla="*/ 180975 h 647702"/>
                        <a:gd name="connsiteX46" fmla="*/ 122402 w 673895"/>
                        <a:gd name="connsiteY46" fmla="*/ 187899 h 647702"/>
                        <a:gd name="connsiteX47" fmla="*/ 129378 w 673895"/>
                        <a:gd name="connsiteY47" fmla="*/ 192602 h 647702"/>
                        <a:gd name="connsiteX48" fmla="*/ 250718 w 673895"/>
                        <a:gd name="connsiteY48" fmla="*/ 103300 h 647702"/>
                        <a:gd name="connsiteX49" fmla="*/ 247650 w 673895"/>
                        <a:gd name="connsiteY49" fmla="*/ 88107 h 647702"/>
                        <a:gd name="connsiteX50" fmla="*/ 335757 w 673895"/>
                        <a:gd name="connsiteY50" fmla="*/ 0 h 64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73895" h="647702">
                          <a:moveTo>
                            <a:pt x="284961" y="158165"/>
                          </a:moveTo>
                          <a:lnTo>
                            <a:pt x="170786" y="242195"/>
                          </a:lnTo>
                          <a:lnTo>
                            <a:pt x="176214" y="269082"/>
                          </a:lnTo>
                          <a:cubicBezTo>
                            <a:pt x="176214" y="293412"/>
                            <a:pt x="166353" y="315439"/>
                            <a:pt x="150408" y="331383"/>
                          </a:cubicBezTo>
                          <a:lnTo>
                            <a:pt x="146443" y="334057"/>
                          </a:lnTo>
                          <a:lnTo>
                            <a:pt x="192422" y="472837"/>
                          </a:lnTo>
                          <a:lnTo>
                            <a:pt x="220034" y="478412"/>
                          </a:lnTo>
                          <a:cubicBezTo>
                            <a:pt x="230575" y="482870"/>
                            <a:pt x="240067" y="489322"/>
                            <a:pt x="248039" y="497294"/>
                          </a:cubicBezTo>
                          <a:lnTo>
                            <a:pt x="265572" y="523298"/>
                          </a:lnTo>
                          <a:lnTo>
                            <a:pt x="408956" y="523298"/>
                          </a:lnTo>
                          <a:lnTo>
                            <a:pt x="417479" y="505571"/>
                          </a:lnTo>
                          <a:cubicBezTo>
                            <a:pt x="426979" y="491509"/>
                            <a:pt x="440432" y="480337"/>
                            <a:pt x="456243" y="473649"/>
                          </a:cubicBezTo>
                          <a:lnTo>
                            <a:pt x="488887" y="467058"/>
                          </a:lnTo>
                          <a:lnTo>
                            <a:pt x="531395" y="334333"/>
                          </a:lnTo>
                          <a:lnTo>
                            <a:pt x="523487" y="329002"/>
                          </a:lnTo>
                          <a:cubicBezTo>
                            <a:pt x="507543" y="313058"/>
                            <a:pt x="497681" y="291031"/>
                            <a:pt x="497681" y="266701"/>
                          </a:cubicBezTo>
                          <a:lnTo>
                            <a:pt x="501673" y="246929"/>
                          </a:lnTo>
                          <a:lnTo>
                            <a:pt x="384346" y="159653"/>
                          </a:lnTo>
                          <a:lnTo>
                            <a:pt x="370052" y="169290"/>
                          </a:lnTo>
                          <a:cubicBezTo>
                            <a:pt x="359511" y="173749"/>
                            <a:pt x="347922" y="176214"/>
                            <a:pt x="335757" y="176214"/>
                          </a:cubicBezTo>
                          <a:cubicBezTo>
                            <a:pt x="323592" y="176214"/>
                            <a:pt x="312003" y="173749"/>
                            <a:pt x="301462" y="169290"/>
                          </a:cubicBezTo>
                          <a:close/>
                          <a:moveTo>
                            <a:pt x="335757" y="0"/>
                          </a:moveTo>
                          <a:cubicBezTo>
                            <a:pt x="384417" y="0"/>
                            <a:pt x="423864" y="39447"/>
                            <a:pt x="423864" y="88107"/>
                          </a:cubicBezTo>
                          <a:lnTo>
                            <a:pt x="420253" y="105993"/>
                          </a:lnTo>
                          <a:lnTo>
                            <a:pt x="538728" y="194124"/>
                          </a:lnTo>
                          <a:lnTo>
                            <a:pt x="551493" y="185518"/>
                          </a:lnTo>
                          <a:cubicBezTo>
                            <a:pt x="562034" y="181059"/>
                            <a:pt x="573623" y="178594"/>
                            <a:pt x="585788" y="178594"/>
                          </a:cubicBezTo>
                          <a:cubicBezTo>
                            <a:pt x="634448" y="178594"/>
                            <a:pt x="673895" y="218041"/>
                            <a:pt x="673895" y="266701"/>
                          </a:cubicBezTo>
                          <a:cubicBezTo>
                            <a:pt x="673895" y="303196"/>
                            <a:pt x="651706" y="334509"/>
                            <a:pt x="620083" y="347884"/>
                          </a:cubicBezTo>
                          <a:lnTo>
                            <a:pt x="593016" y="353349"/>
                          </a:lnTo>
                          <a:lnTo>
                            <a:pt x="549222" y="490092"/>
                          </a:lnTo>
                          <a:lnTo>
                            <a:pt x="552839" y="492531"/>
                          </a:lnTo>
                          <a:cubicBezTo>
                            <a:pt x="568783" y="508475"/>
                            <a:pt x="578645" y="530502"/>
                            <a:pt x="578645" y="554832"/>
                          </a:cubicBezTo>
                          <a:cubicBezTo>
                            <a:pt x="578645" y="603492"/>
                            <a:pt x="539198" y="642939"/>
                            <a:pt x="490538" y="642939"/>
                          </a:cubicBezTo>
                          <a:cubicBezTo>
                            <a:pt x="454043" y="642939"/>
                            <a:pt x="422731" y="620750"/>
                            <a:pt x="409355" y="589127"/>
                          </a:cubicBezTo>
                          <a:lnTo>
                            <a:pt x="409084" y="587783"/>
                          </a:lnTo>
                          <a:lnTo>
                            <a:pt x="268154" y="587783"/>
                          </a:lnTo>
                          <a:lnTo>
                            <a:pt x="266921" y="593890"/>
                          </a:lnTo>
                          <a:cubicBezTo>
                            <a:pt x="253546" y="625513"/>
                            <a:pt x="222233" y="647702"/>
                            <a:pt x="185738" y="647702"/>
                          </a:cubicBezTo>
                          <a:cubicBezTo>
                            <a:pt x="137078" y="647702"/>
                            <a:pt x="97631" y="608255"/>
                            <a:pt x="97631" y="559595"/>
                          </a:cubicBezTo>
                          <a:cubicBezTo>
                            <a:pt x="97631" y="535265"/>
                            <a:pt x="107493" y="513238"/>
                            <a:pt x="123437" y="497294"/>
                          </a:cubicBezTo>
                          <a:lnTo>
                            <a:pt x="130921" y="492248"/>
                          </a:lnTo>
                          <a:lnTo>
                            <a:pt x="86036" y="356771"/>
                          </a:lnTo>
                          <a:lnTo>
                            <a:pt x="53812" y="350265"/>
                          </a:lnTo>
                          <a:cubicBezTo>
                            <a:pt x="22189" y="336890"/>
                            <a:pt x="0" y="305577"/>
                            <a:pt x="0" y="269082"/>
                          </a:cubicBezTo>
                          <a:cubicBezTo>
                            <a:pt x="0" y="220422"/>
                            <a:pt x="39447" y="180975"/>
                            <a:pt x="88107" y="180975"/>
                          </a:cubicBezTo>
                          <a:cubicBezTo>
                            <a:pt x="100272" y="180975"/>
                            <a:pt x="111861" y="183440"/>
                            <a:pt x="122402" y="187899"/>
                          </a:cubicBezTo>
                          <a:lnTo>
                            <a:pt x="129378" y="192602"/>
                          </a:lnTo>
                          <a:lnTo>
                            <a:pt x="250718" y="103300"/>
                          </a:lnTo>
                          <a:lnTo>
                            <a:pt x="247650" y="88107"/>
                          </a:lnTo>
                          <a:cubicBezTo>
                            <a:pt x="247650" y="39447"/>
                            <a:pt x="287097" y="0"/>
                            <a:pt x="335757" y="0"/>
                          </a:cubicBezTo>
                          <a:close/>
                        </a:path>
                      </a:pathLst>
                    </a:custGeom>
                    <a:solidFill>
                      <a:srgbClr val="FFFFFF"/>
                    </a:solidFill>
                    <a:ln w="9525" cap="flat" cmpd="sng" algn="ctr">
                      <a:solidFill>
                        <a:srgbClr val="FFFFFF"/>
                      </a:solidFill>
                      <a:prstDash val="solid"/>
                      <a:headEnd type="none" w="med" len="med"/>
                      <a:tailEnd type="none" w="med" len="med"/>
                    </a:ln>
                    <a:effectLst/>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grpSp>
              <p:nvGrpSpPr>
                <p:cNvPr id="350" name="Group 349"/>
                <p:cNvGrpSpPr/>
                <p:nvPr/>
              </p:nvGrpSpPr>
              <p:grpSpPr>
                <a:xfrm>
                  <a:off x="8203323" y="543029"/>
                  <a:ext cx="2250927" cy="1371600"/>
                  <a:chOff x="8203323" y="650979"/>
                  <a:chExt cx="2250927" cy="1371600"/>
                </a:xfrm>
              </p:grpSpPr>
              <p:sp>
                <p:nvSpPr>
                  <p:cNvPr id="351" name="Rectangle 350"/>
                  <p:cNvSpPr/>
                  <p:nvPr/>
                </p:nvSpPr>
                <p:spPr bwMode="auto">
                  <a:xfrm>
                    <a:off x="8203323" y="650979"/>
                    <a:ext cx="2250927"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Developer services</a:t>
                    </a:r>
                  </a:p>
                </p:txBody>
              </p:sp>
              <p:grpSp>
                <p:nvGrpSpPr>
                  <p:cNvPr id="352" name="Group 351"/>
                  <p:cNvGrpSpPr/>
                  <p:nvPr/>
                </p:nvGrpSpPr>
                <p:grpSpPr>
                  <a:xfrm>
                    <a:off x="8316462" y="1050815"/>
                    <a:ext cx="1048050" cy="290595"/>
                    <a:chOff x="8316462" y="1050815"/>
                    <a:chExt cx="1048050" cy="290595"/>
                  </a:xfrm>
                </p:grpSpPr>
                <p:sp>
                  <p:nvSpPr>
                    <p:cNvPr id="362" name="TextBox 361"/>
                    <p:cNvSpPr txBox="1"/>
                    <p:nvPr/>
                  </p:nvSpPr>
                  <p:spPr bwMode="auto">
                    <a:xfrm>
                      <a:off x="8694587" y="1065786"/>
                      <a:ext cx="669925" cy="2508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Visual </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Studio</a:t>
                      </a:r>
                    </a:p>
                  </p:txBody>
                </p:sp>
                <p:pic>
                  <p:nvPicPr>
                    <p:cNvPr id="363" name="Picture 167" descr="Visual Studio Online.png"/>
                    <p:cNvPicPr>
                      <a:picLocks noChangeAspect="1"/>
                    </p:cNvPicPr>
                    <p:nvPr/>
                  </p:nvPicPr>
                  <p:blipFill>
                    <a:blip r:embed="rId37" cstate="print">
                      <a:biLevel thresh="25000"/>
                      <a:extLst>
                        <a:ext uri="{28A0092B-C50C-407E-A947-70E740481C1C}">
                          <a14:useLocalDpi xmlns:a14="http://schemas.microsoft.com/office/drawing/2010/main" val="0"/>
                        </a:ext>
                      </a:extLst>
                    </a:blip>
                    <a:srcRect/>
                    <a:stretch>
                      <a:fillRect/>
                    </a:stretch>
                  </p:blipFill>
                  <p:spPr bwMode="auto">
                    <a:xfrm>
                      <a:off x="8316462" y="1050815"/>
                      <a:ext cx="290580" cy="29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3" name="Group 352"/>
                  <p:cNvGrpSpPr/>
                  <p:nvPr/>
                </p:nvGrpSpPr>
                <p:grpSpPr>
                  <a:xfrm>
                    <a:off x="9413978" y="1606382"/>
                    <a:ext cx="957567" cy="312845"/>
                    <a:chOff x="9413978" y="1606382"/>
                    <a:chExt cx="957567" cy="312845"/>
                  </a:xfrm>
                </p:grpSpPr>
                <p:sp>
                  <p:nvSpPr>
                    <p:cNvPr id="360" name="TextBox 359"/>
                    <p:cNvSpPr txBox="1"/>
                    <p:nvPr/>
                  </p:nvSpPr>
                  <p:spPr bwMode="auto">
                    <a:xfrm>
                      <a:off x="9712733" y="1617602"/>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Application</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Insights</a:t>
                      </a:r>
                    </a:p>
                  </p:txBody>
                </p:sp>
                <p:pic>
                  <p:nvPicPr>
                    <p:cNvPr id="361" name="Picture 169" descr="Application Insights.png"/>
                    <p:cNvPicPr>
                      <a:picLocks noChangeAspect="1"/>
                    </p:cNvPicPr>
                    <p:nvPr/>
                  </p:nvPicPr>
                  <p:blipFill>
                    <a:blip r:embed="rId38" cstate="print">
                      <a:biLevel thresh="25000"/>
                      <a:extLst>
                        <a:ext uri="{28A0092B-C50C-407E-A947-70E740481C1C}">
                          <a14:useLocalDpi xmlns:a14="http://schemas.microsoft.com/office/drawing/2010/main" val="0"/>
                        </a:ext>
                      </a:extLst>
                    </a:blip>
                    <a:srcRect/>
                    <a:stretch>
                      <a:fillRect/>
                    </a:stretch>
                  </p:blipFill>
                  <p:spPr bwMode="auto">
                    <a:xfrm>
                      <a:off x="9413978" y="1606382"/>
                      <a:ext cx="292365" cy="29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4" name="Group 353"/>
                  <p:cNvGrpSpPr/>
                  <p:nvPr/>
                </p:nvGrpSpPr>
                <p:grpSpPr>
                  <a:xfrm>
                    <a:off x="9408787" y="1025699"/>
                    <a:ext cx="875200" cy="302765"/>
                    <a:chOff x="9408787" y="1025699"/>
                    <a:chExt cx="875200" cy="302765"/>
                  </a:xfrm>
                </p:grpSpPr>
                <p:pic>
                  <p:nvPicPr>
                    <p:cNvPr id="358" name="Picture 272"/>
                    <p:cNvPicPr>
                      <a:picLocks noChangeAspect="1"/>
                    </p:cNvPicPr>
                    <p:nvPr/>
                  </p:nvPicPr>
                  <p:blipFill>
                    <a:blip r:embed="rId39" cstate="print">
                      <a:biLevel thresh="25000"/>
                      <a:extLst>
                        <a:ext uri="{28A0092B-C50C-407E-A947-70E740481C1C}">
                          <a14:useLocalDpi xmlns:a14="http://schemas.microsoft.com/office/drawing/2010/main" val="0"/>
                        </a:ext>
                      </a:extLst>
                    </a:blip>
                    <a:srcRect/>
                    <a:stretch>
                      <a:fillRect/>
                    </a:stretch>
                  </p:blipFill>
                  <p:spPr bwMode="auto">
                    <a:xfrm>
                      <a:off x="9408787" y="1025699"/>
                      <a:ext cx="302749" cy="30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TextBox 358"/>
                    <p:cNvSpPr txBox="1"/>
                    <p:nvPr/>
                  </p:nvSpPr>
                  <p:spPr bwMode="auto">
                    <a:xfrm>
                      <a:off x="9742651" y="1059753"/>
                      <a:ext cx="541336" cy="2492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Azure SDK</a:t>
                      </a:r>
                    </a:p>
                  </p:txBody>
                </p:sp>
              </p:grpSp>
              <p:grpSp>
                <p:nvGrpSpPr>
                  <p:cNvPr id="355" name="Group 354"/>
                  <p:cNvGrpSpPr/>
                  <p:nvPr/>
                </p:nvGrpSpPr>
                <p:grpSpPr>
                  <a:xfrm>
                    <a:off x="8316496" y="1621631"/>
                    <a:ext cx="1048016" cy="280129"/>
                    <a:chOff x="8316496" y="1621631"/>
                    <a:chExt cx="1048016" cy="280129"/>
                  </a:xfrm>
                </p:grpSpPr>
                <p:sp>
                  <p:nvSpPr>
                    <p:cNvPr id="356" name="TextBox 355"/>
                    <p:cNvSpPr txBox="1"/>
                    <p:nvPr/>
                  </p:nvSpPr>
                  <p:spPr bwMode="auto">
                    <a:xfrm>
                      <a:off x="8704112" y="1650936"/>
                      <a:ext cx="660400" cy="25082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Team </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Project</a:t>
                      </a:r>
                    </a:p>
                  </p:txBody>
                </p:sp>
                <p:sp>
                  <p:nvSpPr>
                    <p:cNvPr id="357" name="Freeform 356"/>
                    <p:cNvSpPr/>
                    <p:nvPr/>
                  </p:nvSpPr>
                  <p:spPr bwMode="auto">
                    <a:xfrm>
                      <a:off x="8316496" y="1621631"/>
                      <a:ext cx="290512" cy="249237"/>
                    </a:xfrm>
                    <a:custGeom>
                      <a:avLst/>
                      <a:gdLst>
                        <a:gd name="connsiteX0" fmla="*/ 20235 w 769143"/>
                        <a:gd name="connsiteY0" fmla="*/ 443405 h 659607"/>
                        <a:gd name="connsiteX1" fmla="*/ 84659 w 769143"/>
                        <a:gd name="connsiteY1" fmla="*/ 443405 h 659607"/>
                        <a:gd name="connsiteX2" fmla="*/ 133712 w 769143"/>
                        <a:gd name="connsiteY2" fmla="*/ 527981 h 659607"/>
                        <a:gd name="connsiteX3" fmla="*/ 182766 w 769143"/>
                        <a:gd name="connsiteY3" fmla="*/ 443405 h 659607"/>
                        <a:gd name="connsiteX4" fmla="*/ 251228 w 769143"/>
                        <a:gd name="connsiteY4" fmla="*/ 443405 h 659607"/>
                        <a:gd name="connsiteX5" fmla="*/ 271462 w 769143"/>
                        <a:gd name="connsiteY5" fmla="*/ 463640 h 659607"/>
                        <a:gd name="connsiteX6" fmla="*/ 271462 w 769143"/>
                        <a:gd name="connsiteY6" fmla="*/ 634610 h 659607"/>
                        <a:gd name="connsiteX7" fmla="*/ 251228 w 769143"/>
                        <a:gd name="connsiteY7" fmla="*/ 654845 h 659607"/>
                        <a:gd name="connsiteX8" fmla="*/ 20235 w 769143"/>
                        <a:gd name="connsiteY8" fmla="*/ 654845 h 659607"/>
                        <a:gd name="connsiteX9" fmla="*/ 0 w 769143"/>
                        <a:gd name="connsiteY9" fmla="*/ 634610 h 659607"/>
                        <a:gd name="connsiteX10" fmla="*/ 0 w 769143"/>
                        <a:gd name="connsiteY10" fmla="*/ 463640 h 659607"/>
                        <a:gd name="connsiteX11" fmla="*/ 20235 w 769143"/>
                        <a:gd name="connsiteY11" fmla="*/ 443405 h 659607"/>
                        <a:gd name="connsiteX12" fmla="*/ 330596 w 769143"/>
                        <a:gd name="connsiteY12" fmla="*/ 290513 h 659607"/>
                        <a:gd name="connsiteX13" fmla="*/ 443055 w 769143"/>
                        <a:gd name="connsiteY13" fmla="*/ 290513 h 659607"/>
                        <a:gd name="connsiteX14" fmla="*/ 528684 w 769143"/>
                        <a:gd name="connsiteY14" fmla="*/ 438150 h 659607"/>
                        <a:gd name="connsiteX15" fmla="*/ 614314 w 769143"/>
                        <a:gd name="connsiteY15" fmla="*/ 290513 h 659607"/>
                        <a:gd name="connsiteX16" fmla="*/ 733821 w 769143"/>
                        <a:gd name="connsiteY16" fmla="*/ 290513 h 659607"/>
                        <a:gd name="connsiteX17" fmla="*/ 769143 w 769143"/>
                        <a:gd name="connsiteY17" fmla="*/ 325835 h 659607"/>
                        <a:gd name="connsiteX18" fmla="*/ 769143 w 769143"/>
                        <a:gd name="connsiteY18" fmla="*/ 624285 h 659607"/>
                        <a:gd name="connsiteX19" fmla="*/ 733821 w 769143"/>
                        <a:gd name="connsiteY19" fmla="*/ 659607 h 659607"/>
                        <a:gd name="connsiteX20" fmla="*/ 330596 w 769143"/>
                        <a:gd name="connsiteY20" fmla="*/ 659607 h 659607"/>
                        <a:gd name="connsiteX21" fmla="*/ 295274 w 769143"/>
                        <a:gd name="connsiteY21" fmla="*/ 624285 h 659607"/>
                        <a:gd name="connsiteX22" fmla="*/ 295274 w 769143"/>
                        <a:gd name="connsiteY22" fmla="*/ 325835 h 659607"/>
                        <a:gd name="connsiteX23" fmla="*/ 330596 w 769143"/>
                        <a:gd name="connsiteY23" fmla="*/ 290513 h 659607"/>
                        <a:gd name="connsiteX24" fmla="*/ 134367 w 769143"/>
                        <a:gd name="connsiteY24" fmla="*/ 276981 h 659607"/>
                        <a:gd name="connsiteX25" fmla="*/ 211441 w 769143"/>
                        <a:gd name="connsiteY25" fmla="*/ 354055 h 659607"/>
                        <a:gd name="connsiteX26" fmla="*/ 134367 w 769143"/>
                        <a:gd name="connsiteY26" fmla="*/ 431128 h 659607"/>
                        <a:gd name="connsiteX27" fmla="*/ 57293 w 769143"/>
                        <a:gd name="connsiteY27" fmla="*/ 354055 h 659607"/>
                        <a:gd name="connsiteX28" fmla="*/ 134367 w 769143"/>
                        <a:gd name="connsiteY28" fmla="*/ 276981 h 659607"/>
                        <a:gd name="connsiteX29" fmla="*/ 529827 w 769143"/>
                        <a:gd name="connsiteY29" fmla="*/ 0 h 659607"/>
                        <a:gd name="connsiteX30" fmla="*/ 664368 w 769143"/>
                        <a:gd name="connsiteY30" fmla="*/ 134541 h 659607"/>
                        <a:gd name="connsiteX31" fmla="*/ 529827 w 769143"/>
                        <a:gd name="connsiteY31" fmla="*/ 269082 h 659607"/>
                        <a:gd name="connsiteX32" fmla="*/ 395286 w 769143"/>
                        <a:gd name="connsiteY32" fmla="*/ 134541 h 659607"/>
                        <a:gd name="connsiteX33" fmla="*/ 529827 w 769143"/>
                        <a:gd name="connsiteY33" fmla="*/ 0 h 6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43" h="659607">
                          <a:moveTo>
                            <a:pt x="20235" y="443405"/>
                          </a:moveTo>
                          <a:lnTo>
                            <a:pt x="84659" y="443405"/>
                          </a:lnTo>
                          <a:lnTo>
                            <a:pt x="133712" y="527981"/>
                          </a:lnTo>
                          <a:lnTo>
                            <a:pt x="182766" y="443405"/>
                          </a:lnTo>
                          <a:lnTo>
                            <a:pt x="251228" y="443405"/>
                          </a:lnTo>
                          <a:cubicBezTo>
                            <a:pt x="262403" y="443405"/>
                            <a:pt x="271462" y="452464"/>
                            <a:pt x="271462" y="463640"/>
                          </a:cubicBezTo>
                          <a:lnTo>
                            <a:pt x="271462" y="634610"/>
                          </a:lnTo>
                          <a:cubicBezTo>
                            <a:pt x="271462" y="645786"/>
                            <a:pt x="262403" y="654845"/>
                            <a:pt x="251228" y="654845"/>
                          </a:cubicBezTo>
                          <a:lnTo>
                            <a:pt x="20235" y="654845"/>
                          </a:lnTo>
                          <a:cubicBezTo>
                            <a:pt x="9060" y="654845"/>
                            <a:pt x="0" y="645786"/>
                            <a:pt x="0" y="634610"/>
                          </a:cubicBezTo>
                          <a:lnTo>
                            <a:pt x="0" y="463640"/>
                          </a:lnTo>
                          <a:cubicBezTo>
                            <a:pt x="0" y="452464"/>
                            <a:pt x="9060" y="443405"/>
                            <a:pt x="20235" y="443405"/>
                          </a:cubicBezTo>
                          <a:close/>
                          <a:moveTo>
                            <a:pt x="330596" y="290513"/>
                          </a:moveTo>
                          <a:lnTo>
                            <a:pt x="443055" y="290513"/>
                          </a:lnTo>
                          <a:lnTo>
                            <a:pt x="528684" y="438150"/>
                          </a:lnTo>
                          <a:lnTo>
                            <a:pt x="614314" y="290513"/>
                          </a:lnTo>
                          <a:lnTo>
                            <a:pt x="733821" y="290513"/>
                          </a:lnTo>
                          <a:cubicBezTo>
                            <a:pt x="753329" y="290513"/>
                            <a:pt x="769143" y="306327"/>
                            <a:pt x="769143" y="325835"/>
                          </a:cubicBezTo>
                          <a:lnTo>
                            <a:pt x="769143" y="624285"/>
                          </a:lnTo>
                          <a:cubicBezTo>
                            <a:pt x="769143" y="643793"/>
                            <a:pt x="753329" y="659607"/>
                            <a:pt x="733821" y="659607"/>
                          </a:cubicBezTo>
                          <a:lnTo>
                            <a:pt x="330596" y="659607"/>
                          </a:lnTo>
                          <a:cubicBezTo>
                            <a:pt x="311088" y="659607"/>
                            <a:pt x="295274" y="643793"/>
                            <a:pt x="295274" y="624285"/>
                          </a:cubicBezTo>
                          <a:lnTo>
                            <a:pt x="295274" y="325835"/>
                          </a:lnTo>
                          <a:cubicBezTo>
                            <a:pt x="295274" y="306327"/>
                            <a:pt x="311088" y="290513"/>
                            <a:pt x="330596" y="290513"/>
                          </a:cubicBezTo>
                          <a:close/>
                          <a:moveTo>
                            <a:pt x="134367" y="276981"/>
                          </a:moveTo>
                          <a:cubicBezTo>
                            <a:pt x="176934" y="276981"/>
                            <a:pt x="211441" y="311488"/>
                            <a:pt x="211441" y="354055"/>
                          </a:cubicBezTo>
                          <a:cubicBezTo>
                            <a:pt x="211441" y="396621"/>
                            <a:pt x="176934" y="431128"/>
                            <a:pt x="134367" y="431128"/>
                          </a:cubicBezTo>
                          <a:cubicBezTo>
                            <a:pt x="91800" y="431128"/>
                            <a:pt x="57293" y="396621"/>
                            <a:pt x="57293" y="354055"/>
                          </a:cubicBezTo>
                          <a:cubicBezTo>
                            <a:pt x="57293" y="311488"/>
                            <a:pt x="91800" y="276981"/>
                            <a:pt x="134367" y="276981"/>
                          </a:cubicBezTo>
                          <a:close/>
                          <a:moveTo>
                            <a:pt x="529827" y="0"/>
                          </a:moveTo>
                          <a:cubicBezTo>
                            <a:pt x="604132" y="0"/>
                            <a:pt x="664368" y="60236"/>
                            <a:pt x="664368" y="134541"/>
                          </a:cubicBezTo>
                          <a:cubicBezTo>
                            <a:pt x="664368" y="208846"/>
                            <a:pt x="604132" y="269082"/>
                            <a:pt x="529827" y="269082"/>
                          </a:cubicBezTo>
                          <a:cubicBezTo>
                            <a:pt x="455522" y="269082"/>
                            <a:pt x="395286" y="208846"/>
                            <a:pt x="395286" y="134541"/>
                          </a:cubicBezTo>
                          <a:cubicBezTo>
                            <a:pt x="395286" y="60236"/>
                            <a:pt x="455522" y="0"/>
                            <a:pt x="529827" y="0"/>
                          </a:cubicBezTo>
                          <a:close/>
                        </a:path>
                      </a:pathLst>
                    </a:custGeom>
                    <a:solidFill>
                      <a:srgbClr val="FFFFFF"/>
                    </a:solidFill>
                    <a:ln w="9525" cap="flat" cmpd="sng" algn="ctr">
                      <a:noFill/>
                      <a:prstDash val="solid"/>
                      <a:headEnd type="none" w="med" len="med"/>
                      <a:tailEnd type="none" w="med" len="med"/>
                    </a:ln>
                    <a:effectLst/>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grpSp>
          <p:grpSp>
            <p:nvGrpSpPr>
              <p:cNvPr id="4" name="Group 3"/>
              <p:cNvGrpSpPr/>
              <p:nvPr userDrawn="1"/>
            </p:nvGrpSpPr>
            <p:grpSpPr>
              <a:xfrm>
                <a:off x="249566" y="543029"/>
                <a:ext cx="1720893" cy="3795291"/>
                <a:chOff x="249566" y="543029"/>
                <a:chExt cx="1720893" cy="3795291"/>
              </a:xfrm>
            </p:grpSpPr>
            <p:sp>
              <p:nvSpPr>
                <p:cNvPr id="319" name="Rectangle 318"/>
                <p:cNvSpPr/>
                <p:nvPr/>
              </p:nvSpPr>
              <p:spPr bwMode="auto">
                <a:xfrm>
                  <a:off x="249566" y="543029"/>
                  <a:ext cx="1720893" cy="3795291"/>
                </a:xfrm>
                <a:prstGeom prst="rect">
                  <a:avLst/>
                </a:prstGeom>
                <a:solidFill>
                  <a:srgbClr val="1B3C72"/>
                </a:solidFill>
                <a:ln w="6350" cap="flat" cmpd="sng" algn="ctr">
                  <a:noFill/>
                  <a:prstDash val="solid"/>
                  <a:miter lim="800000"/>
                  <a:headEnd type="none" w="med" len="med"/>
                  <a:tailEnd type="none" w="med" len="med"/>
                </a:ln>
                <a:effectLst/>
              </p:spPr>
              <p:txBody>
                <a:bodyPr lIns="265176"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372"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Security </a:t>
                  </a:r>
                  <a:r>
                    <a:rPr kumimoji="0" lang="en-US" sz="1372"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and Management</a:t>
                  </a:r>
                  <a:endParaRPr kumimoji="0" lang="en-US" sz="1372"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3" name="Group 2"/>
                <p:cNvGrpSpPr/>
                <p:nvPr/>
              </p:nvGrpSpPr>
              <p:grpSpPr>
                <a:xfrm>
                  <a:off x="365563" y="1115018"/>
                  <a:ext cx="1458716" cy="3120525"/>
                  <a:chOff x="419554" y="1199688"/>
                  <a:chExt cx="1458716" cy="3120525"/>
                </a:xfrm>
              </p:grpSpPr>
              <p:grpSp>
                <p:nvGrpSpPr>
                  <p:cNvPr id="321" name="Group 320"/>
                  <p:cNvGrpSpPr/>
                  <p:nvPr/>
                </p:nvGrpSpPr>
                <p:grpSpPr>
                  <a:xfrm>
                    <a:off x="442574" y="1656149"/>
                    <a:ext cx="1027708" cy="303213"/>
                    <a:chOff x="368069" y="1313314"/>
                    <a:chExt cx="1027708" cy="303213"/>
                  </a:xfrm>
                </p:grpSpPr>
                <p:sp>
                  <p:nvSpPr>
                    <p:cNvPr id="340" name="TextBox 339"/>
                    <p:cNvSpPr txBox="1"/>
                    <p:nvPr/>
                  </p:nvSpPr>
                  <p:spPr bwMode="auto">
                    <a:xfrm>
                      <a:off x="736963" y="1314902"/>
                      <a:ext cx="658814"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Active</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Directory</a:t>
                      </a:r>
                    </a:p>
                  </p:txBody>
                </p:sp>
                <p:pic>
                  <p:nvPicPr>
                    <p:cNvPr id="341" name="Picture 193" descr="Azure Active Directory.png"/>
                    <p:cNvPicPr>
                      <a:picLocks noChangeAspect="1"/>
                    </p:cNvPicPr>
                    <p:nvPr/>
                  </p:nvPicPr>
                  <p:blipFill>
                    <a:blip r:embed="rId40" cstate="print">
                      <a:biLevel thresh="25000"/>
                      <a:extLst>
                        <a:ext uri="{28A0092B-C50C-407E-A947-70E740481C1C}">
                          <a14:useLocalDpi xmlns:a14="http://schemas.microsoft.com/office/drawing/2010/main" val="0"/>
                        </a:ext>
                      </a:extLst>
                    </a:blip>
                    <a:srcRect/>
                    <a:stretch>
                      <a:fillRect/>
                    </a:stretch>
                  </p:blipFill>
                  <p:spPr bwMode="auto">
                    <a:xfrm>
                      <a:off x="368069" y="1313314"/>
                      <a:ext cx="298175" cy="2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2" name="Group 321"/>
                  <p:cNvGrpSpPr/>
                  <p:nvPr/>
                </p:nvGrpSpPr>
                <p:grpSpPr>
                  <a:xfrm>
                    <a:off x="466215" y="2129907"/>
                    <a:ext cx="1004066" cy="301625"/>
                    <a:chOff x="391710" y="1847920"/>
                    <a:chExt cx="1004066" cy="301625"/>
                  </a:xfrm>
                </p:grpSpPr>
                <p:sp>
                  <p:nvSpPr>
                    <p:cNvPr id="338" name="TextBox 337"/>
                    <p:cNvSpPr txBox="1"/>
                    <p:nvPr/>
                  </p:nvSpPr>
                  <p:spPr bwMode="auto">
                    <a:xfrm>
                      <a:off x="736963" y="1847920"/>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Multi-Factor</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Authentication</a:t>
                      </a:r>
                    </a:p>
                  </p:txBody>
                </p:sp>
                <p:pic>
                  <p:nvPicPr>
                    <p:cNvPr id="339" name="Picture 195" descr="Multi-Factor Authentication.png"/>
                    <p:cNvPicPr>
                      <a:picLocks noChangeAspect="1"/>
                    </p:cNvPicPr>
                    <p:nvPr/>
                  </p:nvPicPr>
                  <p:blipFill>
                    <a:blip r:embed="rId41" cstate="print">
                      <a:biLevel thresh="25000"/>
                      <a:extLst>
                        <a:ext uri="{28A0092B-C50C-407E-A947-70E740481C1C}">
                          <a14:useLocalDpi xmlns:a14="http://schemas.microsoft.com/office/drawing/2010/main" val="0"/>
                        </a:ext>
                      </a:extLst>
                    </a:blip>
                    <a:srcRect/>
                    <a:stretch>
                      <a:fillRect/>
                    </a:stretch>
                  </p:blipFill>
                  <p:spPr bwMode="auto">
                    <a:xfrm>
                      <a:off x="391710" y="1854270"/>
                      <a:ext cx="288064" cy="2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Group 322"/>
                  <p:cNvGrpSpPr/>
                  <p:nvPr/>
                </p:nvGrpSpPr>
                <p:grpSpPr>
                  <a:xfrm>
                    <a:off x="442574" y="2602077"/>
                    <a:ext cx="1027706" cy="301625"/>
                    <a:chOff x="368069" y="2341251"/>
                    <a:chExt cx="1027706" cy="301625"/>
                  </a:xfrm>
                </p:grpSpPr>
                <p:sp>
                  <p:nvSpPr>
                    <p:cNvPr id="336" name="TextBox 335"/>
                    <p:cNvSpPr txBox="1"/>
                    <p:nvPr/>
                  </p:nvSpPr>
                  <p:spPr bwMode="auto">
                    <a:xfrm>
                      <a:off x="736963" y="234125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Automation</a:t>
                      </a:r>
                    </a:p>
                  </p:txBody>
                </p:sp>
                <p:pic>
                  <p:nvPicPr>
                    <p:cNvPr id="337" name="Picture 198" descr="Azure automation.png"/>
                    <p:cNvPicPr>
                      <a:picLocks noChangeAspect="1"/>
                    </p:cNvPicPr>
                    <p:nvPr/>
                  </p:nvPicPr>
                  <p:blipFill>
                    <a:blip r:embed="rId42" cstate="print">
                      <a:biLevel thresh="25000"/>
                      <a:extLst>
                        <a:ext uri="{28A0092B-C50C-407E-A947-70E740481C1C}">
                          <a14:useLocalDpi xmlns:a14="http://schemas.microsoft.com/office/drawing/2010/main" val="0"/>
                        </a:ext>
                      </a:extLst>
                    </a:blip>
                    <a:srcRect/>
                    <a:stretch>
                      <a:fillRect/>
                    </a:stretch>
                  </p:blipFill>
                  <p:spPr bwMode="auto">
                    <a:xfrm>
                      <a:off x="368069" y="2347601"/>
                      <a:ext cx="289482" cy="29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4" name="Group 323"/>
                  <p:cNvGrpSpPr/>
                  <p:nvPr/>
                </p:nvGrpSpPr>
                <p:grpSpPr>
                  <a:xfrm>
                    <a:off x="442574" y="1199688"/>
                    <a:ext cx="1027707" cy="285916"/>
                    <a:chOff x="368069" y="762503"/>
                    <a:chExt cx="1027707" cy="285916"/>
                  </a:xfrm>
                </p:grpSpPr>
                <p:sp>
                  <p:nvSpPr>
                    <p:cNvPr id="334" name="TextBox 333"/>
                    <p:cNvSpPr txBox="1"/>
                    <p:nvPr/>
                  </p:nvSpPr>
                  <p:spPr bwMode="auto">
                    <a:xfrm>
                      <a:off x="736963" y="789031"/>
                      <a:ext cx="658813" cy="232860"/>
                    </a:xfrm>
                    <a:prstGeom prst="rect">
                      <a:avLst/>
                    </a:prstGeom>
                    <a:noFill/>
                    <a:ln>
                      <a:noFill/>
                    </a:ln>
                  </p:spPr>
                  <p:txBody>
                    <a:bodyPr wrap="none" lIns="0" tIns="27971" rIns="0" bIns="0" anchor="ctr" anchorCtr="0"/>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Portal</a:t>
                      </a:r>
                    </a:p>
                  </p:txBody>
                </p:sp>
                <p:pic>
                  <p:nvPicPr>
                    <p:cNvPr id="335" name="Picture 200" descr="Azure subscription.png"/>
                    <p:cNvPicPr>
                      <a:picLocks noChangeAspect="1"/>
                    </p:cNvPicPr>
                    <p:nvPr/>
                  </p:nvPicPr>
                  <p:blipFill>
                    <a:blip r:embed="rId43" cstate="print">
                      <a:biLevel thresh="25000"/>
                      <a:extLst>
                        <a:ext uri="{28A0092B-C50C-407E-A947-70E740481C1C}">
                          <a14:useLocalDpi xmlns:a14="http://schemas.microsoft.com/office/drawing/2010/main" val="0"/>
                        </a:ext>
                      </a:extLst>
                    </a:blip>
                    <a:srcRect/>
                    <a:stretch>
                      <a:fillRect/>
                    </a:stretch>
                  </p:blipFill>
                  <p:spPr bwMode="auto">
                    <a:xfrm>
                      <a:off x="368069" y="762503"/>
                      <a:ext cx="286234" cy="28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5" name="Group 324"/>
                  <p:cNvGrpSpPr/>
                  <p:nvPr/>
                </p:nvGrpSpPr>
                <p:grpSpPr>
                  <a:xfrm>
                    <a:off x="442574" y="3074247"/>
                    <a:ext cx="1027707" cy="301625"/>
                    <a:chOff x="368069" y="2835216"/>
                    <a:chExt cx="1027707" cy="301625"/>
                  </a:xfrm>
                </p:grpSpPr>
                <p:sp>
                  <p:nvSpPr>
                    <p:cNvPr id="332" name="TextBox 331"/>
                    <p:cNvSpPr txBox="1"/>
                    <p:nvPr/>
                  </p:nvSpPr>
                  <p:spPr bwMode="auto">
                    <a:xfrm>
                      <a:off x="736963" y="2835216"/>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Key Vault</a:t>
                      </a:r>
                    </a:p>
                  </p:txBody>
                </p:sp>
                <p:pic>
                  <p:nvPicPr>
                    <p:cNvPr id="333" name="Picture 204" descr="AzureKeyVault_icon_white.png"/>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368069" y="2835216"/>
                      <a:ext cx="266988" cy="29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6" name="Group 325"/>
                  <p:cNvGrpSpPr/>
                  <p:nvPr/>
                </p:nvGrpSpPr>
                <p:grpSpPr>
                  <a:xfrm>
                    <a:off x="419554" y="3546417"/>
                    <a:ext cx="1458716" cy="301625"/>
                    <a:chOff x="345049" y="3328988"/>
                    <a:chExt cx="1458716" cy="301625"/>
                  </a:xfrm>
                </p:grpSpPr>
                <p:sp>
                  <p:nvSpPr>
                    <p:cNvPr id="330" name="TextBox 329"/>
                    <p:cNvSpPr txBox="1"/>
                    <p:nvPr/>
                  </p:nvSpPr>
                  <p:spPr bwMode="auto">
                    <a:xfrm>
                      <a:off x="736963" y="3328988"/>
                      <a:ext cx="106680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Store/</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Marketplace</a:t>
                      </a:r>
                    </a:p>
                  </p:txBody>
                </p:sp>
                <p:pic>
                  <p:nvPicPr>
                    <p:cNvPr id="331" name="Picture 230" descr="Azure Marketplace.png"/>
                    <p:cNvPicPr>
                      <a:picLocks noChangeAspect="1"/>
                    </p:cNvPicPr>
                    <p:nvPr/>
                  </p:nvPicPr>
                  <p:blipFill>
                    <a:blip r:embed="rId45" cstate="print">
                      <a:biLevel thresh="25000"/>
                      <a:extLst>
                        <a:ext uri="{28A0092B-C50C-407E-A947-70E740481C1C}">
                          <a14:useLocalDpi xmlns:a14="http://schemas.microsoft.com/office/drawing/2010/main" val="0"/>
                        </a:ext>
                      </a:extLst>
                    </a:blip>
                    <a:srcRect/>
                    <a:stretch>
                      <a:fillRect/>
                    </a:stretch>
                  </p:blipFill>
                  <p:spPr bwMode="auto">
                    <a:xfrm>
                      <a:off x="345049" y="3338513"/>
                      <a:ext cx="291101" cy="29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 name="Group 326"/>
                  <p:cNvGrpSpPr/>
                  <p:nvPr/>
                </p:nvGrpSpPr>
                <p:grpSpPr>
                  <a:xfrm>
                    <a:off x="442574" y="4018588"/>
                    <a:ext cx="1029294" cy="301625"/>
                    <a:chOff x="368069" y="3867931"/>
                    <a:chExt cx="1029294" cy="301625"/>
                  </a:xfrm>
                </p:grpSpPr>
                <p:pic>
                  <p:nvPicPr>
                    <p:cNvPr id="328" name="Picture 412"/>
                    <p:cNvPicPr>
                      <a:picLocks noChangeAspect="1"/>
                    </p:cNvPicPr>
                    <p:nvPr/>
                  </p:nvPicPr>
                  <p:blipFill>
                    <a:blip r:embed="rId46" cstate="print">
                      <a:biLevel thresh="25000"/>
                      <a:extLst>
                        <a:ext uri="{28A0092B-C50C-407E-A947-70E740481C1C}">
                          <a14:useLocalDpi xmlns:a14="http://schemas.microsoft.com/office/drawing/2010/main" val="0"/>
                        </a:ext>
                      </a:extLst>
                    </a:blip>
                    <a:srcRect/>
                    <a:stretch>
                      <a:fillRect/>
                    </a:stretch>
                  </p:blipFill>
                  <p:spPr bwMode="auto">
                    <a:xfrm>
                      <a:off x="368069" y="3891744"/>
                      <a:ext cx="252343" cy="25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TextBox 328"/>
                    <p:cNvSpPr txBox="1"/>
                    <p:nvPr/>
                  </p:nvSpPr>
                  <p:spPr bwMode="auto">
                    <a:xfrm>
                      <a:off x="736963" y="3867931"/>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VM Image Gallery</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and VM Depot</a:t>
                      </a:r>
                    </a:p>
                  </p:txBody>
                </p:sp>
              </p:grpSp>
            </p:grpSp>
          </p:grpSp>
          <p:grpSp>
            <p:nvGrpSpPr>
              <p:cNvPr id="13" name="Group 12"/>
              <p:cNvGrpSpPr/>
              <p:nvPr userDrawn="1"/>
            </p:nvGrpSpPr>
            <p:grpSpPr>
              <a:xfrm>
                <a:off x="10572607" y="543029"/>
                <a:ext cx="1619393" cy="3786173"/>
                <a:chOff x="10572607" y="543029"/>
                <a:chExt cx="1619393" cy="3786173"/>
              </a:xfrm>
            </p:grpSpPr>
            <p:sp>
              <p:nvSpPr>
                <p:cNvPr id="288" name="Rectangle 287"/>
                <p:cNvSpPr/>
                <p:nvPr/>
              </p:nvSpPr>
              <p:spPr bwMode="auto">
                <a:xfrm>
                  <a:off x="10572607" y="543029"/>
                  <a:ext cx="1619393" cy="3786173"/>
                </a:xfrm>
                <a:prstGeom prst="rect">
                  <a:avLst/>
                </a:prstGeom>
                <a:solidFill>
                  <a:srgbClr val="1B3C72"/>
                </a:solidFill>
                <a:ln w="6350" cap="flat" cmpd="sng" algn="ctr">
                  <a:noFill/>
                  <a:prstDash val="solid"/>
                  <a:miter lim="800000"/>
                  <a:headEnd type="none" w="med" len="med"/>
                  <a:tailEnd type="none" w="med" len="med"/>
                </a:ln>
                <a:effectLst/>
              </p:spPr>
              <p:txBody>
                <a:bodyPr lIns="265176" tIns="143428"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372"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Hybrid</a:t>
                  </a:r>
                </a:p>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372"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Operations</a:t>
                  </a:r>
                </a:p>
              </p:txBody>
            </p:sp>
            <p:grpSp>
              <p:nvGrpSpPr>
                <p:cNvPr id="12" name="Group 11"/>
                <p:cNvGrpSpPr/>
                <p:nvPr userDrawn="1"/>
              </p:nvGrpSpPr>
              <p:grpSpPr>
                <a:xfrm>
                  <a:off x="10757536" y="1170330"/>
                  <a:ext cx="1249535" cy="2996155"/>
                  <a:chOff x="10729741" y="1170330"/>
                  <a:chExt cx="1249535" cy="2996155"/>
                </a:xfrm>
              </p:grpSpPr>
              <p:grpSp>
                <p:nvGrpSpPr>
                  <p:cNvPr id="7" name="Group 6"/>
                  <p:cNvGrpSpPr/>
                  <p:nvPr userDrawn="1"/>
                </p:nvGrpSpPr>
                <p:grpSpPr>
                  <a:xfrm>
                    <a:off x="10729741" y="2078817"/>
                    <a:ext cx="1064688" cy="300038"/>
                    <a:chOff x="10729741" y="1826583"/>
                    <a:chExt cx="1064688" cy="300038"/>
                  </a:xfrm>
                </p:grpSpPr>
                <p:sp>
                  <p:nvSpPr>
                    <p:cNvPr id="317" name="TextBox 316"/>
                    <p:cNvSpPr txBox="1"/>
                    <p:nvPr/>
                  </p:nvSpPr>
                  <p:spPr bwMode="auto">
                    <a:xfrm>
                      <a:off x="11135616" y="1826583"/>
                      <a:ext cx="658813"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Backup</a:t>
                      </a:r>
                    </a:p>
                  </p:txBody>
                </p:sp>
                <p:pic>
                  <p:nvPicPr>
                    <p:cNvPr id="318" name="Picture 206" descr="Backup Service.png"/>
                    <p:cNvPicPr>
                      <a:picLocks noChangeAspect="1"/>
                    </p:cNvPicPr>
                    <p:nvPr/>
                  </p:nvPicPr>
                  <p:blipFill>
                    <a:blip r:embed="rId47" cstate="print">
                      <a:biLevel thresh="25000"/>
                      <a:extLst>
                        <a:ext uri="{28A0092B-C50C-407E-A947-70E740481C1C}">
                          <a14:useLocalDpi xmlns:a14="http://schemas.microsoft.com/office/drawing/2010/main" val="0"/>
                        </a:ext>
                      </a:extLst>
                    </a:blip>
                    <a:srcRect/>
                    <a:stretch>
                      <a:fillRect/>
                    </a:stretch>
                  </p:blipFill>
                  <p:spPr bwMode="auto">
                    <a:xfrm>
                      <a:off x="10729741" y="1828595"/>
                      <a:ext cx="296404" cy="2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userDrawn="1"/>
                </p:nvGrpSpPr>
                <p:grpSpPr>
                  <a:xfrm>
                    <a:off x="10735019" y="3417554"/>
                    <a:ext cx="1059409" cy="301625"/>
                    <a:chOff x="10735019" y="3369011"/>
                    <a:chExt cx="1059409" cy="301625"/>
                  </a:xfrm>
                </p:grpSpPr>
                <p:sp>
                  <p:nvSpPr>
                    <p:cNvPr id="315" name="TextBox 314"/>
                    <p:cNvSpPr txBox="1"/>
                    <p:nvPr/>
                  </p:nvSpPr>
                  <p:spPr bwMode="auto">
                    <a:xfrm>
                      <a:off x="11135616" y="336901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Site</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Recovery</a:t>
                      </a:r>
                    </a:p>
                  </p:txBody>
                </p:sp>
                <p:pic>
                  <p:nvPicPr>
                    <p:cNvPr id="316" name="Picture 210" descr="Site Recovery.png"/>
                    <p:cNvPicPr>
                      <a:picLocks noChangeAspect="1"/>
                    </p:cNvPicPr>
                    <p:nvPr/>
                  </p:nvPicPr>
                  <p:blipFill>
                    <a:blip r:embed="rId48" cstate="print">
                      <a:biLevel thresh="25000"/>
                      <a:extLst>
                        <a:ext uri="{28A0092B-C50C-407E-A947-70E740481C1C}">
                          <a14:useLocalDpi xmlns:a14="http://schemas.microsoft.com/office/drawing/2010/main" val="0"/>
                        </a:ext>
                      </a:extLst>
                    </a:blip>
                    <a:srcRect/>
                    <a:stretch>
                      <a:fillRect/>
                    </a:stretch>
                  </p:blipFill>
                  <p:spPr bwMode="auto">
                    <a:xfrm>
                      <a:off x="10735019" y="3369011"/>
                      <a:ext cx="285848" cy="28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userDrawn="1"/>
                </p:nvGrpSpPr>
                <p:grpSpPr>
                  <a:xfrm>
                    <a:off x="10734570" y="2971838"/>
                    <a:ext cx="1059859" cy="300037"/>
                    <a:chOff x="10734570" y="2856179"/>
                    <a:chExt cx="1059859" cy="300037"/>
                  </a:xfrm>
                </p:grpSpPr>
                <p:sp>
                  <p:nvSpPr>
                    <p:cNvPr id="313" name="TextBox 312"/>
                    <p:cNvSpPr txBox="1"/>
                    <p:nvPr/>
                  </p:nvSpPr>
                  <p:spPr bwMode="auto">
                    <a:xfrm>
                      <a:off x="11135616" y="2856179"/>
                      <a:ext cx="658813"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Import/Export</a:t>
                      </a:r>
                    </a:p>
                  </p:txBody>
                </p:sp>
                <p:pic>
                  <p:nvPicPr>
                    <p:cNvPr id="314" name="Picture 212" descr="Storage (Azure).png"/>
                    <p:cNvPicPr>
                      <a:picLocks noChangeAspect="1"/>
                    </p:cNvPicPr>
                    <p:nvPr/>
                  </p:nvPicPr>
                  <p:blipFill>
                    <a:blip r:embed="rId49" cstate="print">
                      <a:biLevel thresh="25000"/>
                      <a:extLst>
                        <a:ext uri="{28A0092B-C50C-407E-A947-70E740481C1C}">
                          <a14:useLocalDpi xmlns:a14="http://schemas.microsoft.com/office/drawing/2010/main" val="0"/>
                        </a:ext>
                      </a:extLst>
                    </a:blip>
                    <a:srcRect/>
                    <a:stretch>
                      <a:fillRect/>
                    </a:stretch>
                  </p:blipFill>
                  <p:spPr bwMode="auto">
                    <a:xfrm>
                      <a:off x="10734570" y="2856179"/>
                      <a:ext cx="286746" cy="28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userDrawn="1"/>
                </p:nvGrpSpPr>
                <p:grpSpPr>
                  <a:xfrm>
                    <a:off x="10755293" y="1616047"/>
                    <a:ext cx="1223983" cy="317091"/>
                    <a:chOff x="10755293" y="1282976"/>
                    <a:chExt cx="1223983" cy="317091"/>
                  </a:xfrm>
                </p:grpSpPr>
                <p:sp>
                  <p:nvSpPr>
                    <p:cNvPr id="311" name="TextBox 310"/>
                    <p:cNvSpPr txBox="1"/>
                    <p:nvPr/>
                  </p:nvSpPr>
                  <p:spPr bwMode="auto">
                    <a:xfrm>
                      <a:off x="11135616" y="1291503"/>
                      <a:ext cx="843660" cy="300230"/>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AD Privileged</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Identity </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Management</a:t>
                      </a:r>
                    </a:p>
                  </p:txBody>
                </p:sp>
                <p:pic>
                  <p:nvPicPr>
                    <p:cNvPr id="312" name="Picture 271"/>
                    <p:cNvPicPr>
                      <a:picLocks noChangeAspect="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10755293" y="1282976"/>
                      <a:ext cx="245301"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p:nvPr userDrawn="1"/>
                </p:nvGrpSpPr>
                <p:grpSpPr>
                  <a:xfrm>
                    <a:off x="10737716" y="2524534"/>
                    <a:ext cx="1058300" cy="301625"/>
                    <a:chOff x="10737716" y="2349114"/>
                    <a:chExt cx="1058300" cy="301625"/>
                  </a:xfrm>
                </p:grpSpPr>
                <p:sp>
                  <p:nvSpPr>
                    <p:cNvPr id="309" name="TextBox 308"/>
                    <p:cNvSpPr txBox="1"/>
                    <p:nvPr/>
                  </p:nvSpPr>
                  <p:spPr bwMode="auto">
                    <a:xfrm>
                      <a:off x="11135616" y="2349114"/>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Operational</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Insights</a:t>
                      </a:r>
                    </a:p>
                  </p:txBody>
                </p:sp>
                <p:pic>
                  <p:nvPicPr>
                    <p:cNvPr id="310" name="Picture 329" descr="Operational Insights.png"/>
                    <p:cNvPicPr>
                      <a:picLocks noChangeAspect="1"/>
                    </p:cNvPicPr>
                    <p:nvPr/>
                  </p:nvPicPr>
                  <p:blipFill>
                    <a:blip r:embed="rId51" cstate="print">
                      <a:biLevel thresh="25000"/>
                      <a:extLst>
                        <a:ext uri="{28A0092B-C50C-407E-A947-70E740481C1C}">
                          <a14:useLocalDpi xmlns:a14="http://schemas.microsoft.com/office/drawing/2010/main" val="0"/>
                        </a:ext>
                      </a:extLst>
                    </a:blip>
                    <a:srcRect/>
                    <a:stretch>
                      <a:fillRect/>
                    </a:stretch>
                  </p:blipFill>
                  <p:spPr bwMode="auto">
                    <a:xfrm>
                      <a:off x="10737716" y="2349114"/>
                      <a:ext cx="280454" cy="28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userDrawn="1"/>
                </p:nvGrpSpPr>
                <p:grpSpPr>
                  <a:xfrm>
                    <a:off x="10731079" y="1170330"/>
                    <a:ext cx="1063349" cy="300038"/>
                    <a:chOff x="10731079" y="777857"/>
                    <a:chExt cx="1063349" cy="300038"/>
                  </a:xfrm>
                </p:grpSpPr>
                <p:sp>
                  <p:nvSpPr>
                    <p:cNvPr id="299" name="TextBox 298"/>
                    <p:cNvSpPr txBox="1"/>
                    <p:nvPr/>
                  </p:nvSpPr>
                  <p:spPr bwMode="auto">
                    <a:xfrm>
                      <a:off x="11135616" y="777857"/>
                      <a:ext cx="658812"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Azure AD </a:t>
                      </a:r>
                      <a:b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br>
                      <a:r>
                        <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Connect Health</a:t>
                      </a:r>
                    </a:p>
                  </p:txBody>
                </p:sp>
                <p:grpSp>
                  <p:nvGrpSpPr>
                    <p:cNvPr id="300" name="Group 228"/>
                    <p:cNvGrpSpPr>
                      <a:grpSpLocks/>
                    </p:cNvGrpSpPr>
                    <p:nvPr/>
                  </p:nvGrpSpPr>
                  <p:grpSpPr bwMode="auto">
                    <a:xfrm>
                      <a:off x="10731079" y="777857"/>
                      <a:ext cx="293729" cy="278603"/>
                      <a:chOff x="10757647" y="1125048"/>
                      <a:chExt cx="293741" cy="279390"/>
                    </a:xfrm>
                  </p:grpSpPr>
                  <p:pic>
                    <p:nvPicPr>
                      <p:cNvPr id="301" name="Picture 221" descr="Azure Active Directory.png"/>
                      <p:cNvPicPr>
                        <a:picLocks noChangeAspect="1"/>
                      </p:cNvPicPr>
                      <p:nvPr/>
                    </p:nvPicPr>
                    <p:blipFill>
                      <a:blip r:embed="rId40" cstate="print">
                        <a:biLevel thresh="25000"/>
                        <a:extLst>
                          <a:ext uri="{28A0092B-C50C-407E-A947-70E740481C1C}">
                            <a14:useLocalDpi xmlns:a14="http://schemas.microsoft.com/office/drawing/2010/main" val="0"/>
                          </a:ext>
                        </a:extLst>
                      </a:blip>
                      <a:srcRect/>
                      <a:stretch>
                        <a:fillRect/>
                      </a:stretch>
                    </p:blipFill>
                    <p:spPr bwMode="auto">
                      <a:xfrm>
                        <a:off x="10757647" y="1125048"/>
                        <a:ext cx="262077" cy="2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Heart 301"/>
                      <p:cNvSpPr/>
                      <p:nvPr/>
                    </p:nvSpPr>
                    <p:spPr bwMode="auto">
                      <a:xfrm>
                        <a:off x="10905290" y="1274695"/>
                        <a:ext cx="146056" cy="128950"/>
                      </a:xfrm>
                      <a:prstGeom prst="heart">
                        <a:avLst/>
                      </a:prstGeom>
                      <a:solidFill>
                        <a:srgbClr val="FFFFFF"/>
                      </a:solidFill>
                      <a:ln w="12700" cap="flat" cmpd="sng" algn="ctr">
                        <a:solidFill>
                          <a:srgbClr val="005695"/>
                        </a:solidFill>
                        <a:prstDash val="solid"/>
                        <a:headEnd type="none" w="med" len="med"/>
                        <a:tailEnd type="none" w="med" len="med"/>
                      </a:ln>
                      <a:effectLst/>
                    </p:spPr>
                    <p:txBody>
                      <a:bodyPr lIns="182880" tIns="146304" rIns="182880" bIns="146304"/>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nvGrpSpPr>
                      <p:cNvPr id="303" name="Group 21"/>
                      <p:cNvGrpSpPr>
                        <a:grpSpLocks/>
                      </p:cNvGrpSpPr>
                      <p:nvPr/>
                    </p:nvGrpSpPr>
                    <p:grpSpPr bwMode="auto">
                      <a:xfrm>
                        <a:off x="10911015" y="1312918"/>
                        <a:ext cx="107890" cy="50915"/>
                        <a:chOff x="11033154" y="1382736"/>
                        <a:chExt cx="155481" cy="72283"/>
                      </a:xfrm>
                    </p:grpSpPr>
                    <p:cxnSp>
                      <p:nvCxnSpPr>
                        <p:cNvPr id="304" name="Straight Connector 303"/>
                        <p:cNvCxnSpPr/>
                        <p:nvPr/>
                      </p:nvCxnSpPr>
                      <p:spPr>
                        <a:xfrm flipV="1">
                          <a:off x="11034055" y="1414354"/>
                          <a:ext cx="50333" cy="0"/>
                        </a:xfrm>
                        <a:prstGeom prst="line">
                          <a:avLst/>
                        </a:prstGeom>
                        <a:noFill/>
                        <a:ln w="9525" cap="flat" cmpd="sng" algn="ctr">
                          <a:solidFill>
                            <a:srgbClr val="005695"/>
                          </a:solidFill>
                          <a:prstDash val="solid"/>
                          <a:headEnd type="none"/>
                          <a:tailEnd type="none"/>
                        </a:ln>
                        <a:effectLst/>
                      </p:spPr>
                    </p:cxnSp>
                    <p:cxnSp>
                      <p:nvCxnSpPr>
                        <p:cNvPr id="305" name="Straight Connector 304"/>
                        <p:cNvCxnSpPr/>
                        <p:nvPr/>
                      </p:nvCxnSpPr>
                      <p:spPr>
                        <a:xfrm flipV="1">
                          <a:off x="11139295" y="1418875"/>
                          <a:ext cx="50333" cy="0"/>
                        </a:xfrm>
                        <a:prstGeom prst="line">
                          <a:avLst/>
                        </a:prstGeom>
                        <a:noFill/>
                        <a:ln w="9525" cap="flat" cmpd="sng" algn="ctr">
                          <a:solidFill>
                            <a:srgbClr val="005695"/>
                          </a:solidFill>
                          <a:prstDash val="solid"/>
                          <a:headEnd type="none"/>
                          <a:tailEnd type="none"/>
                        </a:ln>
                        <a:effectLst/>
                      </p:spPr>
                    </p:cxnSp>
                    <p:cxnSp>
                      <p:nvCxnSpPr>
                        <p:cNvPr id="306" name="Straight Connector 305"/>
                        <p:cNvCxnSpPr/>
                        <p:nvPr/>
                      </p:nvCxnSpPr>
                      <p:spPr>
                        <a:xfrm>
                          <a:off x="11114130" y="1382713"/>
                          <a:ext cx="0" cy="70062"/>
                        </a:xfrm>
                        <a:prstGeom prst="line">
                          <a:avLst/>
                        </a:prstGeom>
                        <a:noFill/>
                        <a:ln w="9525" cap="flat" cmpd="sng" algn="ctr">
                          <a:solidFill>
                            <a:srgbClr val="005695"/>
                          </a:solidFill>
                          <a:prstDash val="solid"/>
                          <a:headEnd type="none"/>
                          <a:tailEnd type="none"/>
                        </a:ln>
                        <a:effectLst/>
                      </p:spPr>
                    </p:cxnSp>
                    <p:cxnSp>
                      <p:nvCxnSpPr>
                        <p:cNvPr id="307" name="Straight Connector 306"/>
                        <p:cNvCxnSpPr/>
                        <p:nvPr/>
                      </p:nvCxnSpPr>
                      <p:spPr>
                        <a:xfrm flipV="1">
                          <a:off x="11082100" y="1387233"/>
                          <a:ext cx="25166" cy="27121"/>
                        </a:xfrm>
                        <a:prstGeom prst="line">
                          <a:avLst/>
                        </a:prstGeom>
                        <a:noFill/>
                        <a:ln w="9525" cap="flat" cmpd="sng" algn="ctr">
                          <a:solidFill>
                            <a:srgbClr val="005695"/>
                          </a:solidFill>
                          <a:prstDash val="solid"/>
                          <a:headEnd type="none"/>
                          <a:tailEnd type="none"/>
                        </a:ln>
                        <a:effectLst/>
                      </p:spPr>
                    </p:cxnSp>
                    <p:cxnSp>
                      <p:nvCxnSpPr>
                        <p:cNvPr id="308" name="Straight Connector 307"/>
                        <p:cNvCxnSpPr/>
                        <p:nvPr/>
                      </p:nvCxnSpPr>
                      <p:spPr>
                        <a:xfrm flipV="1">
                          <a:off x="11107266" y="1418875"/>
                          <a:ext cx="34318" cy="36161"/>
                        </a:xfrm>
                        <a:prstGeom prst="line">
                          <a:avLst/>
                        </a:prstGeom>
                        <a:noFill/>
                        <a:ln w="9525" cap="flat" cmpd="sng" algn="ctr">
                          <a:solidFill>
                            <a:srgbClr val="005695"/>
                          </a:solidFill>
                          <a:prstDash val="solid"/>
                          <a:headEnd type="none"/>
                          <a:tailEnd type="none"/>
                        </a:ln>
                        <a:effectLst/>
                      </p:spPr>
                    </p:cxnSp>
                  </p:grpSp>
                </p:grpSp>
              </p:grpSp>
              <p:grpSp>
                <p:nvGrpSpPr>
                  <p:cNvPr id="11" name="Group 10"/>
                  <p:cNvGrpSpPr/>
                  <p:nvPr userDrawn="1"/>
                </p:nvGrpSpPr>
                <p:grpSpPr>
                  <a:xfrm>
                    <a:off x="10734275" y="3864860"/>
                    <a:ext cx="1060154" cy="301625"/>
                    <a:chOff x="10734275" y="3881794"/>
                    <a:chExt cx="1060154" cy="301625"/>
                  </a:xfrm>
                </p:grpSpPr>
                <p:sp>
                  <p:nvSpPr>
                    <p:cNvPr id="297" name="TextBox 296"/>
                    <p:cNvSpPr txBox="1"/>
                    <p:nvPr/>
                  </p:nvSpPr>
                  <p:spPr>
                    <a:xfrm>
                      <a:off x="11135616" y="3881794"/>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marL="0" marR="0" lvl="0" indent="0" algn="l" defTabSz="913950" rtl="0" eaLnBrk="0" fontAlgn="base" latinLnBrk="0" hangingPunct="0">
                        <a:lnSpc>
                          <a:spcPct val="90000"/>
                        </a:lnSpc>
                        <a:spcBef>
                          <a:spcPts val="588"/>
                        </a:spcBef>
                        <a:spcAft>
                          <a:spcPct val="0"/>
                        </a:spcAft>
                        <a:buClrTx/>
                        <a:buSzTx/>
                        <a:buFontTx/>
                        <a:buNone/>
                        <a:tabLst/>
                        <a:defRPr/>
                      </a:pPr>
                      <a:r>
                        <a:rPr kumimoji="0" lang="en-US" sz="980" b="0" i="0" u="none" strike="noStrike" kern="0" cap="none" spc="0" normalizeH="0" baseline="0" noProof="0" dirty="0" err="1"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rPr>
                        <a:t>StorSimple</a:t>
                      </a:r>
                      <a:endParaRPr kumimoji="0" lang="en-US" sz="980"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a:ea typeface="Arial Unicode MS" panose="020B0604020202020204" pitchFamily="34" charset="-128"/>
                        <a:cs typeface="Segoe UI Light" panose="020B0502040204020203" pitchFamily="34" charset="0"/>
                      </a:endParaRPr>
                    </a:p>
                  </p:txBody>
                </p:sp>
                <p:pic>
                  <p:nvPicPr>
                    <p:cNvPr id="298" name="Picture 208" descr="StorSimple.png"/>
                    <p:cNvPicPr>
                      <a:picLocks noChangeAspect="1"/>
                    </p:cNvPicPr>
                    <p:nvPr/>
                  </p:nvPicPr>
                  <p:blipFill>
                    <a:blip r:embed="rId52" cstate="print">
                      <a:biLevel thresh="25000"/>
                      <a:extLst>
                        <a:ext uri="{28A0092B-C50C-407E-A947-70E740481C1C}">
                          <a14:useLocalDpi xmlns:a14="http://schemas.microsoft.com/office/drawing/2010/main" val="0"/>
                        </a:ext>
                      </a:extLst>
                    </a:blip>
                    <a:srcRect/>
                    <a:stretch>
                      <a:fillRect/>
                    </a:stretch>
                  </p:blipFill>
                  <p:spPr bwMode="auto">
                    <a:xfrm>
                      <a:off x="10734275" y="3881794"/>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sp>
          <p:nvSpPr>
            <p:cNvPr id="265" name="Rectangle 264"/>
            <p:cNvSpPr/>
            <p:nvPr/>
          </p:nvSpPr>
          <p:spPr bwMode="auto">
            <a:xfrm>
              <a:off x="-102722" y="5682116"/>
              <a:ext cx="12641920" cy="1282663"/>
            </a:xfrm>
            <a:prstGeom prst="rect">
              <a:avLst/>
            </a:prstGeom>
            <a:solidFill>
              <a:srgbClr val="002846"/>
            </a:solidFill>
            <a:ln w="6350" cap="flat" cmpd="sng" algn="ctr">
              <a:noFill/>
              <a:prstDash val="solid"/>
              <a:miter lim="800000"/>
              <a:headEnd type="none" w="med" len="med"/>
              <a:tailEnd type="none" w="med" len="med"/>
            </a:ln>
            <a:effectLst/>
          </p:spPr>
          <p:txBody>
            <a:bodyPr lIns="179285" tIns="91440" rIns="179285" bIns="143428"/>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372"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Datacenter </a:t>
              </a:r>
              <a:r>
                <a:rPr kumimoji="0" lang="en-US" sz="1372"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Infrastructure </a:t>
              </a:r>
              <a:r>
                <a:rPr kumimoji="0" lang="en-US" sz="1372"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(24 regions, 19 online</a:t>
              </a:r>
              <a:r>
                <a:rPr kumimoji="0" lang="en-US" sz="1372" b="0" i="0" u="none" strike="noStrike" kern="0" cap="none" spc="0" normalizeH="0" baseline="0" noProof="0" dirty="0" smtClean="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t>
              </a:r>
              <a:endParaRPr kumimoji="0" lang="en-US" sz="1372" b="0" i="0" u="none" strike="noStrike" kern="0" cap="none" spc="0" normalizeH="0" baseline="0" noProof="0" dirty="0">
                <a:ln>
                  <a:noFill/>
                </a:ln>
                <a:gradFill>
                  <a:gsLst>
                    <a:gs pos="76250">
                      <a:srgbClr val="FFFFFF"/>
                    </a:gs>
                    <a:gs pos="31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266" name="Group 265"/>
            <p:cNvGrpSpPr/>
            <p:nvPr/>
          </p:nvGrpSpPr>
          <p:grpSpPr>
            <a:xfrm>
              <a:off x="-237835" y="6137034"/>
              <a:ext cx="12912145" cy="841365"/>
              <a:chOff x="-19051" y="6476517"/>
              <a:chExt cx="12493626" cy="693589"/>
            </a:xfrm>
          </p:grpSpPr>
          <p:pic>
            <p:nvPicPr>
              <p:cNvPr id="267" name="Picture 2"/>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6258"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44"/>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328913"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45"/>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111567"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46"/>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969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47"/>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672345"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48"/>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455000"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49"/>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237654"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50"/>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020309"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51"/>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802963"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52"/>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585618"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53"/>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368272"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54"/>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150927"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56"/>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93358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57"/>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716236"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58"/>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905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59"/>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63604"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985140731"/>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ingle column white with bullets">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6"/>
            <a:ext cx="6274973" cy="1943393"/>
          </a:xfrm>
        </p:spPr>
        <p:txBody>
          <a:bodyPr wrap="square">
            <a:spAutoFit/>
          </a:bodyPr>
          <a:lstStyle>
            <a:lvl1pPr marL="392169" indent="-392169">
              <a:spcBef>
                <a:spcPts val="1200"/>
              </a:spcBef>
              <a:buClr>
                <a:srgbClr val="92D050"/>
              </a:buClr>
              <a:buSzPct val="100000"/>
              <a:buFont typeface="Wingdings" panose="05000000000000000000" pitchFamily="2" charset="2"/>
              <a:buChar char="ü"/>
              <a:defRPr sz="3137">
                <a:gradFill>
                  <a:gsLst>
                    <a:gs pos="7500">
                      <a:schemeClr val="bg1"/>
                    </a:gs>
                    <a:gs pos="43000">
                      <a:schemeClr val="bg1"/>
                    </a:gs>
                  </a:gsLst>
                  <a:lin ang="5400000" scaled="0"/>
                </a:gradFill>
              </a:defRPr>
            </a:lvl1pPr>
            <a:lvl2pPr marL="672290" indent="-280121">
              <a:buClr>
                <a:srgbClr val="92D050"/>
              </a:buClr>
              <a:buSzPct val="100000"/>
              <a:buFont typeface="Wingdings" panose="05000000000000000000" pitchFamily="2" charset="2"/>
              <a:buChar char="ü"/>
              <a:defRPr sz="2353">
                <a:gradFill>
                  <a:gsLst>
                    <a:gs pos="7500">
                      <a:schemeClr val="bg1"/>
                    </a:gs>
                    <a:gs pos="43000">
                      <a:schemeClr val="bg1"/>
                    </a:gs>
                  </a:gsLst>
                  <a:lin ang="5400000" scaled="0"/>
                </a:gradFill>
              </a:defRPr>
            </a:lvl2pPr>
            <a:lvl3pPr marL="684740" indent="267671">
              <a:buClr>
                <a:srgbClr val="92D050"/>
              </a:buClr>
              <a:buSzPct val="100000"/>
              <a:buFont typeface="Wingdings" panose="05000000000000000000" pitchFamily="2" charset="2"/>
              <a:buChar char="ü"/>
              <a:tabLst/>
              <a:defRPr sz="1961">
                <a:gradFill>
                  <a:gsLst>
                    <a:gs pos="7500">
                      <a:schemeClr val="bg1"/>
                    </a:gs>
                    <a:gs pos="43000">
                      <a:schemeClr val="bg1"/>
                    </a:gs>
                  </a:gsLst>
                  <a:lin ang="5400000" scaled="0"/>
                </a:gradFill>
              </a:defRPr>
            </a:lvl3pPr>
            <a:lvl4pPr marL="952410" indent="224097">
              <a:buClr>
                <a:srgbClr val="92D050"/>
              </a:buClr>
              <a:buSzPct val="100000"/>
              <a:buFont typeface="Wingdings" panose="05000000000000000000" pitchFamily="2" charset="2"/>
              <a:buChar char="ü"/>
              <a:defRPr>
                <a:gradFill>
                  <a:gsLst>
                    <a:gs pos="7500">
                      <a:schemeClr val="bg1"/>
                    </a:gs>
                    <a:gs pos="43000">
                      <a:schemeClr val="bg1"/>
                    </a:gs>
                  </a:gsLst>
                  <a:lin ang="5400000" scaled="0"/>
                </a:gradFill>
              </a:defRPr>
            </a:lvl4pPr>
            <a:lvl5pPr marL="1176507" indent="-224097">
              <a:buClr>
                <a:srgbClr val="92D050"/>
              </a:buClr>
              <a:buSzPct val="100000"/>
              <a:buFont typeface="Wingdings" panose="05000000000000000000" pitchFamily="2" charset="2"/>
              <a:buChar char="ü"/>
              <a:tabLst/>
              <a:defRPr>
                <a:gradFill>
                  <a:gsLst>
                    <a:gs pos="7500">
                      <a:schemeClr val="bg1"/>
                    </a:gs>
                    <a:gs pos="43000">
                      <a:schemeClr val="bg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1557" y="5222104"/>
            <a:ext cx="12190443" cy="1635896"/>
          </a:xfrm>
          <a:prstGeom prst="rect">
            <a:avLst/>
          </a:prstGeom>
          <a:solidFill>
            <a:srgbClr val="89C4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8" name="Freeform 99"/>
          <p:cNvSpPr>
            <a:spLocks noChangeAspect="1"/>
          </p:cNvSpPr>
          <p:nvPr userDrawn="1"/>
        </p:nvSpPr>
        <p:spPr bwMode="black">
          <a:xfrm>
            <a:off x="474670" y="5491047"/>
            <a:ext cx="564934" cy="414033"/>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lIns="68578" tIns="34288" rIns="68578" bIns="34288"/>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9" name="Group 8"/>
          <p:cNvGrpSpPr>
            <a:grpSpLocks/>
          </p:cNvGrpSpPr>
          <p:nvPr userDrawn="1"/>
        </p:nvGrpSpPr>
        <p:grpSpPr bwMode="auto">
          <a:xfrm flipH="1">
            <a:off x="7082691" y="1905173"/>
            <a:ext cx="4228448" cy="3343392"/>
            <a:chOff x="2348247" y="1709773"/>
            <a:chExt cx="7397345" cy="5322534"/>
          </a:xfrm>
        </p:grpSpPr>
        <p:pic>
          <p:nvPicPr>
            <p:cNvPr id="10"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8247" y="1709773"/>
              <a:ext cx="3209061" cy="532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0307" y="5211593"/>
              <a:ext cx="5615285" cy="182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2"/>
          <p:cNvSpPr>
            <a:spLocks noGrp="1"/>
          </p:cNvSpPr>
          <p:nvPr>
            <p:ph type="title"/>
          </p:nvPr>
        </p:nvSpPr>
        <p:spPr/>
        <p:txBody>
          <a:bodyPr/>
          <a:lstStyle>
            <a:lvl1pPr>
              <a:defRPr>
                <a:gradFill>
                  <a:gsLst>
                    <a:gs pos="17500">
                      <a:schemeClr val="bg1"/>
                    </a:gs>
                    <a:gs pos="55000">
                      <a:schemeClr val="bg1"/>
                    </a:gs>
                  </a:gsLst>
                  <a:lin ang="5400000" scaled="0"/>
                </a:gradFill>
              </a:defRPr>
            </a:lvl1pPr>
          </a:lstStyle>
          <a:p>
            <a:r>
              <a:rPr lang="en-US" smtClean="0"/>
              <a:t>Click to edit Master title style</a:t>
            </a:r>
            <a:endParaRPr lang="en-US"/>
          </a:p>
        </p:txBody>
      </p:sp>
      <p:sp>
        <p:nvSpPr>
          <p:cNvPr id="15" name="Text Placeholder 14"/>
          <p:cNvSpPr>
            <a:spLocks noGrp="1"/>
          </p:cNvSpPr>
          <p:nvPr>
            <p:ph type="body" sz="quarter" idx="11" hasCustomPrompt="1"/>
          </p:nvPr>
        </p:nvSpPr>
        <p:spPr>
          <a:xfrm>
            <a:off x="1039604" y="5403224"/>
            <a:ext cx="10883158" cy="615609"/>
          </a:xfrm>
        </p:spPr>
        <p:txBody>
          <a:bodyPr/>
          <a:lstStyle>
            <a:lvl1pPr marL="0" indent="0">
              <a:buFontTx/>
              <a:buNone/>
              <a:defRPr lang="en-US" sz="3137" kern="1200" spc="0" baseline="0" dirty="0" smtClean="0">
                <a:gradFill>
                  <a:gsLst>
                    <a:gs pos="15000">
                      <a:srgbClr val="1E1E1E"/>
                    </a:gs>
                    <a:gs pos="49000">
                      <a:srgbClr val="1E1E1E"/>
                    </a:gs>
                  </a:gsLst>
                  <a:lin ang="5400000" scaled="0"/>
                </a:gradFill>
                <a:latin typeface="+mj-lt"/>
                <a:ea typeface="+mn-ea"/>
                <a:cs typeface="+mn-cs"/>
              </a:defRPr>
            </a:lvl1pPr>
          </a:lstStyle>
          <a:p>
            <a:pPr marL="0" marR="0" lvl="0" indent="0" algn="l" defTabSz="914367" rtl="0" eaLnBrk="1" fontAlgn="auto" latinLnBrk="0" hangingPunct="1">
              <a:lnSpc>
                <a:spcPct val="90000"/>
              </a:lnSpc>
              <a:spcBef>
                <a:spcPct val="20000"/>
              </a:spcBef>
              <a:spcAft>
                <a:spcPts val="0"/>
              </a:spcAft>
              <a:buClrTx/>
              <a:buSzPct val="90000"/>
              <a:buFontTx/>
              <a:buNone/>
              <a:tabLst/>
            </a:pPr>
            <a:r>
              <a:rPr lang="en-US" dirty="0" smtClean="0"/>
              <a:t>Potential highlight or call to action goes here</a:t>
            </a:r>
          </a:p>
        </p:txBody>
      </p:sp>
    </p:spTree>
    <p:extLst>
      <p:ext uri="{BB962C8B-B14F-4D97-AF65-F5344CB8AC3E}">
        <p14:creationId xmlns:p14="http://schemas.microsoft.com/office/powerpoint/2010/main" val="2673172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ingle column Blue with bullets">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6"/>
            <a:ext cx="6274973" cy="1943393"/>
          </a:xfrm>
        </p:spPr>
        <p:txBody>
          <a:bodyPr wrap="square">
            <a:spAutoFit/>
          </a:bodyPr>
          <a:lstStyle>
            <a:lvl1pPr marL="392169" indent="-392169">
              <a:spcBef>
                <a:spcPts val="1200"/>
              </a:spcBef>
              <a:buClr>
                <a:srgbClr val="92D050"/>
              </a:buClr>
              <a:buSzPct val="100000"/>
              <a:buFont typeface="Wingdings" panose="05000000000000000000" pitchFamily="2" charset="2"/>
              <a:buChar char="ü"/>
              <a:defRPr sz="3137">
                <a:gradFill>
                  <a:gsLst>
                    <a:gs pos="82500">
                      <a:schemeClr val="tx1"/>
                    </a:gs>
                    <a:gs pos="43000">
                      <a:schemeClr val="tx1"/>
                    </a:gs>
                  </a:gsLst>
                  <a:lin ang="5400000" scaled="0"/>
                </a:gradFill>
              </a:defRPr>
            </a:lvl1pPr>
            <a:lvl2pPr marL="672290" indent="-280121">
              <a:buClr>
                <a:srgbClr val="92D050"/>
              </a:buClr>
              <a:buSzPct val="100000"/>
              <a:buFont typeface="Wingdings" panose="05000000000000000000" pitchFamily="2" charset="2"/>
              <a:buChar char="ü"/>
              <a:defRPr sz="2353">
                <a:gradFill>
                  <a:gsLst>
                    <a:gs pos="82500">
                      <a:schemeClr val="tx1"/>
                    </a:gs>
                    <a:gs pos="43000">
                      <a:schemeClr val="tx1"/>
                    </a:gs>
                  </a:gsLst>
                  <a:lin ang="5400000" scaled="0"/>
                </a:gradFill>
              </a:defRPr>
            </a:lvl2pPr>
            <a:lvl3pPr marL="684740" indent="267671">
              <a:buClr>
                <a:srgbClr val="92D050"/>
              </a:buClr>
              <a:buSzPct val="100000"/>
              <a:buFont typeface="Wingdings" panose="05000000000000000000" pitchFamily="2" charset="2"/>
              <a:buChar char="ü"/>
              <a:tabLst/>
              <a:defRPr sz="1961">
                <a:gradFill>
                  <a:gsLst>
                    <a:gs pos="82500">
                      <a:schemeClr val="tx1"/>
                    </a:gs>
                    <a:gs pos="43000">
                      <a:schemeClr val="tx1"/>
                    </a:gs>
                  </a:gsLst>
                  <a:lin ang="5400000" scaled="0"/>
                </a:gradFill>
              </a:defRPr>
            </a:lvl3pPr>
            <a:lvl4pPr marL="952410" indent="224097">
              <a:buClr>
                <a:srgbClr val="92D050"/>
              </a:buClr>
              <a:buSzPct val="100000"/>
              <a:buFont typeface="Wingdings" panose="05000000000000000000" pitchFamily="2" charset="2"/>
              <a:buChar char="ü"/>
              <a:defRPr>
                <a:gradFill>
                  <a:gsLst>
                    <a:gs pos="82500">
                      <a:schemeClr val="tx1"/>
                    </a:gs>
                    <a:gs pos="43000">
                      <a:schemeClr val="tx1"/>
                    </a:gs>
                  </a:gsLst>
                  <a:lin ang="5400000" scaled="0"/>
                </a:gradFill>
              </a:defRPr>
            </a:lvl4pPr>
            <a:lvl5pPr marL="1176507" indent="-224097">
              <a:buClr>
                <a:srgbClr val="92D050"/>
              </a:buClr>
              <a:buSzPct val="100000"/>
              <a:buFont typeface="Wingdings" panose="05000000000000000000" pitchFamily="2" charset="2"/>
              <a:buChar char="ü"/>
              <a:tabLst/>
              <a:defRPr>
                <a:gradFill>
                  <a:gsLst>
                    <a:gs pos="82500">
                      <a:schemeClr val="tx1"/>
                    </a:gs>
                    <a:gs pos="43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1557" y="5222104"/>
            <a:ext cx="12190443" cy="1635896"/>
          </a:xfrm>
          <a:prstGeom prst="rect">
            <a:avLst/>
          </a:prstGeom>
          <a:solidFill>
            <a:srgbClr val="89C4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8" name="Freeform 99"/>
          <p:cNvSpPr>
            <a:spLocks noChangeAspect="1"/>
          </p:cNvSpPr>
          <p:nvPr userDrawn="1"/>
        </p:nvSpPr>
        <p:spPr bwMode="black">
          <a:xfrm>
            <a:off x="474670" y="5491047"/>
            <a:ext cx="564934" cy="414033"/>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lIns="68578" tIns="34288" rIns="68578" bIns="34288"/>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9" name="Group 8"/>
          <p:cNvGrpSpPr>
            <a:grpSpLocks/>
          </p:cNvGrpSpPr>
          <p:nvPr userDrawn="1"/>
        </p:nvGrpSpPr>
        <p:grpSpPr bwMode="auto">
          <a:xfrm flipH="1">
            <a:off x="7082691" y="1905173"/>
            <a:ext cx="4228448" cy="3343392"/>
            <a:chOff x="2348247" y="1709773"/>
            <a:chExt cx="7397345" cy="5322534"/>
          </a:xfrm>
        </p:grpSpPr>
        <p:pic>
          <p:nvPicPr>
            <p:cNvPr id="10"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8247" y="1709773"/>
              <a:ext cx="3209061" cy="532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0307" y="5211593"/>
              <a:ext cx="5615285" cy="182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2"/>
          <p:cNvSpPr>
            <a:spLocks noGrp="1"/>
          </p:cNvSpPr>
          <p:nvPr>
            <p:ph type="title"/>
          </p:nvPr>
        </p:nvSpPr>
        <p:spPr/>
        <p:txBody>
          <a:bodyPr/>
          <a:lstStyle>
            <a:lvl1pPr>
              <a:defRPr>
                <a:gradFill>
                  <a:gsLst>
                    <a:gs pos="13750">
                      <a:schemeClr val="tx1"/>
                    </a:gs>
                    <a:gs pos="32000">
                      <a:schemeClr val="tx1"/>
                    </a:gs>
                  </a:gsLst>
                  <a:lin ang="5400000" scaled="0"/>
                </a:gradFill>
              </a:defRPr>
            </a:lvl1pPr>
          </a:lstStyle>
          <a:p>
            <a:r>
              <a:rPr lang="en-US" smtClean="0"/>
              <a:t>Click to edit Master title style</a:t>
            </a:r>
            <a:endParaRPr lang="en-US"/>
          </a:p>
        </p:txBody>
      </p:sp>
      <p:sp>
        <p:nvSpPr>
          <p:cNvPr id="15" name="Text Placeholder 14"/>
          <p:cNvSpPr>
            <a:spLocks noGrp="1"/>
          </p:cNvSpPr>
          <p:nvPr>
            <p:ph type="body" sz="quarter" idx="11" hasCustomPrompt="1"/>
          </p:nvPr>
        </p:nvSpPr>
        <p:spPr>
          <a:xfrm>
            <a:off x="1039604" y="5403224"/>
            <a:ext cx="10883158" cy="615609"/>
          </a:xfrm>
        </p:spPr>
        <p:txBody>
          <a:bodyPr/>
          <a:lstStyle>
            <a:lvl1pPr marL="0" indent="0">
              <a:buFontTx/>
              <a:buNone/>
              <a:defRPr lang="en-US" sz="3137" kern="1200" spc="0" baseline="0" dirty="0" smtClean="0">
                <a:gradFill>
                  <a:gsLst>
                    <a:gs pos="15000">
                      <a:srgbClr val="1E1E1E"/>
                    </a:gs>
                    <a:gs pos="49000">
                      <a:srgbClr val="1E1E1E"/>
                    </a:gs>
                  </a:gsLst>
                  <a:lin ang="5400000" scaled="0"/>
                </a:gradFill>
                <a:latin typeface="+mj-lt"/>
                <a:ea typeface="+mn-ea"/>
                <a:cs typeface="+mn-cs"/>
              </a:defRPr>
            </a:lvl1pPr>
          </a:lstStyle>
          <a:p>
            <a:pPr marL="0" marR="0" lvl="0" indent="0" algn="l" defTabSz="914367" rtl="0" eaLnBrk="1" fontAlgn="auto" latinLnBrk="0" hangingPunct="1">
              <a:lnSpc>
                <a:spcPct val="90000"/>
              </a:lnSpc>
              <a:spcBef>
                <a:spcPct val="20000"/>
              </a:spcBef>
              <a:spcAft>
                <a:spcPts val="0"/>
              </a:spcAft>
              <a:buClrTx/>
              <a:buSzPct val="90000"/>
              <a:buFontTx/>
              <a:buNone/>
              <a:tabLst/>
            </a:pPr>
            <a:r>
              <a:rPr lang="en-US" dirty="0" smtClean="0"/>
              <a:t>Potential highlight or call to action goes here</a:t>
            </a:r>
          </a:p>
        </p:txBody>
      </p:sp>
    </p:spTree>
    <p:extLst>
      <p:ext uri="{BB962C8B-B14F-4D97-AF65-F5344CB8AC3E}">
        <p14:creationId xmlns:p14="http://schemas.microsoft.com/office/powerpoint/2010/main" val="2552248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ingle column Grey with bullets">
    <p:bg>
      <p:bgPr>
        <a:solidFill>
          <a:srgbClr val="1E1E1E"/>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6"/>
            <a:ext cx="6274973" cy="1943393"/>
          </a:xfrm>
        </p:spPr>
        <p:txBody>
          <a:bodyPr wrap="square">
            <a:spAutoFit/>
          </a:bodyPr>
          <a:lstStyle>
            <a:lvl1pPr marL="392169" indent="-392169">
              <a:spcBef>
                <a:spcPts val="1200"/>
              </a:spcBef>
              <a:buClr>
                <a:srgbClr val="92D050"/>
              </a:buClr>
              <a:buSzPct val="100000"/>
              <a:buFont typeface="Wingdings" panose="05000000000000000000" pitchFamily="2" charset="2"/>
              <a:buChar char="ü"/>
              <a:defRPr sz="3137">
                <a:gradFill>
                  <a:gsLst>
                    <a:gs pos="82500">
                      <a:schemeClr val="tx1"/>
                    </a:gs>
                    <a:gs pos="43000">
                      <a:schemeClr val="tx1"/>
                    </a:gs>
                  </a:gsLst>
                  <a:lin ang="5400000" scaled="0"/>
                </a:gradFill>
              </a:defRPr>
            </a:lvl1pPr>
            <a:lvl2pPr marL="672290" indent="-280121">
              <a:buClr>
                <a:srgbClr val="92D050"/>
              </a:buClr>
              <a:buSzPct val="100000"/>
              <a:buFont typeface="Wingdings" panose="05000000000000000000" pitchFamily="2" charset="2"/>
              <a:buChar char="ü"/>
              <a:defRPr sz="2353">
                <a:gradFill>
                  <a:gsLst>
                    <a:gs pos="82500">
                      <a:schemeClr val="tx1"/>
                    </a:gs>
                    <a:gs pos="43000">
                      <a:schemeClr val="tx1"/>
                    </a:gs>
                  </a:gsLst>
                  <a:lin ang="5400000" scaled="0"/>
                </a:gradFill>
              </a:defRPr>
            </a:lvl2pPr>
            <a:lvl3pPr marL="684740" indent="267671">
              <a:buClr>
                <a:srgbClr val="92D050"/>
              </a:buClr>
              <a:buSzPct val="100000"/>
              <a:buFont typeface="Wingdings" panose="05000000000000000000" pitchFamily="2" charset="2"/>
              <a:buChar char="ü"/>
              <a:tabLst/>
              <a:defRPr sz="1961">
                <a:gradFill>
                  <a:gsLst>
                    <a:gs pos="82500">
                      <a:schemeClr val="tx1"/>
                    </a:gs>
                    <a:gs pos="43000">
                      <a:schemeClr val="tx1"/>
                    </a:gs>
                  </a:gsLst>
                  <a:lin ang="5400000" scaled="0"/>
                </a:gradFill>
              </a:defRPr>
            </a:lvl3pPr>
            <a:lvl4pPr marL="952410" indent="224097">
              <a:buClr>
                <a:srgbClr val="92D050"/>
              </a:buClr>
              <a:buSzPct val="100000"/>
              <a:buFont typeface="Wingdings" panose="05000000000000000000" pitchFamily="2" charset="2"/>
              <a:buChar char="ü"/>
              <a:defRPr>
                <a:gradFill>
                  <a:gsLst>
                    <a:gs pos="82500">
                      <a:schemeClr val="tx1"/>
                    </a:gs>
                    <a:gs pos="43000">
                      <a:schemeClr val="tx1"/>
                    </a:gs>
                  </a:gsLst>
                  <a:lin ang="5400000" scaled="0"/>
                </a:gradFill>
              </a:defRPr>
            </a:lvl4pPr>
            <a:lvl5pPr marL="1176507" indent="-224097">
              <a:buClr>
                <a:srgbClr val="92D050"/>
              </a:buClr>
              <a:buSzPct val="100000"/>
              <a:buFont typeface="Wingdings" panose="05000000000000000000" pitchFamily="2" charset="2"/>
              <a:buChar char="ü"/>
              <a:tabLst/>
              <a:defRPr>
                <a:gradFill>
                  <a:gsLst>
                    <a:gs pos="82500">
                      <a:schemeClr val="tx1"/>
                    </a:gs>
                    <a:gs pos="43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1557" y="5222104"/>
            <a:ext cx="12190443" cy="1635896"/>
          </a:xfrm>
          <a:prstGeom prst="rect">
            <a:avLst/>
          </a:prstGeom>
          <a:solidFill>
            <a:srgbClr val="89C4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8" name="Freeform 99"/>
          <p:cNvSpPr>
            <a:spLocks noChangeAspect="1"/>
          </p:cNvSpPr>
          <p:nvPr userDrawn="1"/>
        </p:nvSpPr>
        <p:spPr bwMode="black">
          <a:xfrm>
            <a:off x="474670" y="5491047"/>
            <a:ext cx="564934" cy="414033"/>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lIns="68578" tIns="34288" rIns="68578" bIns="34288"/>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323"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9" name="Group 8"/>
          <p:cNvGrpSpPr>
            <a:grpSpLocks/>
          </p:cNvGrpSpPr>
          <p:nvPr userDrawn="1"/>
        </p:nvGrpSpPr>
        <p:grpSpPr bwMode="auto">
          <a:xfrm flipH="1">
            <a:off x="7082691" y="1905173"/>
            <a:ext cx="4228448" cy="3343392"/>
            <a:chOff x="2348247" y="1709773"/>
            <a:chExt cx="7397345" cy="5322534"/>
          </a:xfrm>
        </p:grpSpPr>
        <p:pic>
          <p:nvPicPr>
            <p:cNvPr id="10"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8247" y="1709773"/>
              <a:ext cx="3209061" cy="532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0307" y="5211593"/>
              <a:ext cx="5615285" cy="182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2"/>
          <p:cNvSpPr>
            <a:spLocks noGrp="1"/>
          </p:cNvSpPr>
          <p:nvPr>
            <p:ph type="title"/>
          </p:nvPr>
        </p:nvSpPr>
        <p:spPr/>
        <p:txBody>
          <a:bodyPr/>
          <a:lstStyle>
            <a:lvl1pPr>
              <a:defRPr>
                <a:gradFill>
                  <a:gsLst>
                    <a:gs pos="13750">
                      <a:schemeClr val="tx1"/>
                    </a:gs>
                    <a:gs pos="32000">
                      <a:schemeClr val="tx1"/>
                    </a:gs>
                  </a:gsLst>
                  <a:lin ang="5400000" scaled="0"/>
                </a:gradFill>
              </a:defRPr>
            </a:lvl1pPr>
          </a:lstStyle>
          <a:p>
            <a:r>
              <a:rPr lang="en-US" smtClean="0"/>
              <a:t>Click to edit Master title style</a:t>
            </a:r>
            <a:endParaRPr lang="en-US"/>
          </a:p>
        </p:txBody>
      </p:sp>
      <p:sp>
        <p:nvSpPr>
          <p:cNvPr id="15" name="Text Placeholder 14"/>
          <p:cNvSpPr>
            <a:spLocks noGrp="1"/>
          </p:cNvSpPr>
          <p:nvPr>
            <p:ph type="body" sz="quarter" idx="11" hasCustomPrompt="1"/>
          </p:nvPr>
        </p:nvSpPr>
        <p:spPr>
          <a:xfrm>
            <a:off x="1039604" y="5403224"/>
            <a:ext cx="10883158" cy="615609"/>
          </a:xfrm>
        </p:spPr>
        <p:txBody>
          <a:bodyPr/>
          <a:lstStyle>
            <a:lvl1pPr marL="0" indent="0">
              <a:buFontTx/>
              <a:buNone/>
              <a:defRPr sz="3137" baseline="0">
                <a:gradFill>
                  <a:gsLst>
                    <a:gs pos="15000">
                      <a:srgbClr val="1E1E1E"/>
                    </a:gs>
                    <a:gs pos="49000">
                      <a:srgbClr val="1E1E1E"/>
                    </a:gs>
                  </a:gsLst>
                  <a:lin ang="5400000" scaled="0"/>
                </a:gradFill>
              </a:defRPr>
            </a:lvl1pPr>
          </a:lstStyle>
          <a:p>
            <a:pPr lvl="0"/>
            <a:r>
              <a:rPr lang="en-US" dirty="0" smtClean="0"/>
              <a:t>Potential highlight or call to action goes here</a:t>
            </a:r>
          </a:p>
        </p:txBody>
      </p:sp>
    </p:spTree>
    <p:extLst>
      <p:ext uri="{BB962C8B-B14F-4D97-AF65-F5344CB8AC3E}">
        <p14:creationId xmlns:p14="http://schemas.microsoft.com/office/powerpoint/2010/main" val="1292487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mp; Non-bulleted text Blue">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0"/>
            <a:ext cx="5826759" cy="1267431"/>
          </a:xfrm>
        </p:spPr>
        <p:txBody>
          <a:bodyPr vert="horz" wrap="square" lIns="146304" tIns="91440" rIns="146304" bIns="91440" rtlCol="0">
            <a:spAutoFit/>
          </a:bodyPr>
          <a:lstStyle>
            <a:lvl1pPr>
              <a:defRPr lang="en-US" sz="3921" spc="0" dirty="0">
                <a:gradFill>
                  <a:gsLst>
                    <a:gs pos="81250">
                      <a:schemeClr val="tx1"/>
                    </a:gs>
                    <a:gs pos="47000">
                      <a:schemeClr val="tx1"/>
                    </a:gs>
                  </a:gsLst>
                  <a:lin ang="5400000" scaled="0"/>
                </a:gradFill>
                <a:cs typeface="+mn-cs"/>
              </a:defRPr>
            </a:lvl1pPr>
          </a:lstStyle>
          <a:p>
            <a:pPr marL="0" marR="0" lvl="0" indent="0" fontAlgn="auto">
              <a:spcBef>
                <a:spcPct val="20000"/>
              </a:spcBef>
              <a:spcAft>
                <a:spcPts val="0"/>
              </a:spcAft>
              <a:buClrTx/>
              <a:buSzPct val="90000"/>
              <a:buFont typeface="Arial" pitchFamily="34" charset="0"/>
              <a:tabLst/>
            </a:pPr>
            <a:r>
              <a:rPr lang="en-US" smtClean="0"/>
              <a:t>Click to edit Master title style</a:t>
            </a:r>
            <a:endParaRPr lang="en-US" dirty="0"/>
          </a:p>
        </p:txBody>
      </p:sp>
      <p:pic>
        <p:nvPicPr>
          <p:cNvPr id="4" name="Picture 2" descr="cropped16x9_cod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9113" y="0"/>
            <a:ext cx="6092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69240" y="1635897"/>
            <a:ext cx="5826759" cy="561290"/>
          </a:xfrm>
        </p:spPr>
        <p:txBody>
          <a:bodyPr/>
          <a:lstStyle>
            <a:lvl1pPr marL="0" indent="0">
              <a:buNone/>
              <a:defRPr sz="2745"/>
            </a:lvl1pPr>
          </a:lstStyle>
          <a:p>
            <a:pPr lvl="0"/>
            <a:r>
              <a:rPr lang="en-US" smtClean="0"/>
              <a:t>Click to edit Master text styles</a:t>
            </a:r>
          </a:p>
        </p:txBody>
      </p:sp>
    </p:spTree>
    <p:extLst>
      <p:ext uri="{BB962C8B-B14F-4D97-AF65-F5344CB8AC3E}">
        <p14:creationId xmlns:p14="http://schemas.microsoft.com/office/powerpoint/2010/main" val="77707319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3654463"/>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mp; Non-bulleted text Green">
    <p:bg>
      <p:bgPr>
        <a:solidFill>
          <a:srgbClr val="89C40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40" y="291102"/>
            <a:ext cx="5826760" cy="1267431"/>
          </a:xfrm>
        </p:spPr>
        <p:txBody>
          <a:bodyPr/>
          <a:lstStyle>
            <a:lvl1pPr marL="0" indent="0">
              <a:buNone/>
              <a:defRPr sz="3921">
                <a:gradFill>
                  <a:gsLst>
                    <a:gs pos="15000">
                      <a:srgbClr val="1E1E1E"/>
                    </a:gs>
                    <a:gs pos="49000">
                      <a:srgbClr val="1E1E1E"/>
                    </a:gs>
                  </a:gsLst>
                  <a:lin ang="5400000" scaled="0"/>
                </a:gradFill>
              </a:defRPr>
            </a:lvl1pPr>
            <a:lvl2pPr marL="0" indent="0">
              <a:buFontTx/>
              <a:buNone/>
              <a:defRPr sz="1961">
                <a:gradFill>
                  <a:gsLst>
                    <a:gs pos="73750">
                      <a:schemeClr val="bg1"/>
                    </a:gs>
                    <a:gs pos="36000">
                      <a:schemeClr val="bg1"/>
                    </a:gs>
                  </a:gsLst>
                  <a:lin ang="5400000" scaled="0"/>
                </a:gradFill>
              </a:defRPr>
            </a:lvl2pPr>
            <a:lvl3pPr marL="224097" indent="0">
              <a:buNone/>
              <a:defRPr/>
            </a:lvl3pPr>
            <a:lvl4pPr marL="448193" indent="0">
              <a:buNone/>
              <a:defRPr/>
            </a:lvl4pPr>
            <a:lvl5pPr marL="672290" indent="0">
              <a:buNone/>
              <a:defRPr/>
            </a:lvl5pPr>
          </a:lstStyle>
          <a:p>
            <a:pPr lvl="0"/>
            <a:r>
              <a:rPr lang="en-US" smtClean="0"/>
              <a:t>Click to edit Master text styles</a:t>
            </a:r>
          </a:p>
        </p:txBody>
      </p:sp>
      <p:pic>
        <p:nvPicPr>
          <p:cNvPr id="4" name="Picture 2" descr="cropped16x9_cod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9113" y="0"/>
            <a:ext cx="6092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1"/>
          </p:nvPr>
        </p:nvSpPr>
        <p:spPr>
          <a:xfrm>
            <a:off x="269239" y="1635897"/>
            <a:ext cx="5737119" cy="561290"/>
          </a:xfrm>
        </p:spPr>
        <p:txBody>
          <a:bodyPr/>
          <a:lstStyle>
            <a:lvl1pPr marL="0" indent="0">
              <a:buNone/>
              <a:defRPr sz="2745">
                <a:gradFill>
                  <a:gsLst>
                    <a:gs pos="15000">
                      <a:srgbClr val="1E1E1E"/>
                    </a:gs>
                    <a:gs pos="49000">
                      <a:srgbClr val="1E1E1E"/>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149143148"/>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mp; Non-bulleted text Alt. Blue">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0"/>
            <a:ext cx="5826759" cy="1267431"/>
          </a:xfrm>
        </p:spPr>
        <p:txBody>
          <a:bodyPr vert="horz" wrap="square" lIns="146304" tIns="91440" rIns="146304" bIns="91440" rtlCol="0">
            <a:spAutoFit/>
          </a:bodyPr>
          <a:lstStyle>
            <a:lvl1pPr>
              <a:defRPr lang="en-US" sz="3921" spc="0" dirty="0">
                <a:gradFill>
                  <a:gsLst>
                    <a:gs pos="81250">
                      <a:schemeClr val="tx1"/>
                    </a:gs>
                    <a:gs pos="47000">
                      <a:schemeClr val="tx1"/>
                    </a:gs>
                  </a:gsLst>
                  <a:lin ang="5400000" scaled="0"/>
                </a:gradFill>
                <a:cs typeface="+mn-cs"/>
              </a:defRPr>
            </a:lvl1pPr>
          </a:lstStyle>
          <a:p>
            <a:pPr marL="0" marR="0" lvl="0" indent="0" fontAlgn="auto">
              <a:spcBef>
                <a:spcPct val="20000"/>
              </a:spcBef>
              <a:spcAft>
                <a:spcPts val="0"/>
              </a:spcAft>
              <a:buClrTx/>
              <a:buSzPct val="90000"/>
              <a:buFont typeface="Arial" pitchFamily="34" charset="0"/>
              <a:tabLst/>
            </a:pPr>
            <a:r>
              <a:rPr lang="en-US" smtClean="0"/>
              <a:t>Click to edit Master title style</a:t>
            </a:r>
            <a:endParaRPr lang="en-US" dirty="0"/>
          </a:p>
        </p:txBody>
      </p:sp>
      <p:sp>
        <p:nvSpPr>
          <p:cNvPr id="5" name="Text Placeholder 4"/>
          <p:cNvSpPr>
            <a:spLocks noGrp="1"/>
          </p:cNvSpPr>
          <p:nvPr>
            <p:ph type="body" sz="quarter" idx="10"/>
          </p:nvPr>
        </p:nvSpPr>
        <p:spPr>
          <a:xfrm>
            <a:off x="269240" y="1635897"/>
            <a:ext cx="5826759" cy="561290"/>
          </a:xfrm>
        </p:spPr>
        <p:txBody>
          <a:bodyPr/>
          <a:lstStyle>
            <a:lvl1pPr marL="0" indent="0">
              <a:buNone/>
              <a:defRPr sz="2745"/>
            </a:lvl1pPr>
          </a:lstStyle>
          <a:p>
            <a:pPr lvl="0"/>
            <a:r>
              <a:rPr lang="en-US" smtClean="0"/>
              <a:t>Click to edit Master text styles</a:t>
            </a:r>
          </a:p>
        </p:txBody>
      </p:sp>
    </p:spTree>
    <p:extLst>
      <p:ext uri="{BB962C8B-B14F-4D97-AF65-F5344CB8AC3E}">
        <p14:creationId xmlns:p14="http://schemas.microsoft.com/office/powerpoint/2010/main" val="2369429337"/>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mp; Non-bulleted text Alt. Grey">
    <p:bg>
      <p:bgPr>
        <a:solidFill>
          <a:srgbClr val="1E1E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0"/>
            <a:ext cx="5826759" cy="1267431"/>
          </a:xfrm>
        </p:spPr>
        <p:txBody>
          <a:bodyPr vert="horz" wrap="square" lIns="146304" tIns="91440" rIns="146304" bIns="91440" rtlCol="0">
            <a:spAutoFit/>
          </a:bodyPr>
          <a:lstStyle>
            <a:lvl1pPr>
              <a:defRPr lang="en-US" sz="3921" spc="0" dirty="0">
                <a:gradFill>
                  <a:gsLst>
                    <a:gs pos="81250">
                      <a:schemeClr val="tx1"/>
                    </a:gs>
                    <a:gs pos="47000">
                      <a:schemeClr val="tx1"/>
                    </a:gs>
                  </a:gsLst>
                  <a:lin ang="5400000" scaled="0"/>
                </a:gradFill>
                <a:cs typeface="+mn-cs"/>
              </a:defRPr>
            </a:lvl1pPr>
          </a:lstStyle>
          <a:p>
            <a:pPr marL="0" marR="0" lvl="0" indent="0" fontAlgn="auto">
              <a:spcBef>
                <a:spcPct val="20000"/>
              </a:spcBef>
              <a:spcAft>
                <a:spcPts val="0"/>
              </a:spcAft>
              <a:buClrTx/>
              <a:buSzPct val="90000"/>
              <a:buFont typeface="Arial" pitchFamily="34" charset="0"/>
              <a:tabLst/>
            </a:pPr>
            <a:r>
              <a:rPr lang="en-US" smtClean="0"/>
              <a:t>Click to edit Master title style</a:t>
            </a:r>
            <a:endParaRPr lang="en-US" dirty="0"/>
          </a:p>
        </p:txBody>
      </p:sp>
      <p:sp>
        <p:nvSpPr>
          <p:cNvPr id="5" name="Text Placeholder 4"/>
          <p:cNvSpPr>
            <a:spLocks noGrp="1"/>
          </p:cNvSpPr>
          <p:nvPr>
            <p:ph type="body" sz="quarter" idx="10"/>
          </p:nvPr>
        </p:nvSpPr>
        <p:spPr>
          <a:xfrm>
            <a:off x="269240" y="1635897"/>
            <a:ext cx="5826759" cy="561290"/>
          </a:xfrm>
        </p:spPr>
        <p:txBody>
          <a:bodyPr/>
          <a:lstStyle>
            <a:lvl1pPr marL="0" indent="0">
              <a:buNone/>
              <a:defRPr sz="2745"/>
            </a:lvl1pPr>
          </a:lstStyle>
          <a:p>
            <a:pPr lvl="0"/>
            <a:r>
              <a:rPr lang="en-US" smtClean="0"/>
              <a:t>Click to edit Master text styles</a:t>
            </a:r>
          </a:p>
        </p:txBody>
      </p:sp>
    </p:spTree>
    <p:extLst>
      <p:ext uri="{BB962C8B-B14F-4D97-AF65-F5344CB8AC3E}">
        <p14:creationId xmlns:p14="http://schemas.microsoft.com/office/powerpoint/2010/main" val="678579671"/>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marL="0" indent="0">
              <a:buFontTx/>
              <a:buNone/>
              <a:defRPr sz="3529"/>
            </a:lvl1pPr>
            <a:lvl2pPr marL="336145" indent="0">
              <a:buFontTx/>
              <a:buNone/>
              <a:defRPr/>
            </a:lvl2pPr>
            <a:lvl3pPr marL="560241" indent="0">
              <a:buFontTx/>
              <a:buNone/>
              <a:defRPr/>
            </a:lvl3pPr>
            <a:lvl4pPr marL="784338" indent="0">
              <a:buFontTx/>
              <a:buNone/>
              <a:defRPr/>
            </a:lvl4pPr>
            <a:lvl5pPr marL="1008435"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813720"/>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and non-bulleted Content with artwork">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04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269239" y="1189177"/>
            <a:ext cx="11653523" cy="669927"/>
          </a:xfrm>
        </p:spPr>
        <p:txBody>
          <a:bodyPr>
            <a:spAutoFit/>
          </a:bodyPr>
          <a:lstStyle>
            <a:lvl1pPr marL="0" indent="0">
              <a:buFontTx/>
              <a:buNone/>
              <a:defRPr sz="3529"/>
            </a:lvl1pPr>
            <a:lvl2pPr marL="336145" indent="0">
              <a:buFontTx/>
              <a:buNone/>
              <a:defRPr/>
            </a:lvl2pPr>
            <a:lvl3pPr marL="560241" indent="0">
              <a:buFontTx/>
              <a:buNone/>
              <a:defRPr/>
            </a:lvl3pPr>
            <a:lvl4pPr marL="784338" indent="0">
              <a:buFontTx/>
              <a:buNone/>
              <a:defRPr/>
            </a:lvl4pPr>
            <a:lvl5pPr marL="1008435" indent="0">
              <a:buFontTx/>
              <a:buNone/>
              <a:defRPr/>
            </a:lvl5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96175"/>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1278939"/>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6729400"/>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9920790"/>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wo Column Green Bullet text">
    <p:bg>
      <p:bgPr>
        <a:solidFill>
          <a:srgbClr val="1E1E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392169" indent="-392169">
              <a:spcBef>
                <a:spcPts val="1200"/>
              </a:spcBef>
              <a:buClr>
                <a:srgbClr val="89C402"/>
              </a:buClr>
              <a:buSzPct val="100000"/>
              <a:buFont typeface="Wingdings" panose="05000000000000000000" pitchFamily="2" charset="2"/>
              <a:buChar char="ü"/>
              <a:defRPr sz="3137"/>
            </a:lvl1pPr>
            <a:lvl2pPr marL="728314" indent="-336145">
              <a:buClr>
                <a:srgbClr val="89C402"/>
              </a:buClr>
              <a:buSzPct val="100000"/>
              <a:buFont typeface="Wingdings" panose="05000000000000000000" pitchFamily="2" charset="2"/>
              <a:buChar char="ü"/>
              <a:defRPr sz="2353"/>
            </a:lvl2pPr>
            <a:lvl3pPr marL="1008435" indent="-280121">
              <a:buClr>
                <a:srgbClr val="89C402"/>
              </a:buClr>
              <a:buSzPct val="100000"/>
              <a:buFont typeface="Wingdings" panose="05000000000000000000" pitchFamily="2" charset="2"/>
              <a:buChar char="ü"/>
              <a:tabLst/>
              <a:defRPr sz="1961"/>
            </a:lvl3pPr>
            <a:lvl4pPr marL="1232531" indent="-224097">
              <a:buClr>
                <a:srgbClr val="89C402"/>
              </a:buClr>
              <a:buSzPct val="100000"/>
              <a:buFont typeface="Wingdings" panose="05000000000000000000" pitchFamily="2" charset="2"/>
              <a:buChar char="ü"/>
              <a:defRPr lang="en-US" sz="1765" kern="1200" spc="0" baseline="0" dirty="0">
                <a:gradFill>
                  <a:gsLst>
                    <a:gs pos="1250">
                      <a:schemeClr val="tx1"/>
                    </a:gs>
                    <a:gs pos="100000">
                      <a:schemeClr val="tx1"/>
                    </a:gs>
                  </a:gsLst>
                  <a:lin ang="5400000" scaled="0"/>
                </a:gradFill>
                <a:latin typeface="+mn-lt"/>
                <a:ea typeface="+mn-ea"/>
                <a:cs typeface="+mn-cs"/>
              </a:defRPr>
            </a:lvl4pPr>
            <a:lvl5pPr marL="1232531" indent="-224097">
              <a:buClr>
                <a:srgbClr val="89C402"/>
              </a:buClr>
              <a:buSzPct val="100000"/>
              <a:buFont typeface="Wingdings" panose="05000000000000000000" pitchFamily="2" charset="2"/>
              <a:buChar char="ü"/>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546533" y="1189176"/>
            <a:ext cx="5378548" cy="2377940"/>
          </a:xfrm>
        </p:spPr>
        <p:txBody>
          <a:bodyPr wrap="square">
            <a:spAutoFit/>
          </a:bodyPr>
          <a:lstStyle>
            <a:lvl1pPr marL="392169" indent="-392169">
              <a:spcBef>
                <a:spcPts val="1200"/>
              </a:spcBef>
              <a:buClr>
                <a:srgbClr val="89C402"/>
              </a:buClr>
              <a:buSzPct val="100000"/>
              <a:buFont typeface="Wingdings" panose="05000000000000000000" pitchFamily="2" charset="2"/>
              <a:buChar char="ü"/>
              <a:defRPr sz="3137"/>
            </a:lvl1pPr>
            <a:lvl2pPr marL="728314" indent="-336145">
              <a:buClr>
                <a:srgbClr val="89C402"/>
              </a:buClr>
              <a:buSzPct val="100000"/>
              <a:buFont typeface="Wingdings" panose="05000000000000000000" pitchFamily="2" charset="2"/>
              <a:buChar char="ü"/>
              <a:defRPr sz="2353"/>
            </a:lvl2pPr>
            <a:lvl3pPr marL="1008435" indent="-280121">
              <a:buClr>
                <a:srgbClr val="89C402"/>
              </a:buClr>
              <a:buSzPct val="100000"/>
              <a:buFont typeface="Wingdings" panose="05000000000000000000" pitchFamily="2" charset="2"/>
              <a:buChar char="ü"/>
              <a:tabLst/>
              <a:defRPr sz="1961"/>
            </a:lvl3pPr>
            <a:lvl4pPr marL="1232531" indent="-224097">
              <a:buClr>
                <a:srgbClr val="89C402"/>
              </a:buClr>
              <a:buSzPct val="100000"/>
              <a:buFont typeface="Wingdings" panose="05000000000000000000" pitchFamily="2" charset="2"/>
              <a:buChar char="ü"/>
              <a:defRPr lang="en-US" sz="1765" kern="1200" spc="0" baseline="0" dirty="0">
                <a:gradFill>
                  <a:gsLst>
                    <a:gs pos="1250">
                      <a:schemeClr val="tx1"/>
                    </a:gs>
                    <a:gs pos="100000">
                      <a:schemeClr val="tx1"/>
                    </a:gs>
                  </a:gsLst>
                  <a:lin ang="5400000" scaled="0"/>
                </a:gradFill>
                <a:latin typeface="+mn-lt"/>
                <a:ea typeface="+mn-ea"/>
                <a:cs typeface="+mn-cs"/>
              </a:defRPr>
            </a:lvl4pPr>
            <a:lvl5pPr marL="1232531" indent="-224097">
              <a:buClr>
                <a:srgbClr val="89C402"/>
              </a:buClr>
              <a:buSzPct val="100000"/>
              <a:buFont typeface="Wingdings" panose="05000000000000000000" pitchFamily="2" charset="2"/>
              <a:buChar char="ü"/>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8192857"/>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2483821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59252657"/>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3"/>
          <p:cNvSpPr>
            <a:spLocks noGrp="1"/>
          </p:cNvSpPr>
          <p:nvPr>
            <p:ph type="body" sz="quarter" idx="10" hasCustomPrompt="1"/>
          </p:nvPr>
        </p:nvSpPr>
        <p:spPr>
          <a:xfrm>
            <a:off x="269239" y="1008336"/>
            <a:ext cx="11653523" cy="561290"/>
          </a:xfrm>
        </p:spPr>
        <p:txBody>
          <a:bodyPr/>
          <a:lstStyle>
            <a:lvl1pPr marL="0" indent="0">
              <a:buFontTx/>
              <a:buNone/>
              <a:defRPr sz="2745" baseline="0"/>
            </a:lvl1pPr>
            <a:lvl2pPr marL="336145" indent="0">
              <a:buFontTx/>
              <a:buNone/>
              <a:defRPr/>
            </a:lvl2pPr>
            <a:lvl3pPr marL="560241" indent="0">
              <a:buFontTx/>
              <a:buNone/>
              <a:defRPr/>
            </a:lvl3pPr>
            <a:lvl4pPr marL="784338" indent="0">
              <a:buFontTx/>
              <a:buNone/>
              <a:defRPr/>
            </a:lvl4pPr>
            <a:lvl5pPr marL="1008435" indent="0">
              <a:buFontTx/>
              <a:buNone/>
              <a:defRPr/>
            </a:lvl5pPr>
          </a:lstStyle>
          <a:p>
            <a:pPr lvl="0"/>
            <a:r>
              <a:rPr lang="en-US" dirty="0" smtClean="0"/>
              <a:t>Sub-head, or additional information goes here</a:t>
            </a:r>
          </a:p>
        </p:txBody>
      </p:sp>
    </p:spTree>
    <p:extLst>
      <p:ext uri="{BB962C8B-B14F-4D97-AF65-F5344CB8AC3E}">
        <p14:creationId xmlns:p14="http://schemas.microsoft.com/office/powerpoint/2010/main" val="3473277500"/>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nd subhead dark grey">
    <p:bg>
      <p:bgPr>
        <a:solidFill>
          <a:srgbClr val="1E1E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3"/>
          <p:cNvSpPr>
            <a:spLocks noGrp="1"/>
          </p:cNvSpPr>
          <p:nvPr>
            <p:ph type="body" sz="quarter" idx="10" hasCustomPrompt="1"/>
          </p:nvPr>
        </p:nvSpPr>
        <p:spPr>
          <a:xfrm>
            <a:off x="269239" y="1008336"/>
            <a:ext cx="11653523" cy="561290"/>
          </a:xfrm>
        </p:spPr>
        <p:txBody>
          <a:bodyPr/>
          <a:lstStyle>
            <a:lvl1pPr marL="0" indent="0">
              <a:buFontTx/>
              <a:buNone/>
              <a:defRPr sz="2745" baseline="0"/>
            </a:lvl1pPr>
            <a:lvl2pPr marL="336145" indent="0">
              <a:buFontTx/>
              <a:buNone/>
              <a:defRPr/>
            </a:lvl2pPr>
            <a:lvl3pPr marL="560241" indent="0">
              <a:buFontTx/>
              <a:buNone/>
              <a:defRPr/>
            </a:lvl3pPr>
            <a:lvl4pPr marL="784338" indent="0">
              <a:buFontTx/>
              <a:buNone/>
              <a:defRPr/>
            </a:lvl4pPr>
            <a:lvl5pPr marL="1008435" indent="0">
              <a:buFontTx/>
              <a:buNone/>
              <a:defRPr/>
            </a:lvl5pPr>
          </a:lstStyle>
          <a:p>
            <a:pPr lvl="0"/>
            <a:r>
              <a:rPr lang="en-US" dirty="0" smtClean="0"/>
              <a:t>Sub-head, or additional information goes here</a:t>
            </a:r>
          </a:p>
        </p:txBody>
      </p:sp>
    </p:spTree>
    <p:extLst>
      <p:ext uri="{BB962C8B-B14F-4D97-AF65-F5344CB8AC3E}">
        <p14:creationId xmlns:p14="http://schemas.microsoft.com/office/powerpoint/2010/main" val="399619021"/>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6"/>
            <a:ext cx="9860674" cy="778565"/>
          </a:xfrm>
          <a:noFill/>
        </p:spPr>
        <p:txBody>
          <a:bodyPr lIns="182880" tIns="146304" rIns="182880" bIns="146304">
            <a:sp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11601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3298575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37967502"/>
      </p:ext>
    </p:extLst>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3155858"/>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091726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76250">
                      <a:schemeClr val="tx1"/>
                    </a:gs>
                    <a:gs pos="31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742008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624149903"/>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41223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95069"/>
            <a:ext cx="9859116" cy="1158793"/>
          </a:xfrm>
          <a:noFill/>
        </p:spPr>
        <p:txBody>
          <a:bodyPr tIns="91440" bIns="91440" anchor="t" anchorCtr="0">
            <a:spAutoFit/>
          </a:bodyPr>
          <a:lstStyle>
            <a:lvl1pPr>
              <a:defRPr sz="7057" spc="-98"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1" y="4785989"/>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70241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7640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455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lank Accent Color 3">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60116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3094366"/>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eveloper Code Layout Blue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314067"/>
            <a:ext cx="11655840" cy="899665"/>
          </a:xfrm>
        </p:spPr>
        <p:txBody>
          <a:bodyPr/>
          <a:lstStyle>
            <a:lvl1pPr>
              <a:defRPr baseline="0">
                <a:gradFill>
                  <a:gsLst>
                    <a:gs pos="22500">
                      <a:schemeClr val="bg2"/>
                    </a:gs>
                    <a:gs pos="48000">
                      <a:schemeClr val="bg2"/>
                    </a:gs>
                  </a:gsLst>
                  <a:lin ang="5400000" scaled="0"/>
                </a:gra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8945404"/>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 </a:t>
            </a:r>
            <a:r>
              <a:rPr kumimoji="0" lang="en-US" sz="686"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Segoe UI" pitchFamily="34" charset="0"/>
              </a:rPr>
              <a:t>2015 </a:t>
            </a:r>
            <a:r>
              <a:rPr kumimoji="0" lang="en-US" sz="68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2545152228"/>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ppendix Accent Color 3">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Appendix</a:t>
            </a:r>
            <a:endParaRPr lang="en-US" dirty="0"/>
          </a:p>
        </p:txBody>
      </p:sp>
    </p:spTree>
    <p:extLst>
      <p:ext uri="{BB962C8B-B14F-4D97-AF65-F5344CB8AC3E}">
        <p14:creationId xmlns:p14="http://schemas.microsoft.com/office/powerpoint/2010/main" val="2256794933"/>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88201503"/>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0806119"/>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6_Custom Layout">
    <p:bg>
      <p:bgPr>
        <a:solidFill>
          <a:schemeClr val="tx1"/>
        </a:solidFill>
        <a:effectLst/>
      </p:bgPr>
    </p:bg>
    <p:spTree>
      <p:nvGrpSpPr>
        <p:cNvPr id="1" name=""/>
        <p:cNvGrpSpPr/>
        <p:nvPr/>
      </p:nvGrpSpPr>
      <p:grpSpPr>
        <a:xfrm>
          <a:off x="0" y="0"/>
          <a:ext cx="0" cy="0"/>
          <a:chOff x="0" y="0"/>
          <a:chExt cx="0" cy="0"/>
        </a:xfrm>
      </p:grpSpPr>
      <p:pic>
        <p:nvPicPr>
          <p:cNvPr id="3" name="Picture 2" descr="AXON_vector_line_white-01.png"/>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0" y="0"/>
            <a:ext cx="12188389" cy="6858000"/>
          </a:xfrm>
          <a:prstGeom prst="rect">
            <a:avLst/>
          </a:prstGeom>
        </p:spPr>
      </p:pic>
      <p:sp>
        <p:nvSpPr>
          <p:cNvPr id="16" name="Title 1"/>
          <p:cNvSpPr>
            <a:spLocks noGrp="1"/>
          </p:cNvSpPr>
          <p:nvPr>
            <p:ph type="title" hasCustomPrompt="1"/>
          </p:nvPr>
        </p:nvSpPr>
        <p:spPr>
          <a:xfrm>
            <a:off x="629687" y="2575985"/>
            <a:ext cx="11066052" cy="889673"/>
          </a:xfrm>
          <a:prstGeom prst="rect">
            <a:avLst/>
          </a:prstGeom>
        </p:spPr>
        <p:txBody>
          <a:bodyPr vert="horz"/>
          <a:lstStyle>
            <a:lvl1pPr>
              <a:defRPr sz="4267" b="1" i="0" cap="all" baseline="0">
                <a:solidFill>
                  <a:schemeClr val="bg1"/>
                </a:solidFill>
                <a:latin typeface="Arial"/>
                <a:cs typeface="Arial"/>
              </a:defRPr>
            </a:lvl1pPr>
          </a:lstStyle>
          <a:p>
            <a:r>
              <a:rPr lang="en-AU" dirty="0" smtClean="0"/>
              <a:t>SUBTITLE SLIDE FOR AXON</a:t>
            </a:r>
            <a:endParaRPr lang="en-US" dirty="0"/>
          </a:p>
        </p:txBody>
      </p:sp>
      <p:sp>
        <p:nvSpPr>
          <p:cNvPr id="17" name="Content Placeholder 13"/>
          <p:cNvSpPr>
            <a:spLocks noGrp="1"/>
          </p:cNvSpPr>
          <p:nvPr>
            <p:ph sz="quarter" idx="10"/>
          </p:nvPr>
        </p:nvSpPr>
        <p:spPr>
          <a:xfrm>
            <a:off x="629688" y="3465657"/>
            <a:ext cx="11049001" cy="812128"/>
          </a:xfrm>
          <a:prstGeom prst="rect">
            <a:avLst/>
          </a:prstGeom>
        </p:spPr>
        <p:txBody>
          <a:bodyPr vert="horz"/>
          <a:lstStyle>
            <a:lvl1pPr marL="0" indent="0">
              <a:buNone/>
              <a:defRPr sz="320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smtClean="0"/>
              <a:t>Click to edit Master text styles</a:t>
            </a:r>
          </a:p>
        </p:txBody>
      </p:sp>
      <p:sp>
        <p:nvSpPr>
          <p:cNvPr id="7" name="Text Placeholder 2"/>
          <p:cNvSpPr>
            <a:spLocks noGrp="1"/>
          </p:cNvSpPr>
          <p:nvPr>
            <p:ph type="body" sz="quarter" idx="13"/>
          </p:nvPr>
        </p:nvSpPr>
        <p:spPr>
          <a:xfrm>
            <a:off x="629687" y="4343401"/>
            <a:ext cx="7139388" cy="368300"/>
          </a:xfrm>
          <a:prstGeom prst="rect">
            <a:avLst/>
          </a:prstGeom>
          <a:noFill/>
          <a:ln>
            <a:solidFill>
              <a:schemeClr val="bg1"/>
            </a:solidFill>
          </a:ln>
        </p:spPr>
        <p:txBody>
          <a:bodyPr vert="horz"/>
          <a:lstStyle>
            <a:lvl1pPr marL="0" indent="0" algn="l">
              <a:buNone/>
              <a:defRPr sz="1333">
                <a:solidFill>
                  <a:schemeClr val="bg1"/>
                </a:solidFill>
              </a:defRPr>
            </a:lvl1pPr>
            <a:lvl2pPr marL="609585" indent="0">
              <a:buNone/>
              <a:defRPr sz="1600">
                <a:solidFill>
                  <a:schemeClr val="bg1"/>
                </a:solidFill>
              </a:defRPr>
            </a:lvl2pPr>
            <a:lvl3pPr marL="1219170" indent="0">
              <a:buNone/>
              <a:defRPr sz="1600">
                <a:solidFill>
                  <a:schemeClr val="bg1"/>
                </a:solidFill>
              </a:defRPr>
            </a:lvl3pPr>
            <a:lvl4pPr marL="1828754" indent="0">
              <a:buNone/>
              <a:defRPr sz="1600">
                <a:solidFill>
                  <a:schemeClr val="bg1"/>
                </a:solidFill>
              </a:defRPr>
            </a:lvl4pPr>
            <a:lvl5pPr marL="2438339" indent="0">
              <a:buNone/>
              <a:defRPr sz="1600">
                <a:solidFill>
                  <a:schemeClr val="bg1"/>
                </a:solidFill>
              </a:defRPr>
            </a:lvl5pPr>
          </a:lstStyle>
          <a:p>
            <a:pPr lvl="0"/>
            <a:r>
              <a:rPr lang="en-US" smtClean="0"/>
              <a:t>Click to edit Master text styles</a:t>
            </a:r>
          </a:p>
        </p:txBody>
      </p:sp>
      <p:pic>
        <p:nvPicPr>
          <p:cNvPr id="6" name="Picture 5" descr="AXON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333" y="803179"/>
            <a:ext cx="1440000" cy="919768"/>
          </a:xfrm>
          <a:prstGeom prst="rect">
            <a:avLst/>
          </a:prstGeom>
        </p:spPr>
      </p:pic>
    </p:spTree>
    <p:extLst>
      <p:ext uri="{BB962C8B-B14F-4D97-AF65-F5344CB8AC3E}">
        <p14:creationId xmlns:p14="http://schemas.microsoft.com/office/powerpoint/2010/main" val="2186540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84173"/>
            <a:ext cx="9859116" cy="1158793"/>
          </a:xfrm>
          <a:noFill/>
        </p:spPr>
        <p:txBody>
          <a:bodyPr tIns="91440" bIns="91440" anchor="t" anchorCtr="0">
            <a:spAutoFit/>
          </a:bodyPr>
          <a:lstStyle>
            <a:lvl1pPr>
              <a:defRPr lang="en-US" sz="7057"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2195619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ubtitle white">
    <p:spTree>
      <p:nvGrpSpPr>
        <p:cNvPr id="1" name=""/>
        <p:cNvGrpSpPr/>
        <p:nvPr/>
      </p:nvGrpSpPr>
      <p:grpSpPr>
        <a:xfrm>
          <a:off x="0" y="0"/>
          <a:ext cx="0" cy="0"/>
          <a:chOff x="0" y="0"/>
          <a:chExt cx="0" cy="0"/>
        </a:xfrm>
      </p:grpSpPr>
      <p:pic>
        <p:nvPicPr>
          <p:cNvPr id="13" name="Picture 12" descr="AXON_GradientToWhite-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3" y="0"/>
            <a:ext cx="12188389" cy="6858000"/>
          </a:xfrm>
          <a:prstGeom prst="rect">
            <a:avLst/>
          </a:prstGeom>
        </p:spPr>
      </p:pic>
      <p:sp>
        <p:nvSpPr>
          <p:cNvPr id="8" name="Title 1"/>
          <p:cNvSpPr>
            <a:spLocks noGrp="1"/>
          </p:cNvSpPr>
          <p:nvPr>
            <p:ph type="title" hasCustomPrompt="1"/>
          </p:nvPr>
        </p:nvSpPr>
        <p:spPr>
          <a:xfrm>
            <a:off x="529167" y="2575984"/>
            <a:ext cx="11135783" cy="1691216"/>
          </a:xfrm>
          <a:prstGeom prst="rect">
            <a:avLst/>
          </a:prstGeom>
        </p:spPr>
        <p:txBody>
          <a:bodyPr vert="horz"/>
          <a:lstStyle>
            <a:lvl1pPr>
              <a:defRPr sz="4267" b="1" i="0" cap="all" baseline="0">
                <a:solidFill>
                  <a:srgbClr val="404040"/>
                </a:solidFill>
                <a:latin typeface="Arial"/>
                <a:cs typeface="Arial"/>
              </a:defRPr>
            </a:lvl1pPr>
          </a:lstStyle>
          <a:p>
            <a:r>
              <a:rPr lang="en-AU" dirty="0" smtClean="0"/>
              <a:t>SUBTITLE SLIDE FOR axon</a:t>
            </a:r>
            <a:endParaRPr lang="en-US" dirty="0"/>
          </a:p>
        </p:txBody>
      </p:sp>
      <p:sp>
        <p:nvSpPr>
          <p:cNvPr id="11" name="Content Placeholder 13"/>
          <p:cNvSpPr>
            <a:spLocks noGrp="1"/>
          </p:cNvSpPr>
          <p:nvPr>
            <p:ph sz="quarter" idx="10"/>
          </p:nvPr>
        </p:nvSpPr>
        <p:spPr>
          <a:xfrm>
            <a:off x="545041" y="4267201"/>
            <a:ext cx="11105092" cy="1536700"/>
          </a:xfrm>
          <a:prstGeom prst="rect">
            <a:avLst/>
          </a:prstGeom>
        </p:spPr>
        <p:txBody>
          <a:bodyPr vert="horz"/>
          <a:lstStyle>
            <a:lvl1pPr marL="0" indent="0">
              <a:buNone/>
              <a:defRPr>
                <a:solidFill>
                  <a:srgbClr val="404040"/>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smtClean="0"/>
              <a:t>Click to edit Master text styles</a:t>
            </a:r>
          </a:p>
        </p:txBody>
      </p:sp>
      <p:pic>
        <p:nvPicPr>
          <p:cNvPr id="7" name="Picture 6" descr="AXON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333" y="803179"/>
            <a:ext cx="1440000" cy="919768"/>
          </a:xfrm>
          <a:prstGeom prst="rect">
            <a:avLst/>
          </a:prstGeom>
        </p:spPr>
      </p:pic>
      <p:pic>
        <p:nvPicPr>
          <p:cNvPr id="9" name="Picture 8" descr="NEXTDC.png"/>
          <p:cNvPicPr>
            <a:picLocks noChangeAspect="1"/>
          </p:cNvPicPr>
          <p:nvPr userDrawn="1"/>
        </p:nvPicPr>
        <p:blipFill>
          <a:blip r:embed="rId4" cstate="screen">
            <a:grayscl/>
            <a:extLst>
              <a:ext uri="{28A0092B-C50C-407E-A947-70E740481C1C}">
                <a14:useLocalDpi xmlns:a14="http://schemas.microsoft.com/office/drawing/2010/main"/>
              </a:ext>
            </a:extLst>
          </a:blip>
          <a:stretch>
            <a:fillRect/>
          </a:stretch>
        </p:blipFill>
        <p:spPr>
          <a:xfrm>
            <a:off x="10838905" y="803179"/>
            <a:ext cx="770176" cy="575996"/>
          </a:xfrm>
          <a:prstGeom prst="rect">
            <a:avLst/>
          </a:prstGeom>
        </p:spPr>
      </p:pic>
    </p:spTree>
    <p:extLst>
      <p:ext uri="{BB962C8B-B14F-4D97-AF65-F5344CB8AC3E}">
        <p14:creationId xmlns:p14="http://schemas.microsoft.com/office/powerpoint/2010/main" val="174980981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ubtitle white 2">
    <p:spTree>
      <p:nvGrpSpPr>
        <p:cNvPr id="1" name=""/>
        <p:cNvGrpSpPr/>
        <p:nvPr/>
      </p:nvGrpSpPr>
      <p:grpSpPr>
        <a:xfrm>
          <a:off x="0" y="0"/>
          <a:ext cx="0" cy="0"/>
          <a:chOff x="0" y="0"/>
          <a:chExt cx="0" cy="0"/>
        </a:xfrm>
      </p:grpSpPr>
      <p:pic>
        <p:nvPicPr>
          <p:cNvPr id="3" name="Content Placeholder 3" descr="Cover_Vector_GreyWhit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Rectangle 12"/>
          <p:cNvSpPr/>
          <p:nvPr userDrawn="1"/>
        </p:nvSpPr>
        <p:spPr>
          <a:xfrm>
            <a:off x="0" y="1"/>
            <a:ext cx="12192000" cy="6857999"/>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1" i="0" u="none" strike="noStrike" kern="1200" cap="all" spc="0" normalizeH="0" baseline="0" noProof="0" dirty="0">
              <a:ln>
                <a:noFill/>
              </a:ln>
              <a:solidFill>
                <a:prstClr val="white"/>
              </a:solidFill>
              <a:effectLst/>
              <a:uLnTx/>
              <a:uFillTx/>
              <a:latin typeface="Arial"/>
              <a:ea typeface="+mn-ea"/>
              <a:cs typeface="+mn-cs"/>
            </a:endParaRPr>
          </a:p>
        </p:txBody>
      </p:sp>
      <p:sp>
        <p:nvSpPr>
          <p:cNvPr id="7" name="Title 1"/>
          <p:cNvSpPr>
            <a:spLocks noGrp="1"/>
          </p:cNvSpPr>
          <p:nvPr>
            <p:ph type="title" hasCustomPrompt="1"/>
          </p:nvPr>
        </p:nvSpPr>
        <p:spPr>
          <a:xfrm>
            <a:off x="529167" y="2575984"/>
            <a:ext cx="11135783" cy="1691216"/>
          </a:xfrm>
          <a:prstGeom prst="rect">
            <a:avLst/>
          </a:prstGeom>
        </p:spPr>
        <p:txBody>
          <a:bodyPr vert="horz"/>
          <a:lstStyle>
            <a:lvl1pPr>
              <a:defRPr sz="4267" b="1" i="0" cap="all" baseline="0">
                <a:solidFill>
                  <a:schemeClr val="accent4"/>
                </a:solidFill>
                <a:latin typeface="Arial"/>
                <a:cs typeface="Arial"/>
              </a:defRPr>
            </a:lvl1pPr>
          </a:lstStyle>
          <a:p>
            <a:r>
              <a:rPr lang="en-AU" dirty="0" smtClean="0"/>
              <a:t>SUBTITLE SLIDE FOR </a:t>
            </a:r>
            <a:r>
              <a:rPr lang="en-AU" dirty="0" err="1" smtClean="0"/>
              <a:t>axonvx</a:t>
            </a:r>
            <a:endParaRPr lang="en-US" dirty="0"/>
          </a:p>
        </p:txBody>
      </p:sp>
      <p:sp>
        <p:nvSpPr>
          <p:cNvPr id="14" name="Content Placeholder 13"/>
          <p:cNvSpPr>
            <a:spLocks noGrp="1"/>
          </p:cNvSpPr>
          <p:nvPr>
            <p:ph sz="quarter" idx="10"/>
          </p:nvPr>
        </p:nvSpPr>
        <p:spPr>
          <a:xfrm>
            <a:off x="545041" y="4267201"/>
            <a:ext cx="11105092" cy="1536700"/>
          </a:xfrm>
          <a:prstGeom prst="rect">
            <a:avLst/>
          </a:prstGeom>
        </p:spPr>
        <p:txBody>
          <a:bodyPr vert="horz"/>
          <a:lstStyle>
            <a:lvl1pPr marL="0" indent="0">
              <a:buNone/>
              <a:defRPr>
                <a:solidFill>
                  <a:srgbClr val="404040"/>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smtClean="0"/>
              <a:t>Click to edit Master text styles</a:t>
            </a:r>
          </a:p>
        </p:txBody>
      </p:sp>
      <p:pic>
        <p:nvPicPr>
          <p:cNvPr id="6" name="Picture 5" descr="AXON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333" y="803179"/>
            <a:ext cx="1440000" cy="919768"/>
          </a:xfrm>
          <a:prstGeom prst="rect">
            <a:avLst/>
          </a:prstGeom>
        </p:spPr>
      </p:pic>
    </p:spTree>
    <p:extLst>
      <p:ext uri="{BB962C8B-B14F-4D97-AF65-F5344CB8AC3E}">
        <p14:creationId xmlns:p14="http://schemas.microsoft.com/office/powerpoint/2010/main" val="9493228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Subtitle white 2">
    <p:spTree>
      <p:nvGrpSpPr>
        <p:cNvPr id="1" name=""/>
        <p:cNvGrpSpPr/>
        <p:nvPr/>
      </p:nvGrpSpPr>
      <p:grpSpPr>
        <a:xfrm>
          <a:off x="0" y="0"/>
          <a:ext cx="0" cy="0"/>
          <a:chOff x="0" y="0"/>
          <a:chExt cx="0" cy="0"/>
        </a:xfrm>
      </p:grpSpPr>
      <p:pic>
        <p:nvPicPr>
          <p:cNvPr id="3" name="Content Placeholder 3" descr="Cover_Vector_GreyWhit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Rectangle 12"/>
          <p:cNvSpPr/>
          <p:nvPr userDrawn="1"/>
        </p:nvSpPr>
        <p:spPr>
          <a:xfrm>
            <a:off x="0" y="1"/>
            <a:ext cx="12192000" cy="6857999"/>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Title 1"/>
          <p:cNvSpPr>
            <a:spLocks noGrp="1"/>
          </p:cNvSpPr>
          <p:nvPr>
            <p:ph type="title"/>
          </p:nvPr>
        </p:nvSpPr>
        <p:spPr>
          <a:xfrm>
            <a:off x="529277" y="537634"/>
            <a:ext cx="11165416" cy="665476"/>
          </a:xfrm>
          <a:prstGeom prst="rect">
            <a:avLst/>
          </a:prstGeom>
        </p:spPr>
        <p:txBody>
          <a:bodyPr vert="horz"/>
          <a:lstStyle>
            <a:lvl1pPr>
              <a:defRPr sz="3200" b="1" i="0" cap="all">
                <a:solidFill>
                  <a:srgbClr val="404040"/>
                </a:solidFill>
              </a:defRPr>
            </a:lvl1pPr>
          </a:lstStyle>
          <a:p>
            <a:r>
              <a:rPr lang="en-US" smtClean="0"/>
              <a:t>Click to edit Master title style</a:t>
            </a:r>
            <a:endParaRPr lang="en-US" dirty="0"/>
          </a:p>
        </p:txBody>
      </p:sp>
      <p:sp>
        <p:nvSpPr>
          <p:cNvPr id="9" name="Content Placeholder 4"/>
          <p:cNvSpPr>
            <a:spLocks noGrp="1"/>
          </p:cNvSpPr>
          <p:nvPr>
            <p:ph sz="quarter" idx="14"/>
          </p:nvPr>
        </p:nvSpPr>
        <p:spPr>
          <a:xfrm>
            <a:off x="518584" y="1229139"/>
            <a:ext cx="11176109" cy="628323"/>
          </a:xfrm>
          <a:prstGeom prst="rect">
            <a:avLst/>
          </a:prstGeom>
        </p:spPr>
        <p:txBody>
          <a:bodyPr vert="horz"/>
          <a:lstStyle>
            <a:lvl1pPr marL="0" indent="0">
              <a:buNone/>
              <a:defRPr sz="2400">
                <a:solidFill>
                  <a:srgbClr val="80808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Tree>
    <p:extLst>
      <p:ext uri="{BB962C8B-B14F-4D97-AF65-F5344CB8AC3E}">
        <p14:creationId xmlns:p14="http://schemas.microsoft.com/office/powerpoint/2010/main" val="306946134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Rectangle 3"/>
          <p:cNvSpPr/>
          <p:nvPr userDrawn="1"/>
        </p:nvSpPr>
        <p:spPr>
          <a:xfrm>
            <a:off x="8902701" y="1"/>
            <a:ext cx="3289300" cy="6857999"/>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descr="AXON_GradientToWhite-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3" y="0"/>
            <a:ext cx="12188389" cy="6858000"/>
          </a:xfrm>
          <a:prstGeom prst="rect">
            <a:avLst/>
          </a:prstGeom>
        </p:spPr>
      </p:pic>
      <p:sp>
        <p:nvSpPr>
          <p:cNvPr id="2" name="Title 1"/>
          <p:cNvSpPr>
            <a:spLocks noGrp="1"/>
          </p:cNvSpPr>
          <p:nvPr>
            <p:ph type="title"/>
          </p:nvPr>
        </p:nvSpPr>
        <p:spPr>
          <a:xfrm>
            <a:off x="529278" y="537634"/>
            <a:ext cx="8136996" cy="665476"/>
          </a:xfrm>
          <a:prstGeom prst="rect">
            <a:avLst/>
          </a:prstGeom>
        </p:spPr>
        <p:txBody>
          <a:bodyPr vert="horz"/>
          <a:lstStyle>
            <a:lvl1pPr>
              <a:defRPr sz="3200" b="1" i="0" cap="all">
                <a:solidFill>
                  <a:schemeClr val="accent4"/>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18585" y="1229139"/>
            <a:ext cx="8147689" cy="628323"/>
          </a:xfrm>
          <a:prstGeom prst="rect">
            <a:avLst/>
          </a:prstGeom>
        </p:spPr>
        <p:txBody>
          <a:bodyPr vert="horz"/>
          <a:lstStyle>
            <a:lvl1pPr marL="0" indent="0">
              <a:buNone/>
              <a:defRPr sz="2400">
                <a:solidFill>
                  <a:srgbClr val="80808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7" name="Content Placeholder 4"/>
          <p:cNvSpPr>
            <a:spLocks noGrp="1"/>
          </p:cNvSpPr>
          <p:nvPr>
            <p:ph sz="quarter" idx="15"/>
          </p:nvPr>
        </p:nvSpPr>
        <p:spPr>
          <a:xfrm>
            <a:off x="9237629" y="1857461"/>
            <a:ext cx="2640000" cy="4089400"/>
          </a:xfrm>
          <a:prstGeom prst="rect">
            <a:avLst/>
          </a:prstGeom>
        </p:spPr>
        <p:txBody>
          <a:bodyPr vert="horz"/>
          <a:lstStyle>
            <a:lvl1pPr marL="0" indent="0">
              <a:buNone/>
              <a:defRPr sz="1600" b="1">
                <a:solidFill>
                  <a:srgbClr val="FFFFFF"/>
                </a:solidFill>
              </a:defRPr>
            </a:lvl1pPr>
            <a:lvl2pPr marL="0" indent="0">
              <a:buFont typeface="Arial"/>
              <a:buNone/>
              <a:defRPr sz="1600">
                <a:solidFill>
                  <a:srgbClr val="FFFFFF"/>
                </a:solidFill>
              </a:defRPr>
            </a:lvl2pPr>
            <a:lvl3pPr marL="237061" indent="-237061">
              <a:buFont typeface="Arial"/>
              <a:buChar char="•"/>
              <a:defRPr sz="1600">
                <a:solidFill>
                  <a:srgbClr val="FFFFFF"/>
                </a:solidFill>
              </a:defRPr>
            </a:lvl3pPr>
            <a:lvl4pPr marL="476239" indent="-239178">
              <a:buFont typeface="Lucida Grande"/>
              <a:buChar char="–"/>
              <a:defRPr sz="1600">
                <a:solidFill>
                  <a:srgbClr val="FFFFFF"/>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353079639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Rectangle 3"/>
          <p:cNvSpPr/>
          <p:nvPr userDrawn="1"/>
        </p:nvSpPr>
        <p:spPr>
          <a:xfrm>
            <a:off x="1" y="1"/>
            <a:ext cx="3289300" cy="6857999"/>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descr="AXON_GradientToWhite-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3" y="0"/>
            <a:ext cx="12188389" cy="6858000"/>
          </a:xfrm>
          <a:prstGeom prst="rect">
            <a:avLst/>
          </a:prstGeom>
        </p:spPr>
      </p:pic>
      <p:sp>
        <p:nvSpPr>
          <p:cNvPr id="2" name="Title 1"/>
          <p:cNvSpPr>
            <a:spLocks noGrp="1"/>
          </p:cNvSpPr>
          <p:nvPr>
            <p:ph type="title"/>
          </p:nvPr>
        </p:nvSpPr>
        <p:spPr>
          <a:xfrm>
            <a:off x="3527955" y="537634"/>
            <a:ext cx="8136996" cy="665476"/>
          </a:xfrm>
          <a:prstGeom prst="rect">
            <a:avLst/>
          </a:prstGeom>
        </p:spPr>
        <p:txBody>
          <a:bodyPr vert="horz"/>
          <a:lstStyle>
            <a:lvl1pPr>
              <a:defRPr sz="3200" b="1" i="0" cap="all">
                <a:solidFill>
                  <a:schemeClr val="accent4"/>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3517262" y="1229139"/>
            <a:ext cx="8147689" cy="628323"/>
          </a:xfrm>
          <a:prstGeom prst="rect">
            <a:avLst/>
          </a:prstGeom>
        </p:spPr>
        <p:txBody>
          <a:bodyPr vert="horz"/>
          <a:lstStyle>
            <a:lvl1pPr marL="0" indent="0">
              <a:buNone/>
              <a:defRPr sz="2400">
                <a:solidFill>
                  <a:srgbClr val="80808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7" name="Content Placeholder 4"/>
          <p:cNvSpPr>
            <a:spLocks noGrp="1"/>
          </p:cNvSpPr>
          <p:nvPr>
            <p:ph sz="quarter" idx="15"/>
          </p:nvPr>
        </p:nvSpPr>
        <p:spPr>
          <a:xfrm>
            <a:off x="334929" y="1876488"/>
            <a:ext cx="2640000" cy="4089400"/>
          </a:xfrm>
          <a:prstGeom prst="rect">
            <a:avLst/>
          </a:prstGeom>
        </p:spPr>
        <p:txBody>
          <a:bodyPr vert="horz"/>
          <a:lstStyle>
            <a:lvl1pPr marL="0" indent="0">
              <a:buNone/>
              <a:defRPr sz="1600" b="1">
                <a:solidFill>
                  <a:srgbClr val="FFFFFF"/>
                </a:solidFill>
              </a:defRPr>
            </a:lvl1pPr>
            <a:lvl2pPr marL="0" indent="0">
              <a:buFont typeface="Arial"/>
              <a:buNone/>
              <a:defRPr sz="1600">
                <a:solidFill>
                  <a:srgbClr val="FFFFFF"/>
                </a:solidFill>
              </a:defRPr>
            </a:lvl2pPr>
            <a:lvl3pPr marL="237061" indent="-237061">
              <a:buFont typeface="Arial"/>
              <a:buChar char="•"/>
              <a:defRPr sz="1600">
                <a:solidFill>
                  <a:srgbClr val="FFFFFF"/>
                </a:solidFill>
              </a:defRPr>
            </a:lvl3pPr>
            <a:lvl4pPr marL="476239" indent="-239178">
              <a:buFont typeface="Lucida Grande"/>
              <a:buChar char="–"/>
              <a:defRPr sz="1600">
                <a:solidFill>
                  <a:srgbClr val="FFFFFF"/>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8" name="TextBox 12"/>
          <p:cNvSpPr txBox="1">
            <a:spLocks noChangeArrowheads="1"/>
          </p:cNvSpPr>
          <p:nvPr userDrawn="1"/>
        </p:nvSpPr>
        <p:spPr bwMode="auto">
          <a:xfrm>
            <a:off x="557499" y="6407802"/>
            <a:ext cx="4578395"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988"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axonvx.com</a:t>
            </a:r>
          </a:p>
        </p:txBody>
      </p:sp>
    </p:spTree>
    <p:extLst>
      <p:ext uri="{BB962C8B-B14F-4D97-AF65-F5344CB8AC3E}">
        <p14:creationId xmlns:p14="http://schemas.microsoft.com/office/powerpoint/2010/main" val="393550697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 column + subhead">
    <p:spTree>
      <p:nvGrpSpPr>
        <p:cNvPr id="1" name=""/>
        <p:cNvGrpSpPr/>
        <p:nvPr/>
      </p:nvGrpSpPr>
      <p:grpSpPr>
        <a:xfrm>
          <a:off x="0" y="0"/>
          <a:ext cx="0" cy="0"/>
          <a:chOff x="0" y="0"/>
          <a:chExt cx="0" cy="0"/>
        </a:xfrm>
      </p:grpSpPr>
      <p:pic>
        <p:nvPicPr>
          <p:cNvPr id="5" name="Picture 4" descr="AXON_GradientToWhite-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3" y="0"/>
            <a:ext cx="12188389" cy="6858000"/>
          </a:xfrm>
          <a:prstGeom prst="rect">
            <a:avLst/>
          </a:prstGeom>
        </p:spPr>
      </p:pic>
      <p:sp>
        <p:nvSpPr>
          <p:cNvPr id="2" name="Title 1"/>
          <p:cNvSpPr>
            <a:spLocks noGrp="1"/>
          </p:cNvSpPr>
          <p:nvPr>
            <p:ph type="title"/>
          </p:nvPr>
        </p:nvSpPr>
        <p:spPr>
          <a:xfrm>
            <a:off x="529277" y="537634"/>
            <a:ext cx="11165416" cy="665476"/>
          </a:xfrm>
          <a:prstGeom prst="rect">
            <a:avLst/>
          </a:prstGeom>
        </p:spPr>
        <p:txBody>
          <a:bodyPr vert="horz"/>
          <a:lstStyle>
            <a:lvl1pPr>
              <a:defRPr sz="3200" b="1" i="0" cap="all">
                <a:solidFill>
                  <a:srgbClr val="404040"/>
                </a:solidFill>
              </a:defRPr>
            </a:lvl1pPr>
          </a:lstStyle>
          <a:p>
            <a:r>
              <a:rPr lang="en-US" smtClean="0"/>
              <a:t>Click to edit Master title style</a:t>
            </a:r>
            <a:endParaRPr lang="en-US" dirty="0"/>
          </a:p>
        </p:txBody>
      </p:sp>
      <p:sp>
        <p:nvSpPr>
          <p:cNvPr id="14" name="Content Placeholder 4"/>
          <p:cNvSpPr>
            <a:spLocks noGrp="1"/>
          </p:cNvSpPr>
          <p:nvPr>
            <p:ph sz="quarter" idx="14"/>
          </p:nvPr>
        </p:nvSpPr>
        <p:spPr>
          <a:xfrm>
            <a:off x="518584" y="1229139"/>
            <a:ext cx="11176109" cy="628323"/>
          </a:xfrm>
          <a:prstGeom prst="rect">
            <a:avLst/>
          </a:prstGeom>
        </p:spPr>
        <p:txBody>
          <a:bodyPr vert="horz"/>
          <a:lstStyle>
            <a:lvl1pPr marL="0" indent="0">
              <a:buNone/>
              <a:defRPr sz="2400">
                <a:solidFill>
                  <a:srgbClr val="80808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9" name="Content Placeholder 4"/>
          <p:cNvSpPr>
            <a:spLocks noGrp="1"/>
          </p:cNvSpPr>
          <p:nvPr>
            <p:ph sz="quarter" idx="10"/>
          </p:nvPr>
        </p:nvSpPr>
        <p:spPr>
          <a:xfrm>
            <a:off x="523791" y="2065867"/>
            <a:ext cx="11141159" cy="4309899"/>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476239" indent="-239178">
              <a:buFont typeface="Arial"/>
              <a:buChar char="•"/>
              <a:defRPr sz="1600">
                <a:solidFill>
                  <a:schemeClr val="accent4"/>
                </a:solidFill>
              </a:defRPr>
            </a:lvl3pPr>
            <a:lvl4pPr marL="713300" indent="-237061">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246017264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 column no subhead">
    <p:spTree>
      <p:nvGrpSpPr>
        <p:cNvPr id="1" name=""/>
        <p:cNvGrpSpPr/>
        <p:nvPr/>
      </p:nvGrpSpPr>
      <p:grpSpPr>
        <a:xfrm>
          <a:off x="0" y="0"/>
          <a:ext cx="0" cy="0"/>
          <a:chOff x="0" y="0"/>
          <a:chExt cx="0" cy="0"/>
        </a:xfrm>
      </p:grpSpPr>
      <p:pic>
        <p:nvPicPr>
          <p:cNvPr id="4" name="Picture 3" descr="AXON_GradientToWhite-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3" y="0"/>
            <a:ext cx="12188389" cy="6858000"/>
          </a:xfrm>
          <a:prstGeom prst="rect">
            <a:avLst/>
          </a:prstGeom>
        </p:spPr>
      </p:pic>
      <p:sp>
        <p:nvSpPr>
          <p:cNvPr id="2" name="Title 1"/>
          <p:cNvSpPr>
            <a:spLocks noGrp="1"/>
          </p:cNvSpPr>
          <p:nvPr>
            <p:ph type="title"/>
          </p:nvPr>
        </p:nvSpPr>
        <p:spPr>
          <a:xfrm>
            <a:off x="529277" y="537634"/>
            <a:ext cx="11165416" cy="665476"/>
          </a:xfrm>
          <a:prstGeom prst="rect">
            <a:avLst/>
          </a:prstGeom>
        </p:spPr>
        <p:txBody>
          <a:bodyPr vert="horz"/>
          <a:lstStyle>
            <a:lvl1pPr>
              <a:defRPr sz="3200" b="1" i="0" cap="all">
                <a:solidFill>
                  <a:srgbClr val="404040"/>
                </a:solidFill>
              </a:defRPr>
            </a:lvl1pPr>
          </a:lstStyle>
          <a:p>
            <a:r>
              <a:rPr lang="en-US" smtClean="0"/>
              <a:t>Click to edit Master title style</a:t>
            </a:r>
            <a:endParaRPr lang="en-US" dirty="0"/>
          </a:p>
        </p:txBody>
      </p:sp>
      <p:sp>
        <p:nvSpPr>
          <p:cNvPr id="9" name="Content Placeholder 4"/>
          <p:cNvSpPr>
            <a:spLocks noGrp="1"/>
          </p:cNvSpPr>
          <p:nvPr>
            <p:ph sz="quarter" idx="10"/>
          </p:nvPr>
        </p:nvSpPr>
        <p:spPr>
          <a:xfrm>
            <a:off x="523791" y="1427829"/>
            <a:ext cx="11141159" cy="4947937"/>
          </a:xfrm>
          <a:prstGeom prst="rect">
            <a:avLst/>
          </a:prstGeom>
        </p:spPr>
        <p:txBody>
          <a:bodyPr vert="horz"/>
          <a:lstStyle>
            <a:lvl1pPr marL="0" indent="0">
              <a:buNone/>
              <a:defRPr sz="2400" b="1">
                <a:solidFill>
                  <a:srgbClr val="404040"/>
                </a:solidFill>
              </a:defRPr>
            </a:lvl1pPr>
            <a:lvl2pPr marL="0" indent="0">
              <a:buFont typeface="Arial"/>
              <a:buNone/>
              <a:defRPr sz="2400">
                <a:solidFill>
                  <a:srgbClr val="404040"/>
                </a:solidFill>
              </a:defRPr>
            </a:lvl2pPr>
            <a:lvl3pPr marL="476239" indent="-239178">
              <a:buFont typeface="Arial"/>
              <a:buChar char="•"/>
              <a:defRPr sz="2400">
                <a:solidFill>
                  <a:schemeClr val="accent4"/>
                </a:solidFill>
              </a:defRPr>
            </a:lvl3pPr>
            <a:lvl4pPr marL="713300" indent="-237061">
              <a:buFont typeface="Lucida Grande"/>
              <a:buChar char="–"/>
              <a:defRPr sz="24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406726601"/>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2" name="Picture 11" descr="AXON_GradientToWhite-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3" y="0"/>
            <a:ext cx="12188389" cy="6858000"/>
          </a:xfrm>
          <a:prstGeom prst="rect">
            <a:avLst/>
          </a:prstGeom>
        </p:spPr>
      </p:pic>
      <p:sp>
        <p:nvSpPr>
          <p:cNvPr id="2" name="Title 1"/>
          <p:cNvSpPr>
            <a:spLocks noGrp="1"/>
          </p:cNvSpPr>
          <p:nvPr>
            <p:ph type="title"/>
          </p:nvPr>
        </p:nvSpPr>
        <p:spPr>
          <a:xfrm>
            <a:off x="529277" y="537634"/>
            <a:ext cx="11165416" cy="665476"/>
          </a:xfrm>
          <a:prstGeom prst="rect">
            <a:avLst/>
          </a:prstGeom>
        </p:spPr>
        <p:txBody>
          <a:bodyPr vert="horz"/>
          <a:lstStyle>
            <a:lvl1pPr>
              <a:defRPr sz="3200" b="1" i="0" cap="all">
                <a:solidFill>
                  <a:srgbClr val="404040"/>
                </a:solidFill>
              </a:defRPr>
            </a:lvl1pPr>
          </a:lstStyle>
          <a:p>
            <a:r>
              <a:rPr lang="en-US" smtClean="0"/>
              <a:t>Click to edit Master title style</a:t>
            </a:r>
            <a:endParaRPr lang="en-US" dirty="0"/>
          </a:p>
        </p:txBody>
      </p:sp>
      <p:sp>
        <p:nvSpPr>
          <p:cNvPr id="14" name="Content Placeholder 4"/>
          <p:cNvSpPr>
            <a:spLocks noGrp="1"/>
          </p:cNvSpPr>
          <p:nvPr>
            <p:ph sz="quarter" idx="14"/>
          </p:nvPr>
        </p:nvSpPr>
        <p:spPr>
          <a:xfrm>
            <a:off x="518584" y="1229139"/>
            <a:ext cx="11176109" cy="628323"/>
          </a:xfrm>
          <a:prstGeom prst="rect">
            <a:avLst/>
          </a:prstGeom>
        </p:spPr>
        <p:txBody>
          <a:bodyPr vert="horz"/>
          <a:lstStyle>
            <a:lvl1pPr marL="0" indent="0">
              <a:buNone/>
              <a:defRPr sz="2400">
                <a:solidFill>
                  <a:srgbClr val="80808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10" name="Content Placeholder 4"/>
          <p:cNvSpPr>
            <a:spLocks noGrp="1"/>
          </p:cNvSpPr>
          <p:nvPr>
            <p:ph sz="quarter" idx="10"/>
          </p:nvPr>
        </p:nvSpPr>
        <p:spPr>
          <a:xfrm>
            <a:off x="523792" y="2065867"/>
            <a:ext cx="3600000" cy="3918087"/>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237061" indent="-237061">
              <a:buFont typeface="Arial"/>
              <a:buChar char="•"/>
              <a:defRPr sz="1600">
                <a:solidFill>
                  <a:schemeClr val="accent4"/>
                </a:solidFill>
              </a:defRPr>
            </a:lvl3pPr>
            <a:lvl4pPr marL="476239" indent="-239178">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8" name="Content Placeholder 4"/>
          <p:cNvSpPr>
            <a:spLocks noGrp="1"/>
          </p:cNvSpPr>
          <p:nvPr>
            <p:ph sz="quarter" idx="15"/>
          </p:nvPr>
        </p:nvSpPr>
        <p:spPr>
          <a:xfrm>
            <a:off x="8064951" y="2065867"/>
            <a:ext cx="3600000" cy="3918087"/>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237061" indent="-237061">
              <a:buFont typeface="Arial"/>
              <a:buChar char="•"/>
              <a:defRPr sz="1600">
                <a:solidFill>
                  <a:schemeClr val="accent4"/>
                </a:solidFill>
              </a:defRPr>
            </a:lvl3pPr>
            <a:lvl4pPr marL="476239" indent="-239178">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9" name="Content Placeholder 4"/>
          <p:cNvSpPr>
            <a:spLocks noGrp="1"/>
          </p:cNvSpPr>
          <p:nvPr>
            <p:ph sz="quarter" idx="16"/>
          </p:nvPr>
        </p:nvSpPr>
        <p:spPr>
          <a:xfrm>
            <a:off x="4291767" y="2065867"/>
            <a:ext cx="3600000" cy="3918087"/>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237061" indent="-237061">
              <a:buFont typeface="Arial"/>
              <a:buChar char="•"/>
              <a:defRPr sz="1600">
                <a:solidFill>
                  <a:schemeClr val="accent4"/>
                </a:solidFill>
              </a:defRPr>
            </a:lvl3pPr>
            <a:lvl4pPr marL="476239" indent="-239178">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17695071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descr="AXON_GradientToWhite-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3" y="0"/>
            <a:ext cx="12188389" cy="6858000"/>
          </a:xfrm>
          <a:prstGeom prst="rect">
            <a:avLst/>
          </a:prstGeom>
        </p:spPr>
      </p:pic>
      <p:sp>
        <p:nvSpPr>
          <p:cNvPr id="2" name="Title 1"/>
          <p:cNvSpPr>
            <a:spLocks noGrp="1"/>
          </p:cNvSpPr>
          <p:nvPr>
            <p:ph type="title"/>
          </p:nvPr>
        </p:nvSpPr>
        <p:spPr>
          <a:xfrm>
            <a:off x="529277" y="537634"/>
            <a:ext cx="11165416" cy="665476"/>
          </a:xfrm>
          <a:prstGeom prst="rect">
            <a:avLst/>
          </a:prstGeom>
        </p:spPr>
        <p:txBody>
          <a:bodyPr vert="horz"/>
          <a:lstStyle>
            <a:lvl1pPr>
              <a:defRPr sz="3200" b="1" i="0" cap="all">
                <a:solidFill>
                  <a:srgbClr val="404040"/>
                </a:solidFill>
              </a:defRPr>
            </a:lvl1pPr>
          </a:lstStyle>
          <a:p>
            <a:r>
              <a:rPr lang="en-US" smtClean="0"/>
              <a:t>Click to edit Master title style</a:t>
            </a:r>
            <a:endParaRPr lang="en-US" dirty="0"/>
          </a:p>
        </p:txBody>
      </p:sp>
      <p:sp>
        <p:nvSpPr>
          <p:cNvPr id="14" name="Content Placeholder 4"/>
          <p:cNvSpPr>
            <a:spLocks noGrp="1"/>
          </p:cNvSpPr>
          <p:nvPr>
            <p:ph sz="quarter" idx="14"/>
          </p:nvPr>
        </p:nvSpPr>
        <p:spPr>
          <a:xfrm>
            <a:off x="518584" y="1229139"/>
            <a:ext cx="11176109" cy="628323"/>
          </a:xfrm>
          <a:prstGeom prst="rect">
            <a:avLst/>
          </a:prstGeom>
        </p:spPr>
        <p:txBody>
          <a:bodyPr vert="horz"/>
          <a:lstStyle>
            <a:lvl1pPr marL="0" indent="0">
              <a:buNone/>
              <a:defRPr sz="2400">
                <a:solidFill>
                  <a:srgbClr val="80808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10" name="Content Placeholder 4"/>
          <p:cNvSpPr>
            <a:spLocks noGrp="1"/>
          </p:cNvSpPr>
          <p:nvPr>
            <p:ph sz="quarter" idx="10"/>
          </p:nvPr>
        </p:nvSpPr>
        <p:spPr>
          <a:xfrm>
            <a:off x="523791" y="2065867"/>
            <a:ext cx="5459836" cy="3918087"/>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237061" indent="-237061">
              <a:buFont typeface="Arial"/>
              <a:buChar char="•"/>
              <a:defRPr sz="1600">
                <a:solidFill>
                  <a:schemeClr val="accent4"/>
                </a:solidFill>
              </a:defRPr>
            </a:lvl3pPr>
            <a:lvl4pPr marL="476239" indent="-239178">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2" name="Content Placeholder 4"/>
          <p:cNvSpPr>
            <a:spLocks noGrp="1"/>
          </p:cNvSpPr>
          <p:nvPr>
            <p:ph sz="quarter" idx="15"/>
          </p:nvPr>
        </p:nvSpPr>
        <p:spPr>
          <a:xfrm>
            <a:off x="6205115" y="2065867"/>
            <a:ext cx="5459836" cy="3918087"/>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237061" indent="-237061">
              <a:buFont typeface="Arial"/>
              <a:buChar char="•"/>
              <a:defRPr sz="1600">
                <a:solidFill>
                  <a:schemeClr val="accent4"/>
                </a:solidFill>
              </a:defRPr>
            </a:lvl3pPr>
            <a:lvl4pPr marL="476239" indent="-239178">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195703851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9277" y="537634"/>
            <a:ext cx="11165416" cy="665476"/>
          </a:xfrm>
          <a:prstGeom prst="rect">
            <a:avLst/>
          </a:prstGeom>
        </p:spPr>
        <p:txBody>
          <a:bodyPr vert="horz"/>
          <a:lstStyle>
            <a:lvl1pPr>
              <a:defRPr sz="3200" b="1" i="0" cap="all">
                <a:solidFill>
                  <a:srgbClr val="404040"/>
                </a:solidFill>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484718" y="4074363"/>
            <a:ext cx="2564460" cy="2301403"/>
          </a:xfrm>
          <a:prstGeom prst="rect">
            <a:avLst/>
          </a:prstGeom>
        </p:spPr>
        <p:txBody>
          <a:bodyPr vert="horz"/>
          <a:lstStyle>
            <a:lvl1pPr marL="0" indent="0" algn="ctr">
              <a:buNone/>
              <a:defRPr sz="1600">
                <a:solidFill>
                  <a:srgbClr val="40404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7" name="Content Placeholder 4"/>
          <p:cNvSpPr>
            <a:spLocks noGrp="1"/>
          </p:cNvSpPr>
          <p:nvPr>
            <p:ph sz="quarter" idx="11"/>
          </p:nvPr>
        </p:nvSpPr>
        <p:spPr>
          <a:xfrm>
            <a:off x="3295651" y="4074363"/>
            <a:ext cx="2564460" cy="2301403"/>
          </a:xfrm>
          <a:prstGeom prst="rect">
            <a:avLst/>
          </a:prstGeom>
        </p:spPr>
        <p:txBody>
          <a:bodyPr vert="horz"/>
          <a:lstStyle>
            <a:lvl1pPr marL="0" indent="0" algn="ctr">
              <a:buNone/>
              <a:defRPr sz="1600">
                <a:solidFill>
                  <a:srgbClr val="40404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8" name="Content Placeholder 4"/>
          <p:cNvSpPr>
            <a:spLocks noGrp="1"/>
          </p:cNvSpPr>
          <p:nvPr>
            <p:ph sz="quarter" idx="12"/>
          </p:nvPr>
        </p:nvSpPr>
        <p:spPr>
          <a:xfrm>
            <a:off x="6055785" y="4074363"/>
            <a:ext cx="2564460" cy="2301403"/>
          </a:xfrm>
          <a:prstGeom prst="rect">
            <a:avLst/>
          </a:prstGeom>
        </p:spPr>
        <p:txBody>
          <a:bodyPr vert="horz"/>
          <a:lstStyle>
            <a:lvl1pPr marL="0" indent="0" algn="ctr">
              <a:buNone/>
              <a:defRPr sz="1600">
                <a:solidFill>
                  <a:srgbClr val="40404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9" name="Content Placeholder 4"/>
          <p:cNvSpPr>
            <a:spLocks noGrp="1"/>
          </p:cNvSpPr>
          <p:nvPr>
            <p:ph sz="quarter" idx="13"/>
          </p:nvPr>
        </p:nvSpPr>
        <p:spPr>
          <a:xfrm>
            <a:off x="8881534" y="4074363"/>
            <a:ext cx="2564460" cy="2301403"/>
          </a:xfrm>
          <a:prstGeom prst="rect">
            <a:avLst/>
          </a:prstGeom>
        </p:spPr>
        <p:txBody>
          <a:bodyPr vert="horz"/>
          <a:lstStyle>
            <a:lvl1pPr marL="0" indent="0" algn="ctr">
              <a:buNone/>
              <a:defRPr sz="1600">
                <a:solidFill>
                  <a:srgbClr val="40404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10" name="Content Placeholder 4"/>
          <p:cNvSpPr>
            <a:spLocks noGrp="1"/>
          </p:cNvSpPr>
          <p:nvPr>
            <p:ph sz="quarter" idx="14"/>
          </p:nvPr>
        </p:nvSpPr>
        <p:spPr>
          <a:xfrm>
            <a:off x="3295651" y="3292824"/>
            <a:ext cx="2564460" cy="471587"/>
          </a:xfrm>
          <a:prstGeom prst="rect">
            <a:avLst/>
          </a:prstGeom>
        </p:spPr>
        <p:txBody>
          <a:bodyPr vert="horz"/>
          <a:lstStyle>
            <a:lvl1pPr marL="0" indent="0" algn="ctr">
              <a:buNone/>
              <a:defRPr sz="2400" b="1" cap="all">
                <a:solidFill>
                  <a:srgbClr val="40404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11" name="Content Placeholder 4"/>
          <p:cNvSpPr>
            <a:spLocks noGrp="1"/>
          </p:cNvSpPr>
          <p:nvPr>
            <p:ph sz="quarter" idx="15"/>
          </p:nvPr>
        </p:nvSpPr>
        <p:spPr>
          <a:xfrm>
            <a:off x="529278" y="3292824"/>
            <a:ext cx="2564460" cy="471587"/>
          </a:xfrm>
          <a:prstGeom prst="rect">
            <a:avLst/>
          </a:prstGeom>
        </p:spPr>
        <p:txBody>
          <a:bodyPr vert="horz"/>
          <a:lstStyle>
            <a:lvl1pPr marL="0" indent="0" algn="ctr">
              <a:buNone/>
              <a:defRPr sz="2400" b="1" cap="all">
                <a:solidFill>
                  <a:srgbClr val="40404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12" name="Content Placeholder 4"/>
          <p:cNvSpPr>
            <a:spLocks noGrp="1"/>
          </p:cNvSpPr>
          <p:nvPr>
            <p:ph sz="quarter" idx="16"/>
          </p:nvPr>
        </p:nvSpPr>
        <p:spPr>
          <a:xfrm>
            <a:off x="6110818" y="3292824"/>
            <a:ext cx="2564460" cy="471587"/>
          </a:xfrm>
          <a:prstGeom prst="rect">
            <a:avLst/>
          </a:prstGeom>
        </p:spPr>
        <p:txBody>
          <a:bodyPr vert="horz"/>
          <a:lstStyle>
            <a:lvl1pPr marL="0" indent="0" algn="ctr">
              <a:buNone/>
              <a:defRPr sz="2400" b="1" cap="all">
                <a:solidFill>
                  <a:srgbClr val="40404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13" name="Content Placeholder 4"/>
          <p:cNvSpPr>
            <a:spLocks noGrp="1"/>
          </p:cNvSpPr>
          <p:nvPr>
            <p:ph sz="quarter" idx="17"/>
          </p:nvPr>
        </p:nvSpPr>
        <p:spPr>
          <a:xfrm>
            <a:off x="8881534" y="3292824"/>
            <a:ext cx="2564460" cy="471587"/>
          </a:xfrm>
          <a:prstGeom prst="rect">
            <a:avLst/>
          </a:prstGeom>
        </p:spPr>
        <p:txBody>
          <a:bodyPr vert="horz"/>
          <a:lstStyle>
            <a:lvl1pPr marL="0" indent="0" algn="ctr">
              <a:buNone/>
              <a:defRPr sz="2400" b="1" cap="all">
                <a:solidFill>
                  <a:srgbClr val="40404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pic>
        <p:nvPicPr>
          <p:cNvPr id="17" name="Picture 16" descr="AXON_GradientToWhite-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3" y="0"/>
            <a:ext cx="12188389" cy="6858000"/>
          </a:xfrm>
          <a:prstGeom prst="rect">
            <a:avLst/>
          </a:prstGeom>
        </p:spPr>
      </p:pic>
    </p:spTree>
    <p:extLst>
      <p:ext uri="{BB962C8B-B14F-4D97-AF65-F5344CB8AC3E}">
        <p14:creationId xmlns:p14="http://schemas.microsoft.com/office/powerpoint/2010/main" val="2779243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6094644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descr="AXON_GradientToWhite-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3" y="0"/>
            <a:ext cx="12188389" cy="6858000"/>
          </a:xfrm>
          <a:prstGeom prst="rect">
            <a:avLst/>
          </a:prstGeom>
        </p:spPr>
      </p:pic>
      <p:sp>
        <p:nvSpPr>
          <p:cNvPr id="2" name="Title 1"/>
          <p:cNvSpPr>
            <a:spLocks noGrp="1"/>
          </p:cNvSpPr>
          <p:nvPr>
            <p:ph type="title"/>
          </p:nvPr>
        </p:nvSpPr>
        <p:spPr>
          <a:xfrm>
            <a:off x="529277" y="537634"/>
            <a:ext cx="11165416" cy="665476"/>
          </a:xfrm>
          <a:prstGeom prst="rect">
            <a:avLst/>
          </a:prstGeom>
        </p:spPr>
        <p:txBody>
          <a:bodyPr vert="horz"/>
          <a:lstStyle>
            <a:lvl1pPr>
              <a:defRPr sz="3200" b="1" i="0" cap="all">
                <a:solidFill>
                  <a:srgbClr val="404040"/>
                </a:solidFill>
              </a:defRPr>
            </a:lvl1pPr>
          </a:lstStyle>
          <a:p>
            <a:r>
              <a:rPr lang="en-US" smtClean="0"/>
              <a:t>Click to edit Master title style</a:t>
            </a:r>
            <a:endParaRPr lang="en-US" dirty="0"/>
          </a:p>
        </p:txBody>
      </p:sp>
      <p:sp>
        <p:nvSpPr>
          <p:cNvPr id="14" name="Content Placeholder 4"/>
          <p:cNvSpPr>
            <a:spLocks noGrp="1"/>
          </p:cNvSpPr>
          <p:nvPr>
            <p:ph sz="quarter" idx="14"/>
          </p:nvPr>
        </p:nvSpPr>
        <p:spPr>
          <a:xfrm>
            <a:off x="518584" y="1229139"/>
            <a:ext cx="11176109" cy="628323"/>
          </a:xfrm>
          <a:prstGeom prst="rect">
            <a:avLst/>
          </a:prstGeom>
        </p:spPr>
        <p:txBody>
          <a:bodyPr vert="horz"/>
          <a:lstStyle>
            <a:lvl1pPr marL="0" indent="0">
              <a:buNone/>
              <a:defRPr sz="2400">
                <a:solidFill>
                  <a:srgbClr val="808080"/>
                </a:solidFill>
              </a:defRPr>
            </a:lvl1pPr>
            <a:lvl2pPr marL="609585" indent="0">
              <a:buNone/>
              <a:defRPr sz="1600">
                <a:solidFill>
                  <a:srgbClr val="808080"/>
                </a:solidFill>
              </a:defRPr>
            </a:lvl2pPr>
            <a:lvl3pPr marL="1219170" indent="0">
              <a:buNone/>
              <a:defRPr sz="1600">
                <a:solidFill>
                  <a:srgbClr val="808080"/>
                </a:solidFill>
              </a:defRPr>
            </a:lvl3pPr>
            <a:lvl4pPr marL="1828754" indent="0">
              <a:buNone/>
              <a:defRPr sz="1600">
                <a:solidFill>
                  <a:srgbClr val="808080"/>
                </a:solidFill>
              </a:defRPr>
            </a:lvl4pPr>
            <a:lvl5pPr marL="2438339" indent="0">
              <a:buNone/>
              <a:defRPr sz="1600">
                <a:solidFill>
                  <a:srgbClr val="808080"/>
                </a:solidFill>
              </a:defRPr>
            </a:lvl5pPr>
          </a:lstStyle>
          <a:p>
            <a:pPr lvl="0"/>
            <a:r>
              <a:rPr lang="en-US" smtClean="0"/>
              <a:t>Click to edit Master text styles</a:t>
            </a:r>
          </a:p>
        </p:txBody>
      </p:sp>
      <p:sp>
        <p:nvSpPr>
          <p:cNvPr id="16" name="Content Placeholder 4"/>
          <p:cNvSpPr>
            <a:spLocks noGrp="1"/>
          </p:cNvSpPr>
          <p:nvPr>
            <p:ph sz="quarter" idx="15"/>
          </p:nvPr>
        </p:nvSpPr>
        <p:spPr>
          <a:xfrm>
            <a:off x="523792" y="2065867"/>
            <a:ext cx="2640000" cy="4089400"/>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237061" indent="-237061">
              <a:buFont typeface="Arial"/>
              <a:buChar char="•"/>
              <a:defRPr sz="1600">
                <a:solidFill>
                  <a:schemeClr val="accent4"/>
                </a:solidFill>
              </a:defRPr>
            </a:lvl3pPr>
            <a:lvl4pPr marL="476239" indent="-239178">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7" name="Content Placeholder 4"/>
          <p:cNvSpPr>
            <a:spLocks noGrp="1"/>
          </p:cNvSpPr>
          <p:nvPr>
            <p:ph sz="quarter" idx="16"/>
          </p:nvPr>
        </p:nvSpPr>
        <p:spPr>
          <a:xfrm>
            <a:off x="9024951" y="2065867"/>
            <a:ext cx="2640000" cy="4089400"/>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237061" indent="-237061">
              <a:buFont typeface="Arial"/>
              <a:buChar char="•"/>
              <a:defRPr sz="1600">
                <a:solidFill>
                  <a:schemeClr val="accent4"/>
                </a:solidFill>
              </a:defRPr>
            </a:lvl3pPr>
            <a:lvl4pPr marL="476239" indent="-239178">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8" name="Content Placeholder 4"/>
          <p:cNvSpPr>
            <a:spLocks noGrp="1"/>
          </p:cNvSpPr>
          <p:nvPr>
            <p:ph sz="quarter" idx="17"/>
          </p:nvPr>
        </p:nvSpPr>
        <p:spPr>
          <a:xfrm>
            <a:off x="6191232" y="2065867"/>
            <a:ext cx="2640000" cy="4089400"/>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237061" indent="-237061">
              <a:buFont typeface="Arial"/>
              <a:buChar char="•"/>
              <a:defRPr sz="1600">
                <a:solidFill>
                  <a:schemeClr val="accent4"/>
                </a:solidFill>
              </a:defRPr>
            </a:lvl3pPr>
            <a:lvl4pPr marL="476239" indent="-239178">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9" name="Content Placeholder 4"/>
          <p:cNvSpPr>
            <a:spLocks noGrp="1"/>
          </p:cNvSpPr>
          <p:nvPr>
            <p:ph sz="quarter" idx="18"/>
          </p:nvPr>
        </p:nvSpPr>
        <p:spPr>
          <a:xfrm>
            <a:off x="3357512" y="2065867"/>
            <a:ext cx="2640000" cy="4089400"/>
          </a:xfrm>
          <a:prstGeom prst="rect">
            <a:avLst/>
          </a:prstGeom>
        </p:spPr>
        <p:txBody>
          <a:bodyPr vert="horz"/>
          <a:lstStyle>
            <a:lvl1pPr marL="0" indent="0">
              <a:buNone/>
              <a:defRPr sz="1600" b="1">
                <a:solidFill>
                  <a:srgbClr val="404040"/>
                </a:solidFill>
              </a:defRPr>
            </a:lvl1pPr>
            <a:lvl2pPr marL="0" indent="0">
              <a:buFont typeface="Arial"/>
              <a:buNone/>
              <a:defRPr sz="1600">
                <a:solidFill>
                  <a:srgbClr val="404040"/>
                </a:solidFill>
              </a:defRPr>
            </a:lvl2pPr>
            <a:lvl3pPr marL="237061" indent="-237061">
              <a:buFont typeface="Arial"/>
              <a:buChar char="•"/>
              <a:defRPr sz="1600">
                <a:solidFill>
                  <a:schemeClr val="accent4"/>
                </a:solidFill>
              </a:defRPr>
            </a:lvl3pPr>
            <a:lvl4pPr marL="476239" indent="-239178">
              <a:buFont typeface="Lucida Grande"/>
              <a:buChar char="–"/>
              <a:defRPr sz="1600">
                <a:solidFill>
                  <a:srgbClr val="404040"/>
                </a:solidFill>
              </a:defRPr>
            </a:lvl4pPr>
            <a:lvl5pPr marL="2438339" indent="0">
              <a:buNone/>
              <a:defRPr sz="160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95580134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Orange quote">
    <p:bg>
      <p:bgPr>
        <a:solidFill>
          <a:srgbClr val="F7941E"/>
        </a:solidFill>
        <a:effectLst/>
      </p:bgPr>
    </p:bg>
    <p:spTree>
      <p:nvGrpSpPr>
        <p:cNvPr id="1" name=""/>
        <p:cNvGrpSpPr/>
        <p:nvPr/>
      </p:nvGrpSpPr>
      <p:grpSpPr>
        <a:xfrm>
          <a:off x="0" y="0"/>
          <a:ext cx="0" cy="0"/>
          <a:chOff x="0" y="0"/>
          <a:chExt cx="0" cy="0"/>
        </a:xfrm>
      </p:grpSpPr>
      <p:pic>
        <p:nvPicPr>
          <p:cNvPr id="6" name="Picture 5" descr="AXON_vector_line_white-01.png"/>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3611" y="0"/>
            <a:ext cx="12188389" cy="6858000"/>
          </a:xfrm>
          <a:prstGeom prst="rect">
            <a:avLst/>
          </a:prstGeom>
        </p:spPr>
      </p:pic>
      <p:sp>
        <p:nvSpPr>
          <p:cNvPr id="4" name="TextBox 13"/>
          <p:cNvSpPr txBox="1">
            <a:spLocks noChangeArrowheads="1"/>
          </p:cNvSpPr>
          <p:nvPr userDrawn="1"/>
        </p:nvSpPr>
        <p:spPr bwMode="auto">
          <a:xfrm>
            <a:off x="10307010" y="6381751"/>
            <a:ext cx="1357941"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AD4A2FBE-BFCA-EB49-98EB-03F6E338C81B}" type="slidenum">
              <a:rPr kumimoji="0" lang="en-US" sz="1333" b="0" i="0" u="none" strike="noStrike" kern="1200" cap="none" spc="0" normalizeH="0" baseline="0" noProof="0" smtClean="0">
                <a:ln>
                  <a:noFill/>
                </a:ln>
                <a:solidFill>
                  <a:prstClr val="white"/>
                </a:solidFill>
                <a:effectLst/>
                <a:uLnTx/>
                <a:uFillTx/>
                <a:latin typeface="Arial" pitchFamily="34" charset="0"/>
                <a:ea typeface="ＭＳ Ｐゴシック" pitchFamily="34" charset="-128"/>
                <a:cs typeface="Arial" pitchFamily="34" charset="0"/>
              </a:rPr>
              <a:pPr marL="0" marR="0" lvl="0" indent="0" algn="r" defTabSz="609585" rtl="0" eaLnBrk="1" fontAlgn="base" latinLnBrk="0" hangingPunct="1">
                <a:lnSpc>
                  <a:spcPct val="100000"/>
                </a:lnSpc>
                <a:spcBef>
                  <a:spcPct val="0"/>
                </a:spcBef>
                <a:spcAft>
                  <a:spcPct val="0"/>
                </a:spcAft>
                <a:buClrTx/>
                <a:buSzTx/>
                <a:buFontTx/>
                <a:buNone/>
                <a:tabLst/>
                <a:defRPr/>
              </a:pPr>
              <a:t>‹#›</a:t>
            </a:fld>
            <a:endParaRPr kumimoji="0" lang="en-US" sz="1333" b="0" i="0" u="none" strike="noStrike" kern="120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endParaRPr>
          </a:p>
        </p:txBody>
      </p:sp>
      <p:sp>
        <p:nvSpPr>
          <p:cNvPr id="7" name="TextBox 12"/>
          <p:cNvSpPr txBox="1">
            <a:spLocks noChangeArrowheads="1"/>
          </p:cNvSpPr>
          <p:nvPr userDrawn="1"/>
        </p:nvSpPr>
        <p:spPr bwMode="auto">
          <a:xfrm>
            <a:off x="557499" y="6407802"/>
            <a:ext cx="4578395"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988"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axonvx.com	</a:t>
            </a:r>
          </a:p>
        </p:txBody>
      </p:sp>
      <p:sp>
        <p:nvSpPr>
          <p:cNvPr id="9" name="TextBox 13"/>
          <p:cNvSpPr txBox="1">
            <a:spLocks noChangeArrowheads="1"/>
          </p:cNvSpPr>
          <p:nvPr userDrawn="1"/>
        </p:nvSpPr>
        <p:spPr bwMode="auto">
          <a:xfrm>
            <a:off x="10307010" y="6381751"/>
            <a:ext cx="1357941"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AD4A2FBE-BFCA-EB49-98EB-03F6E338C81B}" type="slidenum">
              <a:rPr kumimoji="0" lang="en-US" sz="1333" b="0" i="0" u="none" strike="noStrike" kern="1200" cap="none" spc="0" normalizeH="0" baseline="0" noProof="0" smtClean="0">
                <a:ln>
                  <a:noFill/>
                </a:ln>
                <a:solidFill>
                  <a:prstClr val="white"/>
                </a:solidFill>
                <a:effectLst/>
                <a:uLnTx/>
                <a:uFillTx/>
                <a:latin typeface="Arial" pitchFamily="34" charset="0"/>
                <a:ea typeface="ＭＳ Ｐゴシック" pitchFamily="34" charset="-128"/>
                <a:cs typeface="Arial" pitchFamily="34" charset="0"/>
              </a:rPr>
              <a:pPr marL="0" marR="0" lvl="0" indent="0" algn="r" defTabSz="609585" rtl="0" eaLnBrk="1" fontAlgn="base" latinLnBrk="0" hangingPunct="1">
                <a:lnSpc>
                  <a:spcPct val="100000"/>
                </a:lnSpc>
                <a:spcBef>
                  <a:spcPct val="0"/>
                </a:spcBef>
                <a:spcAft>
                  <a:spcPct val="0"/>
                </a:spcAft>
                <a:buClrTx/>
                <a:buSzTx/>
                <a:buFontTx/>
                <a:buNone/>
                <a:tabLst/>
                <a:defRPr/>
              </a:pPr>
              <a:t>‹#›</a:t>
            </a:fld>
            <a:endParaRPr kumimoji="0" lang="en-US" sz="1333" b="0" i="0" u="none" strike="noStrike" kern="120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endParaRPr>
          </a:p>
        </p:txBody>
      </p:sp>
      <p:sp>
        <p:nvSpPr>
          <p:cNvPr id="10" name="Content Placeholder 2"/>
          <p:cNvSpPr>
            <a:spLocks noGrp="1"/>
          </p:cNvSpPr>
          <p:nvPr>
            <p:ph sz="quarter" idx="10" hasCustomPrompt="1"/>
          </p:nvPr>
        </p:nvSpPr>
        <p:spPr>
          <a:xfrm>
            <a:off x="1435101" y="1630712"/>
            <a:ext cx="9290051" cy="4463173"/>
          </a:xfrm>
          <a:prstGeom prst="rect">
            <a:avLst/>
          </a:prstGeom>
        </p:spPr>
        <p:txBody>
          <a:bodyPr vert="horz"/>
          <a:lstStyle>
            <a:lvl1pPr marL="0" indent="0">
              <a:buNone/>
              <a:defRPr sz="4800" baseline="0">
                <a:solidFill>
                  <a:schemeClr val="bg1"/>
                </a:solidFill>
              </a:defRPr>
            </a:lvl1pPr>
            <a:lvl2pPr marL="6095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dirty="0" smtClean="0"/>
              <a:t>Insert quote text here</a:t>
            </a:r>
          </a:p>
        </p:txBody>
      </p:sp>
    </p:spTree>
    <p:extLst>
      <p:ext uri="{BB962C8B-B14F-4D97-AF65-F5344CB8AC3E}">
        <p14:creationId xmlns:p14="http://schemas.microsoft.com/office/powerpoint/2010/main" val="394033083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1" i="0" u="none" strike="noStrike" kern="1200" cap="all" spc="0" normalizeH="0" baseline="0" noProof="0" dirty="0">
              <a:ln>
                <a:noFill/>
              </a:ln>
              <a:solidFill>
                <a:prstClr val="white"/>
              </a:solidFill>
              <a:effectLst/>
              <a:uLnTx/>
              <a:uFillTx/>
              <a:latin typeface="Arial"/>
              <a:ea typeface="+mn-ea"/>
              <a:cs typeface="+mn-cs"/>
            </a:endParaRPr>
          </a:p>
        </p:txBody>
      </p:sp>
      <p:sp>
        <p:nvSpPr>
          <p:cNvPr id="6" name="Rectangle 5"/>
          <p:cNvSpPr/>
          <p:nvPr userDrawn="1"/>
        </p:nvSpPr>
        <p:spPr>
          <a:xfrm>
            <a:off x="0" y="2"/>
            <a:ext cx="12192000" cy="6857999"/>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1" i="0" u="none" strike="noStrike" kern="1200" cap="all" spc="0" normalizeH="0" baseline="0" noProof="0" dirty="0">
              <a:ln>
                <a:noFill/>
              </a:ln>
              <a:solidFill>
                <a:prstClr val="white"/>
              </a:solidFill>
              <a:effectLst/>
              <a:uLnTx/>
              <a:uFillTx/>
              <a:latin typeface="Arial"/>
              <a:ea typeface="+mn-ea"/>
              <a:cs typeface="+mn-cs"/>
            </a:endParaRPr>
          </a:p>
        </p:txBody>
      </p:sp>
      <p:pic>
        <p:nvPicPr>
          <p:cNvPr id="7" name="Content Placeholder 2" descr="PP_BG_Fibre_02.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1"/>
          <p:cNvSpPr>
            <a:spLocks noGrp="1"/>
          </p:cNvSpPr>
          <p:nvPr>
            <p:ph type="title" hasCustomPrompt="1"/>
          </p:nvPr>
        </p:nvSpPr>
        <p:spPr>
          <a:xfrm>
            <a:off x="578628" y="570696"/>
            <a:ext cx="10515600" cy="648504"/>
          </a:xfrm>
          <a:prstGeom prst="rect">
            <a:avLst/>
          </a:prstGeom>
        </p:spPr>
        <p:txBody>
          <a:bodyPr/>
          <a:lstStyle>
            <a:lvl1pPr>
              <a:defRPr sz="3200" b="1"/>
            </a:lvl1pPr>
          </a:lstStyle>
          <a:p>
            <a:r>
              <a:rPr lang="en-US" dirty="0" smtClean="0"/>
              <a:t>CLICK TO EDIT MASTER TITLE STYLE</a:t>
            </a:r>
            <a:endParaRPr lang="en-AU" dirty="0"/>
          </a:p>
        </p:txBody>
      </p:sp>
    </p:spTree>
    <p:extLst>
      <p:ext uri="{BB962C8B-B14F-4D97-AF65-F5344CB8AC3E}">
        <p14:creationId xmlns:p14="http://schemas.microsoft.com/office/powerpoint/2010/main" val="240779445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Content Placeholder 2"/>
          <p:cNvSpPr>
            <a:spLocks noGrp="1"/>
          </p:cNvSpPr>
          <p:nvPr>
            <p:ph sz="quarter" idx="11" hasCustomPrompt="1"/>
          </p:nvPr>
        </p:nvSpPr>
        <p:spPr>
          <a:xfrm>
            <a:off x="0" y="0"/>
            <a:ext cx="12192000" cy="6858000"/>
          </a:xfrm>
          <a:prstGeom prst="rect">
            <a:avLst/>
          </a:prstGeom>
          <a:solidFill>
            <a:schemeClr val="accent6"/>
          </a:solidFill>
        </p:spPr>
        <p:txBody>
          <a:bodyPr vert="horz"/>
          <a:lstStyle>
            <a:lvl1pPr marL="0" indent="0" algn="ctr">
              <a:buNone/>
              <a:defRPr sz="3200" b="1" cap="all" baseline="0">
                <a:solidFill>
                  <a:srgbClr val="404040"/>
                </a:solidFill>
              </a:defRPr>
            </a:lvl1pPr>
          </a:lstStyle>
          <a:p>
            <a:pPr lvl="0"/>
            <a:r>
              <a:rPr lang="en-AU" dirty="0" smtClean="0"/>
              <a:t>Image title page</a:t>
            </a:r>
            <a:endParaRPr lang="en-US" dirty="0"/>
          </a:p>
        </p:txBody>
      </p:sp>
      <p:sp>
        <p:nvSpPr>
          <p:cNvPr id="13" name="Title 1"/>
          <p:cNvSpPr>
            <a:spLocks noGrp="1"/>
          </p:cNvSpPr>
          <p:nvPr>
            <p:ph type="title" hasCustomPrompt="1"/>
          </p:nvPr>
        </p:nvSpPr>
        <p:spPr>
          <a:xfrm>
            <a:off x="501408" y="3107879"/>
            <a:ext cx="11135784" cy="727919"/>
          </a:xfrm>
          <a:prstGeom prst="rect">
            <a:avLst/>
          </a:prstGeom>
        </p:spPr>
        <p:txBody>
          <a:bodyPr vert="horz"/>
          <a:lstStyle>
            <a:lvl1pPr algn="ctr">
              <a:defRPr sz="5333" b="1" i="0" cap="all">
                <a:solidFill>
                  <a:schemeClr val="bg1"/>
                </a:solidFill>
              </a:defRPr>
            </a:lvl1pPr>
          </a:lstStyle>
          <a:p>
            <a:r>
              <a:rPr lang="en-AU" dirty="0" smtClean="0"/>
              <a:t>Presentation Title</a:t>
            </a:r>
            <a:endParaRPr lang="en-US" dirty="0"/>
          </a:p>
        </p:txBody>
      </p:sp>
      <p:sp>
        <p:nvSpPr>
          <p:cNvPr id="4" name="Content Placeholder 3"/>
          <p:cNvSpPr>
            <a:spLocks noGrp="1"/>
          </p:cNvSpPr>
          <p:nvPr>
            <p:ph sz="quarter" idx="10"/>
          </p:nvPr>
        </p:nvSpPr>
        <p:spPr>
          <a:xfrm>
            <a:off x="501407" y="4007632"/>
            <a:ext cx="11135783" cy="784225"/>
          </a:xfrm>
          <a:prstGeom prst="rect">
            <a:avLst/>
          </a:prstGeom>
        </p:spPr>
        <p:txBody>
          <a:bodyPr vert="horz"/>
          <a:lstStyle>
            <a:lvl1pPr marL="0" indent="0" algn="ctr">
              <a:buNone/>
              <a:defRPr sz="3200" cap="all">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AU" dirty="0" smtClean="0"/>
              <a:t>Click to edit Master text style</a:t>
            </a:r>
          </a:p>
        </p:txBody>
      </p:sp>
      <p:sp>
        <p:nvSpPr>
          <p:cNvPr id="3" name="Text Placeholder 2"/>
          <p:cNvSpPr>
            <a:spLocks noGrp="1"/>
          </p:cNvSpPr>
          <p:nvPr>
            <p:ph type="body" sz="quarter" idx="12"/>
          </p:nvPr>
        </p:nvSpPr>
        <p:spPr>
          <a:xfrm>
            <a:off x="3497795" y="2577655"/>
            <a:ext cx="5090584" cy="368300"/>
          </a:xfrm>
          <a:prstGeom prst="rect">
            <a:avLst/>
          </a:prstGeom>
          <a:solidFill>
            <a:srgbClr val="F2F2F2"/>
          </a:solidFill>
        </p:spPr>
        <p:txBody>
          <a:bodyPr vert="horz"/>
          <a:lstStyle>
            <a:lvl1pPr marL="0" indent="0" algn="ctr">
              <a:buNone/>
              <a:defRPr sz="1333">
                <a:solidFill>
                  <a:schemeClr val="tx1"/>
                </a:solidFill>
              </a:defRPr>
            </a:lvl1pPr>
            <a:lvl2pPr marL="609585" indent="0">
              <a:buNone/>
              <a:defRPr sz="1600">
                <a:solidFill>
                  <a:schemeClr val="bg1"/>
                </a:solidFill>
              </a:defRPr>
            </a:lvl2pPr>
            <a:lvl3pPr marL="1219170" indent="0">
              <a:buNone/>
              <a:defRPr sz="1600">
                <a:solidFill>
                  <a:schemeClr val="bg1"/>
                </a:solidFill>
              </a:defRPr>
            </a:lvl3pPr>
            <a:lvl4pPr marL="1828754" indent="0">
              <a:buNone/>
              <a:defRPr sz="1600">
                <a:solidFill>
                  <a:schemeClr val="bg1"/>
                </a:solidFill>
              </a:defRPr>
            </a:lvl4pPr>
            <a:lvl5pPr marL="2438339" indent="0">
              <a:buNone/>
              <a:defRPr sz="1600">
                <a:solidFill>
                  <a:schemeClr val="bg1"/>
                </a:solidFill>
              </a:defRPr>
            </a:lvl5pPr>
          </a:lstStyle>
          <a:p>
            <a:pPr lvl="0"/>
            <a:r>
              <a:rPr lang="en-AU" dirty="0" smtClean="0"/>
              <a:t>Click to edit Master text styles</a:t>
            </a:r>
            <a:endParaRPr lang="en-US" dirty="0"/>
          </a:p>
        </p:txBody>
      </p:sp>
      <p:sp>
        <p:nvSpPr>
          <p:cNvPr id="6" name="Text Placeholder 2"/>
          <p:cNvSpPr>
            <a:spLocks noGrp="1"/>
          </p:cNvSpPr>
          <p:nvPr>
            <p:ph type="body" sz="quarter" idx="13"/>
          </p:nvPr>
        </p:nvSpPr>
        <p:spPr>
          <a:xfrm>
            <a:off x="3497795" y="5869518"/>
            <a:ext cx="5090584" cy="368300"/>
          </a:xfrm>
          <a:prstGeom prst="rect">
            <a:avLst/>
          </a:prstGeom>
          <a:noFill/>
          <a:ln>
            <a:solidFill>
              <a:schemeClr val="bg1"/>
            </a:solidFill>
          </a:ln>
        </p:spPr>
        <p:txBody>
          <a:bodyPr vert="horz"/>
          <a:lstStyle>
            <a:lvl1pPr marL="0" indent="0" algn="ctr">
              <a:buNone/>
              <a:defRPr sz="1333">
                <a:solidFill>
                  <a:schemeClr val="bg1"/>
                </a:solidFill>
              </a:defRPr>
            </a:lvl1pPr>
            <a:lvl2pPr marL="609585" indent="0">
              <a:buNone/>
              <a:defRPr sz="1600">
                <a:solidFill>
                  <a:schemeClr val="bg1"/>
                </a:solidFill>
              </a:defRPr>
            </a:lvl2pPr>
            <a:lvl3pPr marL="1219170" indent="0">
              <a:buNone/>
              <a:defRPr sz="1600">
                <a:solidFill>
                  <a:schemeClr val="bg1"/>
                </a:solidFill>
              </a:defRPr>
            </a:lvl3pPr>
            <a:lvl4pPr marL="1828754" indent="0">
              <a:buNone/>
              <a:defRPr sz="1600">
                <a:solidFill>
                  <a:schemeClr val="bg1"/>
                </a:solidFill>
              </a:defRPr>
            </a:lvl4pPr>
            <a:lvl5pPr marL="2438339" indent="0">
              <a:buNone/>
              <a:defRPr sz="1600">
                <a:solidFill>
                  <a:schemeClr val="bg1"/>
                </a:solidFill>
              </a:defRPr>
            </a:lvl5pPr>
          </a:lstStyle>
          <a:p>
            <a:pPr lvl="0"/>
            <a:r>
              <a:rPr lang="en-AU" dirty="0" smtClean="0"/>
              <a:t>Click to edit Master text styles</a:t>
            </a:r>
            <a:endParaRPr lang="en-US" dirty="0"/>
          </a:p>
        </p:txBody>
      </p:sp>
    </p:spTree>
    <p:extLst>
      <p:ext uri="{BB962C8B-B14F-4D97-AF65-F5344CB8AC3E}">
        <p14:creationId xmlns:p14="http://schemas.microsoft.com/office/powerpoint/2010/main" val="346120924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userDrawn="1">
  <p:cSld name="2_Title">
    <p:bg>
      <p:bgRef idx="1001">
        <a:schemeClr val="bg1"/>
      </p:bgRef>
    </p:bg>
    <p:spTree>
      <p:nvGrpSpPr>
        <p:cNvPr id="1" name=""/>
        <p:cNvGrpSpPr/>
        <p:nvPr/>
      </p:nvGrpSpPr>
      <p:grpSpPr>
        <a:xfrm>
          <a:off x="0" y="0"/>
          <a:ext cx="0" cy="0"/>
          <a:chOff x="0" y="0"/>
          <a:chExt cx="0" cy="0"/>
        </a:xfrm>
      </p:grpSpPr>
      <p:pic>
        <p:nvPicPr>
          <p:cNvPr id="3" name="Picture 2" descr="AXON_vector_line_white-01.png"/>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39367164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userDrawn="1">
  <p:cSld name="1_Image Full page">
    <p:spTree>
      <p:nvGrpSpPr>
        <p:cNvPr id="1" name=""/>
        <p:cNvGrpSpPr/>
        <p:nvPr/>
      </p:nvGrpSpPr>
      <p:grpSpPr>
        <a:xfrm>
          <a:off x="0" y="0"/>
          <a:ext cx="0" cy="0"/>
          <a:chOff x="0" y="0"/>
          <a:chExt cx="0" cy="0"/>
        </a:xfrm>
      </p:grpSpPr>
      <p:pic>
        <p:nvPicPr>
          <p:cNvPr id="10" name="Picture 9" descr="PP_BG_Racks_02.jpg"/>
          <p:cNvPicPr>
            <a:picLocks noChangeAspect="1"/>
          </p:cNvPicPr>
          <p:nvPr userDrawn="1"/>
        </p:nvPicPr>
        <p:blipFill rotWithShape="1">
          <a:blip r:embed="rId2">
            <a:extLst>
              <a:ext uri="{28A0092B-C50C-407E-A947-70E740481C1C}">
                <a14:useLocalDpi xmlns:a14="http://schemas.microsoft.com/office/drawing/2010/main" val="0"/>
              </a:ext>
            </a:extLst>
          </a:blip>
          <a:srcRect t="-2579" b="-1"/>
          <a:stretch/>
        </p:blipFill>
        <p:spPr>
          <a:xfrm>
            <a:off x="0" y="-176899"/>
            <a:ext cx="12192000" cy="7034899"/>
          </a:xfrm>
          <a:prstGeom prst="rect">
            <a:avLst/>
          </a:prstGeom>
        </p:spPr>
      </p:pic>
      <p:sp>
        <p:nvSpPr>
          <p:cNvPr id="7" name="Text Placeholder 5"/>
          <p:cNvSpPr>
            <a:spLocks noGrp="1"/>
          </p:cNvSpPr>
          <p:nvPr>
            <p:ph type="body" sz="quarter" idx="12"/>
          </p:nvPr>
        </p:nvSpPr>
        <p:spPr>
          <a:xfrm>
            <a:off x="518585" y="538217"/>
            <a:ext cx="11131548" cy="553495"/>
          </a:xfrm>
          <a:prstGeom prst="rect">
            <a:avLst/>
          </a:prstGeom>
        </p:spPr>
        <p:txBody>
          <a:bodyPr vert="horz"/>
          <a:lstStyle>
            <a:lvl1pPr marL="0" indent="0">
              <a:buNone/>
              <a:defRPr sz="3200" b="1" cap="all">
                <a:solidFill>
                  <a:srgbClr val="FFFFFF"/>
                </a:solidFill>
              </a:defRPr>
            </a:lvl1pPr>
          </a:lstStyle>
          <a:p>
            <a:pPr lvl="0"/>
            <a:r>
              <a:rPr lang="en-AU" dirty="0" smtClean="0"/>
              <a:t>Click to edit Master text style</a:t>
            </a:r>
            <a:endParaRPr lang="en-US" dirty="0"/>
          </a:p>
        </p:txBody>
      </p:sp>
    </p:spTree>
    <p:extLst>
      <p:ext uri="{BB962C8B-B14F-4D97-AF65-F5344CB8AC3E}">
        <p14:creationId xmlns:p14="http://schemas.microsoft.com/office/powerpoint/2010/main" val="9721954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895172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5669796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8707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4915434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24419-9DA1-4F17-A6A8-5C7FF8B0A48F}"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532460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1973570"/>
          </a:xfrm>
        </p:spPr>
        <p:txBody>
          <a:bodyPr>
            <a:spAutoFit/>
          </a:bodyPr>
          <a:lstStyle>
            <a:lvl1pPr>
              <a:defRPr sz="646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1"/>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6669315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37417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02402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93239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21789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030" fontAlgn="base">
              <a:spcBef>
                <a:spcPct val="0"/>
              </a:spcBef>
              <a:spcAft>
                <a:spcPct val="0"/>
              </a:spcAft>
            </a:pPr>
            <a:endParaRPr lang="en-US" sz="220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9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4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45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1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650204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 y="0"/>
            <a:ext cx="12191377" cy="6858623"/>
          </a:xfrm>
          <a:prstGeom prst="rect">
            <a:avLst/>
          </a:prstGeom>
        </p:spPr>
      </p:pic>
      <p:sp>
        <p:nvSpPr>
          <p:cNvPr id="6" name="Rectangle 5"/>
          <p:cNvSpPr/>
          <p:nvPr userDrawn="1"/>
        </p:nvSpPr>
        <p:spPr bwMode="gray">
          <a:xfrm>
            <a:off x="0" y="4773828"/>
            <a:ext cx="12192000" cy="208417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440623" y="6171616"/>
            <a:ext cx="4482123"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algn="r" defTabSz="913850" eaLnBrk="0" hangingPunct="0"/>
            <a:r>
              <a:rPr lang="en-US" sz="686" dirty="0">
                <a:gradFill>
                  <a:gsLst>
                    <a:gs pos="12389">
                      <a:srgbClr val="FFFFFF"/>
                    </a:gs>
                    <a:gs pos="54000">
                      <a:srgbClr val="FFFFFF"/>
                    </a:gs>
                  </a:gsLst>
                  <a:lin ang="5400000" scaled="0"/>
                </a:gradFill>
                <a:cs typeface="Segoe UI" pitchFamily="34" charset="0"/>
              </a:rPr>
              <a:t>© </a:t>
            </a:r>
            <a:r>
              <a:rPr lang="en-US" sz="686" dirty="0" smtClean="0">
                <a:gradFill>
                  <a:gsLst>
                    <a:gs pos="12389">
                      <a:srgbClr val="FFFFFF"/>
                    </a:gs>
                    <a:gs pos="54000">
                      <a:srgbClr val="FFFFFF"/>
                    </a:gs>
                  </a:gsLst>
                  <a:lin ang="5400000" scaled="0"/>
                </a:gradFill>
                <a:cs typeface="Segoe UI" pitchFamily="34" charset="0"/>
              </a:rPr>
              <a:t>2015 </a:t>
            </a:r>
            <a:r>
              <a:rPr lang="en-US" sz="686"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203" y="5471928"/>
            <a:ext cx="3227129" cy="687975"/>
          </a:xfrm>
          <a:prstGeom prst="rect">
            <a:avLst/>
          </a:prstGeom>
        </p:spPr>
      </p:pic>
    </p:spTree>
    <p:extLst>
      <p:ext uri="{BB962C8B-B14F-4D97-AF65-F5344CB8AC3E}">
        <p14:creationId xmlns:p14="http://schemas.microsoft.com/office/powerpoint/2010/main" val="2960101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67" indent="-284767">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96" indent="-275431">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964" indent="-284767">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043" indent="-224079">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121" indent="-224079">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8736662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216937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97187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D24419-9DA1-4F17-A6A8-5C7FF8B0A48F}"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136426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601488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556"/>
            <a:ext cx="12185847" cy="6855511"/>
          </a:xfrm>
          <a:prstGeom prst="rect">
            <a:avLst/>
          </a:prstGeom>
          <a:noFill/>
          <a:ln>
            <a:noFill/>
          </a:ln>
        </p:spPr>
      </p:pic>
      <p:sp>
        <p:nvSpPr>
          <p:cNvPr id="3" name="Rectangle 2"/>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69239" y="2077801"/>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
        <p:nvSpPr>
          <p:cNvPr id="9" name="Rectangle 8"/>
          <p:cNvSpPr/>
          <p:nvPr userDrawn="1"/>
        </p:nvSpPr>
        <p:spPr>
          <a:xfrm>
            <a:off x="287977" y="2980725"/>
            <a:ext cx="4248056" cy="769511"/>
          </a:xfrm>
          <a:prstGeom prst="rect">
            <a:avLst/>
          </a:prstGeom>
        </p:spPr>
        <p:txBody>
          <a:bodyPr wrap="none" anchor="ctr">
            <a:spAutoFit/>
          </a:bodyPr>
          <a:lstStyle/>
          <a:p>
            <a:pPr algn="r" defTabSz="1142867">
              <a:lnSpc>
                <a:spcPct val="90000"/>
              </a:lnSpc>
              <a:spcBef>
                <a:spcPct val="0"/>
              </a:spcBef>
            </a:pPr>
            <a:r>
              <a:rPr lang="en-US" sz="4902" spc="-123"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4902" spc="-123"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3776" y="4527712"/>
            <a:ext cx="2142257" cy="701614"/>
          </a:xfrm>
          <a:prstGeom prst="rect">
            <a:avLst/>
          </a:prstGeom>
        </p:spPr>
        <p:txBody>
          <a:bodyPr wrap="none" anchor="ctr">
            <a:spAutoFit/>
          </a:bodyPr>
          <a:lstStyle/>
          <a:p>
            <a:pPr algn="r" defTabSz="1142867">
              <a:lnSpc>
                <a:spcPct val="90000"/>
              </a:lnSpc>
              <a:spcBef>
                <a:spcPct val="0"/>
              </a:spcBef>
            </a:pPr>
            <a:r>
              <a:rPr lang="en-US" sz="2206" dirty="0" smtClean="0">
                <a:ln w="3175">
                  <a:noFill/>
                </a:ln>
                <a:gradFill>
                  <a:gsLst>
                    <a:gs pos="84066">
                      <a:srgbClr val="000000"/>
                    </a:gs>
                    <a:gs pos="57576">
                      <a:srgbClr val="000000"/>
                    </a:gs>
                  </a:gsLst>
                  <a:lin ang="5400000" scaled="0"/>
                </a:gradFill>
                <a:cs typeface="Segoe UI" pitchFamily="34" charset="0"/>
              </a:rPr>
              <a:t>May 4 – 8, 2015</a:t>
            </a:r>
            <a:br>
              <a:rPr lang="en-US" sz="2206" dirty="0" smtClean="0">
                <a:ln w="3175">
                  <a:noFill/>
                </a:ln>
                <a:gradFill>
                  <a:gsLst>
                    <a:gs pos="84066">
                      <a:srgbClr val="000000"/>
                    </a:gs>
                    <a:gs pos="57576">
                      <a:srgbClr val="000000"/>
                    </a:gs>
                  </a:gsLst>
                  <a:lin ang="5400000" scaled="0"/>
                </a:gradFill>
                <a:cs typeface="Segoe UI" pitchFamily="34" charset="0"/>
              </a:rPr>
            </a:br>
            <a:r>
              <a:rPr lang="en-US" sz="2206" dirty="0" smtClean="0">
                <a:ln w="3175">
                  <a:noFill/>
                </a:ln>
                <a:gradFill>
                  <a:gsLst>
                    <a:gs pos="84066">
                      <a:srgbClr val="000000"/>
                    </a:gs>
                    <a:gs pos="57576">
                      <a:srgbClr val="000000"/>
                    </a:gs>
                  </a:gsLst>
                  <a:lin ang="5400000" scaled="0"/>
                </a:gradFill>
                <a:cs typeface="Segoe UI" pitchFamily="34" charset="0"/>
              </a:rPr>
              <a:t>Chicago, IL</a:t>
            </a:r>
            <a:endParaRPr lang="en-US" sz="2206"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63145" y="4008247"/>
            <a:ext cx="2445282" cy="377435"/>
          </a:xfrm>
          <a:prstGeom prst="rect">
            <a:avLst/>
          </a:prstGeom>
        </p:spPr>
      </p:pic>
    </p:spTree>
    <p:extLst>
      <p:ext uri="{BB962C8B-B14F-4D97-AF65-F5344CB8AC3E}">
        <p14:creationId xmlns:p14="http://schemas.microsoft.com/office/powerpoint/2010/main" val="3019807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9" name="Title 1"/>
          <p:cNvSpPr>
            <a:spLocks noGrp="1"/>
          </p:cNvSpPr>
          <p:nvPr>
            <p:ph type="title" hasCustomPrompt="1"/>
          </p:nvPr>
        </p:nvSpPr>
        <p:spPr>
          <a:xfrm>
            <a:off x="269302" y="2084186"/>
            <a:ext cx="8964185" cy="1793090"/>
          </a:xfrm>
          <a:noFill/>
        </p:spPr>
        <p:txBody>
          <a:bodyPr lIns="146304" tIns="91440" rIns="146304" bIns="91440" anchor="t" anchorCtr="0"/>
          <a:lstStyle>
            <a:lvl1pPr>
              <a:defRPr sz="5293" spc="-98"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3"/>
            <a:ext cx="7171337" cy="1792326"/>
          </a:xfrm>
          <a:noFill/>
        </p:spPr>
        <p:txBody>
          <a:bodyPr lIns="146304" tIns="109728" rIns="146304" bIns="109728">
            <a:noAutofit/>
          </a:bodyPr>
          <a:lstStyle>
            <a:lvl1pPr marL="0" indent="0">
              <a:spcBef>
                <a:spcPts val="0"/>
              </a:spcBef>
              <a:buNone/>
              <a:defRPr sz="3137"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1075179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20354">
                      <a:schemeClr val="tx2"/>
                    </a:gs>
                    <a:gs pos="40000">
                      <a:schemeClr val="tx2"/>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36029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317658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buClr>
                <a:schemeClr val="tx2"/>
              </a:buClr>
              <a:defRPr sz="3921">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890111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defRPr sz="392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521936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764398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52481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008105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D24419-9DA1-4F17-A6A8-5C7FF8B0A48F}"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20233536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258518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4611781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95069"/>
            <a:ext cx="9859116" cy="1158793"/>
          </a:xfrm>
          <a:noFill/>
        </p:spPr>
        <p:txBody>
          <a:bodyPr tIns="91440" bIns="91440" anchor="t" anchorCtr="0">
            <a:spAutoFit/>
          </a:bodyPr>
          <a:lstStyle>
            <a:lvl1pPr>
              <a:defRPr sz="7057" spc="-98"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1" y="4785989"/>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3067629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84173"/>
            <a:ext cx="9859116" cy="1158793"/>
          </a:xfrm>
          <a:noFill/>
        </p:spPr>
        <p:txBody>
          <a:bodyPr tIns="91440" bIns="91440" anchor="t" anchorCtr="0">
            <a:spAutoFit/>
          </a:bodyPr>
          <a:lstStyle>
            <a:lvl1pPr>
              <a:defRPr lang="en-US" sz="7057"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2474340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3097759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7531210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0083969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1006236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6170503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1973570"/>
          </a:xfrm>
        </p:spPr>
        <p:txBody>
          <a:bodyPr>
            <a:spAutoFit/>
          </a:bodyPr>
          <a:lstStyle>
            <a:lvl1pPr>
              <a:defRPr sz="646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1"/>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8668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24419-9DA1-4F17-A6A8-5C7FF8B0A48F}"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2878379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66722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978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20688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80750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030" fontAlgn="base">
              <a:spcBef>
                <a:spcPct val="0"/>
              </a:spcBef>
              <a:spcAft>
                <a:spcPct val="0"/>
              </a:spcAft>
            </a:pPr>
            <a:endParaRPr lang="en-US" sz="220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9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4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45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1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130963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 y="0"/>
            <a:ext cx="12191377" cy="6858623"/>
          </a:xfrm>
          <a:prstGeom prst="rect">
            <a:avLst/>
          </a:prstGeom>
        </p:spPr>
      </p:pic>
      <p:sp>
        <p:nvSpPr>
          <p:cNvPr id="6" name="Rectangle 5"/>
          <p:cNvSpPr/>
          <p:nvPr userDrawn="1"/>
        </p:nvSpPr>
        <p:spPr bwMode="gray">
          <a:xfrm>
            <a:off x="0" y="4773828"/>
            <a:ext cx="12192000" cy="208417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440623" y="6171616"/>
            <a:ext cx="4482123"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algn="r" defTabSz="913850" eaLnBrk="0" hangingPunct="0"/>
            <a:r>
              <a:rPr lang="en-US" sz="686" dirty="0">
                <a:gradFill>
                  <a:gsLst>
                    <a:gs pos="12389">
                      <a:srgbClr val="FFFFFF"/>
                    </a:gs>
                    <a:gs pos="54000">
                      <a:srgbClr val="FFFFFF"/>
                    </a:gs>
                  </a:gsLst>
                  <a:lin ang="5400000" scaled="0"/>
                </a:gradFill>
                <a:cs typeface="Segoe UI" pitchFamily="34" charset="0"/>
              </a:rPr>
              <a:t>© </a:t>
            </a:r>
            <a:r>
              <a:rPr lang="en-US" sz="686" dirty="0" smtClean="0">
                <a:gradFill>
                  <a:gsLst>
                    <a:gs pos="12389">
                      <a:srgbClr val="FFFFFF"/>
                    </a:gs>
                    <a:gs pos="54000">
                      <a:srgbClr val="FFFFFF"/>
                    </a:gs>
                  </a:gsLst>
                  <a:lin ang="5400000" scaled="0"/>
                </a:gradFill>
                <a:cs typeface="Segoe UI" pitchFamily="34" charset="0"/>
              </a:rPr>
              <a:t>2015 </a:t>
            </a:r>
            <a:r>
              <a:rPr lang="en-US" sz="686"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203" y="5471928"/>
            <a:ext cx="3227129" cy="687975"/>
          </a:xfrm>
          <a:prstGeom prst="rect">
            <a:avLst/>
          </a:prstGeom>
        </p:spPr>
      </p:pic>
    </p:spTree>
    <p:extLst>
      <p:ext uri="{BB962C8B-B14F-4D97-AF65-F5344CB8AC3E}">
        <p14:creationId xmlns:p14="http://schemas.microsoft.com/office/powerpoint/2010/main" val="38970672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67" indent="-284767">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96" indent="-275431">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964" indent="-284767">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043" indent="-224079">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121" indent="-224079">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5991240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30644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415807"/>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5474001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24419-9DA1-4F17-A6A8-5C7FF8B0A48F}"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4538599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556"/>
            <a:ext cx="12185847" cy="6855511"/>
          </a:xfrm>
          <a:prstGeom prst="rect">
            <a:avLst/>
          </a:prstGeom>
          <a:noFill/>
          <a:ln>
            <a:noFill/>
          </a:ln>
        </p:spPr>
      </p:pic>
      <p:sp>
        <p:nvSpPr>
          <p:cNvPr id="3" name="Rectangle 2"/>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69239" y="2077801"/>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
        <p:nvSpPr>
          <p:cNvPr id="9" name="Rectangle 8"/>
          <p:cNvSpPr/>
          <p:nvPr userDrawn="1"/>
        </p:nvSpPr>
        <p:spPr>
          <a:xfrm>
            <a:off x="287977" y="2980725"/>
            <a:ext cx="4248056" cy="769511"/>
          </a:xfrm>
          <a:prstGeom prst="rect">
            <a:avLst/>
          </a:prstGeom>
        </p:spPr>
        <p:txBody>
          <a:bodyPr wrap="none" anchor="ctr">
            <a:spAutoFit/>
          </a:bodyPr>
          <a:lstStyle/>
          <a:p>
            <a:pPr algn="r" defTabSz="1142867">
              <a:lnSpc>
                <a:spcPct val="90000"/>
              </a:lnSpc>
              <a:spcBef>
                <a:spcPct val="0"/>
              </a:spcBef>
            </a:pPr>
            <a:r>
              <a:rPr lang="en-US" sz="4902" spc="-123"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4902" spc="-123"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3776" y="4527712"/>
            <a:ext cx="2142257" cy="701614"/>
          </a:xfrm>
          <a:prstGeom prst="rect">
            <a:avLst/>
          </a:prstGeom>
        </p:spPr>
        <p:txBody>
          <a:bodyPr wrap="none" anchor="ctr">
            <a:spAutoFit/>
          </a:bodyPr>
          <a:lstStyle/>
          <a:p>
            <a:pPr algn="r" defTabSz="1142867">
              <a:lnSpc>
                <a:spcPct val="90000"/>
              </a:lnSpc>
              <a:spcBef>
                <a:spcPct val="0"/>
              </a:spcBef>
            </a:pPr>
            <a:r>
              <a:rPr lang="en-US" sz="2206" dirty="0" smtClean="0">
                <a:ln w="3175">
                  <a:noFill/>
                </a:ln>
                <a:gradFill>
                  <a:gsLst>
                    <a:gs pos="84066">
                      <a:srgbClr val="000000"/>
                    </a:gs>
                    <a:gs pos="57576">
                      <a:srgbClr val="000000"/>
                    </a:gs>
                  </a:gsLst>
                  <a:lin ang="5400000" scaled="0"/>
                </a:gradFill>
                <a:cs typeface="Segoe UI" pitchFamily="34" charset="0"/>
              </a:rPr>
              <a:t>May 4 – 8, 2015</a:t>
            </a:r>
            <a:br>
              <a:rPr lang="en-US" sz="2206" dirty="0" smtClean="0">
                <a:ln w="3175">
                  <a:noFill/>
                </a:ln>
                <a:gradFill>
                  <a:gsLst>
                    <a:gs pos="84066">
                      <a:srgbClr val="000000"/>
                    </a:gs>
                    <a:gs pos="57576">
                      <a:srgbClr val="000000"/>
                    </a:gs>
                  </a:gsLst>
                  <a:lin ang="5400000" scaled="0"/>
                </a:gradFill>
                <a:cs typeface="Segoe UI" pitchFamily="34" charset="0"/>
              </a:rPr>
            </a:br>
            <a:r>
              <a:rPr lang="en-US" sz="2206" dirty="0" smtClean="0">
                <a:ln w="3175">
                  <a:noFill/>
                </a:ln>
                <a:gradFill>
                  <a:gsLst>
                    <a:gs pos="84066">
                      <a:srgbClr val="000000"/>
                    </a:gs>
                    <a:gs pos="57576">
                      <a:srgbClr val="000000"/>
                    </a:gs>
                  </a:gsLst>
                  <a:lin ang="5400000" scaled="0"/>
                </a:gradFill>
                <a:cs typeface="Segoe UI" pitchFamily="34" charset="0"/>
              </a:rPr>
              <a:t>Chicago, IL</a:t>
            </a:r>
            <a:endParaRPr lang="en-US" sz="2206"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63145" y="4008247"/>
            <a:ext cx="2445282" cy="377435"/>
          </a:xfrm>
          <a:prstGeom prst="rect">
            <a:avLst/>
          </a:prstGeom>
        </p:spPr>
      </p:pic>
    </p:spTree>
    <p:extLst>
      <p:ext uri="{BB962C8B-B14F-4D97-AF65-F5344CB8AC3E}">
        <p14:creationId xmlns:p14="http://schemas.microsoft.com/office/powerpoint/2010/main" val="2576170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9" name="Title 1"/>
          <p:cNvSpPr>
            <a:spLocks noGrp="1"/>
          </p:cNvSpPr>
          <p:nvPr>
            <p:ph type="title" hasCustomPrompt="1"/>
          </p:nvPr>
        </p:nvSpPr>
        <p:spPr>
          <a:xfrm>
            <a:off x="269302" y="2084186"/>
            <a:ext cx="8964185" cy="1793090"/>
          </a:xfrm>
          <a:noFill/>
        </p:spPr>
        <p:txBody>
          <a:bodyPr lIns="146304" tIns="91440" rIns="146304" bIns="91440" anchor="t" anchorCtr="0"/>
          <a:lstStyle>
            <a:lvl1pPr>
              <a:defRPr sz="5293" spc="-98"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3"/>
            <a:ext cx="7171337" cy="1792326"/>
          </a:xfrm>
          <a:noFill/>
        </p:spPr>
        <p:txBody>
          <a:bodyPr lIns="146304" tIns="109728" rIns="146304" bIns="109728">
            <a:noAutofit/>
          </a:bodyPr>
          <a:lstStyle>
            <a:lvl1pPr marL="0" indent="0">
              <a:spcBef>
                <a:spcPts val="0"/>
              </a:spcBef>
              <a:buNone/>
              <a:defRPr sz="3137"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28986955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20354">
                      <a:schemeClr val="tx2"/>
                    </a:gs>
                    <a:gs pos="40000">
                      <a:schemeClr val="tx2"/>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856416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041406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buClr>
                <a:schemeClr val="tx2"/>
              </a:buClr>
              <a:defRPr sz="3921">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9927915"/>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defRPr sz="392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9716935"/>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005837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941352"/>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561732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609370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24419-9DA1-4F17-A6A8-5C7FF8B0A48F}"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4560043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1576093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95069"/>
            <a:ext cx="9859116" cy="1158793"/>
          </a:xfrm>
          <a:noFill/>
        </p:spPr>
        <p:txBody>
          <a:bodyPr tIns="91440" bIns="91440" anchor="t" anchorCtr="0">
            <a:spAutoFit/>
          </a:bodyPr>
          <a:lstStyle>
            <a:lvl1pPr>
              <a:defRPr sz="7057" spc="-98"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1" y="4785989"/>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1848029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84173"/>
            <a:ext cx="9859116" cy="1158793"/>
          </a:xfrm>
          <a:noFill/>
        </p:spPr>
        <p:txBody>
          <a:bodyPr tIns="91440" bIns="91440" anchor="t" anchorCtr="0">
            <a:spAutoFit/>
          </a:bodyPr>
          <a:lstStyle>
            <a:lvl1pPr>
              <a:defRPr lang="en-US" sz="7057"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935862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923918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65322606"/>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71943715"/>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89637298"/>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79169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1973570"/>
          </a:xfrm>
        </p:spPr>
        <p:txBody>
          <a:bodyPr>
            <a:spAutoFit/>
          </a:bodyPr>
          <a:lstStyle>
            <a:lvl1pPr>
              <a:defRPr sz="646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1"/>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98631853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40987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24419-9DA1-4F17-A6A8-5C7FF8B0A48F}"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032B8-544E-4BDB-95CE-E14D9EBE906E}" type="slidenum">
              <a:rPr lang="en-US" smtClean="0"/>
              <a:t>‹#›</a:t>
            </a:fld>
            <a:endParaRPr lang="en-US"/>
          </a:p>
        </p:txBody>
      </p:sp>
    </p:spTree>
    <p:extLst>
      <p:ext uri="{BB962C8B-B14F-4D97-AF65-F5344CB8AC3E}">
        <p14:creationId xmlns:p14="http://schemas.microsoft.com/office/powerpoint/2010/main" val="16280407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897187"/>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36785"/>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732228"/>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030" fontAlgn="base">
              <a:spcBef>
                <a:spcPct val="0"/>
              </a:spcBef>
              <a:spcAft>
                <a:spcPct val="0"/>
              </a:spcAft>
            </a:pPr>
            <a:endParaRPr lang="en-US" sz="220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9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4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45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1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925562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 y="0"/>
            <a:ext cx="12191377" cy="6858623"/>
          </a:xfrm>
          <a:prstGeom prst="rect">
            <a:avLst/>
          </a:prstGeom>
        </p:spPr>
      </p:pic>
      <p:sp>
        <p:nvSpPr>
          <p:cNvPr id="6" name="Rectangle 5"/>
          <p:cNvSpPr/>
          <p:nvPr userDrawn="1"/>
        </p:nvSpPr>
        <p:spPr bwMode="gray">
          <a:xfrm>
            <a:off x="0" y="4773828"/>
            <a:ext cx="12192000" cy="208417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440623" y="6171616"/>
            <a:ext cx="4482123"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algn="r" defTabSz="913850" eaLnBrk="0" hangingPunct="0"/>
            <a:r>
              <a:rPr lang="en-US" sz="686" dirty="0">
                <a:gradFill>
                  <a:gsLst>
                    <a:gs pos="12389">
                      <a:srgbClr val="FFFFFF"/>
                    </a:gs>
                    <a:gs pos="54000">
                      <a:srgbClr val="FFFFFF"/>
                    </a:gs>
                  </a:gsLst>
                  <a:lin ang="5400000" scaled="0"/>
                </a:gradFill>
                <a:cs typeface="Segoe UI" pitchFamily="34" charset="0"/>
              </a:rPr>
              <a:t>© </a:t>
            </a:r>
            <a:r>
              <a:rPr lang="en-US" sz="686" dirty="0" smtClean="0">
                <a:gradFill>
                  <a:gsLst>
                    <a:gs pos="12389">
                      <a:srgbClr val="FFFFFF"/>
                    </a:gs>
                    <a:gs pos="54000">
                      <a:srgbClr val="FFFFFF"/>
                    </a:gs>
                  </a:gsLst>
                  <a:lin ang="5400000" scaled="0"/>
                </a:gradFill>
                <a:cs typeface="Segoe UI" pitchFamily="34" charset="0"/>
              </a:rPr>
              <a:t>2015 </a:t>
            </a:r>
            <a:r>
              <a:rPr lang="en-US" sz="686"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203" y="5471928"/>
            <a:ext cx="3227129" cy="687975"/>
          </a:xfrm>
          <a:prstGeom prst="rect">
            <a:avLst/>
          </a:prstGeom>
        </p:spPr>
      </p:pic>
    </p:spTree>
    <p:extLst>
      <p:ext uri="{BB962C8B-B14F-4D97-AF65-F5344CB8AC3E}">
        <p14:creationId xmlns:p14="http://schemas.microsoft.com/office/powerpoint/2010/main" val="23736861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67" indent="-284767">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96" indent="-275431">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964" indent="-284767">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043" indent="-224079">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121" indent="-224079">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39142499"/>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894622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480367"/>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757983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556"/>
            <a:ext cx="12185847" cy="6855511"/>
          </a:xfrm>
          <a:prstGeom prst="rect">
            <a:avLst/>
          </a:prstGeom>
          <a:noFill/>
          <a:ln>
            <a:noFill/>
          </a:ln>
        </p:spPr>
      </p:pic>
      <p:sp>
        <p:nvSpPr>
          <p:cNvPr id="3" name="Rectangle 2"/>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69239" y="2077801"/>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
        <p:nvSpPr>
          <p:cNvPr id="9" name="Rectangle 8"/>
          <p:cNvSpPr/>
          <p:nvPr userDrawn="1"/>
        </p:nvSpPr>
        <p:spPr>
          <a:xfrm>
            <a:off x="287977" y="2980725"/>
            <a:ext cx="4248056" cy="769511"/>
          </a:xfrm>
          <a:prstGeom prst="rect">
            <a:avLst/>
          </a:prstGeom>
        </p:spPr>
        <p:txBody>
          <a:bodyPr wrap="none" anchor="ctr">
            <a:spAutoFit/>
          </a:bodyPr>
          <a:lstStyle/>
          <a:p>
            <a:pPr algn="r" defTabSz="1142867">
              <a:lnSpc>
                <a:spcPct val="90000"/>
              </a:lnSpc>
              <a:spcBef>
                <a:spcPct val="0"/>
              </a:spcBef>
            </a:pPr>
            <a:r>
              <a:rPr lang="en-US" sz="4902" spc="-123"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4902" spc="-123"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3776" y="4527712"/>
            <a:ext cx="2142257" cy="701614"/>
          </a:xfrm>
          <a:prstGeom prst="rect">
            <a:avLst/>
          </a:prstGeom>
        </p:spPr>
        <p:txBody>
          <a:bodyPr wrap="none" anchor="ctr">
            <a:spAutoFit/>
          </a:bodyPr>
          <a:lstStyle/>
          <a:p>
            <a:pPr algn="r" defTabSz="1142867">
              <a:lnSpc>
                <a:spcPct val="90000"/>
              </a:lnSpc>
              <a:spcBef>
                <a:spcPct val="0"/>
              </a:spcBef>
            </a:pPr>
            <a:r>
              <a:rPr lang="en-US" sz="2206" dirty="0" smtClean="0">
                <a:ln w="3175">
                  <a:noFill/>
                </a:ln>
                <a:gradFill>
                  <a:gsLst>
                    <a:gs pos="84066">
                      <a:srgbClr val="000000"/>
                    </a:gs>
                    <a:gs pos="57576">
                      <a:srgbClr val="000000"/>
                    </a:gs>
                  </a:gsLst>
                  <a:lin ang="5400000" scaled="0"/>
                </a:gradFill>
                <a:cs typeface="Segoe UI" pitchFamily="34" charset="0"/>
              </a:rPr>
              <a:t>May 4 – 8, 2015</a:t>
            </a:r>
            <a:br>
              <a:rPr lang="en-US" sz="2206" dirty="0" smtClean="0">
                <a:ln w="3175">
                  <a:noFill/>
                </a:ln>
                <a:gradFill>
                  <a:gsLst>
                    <a:gs pos="84066">
                      <a:srgbClr val="000000"/>
                    </a:gs>
                    <a:gs pos="57576">
                      <a:srgbClr val="000000"/>
                    </a:gs>
                  </a:gsLst>
                  <a:lin ang="5400000" scaled="0"/>
                </a:gradFill>
                <a:cs typeface="Segoe UI" pitchFamily="34" charset="0"/>
              </a:rPr>
            </a:br>
            <a:r>
              <a:rPr lang="en-US" sz="2206" dirty="0" smtClean="0">
                <a:ln w="3175">
                  <a:noFill/>
                </a:ln>
                <a:gradFill>
                  <a:gsLst>
                    <a:gs pos="84066">
                      <a:srgbClr val="000000"/>
                    </a:gs>
                    <a:gs pos="57576">
                      <a:srgbClr val="000000"/>
                    </a:gs>
                  </a:gsLst>
                  <a:lin ang="5400000" scaled="0"/>
                </a:gradFill>
                <a:cs typeface="Segoe UI" pitchFamily="34" charset="0"/>
              </a:rPr>
              <a:t>Chicago, IL</a:t>
            </a:r>
            <a:endParaRPr lang="en-US" sz="2206"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63145" y="4008247"/>
            <a:ext cx="2445282" cy="377435"/>
          </a:xfrm>
          <a:prstGeom prst="rect">
            <a:avLst/>
          </a:prstGeom>
        </p:spPr>
      </p:pic>
    </p:spTree>
    <p:extLst>
      <p:ext uri="{BB962C8B-B14F-4D97-AF65-F5344CB8AC3E}">
        <p14:creationId xmlns:p14="http://schemas.microsoft.com/office/powerpoint/2010/main" val="3268312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theme" Target="../theme/theme10.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image" Target="../media/image1.pn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image" Target="../media/image1.png"/><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29" Type="http://schemas.openxmlformats.org/officeDocument/2006/relationships/slideLayout" Target="../slideLayouts/slideLayout156.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image" Target="../media/image1.png"/><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theme" Target="../theme/theme7.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3" Type="http://schemas.openxmlformats.org/officeDocument/2006/relationships/slideLayout" Target="../slideLayouts/slideLayout186.xml"/><Relationship Id="rId21" Type="http://schemas.openxmlformats.org/officeDocument/2006/relationships/theme" Target="../theme/theme8.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image" Target="../media/image1.png"/><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theme" Target="../theme/theme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24419-9DA1-4F17-A6A8-5C7FF8B0A48F}" type="datetimeFigureOut">
              <a:rPr lang="en-US" smtClean="0"/>
              <a:t>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032B8-544E-4BDB-95CE-E14D9EBE906E}" type="slidenum">
              <a:rPr lang="en-US" smtClean="0"/>
              <a:t>‹#›</a:t>
            </a:fld>
            <a:endParaRPr lang="en-US"/>
          </a:p>
        </p:txBody>
      </p:sp>
    </p:spTree>
    <p:extLst>
      <p:ext uri="{BB962C8B-B14F-4D97-AF65-F5344CB8AC3E}">
        <p14:creationId xmlns:p14="http://schemas.microsoft.com/office/powerpoint/2010/main" val="346522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TextBox 13"/>
          <p:cNvSpPr txBox="1">
            <a:spLocks noChangeArrowheads="1"/>
          </p:cNvSpPr>
          <p:nvPr/>
        </p:nvSpPr>
        <p:spPr bwMode="auto">
          <a:xfrm>
            <a:off x="10307010" y="6381751"/>
            <a:ext cx="1357941"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609585" rtl="0" eaLnBrk="1" fontAlgn="base" latinLnBrk="0" hangingPunct="1">
              <a:lnSpc>
                <a:spcPct val="100000"/>
              </a:lnSpc>
              <a:spcBef>
                <a:spcPct val="0"/>
              </a:spcBef>
              <a:spcAft>
                <a:spcPct val="0"/>
              </a:spcAft>
              <a:buClrTx/>
              <a:buSzTx/>
              <a:buFontTx/>
              <a:buNone/>
              <a:tabLst/>
              <a:defRPr/>
            </a:pPr>
            <a:fld id="{AD4A2FBE-BFCA-EB49-98EB-03F6E338C81B}" type="slidenum">
              <a:rPr kumimoji="0" lang="en-US" sz="1333" b="0" i="0" u="none" strike="noStrike" kern="1200" cap="none" spc="0" normalizeH="0" baseline="0" noProof="0" smtClean="0">
                <a:ln>
                  <a:noFill/>
                </a:ln>
                <a:solidFill>
                  <a:srgbClr val="404040"/>
                </a:solidFill>
                <a:effectLst/>
                <a:uLnTx/>
                <a:uFillTx/>
                <a:latin typeface="Arial" pitchFamily="34" charset="0"/>
                <a:ea typeface="ＭＳ Ｐゴシック" pitchFamily="34" charset="-128"/>
                <a:cs typeface="Arial" pitchFamily="34" charset="0"/>
              </a:rPr>
              <a:pPr marL="0" marR="0" lvl="0" indent="0" algn="r" defTabSz="609585" rtl="0" eaLnBrk="1" fontAlgn="base" latinLnBrk="0" hangingPunct="1">
                <a:lnSpc>
                  <a:spcPct val="100000"/>
                </a:lnSpc>
                <a:spcBef>
                  <a:spcPct val="0"/>
                </a:spcBef>
                <a:spcAft>
                  <a:spcPct val="0"/>
                </a:spcAft>
                <a:buClrTx/>
                <a:buSzTx/>
                <a:buFontTx/>
                <a:buNone/>
                <a:tabLst/>
                <a:defRPr/>
              </a:pPr>
              <a:t>‹#›</a:t>
            </a:fld>
            <a:endParaRPr kumimoji="0" lang="en-US" sz="1333" b="0" i="0" u="none" strike="noStrike" kern="1200" cap="none" spc="0" normalizeH="0" baseline="0" noProof="0" dirty="0" smtClean="0">
              <a:ln>
                <a:noFill/>
              </a:ln>
              <a:solidFill>
                <a:srgbClr val="404040"/>
              </a:solidFill>
              <a:effectLst/>
              <a:uLnTx/>
              <a:uFillTx/>
              <a:latin typeface="Arial" pitchFamily="34" charset="0"/>
              <a:ea typeface="ＭＳ Ｐゴシック" pitchFamily="34" charset="-128"/>
              <a:cs typeface="Arial" pitchFamily="34" charset="0"/>
            </a:endParaRPr>
          </a:p>
        </p:txBody>
      </p:sp>
      <p:sp>
        <p:nvSpPr>
          <p:cNvPr id="6" name="TextBox 12"/>
          <p:cNvSpPr txBox="1">
            <a:spLocks noChangeArrowheads="1"/>
          </p:cNvSpPr>
          <p:nvPr/>
        </p:nvSpPr>
        <p:spPr bwMode="auto">
          <a:xfrm>
            <a:off x="557499" y="6407802"/>
            <a:ext cx="4578395"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988"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smtClean="0">
                <a:ln>
                  <a:noFill/>
                </a:ln>
                <a:solidFill>
                  <a:srgbClr val="404040"/>
                </a:solidFill>
                <a:effectLst/>
                <a:uLnTx/>
                <a:uFillTx/>
                <a:latin typeface="Arial" pitchFamily="34" charset="0"/>
                <a:ea typeface="ＭＳ Ｐゴシック" pitchFamily="34" charset="-128"/>
                <a:cs typeface="Arial" pitchFamily="34" charset="0"/>
              </a:rPr>
              <a:t>axonvx.com</a:t>
            </a:r>
          </a:p>
        </p:txBody>
      </p:sp>
    </p:spTree>
    <p:extLst>
      <p:ext uri="{BB962C8B-B14F-4D97-AF65-F5344CB8AC3E}">
        <p14:creationId xmlns:p14="http://schemas.microsoft.com/office/powerpoint/2010/main" val="180134735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iming>
    <p:tnLst>
      <p:par>
        <p:cTn id="1" dur="indefinite" restart="never" nodeType="tmRoot"/>
      </p:par>
    </p:tnLst>
  </p:timing>
  <p:txStyles>
    <p:titleStyle>
      <a:lvl1pPr algn="l" defTabSz="609585" rtl="0" eaLnBrk="1" fontAlgn="base" hangingPunct="1">
        <a:spcBef>
          <a:spcPct val="0"/>
        </a:spcBef>
        <a:spcAft>
          <a:spcPct val="0"/>
        </a:spcAft>
        <a:defRPr sz="3333" kern="1200">
          <a:solidFill>
            <a:schemeClr val="bg1"/>
          </a:solidFill>
          <a:latin typeface="+mj-lt"/>
          <a:ea typeface="ＭＳ Ｐゴシック" charset="0"/>
          <a:cs typeface="+mj-cs"/>
        </a:defRPr>
      </a:lvl1pPr>
      <a:lvl2pPr algn="ctr" defTabSz="609585" rtl="0" eaLnBrk="1" fontAlgn="base" hangingPunct="1">
        <a:spcBef>
          <a:spcPct val="0"/>
        </a:spcBef>
        <a:spcAft>
          <a:spcPct val="0"/>
        </a:spcAft>
        <a:defRPr sz="3333">
          <a:solidFill>
            <a:schemeClr val="accent2"/>
          </a:solidFill>
          <a:latin typeface="Arial" pitchFamily="34" charset="0"/>
          <a:ea typeface="ＭＳ Ｐゴシック" charset="0"/>
        </a:defRPr>
      </a:lvl2pPr>
      <a:lvl3pPr algn="ctr" defTabSz="609585" rtl="0" eaLnBrk="1" fontAlgn="base" hangingPunct="1">
        <a:spcBef>
          <a:spcPct val="0"/>
        </a:spcBef>
        <a:spcAft>
          <a:spcPct val="0"/>
        </a:spcAft>
        <a:defRPr sz="3333">
          <a:solidFill>
            <a:schemeClr val="accent2"/>
          </a:solidFill>
          <a:latin typeface="Arial" pitchFamily="34" charset="0"/>
          <a:ea typeface="ＭＳ Ｐゴシック" charset="0"/>
        </a:defRPr>
      </a:lvl3pPr>
      <a:lvl4pPr algn="ctr" defTabSz="609585" rtl="0" eaLnBrk="1" fontAlgn="base" hangingPunct="1">
        <a:spcBef>
          <a:spcPct val="0"/>
        </a:spcBef>
        <a:spcAft>
          <a:spcPct val="0"/>
        </a:spcAft>
        <a:defRPr sz="3333">
          <a:solidFill>
            <a:schemeClr val="accent2"/>
          </a:solidFill>
          <a:latin typeface="Arial" pitchFamily="34" charset="0"/>
          <a:ea typeface="ＭＳ Ｐゴシック" charset="0"/>
        </a:defRPr>
      </a:lvl4pPr>
      <a:lvl5pPr algn="ctr" defTabSz="609585" rtl="0" eaLnBrk="1" fontAlgn="base" hangingPunct="1">
        <a:spcBef>
          <a:spcPct val="0"/>
        </a:spcBef>
        <a:spcAft>
          <a:spcPct val="0"/>
        </a:spcAft>
        <a:defRPr sz="3333">
          <a:solidFill>
            <a:schemeClr val="accent2"/>
          </a:solidFill>
          <a:latin typeface="Arial" pitchFamily="34" charset="0"/>
          <a:ea typeface="ＭＳ Ｐゴシック" charset="0"/>
        </a:defRPr>
      </a:lvl5pPr>
      <a:lvl6pPr marL="609585" algn="ctr" defTabSz="609585" rtl="0" eaLnBrk="1" fontAlgn="base" hangingPunct="1">
        <a:spcBef>
          <a:spcPct val="0"/>
        </a:spcBef>
        <a:spcAft>
          <a:spcPct val="0"/>
        </a:spcAft>
        <a:defRPr sz="3333">
          <a:solidFill>
            <a:schemeClr val="accent2"/>
          </a:solidFill>
          <a:latin typeface="Arial" pitchFamily="34" charset="0"/>
        </a:defRPr>
      </a:lvl6pPr>
      <a:lvl7pPr marL="1219170" algn="ctr" defTabSz="609585" rtl="0" eaLnBrk="1" fontAlgn="base" hangingPunct="1">
        <a:spcBef>
          <a:spcPct val="0"/>
        </a:spcBef>
        <a:spcAft>
          <a:spcPct val="0"/>
        </a:spcAft>
        <a:defRPr sz="3333">
          <a:solidFill>
            <a:schemeClr val="accent2"/>
          </a:solidFill>
          <a:latin typeface="Arial" pitchFamily="34" charset="0"/>
        </a:defRPr>
      </a:lvl7pPr>
      <a:lvl8pPr marL="1828754" algn="ctr" defTabSz="609585" rtl="0" eaLnBrk="1" fontAlgn="base" hangingPunct="1">
        <a:spcBef>
          <a:spcPct val="0"/>
        </a:spcBef>
        <a:spcAft>
          <a:spcPct val="0"/>
        </a:spcAft>
        <a:defRPr sz="3333">
          <a:solidFill>
            <a:schemeClr val="accent2"/>
          </a:solidFill>
          <a:latin typeface="Arial" pitchFamily="34" charset="0"/>
        </a:defRPr>
      </a:lvl8pPr>
      <a:lvl9pPr marL="2438339" algn="ctr" defTabSz="609585" rtl="0" eaLnBrk="1" fontAlgn="base" hangingPunct="1">
        <a:spcBef>
          <a:spcPct val="0"/>
        </a:spcBef>
        <a:spcAft>
          <a:spcPct val="0"/>
        </a:spcAft>
        <a:defRPr sz="3333">
          <a:solidFill>
            <a:schemeClr val="accent2"/>
          </a:solidFill>
          <a:latin typeface="Arial" pitchFamily="34" charset="0"/>
        </a:defRPr>
      </a:lvl9pPr>
    </p:titleStyle>
    <p:bodyStyle>
      <a:lvl1pPr marL="457189" indent="-457189" algn="l" defTabSz="609585" rtl="0" eaLnBrk="1" fontAlgn="base" hangingPunct="1">
        <a:spcBef>
          <a:spcPct val="20000"/>
        </a:spcBef>
        <a:spcAft>
          <a:spcPct val="0"/>
        </a:spcAft>
        <a:buClr>
          <a:schemeClr val="accent1"/>
        </a:buClr>
        <a:buFont typeface="Arial"/>
        <a:buChar char="•"/>
        <a:defRPr sz="2667" kern="1200">
          <a:solidFill>
            <a:schemeClr val="tx1"/>
          </a:solidFill>
          <a:latin typeface="+mn-lt"/>
          <a:ea typeface="ＭＳ Ｐゴシック" charset="0"/>
          <a:cs typeface="+mn-cs"/>
        </a:defRPr>
      </a:lvl1pPr>
      <a:lvl2pPr marL="1066773" indent="-457189" algn="l" defTabSz="609585" rtl="0" eaLnBrk="1" fontAlgn="base" hangingPunct="1">
        <a:spcBef>
          <a:spcPct val="20000"/>
        </a:spcBef>
        <a:spcAft>
          <a:spcPct val="0"/>
        </a:spcAft>
        <a:buClr>
          <a:schemeClr val="accent1"/>
        </a:buClr>
        <a:buFont typeface="Arial"/>
        <a:buChar char="•"/>
        <a:defRPr sz="2667" kern="1200">
          <a:solidFill>
            <a:schemeClr val="tx1"/>
          </a:solidFill>
          <a:latin typeface="+mn-lt"/>
          <a:ea typeface="ＭＳ Ｐゴシック" charset="0"/>
          <a:cs typeface="+mn-cs"/>
        </a:defRPr>
      </a:lvl2pPr>
      <a:lvl3pPr marL="1676358" indent="-457189" algn="l" defTabSz="609585" rtl="0" eaLnBrk="1" fontAlgn="base" hangingPunct="1">
        <a:spcBef>
          <a:spcPct val="20000"/>
        </a:spcBef>
        <a:spcAft>
          <a:spcPct val="0"/>
        </a:spcAft>
        <a:buClr>
          <a:schemeClr val="accent1"/>
        </a:buClr>
        <a:buFont typeface="Arial"/>
        <a:buChar char="•"/>
        <a:defRPr sz="2667" kern="1200">
          <a:solidFill>
            <a:schemeClr val="tx1"/>
          </a:solidFill>
          <a:latin typeface="+mn-lt"/>
          <a:ea typeface="ＭＳ Ｐゴシック" charset="0"/>
          <a:cs typeface="+mn-cs"/>
        </a:defRPr>
      </a:lvl3pPr>
      <a:lvl4pPr marL="2285943" indent="-457189" algn="l" defTabSz="609585" rtl="0" eaLnBrk="1" fontAlgn="base" hangingPunct="1">
        <a:spcBef>
          <a:spcPct val="20000"/>
        </a:spcBef>
        <a:spcAft>
          <a:spcPct val="0"/>
        </a:spcAft>
        <a:buClr>
          <a:schemeClr val="accent1"/>
        </a:buClr>
        <a:buFont typeface="Arial"/>
        <a:buChar char="•"/>
        <a:defRPr sz="2667" kern="1200">
          <a:solidFill>
            <a:schemeClr val="tx1"/>
          </a:solidFill>
          <a:latin typeface="+mn-lt"/>
          <a:ea typeface="ＭＳ Ｐゴシック" charset="0"/>
          <a:cs typeface="+mn-cs"/>
        </a:defRPr>
      </a:lvl4pPr>
      <a:lvl5pPr marL="2895528" indent="-457189" algn="l" defTabSz="609585" rtl="0" eaLnBrk="1" fontAlgn="base" hangingPunct="1">
        <a:spcBef>
          <a:spcPct val="20000"/>
        </a:spcBef>
        <a:spcAft>
          <a:spcPct val="0"/>
        </a:spcAft>
        <a:buClr>
          <a:schemeClr val="accent1"/>
        </a:buClr>
        <a:buFont typeface="Arial"/>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9"/>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6321664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p:fade/>
  </p:transition>
  <p:timing>
    <p:tnLst>
      <p:par>
        <p:cTn id="1" dur="indefinite" restart="never" nodeType="tmRoot"/>
      </p:par>
    </p:tnLst>
  </p:timing>
  <p:txStyles>
    <p:titleStyle>
      <a:lvl1pPr algn="l" defTabSz="914293"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18" marR="0" indent="-33611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46" marR="0" indent="-23652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275"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3pPr>
      <a:lvl4pPr marL="1008354"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4pPr>
      <a:lvl5pPr marL="1232432"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93" rtl="0" eaLnBrk="1" latinLnBrk="0" hangingPunct="1">
        <a:defRPr sz="1765" kern="1200">
          <a:solidFill>
            <a:schemeClr val="tx1"/>
          </a:solidFill>
          <a:latin typeface="+mn-lt"/>
          <a:ea typeface="+mn-ea"/>
          <a:cs typeface="+mn-cs"/>
        </a:defRPr>
      </a:lvl1pPr>
      <a:lvl2pPr marL="457147" algn="l" defTabSz="914293" rtl="0" eaLnBrk="1" latinLnBrk="0" hangingPunct="1">
        <a:defRPr sz="1765" kern="1200">
          <a:solidFill>
            <a:schemeClr val="tx1"/>
          </a:solidFill>
          <a:latin typeface="+mn-lt"/>
          <a:ea typeface="+mn-ea"/>
          <a:cs typeface="+mn-cs"/>
        </a:defRPr>
      </a:lvl2pPr>
      <a:lvl3pPr marL="914293" algn="l" defTabSz="914293" rtl="0" eaLnBrk="1" latinLnBrk="0" hangingPunct="1">
        <a:defRPr sz="1765" kern="1200">
          <a:solidFill>
            <a:schemeClr val="tx1"/>
          </a:solidFill>
          <a:latin typeface="+mn-lt"/>
          <a:ea typeface="+mn-ea"/>
          <a:cs typeface="+mn-cs"/>
        </a:defRPr>
      </a:lvl3pPr>
      <a:lvl4pPr marL="1371441" algn="l" defTabSz="914293" rtl="0" eaLnBrk="1" latinLnBrk="0" hangingPunct="1">
        <a:defRPr sz="1765" kern="1200">
          <a:solidFill>
            <a:schemeClr val="tx1"/>
          </a:solidFill>
          <a:latin typeface="+mn-lt"/>
          <a:ea typeface="+mn-ea"/>
          <a:cs typeface="+mn-cs"/>
        </a:defRPr>
      </a:lvl4pPr>
      <a:lvl5pPr marL="1828587" algn="l" defTabSz="914293" rtl="0" eaLnBrk="1" latinLnBrk="0" hangingPunct="1">
        <a:defRPr sz="1765" kern="1200">
          <a:solidFill>
            <a:schemeClr val="tx1"/>
          </a:solidFill>
          <a:latin typeface="+mn-lt"/>
          <a:ea typeface="+mn-ea"/>
          <a:cs typeface="+mn-cs"/>
        </a:defRPr>
      </a:lvl5pPr>
      <a:lvl6pPr marL="2285736" algn="l" defTabSz="914293" rtl="0" eaLnBrk="1" latinLnBrk="0" hangingPunct="1">
        <a:defRPr sz="1765" kern="1200">
          <a:solidFill>
            <a:schemeClr val="tx1"/>
          </a:solidFill>
          <a:latin typeface="+mn-lt"/>
          <a:ea typeface="+mn-ea"/>
          <a:cs typeface="+mn-cs"/>
        </a:defRPr>
      </a:lvl6pPr>
      <a:lvl7pPr marL="2742881" algn="l" defTabSz="914293" rtl="0" eaLnBrk="1" latinLnBrk="0" hangingPunct="1">
        <a:defRPr sz="1765" kern="1200">
          <a:solidFill>
            <a:schemeClr val="tx1"/>
          </a:solidFill>
          <a:latin typeface="+mn-lt"/>
          <a:ea typeface="+mn-ea"/>
          <a:cs typeface="+mn-cs"/>
        </a:defRPr>
      </a:lvl7pPr>
      <a:lvl8pPr marL="3200029" algn="l" defTabSz="914293" rtl="0" eaLnBrk="1" latinLnBrk="0" hangingPunct="1">
        <a:defRPr sz="1765" kern="1200">
          <a:solidFill>
            <a:schemeClr val="tx1"/>
          </a:solidFill>
          <a:latin typeface="+mn-lt"/>
          <a:ea typeface="+mn-ea"/>
          <a:cs typeface="+mn-cs"/>
        </a:defRPr>
      </a:lvl8pPr>
      <a:lvl9pPr marL="3657176" algn="l" defTabSz="914293"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9"/>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276111283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Lst>
  <p:transition>
    <p:fade/>
  </p:transition>
  <p:timing>
    <p:tnLst>
      <p:par>
        <p:cTn id="1" dur="indefinite" restart="never" nodeType="tmRoot"/>
      </p:par>
    </p:tnLst>
  </p:timing>
  <p:txStyles>
    <p:titleStyle>
      <a:lvl1pPr algn="l" defTabSz="914293"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18" marR="0" indent="-33611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46" marR="0" indent="-23652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275"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3pPr>
      <a:lvl4pPr marL="1008354"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4pPr>
      <a:lvl5pPr marL="1232432"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93" rtl="0" eaLnBrk="1" latinLnBrk="0" hangingPunct="1">
        <a:defRPr sz="1765" kern="1200">
          <a:solidFill>
            <a:schemeClr val="tx1"/>
          </a:solidFill>
          <a:latin typeface="+mn-lt"/>
          <a:ea typeface="+mn-ea"/>
          <a:cs typeface="+mn-cs"/>
        </a:defRPr>
      </a:lvl1pPr>
      <a:lvl2pPr marL="457147" algn="l" defTabSz="914293" rtl="0" eaLnBrk="1" latinLnBrk="0" hangingPunct="1">
        <a:defRPr sz="1765" kern="1200">
          <a:solidFill>
            <a:schemeClr val="tx1"/>
          </a:solidFill>
          <a:latin typeface="+mn-lt"/>
          <a:ea typeface="+mn-ea"/>
          <a:cs typeface="+mn-cs"/>
        </a:defRPr>
      </a:lvl2pPr>
      <a:lvl3pPr marL="914293" algn="l" defTabSz="914293" rtl="0" eaLnBrk="1" latinLnBrk="0" hangingPunct="1">
        <a:defRPr sz="1765" kern="1200">
          <a:solidFill>
            <a:schemeClr val="tx1"/>
          </a:solidFill>
          <a:latin typeface="+mn-lt"/>
          <a:ea typeface="+mn-ea"/>
          <a:cs typeface="+mn-cs"/>
        </a:defRPr>
      </a:lvl3pPr>
      <a:lvl4pPr marL="1371441" algn="l" defTabSz="914293" rtl="0" eaLnBrk="1" latinLnBrk="0" hangingPunct="1">
        <a:defRPr sz="1765" kern="1200">
          <a:solidFill>
            <a:schemeClr val="tx1"/>
          </a:solidFill>
          <a:latin typeface="+mn-lt"/>
          <a:ea typeface="+mn-ea"/>
          <a:cs typeface="+mn-cs"/>
        </a:defRPr>
      </a:lvl4pPr>
      <a:lvl5pPr marL="1828587" algn="l" defTabSz="914293" rtl="0" eaLnBrk="1" latinLnBrk="0" hangingPunct="1">
        <a:defRPr sz="1765" kern="1200">
          <a:solidFill>
            <a:schemeClr val="tx1"/>
          </a:solidFill>
          <a:latin typeface="+mn-lt"/>
          <a:ea typeface="+mn-ea"/>
          <a:cs typeface="+mn-cs"/>
        </a:defRPr>
      </a:lvl5pPr>
      <a:lvl6pPr marL="2285736" algn="l" defTabSz="914293" rtl="0" eaLnBrk="1" latinLnBrk="0" hangingPunct="1">
        <a:defRPr sz="1765" kern="1200">
          <a:solidFill>
            <a:schemeClr val="tx1"/>
          </a:solidFill>
          <a:latin typeface="+mn-lt"/>
          <a:ea typeface="+mn-ea"/>
          <a:cs typeface="+mn-cs"/>
        </a:defRPr>
      </a:lvl6pPr>
      <a:lvl7pPr marL="2742881" algn="l" defTabSz="914293" rtl="0" eaLnBrk="1" latinLnBrk="0" hangingPunct="1">
        <a:defRPr sz="1765" kern="1200">
          <a:solidFill>
            <a:schemeClr val="tx1"/>
          </a:solidFill>
          <a:latin typeface="+mn-lt"/>
          <a:ea typeface="+mn-ea"/>
          <a:cs typeface="+mn-cs"/>
        </a:defRPr>
      </a:lvl7pPr>
      <a:lvl8pPr marL="3200029" algn="l" defTabSz="914293" rtl="0" eaLnBrk="1" latinLnBrk="0" hangingPunct="1">
        <a:defRPr sz="1765" kern="1200">
          <a:solidFill>
            <a:schemeClr val="tx1"/>
          </a:solidFill>
          <a:latin typeface="+mn-lt"/>
          <a:ea typeface="+mn-ea"/>
          <a:cs typeface="+mn-cs"/>
        </a:defRPr>
      </a:lvl8pPr>
      <a:lvl9pPr marL="3657176" algn="l" defTabSz="914293"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9"/>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113066074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Lst>
  <p:transition>
    <p:fade/>
  </p:transition>
  <p:timing>
    <p:tnLst>
      <p:par>
        <p:cTn id="1" dur="indefinite" restart="never" nodeType="tmRoot"/>
      </p:par>
    </p:tnLst>
  </p:timing>
  <p:txStyles>
    <p:titleStyle>
      <a:lvl1pPr algn="l" defTabSz="914293"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18" marR="0" indent="-33611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46" marR="0" indent="-23652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275"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3pPr>
      <a:lvl4pPr marL="1008354"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4pPr>
      <a:lvl5pPr marL="1232432"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93" rtl="0" eaLnBrk="1" latinLnBrk="0" hangingPunct="1">
        <a:defRPr sz="1765" kern="1200">
          <a:solidFill>
            <a:schemeClr val="tx1"/>
          </a:solidFill>
          <a:latin typeface="+mn-lt"/>
          <a:ea typeface="+mn-ea"/>
          <a:cs typeface="+mn-cs"/>
        </a:defRPr>
      </a:lvl1pPr>
      <a:lvl2pPr marL="457147" algn="l" defTabSz="914293" rtl="0" eaLnBrk="1" latinLnBrk="0" hangingPunct="1">
        <a:defRPr sz="1765" kern="1200">
          <a:solidFill>
            <a:schemeClr val="tx1"/>
          </a:solidFill>
          <a:latin typeface="+mn-lt"/>
          <a:ea typeface="+mn-ea"/>
          <a:cs typeface="+mn-cs"/>
        </a:defRPr>
      </a:lvl2pPr>
      <a:lvl3pPr marL="914293" algn="l" defTabSz="914293" rtl="0" eaLnBrk="1" latinLnBrk="0" hangingPunct="1">
        <a:defRPr sz="1765" kern="1200">
          <a:solidFill>
            <a:schemeClr val="tx1"/>
          </a:solidFill>
          <a:latin typeface="+mn-lt"/>
          <a:ea typeface="+mn-ea"/>
          <a:cs typeface="+mn-cs"/>
        </a:defRPr>
      </a:lvl3pPr>
      <a:lvl4pPr marL="1371441" algn="l" defTabSz="914293" rtl="0" eaLnBrk="1" latinLnBrk="0" hangingPunct="1">
        <a:defRPr sz="1765" kern="1200">
          <a:solidFill>
            <a:schemeClr val="tx1"/>
          </a:solidFill>
          <a:latin typeface="+mn-lt"/>
          <a:ea typeface="+mn-ea"/>
          <a:cs typeface="+mn-cs"/>
        </a:defRPr>
      </a:lvl4pPr>
      <a:lvl5pPr marL="1828587" algn="l" defTabSz="914293" rtl="0" eaLnBrk="1" latinLnBrk="0" hangingPunct="1">
        <a:defRPr sz="1765" kern="1200">
          <a:solidFill>
            <a:schemeClr val="tx1"/>
          </a:solidFill>
          <a:latin typeface="+mn-lt"/>
          <a:ea typeface="+mn-ea"/>
          <a:cs typeface="+mn-cs"/>
        </a:defRPr>
      </a:lvl5pPr>
      <a:lvl6pPr marL="2285736" algn="l" defTabSz="914293" rtl="0" eaLnBrk="1" latinLnBrk="0" hangingPunct="1">
        <a:defRPr sz="1765" kern="1200">
          <a:solidFill>
            <a:schemeClr val="tx1"/>
          </a:solidFill>
          <a:latin typeface="+mn-lt"/>
          <a:ea typeface="+mn-ea"/>
          <a:cs typeface="+mn-cs"/>
        </a:defRPr>
      </a:lvl6pPr>
      <a:lvl7pPr marL="2742881" algn="l" defTabSz="914293" rtl="0" eaLnBrk="1" latinLnBrk="0" hangingPunct="1">
        <a:defRPr sz="1765" kern="1200">
          <a:solidFill>
            <a:schemeClr val="tx1"/>
          </a:solidFill>
          <a:latin typeface="+mn-lt"/>
          <a:ea typeface="+mn-ea"/>
          <a:cs typeface="+mn-cs"/>
        </a:defRPr>
      </a:lvl7pPr>
      <a:lvl8pPr marL="3200029" algn="l" defTabSz="914293" rtl="0" eaLnBrk="1" latinLnBrk="0" hangingPunct="1">
        <a:defRPr sz="1765" kern="1200">
          <a:solidFill>
            <a:schemeClr val="tx1"/>
          </a:solidFill>
          <a:latin typeface="+mn-lt"/>
          <a:ea typeface="+mn-ea"/>
          <a:cs typeface="+mn-cs"/>
        </a:defRPr>
      </a:lvl8pPr>
      <a:lvl9pPr marL="3657176" algn="l" defTabSz="914293"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9"/>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102492293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Lst>
  <p:transition>
    <p:fade/>
  </p:transition>
  <p:timing>
    <p:tnLst>
      <p:par>
        <p:cTn id="1" dur="indefinite" restart="never" nodeType="tmRoot"/>
      </p:par>
    </p:tnLst>
  </p:timing>
  <p:txStyles>
    <p:titleStyle>
      <a:lvl1pPr algn="l" defTabSz="914293"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18" marR="0" indent="-33611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46" marR="0" indent="-23652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275"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3pPr>
      <a:lvl4pPr marL="1008354"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4pPr>
      <a:lvl5pPr marL="1232432"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93" rtl="0" eaLnBrk="1" latinLnBrk="0" hangingPunct="1">
        <a:defRPr sz="1765" kern="1200">
          <a:solidFill>
            <a:schemeClr val="tx1"/>
          </a:solidFill>
          <a:latin typeface="+mn-lt"/>
          <a:ea typeface="+mn-ea"/>
          <a:cs typeface="+mn-cs"/>
        </a:defRPr>
      </a:lvl1pPr>
      <a:lvl2pPr marL="457147" algn="l" defTabSz="914293" rtl="0" eaLnBrk="1" latinLnBrk="0" hangingPunct="1">
        <a:defRPr sz="1765" kern="1200">
          <a:solidFill>
            <a:schemeClr val="tx1"/>
          </a:solidFill>
          <a:latin typeface="+mn-lt"/>
          <a:ea typeface="+mn-ea"/>
          <a:cs typeface="+mn-cs"/>
        </a:defRPr>
      </a:lvl2pPr>
      <a:lvl3pPr marL="914293" algn="l" defTabSz="914293" rtl="0" eaLnBrk="1" latinLnBrk="0" hangingPunct="1">
        <a:defRPr sz="1765" kern="1200">
          <a:solidFill>
            <a:schemeClr val="tx1"/>
          </a:solidFill>
          <a:latin typeface="+mn-lt"/>
          <a:ea typeface="+mn-ea"/>
          <a:cs typeface="+mn-cs"/>
        </a:defRPr>
      </a:lvl3pPr>
      <a:lvl4pPr marL="1371441" algn="l" defTabSz="914293" rtl="0" eaLnBrk="1" latinLnBrk="0" hangingPunct="1">
        <a:defRPr sz="1765" kern="1200">
          <a:solidFill>
            <a:schemeClr val="tx1"/>
          </a:solidFill>
          <a:latin typeface="+mn-lt"/>
          <a:ea typeface="+mn-ea"/>
          <a:cs typeface="+mn-cs"/>
        </a:defRPr>
      </a:lvl4pPr>
      <a:lvl5pPr marL="1828587" algn="l" defTabSz="914293" rtl="0" eaLnBrk="1" latinLnBrk="0" hangingPunct="1">
        <a:defRPr sz="1765" kern="1200">
          <a:solidFill>
            <a:schemeClr val="tx1"/>
          </a:solidFill>
          <a:latin typeface="+mn-lt"/>
          <a:ea typeface="+mn-ea"/>
          <a:cs typeface="+mn-cs"/>
        </a:defRPr>
      </a:lvl5pPr>
      <a:lvl6pPr marL="2285736" algn="l" defTabSz="914293" rtl="0" eaLnBrk="1" latinLnBrk="0" hangingPunct="1">
        <a:defRPr sz="1765" kern="1200">
          <a:solidFill>
            <a:schemeClr val="tx1"/>
          </a:solidFill>
          <a:latin typeface="+mn-lt"/>
          <a:ea typeface="+mn-ea"/>
          <a:cs typeface="+mn-cs"/>
        </a:defRPr>
      </a:lvl6pPr>
      <a:lvl7pPr marL="2742881" algn="l" defTabSz="914293" rtl="0" eaLnBrk="1" latinLnBrk="0" hangingPunct="1">
        <a:defRPr sz="1765" kern="1200">
          <a:solidFill>
            <a:schemeClr val="tx1"/>
          </a:solidFill>
          <a:latin typeface="+mn-lt"/>
          <a:ea typeface="+mn-ea"/>
          <a:cs typeface="+mn-cs"/>
        </a:defRPr>
      </a:lvl7pPr>
      <a:lvl8pPr marL="3200029" algn="l" defTabSz="914293" rtl="0" eaLnBrk="1" latinLnBrk="0" hangingPunct="1">
        <a:defRPr sz="1765" kern="1200">
          <a:solidFill>
            <a:schemeClr val="tx1"/>
          </a:solidFill>
          <a:latin typeface="+mn-lt"/>
          <a:ea typeface="+mn-ea"/>
          <a:cs typeface="+mn-cs"/>
        </a:defRPr>
      </a:lvl8pPr>
      <a:lvl9pPr marL="3657176" algn="l" defTabSz="914293"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9"/>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48825195"/>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Lst>
  <p:transition>
    <p:fade/>
  </p:transition>
  <p:timing>
    <p:tnLst>
      <p:par>
        <p:cTn id="1" dur="indefinite" restart="never" nodeType="tmRoot"/>
      </p:par>
    </p:tnLst>
  </p:timing>
  <p:txStyles>
    <p:titleStyle>
      <a:lvl1pPr algn="l" defTabSz="914293"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18" marR="0" indent="-33611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46" marR="0" indent="-23652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275"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3pPr>
      <a:lvl4pPr marL="1008354"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4pPr>
      <a:lvl5pPr marL="1232432"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93" rtl="0" eaLnBrk="1" latinLnBrk="0" hangingPunct="1">
        <a:defRPr sz="1765" kern="1200">
          <a:solidFill>
            <a:schemeClr val="tx1"/>
          </a:solidFill>
          <a:latin typeface="+mn-lt"/>
          <a:ea typeface="+mn-ea"/>
          <a:cs typeface="+mn-cs"/>
        </a:defRPr>
      </a:lvl1pPr>
      <a:lvl2pPr marL="457147" algn="l" defTabSz="914293" rtl="0" eaLnBrk="1" latinLnBrk="0" hangingPunct="1">
        <a:defRPr sz="1765" kern="1200">
          <a:solidFill>
            <a:schemeClr val="tx1"/>
          </a:solidFill>
          <a:latin typeface="+mn-lt"/>
          <a:ea typeface="+mn-ea"/>
          <a:cs typeface="+mn-cs"/>
        </a:defRPr>
      </a:lvl2pPr>
      <a:lvl3pPr marL="914293" algn="l" defTabSz="914293" rtl="0" eaLnBrk="1" latinLnBrk="0" hangingPunct="1">
        <a:defRPr sz="1765" kern="1200">
          <a:solidFill>
            <a:schemeClr val="tx1"/>
          </a:solidFill>
          <a:latin typeface="+mn-lt"/>
          <a:ea typeface="+mn-ea"/>
          <a:cs typeface="+mn-cs"/>
        </a:defRPr>
      </a:lvl3pPr>
      <a:lvl4pPr marL="1371441" algn="l" defTabSz="914293" rtl="0" eaLnBrk="1" latinLnBrk="0" hangingPunct="1">
        <a:defRPr sz="1765" kern="1200">
          <a:solidFill>
            <a:schemeClr val="tx1"/>
          </a:solidFill>
          <a:latin typeface="+mn-lt"/>
          <a:ea typeface="+mn-ea"/>
          <a:cs typeface="+mn-cs"/>
        </a:defRPr>
      </a:lvl4pPr>
      <a:lvl5pPr marL="1828587" algn="l" defTabSz="914293" rtl="0" eaLnBrk="1" latinLnBrk="0" hangingPunct="1">
        <a:defRPr sz="1765" kern="1200">
          <a:solidFill>
            <a:schemeClr val="tx1"/>
          </a:solidFill>
          <a:latin typeface="+mn-lt"/>
          <a:ea typeface="+mn-ea"/>
          <a:cs typeface="+mn-cs"/>
        </a:defRPr>
      </a:lvl5pPr>
      <a:lvl6pPr marL="2285736" algn="l" defTabSz="914293" rtl="0" eaLnBrk="1" latinLnBrk="0" hangingPunct="1">
        <a:defRPr sz="1765" kern="1200">
          <a:solidFill>
            <a:schemeClr val="tx1"/>
          </a:solidFill>
          <a:latin typeface="+mn-lt"/>
          <a:ea typeface="+mn-ea"/>
          <a:cs typeface="+mn-cs"/>
        </a:defRPr>
      </a:lvl6pPr>
      <a:lvl7pPr marL="2742881" algn="l" defTabSz="914293" rtl="0" eaLnBrk="1" latinLnBrk="0" hangingPunct="1">
        <a:defRPr sz="1765" kern="1200">
          <a:solidFill>
            <a:schemeClr val="tx1"/>
          </a:solidFill>
          <a:latin typeface="+mn-lt"/>
          <a:ea typeface="+mn-ea"/>
          <a:cs typeface="+mn-cs"/>
        </a:defRPr>
      </a:lvl7pPr>
      <a:lvl8pPr marL="3200029" algn="l" defTabSz="914293" rtl="0" eaLnBrk="1" latinLnBrk="0" hangingPunct="1">
        <a:defRPr sz="1765" kern="1200">
          <a:solidFill>
            <a:schemeClr val="tx1"/>
          </a:solidFill>
          <a:latin typeface="+mn-lt"/>
          <a:ea typeface="+mn-ea"/>
          <a:cs typeface="+mn-cs"/>
        </a:defRPr>
      </a:lvl8pPr>
      <a:lvl9pPr marL="3657176" algn="l" defTabSz="914293"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3"/>
            <a:ext cx="11655840"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42"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11367166" y="6558796"/>
            <a:ext cx="555596" cy="134483"/>
          </a:xfrm>
          <a:prstGeom prst="rect">
            <a:avLst/>
          </a:prstGeom>
        </p:spPr>
        <p:txBody>
          <a:bodyPr vert="horz" lIns="91440" tIns="0" rIns="0" bIns="0" rtlCol="0" anchor="ctr"/>
          <a:lstStyle>
            <a:lvl1pPr algn="r">
              <a:defRPr lang="en-US" sz="882" b="0" kern="1200" smtClean="0">
                <a:gradFill>
                  <a:gsLst>
                    <a:gs pos="2239">
                      <a:schemeClr val="tx1"/>
                    </a:gs>
                    <a:gs pos="11940">
                      <a:schemeClr val="tx1"/>
                    </a:gs>
                  </a:gsLst>
                  <a:lin ang="5400000" scaled="0"/>
                </a:gradFill>
                <a:latin typeface="+mn-lt"/>
                <a:ea typeface="+mn-ea"/>
                <a:cs typeface="+mn-cs"/>
              </a:defRPr>
            </a:lvl1pPr>
          </a:lstStyle>
          <a:p>
            <a:pPr defTabSz="914192"/>
            <a:fld id="{27258FFF-F925-446B-8502-81C933981705}" type="slidenum">
              <a:rPr lang="da-DK" smtClean="0">
                <a:gradFill>
                  <a:gsLst>
                    <a:gs pos="2239">
                      <a:srgbClr val="505050"/>
                    </a:gs>
                    <a:gs pos="11940">
                      <a:srgbClr val="505050"/>
                    </a:gs>
                  </a:gsLst>
                  <a:lin ang="5400000" scaled="0"/>
                </a:gradFill>
              </a:rPr>
              <a:pPr defTabSz="914192"/>
              <a:t>‹#›</a:t>
            </a:fld>
            <a:endParaRPr lang="da-DK" dirty="0">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137840615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Lst>
  <p:transition>
    <p:fade/>
  </p:transition>
  <p:timing>
    <p:tnLst>
      <p:par>
        <p:cTn id="1" dur="indefinite" restart="never" nodeType="tmRoot"/>
      </p:par>
    </p:tnLst>
  </p:timing>
  <p:hf sldNum="0" hdr="0" dt="0"/>
  <p:txStyles>
    <p:titleStyle>
      <a:lvl1pPr algn="l" defTabSz="914192"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2"/>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83141463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7"/>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2469453574"/>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 id="2147483885" r:id="rId26"/>
    <p:sldLayoutId id="2147483886" r:id="rId27"/>
    <p:sldLayoutId id="2147483887" r:id="rId28"/>
    <p:sldLayoutId id="2147483888" r:id="rId29"/>
    <p:sldLayoutId id="2147483889" r:id="rId30"/>
    <p:sldLayoutId id="2147483890" r:id="rId31"/>
    <p:sldLayoutId id="2147483891" r:id="rId32"/>
    <p:sldLayoutId id="2147483892" r:id="rId33"/>
    <p:sldLayoutId id="2147483893" r:id="rId34"/>
    <p:sldLayoutId id="2147483894" r:id="rId35"/>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08.png"/><Relationship Id="rId1" Type="http://schemas.openxmlformats.org/officeDocument/2006/relationships/slideLayout" Target="../slideLayouts/slideLayout105.xml"/><Relationship Id="rId4" Type="http://schemas.openxmlformats.org/officeDocument/2006/relationships/image" Target="../media/image127.png"/></Relationships>
</file>

<file path=ppt/slides/_rels/slide13.xml.rels><?xml version="1.0" encoding="UTF-8" standalone="yes"?>
<Relationships xmlns="http://schemas.openxmlformats.org/package/2006/relationships"><Relationship Id="rId3" Type="http://schemas.openxmlformats.org/officeDocument/2006/relationships/hyperlink" Target="https://azure.microsoft.com/en-us/documentation/articles/expressroute-faqs/" TargetMode="External"/><Relationship Id="rId2" Type="http://schemas.openxmlformats.org/officeDocument/2006/relationships/hyperlink" Target="http://azure.microsoft.com/en-us/services/expressrout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9.gif"/><Relationship Id="rId2" Type="http://schemas.openxmlformats.org/officeDocument/2006/relationships/image" Target="../media/image128.png"/><Relationship Id="rId1" Type="http://schemas.openxmlformats.org/officeDocument/2006/relationships/slideLayout" Target="../slideLayouts/slideLayout2.xml"/><Relationship Id="rId5" Type="http://schemas.openxmlformats.org/officeDocument/2006/relationships/image" Target="../media/image131.jpg"/><Relationship Id="rId4" Type="http://schemas.openxmlformats.org/officeDocument/2006/relationships/image" Target="../media/image130.jpg"/></Relationships>
</file>

<file path=ppt/slides/_rels/slide16.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28.png"/><Relationship Id="rId7" Type="http://schemas.openxmlformats.org/officeDocument/2006/relationships/image" Target="../media/image134.png"/><Relationship Id="rId2" Type="http://schemas.openxmlformats.org/officeDocument/2006/relationships/image" Target="../media/image126.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33.jpg"/><Relationship Id="rId4" Type="http://schemas.openxmlformats.org/officeDocument/2006/relationships/image" Target="../media/image132.png"/><Relationship Id="rId9" Type="http://schemas.openxmlformats.org/officeDocument/2006/relationships/image" Target="../media/image127.png"/></Relationships>
</file>

<file path=ppt/slides/_rels/slide17.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2.png"/><Relationship Id="rId7" Type="http://schemas.openxmlformats.org/officeDocument/2006/relationships/image" Target="../media/image134.png"/><Relationship Id="rId2" Type="http://schemas.openxmlformats.org/officeDocument/2006/relationships/image" Target="../media/image126.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8.png"/><Relationship Id="rId4" Type="http://schemas.openxmlformats.org/officeDocument/2006/relationships/image" Target="../media/image133.jpg"/><Relationship Id="rId9" Type="http://schemas.openxmlformats.org/officeDocument/2006/relationships/image" Target="../media/image127.png"/></Relationships>
</file>

<file path=ppt/slides/_rels/slide18.xml.rels><?xml version="1.0" encoding="UTF-8" standalone="yes"?>
<Relationships xmlns="http://schemas.openxmlformats.org/package/2006/relationships"><Relationship Id="rId3" Type="http://schemas.openxmlformats.org/officeDocument/2006/relationships/hyperlink" Target="http://www.nextdc.com/data-centres/services/microsoft-azure-expressroute-connections" TargetMode="External"/><Relationship Id="rId2" Type="http://schemas.openxmlformats.org/officeDocument/2006/relationships/hyperlink" Target="http://www.equinix.com/services/interconnection-connectivity/cloud-exchange/" TargetMode="External"/><Relationship Id="rId1" Type="http://schemas.openxmlformats.org/officeDocument/2006/relationships/slideLayout" Target="../slideLayouts/slideLayout2.xml"/><Relationship Id="rId6" Type="http://schemas.openxmlformats.org/officeDocument/2006/relationships/hyperlink" Target="https://megaport.com/about/megaport_enabled_locations" TargetMode="External"/><Relationship Id="rId5" Type="http://schemas.openxmlformats.org/officeDocument/2006/relationships/hyperlink" Target="https://www.megaport.com/" TargetMode="External"/><Relationship Id="rId4" Type="http://schemas.openxmlformats.org/officeDocument/2006/relationships/hyperlink" Target="http://www.nextdc.com/axonvx-virtual-connectivity-deman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46.xml"/></Relationships>
</file>

<file path=ppt/slides/_rels/slide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8.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43.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image" Target="../media/image141.png"/></Relationships>
</file>

<file path=ppt/slides/_rels/slide21.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9.png"/><Relationship Id="rId7" Type="http://schemas.openxmlformats.org/officeDocument/2006/relationships/image" Target="../media/image137.png"/><Relationship Id="rId2" Type="http://schemas.openxmlformats.org/officeDocument/2006/relationships/notesSlide" Target="../notesSlides/notesSlide4.xml"/><Relationship Id="rId1" Type="http://schemas.openxmlformats.org/officeDocument/2006/relationships/slideLayout" Target="../slideLayouts/slideLayout243.xml"/><Relationship Id="rId6" Type="http://schemas.openxmlformats.org/officeDocument/2006/relationships/image" Target="../media/image143.png"/><Relationship Id="rId5" Type="http://schemas.microsoft.com/office/2007/relationships/hdphoto" Target="../media/hdphoto2.wdp"/><Relationship Id="rId4" Type="http://schemas.openxmlformats.org/officeDocument/2006/relationships/image" Target="../media/image142.png"/></Relationships>
</file>

<file path=ppt/slides/_rels/slide22.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246.xml"/></Relationships>
</file>

<file path=ppt/slides/_rels/slide23.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46.xml"/></Relationships>
</file>

<file path=ppt/slides/_rels/slide24.xml.rels><?xml version="1.0" encoding="UTF-8" standalone="yes"?>
<Relationships xmlns="http://schemas.openxmlformats.org/package/2006/relationships"><Relationship Id="rId8" Type="http://schemas.openxmlformats.org/officeDocument/2006/relationships/hyperlink" Target="https://azure.microsoft.com/en-us/documentation/articles/virtual-networks-nsg/" TargetMode="External"/><Relationship Id="rId3" Type="http://schemas.openxmlformats.org/officeDocument/2006/relationships/image" Target="../media/image74.png"/><Relationship Id="rId7" Type="http://schemas.openxmlformats.org/officeDocument/2006/relationships/hyperlink" Target="https://azure.microsoft.com/en-us/documentation/services/virtual-network/" TargetMode="External"/><Relationship Id="rId2" Type="http://schemas.openxmlformats.org/officeDocument/2006/relationships/notesSlide" Target="../notesSlides/notesSlide5.xml"/><Relationship Id="rId1" Type="http://schemas.openxmlformats.org/officeDocument/2006/relationships/slideLayout" Target="../slideLayouts/slideLayout238.xml"/><Relationship Id="rId6" Type="http://schemas.openxmlformats.org/officeDocument/2006/relationships/hyperlink" Target="https://azure.microsoft.com/en-us/documentation/articles/best-practices-network-security.html" TargetMode="External"/><Relationship Id="rId11" Type="http://schemas.openxmlformats.org/officeDocument/2006/relationships/hyperlink" Target="https://azure.microsoft.com/en-us/documentation/articles/vpn-gateway-site-to-site-create/" TargetMode="External"/><Relationship Id="rId5" Type="http://schemas.openxmlformats.org/officeDocument/2006/relationships/hyperlink" Target="https://support.office.com/en-us/article/Azure-ExpressRoute-for-Office-365-6d2534a2-c19c-4a99-be5e-33a0cee5d3bd" TargetMode="External"/><Relationship Id="rId10" Type="http://schemas.openxmlformats.org/officeDocument/2006/relationships/hyperlink" Target="https://azure.microsoft.com/en-us/documentation/services/vpn-gateway/" TargetMode="External"/><Relationship Id="rId4" Type="http://schemas.openxmlformats.org/officeDocument/2006/relationships/hyperlink" Target="https://azure.microsoft.com/en-us/documentation/services/expressroute/" TargetMode="External"/><Relationship Id="rId9" Type="http://schemas.openxmlformats.org/officeDocument/2006/relationships/hyperlink" Target="https://azure.microsoft.com/en-us/documentation/articles/virtual-networks-udr-overvie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90.png"/><Relationship Id="rId18" Type="http://schemas.openxmlformats.org/officeDocument/2006/relationships/image" Target="../media/image92.png"/><Relationship Id="rId3" Type="http://schemas.openxmlformats.org/officeDocument/2006/relationships/image" Target="../media/image85.png"/><Relationship Id="rId7" Type="http://schemas.openxmlformats.org/officeDocument/2006/relationships/image" Target="../media/image69.png"/><Relationship Id="rId12" Type="http://schemas.openxmlformats.org/officeDocument/2006/relationships/image" Target="../media/image89.png"/><Relationship Id="rId17" Type="http://schemas.openxmlformats.org/officeDocument/2006/relationships/image" Target="../media/image91.png"/><Relationship Id="rId2" Type="http://schemas.openxmlformats.org/officeDocument/2006/relationships/image" Target="../media/image84.png"/><Relationship Id="rId16" Type="http://schemas.openxmlformats.org/officeDocument/2006/relationships/image" Target="../media/image20.png"/><Relationship Id="rId1" Type="http://schemas.openxmlformats.org/officeDocument/2006/relationships/slideLayout" Target="../slideLayouts/slideLayout22.xml"/><Relationship Id="rId6" Type="http://schemas.openxmlformats.org/officeDocument/2006/relationships/image" Target="../media/image88.png"/><Relationship Id="rId11" Type="http://schemas.openxmlformats.org/officeDocument/2006/relationships/image" Target="../media/image64.png"/><Relationship Id="rId5" Type="http://schemas.openxmlformats.org/officeDocument/2006/relationships/image" Target="../media/image87.png"/><Relationship Id="rId15" Type="http://schemas.openxmlformats.org/officeDocument/2006/relationships/image" Target="../media/image36.png"/><Relationship Id="rId10" Type="http://schemas.openxmlformats.org/officeDocument/2006/relationships/image" Target="../media/image59.png"/><Relationship Id="rId19" Type="http://schemas.openxmlformats.org/officeDocument/2006/relationships/image" Target="../media/image60.png"/><Relationship Id="rId4" Type="http://schemas.openxmlformats.org/officeDocument/2006/relationships/image" Target="../media/image86.png"/><Relationship Id="rId9" Type="http://schemas.openxmlformats.org/officeDocument/2006/relationships/image" Target="../media/image57.png"/><Relationship Id="rId1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xml"/><Relationship Id="rId1" Type="http://schemas.openxmlformats.org/officeDocument/2006/relationships/slideLayout" Target="../slideLayouts/slideLayout172.xml"/><Relationship Id="rId5" Type="http://schemas.openxmlformats.org/officeDocument/2006/relationships/image" Target="../media/image95.png"/><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92.xml"/></Relationships>
</file>

<file path=ppt/slides/_rels/slide7.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92.xml"/><Relationship Id="rId6" Type="http://schemas.openxmlformats.org/officeDocument/2006/relationships/image" Target="../media/image60.png"/><Relationship Id="rId5" Type="http://schemas.openxmlformats.org/officeDocument/2006/relationships/image" Target="../media/image88.png"/><Relationship Id="rId4" Type="http://schemas.openxmlformats.org/officeDocument/2006/relationships/image" Target="../media/image84.png"/></Relationships>
</file>

<file path=ppt/slides/_rels/slide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100.png"/><Relationship Id="rId21" Type="http://schemas.openxmlformats.org/officeDocument/2006/relationships/image" Target="../media/image118.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5" Type="http://schemas.openxmlformats.org/officeDocument/2006/relationships/image" Target="../media/image122.png"/><Relationship Id="rId2" Type="http://schemas.openxmlformats.org/officeDocument/2006/relationships/image" Target="../media/image99.png"/><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51.xml"/><Relationship Id="rId6" Type="http://schemas.openxmlformats.org/officeDocument/2006/relationships/image" Target="../media/image103.png"/><Relationship Id="rId11" Type="http://schemas.openxmlformats.org/officeDocument/2006/relationships/image" Target="../media/image108.png"/><Relationship Id="rId24" Type="http://schemas.openxmlformats.org/officeDocument/2006/relationships/image" Target="../media/image121.jpeg"/><Relationship Id="rId5" Type="http://schemas.openxmlformats.org/officeDocument/2006/relationships/image" Target="../media/image102.png"/><Relationship Id="rId15" Type="http://schemas.openxmlformats.org/officeDocument/2006/relationships/image" Target="../media/image112.png"/><Relationship Id="rId23" Type="http://schemas.openxmlformats.org/officeDocument/2006/relationships/image" Target="../media/image120.jpe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gif"/><Relationship Id="rId22" Type="http://schemas.openxmlformats.org/officeDocument/2006/relationships/image" Target="../media/image119.jpe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6.png"/><Relationship Id="rId3" Type="http://schemas.openxmlformats.org/officeDocument/2006/relationships/image" Target="../media/image124.png"/><Relationship Id="rId7" Type="http://schemas.openxmlformats.org/officeDocument/2006/relationships/image" Target="../media/image23.png"/><Relationship Id="rId12" Type="http://schemas.openxmlformats.org/officeDocument/2006/relationships/image" Target="../media/image49.png"/><Relationship Id="rId2" Type="http://schemas.openxmlformats.org/officeDocument/2006/relationships/image" Target="../media/image123.png"/><Relationship Id="rId1" Type="http://schemas.openxmlformats.org/officeDocument/2006/relationships/slideLayout" Target="../slideLayouts/slideLayout49.xml"/><Relationship Id="rId6" Type="http://schemas.openxmlformats.org/officeDocument/2006/relationships/image" Target="../media/image69.png"/><Relationship Id="rId11" Type="http://schemas.openxmlformats.org/officeDocument/2006/relationships/image" Target="../media/image90.png"/><Relationship Id="rId5" Type="http://schemas.openxmlformats.org/officeDocument/2006/relationships/image" Target="../media/image57.png"/><Relationship Id="rId10" Type="http://schemas.openxmlformats.org/officeDocument/2006/relationships/image" Target="../media/image89.png"/><Relationship Id="rId4" Type="http://schemas.openxmlformats.org/officeDocument/2006/relationships/image" Target="../media/image20.png"/><Relationship Id="rId9" Type="http://schemas.openxmlformats.org/officeDocument/2006/relationships/image" Target="../media/image64.png"/><Relationship Id="rId14" Type="http://schemas.openxmlformats.org/officeDocument/2006/relationships/image" Target="../media/image1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Australian ExpressRoute</a:t>
            </a:r>
            <a:endParaRPr lang="en-US" dirty="0"/>
          </a:p>
        </p:txBody>
      </p:sp>
      <p:sp>
        <p:nvSpPr>
          <p:cNvPr id="3" name="Subtitle 2"/>
          <p:cNvSpPr>
            <a:spLocks noGrp="1"/>
          </p:cNvSpPr>
          <p:nvPr>
            <p:ph type="subTitle" idx="1"/>
          </p:nvPr>
        </p:nvSpPr>
        <p:spPr/>
        <p:txBody>
          <a:bodyPr/>
          <a:lstStyle/>
          <a:p>
            <a:r>
              <a:rPr lang="en-US" dirty="0" smtClean="0"/>
              <a:t>Overview of Technical connection</a:t>
            </a:r>
            <a:endParaRPr lang="en-US" dirty="0"/>
          </a:p>
        </p:txBody>
      </p:sp>
    </p:spTree>
    <p:extLst>
      <p:ext uri="{BB962C8B-B14F-4D97-AF65-F5344CB8AC3E}">
        <p14:creationId xmlns:p14="http://schemas.microsoft.com/office/powerpoint/2010/main" val="217657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y map" descr="C:\_Projects\Daily Projects\110514\P11962\Datacenter_Maps_PPT_FNL-slide1_gray.png"/>
          <p:cNvPicPr>
            <a:picLocks noChangeAspect="1" noChangeArrowheads="1"/>
          </p:cNvPicPr>
          <p:nvPr/>
        </p:nvPicPr>
        <p:blipFill rotWithShape="1">
          <a:blip r:embed="rId2">
            <a:extLst>
              <a:ext uri="{28A0092B-C50C-407E-A947-70E740481C1C}">
                <a14:useLocalDpi xmlns:a14="http://schemas.microsoft.com/office/drawing/2010/main"/>
              </a:ext>
            </a:extLst>
          </a:blip>
          <a:srcRect l="4427"/>
          <a:stretch/>
        </p:blipFill>
        <p:spPr bwMode="auto">
          <a:xfrm>
            <a:off x="269240" y="21039"/>
            <a:ext cx="12190271" cy="71938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p:nvPr/>
        </p:nvSpPr>
        <p:spPr bwMode="auto">
          <a:xfrm>
            <a:off x="1" y="21040"/>
            <a:ext cx="12192000" cy="6857027"/>
          </a:xfrm>
          <a:prstGeom prst="rect">
            <a:avLst/>
          </a:prstGeom>
          <a:solidFill>
            <a:srgbClr val="3C3C3C">
              <a:alpha val="89804"/>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ExpressRoute Premium Add On</a:t>
            </a:r>
            <a:endParaRPr lang="en-US" dirty="0"/>
          </a:p>
        </p:txBody>
      </p:sp>
      <p:sp>
        <p:nvSpPr>
          <p:cNvPr id="5" name="Trapezoid 4"/>
          <p:cNvSpPr/>
          <p:nvPr/>
        </p:nvSpPr>
        <p:spPr bwMode="auto">
          <a:xfrm rot="2700000">
            <a:off x="10841792" y="122736"/>
            <a:ext cx="1833980" cy="611744"/>
          </a:xfrm>
          <a:prstGeom prst="trapezoid">
            <a:avLst>
              <a:gd name="adj" fmla="val 9895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745" b="1"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NEW</a:t>
            </a:r>
          </a:p>
        </p:txBody>
      </p:sp>
      <p:sp>
        <p:nvSpPr>
          <p:cNvPr id="3" name="Text Placeholder 2"/>
          <p:cNvSpPr>
            <a:spLocks noGrp="1"/>
          </p:cNvSpPr>
          <p:nvPr>
            <p:ph type="body" sz="quarter" idx="10"/>
          </p:nvPr>
        </p:nvSpPr>
        <p:spPr>
          <a:xfrm>
            <a:off x="269239" y="1189496"/>
            <a:ext cx="11653523" cy="5526395"/>
          </a:xfrm>
        </p:spPr>
        <p:txBody>
          <a:bodyPr>
            <a:normAutofit/>
          </a:bodyPr>
          <a:lstStyle/>
          <a:p>
            <a:r>
              <a:rPr lang="en-US" dirty="0"/>
              <a:t>Global connectivity</a:t>
            </a:r>
          </a:p>
          <a:p>
            <a:pPr lvl="1"/>
            <a:r>
              <a:rPr lang="en-US" dirty="0"/>
              <a:t>Link a Virtual Network from any Azure Region to your ExpressRoute circuit</a:t>
            </a:r>
          </a:p>
          <a:p>
            <a:pPr marL="336118" lvl="1" indent="0">
              <a:buNone/>
            </a:pPr>
            <a:endParaRPr lang="en-US" dirty="0"/>
          </a:p>
          <a:p>
            <a:r>
              <a:rPr lang="en-US"/>
              <a:t>More </a:t>
            </a:r>
            <a:r>
              <a:rPr lang="en-US" dirty="0"/>
              <a:t>routes (IP prefixes)</a:t>
            </a:r>
          </a:p>
          <a:p>
            <a:pPr lvl="1"/>
            <a:r>
              <a:rPr lang="en-US" dirty="0"/>
              <a:t>Supports up to 10,000 routes</a:t>
            </a:r>
            <a:r>
              <a:rPr lang="en-US"/>
              <a:t>, </a:t>
            </a:r>
            <a:r>
              <a:rPr lang="en-US" smtClean="0"/>
              <a:t>increase </a:t>
            </a:r>
            <a:r>
              <a:rPr lang="en-US" dirty="0"/>
              <a:t>from 4,000 routes</a:t>
            </a:r>
          </a:p>
          <a:p>
            <a:pPr lvl="1"/>
            <a:endParaRPr lang="en-US" dirty="0"/>
          </a:p>
          <a:p>
            <a:r>
              <a:rPr lang="en-US"/>
              <a:t>Connect </a:t>
            </a:r>
            <a:r>
              <a:rPr lang="en-US" dirty="0"/>
              <a:t>more Virtual Networks</a:t>
            </a:r>
          </a:p>
          <a:p>
            <a:pPr lvl="1"/>
            <a:r>
              <a:rPr lang="en-US" dirty="0"/>
              <a:t>Up</a:t>
            </a:r>
            <a:r>
              <a:rPr lang="en-US"/>
              <a:t> to 100 virtual networks depending on bandwidth option</a:t>
            </a:r>
            <a:endParaRPr lang="en-US" dirty="0"/>
          </a:p>
          <a:p>
            <a:pPr marL="292077" lvl="1" indent="0">
              <a:buNone/>
            </a:pPr>
            <a:endParaRPr lang="en-US" dirty="0"/>
          </a:p>
          <a:p>
            <a:pPr marL="336118" lvl="1" indent="0">
              <a:buNone/>
            </a:pPr>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629596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496"/>
            <a:ext cx="11653523" cy="2911823"/>
          </a:xfrm>
        </p:spPr>
        <p:txBody>
          <a:bodyPr>
            <a:normAutofit/>
          </a:bodyPr>
          <a:lstStyle/>
          <a:p>
            <a:r>
              <a:rPr lang="en-US" sz="3529"/>
              <a:t>ExpressRoute gateway </a:t>
            </a:r>
            <a:r>
              <a:rPr lang="en-US" sz="3529" dirty="0"/>
              <a:t>or VPN gateway needed to access a </a:t>
            </a:r>
            <a:r>
              <a:rPr lang="en-US" sz="3529"/>
              <a:t>virtual network</a:t>
            </a:r>
            <a:r>
              <a:rPr lang="en-US" sz="3529" dirty="0"/>
              <a:t/>
            </a:r>
            <a:br>
              <a:rPr lang="en-US" sz="3529" dirty="0"/>
            </a:br>
            <a:endParaRPr lang="en-US" sz="3529" dirty="0"/>
          </a:p>
          <a:p>
            <a:r>
              <a:rPr lang="en-US" sz="3529"/>
              <a:t>Introducing </a:t>
            </a:r>
            <a:r>
              <a:rPr lang="en-US" sz="3529" dirty="0"/>
              <a:t>a</a:t>
            </a:r>
            <a:r>
              <a:rPr lang="en-US" sz="3529"/>
              <a:t> new Standard </a:t>
            </a:r>
            <a:r>
              <a:rPr lang="en-US" sz="3529" dirty="0"/>
              <a:t>Gateway</a:t>
            </a:r>
          </a:p>
          <a:p>
            <a:pPr lvl="1"/>
            <a:r>
              <a:rPr lang="en-US" sz="1961" dirty="0"/>
              <a:t>Supports ExpressRoute and VPN coexistence</a:t>
            </a:r>
          </a:p>
          <a:p>
            <a:pPr lvl="1"/>
            <a:r>
              <a:rPr lang="en-US" sz="1961" dirty="0"/>
              <a:t>Improved throughput for ExpressRoute</a:t>
            </a:r>
          </a:p>
        </p:txBody>
      </p:sp>
      <p:sp>
        <p:nvSpPr>
          <p:cNvPr id="2" name="Title 1"/>
          <p:cNvSpPr>
            <a:spLocks noGrp="1"/>
          </p:cNvSpPr>
          <p:nvPr>
            <p:ph type="title"/>
          </p:nvPr>
        </p:nvSpPr>
        <p:spPr/>
        <p:txBody>
          <a:bodyPr/>
          <a:lstStyle/>
          <a:p>
            <a:r>
              <a:rPr lang="en-US" dirty="0" smtClean="0"/>
              <a:t>VPN Gateways for Virtual Network</a:t>
            </a:r>
            <a:endParaRPr lang="en-US" dirty="0"/>
          </a:p>
        </p:txBody>
      </p:sp>
      <p:sp>
        <p:nvSpPr>
          <p:cNvPr id="5" name="Trapezoid 4"/>
          <p:cNvSpPr/>
          <p:nvPr/>
        </p:nvSpPr>
        <p:spPr bwMode="auto">
          <a:xfrm rot="2700000">
            <a:off x="10841792" y="122736"/>
            <a:ext cx="1833980" cy="611744"/>
          </a:xfrm>
          <a:prstGeom prst="trapezoid">
            <a:avLst>
              <a:gd name="adj" fmla="val 9895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745" b="1"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NEW</a:t>
            </a:r>
          </a:p>
        </p:txBody>
      </p:sp>
      <p:graphicFrame>
        <p:nvGraphicFramePr>
          <p:cNvPr id="9" name="Table 9"/>
          <p:cNvGraphicFramePr>
            <a:graphicFrameLocks noGrp="1"/>
          </p:cNvGraphicFramePr>
          <p:nvPr>
            <p:extLst/>
          </p:nvPr>
        </p:nvGraphicFramePr>
        <p:xfrm>
          <a:off x="1315068" y="4101319"/>
          <a:ext cx="8590736" cy="1820372"/>
        </p:xfrm>
        <a:graphic>
          <a:graphicData uri="http://schemas.openxmlformats.org/drawingml/2006/table">
            <a:tbl>
              <a:tblPr firstRow="1" firstCol="1" bandRow="1">
                <a:tableStyleId>{5C22544A-7EE6-4342-B048-85BDC9FD1C3A}</a:tableStyleId>
              </a:tblPr>
              <a:tblGrid>
                <a:gridCol w="1339840">
                  <a:extLst>
                    <a:ext uri="{9D8B030D-6E8A-4147-A177-3AD203B41FA5}">
                      <a16:colId xmlns:a16="http://schemas.microsoft.com/office/drawing/2014/main" val="20000"/>
                    </a:ext>
                  </a:extLst>
                </a:gridCol>
                <a:gridCol w="1418654">
                  <a:extLst>
                    <a:ext uri="{9D8B030D-6E8A-4147-A177-3AD203B41FA5}">
                      <a16:colId xmlns:a16="http://schemas.microsoft.com/office/drawing/2014/main" val="20001"/>
                    </a:ext>
                  </a:extLst>
                </a:gridCol>
                <a:gridCol w="1418654">
                  <a:extLst>
                    <a:ext uri="{9D8B030D-6E8A-4147-A177-3AD203B41FA5}">
                      <a16:colId xmlns:a16="http://schemas.microsoft.com/office/drawing/2014/main" val="20002"/>
                    </a:ext>
                  </a:extLst>
                </a:gridCol>
                <a:gridCol w="1261026">
                  <a:extLst>
                    <a:ext uri="{9D8B030D-6E8A-4147-A177-3AD203B41FA5}">
                      <a16:colId xmlns:a16="http://schemas.microsoft.com/office/drawing/2014/main" val="20003"/>
                    </a:ext>
                  </a:extLst>
                </a:gridCol>
                <a:gridCol w="1807925">
                  <a:extLst>
                    <a:ext uri="{9D8B030D-6E8A-4147-A177-3AD203B41FA5}">
                      <a16:colId xmlns:a16="http://schemas.microsoft.com/office/drawing/2014/main" val="20004"/>
                    </a:ext>
                  </a:extLst>
                </a:gridCol>
                <a:gridCol w="1344637">
                  <a:extLst>
                    <a:ext uri="{9D8B030D-6E8A-4147-A177-3AD203B41FA5}">
                      <a16:colId xmlns:a16="http://schemas.microsoft.com/office/drawing/2014/main" val="20005"/>
                    </a:ext>
                  </a:extLst>
                </a:gridCol>
              </a:tblGrid>
              <a:tr h="717140">
                <a:tc>
                  <a:txBody>
                    <a:bodyPr/>
                    <a:lstStyle/>
                    <a:p>
                      <a:pPr marL="0" marR="0" algn="ctr">
                        <a:spcBef>
                          <a:spcPts val="0"/>
                        </a:spcBef>
                        <a:spcAft>
                          <a:spcPts val="0"/>
                        </a:spcAft>
                      </a:pPr>
                      <a:r>
                        <a:rPr lang="en-US" sz="1400" dirty="0" smtClean="0">
                          <a:effectLst>
                            <a:outerShdw blurRad="38100" dist="38100" dir="2700000" algn="tl">
                              <a:srgbClr val="000000">
                                <a:alpha val="43137"/>
                              </a:srgbClr>
                            </a:outerShdw>
                          </a:effectLst>
                        </a:rPr>
                        <a:t>Virtual Network Gateway </a:t>
                      </a:r>
                      <a:r>
                        <a:rPr lang="en-US" sz="1400" dirty="0">
                          <a:effectLst>
                            <a:outerShdw blurRad="38100" dist="38100" dir="2700000" algn="tl">
                              <a:srgbClr val="000000">
                                <a:alpha val="43137"/>
                              </a:srgbClr>
                            </a:outerShdw>
                          </a:effectLst>
                        </a:rPr>
                        <a:t>SKU</a:t>
                      </a:r>
                    </a:p>
                  </a:txBody>
                  <a:tcPr marL="89642" marR="89642" marT="44821" marB="44821" anchor="ctr">
                    <a:solidFill>
                      <a:schemeClr val="accent1">
                        <a:lumMod val="50000"/>
                      </a:schemeClr>
                    </a:solidFill>
                  </a:tcPr>
                </a:tc>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ExpressRoute </a:t>
                      </a:r>
                      <a:r>
                        <a:rPr lang="en-US" sz="1400" dirty="0" smtClean="0">
                          <a:effectLst>
                            <a:outerShdw blurRad="38100" dist="38100" dir="2700000" algn="tl">
                              <a:srgbClr val="000000">
                                <a:alpha val="43137"/>
                              </a:srgbClr>
                            </a:outerShdw>
                          </a:effectLst>
                        </a:rPr>
                        <a:t>GW Throughput</a:t>
                      </a:r>
                      <a:endParaRPr lang="en-US" sz="1400" dirty="0">
                        <a:effectLst>
                          <a:outerShdw blurRad="38100" dist="38100" dir="2700000" algn="tl">
                            <a:srgbClr val="000000">
                              <a:alpha val="43137"/>
                            </a:srgbClr>
                          </a:outerShdw>
                        </a:effectLst>
                      </a:endParaRPr>
                    </a:p>
                  </a:txBody>
                  <a:tcPr marL="89642" marR="89642" marT="44821" marB="44821" anchor="ctr">
                    <a:solidFill>
                      <a:schemeClr val="accent1"/>
                    </a:solidFill>
                  </a:tcPr>
                </a:tc>
                <a:tc>
                  <a:txBody>
                    <a:bodyPr/>
                    <a:lstStyle/>
                    <a:p>
                      <a:pPr marL="0" marR="0" algn="ctr">
                        <a:spcBef>
                          <a:spcPts val="0"/>
                        </a:spcBef>
                        <a:spcAft>
                          <a:spcPts val="0"/>
                        </a:spcAft>
                      </a:pPr>
                      <a:r>
                        <a:rPr lang="en-US" sz="1400" dirty="0" smtClean="0">
                          <a:effectLst>
                            <a:outerShdw blurRad="38100" dist="38100" dir="2700000" algn="tl">
                              <a:srgbClr val="000000">
                                <a:alpha val="43137"/>
                              </a:srgbClr>
                            </a:outerShdw>
                          </a:effectLst>
                        </a:rPr>
                        <a:t>VPN</a:t>
                      </a:r>
                      <a:r>
                        <a:rPr lang="en-US" sz="1400" baseline="0" dirty="0" smtClean="0">
                          <a:effectLst>
                            <a:outerShdw blurRad="38100" dist="38100" dir="2700000" algn="tl">
                              <a:srgbClr val="000000">
                                <a:alpha val="43137"/>
                              </a:srgbClr>
                            </a:outerShdw>
                          </a:effectLst>
                        </a:rPr>
                        <a:t> GW </a:t>
                      </a:r>
                      <a:r>
                        <a:rPr lang="en-US" sz="1400" dirty="0" smtClean="0">
                          <a:effectLst>
                            <a:outerShdw blurRad="38100" dist="38100" dir="2700000" algn="tl">
                              <a:srgbClr val="000000">
                                <a:alpha val="43137"/>
                              </a:srgbClr>
                            </a:outerShdw>
                          </a:effectLst>
                        </a:rPr>
                        <a:t>ExpressRoute</a:t>
                      </a:r>
                    </a:p>
                    <a:p>
                      <a:pPr marL="0" marR="0" algn="ctr">
                        <a:spcBef>
                          <a:spcPts val="0"/>
                        </a:spcBef>
                        <a:spcAft>
                          <a:spcPts val="0"/>
                        </a:spcAft>
                      </a:pPr>
                      <a:r>
                        <a:rPr lang="en-US" sz="1400" dirty="0" smtClean="0">
                          <a:effectLst>
                            <a:outerShdw blurRad="38100" dist="38100" dir="2700000" algn="tl">
                              <a:srgbClr val="000000">
                                <a:alpha val="43137"/>
                              </a:srgbClr>
                            </a:outerShdw>
                          </a:effectLst>
                        </a:rPr>
                        <a:t>Coexistence</a:t>
                      </a:r>
                      <a:endParaRPr lang="en-US" sz="1400" dirty="0">
                        <a:effectLst>
                          <a:outerShdw blurRad="38100" dist="38100" dir="2700000" algn="tl">
                            <a:srgbClr val="000000">
                              <a:alpha val="43137"/>
                            </a:srgbClr>
                          </a:outerShdw>
                        </a:effectLst>
                      </a:endParaRPr>
                    </a:p>
                  </a:txBody>
                  <a:tcPr marL="89642" marR="89642" marT="44821" marB="44821" anchor="ctr">
                    <a:solidFill>
                      <a:schemeClr val="accent2"/>
                    </a:solidFill>
                  </a:tcPr>
                </a:tc>
                <a:tc>
                  <a:txBody>
                    <a:bodyPr/>
                    <a:lstStyle/>
                    <a:p>
                      <a:pPr marL="0" marR="0" algn="ctr">
                        <a:spcBef>
                          <a:spcPts val="0"/>
                        </a:spcBef>
                        <a:spcAft>
                          <a:spcPts val="0"/>
                        </a:spcAft>
                      </a:pPr>
                      <a:r>
                        <a:rPr lang="en-US" sz="1400" dirty="0" smtClean="0">
                          <a:effectLst>
                            <a:outerShdw blurRad="38100" dist="38100" dir="2700000" algn="tl">
                              <a:srgbClr val="000000">
                                <a:alpha val="43137"/>
                              </a:srgbClr>
                            </a:outerShdw>
                          </a:effectLst>
                        </a:rPr>
                        <a:t>VPN GW</a:t>
                      </a:r>
                      <a:br>
                        <a:rPr lang="en-US" sz="1400" dirty="0" smtClean="0">
                          <a:effectLst>
                            <a:outerShdw blurRad="38100" dist="38100" dir="2700000" algn="tl">
                              <a:srgbClr val="000000">
                                <a:alpha val="43137"/>
                              </a:srgbClr>
                            </a:outerShdw>
                          </a:effectLst>
                        </a:rPr>
                      </a:br>
                      <a:r>
                        <a:rPr lang="en-US" sz="1400" dirty="0" smtClean="0">
                          <a:effectLst>
                            <a:outerShdw blurRad="38100" dist="38100" dir="2700000" algn="tl">
                              <a:srgbClr val="000000">
                                <a:alpha val="43137"/>
                              </a:srgbClr>
                            </a:outerShdw>
                          </a:effectLst>
                        </a:rPr>
                        <a:t>Throughput</a:t>
                      </a:r>
                      <a:endParaRPr lang="en-US" sz="1400" dirty="0">
                        <a:effectLst>
                          <a:outerShdw blurRad="38100" dist="38100" dir="2700000" algn="tl">
                            <a:srgbClr val="000000">
                              <a:alpha val="43137"/>
                            </a:srgbClr>
                          </a:outerShdw>
                        </a:effectLst>
                      </a:endParaRPr>
                    </a:p>
                  </a:txBody>
                  <a:tcPr marL="89642" marR="89642" marT="44821" marB="44821" anchor="ctr">
                    <a:solidFill>
                      <a:schemeClr val="accent2"/>
                    </a:solidFill>
                  </a:tcPr>
                </a:tc>
                <a:tc>
                  <a:txBody>
                    <a:bodyPr/>
                    <a:lstStyle/>
                    <a:p>
                      <a:pPr marL="0" marR="0" algn="ctr">
                        <a:spcBef>
                          <a:spcPts val="0"/>
                        </a:spcBef>
                        <a:spcAft>
                          <a:spcPts val="0"/>
                        </a:spcAft>
                      </a:pPr>
                      <a:r>
                        <a:rPr lang="en-US" sz="1400" dirty="0" smtClean="0">
                          <a:effectLst>
                            <a:outerShdw blurRad="38100" dist="38100" dir="2700000" algn="tl">
                              <a:srgbClr val="000000">
                                <a:alpha val="43137"/>
                              </a:srgbClr>
                            </a:outerShdw>
                          </a:effectLst>
                        </a:rPr>
                        <a:t>VPN GW</a:t>
                      </a:r>
                      <a:br>
                        <a:rPr lang="en-US" sz="1400" dirty="0" smtClean="0">
                          <a:effectLst>
                            <a:outerShdw blurRad="38100" dist="38100" dir="2700000" algn="tl">
                              <a:srgbClr val="000000">
                                <a:alpha val="43137"/>
                              </a:srgbClr>
                            </a:outerShdw>
                          </a:effectLst>
                        </a:rPr>
                      </a:br>
                      <a:r>
                        <a:rPr lang="en-US" sz="1400" baseline="0" dirty="0" smtClean="0">
                          <a:effectLst>
                            <a:outerShdw blurRad="38100" dist="38100" dir="2700000" algn="tl">
                              <a:srgbClr val="000000">
                                <a:alpha val="43137"/>
                              </a:srgbClr>
                            </a:outerShdw>
                          </a:effectLst>
                        </a:rPr>
                        <a:t> </a:t>
                      </a:r>
                      <a:r>
                        <a:rPr lang="en-US" sz="1400" dirty="0" smtClean="0">
                          <a:effectLst>
                            <a:outerShdw blurRad="38100" dist="38100" dir="2700000" algn="tl">
                              <a:srgbClr val="000000">
                                <a:alpha val="43137"/>
                              </a:srgbClr>
                            </a:outerShdw>
                          </a:effectLst>
                        </a:rPr>
                        <a:t>Max IPsec</a:t>
                      </a:r>
                      <a:r>
                        <a:rPr lang="en-US" sz="1400" baseline="0" dirty="0" smtClean="0">
                          <a:effectLst>
                            <a:outerShdw blurRad="38100" dist="38100" dir="2700000" algn="tl">
                              <a:srgbClr val="000000">
                                <a:alpha val="43137"/>
                              </a:srgbClr>
                            </a:outerShdw>
                          </a:effectLst>
                        </a:rPr>
                        <a:t> </a:t>
                      </a:r>
                      <a:r>
                        <a:rPr lang="en-US" sz="1400" dirty="0" smtClean="0">
                          <a:effectLst>
                            <a:outerShdw blurRad="38100" dist="38100" dir="2700000" algn="tl">
                              <a:srgbClr val="000000">
                                <a:alpha val="43137"/>
                              </a:srgbClr>
                            </a:outerShdw>
                          </a:effectLst>
                        </a:rPr>
                        <a:t>Tunnels</a:t>
                      </a:r>
                      <a:endParaRPr lang="en-US" sz="1400" dirty="0">
                        <a:effectLst>
                          <a:outerShdw blurRad="38100" dist="38100" dir="2700000" algn="tl">
                            <a:srgbClr val="000000">
                              <a:alpha val="43137"/>
                            </a:srgbClr>
                          </a:outerShdw>
                        </a:effectLst>
                      </a:endParaRPr>
                    </a:p>
                  </a:txBody>
                  <a:tcPr marL="89642" marR="89642" marT="44821" marB="44821" anchor="ctr">
                    <a:solidFill>
                      <a:schemeClr val="accent2"/>
                    </a:solidFill>
                  </a:tcPr>
                </a:tc>
                <a:tc>
                  <a:txBody>
                    <a:bodyPr/>
                    <a:lstStyle/>
                    <a:p>
                      <a:pPr marL="0" marR="0" algn="ctr">
                        <a:spcBef>
                          <a:spcPts val="0"/>
                        </a:spcBef>
                        <a:spcAft>
                          <a:spcPts val="0"/>
                        </a:spcAft>
                      </a:pPr>
                      <a:r>
                        <a:rPr lang="en-US" sz="1400" dirty="0" smtClean="0">
                          <a:effectLst>
                            <a:outerShdw blurRad="38100" dist="38100" dir="2700000" algn="tl">
                              <a:srgbClr val="000000">
                                <a:alpha val="43137"/>
                              </a:srgbClr>
                            </a:outerShdw>
                          </a:effectLst>
                        </a:rPr>
                        <a:t>Cost (USD) / Hour</a:t>
                      </a:r>
                      <a:endParaRPr lang="en-US" sz="1400" dirty="0">
                        <a:effectLst>
                          <a:outerShdw blurRad="38100" dist="38100" dir="2700000" algn="tl">
                            <a:srgbClr val="000000">
                              <a:alpha val="43137"/>
                            </a:srgbClr>
                          </a:outerShdw>
                        </a:effectLst>
                      </a:endParaRPr>
                    </a:p>
                  </a:txBody>
                  <a:tcPr marL="89642" marR="89642" marT="44821" marB="44821" anchor="ctr">
                    <a:solidFill>
                      <a:schemeClr val="accent1">
                        <a:lumMod val="50000"/>
                      </a:schemeClr>
                    </a:solidFill>
                  </a:tcPr>
                </a:tc>
                <a:extLst>
                  <a:ext uri="{0D108BD9-81ED-4DB2-BD59-A6C34878D82A}">
                    <a16:rowId xmlns:a16="http://schemas.microsoft.com/office/drawing/2014/main" val="10000"/>
                  </a:ext>
                </a:extLst>
              </a:tr>
              <a:tr h="363550">
                <a:tc>
                  <a:txBody>
                    <a:bodyPr/>
                    <a:lstStyle/>
                    <a:p>
                      <a:pPr marL="0" marR="0" algn="ctr">
                        <a:spcBef>
                          <a:spcPts val="0"/>
                        </a:spcBef>
                        <a:spcAft>
                          <a:spcPts val="0"/>
                        </a:spcAft>
                      </a:pPr>
                      <a:r>
                        <a:rPr lang="en-US" sz="1400" dirty="0" smtClean="0">
                          <a:effectLst>
                            <a:outerShdw blurRad="38100" dist="38100" dir="2700000" algn="tl">
                              <a:srgbClr val="000000">
                                <a:alpha val="43137"/>
                              </a:srgbClr>
                            </a:outerShdw>
                          </a:effectLst>
                        </a:rPr>
                        <a:t>Basic</a:t>
                      </a:r>
                      <a:endParaRPr lang="en-US" sz="1400" dirty="0">
                        <a:effectLst>
                          <a:outerShdw blurRad="38100" dist="38100" dir="2700000" algn="tl">
                            <a:srgbClr val="000000">
                              <a:alpha val="43137"/>
                            </a:srgbClr>
                          </a:outerShdw>
                        </a:effectLst>
                      </a:endParaRPr>
                    </a:p>
                  </a:txBody>
                  <a:tcPr marL="89642" marR="89642" marT="44821" marB="44821" anchor="ctr">
                    <a:solidFill>
                      <a:schemeClr val="accent1">
                        <a:lumMod val="50000"/>
                      </a:schemeClr>
                    </a:solidFill>
                  </a:tcPr>
                </a:tc>
                <a:tc>
                  <a:txBody>
                    <a:bodyPr/>
                    <a:lstStyle/>
                    <a:p>
                      <a:pPr marL="0" marR="0" algn="ctr">
                        <a:spcBef>
                          <a:spcPts val="0"/>
                        </a:spcBef>
                        <a:spcAft>
                          <a:spcPts val="0"/>
                        </a:spcAft>
                      </a:pPr>
                      <a:r>
                        <a:rPr lang="en-US" sz="1400" b="1" dirty="0">
                          <a:effectLst/>
                        </a:rPr>
                        <a:t>500 Mbps</a:t>
                      </a:r>
                    </a:p>
                  </a:txBody>
                  <a:tcPr marL="89642" marR="89642" marT="44821" marB="44821" anchor="ctr"/>
                </a:tc>
                <a:tc>
                  <a:txBody>
                    <a:bodyPr/>
                    <a:lstStyle/>
                    <a:p>
                      <a:pPr marL="0" marR="0" algn="ctr">
                        <a:spcBef>
                          <a:spcPts val="0"/>
                        </a:spcBef>
                        <a:spcAft>
                          <a:spcPts val="0"/>
                        </a:spcAft>
                      </a:pPr>
                      <a:r>
                        <a:rPr lang="en-US" sz="1400" b="1" dirty="0" smtClean="0">
                          <a:effectLst/>
                        </a:rPr>
                        <a:t>No</a:t>
                      </a:r>
                      <a:endParaRPr lang="en-US" sz="1400" b="1" dirty="0">
                        <a:effectLst/>
                      </a:endParaRPr>
                    </a:p>
                  </a:txBody>
                  <a:tcPr marL="89642" marR="89642" marT="44821" marB="44821" anchor="ctr"/>
                </a:tc>
                <a:tc>
                  <a:txBody>
                    <a:bodyPr/>
                    <a:lstStyle/>
                    <a:p>
                      <a:pPr marL="0" marR="0" algn="ctr">
                        <a:spcBef>
                          <a:spcPts val="0"/>
                        </a:spcBef>
                        <a:spcAft>
                          <a:spcPts val="0"/>
                        </a:spcAft>
                      </a:pPr>
                      <a:r>
                        <a:rPr lang="en-US" sz="1400" b="1" dirty="0" smtClean="0">
                          <a:effectLst/>
                        </a:rPr>
                        <a:t>100 </a:t>
                      </a:r>
                      <a:r>
                        <a:rPr lang="en-US" sz="1400" b="1" dirty="0">
                          <a:effectLst/>
                        </a:rPr>
                        <a:t>Mbps</a:t>
                      </a:r>
                    </a:p>
                  </a:txBody>
                  <a:tcPr marL="89642" marR="89642" marT="44821" marB="44821" anchor="ctr"/>
                </a:tc>
                <a:tc>
                  <a:txBody>
                    <a:bodyPr/>
                    <a:lstStyle/>
                    <a:p>
                      <a:pPr marL="0" marR="0" algn="ctr">
                        <a:spcBef>
                          <a:spcPts val="0"/>
                        </a:spcBef>
                        <a:spcAft>
                          <a:spcPts val="0"/>
                        </a:spcAft>
                      </a:pPr>
                      <a:r>
                        <a:rPr lang="en-US" sz="1400" b="1" dirty="0">
                          <a:effectLst/>
                        </a:rPr>
                        <a:t>10</a:t>
                      </a:r>
                    </a:p>
                  </a:txBody>
                  <a:tcPr marL="89642" marR="89642" marT="44821" marB="44821" anchor="ctr"/>
                </a:tc>
                <a:tc>
                  <a:txBody>
                    <a:bodyPr/>
                    <a:lstStyle/>
                    <a:p>
                      <a:pPr marL="0" marR="0" algn="ctr">
                        <a:spcBef>
                          <a:spcPts val="0"/>
                        </a:spcBef>
                        <a:spcAft>
                          <a:spcPts val="0"/>
                        </a:spcAft>
                      </a:pPr>
                      <a:r>
                        <a:rPr lang="en-US" sz="1400" b="1" dirty="0" smtClean="0">
                          <a:effectLst/>
                        </a:rPr>
                        <a:t>$0.04</a:t>
                      </a:r>
                      <a:endParaRPr lang="en-US" sz="1400" b="1" dirty="0">
                        <a:effectLst/>
                      </a:endParaRPr>
                    </a:p>
                  </a:txBody>
                  <a:tcPr marL="89642" marR="89642" marT="44821" marB="44821" anchor="ctr"/>
                </a:tc>
                <a:extLst>
                  <a:ext uri="{0D108BD9-81ED-4DB2-BD59-A6C34878D82A}">
                    <a16:rowId xmlns:a16="http://schemas.microsoft.com/office/drawing/2014/main" val="10001"/>
                  </a:ext>
                </a:extLst>
              </a:tr>
              <a:tr h="363550">
                <a:tc>
                  <a:txBody>
                    <a:bodyPr/>
                    <a:lstStyle/>
                    <a:p>
                      <a:pPr marL="0" marR="0" algn="ctr">
                        <a:spcBef>
                          <a:spcPts val="0"/>
                        </a:spcBef>
                        <a:spcAft>
                          <a:spcPts val="0"/>
                        </a:spcAft>
                      </a:pPr>
                      <a:r>
                        <a:rPr lang="en-US" sz="1600" dirty="0" smtClean="0">
                          <a:solidFill>
                            <a:srgbClr val="FFFF00"/>
                          </a:solidFill>
                          <a:effectLst>
                            <a:outerShdw blurRad="38100" dist="38100" dir="2700000" algn="tl">
                              <a:srgbClr val="000000">
                                <a:alpha val="43137"/>
                              </a:srgbClr>
                            </a:outerShdw>
                          </a:effectLst>
                        </a:rPr>
                        <a:t>Standard</a:t>
                      </a:r>
                      <a:endParaRPr lang="en-US" sz="1600" dirty="0">
                        <a:solidFill>
                          <a:srgbClr val="FFFF00"/>
                        </a:solidFill>
                        <a:effectLst>
                          <a:outerShdw blurRad="38100" dist="38100" dir="2700000" algn="tl">
                            <a:srgbClr val="000000">
                              <a:alpha val="43137"/>
                            </a:srgbClr>
                          </a:outerShdw>
                        </a:effectLst>
                      </a:endParaRPr>
                    </a:p>
                  </a:txBody>
                  <a:tcPr marL="89642" marR="89642" marT="44821" marB="44821" anchor="ctr">
                    <a:solidFill>
                      <a:schemeClr val="accent1">
                        <a:lumMod val="50000"/>
                      </a:schemeClr>
                    </a:solidFill>
                  </a:tcPr>
                </a:tc>
                <a:tc>
                  <a:txBody>
                    <a:bodyPr/>
                    <a:lstStyle/>
                    <a:p>
                      <a:pPr marL="0" marR="0" algn="ctr">
                        <a:spcBef>
                          <a:spcPts val="0"/>
                        </a:spcBef>
                        <a:spcAft>
                          <a:spcPts val="0"/>
                        </a:spcAft>
                      </a:pPr>
                      <a:r>
                        <a:rPr lang="en-US" sz="1400" b="1" dirty="0" smtClean="0">
                          <a:effectLst/>
                        </a:rPr>
                        <a:t>1000 Mbps</a:t>
                      </a:r>
                      <a:endParaRPr lang="en-US" sz="1400" b="1" dirty="0">
                        <a:effectLst/>
                      </a:endParaRPr>
                    </a:p>
                  </a:txBody>
                  <a:tcPr marL="89642" marR="89642" marT="44821" marB="44821" anchor="ctr"/>
                </a:tc>
                <a:tc>
                  <a:txBody>
                    <a:bodyPr/>
                    <a:lstStyle/>
                    <a:p>
                      <a:pPr marL="0" marR="0" algn="ctr">
                        <a:spcBef>
                          <a:spcPts val="0"/>
                        </a:spcBef>
                        <a:spcAft>
                          <a:spcPts val="0"/>
                        </a:spcAft>
                      </a:pPr>
                      <a:r>
                        <a:rPr lang="en-US" sz="1400" b="1" dirty="0" smtClean="0">
                          <a:effectLst/>
                        </a:rPr>
                        <a:t>Yes</a:t>
                      </a:r>
                      <a:endParaRPr lang="en-US" sz="1400" b="1" dirty="0">
                        <a:effectLst/>
                      </a:endParaRPr>
                    </a:p>
                  </a:txBody>
                  <a:tcPr marL="89642" marR="89642" marT="44821" marB="44821" anchor="ctr"/>
                </a:tc>
                <a:tc>
                  <a:txBody>
                    <a:bodyPr/>
                    <a:lstStyle/>
                    <a:p>
                      <a:pPr marL="0" marR="0" algn="ctr">
                        <a:spcBef>
                          <a:spcPts val="0"/>
                        </a:spcBef>
                        <a:spcAft>
                          <a:spcPts val="0"/>
                        </a:spcAft>
                      </a:pPr>
                      <a:r>
                        <a:rPr lang="en-US" sz="1400" b="1" dirty="0" smtClean="0">
                          <a:effectLst/>
                        </a:rPr>
                        <a:t>100 Mbps</a:t>
                      </a:r>
                      <a:endParaRPr lang="en-US" sz="1400" b="1" dirty="0">
                        <a:effectLst/>
                      </a:endParaRPr>
                    </a:p>
                  </a:txBody>
                  <a:tcPr marL="89642" marR="89642" marT="44821" marB="44821" anchor="ctr"/>
                </a:tc>
                <a:tc>
                  <a:txBody>
                    <a:bodyPr/>
                    <a:lstStyle/>
                    <a:p>
                      <a:pPr marL="0" marR="0" algn="ctr">
                        <a:spcBef>
                          <a:spcPts val="0"/>
                        </a:spcBef>
                        <a:spcAft>
                          <a:spcPts val="0"/>
                        </a:spcAft>
                      </a:pPr>
                      <a:r>
                        <a:rPr lang="en-US" sz="1400" b="1" dirty="0" smtClean="0">
                          <a:effectLst/>
                        </a:rPr>
                        <a:t>10</a:t>
                      </a:r>
                      <a:endParaRPr lang="en-US" sz="1400" b="1" dirty="0">
                        <a:effectLst/>
                      </a:endParaRPr>
                    </a:p>
                  </a:txBody>
                  <a:tcPr marL="89642" marR="89642" marT="44821" marB="44821" anchor="ctr"/>
                </a:tc>
                <a:tc>
                  <a:txBody>
                    <a:bodyPr/>
                    <a:lstStyle/>
                    <a:p>
                      <a:pPr marL="0" marR="0" algn="ctr">
                        <a:spcBef>
                          <a:spcPts val="0"/>
                        </a:spcBef>
                        <a:spcAft>
                          <a:spcPts val="0"/>
                        </a:spcAft>
                      </a:pPr>
                      <a:r>
                        <a:rPr lang="en-US" sz="1400" b="1" dirty="0" smtClean="0">
                          <a:effectLst/>
                        </a:rPr>
                        <a:t>$0.19</a:t>
                      </a:r>
                      <a:endParaRPr lang="en-US" sz="1400" b="1" dirty="0">
                        <a:effectLst/>
                      </a:endParaRPr>
                    </a:p>
                  </a:txBody>
                  <a:tcPr marL="89642" marR="89642" marT="44821" marB="44821" anchor="ctr"/>
                </a:tc>
                <a:extLst>
                  <a:ext uri="{0D108BD9-81ED-4DB2-BD59-A6C34878D82A}">
                    <a16:rowId xmlns:a16="http://schemas.microsoft.com/office/drawing/2014/main" val="10002"/>
                  </a:ext>
                </a:extLst>
              </a:tr>
              <a:tr h="363550">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Performance</a:t>
                      </a:r>
                    </a:p>
                  </a:txBody>
                  <a:tcPr marL="89642" marR="89642" marT="44821" marB="44821" anchor="ctr">
                    <a:solidFill>
                      <a:schemeClr val="accent1">
                        <a:lumMod val="50000"/>
                      </a:schemeClr>
                    </a:solidFill>
                  </a:tcPr>
                </a:tc>
                <a:tc>
                  <a:txBody>
                    <a:bodyPr/>
                    <a:lstStyle/>
                    <a:p>
                      <a:pPr marL="0" marR="0" algn="ctr">
                        <a:spcBef>
                          <a:spcPts val="0"/>
                        </a:spcBef>
                        <a:spcAft>
                          <a:spcPts val="0"/>
                        </a:spcAft>
                      </a:pPr>
                      <a:r>
                        <a:rPr lang="en-US" sz="1400" b="1" dirty="0" smtClean="0">
                          <a:effectLst/>
                        </a:rPr>
                        <a:t>2000 </a:t>
                      </a:r>
                      <a:r>
                        <a:rPr lang="en-US" sz="1400" b="1" dirty="0">
                          <a:effectLst/>
                        </a:rPr>
                        <a:t>Mbps</a:t>
                      </a:r>
                    </a:p>
                  </a:txBody>
                  <a:tcPr marL="89642" marR="89642" marT="44821" marB="44821" anchor="ctr"/>
                </a:tc>
                <a:tc>
                  <a:txBody>
                    <a:bodyPr/>
                    <a:lstStyle/>
                    <a:p>
                      <a:pPr marL="0" marR="0" algn="ctr">
                        <a:spcBef>
                          <a:spcPts val="0"/>
                        </a:spcBef>
                        <a:spcAft>
                          <a:spcPts val="0"/>
                        </a:spcAft>
                      </a:pPr>
                      <a:r>
                        <a:rPr lang="en-US" sz="1400" b="1" dirty="0" smtClean="0">
                          <a:effectLst/>
                        </a:rPr>
                        <a:t>Yes</a:t>
                      </a:r>
                      <a:endParaRPr lang="en-US" sz="1400" b="1" dirty="0">
                        <a:effectLst/>
                      </a:endParaRPr>
                    </a:p>
                  </a:txBody>
                  <a:tcPr marL="89642" marR="89642" marT="44821" marB="44821" anchor="ctr"/>
                </a:tc>
                <a:tc>
                  <a:txBody>
                    <a:bodyPr/>
                    <a:lstStyle/>
                    <a:p>
                      <a:pPr marL="0" marR="0" algn="ctr">
                        <a:spcBef>
                          <a:spcPts val="0"/>
                        </a:spcBef>
                        <a:spcAft>
                          <a:spcPts val="0"/>
                        </a:spcAft>
                      </a:pPr>
                      <a:r>
                        <a:rPr lang="en-US" sz="1400" b="1" dirty="0" smtClean="0">
                          <a:effectLst/>
                        </a:rPr>
                        <a:t>200 </a:t>
                      </a:r>
                      <a:r>
                        <a:rPr lang="en-US" sz="1400" b="1" dirty="0">
                          <a:effectLst/>
                        </a:rPr>
                        <a:t>Mbps</a:t>
                      </a:r>
                    </a:p>
                  </a:txBody>
                  <a:tcPr marL="89642" marR="89642" marT="44821" marB="44821" anchor="ctr"/>
                </a:tc>
                <a:tc>
                  <a:txBody>
                    <a:bodyPr/>
                    <a:lstStyle/>
                    <a:p>
                      <a:pPr marL="0" marR="0" algn="ctr">
                        <a:spcBef>
                          <a:spcPts val="0"/>
                        </a:spcBef>
                        <a:spcAft>
                          <a:spcPts val="0"/>
                        </a:spcAft>
                      </a:pPr>
                      <a:r>
                        <a:rPr lang="en-US" sz="1400" b="1" dirty="0">
                          <a:effectLst/>
                        </a:rPr>
                        <a:t>30</a:t>
                      </a:r>
                    </a:p>
                  </a:txBody>
                  <a:tcPr marL="89642" marR="89642" marT="44821" marB="44821" anchor="ctr"/>
                </a:tc>
                <a:tc>
                  <a:txBody>
                    <a:bodyPr/>
                    <a:lstStyle/>
                    <a:p>
                      <a:pPr marL="0" marR="0" algn="ctr">
                        <a:spcBef>
                          <a:spcPts val="0"/>
                        </a:spcBef>
                        <a:spcAft>
                          <a:spcPts val="0"/>
                        </a:spcAft>
                      </a:pPr>
                      <a:r>
                        <a:rPr lang="en-US" sz="1400" b="1" dirty="0" smtClean="0">
                          <a:effectLst/>
                        </a:rPr>
                        <a:t>$0.49</a:t>
                      </a:r>
                      <a:endParaRPr lang="en-US" sz="1400" b="1" dirty="0">
                        <a:effectLst/>
                      </a:endParaRPr>
                    </a:p>
                  </a:txBody>
                  <a:tcPr marL="89642" marR="89642" marT="44821" marB="44821" anchor="ctr"/>
                </a:tc>
                <a:extLst>
                  <a:ext uri="{0D108BD9-81ED-4DB2-BD59-A6C34878D82A}">
                    <a16:rowId xmlns:a16="http://schemas.microsoft.com/office/drawing/2014/main" val="10003"/>
                  </a:ext>
                </a:extLst>
              </a:tr>
            </a:tbl>
          </a:graphicData>
        </a:graphic>
      </p:graphicFrame>
      <p:sp>
        <p:nvSpPr>
          <p:cNvPr id="12" name="TextBox 12"/>
          <p:cNvSpPr txBox="1"/>
          <p:nvPr/>
        </p:nvSpPr>
        <p:spPr>
          <a:xfrm>
            <a:off x="2286195" y="6066450"/>
            <a:ext cx="6797888" cy="941182"/>
          </a:xfrm>
          <a:prstGeom prst="rect">
            <a:avLst/>
          </a:prstGeom>
          <a:solidFill>
            <a:schemeClr val="bg1">
              <a:lumMod val="75000"/>
              <a:lumOff val="25000"/>
            </a:schemeClr>
          </a:solidFill>
          <a:ln>
            <a:solidFill>
              <a:schemeClr val="tx1"/>
            </a:solidFill>
          </a:ln>
          <a:scene3d>
            <a:camera prst="orthographicFront"/>
            <a:lightRig rig="threePt" dir="t"/>
          </a:scene3d>
          <a:sp3d>
            <a:bevelT/>
          </a:sp3d>
        </p:spPr>
        <p:txBody>
          <a:bodyPr wrap="square" lIns="179285" tIns="143428" rIns="179285" bIns="143428" rtlCol="0">
            <a:spAutoFit/>
          </a:bodyPr>
          <a:lstStyle/>
          <a:p>
            <a:pPr algn="ctr" defTabSz="914367">
              <a:lnSpc>
                <a:spcPct val="90000"/>
              </a:lnSpc>
              <a:spcAft>
                <a:spcPts val="588"/>
              </a:spcAft>
            </a:pPr>
            <a:r>
              <a:rPr lang="en-US" sz="1568" b="1">
                <a:gradFill>
                  <a:gsLst>
                    <a:gs pos="2917">
                      <a:srgbClr val="FFFFFF"/>
                    </a:gs>
                    <a:gs pos="30000">
                      <a:srgbClr val="FFFFFF"/>
                    </a:gs>
                  </a:gsLst>
                  <a:lin ang="5400000" scaled="0"/>
                </a:gradFill>
                <a:effectLst>
                  <a:outerShdw blurRad="38100" dist="38100" dir="2700000" algn="tl">
                    <a:srgbClr val="000000">
                      <a:alpha val="43137"/>
                    </a:srgbClr>
                  </a:outerShdw>
                </a:effectLst>
              </a:rPr>
              <a:t>Note </a:t>
            </a:r>
            <a:r>
              <a:rPr lang="en-US" sz="1568" b="1" dirty="0">
                <a:gradFill>
                  <a:gsLst>
                    <a:gs pos="2917">
                      <a:srgbClr val="FFFFFF"/>
                    </a:gs>
                    <a:gs pos="30000">
                      <a:srgbClr val="FFFFFF"/>
                    </a:gs>
                  </a:gsLst>
                  <a:lin ang="5400000" scaled="0"/>
                </a:gradFill>
                <a:effectLst>
                  <a:outerShdw blurRad="38100" dist="38100" dir="2700000" algn="tl">
                    <a:srgbClr val="000000">
                      <a:alpha val="43137"/>
                    </a:srgbClr>
                  </a:outerShdw>
                </a:effectLst>
              </a:rPr>
              <a:t>that ExpressRoute traffic for Azure public services, O365, and</a:t>
            </a:r>
            <a:br>
              <a:rPr lang="en-US" sz="1568" b="1" dirty="0">
                <a:gradFill>
                  <a:gsLst>
                    <a:gs pos="2917">
                      <a:srgbClr val="FFFFFF"/>
                    </a:gs>
                    <a:gs pos="30000">
                      <a:srgbClr val="FFFFFF"/>
                    </a:gs>
                  </a:gsLst>
                  <a:lin ang="5400000" scaled="0"/>
                </a:gradFill>
                <a:effectLst>
                  <a:outerShdw blurRad="38100" dist="38100" dir="2700000" algn="tl">
                    <a:srgbClr val="000000">
                      <a:alpha val="43137"/>
                    </a:srgbClr>
                  </a:outerShdw>
                </a:effectLst>
              </a:rPr>
            </a:br>
            <a:r>
              <a:rPr lang="en-US" sz="1372" b="1">
                <a:gradFill>
                  <a:gsLst>
                    <a:gs pos="2917">
                      <a:srgbClr val="FFFFFF"/>
                    </a:gs>
                    <a:gs pos="30000">
                      <a:srgbClr val="FFFFFF"/>
                    </a:gs>
                  </a:gsLst>
                  <a:lin ang="5400000" scaled="0"/>
                </a:gradFill>
                <a:effectLst>
                  <a:outerShdw blurRad="38100" dist="38100" dir="2700000" algn="tl">
                    <a:srgbClr val="000000">
                      <a:alpha val="43137"/>
                    </a:srgbClr>
                  </a:outerShdw>
                </a:effectLst>
              </a:rPr>
              <a:t> </a:t>
            </a:r>
            <a:r>
              <a:rPr lang="en-US" sz="1568" b="1" dirty="0">
                <a:gradFill>
                  <a:gsLst>
                    <a:gs pos="2917">
                      <a:srgbClr val="FFFFFF"/>
                    </a:gs>
                    <a:gs pos="30000">
                      <a:srgbClr val="FFFFFF"/>
                    </a:gs>
                  </a:gsLst>
                  <a:lin ang="5400000" scaled="0"/>
                </a:gradFill>
                <a:effectLst>
                  <a:outerShdw blurRad="38100" dist="38100" dir="2700000" algn="tl">
                    <a:srgbClr val="000000">
                      <a:alpha val="43137"/>
                    </a:srgbClr>
                  </a:outerShdw>
                </a:effectLst>
              </a:rPr>
              <a:t>Skype for Business does NOT go through a Virtual Network gateway</a:t>
            </a:r>
          </a:p>
        </p:txBody>
      </p:sp>
    </p:spTree>
    <p:extLst>
      <p:ext uri="{BB962C8B-B14F-4D97-AF65-F5344CB8AC3E}">
        <p14:creationId xmlns:p14="http://schemas.microsoft.com/office/powerpoint/2010/main" val="36352793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Timelines and Partners</a:t>
            </a:r>
            <a:endParaRPr lang="en-US" dirty="0"/>
          </a:p>
        </p:txBody>
      </p:sp>
      <p:sp>
        <p:nvSpPr>
          <p:cNvPr id="7" name="Text Placeholder 6"/>
          <p:cNvSpPr>
            <a:spLocks noGrp="1"/>
          </p:cNvSpPr>
          <p:nvPr>
            <p:ph type="body" sz="quarter" idx="10"/>
          </p:nvPr>
        </p:nvSpPr>
        <p:spPr>
          <a:xfrm>
            <a:off x="269240" y="1681107"/>
            <a:ext cx="5378548" cy="3708708"/>
          </a:xfrm>
        </p:spPr>
        <p:txBody>
          <a:bodyPr/>
          <a:lstStyle/>
          <a:p>
            <a:r>
              <a:rPr lang="en-US" dirty="0" smtClean="0"/>
              <a:t>Australian ER Partners with O365</a:t>
            </a:r>
            <a:endParaRPr lang="en-US" dirty="0"/>
          </a:p>
          <a:p>
            <a:pPr marL="292077" lvl="1"/>
            <a:endParaRPr lang="en-US" dirty="0"/>
          </a:p>
          <a:p>
            <a:pPr marL="292077" lvl="1"/>
            <a:endParaRPr lang="en-US" dirty="0"/>
          </a:p>
          <a:p>
            <a:pPr lvl="1"/>
            <a:endParaRPr lang="en-US" dirty="0"/>
          </a:p>
          <a:p>
            <a:pPr lvl="1"/>
            <a:endParaRPr lang="en-US" dirty="0"/>
          </a:p>
          <a:p>
            <a:pPr lvl="1"/>
            <a:endParaRPr lang="en-US" dirty="0"/>
          </a:p>
          <a:p>
            <a:pPr lvl="1"/>
            <a:r>
              <a:rPr lang="en-US" dirty="0"/>
              <a:t>Other providers </a:t>
            </a:r>
            <a:r>
              <a:rPr lang="en-US" dirty="0" smtClean="0"/>
              <a:t>soon. (Telstra Q1 2016)</a:t>
            </a:r>
            <a:endParaRPr lang="en-US" dirty="0"/>
          </a:p>
          <a:p>
            <a:pPr lvl="1"/>
            <a:endParaRPr lang="en-US" dirty="0" smtClean="0"/>
          </a:p>
          <a:p>
            <a:pPr marL="292077" lvl="1"/>
            <a:endParaRPr lang="en-US" dirty="0"/>
          </a:p>
        </p:txBody>
      </p:sp>
      <p:sp>
        <p:nvSpPr>
          <p:cNvPr id="8" name="Text Placeholder 7"/>
          <p:cNvSpPr>
            <a:spLocks noGrp="1"/>
          </p:cNvSpPr>
          <p:nvPr>
            <p:ph type="body" sz="quarter" idx="11"/>
          </p:nvPr>
        </p:nvSpPr>
        <p:spPr>
          <a:xfrm>
            <a:off x="6544216" y="1189493"/>
            <a:ext cx="5378548" cy="5227589"/>
          </a:xfrm>
        </p:spPr>
        <p:txBody>
          <a:bodyPr>
            <a:normAutofit/>
          </a:bodyPr>
          <a:lstStyle/>
          <a:p>
            <a:r>
              <a:rPr lang="en-US" dirty="0"/>
              <a:t>Supported Workloads</a:t>
            </a:r>
          </a:p>
          <a:p>
            <a:pPr lvl="1"/>
            <a:r>
              <a:rPr lang="en-US" dirty="0"/>
              <a:t>Exchange Online &amp; Exchange Online Protection</a:t>
            </a:r>
          </a:p>
          <a:p>
            <a:pPr lvl="1"/>
            <a:endParaRPr lang="en-US" dirty="0"/>
          </a:p>
          <a:p>
            <a:pPr lvl="1"/>
            <a:r>
              <a:rPr lang="en-US" dirty="0"/>
              <a:t>SharePoint Online, OneDrive for Business, Office 365 Video, Delve</a:t>
            </a:r>
          </a:p>
          <a:p>
            <a:pPr lvl="1"/>
            <a:endParaRPr lang="en-US" dirty="0"/>
          </a:p>
          <a:p>
            <a:pPr lvl="1"/>
            <a:r>
              <a:rPr lang="en-US" dirty="0"/>
              <a:t>Skype for Business Online (formerly Lync Online)</a:t>
            </a:r>
          </a:p>
          <a:p>
            <a:pPr lvl="1"/>
            <a:endParaRPr lang="en-US" dirty="0"/>
          </a:p>
          <a:p>
            <a:pPr lvl="1"/>
            <a:r>
              <a:rPr lang="en-US" dirty="0"/>
              <a:t>Office Online</a:t>
            </a:r>
          </a:p>
          <a:p>
            <a:pPr marL="292077" lvl="1"/>
            <a:endParaRPr lang="en-US" dirty="0"/>
          </a:p>
          <a:p>
            <a:pPr lvl="1"/>
            <a:r>
              <a:rPr lang="en-US" dirty="0"/>
              <a:t>Power BI and Project Online</a:t>
            </a:r>
          </a:p>
          <a:p>
            <a:pPr lvl="1"/>
            <a:endParaRPr lang="en-US" dirty="0"/>
          </a:p>
        </p:txBody>
      </p:sp>
      <p:pic>
        <p:nvPicPr>
          <p:cNvPr id="11" name="Picture 2" descr="Equin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73" y="3145971"/>
            <a:ext cx="1505102" cy="659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2405219" y="2897710"/>
            <a:ext cx="1314452" cy="97476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8268" y="2850417"/>
            <a:ext cx="860452" cy="1069348"/>
          </a:xfrm>
          <a:prstGeom prst="rect">
            <a:avLst/>
          </a:prstGeom>
          <a:noFill/>
        </p:spPr>
      </p:pic>
    </p:spTree>
    <p:extLst>
      <p:ext uri="{BB962C8B-B14F-4D97-AF65-F5344CB8AC3E}">
        <p14:creationId xmlns:p14="http://schemas.microsoft.com/office/powerpoint/2010/main" val="202688753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ExpressRoute Traffic Paths within Australia</a:t>
            </a:r>
            <a:endParaRPr lang="en-US" dirty="0"/>
          </a:p>
        </p:txBody>
      </p:sp>
      <p:sp>
        <p:nvSpPr>
          <p:cNvPr id="3" name="Subtitle 2"/>
          <p:cNvSpPr>
            <a:spLocks noGrp="1"/>
          </p:cNvSpPr>
          <p:nvPr>
            <p:ph type="subTitle" idx="1"/>
          </p:nvPr>
        </p:nvSpPr>
        <p:spPr/>
        <p:txBody>
          <a:bodyPr>
            <a:normAutofit lnSpcReduction="10000"/>
          </a:bodyPr>
          <a:lstStyle/>
          <a:p>
            <a:r>
              <a:rPr lang="en-US" dirty="0" smtClean="0"/>
              <a:t>Overview of Technical connection</a:t>
            </a:r>
          </a:p>
          <a:p>
            <a:r>
              <a:rPr lang="en-AU" dirty="0">
                <a:hlinkClick r:id="rId2"/>
              </a:rPr>
              <a:t>http://azure.microsoft.com/en-us/services/expressroute</a:t>
            </a:r>
            <a:r>
              <a:rPr lang="en-AU" dirty="0" smtClean="0">
                <a:hlinkClick r:id="rId2"/>
              </a:rPr>
              <a:t>/</a:t>
            </a:r>
            <a:endParaRPr lang="en-AU" dirty="0" smtClean="0"/>
          </a:p>
          <a:p>
            <a:r>
              <a:rPr lang="en-AU" dirty="0">
                <a:hlinkClick r:id="rId3"/>
              </a:rPr>
              <a:t>https://azure.microsoft.com/en-us/documentation/articles/expressroute-faqs</a:t>
            </a:r>
            <a:r>
              <a:rPr lang="en-AU" dirty="0" smtClean="0">
                <a:hlinkClick r:id="rId3"/>
              </a:rPr>
              <a:t>/</a:t>
            </a:r>
            <a:r>
              <a:rPr lang="en-AU" dirty="0" smtClean="0"/>
              <a:t>  </a:t>
            </a:r>
            <a:endParaRPr lang="en-US" dirty="0"/>
          </a:p>
        </p:txBody>
      </p:sp>
    </p:spTree>
    <p:extLst>
      <p:ext uri="{BB962C8B-B14F-4D97-AF65-F5344CB8AC3E}">
        <p14:creationId xmlns:p14="http://schemas.microsoft.com/office/powerpoint/2010/main" val="383373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5069"/>
          </a:xfrm>
        </p:spPr>
        <p:txBody>
          <a:bodyPr>
            <a:normAutofit fontScale="90000"/>
          </a:bodyPr>
          <a:lstStyle/>
          <a:p>
            <a:r>
              <a:rPr lang="en-AU" dirty="0" smtClean="0"/>
              <a:t>4 ExpressRoute partners in Australia:</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5195849"/>
              </p:ext>
            </p:extLst>
          </p:nvPr>
        </p:nvGraphicFramePr>
        <p:xfrm>
          <a:off x="461554" y="1146356"/>
          <a:ext cx="11382102" cy="3022600"/>
        </p:xfrm>
        <a:graphic>
          <a:graphicData uri="http://schemas.openxmlformats.org/drawingml/2006/table">
            <a:tbl>
              <a:tblPr firstRow="1" bandRow="1">
                <a:tableStyleId>{5C22544A-7EE6-4342-B048-85BDC9FD1C3A}</a:tableStyleId>
              </a:tblPr>
              <a:tblGrid>
                <a:gridCol w="1314995">
                  <a:extLst>
                    <a:ext uri="{9D8B030D-6E8A-4147-A177-3AD203B41FA5}">
                      <a16:colId xmlns:a16="http://schemas.microsoft.com/office/drawing/2014/main" val="1559146542"/>
                    </a:ext>
                  </a:extLst>
                </a:gridCol>
                <a:gridCol w="2290354">
                  <a:extLst>
                    <a:ext uri="{9D8B030D-6E8A-4147-A177-3AD203B41FA5}">
                      <a16:colId xmlns:a16="http://schemas.microsoft.com/office/drawing/2014/main" val="886530987"/>
                    </a:ext>
                  </a:extLst>
                </a:gridCol>
                <a:gridCol w="7776753">
                  <a:extLst>
                    <a:ext uri="{9D8B030D-6E8A-4147-A177-3AD203B41FA5}">
                      <a16:colId xmlns:a16="http://schemas.microsoft.com/office/drawing/2014/main" val="1493937766"/>
                    </a:ext>
                  </a:extLst>
                </a:gridCol>
              </a:tblGrid>
              <a:tr h="370840">
                <a:tc>
                  <a:txBody>
                    <a:bodyPr/>
                    <a:lstStyle/>
                    <a:p>
                      <a:r>
                        <a:rPr lang="en-AU" dirty="0" smtClean="0"/>
                        <a:t>ER Partner</a:t>
                      </a:r>
                      <a:endParaRPr lang="en-AU" dirty="0"/>
                    </a:p>
                  </a:txBody>
                  <a:tcPr/>
                </a:tc>
                <a:tc>
                  <a:txBody>
                    <a:bodyPr/>
                    <a:lstStyle/>
                    <a:p>
                      <a:r>
                        <a:rPr lang="en-AU" dirty="0" smtClean="0"/>
                        <a:t>Type of Connection</a:t>
                      </a:r>
                      <a:endParaRPr lang="en-AU" dirty="0"/>
                    </a:p>
                  </a:txBody>
                  <a:tcPr/>
                </a:tc>
                <a:tc>
                  <a:txBody>
                    <a:bodyPr/>
                    <a:lstStyle/>
                    <a:p>
                      <a:r>
                        <a:rPr lang="en-AU" dirty="0" smtClean="0"/>
                        <a:t>Connection</a:t>
                      </a:r>
                      <a:r>
                        <a:rPr lang="en-AU" baseline="0" dirty="0" smtClean="0"/>
                        <a:t> Advantages</a:t>
                      </a:r>
                      <a:endParaRPr lang="en-AU" dirty="0"/>
                    </a:p>
                  </a:txBody>
                  <a:tcPr/>
                </a:tc>
                <a:extLst>
                  <a:ext uri="{0D108BD9-81ED-4DB2-BD59-A6C34878D82A}">
                    <a16:rowId xmlns:a16="http://schemas.microsoft.com/office/drawing/2014/main" val="2467803516"/>
                  </a:ext>
                </a:extLst>
              </a:tr>
              <a:tr h="370840">
                <a:tc>
                  <a:txBody>
                    <a:bodyPr/>
                    <a:lstStyle/>
                    <a:p>
                      <a:r>
                        <a:rPr lang="en-AU" dirty="0" smtClean="0"/>
                        <a:t>Telstra</a:t>
                      </a:r>
                      <a:endParaRPr lang="en-AU" dirty="0"/>
                    </a:p>
                  </a:txBody>
                  <a:tcPr/>
                </a:tc>
                <a:tc>
                  <a:txBody>
                    <a:bodyPr/>
                    <a:lstStyle/>
                    <a:p>
                      <a:r>
                        <a:rPr lang="en-US" sz="1400" dirty="0" smtClean="0"/>
                        <a:t>Via Telstra Cloud Direct Connect (metered &amp; unmetered)</a:t>
                      </a:r>
                      <a:endParaRPr lang="en-AU" sz="1400" dirty="0"/>
                    </a:p>
                  </a:txBody>
                  <a:tcPr/>
                </a:tc>
                <a:tc>
                  <a:txBody>
                    <a:bodyPr/>
                    <a:lstStyle/>
                    <a:p>
                      <a:pPr marL="285750" indent="-285750">
                        <a:buFont typeface="Arial" panose="020B0604020202020204" pitchFamily="34" charset="0"/>
                        <a:buChar char="•"/>
                      </a:pPr>
                      <a:r>
                        <a:rPr lang="en-AU" dirty="0" smtClean="0">
                          <a:solidFill>
                            <a:srgbClr val="0070C0"/>
                          </a:solidFill>
                        </a:rPr>
                        <a:t>Great for existing</a:t>
                      </a:r>
                      <a:r>
                        <a:rPr lang="en-AU" baseline="0" dirty="0" smtClean="0">
                          <a:solidFill>
                            <a:srgbClr val="0070C0"/>
                          </a:solidFill>
                        </a:rPr>
                        <a:t> Telstra MPLS customers that want to connect multiple sites directly to Azure</a:t>
                      </a:r>
                      <a:endParaRPr lang="en-AU" dirty="0">
                        <a:solidFill>
                          <a:srgbClr val="0070C0"/>
                        </a:solidFill>
                      </a:endParaRPr>
                    </a:p>
                  </a:txBody>
                  <a:tcPr/>
                </a:tc>
                <a:extLst>
                  <a:ext uri="{0D108BD9-81ED-4DB2-BD59-A6C34878D82A}">
                    <a16:rowId xmlns:a16="http://schemas.microsoft.com/office/drawing/2014/main" val="932661404"/>
                  </a:ext>
                </a:extLst>
              </a:tr>
              <a:tr h="370840">
                <a:tc>
                  <a:txBody>
                    <a:bodyPr/>
                    <a:lstStyle/>
                    <a:p>
                      <a:r>
                        <a:rPr lang="en-AU" dirty="0" err="1" smtClean="0"/>
                        <a:t>Equinix</a:t>
                      </a:r>
                      <a:endParaRPr lang="en-AU" dirty="0"/>
                    </a:p>
                  </a:txBody>
                  <a:tcPr/>
                </a:tc>
                <a:tc>
                  <a:txBody>
                    <a:bodyPr/>
                    <a:lstStyle/>
                    <a:p>
                      <a:r>
                        <a:rPr lang="en-US" sz="1400" kern="1200" dirty="0" smtClean="0">
                          <a:solidFill>
                            <a:schemeClr val="dk1"/>
                          </a:solidFill>
                          <a:latin typeface="+mn-lt"/>
                          <a:ea typeface="+mn-ea"/>
                          <a:cs typeface="+mn-cs"/>
                        </a:rPr>
                        <a:t>metered &amp; unmetered</a:t>
                      </a:r>
                      <a:endParaRPr lang="en-AU" sz="140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AU" dirty="0" smtClean="0">
                          <a:solidFill>
                            <a:srgbClr val="0070C0"/>
                          </a:solidFill>
                        </a:rPr>
                        <a:t>Great for </a:t>
                      </a:r>
                      <a:r>
                        <a:rPr lang="en-AU" dirty="0" err="1" smtClean="0">
                          <a:solidFill>
                            <a:srgbClr val="0070C0"/>
                          </a:solidFill>
                        </a:rPr>
                        <a:t>Equinix</a:t>
                      </a:r>
                      <a:r>
                        <a:rPr lang="en-AU" baseline="0" dirty="0" smtClean="0">
                          <a:solidFill>
                            <a:srgbClr val="0070C0"/>
                          </a:solidFill>
                        </a:rPr>
                        <a:t> customers (or that have connectivity to </a:t>
                      </a:r>
                      <a:r>
                        <a:rPr lang="en-AU" baseline="0" dirty="0" err="1" smtClean="0">
                          <a:solidFill>
                            <a:srgbClr val="0070C0"/>
                          </a:solidFill>
                        </a:rPr>
                        <a:t>Equinix</a:t>
                      </a:r>
                      <a:r>
                        <a:rPr lang="en-AU" baseline="0" dirty="0" smtClean="0">
                          <a:solidFill>
                            <a:srgbClr val="0070C0"/>
                          </a:solidFill>
                        </a:rPr>
                        <a:t>) that want to connect to multiple clouds with the same link(s)</a:t>
                      </a:r>
                      <a:endParaRPr lang="en-AU" dirty="0">
                        <a:solidFill>
                          <a:srgbClr val="0070C0"/>
                        </a:solidFill>
                      </a:endParaRPr>
                    </a:p>
                  </a:txBody>
                  <a:tcPr/>
                </a:tc>
                <a:extLst>
                  <a:ext uri="{0D108BD9-81ED-4DB2-BD59-A6C34878D82A}">
                    <a16:rowId xmlns:a16="http://schemas.microsoft.com/office/drawing/2014/main" val="1723969880"/>
                  </a:ext>
                </a:extLst>
              </a:tr>
              <a:tr h="370840">
                <a:tc>
                  <a:txBody>
                    <a:bodyPr/>
                    <a:lstStyle/>
                    <a:p>
                      <a:r>
                        <a:rPr lang="en-AU" dirty="0" err="1" smtClean="0"/>
                        <a:t>NextDC</a:t>
                      </a:r>
                      <a:endParaRPr lang="en-AU" dirty="0"/>
                    </a:p>
                  </a:txBody>
                  <a:tcPr/>
                </a:tc>
                <a:tc>
                  <a:txBody>
                    <a:bodyPr/>
                    <a:lstStyle/>
                    <a:p>
                      <a:r>
                        <a:rPr lang="en-US" sz="1400" kern="1200" dirty="0" smtClean="0">
                          <a:solidFill>
                            <a:schemeClr val="dk1"/>
                          </a:solidFill>
                          <a:latin typeface="+mn-lt"/>
                          <a:ea typeface="+mn-ea"/>
                          <a:cs typeface="+mn-cs"/>
                        </a:rPr>
                        <a:t>metered &amp; unmetered</a:t>
                      </a:r>
                      <a:endParaRPr lang="en-AU" sz="140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AU" dirty="0" smtClean="0">
                          <a:solidFill>
                            <a:srgbClr val="0070C0"/>
                          </a:solidFill>
                        </a:rPr>
                        <a:t>Great for </a:t>
                      </a:r>
                      <a:r>
                        <a:rPr lang="en-AU" dirty="0" err="1" smtClean="0">
                          <a:solidFill>
                            <a:srgbClr val="0070C0"/>
                          </a:solidFill>
                        </a:rPr>
                        <a:t>NextDC</a:t>
                      </a:r>
                      <a:r>
                        <a:rPr lang="en-AU" dirty="0" smtClean="0">
                          <a:solidFill>
                            <a:srgbClr val="0070C0"/>
                          </a:solidFill>
                        </a:rPr>
                        <a:t> customers (or</a:t>
                      </a:r>
                      <a:r>
                        <a:rPr lang="en-AU" baseline="0" dirty="0" smtClean="0">
                          <a:solidFill>
                            <a:srgbClr val="0070C0"/>
                          </a:solidFill>
                        </a:rPr>
                        <a:t> that have connectivity to </a:t>
                      </a:r>
                      <a:r>
                        <a:rPr lang="en-AU" baseline="0" dirty="0" err="1" smtClean="0">
                          <a:solidFill>
                            <a:srgbClr val="0070C0"/>
                          </a:solidFill>
                        </a:rPr>
                        <a:t>NextDC</a:t>
                      </a:r>
                      <a:r>
                        <a:rPr lang="en-AU" baseline="0" dirty="0" smtClean="0">
                          <a:solidFill>
                            <a:srgbClr val="0070C0"/>
                          </a:solidFill>
                        </a:rPr>
                        <a:t>) that want to connect to multiple clouds with the same link(s)</a:t>
                      </a:r>
                      <a:endParaRPr lang="en-AU" dirty="0">
                        <a:solidFill>
                          <a:srgbClr val="0070C0"/>
                        </a:solidFill>
                      </a:endParaRPr>
                    </a:p>
                  </a:txBody>
                  <a:tcPr/>
                </a:tc>
                <a:extLst>
                  <a:ext uri="{0D108BD9-81ED-4DB2-BD59-A6C34878D82A}">
                    <a16:rowId xmlns:a16="http://schemas.microsoft.com/office/drawing/2014/main" val="3997928629"/>
                  </a:ext>
                </a:extLst>
              </a:tr>
              <a:tr h="370840">
                <a:tc>
                  <a:txBody>
                    <a:bodyPr/>
                    <a:lstStyle/>
                    <a:p>
                      <a:r>
                        <a:rPr lang="en-AU" dirty="0" err="1" smtClean="0"/>
                        <a:t>MegaPort</a:t>
                      </a:r>
                      <a:endParaRPr lang="en-AU" dirty="0"/>
                    </a:p>
                  </a:txBody>
                  <a:tcPr/>
                </a:tc>
                <a:tc>
                  <a:txBody>
                    <a:bodyPr/>
                    <a:lstStyle/>
                    <a:p>
                      <a:r>
                        <a:rPr lang="en-US" sz="1400" kern="1200" dirty="0" smtClean="0">
                          <a:solidFill>
                            <a:schemeClr val="dk1"/>
                          </a:solidFill>
                          <a:latin typeface="+mn-lt"/>
                          <a:ea typeface="+mn-ea"/>
                          <a:cs typeface="+mn-cs"/>
                        </a:rPr>
                        <a:t>metered &amp; unmetered</a:t>
                      </a:r>
                      <a:endParaRPr lang="en-AU" sz="140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AU" dirty="0" smtClean="0">
                          <a:solidFill>
                            <a:srgbClr val="0070C0"/>
                          </a:solidFill>
                        </a:rPr>
                        <a:t>Focuses on rapid (dynamic)</a:t>
                      </a:r>
                      <a:r>
                        <a:rPr lang="en-AU" baseline="0" dirty="0" smtClean="0">
                          <a:solidFill>
                            <a:srgbClr val="0070C0"/>
                          </a:solidFill>
                        </a:rPr>
                        <a:t> provisioning of connectivity &amp; bandwidth between major DCs, fully automated within minutes</a:t>
                      </a:r>
                      <a:endParaRPr lang="en-AU" dirty="0">
                        <a:solidFill>
                          <a:srgbClr val="0070C0"/>
                        </a:solidFill>
                      </a:endParaRPr>
                    </a:p>
                  </a:txBody>
                  <a:tcPr/>
                </a:tc>
                <a:extLst>
                  <a:ext uri="{0D108BD9-81ED-4DB2-BD59-A6C34878D82A}">
                    <a16:rowId xmlns:a16="http://schemas.microsoft.com/office/drawing/2014/main" val="133130662"/>
                  </a:ext>
                </a:extLst>
              </a:tr>
            </a:tbl>
          </a:graphicData>
        </a:graphic>
      </p:graphicFrame>
      <p:sp>
        <p:nvSpPr>
          <p:cNvPr id="5" name="Title 1"/>
          <p:cNvSpPr txBox="1">
            <a:spLocks/>
          </p:cNvSpPr>
          <p:nvPr/>
        </p:nvSpPr>
        <p:spPr>
          <a:xfrm>
            <a:off x="461554" y="4384131"/>
            <a:ext cx="10515600" cy="78005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smtClean="0"/>
              <a:t>Many connection paths (NOs &amp; VNOs)</a:t>
            </a:r>
          </a:p>
          <a:p>
            <a:r>
              <a:rPr lang="en-AU" sz="1800" dirty="0" smtClean="0"/>
              <a:t>(Network Operators / Virtual Network Operators) </a:t>
            </a:r>
            <a:endParaRPr lang="en-AU" sz="1800" dirty="0"/>
          </a:p>
        </p:txBody>
      </p:sp>
      <p:sp>
        <p:nvSpPr>
          <p:cNvPr id="3" name="TextBox 2"/>
          <p:cNvSpPr txBox="1"/>
          <p:nvPr/>
        </p:nvSpPr>
        <p:spPr>
          <a:xfrm>
            <a:off x="452845" y="5303520"/>
            <a:ext cx="11390811" cy="923330"/>
          </a:xfrm>
          <a:prstGeom prst="rect">
            <a:avLst/>
          </a:prstGeom>
          <a:noFill/>
        </p:spPr>
        <p:txBody>
          <a:bodyPr wrap="square" rtlCol="0">
            <a:spAutoFit/>
          </a:bodyPr>
          <a:lstStyle/>
          <a:p>
            <a:pPr marL="285750" indent="-285750">
              <a:buFont typeface="Arial" panose="020B0604020202020204" pitchFamily="34" charset="0"/>
              <a:buChar char="•"/>
            </a:pPr>
            <a:r>
              <a:rPr lang="en-AU" dirty="0" smtClean="0"/>
              <a:t>Most customers have telco connectivity to/from their head office &amp; branch office(s) via a telco that is not directly connected to an ExpressRoute partner.  As such, these </a:t>
            </a:r>
            <a:r>
              <a:rPr lang="en-AU" dirty="0" err="1" smtClean="0"/>
              <a:t>telcos</a:t>
            </a:r>
            <a:r>
              <a:rPr lang="en-AU" dirty="0" smtClean="0"/>
              <a:t> can include the ER service from one of the above providers into their end-to-end service and provide a complete capability to customers.</a:t>
            </a:r>
            <a:endParaRPr lang="en-AU" dirty="0"/>
          </a:p>
        </p:txBody>
      </p:sp>
    </p:spTree>
    <p:extLst>
      <p:ext uri="{BB962C8B-B14F-4D97-AF65-F5344CB8AC3E}">
        <p14:creationId xmlns:p14="http://schemas.microsoft.com/office/powerpoint/2010/main" val="3683402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9911" y="160845"/>
            <a:ext cx="11613204" cy="532022"/>
          </a:xfrm>
        </p:spPr>
        <p:txBody>
          <a:bodyPr>
            <a:normAutofit fontScale="90000"/>
          </a:bodyPr>
          <a:lstStyle/>
          <a:p>
            <a:r>
              <a:rPr lang="en-US" dirty="0" smtClean="0"/>
              <a:t>Customer network components</a:t>
            </a:r>
            <a:endParaRPr lang="en-US" dirty="0"/>
          </a:p>
        </p:txBody>
      </p:sp>
      <p:pic>
        <p:nvPicPr>
          <p:cNvPr id="5" name="Picture 4"/>
          <p:cNvPicPr>
            <a:picLocks noChangeAspect="1"/>
          </p:cNvPicPr>
          <p:nvPr/>
        </p:nvPicPr>
        <p:blipFill>
          <a:blip r:embed="rId2"/>
          <a:stretch>
            <a:fillRect/>
          </a:stretch>
        </p:blipFill>
        <p:spPr>
          <a:xfrm>
            <a:off x="8730799" y="1210961"/>
            <a:ext cx="3302316" cy="2036143"/>
          </a:xfrm>
          <a:prstGeom prst="rect">
            <a:avLst/>
          </a:prstGeom>
          <a:ln>
            <a:noFill/>
          </a:ln>
        </p:spPr>
      </p:pic>
      <p:sp>
        <p:nvSpPr>
          <p:cNvPr id="6" name="Rounded Rectangle 5"/>
          <p:cNvSpPr/>
          <p:nvPr/>
        </p:nvSpPr>
        <p:spPr>
          <a:xfrm>
            <a:off x="7292899" y="2023277"/>
            <a:ext cx="974785" cy="10696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MS </a:t>
            </a:r>
            <a:r>
              <a:rPr lang="en-US" sz="1200" dirty="0" smtClean="0"/>
              <a:t>Enterprise Edge</a:t>
            </a:r>
            <a:endParaRPr lang="en-US" sz="1200" dirty="0"/>
          </a:p>
        </p:txBody>
      </p:sp>
      <p:sp>
        <p:nvSpPr>
          <p:cNvPr id="7" name="Rectangle 6"/>
          <p:cNvSpPr/>
          <p:nvPr/>
        </p:nvSpPr>
        <p:spPr>
          <a:xfrm>
            <a:off x="5382883" y="1997150"/>
            <a:ext cx="983411" cy="1125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 Provider</a:t>
            </a:r>
            <a:endParaRPr lang="en-US" dirty="0"/>
          </a:p>
        </p:txBody>
      </p:sp>
      <p:sp>
        <p:nvSpPr>
          <p:cNvPr id="8" name="Cloud 7"/>
          <p:cNvSpPr/>
          <p:nvPr/>
        </p:nvSpPr>
        <p:spPr>
          <a:xfrm>
            <a:off x="1906973" y="3497554"/>
            <a:ext cx="1703716" cy="8501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Physical Network Provider</a:t>
            </a:r>
            <a:endParaRPr lang="en-US" sz="12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79" y="3414595"/>
            <a:ext cx="848473" cy="84847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865" y="3497554"/>
            <a:ext cx="836762" cy="836762"/>
          </a:xfrm>
          <a:prstGeom prst="rect">
            <a:avLst/>
          </a:prstGeom>
        </p:spPr>
      </p:pic>
      <p:cxnSp>
        <p:nvCxnSpPr>
          <p:cNvPr id="22" name="Straight Connector 21"/>
          <p:cNvCxnSpPr>
            <a:endCxn id="8" idx="2"/>
          </p:cNvCxnSpPr>
          <p:nvPr/>
        </p:nvCxnSpPr>
        <p:spPr>
          <a:xfrm>
            <a:off x="1472181" y="3915935"/>
            <a:ext cx="440077" cy="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0"/>
          </p:cNvCxnSpPr>
          <p:nvPr/>
        </p:nvCxnSpPr>
        <p:spPr>
          <a:xfrm flipV="1">
            <a:off x="3609269" y="2833322"/>
            <a:ext cx="1764988" cy="1089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224214" y="2266511"/>
            <a:ext cx="3150043" cy="238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7" idx="3"/>
            <a:endCxn id="6" idx="1"/>
          </p:cNvCxnSpPr>
          <p:nvPr/>
        </p:nvCxnSpPr>
        <p:spPr>
          <a:xfrm flipV="1">
            <a:off x="6366294" y="2558115"/>
            <a:ext cx="926605" cy="1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6" idx="3"/>
          </p:cNvCxnSpPr>
          <p:nvPr/>
        </p:nvCxnSpPr>
        <p:spPr>
          <a:xfrm>
            <a:off x="8267684" y="2558115"/>
            <a:ext cx="5976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376639" y="3217140"/>
            <a:ext cx="1557054" cy="830997"/>
          </a:xfrm>
          <a:prstGeom prst="rect">
            <a:avLst/>
          </a:prstGeom>
          <a:noFill/>
        </p:spPr>
        <p:txBody>
          <a:bodyPr wrap="square" rtlCol="0">
            <a:spAutoFit/>
          </a:bodyPr>
          <a:lstStyle/>
          <a:p>
            <a:r>
              <a:rPr lang="en-US" sz="1200" i="1" dirty="0">
                <a:solidFill>
                  <a:srgbClr val="0070C0"/>
                </a:solidFill>
              </a:rPr>
              <a:t>ER Partners provide multi-tenancy, security for MS Connectivity</a:t>
            </a:r>
          </a:p>
        </p:txBody>
      </p:sp>
      <p:grpSp>
        <p:nvGrpSpPr>
          <p:cNvPr id="23" name="Group 22"/>
          <p:cNvGrpSpPr/>
          <p:nvPr/>
        </p:nvGrpSpPr>
        <p:grpSpPr>
          <a:xfrm>
            <a:off x="1047944" y="1703541"/>
            <a:ext cx="1371224" cy="1357383"/>
            <a:chOff x="1493105" y="1134280"/>
            <a:chExt cx="1371224" cy="1357383"/>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2546" y="1134280"/>
              <a:ext cx="1050985" cy="1050985"/>
            </a:xfrm>
            <a:prstGeom prst="rect">
              <a:avLst/>
            </a:prstGeom>
          </p:spPr>
        </p:pic>
        <p:sp>
          <p:nvSpPr>
            <p:cNvPr id="52" name="TextBox 51"/>
            <p:cNvSpPr txBox="1"/>
            <p:nvPr/>
          </p:nvSpPr>
          <p:spPr>
            <a:xfrm>
              <a:off x="1493105" y="2122331"/>
              <a:ext cx="1371224" cy="369332"/>
            </a:xfrm>
            <a:prstGeom prst="rect">
              <a:avLst/>
            </a:prstGeom>
            <a:noFill/>
          </p:spPr>
          <p:txBody>
            <a:bodyPr wrap="square" rtlCol="0">
              <a:spAutoFit/>
            </a:bodyPr>
            <a:lstStyle/>
            <a:p>
              <a:r>
                <a:rPr lang="en-US" dirty="0" smtClean="0"/>
                <a:t>Datacentre</a:t>
              </a:r>
              <a:endParaRPr lang="en-US" dirty="0"/>
            </a:p>
          </p:txBody>
        </p:sp>
      </p:grpSp>
      <p:sp>
        <p:nvSpPr>
          <p:cNvPr id="46" name="TextBox 45"/>
          <p:cNvSpPr txBox="1"/>
          <p:nvPr/>
        </p:nvSpPr>
        <p:spPr>
          <a:xfrm>
            <a:off x="7292899" y="3247104"/>
            <a:ext cx="1565549" cy="830997"/>
          </a:xfrm>
          <a:prstGeom prst="rect">
            <a:avLst/>
          </a:prstGeom>
          <a:noFill/>
        </p:spPr>
        <p:txBody>
          <a:bodyPr wrap="square" rtlCol="0">
            <a:spAutoFit/>
          </a:bodyPr>
          <a:lstStyle/>
          <a:p>
            <a:r>
              <a:rPr lang="en-US" sz="1200" i="1" dirty="0" smtClean="0">
                <a:solidFill>
                  <a:srgbClr val="0070C0"/>
                </a:solidFill>
              </a:rPr>
              <a:t>Microsoft’s high speed / enterprise cloud connection point</a:t>
            </a:r>
            <a:endParaRPr lang="en-US" sz="1200" i="1" dirty="0">
              <a:solidFill>
                <a:srgbClr val="0070C0"/>
              </a:solidFill>
            </a:endParaRPr>
          </a:p>
        </p:txBody>
      </p:sp>
      <p:cxnSp>
        <p:nvCxnSpPr>
          <p:cNvPr id="38" name="Straight Connector 37"/>
          <p:cNvCxnSpPr/>
          <p:nvPr/>
        </p:nvCxnSpPr>
        <p:spPr>
          <a:xfrm>
            <a:off x="5382883" y="3838831"/>
            <a:ext cx="8626" cy="232683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39141" y="3838831"/>
            <a:ext cx="8626" cy="232683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275647" y="3764808"/>
            <a:ext cx="8626" cy="232683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361723" y="4606271"/>
            <a:ext cx="4193624" cy="788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442177" y="4890378"/>
            <a:ext cx="4363077" cy="830997"/>
          </a:xfrm>
          <a:prstGeom prst="rect">
            <a:avLst/>
          </a:prstGeom>
          <a:noFill/>
        </p:spPr>
        <p:txBody>
          <a:bodyPr wrap="square" rtlCol="0">
            <a:spAutoFit/>
          </a:bodyPr>
          <a:lstStyle/>
          <a:p>
            <a:r>
              <a:rPr lang="en-US" sz="1600" dirty="0" smtClean="0"/>
              <a:t>Microsoft</a:t>
            </a:r>
            <a:r>
              <a:rPr lang="en-US" sz="1600" dirty="0"/>
              <a:t> </a:t>
            </a:r>
            <a:r>
              <a:rPr lang="en-US" sz="1600" dirty="0" smtClean="0"/>
              <a:t>carries all traffic from this point to Azure (an other MS cloud services) and return.  This is included in the cost of the ER service.</a:t>
            </a:r>
          </a:p>
        </p:txBody>
      </p:sp>
      <p:sp>
        <p:nvSpPr>
          <p:cNvPr id="59" name="TextBox 58"/>
          <p:cNvSpPr txBox="1"/>
          <p:nvPr/>
        </p:nvSpPr>
        <p:spPr>
          <a:xfrm>
            <a:off x="5417180" y="4898145"/>
            <a:ext cx="1898228" cy="830997"/>
          </a:xfrm>
          <a:prstGeom prst="rect">
            <a:avLst/>
          </a:prstGeom>
          <a:noFill/>
        </p:spPr>
        <p:txBody>
          <a:bodyPr wrap="square" rtlCol="0">
            <a:spAutoFit/>
          </a:bodyPr>
          <a:lstStyle/>
          <a:p>
            <a:r>
              <a:rPr lang="en-US" sz="1600" dirty="0" smtClean="0"/>
              <a:t>ER provider secures connectivity for MS cloud connectivity</a:t>
            </a:r>
          </a:p>
        </p:txBody>
      </p:sp>
      <p:cxnSp>
        <p:nvCxnSpPr>
          <p:cNvPr id="60" name="Straight Arrow Connector 59"/>
          <p:cNvCxnSpPr/>
          <p:nvPr/>
        </p:nvCxnSpPr>
        <p:spPr>
          <a:xfrm>
            <a:off x="5374257" y="4602546"/>
            <a:ext cx="1901390"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5400490" y="6199499"/>
            <a:ext cx="5827844" cy="394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069141" y="6402735"/>
            <a:ext cx="3243439" cy="276999"/>
          </a:xfrm>
          <a:prstGeom prst="rect">
            <a:avLst/>
          </a:prstGeom>
          <a:noFill/>
        </p:spPr>
        <p:txBody>
          <a:bodyPr wrap="square" rtlCol="0">
            <a:spAutoFit/>
          </a:bodyPr>
          <a:lstStyle/>
          <a:p>
            <a:r>
              <a:rPr lang="en-US" sz="1200" i="1" dirty="0" smtClean="0"/>
              <a:t>MS SLA’s apply (based on redundant connections)</a:t>
            </a:r>
            <a:endParaRPr lang="en-US" sz="1200" i="1" dirty="0"/>
          </a:p>
        </p:txBody>
      </p:sp>
      <p:sp>
        <p:nvSpPr>
          <p:cNvPr id="65" name="TextBox 64"/>
          <p:cNvSpPr txBox="1"/>
          <p:nvPr/>
        </p:nvSpPr>
        <p:spPr>
          <a:xfrm>
            <a:off x="1733556" y="4898145"/>
            <a:ext cx="3522558" cy="830997"/>
          </a:xfrm>
          <a:prstGeom prst="rect">
            <a:avLst/>
          </a:prstGeom>
          <a:noFill/>
        </p:spPr>
        <p:txBody>
          <a:bodyPr wrap="square" rtlCol="0">
            <a:spAutoFit/>
          </a:bodyPr>
          <a:lstStyle/>
          <a:p>
            <a:r>
              <a:rPr lang="en-US" sz="1600" dirty="0" smtClean="0"/>
              <a:t>Network Operators / Virtual Network Operators provide IP circuits to customers offices / </a:t>
            </a:r>
            <a:r>
              <a:rPr lang="en-US" sz="1600" dirty="0" err="1" smtClean="0"/>
              <a:t>datacentres</a:t>
            </a:r>
            <a:endParaRPr lang="en-US" sz="1600" dirty="0" smtClean="0"/>
          </a:p>
        </p:txBody>
      </p:sp>
      <p:cxnSp>
        <p:nvCxnSpPr>
          <p:cNvPr id="66" name="Straight Arrow Connector 65"/>
          <p:cNvCxnSpPr/>
          <p:nvPr/>
        </p:nvCxnSpPr>
        <p:spPr>
          <a:xfrm flipV="1">
            <a:off x="1530563" y="4602546"/>
            <a:ext cx="3826490" cy="5965"/>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06477" y="4610213"/>
            <a:ext cx="1255214" cy="0"/>
          </a:xfrm>
          <a:prstGeom prst="straightConnector1">
            <a:avLst/>
          </a:prstGeom>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78271" y="4863341"/>
            <a:ext cx="1175081" cy="830997"/>
          </a:xfrm>
          <a:prstGeom prst="rect">
            <a:avLst/>
          </a:prstGeom>
          <a:noFill/>
        </p:spPr>
        <p:txBody>
          <a:bodyPr wrap="square" rtlCol="0">
            <a:spAutoFit/>
          </a:bodyPr>
          <a:lstStyle/>
          <a:p>
            <a:r>
              <a:rPr lang="en-US" sz="1600" dirty="0" smtClean="0"/>
              <a:t>Customer internal LAN</a:t>
            </a:r>
          </a:p>
        </p:txBody>
      </p:sp>
      <p:sp>
        <p:nvSpPr>
          <p:cNvPr id="74" name="Rounded Rectangle 73"/>
          <p:cNvSpPr/>
          <p:nvPr/>
        </p:nvSpPr>
        <p:spPr>
          <a:xfrm>
            <a:off x="4783672" y="1703541"/>
            <a:ext cx="472441" cy="1794013"/>
          </a:xfrm>
          <a:prstGeom prst="roundRect">
            <a:avLst/>
          </a:prstGeom>
          <a:solidFill>
            <a:srgbClr val="FFFF00">
              <a:alpha val="20000"/>
            </a:srgb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Line Callout 2 (No Border) 76"/>
          <p:cNvSpPr/>
          <p:nvPr/>
        </p:nvSpPr>
        <p:spPr>
          <a:xfrm>
            <a:off x="6031763" y="942308"/>
            <a:ext cx="2198543" cy="710348"/>
          </a:xfrm>
          <a:prstGeom prst="callout2">
            <a:avLst>
              <a:gd name="adj1" fmla="val 17366"/>
              <a:gd name="adj2" fmla="val 6872"/>
              <a:gd name="adj3" fmla="val 18750"/>
              <a:gd name="adj4" fmla="val -24771"/>
              <a:gd name="adj5" fmla="val 97275"/>
              <a:gd name="adj6" fmla="val -43089"/>
            </a:avLst>
          </a:prstGeom>
          <a:noFill/>
          <a:ln w="19050">
            <a:solidFill>
              <a:schemeClr val="accent1">
                <a:shade val="50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i="1" dirty="0">
                <a:solidFill>
                  <a:schemeClr val="accent1"/>
                </a:solidFill>
              </a:rPr>
              <a:t>Optional / required customer / partner network equipment (routers, </a:t>
            </a:r>
            <a:r>
              <a:rPr lang="en-AU" sz="1100" i="1" dirty="0" err="1">
                <a:solidFill>
                  <a:schemeClr val="accent1"/>
                </a:solidFill>
              </a:rPr>
              <a:t>etc</a:t>
            </a:r>
            <a:r>
              <a:rPr lang="en-AU" sz="1100" i="1" dirty="0">
                <a:solidFill>
                  <a:schemeClr val="accent1"/>
                </a:solidFill>
              </a:rPr>
              <a:t>…) for BGP peering, firewalls, </a:t>
            </a:r>
            <a:r>
              <a:rPr lang="en-AU" sz="1100" i="1" dirty="0" err="1">
                <a:solidFill>
                  <a:schemeClr val="accent1"/>
                </a:solidFill>
              </a:rPr>
              <a:t>etc</a:t>
            </a:r>
            <a:r>
              <a:rPr lang="en-AU" sz="1100" i="1" dirty="0">
                <a:solidFill>
                  <a:schemeClr val="accent1"/>
                </a:solidFill>
              </a:rPr>
              <a:t>…</a:t>
            </a:r>
          </a:p>
        </p:txBody>
      </p:sp>
    </p:spTree>
    <p:extLst>
      <p:ext uri="{BB962C8B-B14F-4D97-AF65-F5344CB8AC3E}">
        <p14:creationId xmlns:p14="http://schemas.microsoft.com/office/powerpoint/2010/main" val="3466806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15"/>
          <p:cNvSpPr/>
          <p:nvPr/>
        </p:nvSpPr>
        <p:spPr>
          <a:xfrm>
            <a:off x="10244328" y="5276088"/>
            <a:ext cx="1947672" cy="11704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485" y="72517"/>
            <a:ext cx="12044516" cy="959870"/>
          </a:xfrm>
        </p:spPr>
        <p:txBody>
          <a:bodyPr>
            <a:normAutofit fontScale="90000"/>
          </a:bodyPr>
          <a:lstStyle/>
          <a:p>
            <a:r>
              <a:rPr lang="en-US" dirty="0" smtClean="0"/>
              <a:t>Azure Australia East (Sydney) Express Route Connectivity (existing)</a:t>
            </a:r>
            <a:endParaRPr lang="en-US" dirty="0"/>
          </a:p>
        </p:txBody>
      </p:sp>
      <p:sp>
        <p:nvSpPr>
          <p:cNvPr id="4" name="Rounded Rectangle 3"/>
          <p:cNvSpPr/>
          <p:nvPr/>
        </p:nvSpPr>
        <p:spPr>
          <a:xfrm>
            <a:off x="6607833" y="3054096"/>
            <a:ext cx="5161380" cy="34838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8912" y="3163824"/>
            <a:ext cx="4572000" cy="3343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612563" y="3287668"/>
            <a:ext cx="695029" cy="515415"/>
          </a:xfrm>
          <a:prstGeom prst="rect">
            <a:avLst/>
          </a:prstGeom>
        </p:spPr>
      </p:pic>
      <p:pic>
        <p:nvPicPr>
          <p:cNvPr id="8" name="Picture 7"/>
          <p:cNvPicPr>
            <a:picLocks noChangeAspect="1"/>
          </p:cNvPicPr>
          <p:nvPr/>
        </p:nvPicPr>
        <p:blipFill>
          <a:blip r:embed="rId3"/>
          <a:stretch>
            <a:fillRect/>
          </a:stretch>
        </p:blipFill>
        <p:spPr>
          <a:xfrm>
            <a:off x="718947" y="750189"/>
            <a:ext cx="3676650" cy="2266950"/>
          </a:xfrm>
          <a:prstGeom prst="rect">
            <a:avLst/>
          </a:prstGeom>
          <a:ln>
            <a:noFill/>
          </a:ln>
        </p:spPr>
      </p:pic>
      <p:sp>
        <p:nvSpPr>
          <p:cNvPr id="9" name="Rectangle 8"/>
          <p:cNvSpPr/>
          <p:nvPr/>
        </p:nvSpPr>
        <p:spPr>
          <a:xfrm>
            <a:off x="7013447" y="3958316"/>
            <a:ext cx="776205" cy="105363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MSEE</a:t>
            </a:r>
            <a:endParaRPr lang="en-US" dirty="0"/>
          </a:p>
          <a:p>
            <a:pPr algn="ctr"/>
            <a:r>
              <a:rPr lang="en-US" sz="1000" dirty="0" smtClean="0"/>
              <a:t>(Microsoft Enterprise Edge)</a:t>
            </a:r>
            <a:endParaRPr lang="en-US" dirty="0"/>
          </a:p>
        </p:txBody>
      </p:sp>
      <p:pic>
        <p:nvPicPr>
          <p:cNvPr id="10" name="Picture 9"/>
          <p:cNvPicPr>
            <a:picLocks noChangeAspect="1"/>
          </p:cNvPicPr>
          <p:nvPr/>
        </p:nvPicPr>
        <p:blipFill>
          <a:blip r:embed="rId4"/>
          <a:stretch>
            <a:fillRect/>
          </a:stretch>
        </p:blipFill>
        <p:spPr>
          <a:xfrm>
            <a:off x="9684268" y="2986080"/>
            <a:ext cx="1398744" cy="848571"/>
          </a:xfrm>
          <a:prstGeom prst="rect">
            <a:avLst/>
          </a:prstGeom>
        </p:spPr>
      </p:pic>
      <p:cxnSp>
        <p:nvCxnSpPr>
          <p:cNvPr id="12" name="Straight Connector 11"/>
          <p:cNvCxnSpPr/>
          <p:nvPr/>
        </p:nvCxnSpPr>
        <p:spPr>
          <a:xfrm>
            <a:off x="4090737" y="2863520"/>
            <a:ext cx="2940999" cy="140577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55280" y="3538728"/>
            <a:ext cx="795528" cy="786384"/>
          </a:xfrm>
          <a:prstGeom prst="rect">
            <a:avLst/>
          </a:prstGeom>
          <a:solidFill>
            <a:srgbClr val="B07B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952232" y="4395216"/>
            <a:ext cx="795528" cy="786384"/>
          </a:xfrm>
          <a:prstGeom prst="rect">
            <a:avLst/>
          </a:prstGeom>
          <a:solidFill>
            <a:srgbClr val="B07B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2923" y="5549837"/>
            <a:ext cx="745923" cy="430340"/>
          </a:xfrm>
          <a:prstGeom prst="rect">
            <a:avLst/>
          </a:prstGeom>
        </p:spPr>
      </p:pic>
      <p:sp>
        <p:nvSpPr>
          <p:cNvPr id="17" name="TextBox 16"/>
          <p:cNvSpPr txBox="1"/>
          <p:nvPr/>
        </p:nvSpPr>
        <p:spPr>
          <a:xfrm>
            <a:off x="10543032" y="5943600"/>
            <a:ext cx="1335024" cy="369332"/>
          </a:xfrm>
          <a:prstGeom prst="rect">
            <a:avLst/>
          </a:prstGeom>
          <a:noFill/>
        </p:spPr>
        <p:txBody>
          <a:bodyPr wrap="square" rtlCol="0">
            <a:spAutoFit/>
          </a:bodyPr>
          <a:lstStyle/>
          <a:p>
            <a:r>
              <a:rPr lang="en-US" dirty="0" smtClean="0">
                <a:solidFill>
                  <a:schemeClr val="bg1"/>
                </a:solidFill>
              </a:rPr>
              <a:t>Optus MPLS</a:t>
            </a:r>
            <a:endParaRPr lang="en-US" dirty="0">
              <a:solidFill>
                <a:schemeClr val="bg1"/>
              </a:solidFill>
            </a:endParaRPr>
          </a:p>
        </p:txBody>
      </p:sp>
      <p:sp>
        <p:nvSpPr>
          <p:cNvPr id="18" name="Rectangle 17"/>
          <p:cNvSpPr/>
          <p:nvPr/>
        </p:nvSpPr>
        <p:spPr>
          <a:xfrm>
            <a:off x="9665208" y="3849624"/>
            <a:ext cx="1170432" cy="9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Racks</a:t>
            </a:r>
            <a:endParaRPr lang="en-US" dirty="0"/>
          </a:p>
        </p:txBody>
      </p:sp>
      <p:sp>
        <p:nvSpPr>
          <p:cNvPr id="19" name="Cloud 18"/>
          <p:cNvSpPr/>
          <p:nvPr/>
        </p:nvSpPr>
        <p:spPr>
          <a:xfrm>
            <a:off x="9829800" y="1642872"/>
            <a:ext cx="1947672" cy="11704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Telstra MPLS</a:t>
            </a:r>
            <a:endParaRPr lang="en-US" dirty="0"/>
          </a:p>
        </p:txBody>
      </p:sp>
      <p:cxnSp>
        <p:nvCxnSpPr>
          <p:cNvPr id="21" name="Straight Connector 20"/>
          <p:cNvCxnSpPr>
            <a:endCxn id="14" idx="3"/>
          </p:cNvCxnSpPr>
          <p:nvPr/>
        </p:nvCxnSpPr>
        <p:spPr>
          <a:xfrm flipH="1" flipV="1">
            <a:off x="8747760" y="4788408"/>
            <a:ext cx="1740408" cy="862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759952" y="4498848"/>
            <a:ext cx="978408" cy="27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677656" y="2441448"/>
            <a:ext cx="1335024" cy="13898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878546" y="3998060"/>
            <a:ext cx="1170432" cy="9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Racks</a:t>
            </a:r>
            <a:endParaRPr lang="en-US" dirty="0"/>
          </a:p>
        </p:txBody>
      </p:sp>
      <p:sp>
        <p:nvSpPr>
          <p:cNvPr id="28" name="Left Brace 27"/>
          <p:cNvSpPr/>
          <p:nvPr/>
        </p:nvSpPr>
        <p:spPr>
          <a:xfrm rot="5400000">
            <a:off x="7667244" y="1888236"/>
            <a:ext cx="466344" cy="1938528"/>
          </a:xfrm>
          <a:prstGeom prst="leftBrac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6901132" y="2070340"/>
            <a:ext cx="1915065" cy="646331"/>
          </a:xfrm>
          <a:prstGeom prst="rect">
            <a:avLst/>
          </a:prstGeom>
          <a:noFill/>
        </p:spPr>
        <p:txBody>
          <a:bodyPr wrap="square" rtlCol="0">
            <a:spAutoFit/>
          </a:bodyPr>
          <a:lstStyle/>
          <a:p>
            <a:pPr algn="ctr"/>
            <a:r>
              <a:rPr lang="en-US" dirty="0" smtClean="0"/>
              <a:t>Existing ER infrastructure</a:t>
            </a:r>
            <a:endParaRPr lang="en-US" dirty="0"/>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4553" y="2139163"/>
            <a:ext cx="623702" cy="623702"/>
          </a:xfrm>
          <a:prstGeom prst="rect">
            <a:avLst/>
          </a:prstGeom>
          <a:noFill/>
        </p:spPr>
      </p:pic>
      <p:grpSp>
        <p:nvGrpSpPr>
          <p:cNvPr id="45" name="Group 44"/>
          <p:cNvGrpSpPr/>
          <p:nvPr/>
        </p:nvGrpSpPr>
        <p:grpSpPr>
          <a:xfrm>
            <a:off x="4028535" y="2700069"/>
            <a:ext cx="6614109" cy="3594052"/>
            <a:chOff x="4028536" y="2700068"/>
            <a:chExt cx="6400800" cy="3660951"/>
          </a:xfrm>
        </p:grpSpPr>
        <p:sp>
          <p:nvSpPr>
            <p:cNvPr id="42" name="Freeform 41"/>
            <p:cNvSpPr/>
            <p:nvPr/>
          </p:nvSpPr>
          <p:spPr>
            <a:xfrm>
              <a:off x="4028536" y="2700068"/>
              <a:ext cx="6400800" cy="3631721"/>
            </a:xfrm>
            <a:custGeom>
              <a:avLst/>
              <a:gdLst>
                <a:gd name="connsiteX0" fmla="*/ 6400800 w 6400800"/>
                <a:gd name="connsiteY0" fmla="*/ 3631721 h 3631721"/>
                <a:gd name="connsiteX1" fmla="*/ 4908430 w 6400800"/>
                <a:gd name="connsiteY1" fmla="*/ 2467155 h 3631721"/>
                <a:gd name="connsiteX2" fmla="*/ 4209690 w 6400800"/>
                <a:gd name="connsiteY2" fmla="*/ 2320506 h 3631721"/>
                <a:gd name="connsiteX3" fmla="*/ 3510951 w 6400800"/>
                <a:gd name="connsiteY3" fmla="*/ 2251494 h 3631721"/>
                <a:gd name="connsiteX4" fmla="*/ 2881222 w 6400800"/>
                <a:gd name="connsiteY4" fmla="*/ 1397479 h 3631721"/>
                <a:gd name="connsiteX5" fmla="*/ 0 w 6400800"/>
                <a:gd name="connsiteY5" fmla="*/ 0 h 363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3631721">
                  <a:moveTo>
                    <a:pt x="6400800" y="3631721"/>
                  </a:moveTo>
                  <a:cubicBezTo>
                    <a:pt x="5837207" y="3158706"/>
                    <a:pt x="5273615" y="2685691"/>
                    <a:pt x="4908430" y="2467155"/>
                  </a:cubicBezTo>
                  <a:cubicBezTo>
                    <a:pt x="4543245" y="2248619"/>
                    <a:pt x="4442603" y="2356450"/>
                    <a:pt x="4209690" y="2320506"/>
                  </a:cubicBezTo>
                  <a:cubicBezTo>
                    <a:pt x="3976777" y="2284562"/>
                    <a:pt x="3732362" y="2405332"/>
                    <a:pt x="3510951" y="2251494"/>
                  </a:cubicBezTo>
                  <a:cubicBezTo>
                    <a:pt x="3289540" y="2097656"/>
                    <a:pt x="3466380" y="1772728"/>
                    <a:pt x="2881222" y="1397479"/>
                  </a:cubicBezTo>
                  <a:cubicBezTo>
                    <a:pt x="2296064" y="1022230"/>
                    <a:pt x="473015" y="230038"/>
                    <a:pt x="0" y="0"/>
                  </a:cubicBezTo>
                </a:path>
              </a:pathLst>
            </a:custGeom>
            <a:noFill/>
            <a:ln w="19050">
              <a:solidFill>
                <a:srgbClr val="00B050"/>
              </a:solidFill>
              <a:prstDash val="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9301688" y="5899354"/>
              <a:ext cx="923862" cy="461665"/>
            </a:xfrm>
            <a:prstGeom prst="rect">
              <a:avLst/>
            </a:prstGeom>
            <a:noFill/>
          </p:spPr>
          <p:txBody>
            <a:bodyPr wrap="square" rtlCol="0">
              <a:spAutoFit/>
            </a:bodyPr>
            <a:lstStyle/>
            <a:p>
              <a:pPr algn="ctr"/>
              <a:r>
                <a:rPr lang="en-US" sz="1200" dirty="0" smtClean="0">
                  <a:solidFill>
                    <a:srgbClr val="00B050"/>
                  </a:solidFill>
                </a:rPr>
                <a:t>Customer ER traffic</a:t>
              </a:r>
              <a:endParaRPr lang="en-US" sz="1200" dirty="0">
                <a:solidFill>
                  <a:srgbClr val="00B050"/>
                </a:solidFill>
              </a:endParaRPr>
            </a:p>
          </p:txBody>
        </p:sp>
      </p:grpSp>
      <p:grpSp>
        <p:nvGrpSpPr>
          <p:cNvPr id="49" name="Group 48"/>
          <p:cNvGrpSpPr/>
          <p:nvPr/>
        </p:nvGrpSpPr>
        <p:grpSpPr>
          <a:xfrm>
            <a:off x="4078705" y="2454442"/>
            <a:ext cx="5697666" cy="2603156"/>
            <a:chOff x="4078705" y="2454442"/>
            <a:chExt cx="5697666" cy="2603156"/>
          </a:xfrm>
        </p:grpSpPr>
        <p:sp>
          <p:nvSpPr>
            <p:cNvPr id="47" name="Freeform 46"/>
            <p:cNvSpPr/>
            <p:nvPr/>
          </p:nvSpPr>
          <p:spPr>
            <a:xfrm>
              <a:off x="4078705" y="2454442"/>
              <a:ext cx="5618748" cy="2189747"/>
            </a:xfrm>
            <a:custGeom>
              <a:avLst/>
              <a:gdLst>
                <a:gd name="connsiteX0" fmla="*/ 5618748 w 5618748"/>
                <a:gd name="connsiteY0" fmla="*/ 2189747 h 2189747"/>
                <a:gd name="connsiteX1" fmla="*/ 4584032 w 5618748"/>
                <a:gd name="connsiteY1" fmla="*/ 2165684 h 2189747"/>
                <a:gd name="connsiteX2" fmla="*/ 3657600 w 5618748"/>
                <a:gd name="connsiteY2" fmla="*/ 2081463 h 2189747"/>
                <a:gd name="connsiteX3" fmla="*/ 3416969 w 5618748"/>
                <a:gd name="connsiteY3" fmla="*/ 1383632 h 2189747"/>
                <a:gd name="connsiteX4" fmla="*/ 0 w 5618748"/>
                <a:gd name="connsiteY4" fmla="*/ 0 h 218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8748" h="2189747">
                  <a:moveTo>
                    <a:pt x="5618748" y="2189747"/>
                  </a:moveTo>
                  <a:cubicBezTo>
                    <a:pt x="5264819" y="2186739"/>
                    <a:pt x="4910890" y="2183731"/>
                    <a:pt x="4584032" y="2165684"/>
                  </a:cubicBezTo>
                  <a:cubicBezTo>
                    <a:pt x="4257174" y="2147637"/>
                    <a:pt x="3852110" y="2211805"/>
                    <a:pt x="3657600" y="2081463"/>
                  </a:cubicBezTo>
                  <a:cubicBezTo>
                    <a:pt x="3463090" y="1951121"/>
                    <a:pt x="4026569" y="1730542"/>
                    <a:pt x="3416969" y="1383632"/>
                  </a:cubicBezTo>
                  <a:cubicBezTo>
                    <a:pt x="2807369" y="1036722"/>
                    <a:pt x="0" y="0"/>
                    <a:pt x="0" y="0"/>
                  </a:cubicBezTo>
                </a:path>
              </a:pathLst>
            </a:custGeom>
            <a:noFill/>
            <a:ln w="19050">
              <a:solidFill>
                <a:srgbClr val="00B050"/>
              </a:solidFill>
              <a:prstDash val="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852509" y="4595933"/>
              <a:ext cx="923862" cy="461665"/>
            </a:xfrm>
            <a:prstGeom prst="rect">
              <a:avLst/>
            </a:prstGeom>
            <a:noFill/>
          </p:spPr>
          <p:txBody>
            <a:bodyPr wrap="square" rtlCol="0">
              <a:spAutoFit/>
            </a:bodyPr>
            <a:lstStyle/>
            <a:p>
              <a:pPr algn="ctr"/>
              <a:r>
                <a:rPr lang="en-US" sz="1200" dirty="0" smtClean="0">
                  <a:solidFill>
                    <a:srgbClr val="00B050"/>
                  </a:solidFill>
                </a:rPr>
                <a:t>Customer ER traffic</a:t>
              </a:r>
              <a:endParaRPr lang="en-US" sz="1200" dirty="0">
                <a:solidFill>
                  <a:srgbClr val="00B050"/>
                </a:solidFill>
              </a:endParaRPr>
            </a:p>
          </p:txBody>
        </p:sp>
      </p:grpSp>
      <p:sp>
        <p:nvSpPr>
          <p:cNvPr id="53" name="TextBox 52"/>
          <p:cNvSpPr txBox="1"/>
          <p:nvPr/>
        </p:nvSpPr>
        <p:spPr>
          <a:xfrm>
            <a:off x="1398690" y="2186645"/>
            <a:ext cx="1915065" cy="646331"/>
          </a:xfrm>
          <a:prstGeom prst="rect">
            <a:avLst/>
          </a:prstGeom>
          <a:noFill/>
        </p:spPr>
        <p:txBody>
          <a:bodyPr wrap="square" rtlCol="0">
            <a:spAutoFit/>
          </a:bodyPr>
          <a:lstStyle/>
          <a:p>
            <a:pPr algn="ctr"/>
            <a:r>
              <a:rPr lang="en-US" dirty="0" smtClean="0">
                <a:solidFill>
                  <a:schemeClr val="bg1"/>
                </a:solidFill>
              </a:rPr>
              <a:t>Azure  Infrastructure</a:t>
            </a:r>
            <a:endParaRPr lang="en-US" dirty="0">
              <a:solidFill>
                <a:schemeClr val="bg1"/>
              </a:solidFill>
            </a:endParaRPr>
          </a:p>
        </p:txBody>
      </p:sp>
      <p:grpSp>
        <p:nvGrpSpPr>
          <p:cNvPr id="58" name="Group 57"/>
          <p:cNvGrpSpPr/>
          <p:nvPr/>
        </p:nvGrpSpPr>
        <p:grpSpPr>
          <a:xfrm>
            <a:off x="4126832" y="2466474"/>
            <a:ext cx="6515813" cy="1775042"/>
            <a:chOff x="4126832" y="2466474"/>
            <a:chExt cx="6515813" cy="1775042"/>
          </a:xfrm>
        </p:grpSpPr>
        <p:sp>
          <p:nvSpPr>
            <p:cNvPr id="56" name="Freeform 55"/>
            <p:cNvSpPr/>
            <p:nvPr/>
          </p:nvSpPr>
          <p:spPr>
            <a:xfrm>
              <a:off x="4126832" y="2466474"/>
              <a:ext cx="6087979" cy="1775042"/>
            </a:xfrm>
            <a:custGeom>
              <a:avLst/>
              <a:gdLst>
                <a:gd name="connsiteX0" fmla="*/ 6087979 w 6087979"/>
                <a:gd name="connsiteY0" fmla="*/ 0 h 1775042"/>
                <a:gd name="connsiteX1" fmla="*/ 4716379 w 6087979"/>
                <a:gd name="connsiteY1" fmla="*/ 1335505 h 1775042"/>
                <a:gd name="connsiteX2" fmla="*/ 3970421 w 6087979"/>
                <a:gd name="connsiteY2" fmla="*/ 1636294 h 1775042"/>
                <a:gd name="connsiteX3" fmla="*/ 3465094 w 6087979"/>
                <a:gd name="connsiteY3" fmla="*/ 1660358 h 1775042"/>
                <a:gd name="connsiteX4" fmla="*/ 0 w 6087979"/>
                <a:gd name="connsiteY4" fmla="*/ 168442 h 177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979" h="1775042">
                  <a:moveTo>
                    <a:pt x="6087979" y="0"/>
                  </a:moveTo>
                  <a:cubicBezTo>
                    <a:pt x="5578642" y="531394"/>
                    <a:pt x="5069305" y="1062789"/>
                    <a:pt x="4716379" y="1335505"/>
                  </a:cubicBezTo>
                  <a:cubicBezTo>
                    <a:pt x="4363453" y="1608221"/>
                    <a:pt x="4178968" y="1582152"/>
                    <a:pt x="3970421" y="1636294"/>
                  </a:cubicBezTo>
                  <a:cubicBezTo>
                    <a:pt x="3761874" y="1690436"/>
                    <a:pt x="4126831" y="1905000"/>
                    <a:pt x="3465094" y="1660358"/>
                  </a:cubicBezTo>
                  <a:cubicBezTo>
                    <a:pt x="2803357" y="1415716"/>
                    <a:pt x="1401678" y="792079"/>
                    <a:pt x="0" y="168442"/>
                  </a:cubicBezTo>
                </a:path>
              </a:pathLst>
            </a:custGeom>
            <a:noFill/>
            <a:ln w="19050">
              <a:solidFill>
                <a:srgbClr val="00B050"/>
              </a:solidFill>
              <a:prstDash val="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9718783" y="2646817"/>
              <a:ext cx="923862" cy="461665"/>
            </a:xfrm>
            <a:prstGeom prst="rect">
              <a:avLst/>
            </a:prstGeom>
            <a:noFill/>
          </p:spPr>
          <p:txBody>
            <a:bodyPr wrap="square" rtlCol="0">
              <a:spAutoFit/>
            </a:bodyPr>
            <a:lstStyle/>
            <a:p>
              <a:pPr algn="ctr"/>
              <a:r>
                <a:rPr lang="en-US" sz="1200" dirty="0" smtClean="0">
                  <a:solidFill>
                    <a:srgbClr val="00B050"/>
                  </a:solidFill>
                </a:rPr>
                <a:t>Customer ER traffic</a:t>
              </a:r>
              <a:endParaRPr lang="en-US" sz="1200" dirty="0">
                <a:solidFill>
                  <a:srgbClr val="00B050"/>
                </a:solidFill>
              </a:endParaRPr>
            </a:p>
          </p:txBody>
        </p:sp>
      </p:grpSp>
      <p:cxnSp>
        <p:nvCxnSpPr>
          <p:cNvPr id="60" name="Straight Connector 59"/>
          <p:cNvCxnSpPr/>
          <p:nvPr/>
        </p:nvCxnSpPr>
        <p:spPr>
          <a:xfrm>
            <a:off x="6775849" y="1358533"/>
            <a:ext cx="938463" cy="0"/>
          </a:xfrm>
          <a:prstGeom prst="line">
            <a:avLst/>
          </a:prstGeom>
          <a:noFill/>
          <a:ln w="19050">
            <a:solidFill>
              <a:srgbClr val="00B050"/>
            </a:solidFill>
            <a:prstDash val="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2" name="TextBox 61"/>
          <p:cNvSpPr txBox="1"/>
          <p:nvPr/>
        </p:nvSpPr>
        <p:spPr>
          <a:xfrm>
            <a:off x="7765466" y="1186990"/>
            <a:ext cx="2114531" cy="276999"/>
          </a:xfrm>
          <a:prstGeom prst="rect">
            <a:avLst/>
          </a:prstGeom>
          <a:noFill/>
        </p:spPr>
        <p:txBody>
          <a:bodyPr wrap="square" rtlCol="0">
            <a:spAutoFit/>
          </a:bodyPr>
          <a:lstStyle/>
          <a:p>
            <a:r>
              <a:rPr lang="en-US" sz="1200" dirty="0" smtClean="0"/>
              <a:t>ER connectivity available now</a:t>
            </a:r>
            <a:endParaRPr lang="en-US" sz="1200" dirty="0"/>
          </a:p>
        </p:txBody>
      </p:sp>
      <p:sp>
        <p:nvSpPr>
          <p:cNvPr id="54" name="TextBox 53"/>
          <p:cNvSpPr txBox="1"/>
          <p:nvPr/>
        </p:nvSpPr>
        <p:spPr>
          <a:xfrm>
            <a:off x="10820402" y="3131576"/>
            <a:ext cx="958643" cy="646331"/>
          </a:xfrm>
          <a:prstGeom prst="rect">
            <a:avLst/>
          </a:prstGeom>
          <a:noFill/>
        </p:spPr>
        <p:txBody>
          <a:bodyPr wrap="square" rtlCol="0">
            <a:spAutoFit/>
          </a:bodyPr>
          <a:lstStyle/>
          <a:p>
            <a:r>
              <a:rPr lang="en-US" dirty="0" smtClean="0">
                <a:solidFill>
                  <a:srgbClr val="0070C0"/>
                </a:solidFill>
              </a:rPr>
              <a:t>Sydney, Mascot</a:t>
            </a:r>
          </a:p>
        </p:txBody>
      </p:sp>
      <p:sp>
        <p:nvSpPr>
          <p:cNvPr id="55" name="TextBox 54"/>
          <p:cNvSpPr txBox="1"/>
          <p:nvPr/>
        </p:nvSpPr>
        <p:spPr>
          <a:xfrm>
            <a:off x="1327357" y="3215150"/>
            <a:ext cx="2812026" cy="369332"/>
          </a:xfrm>
          <a:prstGeom prst="rect">
            <a:avLst/>
          </a:prstGeom>
          <a:noFill/>
        </p:spPr>
        <p:txBody>
          <a:bodyPr wrap="square" rtlCol="0">
            <a:spAutoFit/>
          </a:bodyPr>
          <a:lstStyle/>
          <a:p>
            <a:r>
              <a:rPr lang="en-US" dirty="0" smtClean="0">
                <a:solidFill>
                  <a:srgbClr val="0070C0"/>
                </a:solidFill>
              </a:rPr>
              <a:t>S1 – Macquarie Park</a:t>
            </a:r>
            <a:endParaRPr lang="en-US" dirty="0">
              <a:solidFill>
                <a:srgbClr val="0070C0"/>
              </a:solidFill>
            </a:endParaRPr>
          </a:p>
        </p:txBody>
      </p:sp>
      <p:cxnSp>
        <p:nvCxnSpPr>
          <p:cNvPr id="38" name="Straight Connector 37"/>
          <p:cNvCxnSpPr/>
          <p:nvPr/>
        </p:nvCxnSpPr>
        <p:spPr>
          <a:xfrm flipH="1">
            <a:off x="7781026" y="4022188"/>
            <a:ext cx="181904" cy="334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7789652" y="4551450"/>
            <a:ext cx="162580" cy="303277"/>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950439" y="5301800"/>
            <a:ext cx="795528" cy="786384"/>
          </a:xfrm>
          <a:prstGeom prst="rect">
            <a:avLst/>
          </a:prstGeom>
          <a:solidFill>
            <a:srgbClr val="B07B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1335" y="3688981"/>
            <a:ext cx="467403" cy="528166"/>
          </a:xfrm>
          <a:prstGeom prst="rect">
            <a:avLst/>
          </a:prstGeom>
        </p:spPr>
      </p:pic>
      <p:pic>
        <p:nvPicPr>
          <p:cNvPr id="20" name="Picture 19"/>
          <p:cNvPicPr>
            <a:picLocks noChangeAspect="1"/>
          </p:cNvPicPr>
          <p:nvPr/>
        </p:nvPicPr>
        <p:blipFill>
          <a:blip r:embed="rId8"/>
          <a:stretch>
            <a:fillRect/>
          </a:stretch>
        </p:blipFill>
        <p:spPr>
          <a:xfrm>
            <a:off x="7811942" y="4463098"/>
            <a:ext cx="1040567" cy="577249"/>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23364" y="5454861"/>
            <a:ext cx="459030" cy="570471"/>
          </a:xfrm>
          <a:prstGeom prst="rect">
            <a:avLst/>
          </a:prstGeom>
        </p:spPr>
      </p:pic>
      <p:sp>
        <p:nvSpPr>
          <p:cNvPr id="46" name="Rectangle 45"/>
          <p:cNvSpPr/>
          <p:nvPr/>
        </p:nvSpPr>
        <p:spPr>
          <a:xfrm>
            <a:off x="4037798" y="4099601"/>
            <a:ext cx="795528" cy="786384"/>
          </a:xfrm>
          <a:prstGeom prst="rect">
            <a:avLst/>
          </a:prstGeom>
          <a:solidFill>
            <a:srgbClr val="B07B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p:cNvPicPr>
            <a:picLocks noChangeAspect="1"/>
          </p:cNvPicPr>
          <p:nvPr/>
        </p:nvPicPr>
        <p:blipFill>
          <a:blip r:embed="rId2"/>
          <a:stretch>
            <a:fillRect/>
          </a:stretch>
        </p:blipFill>
        <p:spPr>
          <a:xfrm>
            <a:off x="4112003" y="4235064"/>
            <a:ext cx="695029" cy="515415"/>
          </a:xfrm>
          <a:prstGeom prst="rect">
            <a:avLst/>
          </a:prstGeom>
        </p:spPr>
      </p:pic>
      <p:cxnSp>
        <p:nvCxnSpPr>
          <p:cNvPr id="51" name="Straight Connector 50"/>
          <p:cNvCxnSpPr>
            <a:stCxn id="9" idx="1"/>
            <a:endCxn id="50" idx="3"/>
          </p:cNvCxnSpPr>
          <p:nvPr/>
        </p:nvCxnSpPr>
        <p:spPr>
          <a:xfrm flipH="1">
            <a:off x="4807032" y="4485131"/>
            <a:ext cx="2206415" cy="7641"/>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037244" y="2979174"/>
            <a:ext cx="4135885" cy="2414158"/>
            <a:chOff x="3037244" y="2979174"/>
            <a:chExt cx="4135885" cy="2414158"/>
          </a:xfrm>
        </p:grpSpPr>
        <p:sp>
          <p:nvSpPr>
            <p:cNvPr id="30" name="Freeform 29"/>
            <p:cNvSpPr/>
            <p:nvPr/>
          </p:nvSpPr>
          <p:spPr>
            <a:xfrm>
              <a:off x="3077497" y="2979174"/>
              <a:ext cx="4095632" cy="1848872"/>
            </a:xfrm>
            <a:custGeom>
              <a:avLst/>
              <a:gdLst>
                <a:gd name="connsiteX0" fmla="*/ 0 w 4095632"/>
                <a:gd name="connsiteY0" fmla="*/ 1809136 h 1848872"/>
                <a:gd name="connsiteX1" fmla="*/ 3372464 w 4095632"/>
                <a:gd name="connsiteY1" fmla="*/ 1809136 h 1848872"/>
                <a:gd name="connsiteX2" fmla="*/ 3913238 w 4095632"/>
                <a:gd name="connsiteY2" fmla="*/ 1396181 h 1848872"/>
                <a:gd name="connsiteX3" fmla="*/ 983226 w 4095632"/>
                <a:gd name="connsiteY3" fmla="*/ 0 h 1848872"/>
              </a:gdLst>
              <a:ahLst/>
              <a:cxnLst>
                <a:cxn ang="0">
                  <a:pos x="connsiteX0" y="connsiteY0"/>
                </a:cxn>
                <a:cxn ang="0">
                  <a:pos x="connsiteX1" y="connsiteY1"/>
                </a:cxn>
                <a:cxn ang="0">
                  <a:pos x="connsiteX2" y="connsiteY2"/>
                </a:cxn>
                <a:cxn ang="0">
                  <a:pos x="connsiteX3" y="connsiteY3"/>
                </a:cxn>
              </a:cxnLst>
              <a:rect l="l" t="t" r="r" b="b"/>
              <a:pathLst>
                <a:path w="4095632" h="1848872">
                  <a:moveTo>
                    <a:pt x="0" y="1809136"/>
                  </a:moveTo>
                  <a:cubicBezTo>
                    <a:pt x="1360129" y="1843549"/>
                    <a:pt x="2720258" y="1877962"/>
                    <a:pt x="3372464" y="1809136"/>
                  </a:cubicBezTo>
                  <a:cubicBezTo>
                    <a:pt x="4024670" y="1740310"/>
                    <a:pt x="4311444" y="1697704"/>
                    <a:pt x="3913238" y="1396181"/>
                  </a:cubicBezTo>
                  <a:cubicBezTo>
                    <a:pt x="3515032" y="1094658"/>
                    <a:pt x="2249129" y="547329"/>
                    <a:pt x="983226" y="0"/>
                  </a:cubicBezTo>
                </a:path>
              </a:pathLst>
            </a:custGeom>
            <a:noFill/>
            <a:ln w="19050">
              <a:solidFill>
                <a:srgbClr val="00B050"/>
              </a:solidFill>
              <a:prstDash val="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3037244" y="4940103"/>
              <a:ext cx="954650" cy="453229"/>
            </a:xfrm>
            <a:prstGeom prst="rect">
              <a:avLst/>
            </a:prstGeom>
            <a:noFill/>
          </p:spPr>
          <p:txBody>
            <a:bodyPr wrap="square" rtlCol="0">
              <a:spAutoFit/>
            </a:bodyPr>
            <a:lstStyle/>
            <a:p>
              <a:pPr algn="ctr"/>
              <a:r>
                <a:rPr lang="en-US" sz="1200" dirty="0" smtClean="0">
                  <a:solidFill>
                    <a:srgbClr val="00B050"/>
                  </a:solidFill>
                </a:rPr>
                <a:t>Customer ER traffic</a:t>
              </a:r>
              <a:endParaRPr lang="en-US" sz="1200" dirty="0">
                <a:solidFill>
                  <a:srgbClr val="00B050"/>
                </a:solidFill>
              </a:endParaRPr>
            </a:p>
          </p:txBody>
        </p:sp>
      </p:grpSp>
    </p:spTree>
    <p:extLst>
      <p:ext uri="{BB962C8B-B14F-4D97-AF65-F5344CB8AC3E}">
        <p14:creationId xmlns:p14="http://schemas.microsoft.com/office/powerpoint/2010/main" val="66649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right)">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right)">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5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35" y="72517"/>
            <a:ext cx="11995355" cy="1205677"/>
          </a:xfrm>
        </p:spPr>
        <p:txBody>
          <a:bodyPr>
            <a:normAutofit fontScale="90000"/>
          </a:bodyPr>
          <a:lstStyle/>
          <a:p>
            <a:r>
              <a:rPr lang="en-US" dirty="0" smtClean="0"/>
              <a:t>Azure Australia South East (Melbourne) Express Route Connectivity</a:t>
            </a:r>
            <a:endParaRPr lang="en-US" dirty="0"/>
          </a:p>
        </p:txBody>
      </p:sp>
      <p:sp>
        <p:nvSpPr>
          <p:cNvPr id="4" name="Rounded Rectangle 3"/>
          <p:cNvSpPr/>
          <p:nvPr/>
        </p:nvSpPr>
        <p:spPr>
          <a:xfrm>
            <a:off x="8327922" y="3054096"/>
            <a:ext cx="3480619" cy="31107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23815" y="3144160"/>
            <a:ext cx="5362120" cy="29911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526962" y="3248341"/>
            <a:ext cx="695029" cy="515415"/>
          </a:xfrm>
          <a:prstGeom prst="rect">
            <a:avLst/>
          </a:prstGeom>
        </p:spPr>
      </p:pic>
      <p:sp>
        <p:nvSpPr>
          <p:cNvPr id="9" name="Rectangle 8"/>
          <p:cNvSpPr/>
          <p:nvPr/>
        </p:nvSpPr>
        <p:spPr>
          <a:xfrm>
            <a:off x="5725421" y="4095970"/>
            <a:ext cx="776205" cy="105363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MSEE</a:t>
            </a:r>
            <a:endParaRPr lang="en-US" dirty="0"/>
          </a:p>
          <a:p>
            <a:pPr algn="ctr"/>
            <a:r>
              <a:rPr lang="en-US" sz="1000" dirty="0" smtClean="0"/>
              <a:t>(Microsoft Enterprise Edge)</a:t>
            </a:r>
            <a:endParaRPr lang="en-US" dirty="0"/>
          </a:p>
        </p:txBody>
      </p:sp>
      <p:pic>
        <p:nvPicPr>
          <p:cNvPr id="10" name="Picture 9"/>
          <p:cNvPicPr>
            <a:picLocks noChangeAspect="1"/>
          </p:cNvPicPr>
          <p:nvPr/>
        </p:nvPicPr>
        <p:blipFill>
          <a:blip r:embed="rId3"/>
          <a:stretch>
            <a:fillRect/>
          </a:stretch>
        </p:blipFill>
        <p:spPr>
          <a:xfrm>
            <a:off x="9389301" y="2946751"/>
            <a:ext cx="1398744" cy="848571"/>
          </a:xfrm>
          <a:prstGeom prst="rect">
            <a:avLst/>
          </a:prstGeom>
        </p:spPr>
      </p:pic>
      <p:cxnSp>
        <p:nvCxnSpPr>
          <p:cNvPr id="12" name="Straight Connector 11"/>
          <p:cNvCxnSpPr>
            <a:stCxn id="8" idx="2"/>
            <a:endCxn id="9" idx="0"/>
          </p:cNvCxnSpPr>
          <p:nvPr/>
        </p:nvCxnSpPr>
        <p:spPr>
          <a:xfrm>
            <a:off x="5124560" y="2674376"/>
            <a:ext cx="988964" cy="1421594"/>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9293010" y="1298207"/>
            <a:ext cx="1947672" cy="1170432"/>
            <a:chOff x="10244328" y="5276088"/>
            <a:chExt cx="1947672" cy="1170432"/>
          </a:xfrm>
        </p:grpSpPr>
        <p:sp>
          <p:nvSpPr>
            <p:cNvPr id="16" name="Cloud 15"/>
            <p:cNvSpPr/>
            <p:nvPr/>
          </p:nvSpPr>
          <p:spPr>
            <a:xfrm>
              <a:off x="10244328" y="5276088"/>
              <a:ext cx="1947672" cy="11704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923" y="5549837"/>
              <a:ext cx="745923" cy="430340"/>
            </a:xfrm>
            <a:prstGeom prst="rect">
              <a:avLst/>
            </a:prstGeom>
          </p:spPr>
        </p:pic>
        <p:sp>
          <p:nvSpPr>
            <p:cNvPr id="17" name="TextBox 16"/>
            <p:cNvSpPr txBox="1"/>
            <p:nvPr/>
          </p:nvSpPr>
          <p:spPr>
            <a:xfrm>
              <a:off x="10543032" y="5943600"/>
              <a:ext cx="1335024" cy="369332"/>
            </a:xfrm>
            <a:prstGeom prst="rect">
              <a:avLst/>
            </a:prstGeom>
            <a:noFill/>
          </p:spPr>
          <p:txBody>
            <a:bodyPr wrap="square" rtlCol="0">
              <a:spAutoFit/>
            </a:bodyPr>
            <a:lstStyle/>
            <a:p>
              <a:r>
                <a:rPr lang="en-US" dirty="0" smtClean="0">
                  <a:solidFill>
                    <a:schemeClr val="bg1"/>
                  </a:solidFill>
                </a:rPr>
                <a:t>Optus MPLS</a:t>
              </a:r>
              <a:endParaRPr lang="en-US" dirty="0">
                <a:solidFill>
                  <a:schemeClr val="bg1"/>
                </a:solidFill>
              </a:endParaRPr>
            </a:p>
          </p:txBody>
        </p:sp>
      </p:grpSp>
      <p:sp>
        <p:nvSpPr>
          <p:cNvPr id="18" name="Rectangle 17"/>
          <p:cNvSpPr/>
          <p:nvPr/>
        </p:nvSpPr>
        <p:spPr>
          <a:xfrm>
            <a:off x="10019169" y="4115095"/>
            <a:ext cx="1170432" cy="9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Racks</a:t>
            </a:r>
            <a:endParaRPr lang="en-US" dirty="0"/>
          </a:p>
        </p:txBody>
      </p:sp>
      <p:sp>
        <p:nvSpPr>
          <p:cNvPr id="19" name="Cloud 18"/>
          <p:cNvSpPr/>
          <p:nvPr/>
        </p:nvSpPr>
        <p:spPr>
          <a:xfrm>
            <a:off x="331841" y="5595439"/>
            <a:ext cx="1947672" cy="11704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Telstra MPLS</a:t>
            </a:r>
            <a:endParaRPr lang="en-US" dirty="0"/>
          </a:p>
        </p:txBody>
      </p:sp>
      <p:cxnSp>
        <p:nvCxnSpPr>
          <p:cNvPr id="23" name="Straight Connector 22"/>
          <p:cNvCxnSpPr>
            <a:stCxn id="18" idx="1"/>
          </p:cNvCxnSpPr>
          <p:nvPr/>
        </p:nvCxnSpPr>
        <p:spPr>
          <a:xfrm flipH="1">
            <a:off x="9219709" y="4595155"/>
            <a:ext cx="799460" cy="644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878543" y="4175039"/>
            <a:ext cx="1170432" cy="9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Racks</a:t>
            </a:r>
            <a:endParaRPr lang="en-US" dirty="0"/>
          </a:p>
        </p:txBody>
      </p:sp>
      <p:cxnSp>
        <p:nvCxnSpPr>
          <p:cNvPr id="39" name="Straight Connector 38"/>
          <p:cNvCxnSpPr>
            <a:stCxn id="45" idx="1"/>
            <a:endCxn id="26" idx="3"/>
          </p:cNvCxnSpPr>
          <p:nvPr/>
        </p:nvCxnSpPr>
        <p:spPr>
          <a:xfrm flipH="1" flipV="1">
            <a:off x="3048975" y="4655099"/>
            <a:ext cx="1369280" cy="50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580137" y="769855"/>
            <a:ext cx="3088845" cy="1904521"/>
            <a:chOff x="905760" y="1113983"/>
            <a:chExt cx="3088845" cy="1904521"/>
          </a:xfrm>
        </p:grpSpPr>
        <p:pic>
          <p:nvPicPr>
            <p:cNvPr id="8" name="Picture 7"/>
            <p:cNvPicPr>
              <a:picLocks noChangeAspect="1"/>
            </p:cNvPicPr>
            <p:nvPr/>
          </p:nvPicPr>
          <p:blipFill>
            <a:blip r:embed="rId5"/>
            <a:stretch>
              <a:fillRect/>
            </a:stretch>
          </p:blipFill>
          <p:spPr>
            <a:xfrm>
              <a:off x="905760" y="1113983"/>
              <a:ext cx="3088845" cy="1904521"/>
            </a:xfrm>
            <a:prstGeom prst="rect">
              <a:avLst/>
            </a:prstGeom>
            <a:ln>
              <a:noFill/>
            </a:ln>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4553" y="2139163"/>
              <a:ext cx="623702" cy="623702"/>
            </a:xfrm>
            <a:prstGeom prst="rect">
              <a:avLst/>
            </a:prstGeom>
            <a:noFill/>
          </p:spPr>
        </p:pic>
        <p:sp>
          <p:nvSpPr>
            <p:cNvPr id="53" name="TextBox 52"/>
            <p:cNvSpPr txBox="1"/>
            <p:nvPr/>
          </p:nvSpPr>
          <p:spPr>
            <a:xfrm>
              <a:off x="1398690" y="2186645"/>
              <a:ext cx="1915065" cy="646331"/>
            </a:xfrm>
            <a:prstGeom prst="rect">
              <a:avLst/>
            </a:prstGeom>
            <a:noFill/>
          </p:spPr>
          <p:txBody>
            <a:bodyPr wrap="square" rtlCol="0">
              <a:spAutoFit/>
            </a:bodyPr>
            <a:lstStyle/>
            <a:p>
              <a:pPr algn="ctr"/>
              <a:r>
                <a:rPr lang="en-US" dirty="0" smtClean="0">
                  <a:solidFill>
                    <a:schemeClr val="bg1"/>
                  </a:solidFill>
                </a:rPr>
                <a:t>Azure  Infrastructure</a:t>
              </a:r>
              <a:endParaRPr lang="en-US" dirty="0">
                <a:solidFill>
                  <a:schemeClr val="bg1"/>
                </a:solidFill>
              </a:endParaRPr>
            </a:p>
          </p:txBody>
        </p:sp>
      </p:grpSp>
      <p:sp>
        <p:nvSpPr>
          <p:cNvPr id="3" name="TextBox 2"/>
          <p:cNvSpPr txBox="1"/>
          <p:nvPr/>
        </p:nvSpPr>
        <p:spPr>
          <a:xfrm>
            <a:off x="2241756" y="3195486"/>
            <a:ext cx="1396179" cy="646331"/>
          </a:xfrm>
          <a:prstGeom prst="rect">
            <a:avLst/>
          </a:prstGeom>
          <a:noFill/>
        </p:spPr>
        <p:txBody>
          <a:bodyPr wrap="square" rtlCol="0">
            <a:spAutoFit/>
          </a:bodyPr>
          <a:lstStyle/>
          <a:p>
            <a:r>
              <a:rPr lang="en-US" dirty="0" smtClean="0">
                <a:solidFill>
                  <a:srgbClr val="0070C0"/>
                </a:solidFill>
              </a:rPr>
              <a:t>M1 – Port Melbourne</a:t>
            </a:r>
            <a:endParaRPr lang="en-US" dirty="0">
              <a:solidFill>
                <a:srgbClr val="0070C0"/>
              </a:solidFill>
            </a:endParaRPr>
          </a:p>
        </p:txBody>
      </p:sp>
      <p:sp>
        <p:nvSpPr>
          <p:cNvPr id="54" name="TextBox 53"/>
          <p:cNvSpPr txBox="1"/>
          <p:nvPr/>
        </p:nvSpPr>
        <p:spPr>
          <a:xfrm>
            <a:off x="10574595" y="3131576"/>
            <a:ext cx="1342101" cy="369332"/>
          </a:xfrm>
          <a:prstGeom prst="rect">
            <a:avLst/>
          </a:prstGeom>
          <a:noFill/>
        </p:spPr>
        <p:txBody>
          <a:bodyPr wrap="square" rtlCol="0">
            <a:spAutoFit/>
          </a:bodyPr>
          <a:lstStyle/>
          <a:p>
            <a:r>
              <a:rPr lang="en-US" dirty="0" smtClean="0">
                <a:solidFill>
                  <a:srgbClr val="0070C0"/>
                </a:solidFill>
              </a:rPr>
              <a:t>Melbourne</a:t>
            </a:r>
          </a:p>
        </p:txBody>
      </p:sp>
      <p:cxnSp>
        <p:nvCxnSpPr>
          <p:cNvPr id="70" name="Straight Connector 69"/>
          <p:cNvCxnSpPr>
            <a:endCxn id="9" idx="3"/>
          </p:cNvCxnSpPr>
          <p:nvPr/>
        </p:nvCxnSpPr>
        <p:spPr>
          <a:xfrm flipH="1">
            <a:off x="6501626" y="4601596"/>
            <a:ext cx="1922555" cy="211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9" idx="1"/>
          </p:cNvCxnSpPr>
          <p:nvPr/>
        </p:nvCxnSpPr>
        <p:spPr>
          <a:xfrm flipH="1">
            <a:off x="4792932" y="4622785"/>
            <a:ext cx="932489" cy="1417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4" idx="1"/>
            <a:endCxn id="19" idx="0"/>
          </p:cNvCxnSpPr>
          <p:nvPr/>
        </p:nvCxnSpPr>
        <p:spPr>
          <a:xfrm flipH="1">
            <a:off x="2277890" y="5541465"/>
            <a:ext cx="2135108" cy="63919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 idx="1"/>
          </p:cNvCxnSpPr>
          <p:nvPr/>
        </p:nvCxnSpPr>
        <p:spPr>
          <a:xfrm flipH="1">
            <a:off x="4758912" y="4622785"/>
            <a:ext cx="966509" cy="9904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6754762" y="6027173"/>
            <a:ext cx="1474839" cy="98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938685" y="6125497"/>
            <a:ext cx="3106994" cy="646331"/>
          </a:xfrm>
          <a:prstGeom prst="rect">
            <a:avLst/>
          </a:prstGeom>
          <a:noFill/>
        </p:spPr>
        <p:txBody>
          <a:bodyPr wrap="square" rtlCol="0">
            <a:spAutoFit/>
          </a:bodyPr>
          <a:lstStyle/>
          <a:p>
            <a:pPr algn="ctr"/>
            <a:r>
              <a:rPr lang="en-US" dirty="0" smtClean="0"/>
              <a:t>Short 1.8 Km dedicated </a:t>
            </a:r>
            <a:r>
              <a:rPr lang="en-US" dirty="0" err="1" smtClean="0"/>
              <a:t>fibre</a:t>
            </a:r>
            <a:r>
              <a:rPr lang="en-US" dirty="0" smtClean="0"/>
              <a:t> (=direct cross connect)</a:t>
            </a:r>
            <a:endParaRPr lang="en-US" dirty="0"/>
          </a:p>
        </p:txBody>
      </p:sp>
      <p:sp>
        <p:nvSpPr>
          <p:cNvPr id="11" name="Freeform 10"/>
          <p:cNvSpPr/>
          <p:nvPr/>
        </p:nvSpPr>
        <p:spPr>
          <a:xfrm>
            <a:off x="8755811" y="2424023"/>
            <a:ext cx="1354347" cy="1785668"/>
          </a:xfrm>
          <a:custGeom>
            <a:avLst/>
            <a:gdLst>
              <a:gd name="connsiteX0" fmla="*/ 1354347 w 1354347"/>
              <a:gd name="connsiteY0" fmla="*/ 0 h 1785668"/>
              <a:gd name="connsiteX1" fmla="*/ 621102 w 1354347"/>
              <a:gd name="connsiteY1" fmla="*/ 897147 h 1785668"/>
              <a:gd name="connsiteX2" fmla="*/ 0 w 1354347"/>
              <a:gd name="connsiteY2" fmla="*/ 1785668 h 1785668"/>
            </a:gdLst>
            <a:ahLst/>
            <a:cxnLst>
              <a:cxn ang="0">
                <a:pos x="connsiteX0" y="connsiteY0"/>
              </a:cxn>
              <a:cxn ang="0">
                <a:pos x="connsiteX1" y="connsiteY1"/>
              </a:cxn>
              <a:cxn ang="0">
                <a:pos x="connsiteX2" y="connsiteY2"/>
              </a:cxn>
            </a:cxnLst>
            <a:rect l="l" t="t" r="r" b="b"/>
            <a:pathLst>
              <a:path w="1354347" h="1785668">
                <a:moveTo>
                  <a:pt x="1354347" y="0"/>
                </a:moveTo>
                <a:cubicBezTo>
                  <a:pt x="1100586" y="299768"/>
                  <a:pt x="846826" y="599536"/>
                  <a:pt x="621102" y="897147"/>
                </a:cubicBezTo>
                <a:cubicBezTo>
                  <a:pt x="395378" y="1194758"/>
                  <a:pt x="107830" y="1641895"/>
                  <a:pt x="0" y="1785668"/>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4412998" y="5148273"/>
            <a:ext cx="795528" cy="786384"/>
            <a:chOff x="3992020" y="4595155"/>
            <a:chExt cx="795528" cy="786384"/>
          </a:xfrm>
        </p:grpSpPr>
        <p:sp>
          <p:nvSpPr>
            <p:cNvPr id="34" name="Rectangle 33"/>
            <p:cNvSpPr/>
            <p:nvPr/>
          </p:nvSpPr>
          <p:spPr>
            <a:xfrm>
              <a:off x="3992020" y="4595155"/>
              <a:ext cx="795528" cy="786384"/>
            </a:xfrm>
            <a:prstGeom prst="rect">
              <a:avLst/>
            </a:prstGeom>
            <a:solidFill>
              <a:srgbClr val="B07B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8016" y="4705139"/>
              <a:ext cx="467403" cy="528166"/>
            </a:xfrm>
            <a:prstGeom prst="rect">
              <a:avLst/>
            </a:prstGeom>
          </p:spPr>
        </p:pic>
      </p:grpSp>
      <p:grpSp>
        <p:nvGrpSpPr>
          <p:cNvPr id="20" name="Group 19"/>
          <p:cNvGrpSpPr/>
          <p:nvPr/>
        </p:nvGrpSpPr>
        <p:grpSpPr>
          <a:xfrm>
            <a:off x="8253532" y="4203733"/>
            <a:ext cx="1040567" cy="786384"/>
            <a:chOff x="3848682" y="5451643"/>
            <a:chExt cx="1040567" cy="786384"/>
          </a:xfrm>
        </p:grpSpPr>
        <p:sp>
          <p:nvSpPr>
            <p:cNvPr id="35" name="Rectangle 34"/>
            <p:cNvSpPr/>
            <p:nvPr/>
          </p:nvSpPr>
          <p:spPr>
            <a:xfrm>
              <a:off x="3988972" y="5451643"/>
              <a:ext cx="795528" cy="786384"/>
            </a:xfrm>
            <a:prstGeom prst="rect">
              <a:avLst/>
            </a:prstGeom>
            <a:solidFill>
              <a:srgbClr val="B07B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p:cNvPicPr>
              <a:picLocks noChangeAspect="1"/>
            </p:cNvPicPr>
            <p:nvPr/>
          </p:nvPicPr>
          <p:blipFill>
            <a:blip r:embed="rId8"/>
            <a:stretch>
              <a:fillRect/>
            </a:stretch>
          </p:blipFill>
          <p:spPr>
            <a:xfrm>
              <a:off x="3848682" y="5519525"/>
              <a:ext cx="1040567" cy="577249"/>
            </a:xfrm>
            <a:prstGeom prst="rect">
              <a:avLst/>
            </a:prstGeom>
          </p:spPr>
        </p:pic>
      </p:grpSp>
      <p:grpSp>
        <p:nvGrpSpPr>
          <p:cNvPr id="21" name="Group 20"/>
          <p:cNvGrpSpPr/>
          <p:nvPr/>
        </p:nvGrpSpPr>
        <p:grpSpPr>
          <a:xfrm>
            <a:off x="4410051" y="3373682"/>
            <a:ext cx="795528" cy="786384"/>
            <a:chOff x="3987179" y="6358227"/>
            <a:chExt cx="795528" cy="786384"/>
          </a:xfrm>
        </p:grpSpPr>
        <p:sp>
          <p:nvSpPr>
            <p:cNvPr id="40" name="Rectangle 39"/>
            <p:cNvSpPr/>
            <p:nvPr/>
          </p:nvSpPr>
          <p:spPr>
            <a:xfrm>
              <a:off x="3987179" y="6358227"/>
              <a:ext cx="795528" cy="786384"/>
            </a:xfrm>
            <a:prstGeom prst="rect">
              <a:avLst/>
            </a:prstGeom>
            <a:solidFill>
              <a:srgbClr val="B07B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60104" y="6511288"/>
              <a:ext cx="459030" cy="570471"/>
            </a:xfrm>
            <a:prstGeom prst="rect">
              <a:avLst/>
            </a:prstGeom>
          </p:spPr>
        </p:pic>
      </p:grpSp>
      <p:sp>
        <p:nvSpPr>
          <p:cNvPr id="45" name="Rectangle 44"/>
          <p:cNvSpPr/>
          <p:nvPr/>
        </p:nvSpPr>
        <p:spPr>
          <a:xfrm>
            <a:off x="4418255" y="4266945"/>
            <a:ext cx="795528" cy="786384"/>
          </a:xfrm>
          <a:prstGeom prst="rect">
            <a:avLst/>
          </a:prstGeom>
          <a:solidFill>
            <a:srgbClr val="B07B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a:blip r:embed="rId2"/>
          <a:stretch>
            <a:fillRect/>
          </a:stretch>
        </p:blipFill>
        <p:spPr>
          <a:xfrm>
            <a:off x="4492460" y="4402408"/>
            <a:ext cx="695029" cy="515415"/>
          </a:xfrm>
          <a:prstGeom prst="rect">
            <a:avLst/>
          </a:prstGeom>
        </p:spPr>
      </p:pic>
    </p:spTree>
    <p:extLst>
      <p:ext uri="{BB962C8B-B14F-4D97-AF65-F5344CB8AC3E}">
        <p14:creationId xmlns:p14="http://schemas.microsoft.com/office/powerpoint/2010/main" val="2307500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43" y="183970"/>
            <a:ext cx="10515600" cy="635539"/>
          </a:xfrm>
        </p:spPr>
        <p:txBody>
          <a:bodyPr>
            <a:normAutofit fontScale="90000"/>
          </a:bodyPr>
          <a:lstStyle/>
          <a:p>
            <a:r>
              <a:rPr lang="en-US" dirty="0" smtClean="0"/>
              <a:t>ExpressRoute Provider Partners in Australia</a:t>
            </a:r>
            <a:br>
              <a:rPr lang="en-US" dirty="0" smtClean="0"/>
            </a:br>
            <a:r>
              <a:rPr lang="en-US" sz="2700" dirty="0" smtClean="0"/>
              <a:t>(with direct connection to MS Enterprise Edge)</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7355374"/>
              </p:ext>
            </p:extLst>
          </p:nvPr>
        </p:nvGraphicFramePr>
        <p:xfrm>
          <a:off x="301924" y="1394304"/>
          <a:ext cx="11637035" cy="4649362"/>
        </p:xfrm>
        <a:graphic>
          <a:graphicData uri="http://schemas.openxmlformats.org/drawingml/2006/table">
            <a:tbl>
              <a:tblPr firstRow="1" bandRow="1">
                <a:tableStyleId>{5C22544A-7EE6-4342-B048-85BDC9FD1C3A}</a:tableStyleId>
              </a:tblPr>
              <a:tblGrid>
                <a:gridCol w="1630393">
                  <a:extLst>
                    <a:ext uri="{9D8B030D-6E8A-4147-A177-3AD203B41FA5}">
                      <a16:colId xmlns:a16="http://schemas.microsoft.com/office/drawing/2014/main" val="20000"/>
                    </a:ext>
                  </a:extLst>
                </a:gridCol>
                <a:gridCol w="3674853">
                  <a:extLst>
                    <a:ext uri="{9D8B030D-6E8A-4147-A177-3AD203B41FA5}">
                      <a16:colId xmlns:a16="http://schemas.microsoft.com/office/drawing/2014/main" val="20001"/>
                    </a:ext>
                  </a:extLst>
                </a:gridCol>
                <a:gridCol w="6331789">
                  <a:extLst>
                    <a:ext uri="{9D8B030D-6E8A-4147-A177-3AD203B41FA5}">
                      <a16:colId xmlns:a16="http://schemas.microsoft.com/office/drawing/2014/main" val="20002"/>
                    </a:ext>
                  </a:extLst>
                </a:gridCol>
              </a:tblGrid>
              <a:tr h="443122">
                <a:tc>
                  <a:txBody>
                    <a:bodyPr/>
                    <a:lstStyle/>
                    <a:p>
                      <a:r>
                        <a:rPr lang="en-US" dirty="0" smtClean="0"/>
                        <a:t>Name</a:t>
                      </a:r>
                      <a:endParaRPr lang="en-US" dirty="0"/>
                    </a:p>
                  </a:txBody>
                  <a:tcPr/>
                </a:tc>
                <a:tc>
                  <a:txBody>
                    <a:bodyPr/>
                    <a:lstStyle/>
                    <a:p>
                      <a:r>
                        <a:rPr lang="en-US" dirty="0" smtClean="0"/>
                        <a:t>Type</a:t>
                      </a:r>
                      <a:endParaRPr lang="en-US" dirty="0"/>
                    </a:p>
                  </a:txBody>
                  <a:tcPr/>
                </a:tc>
                <a:tc>
                  <a:txBody>
                    <a:bodyPr/>
                    <a:lstStyle/>
                    <a:p>
                      <a:r>
                        <a:rPr lang="en-US" dirty="0" smtClean="0"/>
                        <a:t>Connection Locations</a:t>
                      </a:r>
                      <a:endParaRPr lang="en-US" dirty="0"/>
                    </a:p>
                  </a:txBody>
                  <a:tcPr/>
                </a:tc>
                <a:extLst>
                  <a:ext uri="{0D108BD9-81ED-4DB2-BD59-A6C34878D82A}">
                    <a16:rowId xmlns:a16="http://schemas.microsoft.com/office/drawing/2014/main" val="10000"/>
                  </a:ext>
                </a:extLst>
              </a:tr>
              <a:tr h="370840">
                <a:tc>
                  <a:txBody>
                    <a:bodyPr/>
                    <a:lstStyle/>
                    <a:p>
                      <a:r>
                        <a:rPr lang="en-US" dirty="0" err="1" smtClean="0"/>
                        <a:t>Equinix</a:t>
                      </a:r>
                      <a:endParaRPr lang="en-US" dirty="0"/>
                    </a:p>
                  </a:txBody>
                  <a:tcPr/>
                </a:tc>
                <a:tc>
                  <a:txBody>
                    <a:bodyPr/>
                    <a:lstStyle/>
                    <a:p>
                      <a:r>
                        <a:rPr lang="en-US" baseline="0" dirty="0" smtClean="0"/>
                        <a:t>ER connection provider</a:t>
                      </a:r>
                    </a:p>
                    <a:p>
                      <a:pPr marL="742950" lvl="1" indent="-285750">
                        <a:buFont typeface="Arial" panose="020B0604020202020204" pitchFamily="34" charset="0"/>
                        <a:buChar char="•"/>
                      </a:pPr>
                      <a:r>
                        <a:rPr lang="en-US" baseline="0" dirty="0" smtClean="0"/>
                        <a:t>ECX – </a:t>
                      </a:r>
                      <a:r>
                        <a:rPr lang="en-US" baseline="0" dirty="0" err="1" smtClean="0"/>
                        <a:t>Equinix</a:t>
                      </a:r>
                      <a:r>
                        <a:rPr lang="en-US" baseline="0" dirty="0" smtClean="0"/>
                        <a:t> Cloud Exchange</a:t>
                      </a:r>
                      <a:endParaRPr lang="en-US" dirty="0"/>
                    </a:p>
                  </a:txBody>
                  <a:tcPr/>
                </a:tc>
                <a:tc>
                  <a:txBody>
                    <a:bodyPr/>
                    <a:lstStyle/>
                    <a:p>
                      <a:pPr marL="285750" indent="-285750">
                        <a:buFont typeface="Arial" panose="020B0604020202020204" pitchFamily="34" charset="0"/>
                        <a:buChar char="•"/>
                      </a:pPr>
                      <a:r>
                        <a:rPr lang="en-US" dirty="0" smtClean="0"/>
                        <a:t>Sydney - 47 Bourke Road,</a:t>
                      </a:r>
                      <a:r>
                        <a:rPr lang="en-US" baseline="0" dirty="0" smtClean="0"/>
                        <a:t> Alexandria, Sydney, NSW 2015</a:t>
                      </a:r>
                    </a:p>
                    <a:p>
                      <a:pPr marL="285750" indent="-285750">
                        <a:buFont typeface="Arial" panose="020B0604020202020204" pitchFamily="34" charset="0"/>
                        <a:buChar char="•"/>
                      </a:pPr>
                      <a:r>
                        <a:rPr lang="en-US" dirty="0" smtClean="0"/>
                        <a:t>Melbourne - </a:t>
                      </a:r>
                      <a:r>
                        <a:rPr lang="en-US" dirty="0" smtClean="0">
                          <a:effectLst/>
                        </a:rPr>
                        <a:t>600 Lorimer Street, Port Melbourne, Victoria 3207</a:t>
                      </a:r>
                    </a:p>
                    <a:p>
                      <a:pPr marL="285750" indent="-285750">
                        <a:buFont typeface="Arial" panose="020B0604020202020204" pitchFamily="34" charset="0"/>
                        <a:buChar char="•"/>
                      </a:pPr>
                      <a:r>
                        <a:rPr lang="en-US" sz="1800" kern="1200" dirty="0" smtClean="0">
                          <a:solidFill>
                            <a:schemeClr val="dk1"/>
                          </a:solidFill>
                          <a:latin typeface="+mn-lt"/>
                          <a:ea typeface="+mn-ea"/>
                          <a:cs typeface="+mn-cs"/>
                          <a:hlinkClick r:id="rId2"/>
                        </a:rPr>
                        <a:t>http://www.equinix.com/services/interconnection-connectivity/cloud-exchange/</a:t>
                      </a:r>
                      <a:r>
                        <a:rPr lang="en-US" sz="1800" kern="1200" dirty="0" smtClean="0">
                          <a:solidFill>
                            <a:schemeClr val="dk1"/>
                          </a:solidFill>
                          <a:latin typeface="+mn-lt"/>
                          <a:ea typeface="+mn-ea"/>
                          <a:cs typeface="+mn-cs"/>
                        </a:rPr>
                        <a:t> </a:t>
                      </a:r>
                      <a:endParaRPr lang="en-US" dirty="0"/>
                    </a:p>
                  </a:txBody>
                  <a:tcPr/>
                </a:tc>
                <a:extLst>
                  <a:ext uri="{0D108BD9-81ED-4DB2-BD59-A6C34878D82A}">
                    <a16:rowId xmlns:a16="http://schemas.microsoft.com/office/drawing/2014/main" val="10001"/>
                  </a:ext>
                </a:extLst>
              </a:tr>
              <a:tr h="370840">
                <a:tc>
                  <a:txBody>
                    <a:bodyPr/>
                    <a:lstStyle/>
                    <a:p>
                      <a:r>
                        <a:rPr lang="en-US" dirty="0" smtClean="0"/>
                        <a:t>Telstra</a:t>
                      </a:r>
                      <a:endParaRPr lang="en-US" dirty="0"/>
                    </a:p>
                  </a:txBody>
                  <a:tcPr/>
                </a:tc>
                <a:tc>
                  <a:txBody>
                    <a:bodyPr/>
                    <a:lstStyle/>
                    <a:p>
                      <a:pPr marL="742950" lvl="1" indent="-285750">
                        <a:buFont typeface="Arial" panose="020B0604020202020204" pitchFamily="34" charset="0"/>
                        <a:buChar char="•"/>
                      </a:pPr>
                      <a:r>
                        <a:rPr lang="en-US" baseline="0" dirty="0" smtClean="0"/>
                        <a:t>Telstra Cloud Direct Connect</a:t>
                      </a:r>
                      <a:endParaRPr lang="en-US" dirty="0"/>
                    </a:p>
                  </a:txBody>
                  <a:tcPr/>
                </a:tc>
                <a:tc>
                  <a:txBody>
                    <a:bodyPr/>
                    <a:lstStyle/>
                    <a:p>
                      <a:pPr marL="285750" indent="-285750">
                        <a:buFont typeface="Arial" panose="020B0604020202020204" pitchFamily="34" charset="0"/>
                        <a:buChar char="•"/>
                      </a:pPr>
                      <a:r>
                        <a:rPr lang="en-US" dirty="0" smtClean="0"/>
                        <a:t>MPLS</a:t>
                      </a:r>
                      <a:r>
                        <a:rPr lang="en-US" baseline="0" dirty="0" smtClean="0"/>
                        <a:t> network connected via Sydney (Alexandria) &amp; Melbourne (Port Melbourne)</a:t>
                      </a:r>
                      <a:endParaRPr lang="en-US" dirty="0"/>
                    </a:p>
                  </a:txBody>
                  <a:tcPr/>
                </a:tc>
                <a:extLst>
                  <a:ext uri="{0D108BD9-81ED-4DB2-BD59-A6C34878D82A}">
                    <a16:rowId xmlns:a16="http://schemas.microsoft.com/office/drawing/2014/main" val="10002"/>
                  </a:ext>
                </a:extLst>
              </a:tr>
              <a:tr h="370840">
                <a:tc>
                  <a:txBody>
                    <a:bodyPr/>
                    <a:lstStyle/>
                    <a:p>
                      <a:r>
                        <a:rPr lang="en-US" dirty="0" err="1" smtClean="0"/>
                        <a:t>NextDC</a:t>
                      </a:r>
                      <a:endParaRPr lang="en-US" dirty="0"/>
                    </a:p>
                  </a:txBody>
                  <a:tcPr/>
                </a:tc>
                <a:tc>
                  <a:txBody>
                    <a:bodyPr/>
                    <a:lstStyle/>
                    <a:p>
                      <a:r>
                        <a:rPr lang="en-US" dirty="0" smtClean="0"/>
                        <a:t>ER connection</a:t>
                      </a:r>
                      <a:r>
                        <a:rPr lang="en-US" baseline="0" dirty="0" smtClean="0"/>
                        <a:t> p</a:t>
                      </a:r>
                      <a:r>
                        <a:rPr lang="en-US" dirty="0" smtClean="0"/>
                        <a:t>rovider</a:t>
                      </a:r>
                    </a:p>
                    <a:p>
                      <a:pPr marL="742950" lvl="1" indent="-285750">
                        <a:buFont typeface="Arial" panose="020B0604020202020204" pitchFamily="34" charset="0"/>
                        <a:buChar char="•"/>
                      </a:pPr>
                      <a:r>
                        <a:rPr lang="en-US" dirty="0" smtClean="0"/>
                        <a:t>AXONVX</a:t>
                      </a:r>
                      <a:r>
                        <a:rPr lang="en-US" baseline="0" dirty="0" smtClean="0"/>
                        <a:t> </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Melbourne - 826 Lorimer Street,</a:t>
                      </a:r>
                      <a:r>
                        <a:rPr lang="en-US" baseline="0" dirty="0" smtClean="0"/>
                        <a:t> </a:t>
                      </a:r>
                      <a:r>
                        <a:rPr lang="en-US" dirty="0" smtClean="0">
                          <a:effectLst/>
                        </a:rPr>
                        <a:t>Port Melbourne, Victoria 3207</a:t>
                      </a:r>
                    </a:p>
                    <a:p>
                      <a:pPr marL="285750" indent="-285750">
                        <a:buFont typeface="Arial" panose="020B0604020202020204" pitchFamily="34" charset="0"/>
                        <a:buChar char="•"/>
                      </a:pPr>
                      <a:r>
                        <a:rPr lang="en-US" sz="1800" kern="1200" dirty="0" smtClean="0">
                          <a:solidFill>
                            <a:schemeClr val="dk1"/>
                          </a:solidFill>
                          <a:latin typeface="+mn-lt"/>
                          <a:ea typeface="+mn-ea"/>
                          <a:cs typeface="+mn-cs"/>
                          <a:hlinkClick r:id="rId3"/>
                        </a:rPr>
                        <a:t>http://www.nextdc.com/data-centres/services/microsoft-azure-expressroute-connections</a:t>
                      </a:r>
                      <a:r>
                        <a:rPr lang="en-US" sz="1800" kern="1200" dirty="0" smtClean="0">
                          <a:solidFill>
                            <a:schemeClr val="dk1"/>
                          </a:solidFill>
                          <a:latin typeface="+mn-lt"/>
                          <a:ea typeface="+mn-ea"/>
                          <a:cs typeface="+mn-cs"/>
                        </a:rPr>
                        <a:t> </a:t>
                      </a:r>
                    </a:p>
                    <a:p>
                      <a:pPr marL="285750" indent="-285750">
                        <a:buFont typeface="Arial" panose="020B0604020202020204" pitchFamily="34" charset="0"/>
                        <a:buChar char="•"/>
                      </a:pPr>
                      <a:r>
                        <a:rPr lang="en-US" sz="1800" kern="1200" dirty="0" smtClean="0">
                          <a:solidFill>
                            <a:schemeClr val="dk1"/>
                          </a:solidFill>
                          <a:latin typeface="+mn-lt"/>
                          <a:ea typeface="+mn-ea"/>
                          <a:cs typeface="+mn-cs"/>
                          <a:hlinkClick r:id="rId4"/>
                        </a:rPr>
                        <a:t>http://www.nextdc.com/axonvx-virtual-connectivity-demand</a:t>
                      </a:r>
                      <a:r>
                        <a:rPr lang="en-US" sz="1800" kern="1200" dirty="0" smtClean="0">
                          <a:solidFill>
                            <a:schemeClr val="dk1"/>
                          </a:solidFill>
                          <a:latin typeface="+mn-lt"/>
                          <a:ea typeface="+mn-ea"/>
                          <a:cs typeface="+mn-cs"/>
                        </a:rPr>
                        <a:t> </a:t>
                      </a:r>
                      <a:endParaRPr lang="en-US" dirty="0"/>
                    </a:p>
                  </a:txBody>
                  <a:tcPr/>
                </a:tc>
                <a:extLst>
                  <a:ext uri="{0D108BD9-81ED-4DB2-BD59-A6C34878D82A}">
                    <a16:rowId xmlns:a16="http://schemas.microsoft.com/office/drawing/2014/main" val="10003"/>
                  </a:ext>
                </a:extLst>
              </a:tr>
              <a:tr h="370840">
                <a:tc>
                  <a:txBody>
                    <a:bodyPr/>
                    <a:lstStyle/>
                    <a:p>
                      <a:r>
                        <a:rPr lang="en-US" dirty="0" err="1" smtClean="0"/>
                        <a:t>MegaPort</a:t>
                      </a:r>
                      <a:endParaRPr lang="en-US" dirty="0"/>
                    </a:p>
                  </a:txBody>
                  <a:tcPr/>
                </a:tc>
                <a:tc>
                  <a:txBody>
                    <a:bodyPr/>
                    <a:lstStyle/>
                    <a:p>
                      <a:r>
                        <a:rPr lang="en-US" dirty="0" smtClean="0"/>
                        <a:t>ER connection provider</a:t>
                      </a:r>
                      <a:endParaRPr lang="en-US" dirty="0"/>
                    </a:p>
                  </a:txBody>
                  <a:tcPr/>
                </a:tc>
                <a:tc>
                  <a:txBody>
                    <a:bodyPr/>
                    <a:lstStyle/>
                    <a:p>
                      <a:pPr marL="285750" indent="-285750">
                        <a:buFont typeface="Arial" panose="020B0604020202020204" pitchFamily="34" charset="0"/>
                        <a:buChar char="•"/>
                      </a:pPr>
                      <a:r>
                        <a:rPr lang="en-AU" dirty="0" smtClean="0">
                          <a:hlinkClick r:id="rId5"/>
                        </a:rPr>
                        <a:t>https://www.megaport.com/</a:t>
                      </a:r>
                      <a:endParaRPr lang="en-AU" dirty="0" smtClean="0"/>
                    </a:p>
                    <a:p>
                      <a:pPr marL="285750" indent="-285750">
                        <a:buFont typeface="Arial" panose="020B0604020202020204" pitchFamily="34" charset="0"/>
                        <a:buChar char="•"/>
                      </a:pPr>
                      <a:r>
                        <a:rPr lang="en-US" dirty="0" smtClean="0">
                          <a:hlinkClick r:id="rId6"/>
                        </a:rPr>
                        <a:t>https://megaport.com/about/megaport_enabled_locations</a:t>
                      </a:r>
                      <a:r>
                        <a:rPr lang="en-US" dirty="0" smtClean="0"/>
                        <a:t>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5624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0970" y="573375"/>
            <a:ext cx="7742548" cy="6236555"/>
          </a:xfrm>
          <a:prstGeom prst="rect">
            <a:avLst/>
          </a:prstGeom>
        </p:spPr>
      </p:pic>
      <p:sp>
        <p:nvSpPr>
          <p:cNvPr id="4" name="Title 3"/>
          <p:cNvSpPr>
            <a:spLocks noGrp="1"/>
          </p:cNvSpPr>
          <p:nvPr>
            <p:ph type="title"/>
          </p:nvPr>
        </p:nvSpPr>
        <p:spPr/>
        <p:txBody>
          <a:bodyPr/>
          <a:lstStyle/>
          <a:p>
            <a:r>
              <a:rPr lang="en-US" dirty="0" smtClean="0"/>
              <a:t>NATIONAL COVERAGE</a:t>
            </a:r>
            <a:endParaRPr lang="en-US" dirty="0"/>
          </a:p>
        </p:txBody>
      </p:sp>
    </p:spTree>
    <p:extLst>
      <p:ext uri="{BB962C8B-B14F-4D97-AF65-F5344CB8AC3E}">
        <p14:creationId xmlns:p14="http://schemas.microsoft.com/office/powerpoint/2010/main" val="86062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73793" y="1187940"/>
            <a:ext cx="5986321" cy="5475980"/>
            <a:chOff x="6093579" y="1211263"/>
            <a:chExt cx="6106359" cy="5585785"/>
          </a:xfrm>
        </p:grpSpPr>
        <p:sp>
          <p:nvSpPr>
            <p:cNvPr id="167" name="Rectangle 166"/>
            <p:cNvSpPr/>
            <p:nvPr/>
          </p:nvSpPr>
          <p:spPr bwMode="auto">
            <a:xfrm>
              <a:off x="6227576" y="1211263"/>
              <a:ext cx="5972362" cy="5585785"/>
            </a:xfrm>
            <a:prstGeom prst="rect">
              <a:avLst/>
            </a:prstGeom>
            <a:solidFill>
              <a:schemeClr val="accent3">
                <a:lumMod val="50000"/>
                <a:alpha val="4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3137" b="1" spc="-49" dirty="0">
                <a:gradFill>
                  <a:gsLst>
                    <a:gs pos="86726">
                      <a:srgbClr val="EFEFEF"/>
                    </a:gs>
                    <a:gs pos="36283">
                      <a:srgbClr val="EFEFEF"/>
                    </a:gs>
                  </a:gsLst>
                  <a:lin ang="5400000" scaled="0"/>
                </a:gradFill>
                <a:latin typeface="Segoe UI Light"/>
              </a:endParaRPr>
            </a:p>
          </p:txBody>
        </p:sp>
        <p:sp>
          <p:nvSpPr>
            <p:cNvPr id="81" name="Content Placeholder 1"/>
            <p:cNvSpPr txBox="1">
              <a:spLocks/>
            </p:cNvSpPr>
            <p:nvPr/>
          </p:nvSpPr>
          <p:spPr bwMode="gray">
            <a:xfrm>
              <a:off x="6227576" y="5107355"/>
              <a:ext cx="5972362" cy="1501950"/>
            </a:xfrm>
            <a:prstGeom prst="rect">
              <a:avLst/>
            </a:prstGeom>
          </p:spPr>
          <p:txBody>
            <a:bodyPr wrap="square">
              <a:spAutoFit/>
            </a:bodyPr>
            <a:lstStyle>
              <a:lvl1pPr marL="0" indent="0" algn="l" defTabSz="914400" rtl="0" eaLnBrk="1" latinLnBrk="0" hangingPunct="1">
                <a:lnSpc>
                  <a:spcPct val="100000"/>
                </a:lnSpc>
                <a:spcBef>
                  <a:spcPts val="0"/>
                </a:spcBef>
                <a:spcAft>
                  <a:spcPts val="800"/>
                </a:spcAft>
                <a:buFont typeface="Arial"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itchFamily="34" charset="0"/>
                <a:buNone/>
                <a:defRPr sz="2000" kern="1200">
                  <a:solidFill>
                    <a:schemeClr val="bg2"/>
                  </a:solidFill>
                  <a:latin typeface="+mn-lt"/>
                  <a:ea typeface="+mn-ea"/>
                  <a:cs typeface="+mn-cs"/>
                </a:defRPr>
              </a:lvl2pPr>
              <a:lvl3pPr marL="228600" indent="-228600" algn="l" defTabSz="914400" rtl="0" eaLnBrk="1" latinLnBrk="0" hangingPunct="1">
                <a:lnSpc>
                  <a:spcPct val="100000"/>
                </a:lnSpc>
                <a:spcBef>
                  <a:spcPts val="0"/>
                </a:spcBef>
                <a:buSzPct val="80000"/>
                <a:buFont typeface="Arial" pitchFamily="34" charset="0"/>
                <a:buChar char="•"/>
                <a:defRPr sz="2000" kern="1200">
                  <a:solidFill>
                    <a:schemeClr val="bg2"/>
                  </a:solidFill>
                  <a:latin typeface="+mn-lt"/>
                  <a:ea typeface="+mn-ea"/>
                  <a:cs typeface="+mn-cs"/>
                </a:defRPr>
              </a:lvl3pPr>
              <a:lvl4pPr marL="458788" indent="-228600" algn="l" defTabSz="914400" rtl="0" eaLnBrk="1" latinLnBrk="0" hangingPunct="1">
                <a:lnSpc>
                  <a:spcPct val="100000"/>
                </a:lnSpc>
                <a:spcBef>
                  <a:spcPts val="0"/>
                </a:spcBef>
                <a:buSzPct val="80000"/>
                <a:buFont typeface="Arial" pitchFamily="34" charset="0"/>
                <a:buChar char="–"/>
                <a:defRPr sz="1800" kern="1200">
                  <a:solidFill>
                    <a:schemeClr val="bg2"/>
                  </a:solidFill>
                  <a:latin typeface="+mn-lt"/>
                  <a:ea typeface="+mn-ea"/>
                  <a:cs typeface="+mn-cs"/>
                </a:defRPr>
              </a:lvl4pPr>
              <a:lvl5pPr marL="688975" indent="-228600" algn="l" defTabSz="914400" rtl="0" eaLnBrk="1" latinLnBrk="0" hangingPunct="1">
                <a:lnSpc>
                  <a:spcPct val="100000"/>
                </a:lnSpc>
                <a:spcBef>
                  <a:spcPts val="0"/>
                </a:spcBef>
                <a:buSzPct val="80000"/>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99787">
                <a:spcAft>
                  <a:spcPts val="0"/>
                </a:spcAft>
              </a:pPr>
              <a:r>
                <a:rPr lang="en-US" sz="2745" dirty="0">
                  <a:gradFill>
                    <a:gsLst>
                      <a:gs pos="13869">
                        <a:srgbClr val="00BCF2"/>
                      </a:gs>
                      <a:gs pos="42000">
                        <a:srgbClr val="00BCF2"/>
                      </a:gs>
                    </a:gsLst>
                    <a:lin ang="5400000" scaled="0"/>
                  </a:gradFill>
                  <a:effectLst>
                    <a:outerShdw blurRad="38100" dist="38100" dir="2700000" algn="tl">
                      <a:srgbClr val="000000">
                        <a:alpha val="43137"/>
                      </a:srgbClr>
                    </a:outerShdw>
                  </a:effectLst>
                  <a:cs typeface="Segoe UI" panose="020B0502040204020203" pitchFamily="34" charset="0"/>
                </a:rPr>
                <a:t>Cloud on your WAN</a:t>
              </a:r>
            </a:p>
            <a:p>
              <a:pPr marL="168072" lvl="1" indent="-168072" defTabSz="914367">
                <a:lnSpc>
                  <a:spcPct val="90000"/>
                </a:lnSpc>
                <a:spcBef>
                  <a:spcPts val="588"/>
                </a:spcBef>
                <a:spcAft>
                  <a:spcPts val="0"/>
                </a:spcAft>
                <a:buClr>
                  <a:srgbClr val="FFFFFF"/>
                </a:buClr>
                <a:buSzPct val="100000"/>
                <a:buBlip>
                  <a:blip r:embed="rId2"/>
                </a:buBlip>
              </a:pPr>
              <a:r>
                <a:rPr lang="en-US" sz="1765" dirty="0">
                  <a:gradFill>
                    <a:gsLst>
                      <a:gs pos="1250">
                        <a:srgbClr val="FFFFFF"/>
                      </a:gs>
                      <a:gs pos="100000">
                        <a:srgbClr val="FFFFFF"/>
                      </a:gs>
                    </a:gsLst>
                    <a:lin ang="5400000" scaled="0"/>
                  </a:gradFill>
                </a:rPr>
                <a:t>Traffic flows directly from customer WAN to Microsoft</a:t>
              </a:r>
            </a:p>
            <a:p>
              <a:pPr marL="168072" lvl="1" indent="-168072" defTabSz="914367">
                <a:lnSpc>
                  <a:spcPct val="90000"/>
                </a:lnSpc>
                <a:spcBef>
                  <a:spcPts val="588"/>
                </a:spcBef>
                <a:spcAft>
                  <a:spcPts val="0"/>
                </a:spcAft>
                <a:buClr>
                  <a:srgbClr val="FFFFFF"/>
                </a:buClr>
                <a:buSzPct val="100000"/>
                <a:buBlip>
                  <a:blip r:embed="rId2"/>
                </a:buBlip>
              </a:pPr>
              <a:r>
                <a:rPr lang="en-US" sz="1765" dirty="0">
                  <a:gradFill>
                    <a:gsLst>
                      <a:gs pos="1250">
                        <a:srgbClr val="FFFFFF"/>
                      </a:gs>
                      <a:gs pos="100000">
                        <a:srgbClr val="FFFFFF"/>
                      </a:gs>
                    </a:gsLst>
                    <a:lin ang="5400000" scaled="0"/>
                  </a:gradFill>
                </a:rPr>
                <a:t>Reduces complexity</a:t>
              </a:r>
            </a:p>
            <a:p>
              <a:pPr marL="168072" lvl="1" indent="-168072" defTabSz="914367">
                <a:lnSpc>
                  <a:spcPct val="90000"/>
                </a:lnSpc>
                <a:spcBef>
                  <a:spcPts val="588"/>
                </a:spcBef>
                <a:spcAft>
                  <a:spcPts val="0"/>
                </a:spcAft>
                <a:buClr>
                  <a:srgbClr val="FFFFFF"/>
                </a:buClr>
                <a:buSzPct val="100000"/>
                <a:buBlip>
                  <a:blip r:embed="rId2"/>
                </a:buBlip>
              </a:pPr>
              <a:r>
                <a:rPr lang="en-US" sz="1765" dirty="0">
                  <a:gradFill>
                    <a:gsLst>
                      <a:gs pos="1250">
                        <a:srgbClr val="FFFFFF"/>
                      </a:gs>
                      <a:gs pos="100000">
                        <a:srgbClr val="FFFFFF"/>
                      </a:gs>
                    </a:gsLst>
                    <a:lin ang="5400000" scaled="0"/>
                  </a:gradFill>
                </a:rPr>
                <a:t>Lower latency, higher bandwidth and higher availability</a:t>
              </a:r>
            </a:p>
          </p:txBody>
        </p:sp>
        <p:sp>
          <p:nvSpPr>
            <p:cNvPr id="116" name="Freeform 5"/>
            <p:cNvSpPr>
              <a:spLocks noEditPoints="1"/>
            </p:cNvSpPr>
            <p:nvPr/>
          </p:nvSpPr>
          <p:spPr bwMode="black">
            <a:xfrm>
              <a:off x="6956077" y="2007733"/>
              <a:ext cx="773138" cy="1190497"/>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lumMod val="40000"/>
                <a:lumOff val="60000"/>
              </a:schemeClr>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17" name="Freeform 5"/>
            <p:cNvSpPr>
              <a:spLocks noEditPoints="1"/>
            </p:cNvSpPr>
            <p:nvPr/>
          </p:nvSpPr>
          <p:spPr bwMode="black">
            <a:xfrm>
              <a:off x="8204309" y="1307345"/>
              <a:ext cx="773138" cy="1190497"/>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lumMod val="40000"/>
                <a:lumOff val="60000"/>
              </a:schemeClr>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18" name="Freeform 5"/>
            <p:cNvSpPr>
              <a:spLocks noEditPoints="1"/>
            </p:cNvSpPr>
            <p:nvPr/>
          </p:nvSpPr>
          <p:spPr bwMode="black">
            <a:xfrm>
              <a:off x="6956077" y="3552197"/>
              <a:ext cx="773138" cy="1190497"/>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lumMod val="40000"/>
                <a:lumOff val="60000"/>
              </a:schemeClr>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22" name="Freeform 539"/>
            <p:cNvSpPr>
              <a:spLocks noChangeAspect="1"/>
            </p:cNvSpPr>
            <p:nvPr/>
          </p:nvSpPr>
          <p:spPr bwMode="auto">
            <a:xfrm>
              <a:off x="10319514" y="1648975"/>
              <a:ext cx="1694290" cy="93149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8D7"/>
            </a:solidFill>
            <a:ln>
              <a:solidFill>
                <a:srgbClr val="0078D7"/>
              </a:solidFill>
            </a:ln>
            <a:scene3d>
              <a:camera prst="orthographicFront"/>
              <a:lightRig rig="threePt" dir="t"/>
            </a:scene3d>
            <a:sp3d>
              <a:bevelT/>
            </a:sp3d>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23" name="TextBox 122"/>
            <p:cNvSpPr txBox="1"/>
            <p:nvPr/>
          </p:nvSpPr>
          <p:spPr>
            <a:xfrm>
              <a:off x="10561637" y="1956841"/>
              <a:ext cx="1276824" cy="544765"/>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86726">
                        <a:srgbClr val="EFEFEF"/>
                      </a:gs>
                      <a:gs pos="36283">
                        <a:srgbClr val="EFEFEF"/>
                      </a:gs>
                    </a:gsLst>
                    <a:lin ang="5400000" scaled="0"/>
                  </a:gradFill>
                  <a:effectLst>
                    <a:outerShdw blurRad="38100" dist="38100" dir="2700000" algn="tl">
                      <a:srgbClr val="000000">
                        <a:alpha val="43137"/>
                      </a:srgbClr>
                    </a:outerShdw>
                  </a:effectLst>
                </a:rPr>
                <a:t>Microsoft</a:t>
              </a:r>
            </a:p>
          </p:txBody>
        </p:sp>
        <p:sp>
          <p:nvSpPr>
            <p:cNvPr id="124" name="Oval 123"/>
            <p:cNvSpPr/>
            <p:nvPr/>
          </p:nvSpPr>
          <p:spPr bwMode="auto">
            <a:xfrm>
              <a:off x="8504784" y="2952364"/>
              <a:ext cx="1117050" cy="1117050"/>
            </a:xfrm>
            <a:prstGeom prst="ellipse">
              <a:avLst/>
            </a:prstGeom>
            <a:solidFill>
              <a:schemeClr val="tx1"/>
            </a:solidFill>
            <a:ln w="571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6091" fontAlgn="base">
                <a:lnSpc>
                  <a:spcPct val="90000"/>
                </a:lnSpc>
                <a:spcBef>
                  <a:spcPct val="0"/>
                </a:spcBef>
                <a:spcAft>
                  <a:spcPct val="0"/>
                </a:spcAft>
              </a:pPr>
              <a:r>
                <a:rPr lang="en-US" sz="2353" b="1" spc="-49" dirty="0">
                  <a:solidFill>
                    <a:srgbClr val="000000"/>
                  </a:solidFill>
                  <a:effectLst>
                    <a:outerShdw blurRad="38100" dist="38100" dir="2700000" algn="tl">
                      <a:srgbClr val="000000">
                        <a:alpha val="43137"/>
                      </a:srgbClr>
                    </a:outerShdw>
                  </a:effectLst>
                </a:rPr>
                <a:t>WAN</a:t>
              </a:r>
            </a:p>
          </p:txBody>
        </p:sp>
        <p:cxnSp>
          <p:nvCxnSpPr>
            <p:cNvPr id="125" name="Straight Arrow Connector 124"/>
            <p:cNvCxnSpPr/>
            <p:nvPr/>
          </p:nvCxnSpPr>
          <p:spPr>
            <a:xfrm flipH="1" flipV="1">
              <a:off x="7771541" y="3057543"/>
              <a:ext cx="691032" cy="252859"/>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7771427" y="3709717"/>
              <a:ext cx="691146" cy="221096"/>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8701319" y="2523441"/>
              <a:ext cx="134421" cy="390828"/>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V="1">
              <a:off x="9570764" y="2604769"/>
              <a:ext cx="808083" cy="529081"/>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6751914" y="4670295"/>
              <a:ext cx="1218923" cy="544765"/>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0">
                        <a:srgbClr val="FFFFFF"/>
                      </a:gs>
                      <a:gs pos="100000">
                        <a:srgbClr val="FFFFFF"/>
                      </a:gs>
                    </a:gsLst>
                    <a:lin ang="5400000" scaled="0"/>
                  </a:gradFill>
                </a:rPr>
                <a:t>Corp HQ</a:t>
              </a:r>
            </a:p>
          </p:txBody>
        </p:sp>
        <p:sp>
          <p:nvSpPr>
            <p:cNvPr id="161" name="TextBox 160"/>
            <p:cNvSpPr txBox="1"/>
            <p:nvPr/>
          </p:nvSpPr>
          <p:spPr>
            <a:xfrm>
              <a:off x="6093579" y="3104897"/>
              <a:ext cx="1779013" cy="544765"/>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0">
                        <a:srgbClr val="FFFFFF"/>
                      </a:gs>
                      <a:gs pos="100000">
                        <a:srgbClr val="FFFFFF"/>
                      </a:gs>
                    </a:gsLst>
                    <a:lin ang="5400000" scaled="0"/>
                  </a:gradFill>
                </a:rPr>
                <a:t>Branch office 1</a:t>
              </a:r>
            </a:p>
          </p:txBody>
        </p:sp>
        <p:sp>
          <p:nvSpPr>
            <p:cNvPr id="162" name="TextBox 161"/>
            <p:cNvSpPr txBox="1"/>
            <p:nvPr/>
          </p:nvSpPr>
          <p:spPr>
            <a:xfrm>
              <a:off x="6523037" y="1236055"/>
              <a:ext cx="1779013" cy="544765"/>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0">
                        <a:srgbClr val="FFFFFF"/>
                      </a:gs>
                      <a:gs pos="100000">
                        <a:srgbClr val="FFFFFF"/>
                      </a:gs>
                    </a:gsLst>
                    <a:lin ang="5400000" scaled="0"/>
                  </a:gradFill>
                </a:rPr>
                <a:t>Branch office 2</a:t>
              </a:r>
            </a:p>
          </p:txBody>
        </p:sp>
        <p:sp>
          <p:nvSpPr>
            <p:cNvPr id="158" name="Oval 157"/>
            <p:cNvSpPr/>
            <p:nvPr/>
          </p:nvSpPr>
          <p:spPr bwMode="auto">
            <a:xfrm>
              <a:off x="10447377" y="3300873"/>
              <a:ext cx="1348487" cy="1348487"/>
            </a:xfrm>
            <a:prstGeom prst="ellipse">
              <a:avLst/>
            </a:prstGeom>
            <a:solidFill>
              <a:schemeClr val="tx1"/>
            </a:solidFill>
            <a:ln w="571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dirty="0">
                <a:gradFill>
                  <a:gsLst>
                    <a:gs pos="36283">
                      <a:srgbClr val="505050"/>
                    </a:gs>
                    <a:gs pos="28000">
                      <a:srgbClr val="505050"/>
                    </a:gs>
                  </a:gsLst>
                  <a:lin ang="5400000" scaled="0"/>
                </a:gradFill>
              </a:endParaRPr>
            </a:p>
          </p:txBody>
        </p:sp>
        <p:sp>
          <p:nvSpPr>
            <p:cNvPr id="159" name="Freeform 61"/>
            <p:cNvSpPr>
              <a:spLocks noChangeAspect="1" noEditPoints="1"/>
            </p:cNvSpPr>
            <p:nvPr/>
          </p:nvSpPr>
          <p:spPr bwMode="auto">
            <a:xfrm>
              <a:off x="10847497" y="3450693"/>
              <a:ext cx="548247" cy="411764"/>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70" name="TextBox 169"/>
            <p:cNvSpPr txBox="1"/>
            <p:nvPr/>
          </p:nvSpPr>
          <p:spPr>
            <a:xfrm>
              <a:off x="10619042" y="3795020"/>
              <a:ext cx="1021369" cy="738664"/>
            </a:xfrm>
            <a:prstGeom prst="rect">
              <a:avLst/>
            </a:prstGeom>
            <a:noFill/>
          </p:spPr>
          <p:txBody>
            <a:bodyPr wrap="none" lIns="179285" tIns="143428" rIns="179285" bIns="143428" rtlCol="0">
              <a:spAutoFit/>
            </a:bodyPr>
            <a:lstStyle/>
            <a:p>
              <a:pPr algn="ctr" defTabSz="914133">
                <a:lnSpc>
                  <a:spcPct val="90000"/>
                </a:lnSpc>
              </a:pPr>
              <a:r>
                <a:rPr lang="en-US" sz="1568" spc="-49" dirty="0">
                  <a:gradFill>
                    <a:gsLst>
                      <a:gs pos="4425">
                        <a:srgbClr val="505050"/>
                      </a:gs>
                      <a:gs pos="72000">
                        <a:srgbClr val="505050"/>
                      </a:gs>
                    </a:gsLst>
                    <a:lin ang="5400000" scaled="0"/>
                  </a:gradFill>
                </a:rPr>
                <a:t>Public </a:t>
              </a:r>
              <a:br>
                <a:rPr lang="en-US" sz="1568" spc="-49" dirty="0">
                  <a:gradFill>
                    <a:gsLst>
                      <a:gs pos="4425">
                        <a:srgbClr val="505050"/>
                      </a:gs>
                      <a:gs pos="72000">
                        <a:srgbClr val="505050"/>
                      </a:gs>
                    </a:gsLst>
                    <a:lin ang="5400000" scaled="0"/>
                  </a:gradFill>
                </a:rPr>
              </a:br>
              <a:r>
                <a:rPr lang="en-US" sz="1568" spc="-49" dirty="0">
                  <a:gradFill>
                    <a:gsLst>
                      <a:gs pos="4425">
                        <a:srgbClr val="505050"/>
                      </a:gs>
                      <a:gs pos="72000">
                        <a:srgbClr val="505050"/>
                      </a:gs>
                    </a:gsLst>
                    <a:lin ang="5400000" scaled="0"/>
                  </a:gradFill>
                </a:rPr>
                <a:t>internet</a:t>
              </a:r>
            </a:p>
          </p:txBody>
        </p:sp>
      </p:grpSp>
      <p:sp>
        <p:nvSpPr>
          <p:cNvPr id="166" name="Chevron 165"/>
          <p:cNvSpPr/>
          <p:nvPr/>
        </p:nvSpPr>
        <p:spPr>
          <a:xfrm>
            <a:off x="5647788" y="3460690"/>
            <a:ext cx="810837" cy="1312948"/>
          </a:xfrm>
          <a:prstGeom prst="chevron">
            <a:avLst/>
          </a:prstGeom>
          <a:solidFill>
            <a:schemeClr val="tx1"/>
          </a:solidFill>
          <a:ln w="1270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4">
              <a:solidFill>
                <a:srgbClr val="505050"/>
              </a:solidFill>
            </a:endParaRPr>
          </a:p>
        </p:txBody>
      </p:sp>
      <p:sp>
        <p:nvSpPr>
          <p:cNvPr id="2" name="Title 1"/>
          <p:cNvSpPr>
            <a:spLocks noGrp="1"/>
          </p:cNvSpPr>
          <p:nvPr>
            <p:ph type="title"/>
          </p:nvPr>
        </p:nvSpPr>
        <p:spPr/>
        <p:txBody>
          <a:bodyPr/>
          <a:lstStyle/>
          <a:p>
            <a:r>
              <a:rPr lang="en-US" dirty="0" smtClean="0"/>
              <a:t>Connectivity choices: Internet or Private</a:t>
            </a:r>
            <a:endParaRPr lang="en-US" dirty="0"/>
          </a:p>
        </p:txBody>
      </p:sp>
      <p:sp>
        <p:nvSpPr>
          <p:cNvPr id="77" name="Freeform 5"/>
          <p:cNvSpPr>
            <a:spLocks noEditPoints="1"/>
          </p:cNvSpPr>
          <p:nvPr/>
        </p:nvSpPr>
        <p:spPr bwMode="black">
          <a:xfrm>
            <a:off x="682363" y="1968753"/>
            <a:ext cx="757940" cy="116709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EBFA92"/>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78" name="Freeform 5"/>
          <p:cNvSpPr>
            <a:spLocks noEditPoints="1"/>
          </p:cNvSpPr>
          <p:nvPr/>
        </p:nvSpPr>
        <p:spPr bwMode="black">
          <a:xfrm>
            <a:off x="1767301" y="1282133"/>
            <a:ext cx="757940" cy="116709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EBFA92"/>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79" name="Freeform 5"/>
          <p:cNvSpPr>
            <a:spLocks noEditPoints="1"/>
          </p:cNvSpPr>
          <p:nvPr/>
        </p:nvSpPr>
        <p:spPr bwMode="black">
          <a:xfrm>
            <a:off x="682363" y="3482856"/>
            <a:ext cx="757940" cy="116709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EBFA92"/>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80" name="Content Placeholder 1"/>
          <p:cNvSpPr txBox="1">
            <a:spLocks/>
          </p:cNvSpPr>
          <p:nvPr/>
        </p:nvSpPr>
        <p:spPr bwMode="gray">
          <a:xfrm>
            <a:off x="306592" y="5007404"/>
            <a:ext cx="5686829" cy="1152594"/>
          </a:xfrm>
          <a:prstGeom prst="rect">
            <a:avLst/>
          </a:prstGeom>
        </p:spPr>
        <p:txBody>
          <a:bodyPr wrap="square">
            <a:spAutoFit/>
          </a:bodyPr>
          <a:lstStyle>
            <a:lvl1pPr marL="0" indent="0" algn="l" defTabSz="914400" rtl="0" eaLnBrk="1" latinLnBrk="0" hangingPunct="1">
              <a:lnSpc>
                <a:spcPct val="100000"/>
              </a:lnSpc>
              <a:spcBef>
                <a:spcPts val="0"/>
              </a:spcBef>
              <a:spcAft>
                <a:spcPts val="800"/>
              </a:spcAft>
              <a:buFont typeface="Arial"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itchFamily="34" charset="0"/>
              <a:buNone/>
              <a:defRPr sz="2000" kern="1200">
                <a:solidFill>
                  <a:schemeClr val="bg2"/>
                </a:solidFill>
                <a:latin typeface="+mn-lt"/>
                <a:ea typeface="+mn-ea"/>
                <a:cs typeface="+mn-cs"/>
              </a:defRPr>
            </a:lvl2pPr>
            <a:lvl3pPr marL="228600" indent="-228600" algn="l" defTabSz="914400" rtl="0" eaLnBrk="1" latinLnBrk="0" hangingPunct="1">
              <a:lnSpc>
                <a:spcPct val="100000"/>
              </a:lnSpc>
              <a:spcBef>
                <a:spcPts val="0"/>
              </a:spcBef>
              <a:buSzPct val="80000"/>
              <a:buFont typeface="Arial" pitchFamily="34" charset="0"/>
              <a:buChar char="•"/>
              <a:defRPr sz="2000" kern="1200">
                <a:solidFill>
                  <a:schemeClr val="bg2"/>
                </a:solidFill>
                <a:latin typeface="+mn-lt"/>
                <a:ea typeface="+mn-ea"/>
                <a:cs typeface="+mn-cs"/>
              </a:defRPr>
            </a:lvl3pPr>
            <a:lvl4pPr marL="458788" indent="-228600" algn="l" defTabSz="914400" rtl="0" eaLnBrk="1" latinLnBrk="0" hangingPunct="1">
              <a:lnSpc>
                <a:spcPct val="100000"/>
              </a:lnSpc>
              <a:spcBef>
                <a:spcPts val="0"/>
              </a:spcBef>
              <a:buSzPct val="80000"/>
              <a:buFont typeface="Arial" pitchFamily="34" charset="0"/>
              <a:buChar char="–"/>
              <a:defRPr sz="1800" kern="1200">
                <a:solidFill>
                  <a:schemeClr val="bg2"/>
                </a:solidFill>
                <a:latin typeface="+mn-lt"/>
                <a:ea typeface="+mn-ea"/>
                <a:cs typeface="+mn-cs"/>
              </a:defRPr>
            </a:lvl4pPr>
            <a:lvl5pPr marL="688975" indent="-228600" algn="l" defTabSz="914400" rtl="0" eaLnBrk="1" latinLnBrk="0" hangingPunct="1">
              <a:lnSpc>
                <a:spcPct val="100000"/>
              </a:lnSpc>
              <a:spcBef>
                <a:spcPts val="0"/>
              </a:spcBef>
              <a:buSzPct val="80000"/>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99787">
              <a:spcAft>
                <a:spcPts val="0"/>
              </a:spcAft>
            </a:pPr>
            <a:r>
              <a:rPr lang="en-US" sz="2745" dirty="0">
                <a:gradFill>
                  <a:gsLst>
                    <a:gs pos="13869">
                      <a:srgbClr val="00BCF2"/>
                    </a:gs>
                    <a:gs pos="42000">
                      <a:srgbClr val="00BCF2"/>
                    </a:gs>
                  </a:gsLst>
                  <a:lin ang="5400000" scaled="0"/>
                </a:gradFill>
                <a:effectLst>
                  <a:outerShdw blurRad="38100" dist="38100" dir="2700000" algn="tl">
                    <a:srgbClr val="000000">
                      <a:alpha val="43137"/>
                    </a:srgbClr>
                  </a:outerShdw>
                </a:effectLst>
                <a:cs typeface="Segoe UI" panose="020B0502040204020203" pitchFamily="34" charset="0"/>
              </a:rPr>
              <a:t>IPsec VPN over Internet</a:t>
            </a:r>
          </a:p>
          <a:p>
            <a:pPr marL="168072" lvl="1" indent="-168072" defTabSz="914367">
              <a:lnSpc>
                <a:spcPct val="90000"/>
              </a:lnSpc>
              <a:spcBef>
                <a:spcPts val="588"/>
              </a:spcBef>
              <a:spcAft>
                <a:spcPts val="0"/>
              </a:spcAft>
              <a:buClr>
                <a:srgbClr val="FFFFFF"/>
              </a:buClr>
              <a:buSzPct val="100000"/>
              <a:buBlip>
                <a:blip r:embed="rId2"/>
              </a:buBlip>
            </a:pPr>
            <a:r>
              <a:rPr lang="en-US" sz="1765" dirty="0">
                <a:gradFill>
                  <a:gsLst>
                    <a:gs pos="1250">
                      <a:srgbClr val="FFFFFF"/>
                    </a:gs>
                    <a:gs pos="100000">
                      <a:srgbClr val="FFFFFF"/>
                    </a:gs>
                  </a:gsLst>
                  <a:lin ang="5400000" scaled="0"/>
                </a:gradFill>
              </a:rPr>
              <a:t>Encrypted data traverses Internet to reach Azure</a:t>
            </a:r>
          </a:p>
          <a:p>
            <a:pPr marL="168072" lvl="1" indent="-168072" defTabSz="914367">
              <a:lnSpc>
                <a:spcPct val="90000"/>
              </a:lnSpc>
              <a:spcBef>
                <a:spcPts val="588"/>
              </a:spcBef>
              <a:spcAft>
                <a:spcPts val="0"/>
              </a:spcAft>
              <a:buClr>
                <a:srgbClr val="FFFFFF"/>
              </a:buClr>
              <a:buSzPct val="100000"/>
              <a:buBlip>
                <a:blip r:embed="rId2"/>
              </a:buBlip>
            </a:pPr>
            <a:r>
              <a:rPr lang="en-US" sz="1765" dirty="0">
                <a:gradFill>
                  <a:gsLst>
                    <a:gs pos="1250">
                      <a:srgbClr val="FFFFFF"/>
                    </a:gs>
                    <a:gs pos="100000">
                      <a:srgbClr val="FFFFFF"/>
                    </a:gs>
                  </a:gsLst>
                  <a:lin ang="5400000" scaled="0"/>
                </a:gradFill>
              </a:rPr>
              <a:t>Limited bandwidth and higher availability</a:t>
            </a:r>
          </a:p>
        </p:txBody>
      </p:sp>
      <p:sp>
        <p:nvSpPr>
          <p:cNvPr id="85" name="Freeform 539"/>
          <p:cNvSpPr>
            <a:spLocks noChangeAspect="1"/>
          </p:cNvSpPr>
          <p:nvPr/>
        </p:nvSpPr>
        <p:spPr bwMode="auto">
          <a:xfrm>
            <a:off x="3979682" y="1617047"/>
            <a:ext cx="1660984" cy="91318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8D7"/>
          </a:solidFill>
          <a:ln>
            <a:solidFill>
              <a:srgbClr val="0078D7"/>
            </a:solidFill>
          </a:ln>
          <a:scene3d>
            <a:camera prst="orthographicFront"/>
            <a:lightRig rig="threePt" dir="t"/>
          </a:scene3d>
          <a:sp3d>
            <a:bevelT/>
          </a:sp3d>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87" name="TextBox 86"/>
          <p:cNvSpPr txBox="1"/>
          <p:nvPr/>
        </p:nvSpPr>
        <p:spPr>
          <a:xfrm>
            <a:off x="4228448" y="1918861"/>
            <a:ext cx="1251724" cy="534056"/>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86726">
                      <a:srgbClr val="EFEFEF"/>
                    </a:gs>
                    <a:gs pos="36283">
                      <a:srgbClr val="EFEFEF"/>
                    </a:gs>
                  </a:gsLst>
                  <a:lin ang="5400000" scaled="0"/>
                </a:gradFill>
                <a:effectLst>
                  <a:outerShdw blurRad="38100" dist="38100" dir="2700000" algn="tl">
                    <a:srgbClr val="000000">
                      <a:alpha val="43137"/>
                    </a:srgbClr>
                  </a:outerShdw>
                </a:effectLst>
              </a:rPr>
              <a:t>Microsoft</a:t>
            </a:r>
          </a:p>
        </p:txBody>
      </p:sp>
      <p:sp>
        <p:nvSpPr>
          <p:cNvPr id="88" name="Oval 87"/>
          <p:cNvSpPr/>
          <p:nvPr/>
        </p:nvSpPr>
        <p:spPr bwMode="auto">
          <a:xfrm>
            <a:off x="2200625" y="2894814"/>
            <a:ext cx="1095091" cy="1095091"/>
          </a:xfrm>
          <a:prstGeom prst="ellipse">
            <a:avLst/>
          </a:prstGeom>
          <a:solidFill>
            <a:schemeClr val="tx1"/>
          </a:solidFill>
          <a:ln w="57150">
            <a:solidFill>
              <a:srgbClr val="00BCF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6091" fontAlgn="base">
              <a:lnSpc>
                <a:spcPct val="90000"/>
              </a:lnSpc>
              <a:spcBef>
                <a:spcPct val="0"/>
              </a:spcBef>
              <a:spcAft>
                <a:spcPct val="0"/>
              </a:spcAft>
            </a:pPr>
            <a:r>
              <a:rPr lang="en-US" sz="2353" b="1" spc="-49" dirty="0">
                <a:solidFill>
                  <a:srgbClr val="000000"/>
                </a:solidFill>
                <a:effectLst>
                  <a:outerShdw blurRad="38100" dist="38100" dir="2700000" algn="tl">
                    <a:srgbClr val="000000">
                      <a:alpha val="43137"/>
                    </a:srgbClr>
                  </a:outerShdw>
                </a:effectLst>
              </a:rPr>
              <a:t>WAN</a:t>
            </a:r>
          </a:p>
        </p:txBody>
      </p:sp>
      <p:cxnSp>
        <p:nvCxnSpPr>
          <p:cNvPr id="89" name="Straight Arrow Connector 88"/>
          <p:cNvCxnSpPr/>
          <p:nvPr/>
        </p:nvCxnSpPr>
        <p:spPr>
          <a:xfrm flipH="1" flipV="1">
            <a:off x="1481796" y="2997926"/>
            <a:ext cx="677448" cy="247888"/>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1481684" y="3637278"/>
            <a:ext cx="677560" cy="216750"/>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2393297" y="2474322"/>
            <a:ext cx="131779" cy="383145"/>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129" idx="0"/>
          </p:cNvCxnSpPr>
          <p:nvPr/>
        </p:nvCxnSpPr>
        <p:spPr>
          <a:xfrm flipH="1">
            <a:off x="4817205" y="2531020"/>
            <a:ext cx="1079" cy="1122087"/>
          </a:xfrm>
          <a:prstGeom prst="straightConnector1">
            <a:avLst/>
          </a:prstGeom>
          <a:ln w="57150" cap="sq">
            <a:solidFill>
              <a:srgbClr val="0078D7"/>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493617" y="4578974"/>
            <a:ext cx="1194962" cy="534056"/>
          </a:xfrm>
          <a:prstGeom prst="rect">
            <a:avLst/>
          </a:prstGeom>
          <a:noFill/>
          <a:ln>
            <a:noFill/>
          </a:ln>
        </p:spPr>
        <p:txBody>
          <a:bodyPr wrap="none" lIns="179285" tIns="143428" rIns="179285" bIns="143428" rtlCol="0">
            <a:spAutoFit/>
          </a:bodyPr>
          <a:lstStyle/>
          <a:p>
            <a:pPr defTabSz="914133">
              <a:lnSpc>
                <a:spcPct val="90000"/>
              </a:lnSpc>
            </a:pPr>
            <a:r>
              <a:rPr lang="en-US" sz="1765" spc="-49" dirty="0">
                <a:gradFill>
                  <a:gsLst>
                    <a:gs pos="86726">
                      <a:srgbClr val="EFEFEF"/>
                    </a:gs>
                    <a:gs pos="36283">
                      <a:srgbClr val="EFEFEF"/>
                    </a:gs>
                  </a:gsLst>
                  <a:lin ang="5400000" scaled="0"/>
                </a:gradFill>
              </a:rPr>
              <a:t>Corp HQ</a:t>
            </a:r>
          </a:p>
        </p:txBody>
      </p:sp>
      <p:sp>
        <p:nvSpPr>
          <p:cNvPr id="164" name="TextBox 163"/>
          <p:cNvSpPr txBox="1"/>
          <p:nvPr/>
        </p:nvSpPr>
        <p:spPr>
          <a:xfrm>
            <a:off x="179099" y="3061052"/>
            <a:ext cx="1744041" cy="534056"/>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86726">
                      <a:srgbClr val="EFEFEF"/>
                    </a:gs>
                    <a:gs pos="36283">
                      <a:srgbClr val="EFEFEF"/>
                    </a:gs>
                  </a:gsLst>
                  <a:lin ang="5400000" scaled="0"/>
                </a:gradFill>
              </a:rPr>
              <a:t>Branch office 1</a:t>
            </a:r>
          </a:p>
        </p:txBody>
      </p:sp>
      <p:sp>
        <p:nvSpPr>
          <p:cNvPr id="165" name="TextBox 164"/>
          <p:cNvSpPr txBox="1"/>
          <p:nvPr/>
        </p:nvSpPr>
        <p:spPr>
          <a:xfrm>
            <a:off x="179098" y="1212244"/>
            <a:ext cx="1787415" cy="534056"/>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86726">
                      <a:srgbClr val="EFEFEF"/>
                    </a:gs>
                    <a:gs pos="36283">
                      <a:srgbClr val="EFEFEF"/>
                    </a:gs>
                  </a:gsLst>
                  <a:lin ang="5400000" scaled="0"/>
                </a:gradFill>
              </a:rPr>
              <a:t>Branch Office 2</a:t>
            </a:r>
          </a:p>
        </p:txBody>
      </p:sp>
      <p:sp>
        <p:nvSpPr>
          <p:cNvPr id="129" name="Oval 128"/>
          <p:cNvSpPr/>
          <p:nvPr/>
        </p:nvSpPr>
        <p:spPr bwMode="auto">
          <a:xfrm>
            <a:off x="4156215" y="3653106"/>
            <a:ext cx="1321979" cy="1321979"/>
          </a:xfrm>
          <a:prstGeom prst="ellipse">
            <a:avLst/>
          </a:prstGeom>
          <a:solidFill>
            <a:schemeClr val="tx1"/>
          </a:solidFill>
          <a:ln w="571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dirty="0">
              <a:gradFill>
                <a:gsLst>
                  <a:gs pos="36283">
                    <a:srgbClr val="505050"/>
                  </a:gs>
                  <a:gs pos="28000">
                    <a:srgbClr val="505050"/>
                  </a:gs>
                </a:gsLst>
                <a:lin ang="5400000" scaled="0"/>
              </a:gradFill>
            </a:endParaRPr>
          </a:p>
        </p:txBody>
      </p:sp>
      <p:sp>
        <p:nvSpPr>
          <p:cNvPr id="83" name="Freeform 61"/>
          <p:cNvSpPr>
            <a:spLocks noChangeAspect="1" noEditPoints="1"/>
          </p:cNvSpPr>
          <p:nvPr/>
        </p:nvSpPr>
        <p:spPr bwMode="auto">
          <a:xfrm>
            <a:off x="4548470" y="3802510"/>
            <a:ext cx="537470" cy="403670"/>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84" name="TextBox 83"/>
          <p:cNvSpPr txBox="1"/>
          <p:nvPr/>
        </p:nvSpPr>
        <p:spPr>
          <a:xfrm>
            <a:off x="4324506" y="4140069"/>
            <a:ext cx="1001291" cy="724143"/>
          </a:xfrm>
          <a:prstGeom prst="rect">
            <a:avLst/>
          </a:prstGeom>
          <a:noFill/>
        </p:spPr>
        <p:txBody>
          <a:bodyPr wrap="none" lIns="179285" tIns="143428" rIns="179285" bIns="143428" rtlCol="0">
            <a:spAutoFit/>
          </a:bodyPr>
          <a:lstStyle/>
          <a:p>
            <a:pPr algn="ctr" defTabSz="914133">
              <a:lnSpc>
                <a:spcPct val="90000"/>
              </a:lnSpc>
            </a:pPr>
            <a:r>
              <a:rPr lang="en-US" sz="1568" spc="-49" dirty="0">
                <a:gradFill>
                  <a:gsLst>
                    <a:gs pos="4425">
                      <a:srgbClr val="505050"/>
                    </a:gs>
                    <a:gs pos="72000">
                      <a:srgbClr val="505050"/>
                    </a:gs>
                  </a:gsLst>
                  <a:lin ang="5400000" scaled="0"/>
                </a:gradFill>
              </a:rPr>
              <a:t>Public </a:t>
            </a:r>
            <a:br>
              <a:rPr lang="en-US" sz="1568" spc="-49" dirty="0">
                <a:gradFill>
                  <a:gsLst>
                    <a:gs pos="4425">
                      <a:srgbClr val="505050"/>
                    </a:gs>
                    <a:gs pos="72000">
                      <a:srgbClr val="505050"/>
                    </a:gs>
                  </a:gsLst>
                  <a:lin ang="5400000" scaled="0"/>
                </a:gradFill>
              </a:rPr>
            </a:br>
            <a:r>
              <a:rPr lang="en-US" sz="1568" spc="-49" dirty="0">
                <a:gradFill>
                  <a:gsLst>
                    <a:gs pos="4425">
                      <a:srgbClr val="505050"/>
                    </a:gs>
                    <a:gs pos="72000">
                      <a:srgbClr val="505050"/>
                    </a:gs>
                  </a:gsLst>
                  <a:lin ang="5400000" scaled="0"/>
                </a:gradFill>
              </a:rPr>
              <a:t>internet</a:t>
            </a:r>
          </a:p>
        </p:txBody>
      </p:sp>
      <p:cxnSp>
        <p:nvCxnSpPr>
          <p:cNvPr id="44" name="Straight Arrow Connector 43"/>
          <p:cNvCxnSpPr/>
          <p:nvPr/>
        </p:nvCxnSpPr>
        <p:spPr>
          <a:xfrm flipH="1">
            <a:off x="1464472" y="4325829"/>
            <a:ext cx="2674418" cy="11183"/>
          </a:xfrm>
          <a:prstGeom prst="straightConnector1">
            <a:avLst/>
          </a:prstGeom>
          <a:ln w="57150" cap="sq">
            <a:solidFill>
              <a:srgbClr val="0078D7"/>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304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86" y="537634"/>
            <a:ext cx="8136996" cy="665476"/>
          </a:xfrm>
          <a:prstGeom prst="rect">
            <a:avLst/>
          </a:prstGeom>
        </p:spPr>
        <p:txBody>
          <a:bodyPr>
            <a:normAutofit fontScale="90000"/>
          </a:bodyPr>
          <a:lstStyle/>
          <a:p>
            <a:r>
              <a:rPr lang="en-US" sz="3733" dirty="0"/>
              <a:t>Connecting to Microsoft Azure</a:t>
            </a:r>
            <a:endParaRPr lang="en-US" sz="3733" i="1" dirty="0"/>
          </a:p>
        </p:txBody>
      </p:sp>
      <p:sp>
        <p:nvSpPr>
          <p:cNvPr id="7" name="Content Placeholder 6"/>
          <p:cNvSpPr>
            <a:spLocks noGrp="1"/>
          </p:cNvSpPr>
          <p:nvPr>
            <p:ph sz="quarter" idx="14"/>
          </p:nvPr>
        </p:nvSpPr>
        <p:spPr>
          <a:xfrm>
            <a:off x="260393" y="1229139"/>
            <a:ext cx="8147689" cy="628323"/>
          </a:xfrm>
        </p:spPr>
        <p:txBody>
          <a:bodyPr/>
          <a:lstStyle/>
          <a:p>
            <a:r>
              <a:rPr lang="en-US" i="1" dirty="0" smtClean="0"/>
              <a:t>Microsoft Azure requires dual paths for redundancy</a:t>
            </a:r>
            <a:endParaRPr lang="en-AU" dirty="0"/>
          </a:p>
        </p:txBody>
      </p:sp>
      <p:sp>
        <p:nvSpPr>
          <p:cNvPr id="15" name="Content Placeholder 14"/>
          <p:cNvSpPr>
            <a:spLocks noGrp="1"/>
          </p:cNvSpPr>
          <p:nvPr>
            <p:ph sz="quarter" idx="15"/>
          </p:nvPr>
        </p:nvSpPr>
        <p:spPr/>
        <p:txBody>
          <a:bodyPr/>
          <a:lstStyle/>
          <a:p>
            <a:r>
              <a:rPr lang="en-AU" dirty="0" smtClean="0"/>
              <a:t>2 x Port Setup</a:t>
            </a:r>
          </a:p>
          <a:p>
            <a:endParaRPr lang="en-AU" dirty="0"/>
          </a:p>
          <a:p>
            <a:r>
              <a:rPr lang="en-AU" dirty="0"/>
              <a:t>2</a:t>
            </a:r>
            <a:r>
              <a:rPr lang="en-AU" dirty="0" smtClean="0"/>
              <a:t> x Port Rental</a:t>
            </a:r>
          </a:p>
          <a:p>
            <a:endParaRPr lang="en-AU" dirty="0"/>
          </a:p>
          <a:p>
            <a:r>
              <a:rPr lang="en-AU" dirty="0" smtClean="0"/>
              <a:t>2 x Elastic Cross Connects</a:t>
            </a:r>
          </a:p>
          <a:p>
            <a:endParaRPr lang="en-AU" dirty="0"/>
          </a:p>
          <a:p>
            <a:r>
              <a:rPr lang="en-AU" dirty="0" smtClean="0"/>
              <a:t>Plus connectivity from customer colocation rack (via cross connect) or from customer premises (via carrier service)</a:t>
            </a:r>
            <a:endParaRPr lang="en-AU" dirty="0"/>
          </a:p>
        </p:txBody>
      </p:sp>
      <p:sp>
        <p:nvSpPr>
          <p:cNvPr id="60" name="Rectangle 59"/>
          <p:cNvSpPr/>
          <p:nvPr/>
        </p:nvSpPr>
        <p:spPr>
          <a:xfrm>
            <a:off x="257985" y="1909581"/>
            <a:ext cx="8408289" cy="4487633"/>
          </a:xfrm>
          <a:prstGeom prst="rect">
            <a:avLst/>
          </a:prstGeom>
          <a:solidFill>
            <a:srgbClr val="A6A6A6">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609585" fontAlgn="base">
              <a:spcBef>
                <a:spcPct val="0"/>
              </a:spcBef>
              <a:spcAft>
                <a:spcPct val="0"/>
              </a:spcAft>
            </a:pPr>
            <a:endParaRPr lang="en-AU" sz="2400" dirty="0">
              <a:solidFill>
                <a:prstClr val="white"/>
              </a:solidFill>
              <a:latin typeface="Arial"/>
            </a:endParaRPr>
          </a:p>
        </p:txBody>
      </p:sp>
      <p:grpSp>
        <p:nvGrpSpPr>
          <p:cNvPr id="95" name="Group 94"/>
          <p:cNvGrpSpPr/>
          <p:nvPr/>
        </p:nvGrpSpPr>
        <p:grpSpPr>
          <a:xfrm>
            <a:off x="3373479" y="3041053"/>
            <a:ext cx="2278968" cy="2278968"/>
            <a:chOff x="1712258" y="2686189"/>
            <a:chExt cx="782682" cy="782682"/>
          </a:xfrm>
          <a:solidFill>
            <a:schemeClr val="tx1"/>
          </a:solidFill>
        </p:grpSpPr>
        <p:sp>
          <p:nvSpPr>
            <p:cNvPr id="96" name="Oval 95"/>
            <p:cNvSpPr/>
            <p:nvPr/>
          </p:nvSpPr>
          <p:spPr>
            <a:xfrm>
              <a:off x="1712258" y="2686189"/>
              <a:ext cx="782682" cy="78268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ln>
                  <a:solidFill>
                    <a:srgbClr val="000000"/>
                  </a:solidFill>
                </a:ln>
                <a:solidFill>
                  <a:prstClr val="white"/>
                </a:solidFill>
                <a:latin typeface="Arial"/>
              </a:endParaRPr>
            </a:p>
          </p:txBody>
        </p:sp>
        <p:pic>
          <p:nvPicPr>
            <p:cNvPr id="97" name="Picture 96" descr="AXON_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9574" y="2921531"/>
              <a:ext cx="488050" cy="311998"/>
            </a:xfrm>
            <a:prstGeom prst="rect">
              <a:avLst/>
            </a:prstGeom>
            <a:solidFill>
              <a:schemeClr val="bg1"/>
            </a:solidFill>
            <a:ln>
              <a:noFill/>
            </a:ln>
          </p:spPr>
        </p:pic>
      </p:grpSp>
      <p:grpSp>
        <p:nvGrpSpPr>
          <p:cNvPr id="9" name="Group 8"/>
          <p:cNvGrpSpPr/>
          <p:nvPr/>
        </p:nvGrpSpPr>
        <p:grpSpPr>
          <a:xfrm>
            <a:off x="462105" y="2344258"/>
            <a:ext cx="1869192" cy="3670516"/>
            <a:chOff x="2672533" y="2279254"/>
            <a:chExt cx="871197" cy="1710762"/>
          </a:xfrm>
        </p:grpSpPr>
        <p:pic>
          <p:nvPicPr>
            <p:cNvPr id="87" name="Picture 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2533" y="2279254"/>
              <a:ext cx="871197" cy="171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TextBox 88"/>
            <p:cNvSpPr txBox="1"/>
            <p:nvPr/>
          </p:nvSpPr>
          <p:spPr>
            <a:xfrm>
              <a:off x="2722059" y="2572262"/>
              <a:ext cx="772144" cy="358713"/>
            </a:xfrm>
            <a:prstGeom prst="rect">
              <a:avLst/>
            </a:prstGeom>
            <a:noFill/>
          </p:spPr>
          <p:txBody>
            <a:bodyPr wrap="square" rtlCol="0">
              <a:spAutoFit/>
            </a:bodyPr>
            <a:lstStyle/>
            <a:p>
              <a:pPr algn="ctr" defTabSz="609585" fontAlgn="base">
                <a:spcBef>
                  <a:spcPct val="0"/>
                </a:spcBef>
                <a:spcAft>
                  <a:spcPct val="0"/>
                </a:spcAft>
              </a:pPr>
              <a:r>
                <a:rPr lang="en-US" sz="1467" b="1" dirty="0">
                  <a:solidFill>
                    <a:srgbClr val="000000"/>
                  </a:solidFill>
                  <a:latin typeface="Arial" pitchFamily="34" charset="0"/>
                  <a:ea typeface="ＭＳ Ｐゴシック" pitchFamily="34" charset="-128"/>
                  <a:cs typeface="Arial" pitchFamily="34" charset="0"/>
                </a:rPr>
                <a:t>Customer </a:t>
              </a:r>
            </a:p>
            <a:p>
              <a:pPr algn="ctr" defTabSz="609585" fontAlgn="base">
                <a:spcBef>
                  <a:spcPct val="0"/>
                </a:spcBef>
                <a:spcAft>
                  <a:spcPct val="0"/>
                </a:spcAft>
              </a:pPr>
              <a:r>
                <a:rPr lang="en-US" sz="1467" b="1" dirty="0">
                  <a:solidFill>
                    <a:srgbClr val="000000"/>
                  </a:solidFill>
                  <a:latin typeface="Arial" pitchFamily="34" charset="0"/>
                  <a:ea typeface="ＭＳ Ｐゴシック" pitchFamily="34" charset="-128"/>
                  <a:cs typeface="Arial" pitchFamily="34" charset="0"/>
                </a:rPr>
                <a:t>Top of Rack Switch</a:t>
              </a:r>
            </a:p>
          </p:txBody>
        </p:sp>
        <p:grpSp>
          <p:nvGrpSpPr>
            <p:cNvPr id="5" name="Group 4"/>
            <p:cNvGrpSpPr/>
            <p:nvPr/>
          </p:nvGrpSpPr>
          <p:grpSpPr>
            <a:xfrm>
              <a:off x="2840810" y="2435456"/>
              <a:ext cx="534642" cy="101484"/>
              <a:chOff x="2840810" y="3134635"/>
              <a:chExt cx="534642" cy="101484"/>
            </a:xfrm>
          </p:grpSpPr>
          <p:sp>
            <p:nvSpPr>
              <p:cNvPr id="3" name="Rectangle 2"/>
              <p:cNvSpPr/>
              <p:nvPr/>
            </p:nvSpPr>
            <p:spPr>
              <a:xfrm>
                <a:off x="2840810" y="3134635"/>
                <a:ext cx="534642" cy="101484"/>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prstClr val="white"/>
                  </a:solidFill>
                  <a:latin typeface="Arial"/>
                </a:endParaRPr>
              </a:p>
            </p:txBody>
          </p:sp>
          <p:sp>
            <p:nvSpPr>
              <p:cNvPr id="4" name="Rectangle 3"/>
              <p:cNvSpPr/>
              <p:nvPr/>
            </p:nvSpPr>
            <p:spPr>
              <a:xfrm>
                <a:off x="2942270" y="3162518"/>
                <a:ext cx="45719"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prstClr val="white"/>
                  </a:solidFill>
                  <a:latin typeface="Arial"/>
                </a:endParaRPr>
              </a:p>
            </p:txBody>
          </p:sp>
          <p:sp>
            <p:nvSpPr>
              <p:cNvPr id="47" name="Rectangle 46"/>
              <p:cNvSpPr/>
              <p:nvPr/>
            </p:nvSpPr>
            <p:spPr>
              <a:xfrm>
                <a:off x="3014184" y="3162516"/>
                <a:ext cx="45719"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prstClr val="white"/>
                  </a:solidFill>
                  <a:latin typeface="Arial"/>
                </a:endParaRPr>
              </a:p>
            </p:txBody>
          </p:sp>
          <p:sp>
            <p:nvSpPr>
              <p:cNvPr id="49" name="Rectangle 48"/>
              <p:cNvSpPr/>
              <p:nvPr/>
            </p:nvSpPr>
            <p:spPr>
              <a:xfrm>
                <a:off x="3086098" y="3162516"/>
                <a:ext cx="45719"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prstClr val="white"/>
                  </a:solidFill>
                  <a:latin typeface="Arial"/>
                </a:endParaRPr>
              </a:p>
            </p:txBody>
          </p:sp>
          <p:sp>
            <p:nvSpPr>
              <p:cNvPr id="50" name="Rectangle 49"/>
              <p:cNvSpPr/>
              <p:nvPr/>
            </p:nvSpPr>
            <p:spPr>
              <a:xfrm>
                <a:off x="3158012" y="3162516"/>
                <a:ext cx="45719"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prstClr val="white"/>
                  </a:solidFill>
                  <a:latin typeface="Arial"/>
                </a:endParaRPr>
              </a:p>
            </p:txBody>
          </p:sp>
          <p:sp>
            <p:nvSpPr>
              <p:cNvPr id="51" name="Rectangle 50"/>
              <p:cNvSpPr/>
              <p:nvPr/>
            </p:nvSpPr>
            <p:spPr>
              <a:xfrm>
                <a:off x="3229926" y="3162516"/>
                <a:ext cx="45719"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prstClr val="white"/>
                  </a:solidFill>
                  <a:latin typeface="Arial"/>
                </a:endParaRPr>
              </a:p>
            </p:txBody>
          </p:sp>
          <p:sp>
            <p:nvSpPr>
              <p:cNvPr id="54" name="Rectangle 53"/>
              <p:cNvSpPr/>
              <p:nvPr/>
            </p:nvSpPr>
            <p:spPr>
              <a:xfrm>
                <a:off x="3301839" y="3162516"/>
                <a:ext cx="45719"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prstClr val="white"/>
                  </a:solidFill>
                  <a:latin typeface="Arial"/>
                </a:endParaRPr>
              </a:p>
            </p:txBody>
          </p:sp>
        </p:grpSp>
      </p:grpSp>
      <p:grpSp>
        <p:nvGrpSpPr>
          <p:cNvPr id="8" name="Group 7"/>
          <p:cNvGrpSpPr/>
          <p:nvPr/>
        </p:nvGrpSpPr>
        <p:grpSpPr>
          <a:xfrm>
            <a:off x="3201352" y="3805692"/>
            <a:ext cx="341945" cy="341945"/>
            <a:chOff x="7282928" y="3199208"/>
            <a:chExt cx="422042" cy="422042"/>
          </a:xfrm>
          <a:effectLst/>
        </p:grpSpPr>
        <p:sp>
          <p:nvSpPr>
            <p:cNvPr id="55" name="Freeform 31"/>
            <p:cNvSpPr>
              <a:spLocks noChangeArrowheads="1"/>
            </p:cNvSpPr>
            <p:nvPr/>
          </p:nvSpPr>
          <p:spPr bwMode="auto">
            <a:xfrm>
              <a:off x="7337049" y="3287875"/>
              <a:ext cx="313801" cy="244708"/>
            </a:xfrm>
            <a:custGeom>
              <a:avLst/>
              <a:gdLst>
                <a:gd name="T0" fmla="*/ 108 w 482"/>
                <a:gd name="T1" fmla="*/ 158 h 374"/>
                <a:gd name="T2" fmla="*/ 0 w 482"/>
                <a:gd name="T3" fmla="*/ 265 h 374"/>
                <a:gd name="T4" fmla="*/ 108 w 482"/>
                <a:gd name="T5" fmla="*/ 373 h 374"/>
                <a:gd name="T6" fmla="*/ 108 w 482"/>
                <a:gd name="T7" fmla="*/ 291 h 374"/>
                <a:gd name="T8" fmla="*/ 292 w 482"/>
                <a:gd name="T9" fmla="*/ 291 h 374"/>
                <a:gd name="T10" fmla="*/ 292 w 482"/>
                <a:gd name="T11" fmla="*/ 240 h 374"/>
                <a:gd name="T12" fmla="*/ 108 w 482"/>
                <a:gd name="T13" fmla="*/ 240 h 374"/>
                <a:gd name="T14" fmla="*/ 108 w 482"/>
                <a:gd name="T15" fmla="*/ 158 h 374"/>
                <a:gd name="T16" fmla="*/ 481 w 482"/>
                <a:gd name="T17" fmla="*/ 107 h 374"/>
                <a:gd name="T18" fmla="*/ 373 w 482"/>
                <a:gd name="T19" fmla="*/ 0 h 374"/>
                <a:gd name="T20" fmla="*/ 373 w 482"/>
                <a:gd name="T21" fmla="*/ 81 h 374"/>
                <a:gd name="T22" fmla="*/ 184 w 482"/>
                <a:gd name="T23" fmla="*/ 81 h 374"/>
                <a:gd name="T24" fmla="*/ 184 w 482"/>
                <a:gd name="T25" fmla="*/ 132 h 374"/>
                <a:gd name="T26" fmla="*/ 373 w 482"/>
                <a:gd name="T27" fmla="*/ 132 h 374"/>
                <a:gd name="T28" fmla="*/ 373 w 482"/>
                <a:gd name="T29" fmla="*/ 214 h 374"/>
                <a:gd name="T30" fmla="*/ 481 w 482"/>
                <a:gd name="T31" fmla="*/ 10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2" h="374">
                  <a:moveTo>
                    <a:pt x="108" y="158"/>
                  </a:moveTo>
                  <a:lnTo>
                    <a:pt x="0" y="265"/>
                  </a:lnTo>
                  <a:lnTo>
                    <a:pt x="108" y="373"/>
                  </a:lnTo>
                  <a:lnTo>
                    <a:pt x="108" y="291"/>
                  </a:lnTo>
                  <a:lnTo>
                    <a:pt x="292" y="291"/>
                  </a:lnTo>
                  <a:lnTo>
                    <a:pt x="292" y="240"/>
                  </a:lnTo>
                  <a:lnTo>
                    <a:pt x="108" y="240"/>
                  </a:lnTo>
                  <a:lnTo>
                    <a:pt x="108" y="158"/>
                  </a:lnTo>
                  <a:close/>
                  <a:moveTo>
                    <a:pt x="481" y="107"/>
                  </a:moveTo>
                  <a:lnTo>
                    <a:pt x="373" y="0"/>
                  </a:lnTo>
                  <a:lnTo>
                    <a:pt x="373" y="81"/>
                  </a:lnTo>
                  <a:lnTo>
                    <a:pt x="184" y="81"/>
                  </a:lnTo>
                  <a:lnTo>
                    <a:pt x="184" y="132"/>
                  </a:lnTo>
                  <a:lnTo>
                    <a:pt x="373" y="132"/>
                  </a:lnTo>
                  <a:lnTo>
                    <a:pt x="373" y="214"/>
                  </a:lnTo>
                  <a:lnTo>
                    <a:pt x="481" y="107"/>
                  </a:lnTo>
                  <a:close/>
                </a:path>
              </a:pathLst>
            </a:custGeom>
            <a:solidFill>
              <a:schemeClr val="accent1"/>
            </a:solidFill>
            <a:ln>
              <a:solidFill>
                <a:schemeClr val="accent1"/>
              </a:solidFill>
            </a:ln>
            <a:effectLst/>
          </p:spPr>
          <p:txBody>
            <a:bodyPr wrap="none" lIns="91440" tIns="45720" rIns="91440" bIns="45720" anchor="ctr"/>
            <a:lstStyle/>
            <a:p>
              <a:pPr defTabSz="609585" fontAlgn="base">
                <a:spcBef>
                  <a:spcPct val="0"/>
                </a:spcBef>
                <a:spcAft>
                  <a:spcPct val="0"/>
                </a:spcAft>
              </a:pPr>
              <a:endParaRPr lang="en-US" sz="2400">
                <a:solidFill>
                  <a:srgbClr val="000000"/>
                </a:solidFill>
                <a:latin typeface="Arial" pitchFamily="34" charset="0"/>
                <a:ea typeface="ＭＳ Ｐゴシック" pitchFamily="34" charset="-128"/>
                <a:cs typeface="Arial" pitchFamily="34" charset="0"/>
              </a:endParaRPr>
            </a:p>
          </p:txBody>
        </p:sp>
        <p:sp>
          <p:nvSpPr>
            <p:cNvPr id="6" name="Oval 5"/>
            <p:cNvSpPr/>
            <p:nvPr/>
          </p:nvSpPr>
          <p:spPr>
            <a:xfrm>
              <a:off x="7282928" y="3199208"/>
              <a:ext cx="422042" cy="422042"/>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srgbClr val="000000"/>
                </a:solidFill>
                <a:latin typeface="Arial"/>
              </a:endParaRPr>
            </a:p>
          </p:txBody>
        </p:sp>
      </p:grpSp>
      <p:cxnSp>
        <p:nvCxnSpPr>
          <p:cNvPr id="63" name="Elbow Connector 62"/>
          <p:cNvCxnSpPr>
            <a:stCxn id="4" idx="0"/>
            <a:endCxn id="6" idx="2"/>
          </p:cNvCxnSpPr>
          <p:nvPr/>
        </p:nvCxnSpPr>
        <p:spPr>
          <a:xfrm rot="16200000" flipH="1">
            <a:off x="1526895" y="2302208"/>
            <a:ext cx="1237444" cy="2111467"/>
          </a:xfrm>
          <a:prstGeom prst="bentConnector4">
            <a:avLst>
              <a:gd name="adj1" fmla="val -38541"/>
              <a:gd name="adj2" fmla="val 62709"/>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76" name="TextBox 7175"/>
          <p:cNvSpPr txBox="1"/>
          <p:nvPr/>
        </p:nvSpPr>
        <p:spPr>
          <a:xfrm>
            <a:off x="2340745" y="4551215"/>
            <a:ext cx="1032735" cy="502573"/>
          </a:xfrm>
          <a:prstGeom prst="rect">
            <a:avLst/>
          </a:prstGeom>
          <a:noFill/>
        </p:spPr>
        <p:txBody>
          <a:bodyPr wrap="square" rtlCol="0">
            <a:spAutoFit/>
          </a:bodyPr>
          <a:lstStyle/>
          <a:p>
            <a:pPr algn="ctr" defTabSz="609585" fontAlgn="base">
              <a:spcBef>
                <a:spcPct val="0"/>
              </a:spcBef>
              <a:spcAft>
                <a:spcPct val="0"/>
              </a:spcAft>
            </a:pPr>
            <a:r>
              <a:rPr lang="en-AU" sz="1333" dirty="0">
                <a:solidFill>
                  <a:srgbClr val="000000"/>
                </a:solidFill>
                <a:latin typeface="Arial" pitchFamily="34" charset="0"/>
                <a:ea typeface="ＭＳ Ｐゴシック" pitchFamily="34" charset="-128"/>
                <a:cs typeface="Arial" pitchFamily="34" charset="0"/>
              </a:rPr>
              <a:t>AXONVX Ports</a:t>
            </a:r>
          </a:p>
        </p:txBody>
      </p:sp>
      <p:sp>
        <p:nvSpPr>
          <p:cNvPr id="98" name="TextBox 97"/>
          <p:cNvSpPr txBox="1"/>
          <p:nvPr/>
        </p:nvSpPr>
        <p:spPr>
          <a:xfrm>
            <a:off x="2398120" y="2242977"/>
            <a:ext cx="1655851" cy="707694"/>
          </a:xfrm>
          <a:prstGeom prst="rect">
            <a:avLst/>
          </a:prstGeom>
          <a:noFill/>
        </p:spPr>
        <p:txBody>
          <a:bodyPr wrap="square" rtlCol="0">
            <a:spAutoFit/>
          </a:bodyPr>
          <a:lstStyle/>
          <a:p>
            <a:pPr algn="ctr" defTabSz="609585" fontAlgn="base">
              <a:spcBef>
                <a:spcPct val="0"/>
              </a:spcBef>
              <a:spcAft>
                <a:spcPct val="0"/>
              </a:spcAft>
            </a:pPr>
            <a:r>
              <a:rPr lang="en-AU" sz="1333" dirty="0">
                <a:solidFill>
                  <a:srgbClr val="000000"/>
                </a:solidFill>
                <a:latin typeface="Arial" pitchFamily="34" charset="0"/>
                <a:ea typeface="ＭＳ Ｐゴシック" pitchFamily="34" charset="-128"/>
                <a:cs typeface="Arial" pitchFamily="34" charset="0"/>
              </a:rPr>
              <a:t>Data centre</a:t>
            </a:r>
          </a:p>
          <a:p>
            <a:pPr algn="ctr" defTabSz="609585" fontAlgn="base">
              <a:spcBef>
                <a:spcPct val="0"/>
              </a:spcBef>
              <a:spcAft>
                <a:spcPct val="0"/>
              </a:spcAft>
            </a:pPr>
            <a:r>
              <a:rPr lang="en-AU" sz="1333" dirty="0">
                <a:solidFill>
                  <a:srgbClr val="000000"/>
                </a:solidFill>
                <a:latin typeface="Arial" pitchFamily="34" charset="0"/>
                <a:ea typeface="ＭＳ Ｐゴシック" pitchFamily="34" charset="-128"/>
                <a:cs typeface="Arial" pitchFamily="34" charset="0"/>
              </a:rPr>
              <a:t>cross connects or </a:t>
            </a:r>
          </a:p>
          <a:p>
            <a:pPr algn="ctr" defTabSz="609585" fontAlgn="base">
              <a:spcBef>
                <a:spcPct val="0"/>
              </a:spcBef>
              <a:spcAft>
                <a:spcPct val="0"/>
              </a:spcAft>
            </a:pPr>
            <a:r>
              <a:rPr lang="en-AU" sz="1333" dirty="0">
                <a:solidFill>
                  <a:srgbClr val="000000"/>
                </a:solidFill>
                <a:latin typeface="Arial" pitchFamily="34" charset="0"/>
                <a:ea typeface="ＭＳ Ｐゴシック" pitchFamily="34" charset="-128"/>
                <a:cs typeface="Arial" pitchFamily="34" charset="0"/>
              </a:rPr>
              <a:t>carrier service</a:t>
            </a:r>
          </a:p>
        </p:txBody>
      </p:sp>
      <p:sp>
        <p:nvSpPr>
          <p:cNvPr id="39" name="TextBox 38"/>
          <p:cNvSpPr txBox="1"/>
          <p:nvPr/>
        </p:nvSpPr>
        <p:spPr>
          <a:xfrm>
            <a:off x="3996595" y="5479739"/>
            <a:ext cx="1032735" cy="707694"/>
          </a:xfrm>
          <a:prstGeom prst="rect">
            <a:avLst/>
          </a:prstGeom>
          <a:noFill/>
        </p:spPr>
        <p:txBody>
          <a:bodyPr wrap="square" rtlCol="0">
            <a:spAutoFit/>
          </a:bodyPr>
          <a:lstStyle/>
          <a:p>
            <a:pPr algn="ctr" defTabSz="609585" fontAlgn="base">
              <a:spcBef>
                <a:spcPct val="0"/>
              </a:spcBef>
              <a:spcAft>
                <a:spcPct val="0"/>
              </a:spcAft>
            </a:pPr>
            <a:r>
              <a:rPr lang="en-AU" sz="1333" dirty="0">
                <a:solidFill>
                  <a:srgbClr val="000000"/>
                </a:solidFill>
                <a:latin typeface="Arial" pitchFamily="34" charset="0"/>
                <a:ea typeface="ＭＳ Ｐゴシック" pitchFamily="34" charset="-128"/>
                <a:cs typeface="Arial" pitchFamily="34" charset="0"/>
              </a:rPr>
              <a:t>AXONVX Switching Fabric</a:t>
            </a:r>
          </a:p>
        </p:txBody>
      </p:sp>
      <p:cxnSp>
        <p:nvCxnSpPr>
          <p:cNvPr id="32" name="Elbow Connector 31"/>
          <p:cNvCxnSpPr>
            <a:stCxn id="47" idx="0"/>
            <a:endCxn id="36" idx="2"/>
          </p:cNvCxnSpPr>
          <p:nvPr/>
        </p:nvCxnSpPr>
        <p:spPr>
          <a:xfrm rot="16200000" flipH="1">
            <a:off x="1396052" y="2587343"/>
            <a:ext cx="1655808" cy="1959556"/>
          </a:xfrm>
          <a:prstGeom prst="bentConnector4">
            <a:avLst>
              <a:gd name="adj1" fmla="val -18408"/>
              <a:gd name="adj2" fmla="val 5125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3203736" y="4224052"/>
            <a:ext cx="341945" cy="341945"/>
            <a:chOff x="7282928" y="3199208"/>
            <a:chExt cx="422042" cy="422042"/>
          </a:xfrm>
          <a:effectLst/>
        </p:grpSpPr>
        <p:sp>
          <p:nvSpPr>
            <p:cNvPr id="35" name="Freeform 31"/>
            <p:cNvSpPr>
              <a:spLocks noChangeArrowheads="1"/>
            </p:cNvSpPr>
            <p:nvPr/>
          </p:nvSpPr>
          <p:spPr bwMode="auto">
            <a:xfrm>
              <a:off x="7337049" y="3287875"/>
              <a:ext cx="313801" cy="244708"/>
            </a:xfrm>
            <a:custGeom>
              <a:avLst/>
              <a:gdLst>
                <a:gd name="T0" fmla="*/ 108 w 482"/>
                <a:gd name="T1" fmla="*/ 158 h 374"/>
                <a:gd name="T2" fmla="*/ 0 w 482"/>
                <a:gd name="T3" fmla="*/ 265 h 374"/>
                <a:gd name="T4" fmla="*/ 108 w 482"/>
                <a:gd name="T5" fmla="*/ 373 h 374"/>
                <a:gd name="T6" fmla="*/ 108 w 482"/>
                <a:gd name="T7" fmla="*/ 291 h 374"/>
                <a:gd name="T8" fmla="*/ 292 w 482"/>
                <a:gd name="T9" fmla="*/ 291 h 374"/>
                <a:gd name="T10" fmla="*/ 292 w 482"/>
                <a:gd name="T11" fmla="*/ 240 h 374"/>
                <a:gd name="T12" fmla="*/ 108 w 482"/>
                <a:gd name="T13" fmla="*/ 240 h 374"/>
                <a:gd name="T14" fmla="*/ 108 w 482"/>
                <a:gd name="T15" fmla="*/ 158 h 374"/>
                <a:gd name="T16" fmla="*/ 481 w 482"/>
                <a:gd name="T17" fmla="*/ 107 h 374"/>
                <a:gd name="T18" fmla="*/ 373 w 482"/>
                <a:gd name="T19" fmla="*/ 0 h 374"/>
                <a:gd name="T20" fmla="*/ 373 w 482"/>
                <a:gd name="T21" fmla="*/ 81 h 374"/>
                <a:gd name="T22" fmla="*/ 184 w 482"/>
                <a:gd name="T23" fmla="*/ 81 h 374"/>
                <a:gd name="T24" fmla="*/ 184 w 482"/>
                <a:gd name="T25" fmla="*/ 132 h 374"/>
                <a:gd name="T26" fmla="*/ 373 w 482"/>
                <a:gd name="T27" fmla="*/ 132 h 374"/>
                <a:gd name="T28" fmla="*/ 373 w 482"/>
                <a:gd name="T29" fmla="*/ 214 h 374"/>
                <a:gd name="T30" fmla="*/ 481 w 482"/>
                <a:gd name="T31" fmla="*/ 10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2" h="374">
                  <a:moveTo>
                    <a:pt x="108" y="158"/>
                  </a:moveTo>
                  <a:lnTo>
                    <a:pt x="0" y="265"/>
                  </a:lnTo>
                  <a:lnTo>
                    <a:pt x="108" y="373"/>
                  </a:lnTo>
                  <a:lnTo>
                    <a:pt x="108" y="291"/>
                  </a:lnTo>
                  <a:lnTo>
                    <a:pt x="292" y="291"/>
                  </a:lnTo>
                  <a:lnTo>
                    <a:pt x="292" y="240"/>
                  </a:lnTo>
                  <a:lnTo>
                    <a:pt x="108" y="240"/>
                  </a:lnTo>
                  <a:lnTo>
                    <a:pt x="108" y="158"/>
                  </a:lnTo>
                  <a:close/>
                  <a:moveTo>
                    <a:pt x="481" y="107"/>
                  </a:moveTo>
                  <a:lnTo>
                    <a:pt x="373" y="0"/>
                  </a:lnTo>
                  <a:lnTo>
                    <a:pt x="373" y="81"/>
                  </a:lnTo>
                  <a:lnTo>
                    <a:pt x="184" y="81"/>
                  </a:lnTo>
                  <a:lnTo>
                    <a:pt x="184" y="132"/>
                  </a:lnTo>
                  <a:lnTo>
                    <a:pt x="373" y="132"/>
                  </a:lnTo>
                  <a:lnTo>
                    <a:pt x="373" y="214"/>
                  </a:lnTo>
                  <a:lnTo>
                    <a:pt x="481" y="107"/>
                  </a:lnTo>
                  <a:close/>
                </a:path>
              </a:pathLst>
            </a:custGeom>
            <a:solidFill>
              <a:schemeClr val="accent1"/>
            </a:solidFill>
            <a:ln>
              <a:solidFill>
                <a:schemeClr val="accent1"/>
              </a:solidFill>
            </a:ln>
            <a:effectLst/>
          </p:spPr>
          <p:txBody>
            <a:bodyPr wrap="none" lIns="91440" tIns="45720" rIns="91440" bIns="45720" anchor="ctr"/>
            <a:lstStyle/>
            <a:p>
              <a:pPr defTabSz="609585" fontAlgn="base">
                <a:spcBef>
                  <a:spcPct val="0"/>
                </a:spcBef>
                <a:spcAft>
                  <a:spcPct val="0"/>
                </a:spcAft>
              </a:pPr>
              <a:endParaRPr lang="en-US" sz="2400">
                <a:solidFill>
                  <a:srgbClr val="000000"/>
                </a:solidFill>
                <a:latin typeface="Arial" pitchFamily="34" charset="0"/>
                <a:ea typeface="ＭＳ Ｐゴシック" pitchFamily="34" charset="-128"/>
                <a:cs typeface="Arial" pitchFamily="34" charset="0"/>
              </a:endParaRPr>
            </a:p>
          </p:txBody>
        </p:sp>
        <p:sp>
          <p:nvSpPr>
            <p:cNvPr id="36" name="Oval 35"/>
            <p:cNvSpPr/>
            <p:nvPr/>
          </p:nvSpPr>
          <p:spPr>
            <a:xfrm>
              <a:off x="7282928" y="3199208"/>
              <a:ext cx="422042" cy="422042"/>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srgbClr val="000000"/>
                </a:solidFill>
                <a:latin typeface="Arial"/>
              </a:endParaRPr>
            </a:p>
          </p:txBody>
        </p:sp>
      </p:grpSp>
      <p:grpSp>
        <p:nvGrpSpPr>
          <p:cNvPr id="21" name="Group 20"/>
          <p:cNvGrpSpPr/>
          <p:nvPr/>
        </p:nvGrpSpPr>
        <p:grpSpPr>
          <a:xfrm>
            <a:off x="6440243" y="5066156"/>
            <a:ext cx="1944683" cy="1044465"/>
            <a:chOff x="4776392" y="3315506"/>
            <a:chExt cx="1458512" cy="783349"/>
          </a:xfrm>
        </p:grpSpPr>
        <p:pic>
          <p:nvPicPr>
            <p:cNvPr id="40" name="Picture 39" descr="Clou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6392" y="3315506"/>
              <a:ext cx="1458512" cy="783349"/>
            </a:xfrm>
            <a:prstGeom prst="rect">
              <a:avLst/>
            </a:prstGeom>
          </p:spPr>
        </p:pic>
        <p:pic>
          <p:nvPicPr>
            <p:cNvPr id="42" name="Picture 2" descr="http://ddf912383141a8d7bbe4-e053e711fc85de3290f121ef0f0e3a1f.r87.cf1.rackcdn.com/microsoft-azure.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6128" t="20537" r="4841" b="19518"/>
            <a:stretch/>
          </p:blipFill>
          <p:spPr bwMode="auto">
            <a:xfrm>
              <a:off x="4869607" y="3751980"/>
              <a:ext cx="1300749" cy="25215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2" name="Elbow Connector 51"/>
          <p:cNvCxnSpPr>
            <a:stCxn id="96" idx="6"/>
            <a:endCxn id="40" idx="0"/>
          </p:cNvCxnSpPr>
          <p:nvPr/>
        </p:nvCxnSpPr>
        <p:spPr>
          <a:xfrm>
            <a:off x="5652448" y="4180538"/>
            <a:ext cx="1760137" cy="885617"/>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Elbow Connector 52"/>
          <p:cNvCxnSpPr/>
          <p:nvPr/>
        </p:nvCxnSpPr>
        <p:spPr>
          <a:xfrm>
            <a:off x="5637016" y="3980904"/>
            <a:ext cx="1990728" cy="1113939"/>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6929300" y="3743369"/>
            <a:ext cx="1163149" cy="677113"/>
            <a:chOff x="6867254" y="2054411"/>
            <a:chExt cx="1093406" cy="636513"/>
          </a:xfrm>
        </p:grpSpPr>
        <p:sp>
          <p:nvSpPr>
            <p:cNvPr id="45" name="Rectangle 44"/>
            <p:cNvSpPr/>
            <p:nvPr/>
          </p:nvSpPr>
          <p:spPr>
            <a:xfrm>
              <a:off x="6867254" y="2054411"/>
              <a:ext cx="1093406" cy="636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AU" sz="2400">
                <a:solidFill>
                  <a:prstClr val="white"/>
                </a:solidFill>
                <a:latin typeface="Arial"/>
              </a:endParaRPr>
            </a:p>
          </p:txBody>
        </p:sp>
        <p:pic>
          <p:nvPicPr>
            <p:cNvPr id="46" name="Picture 2" descr="http://blog.sysfore.com/wp-content/uploads/2014/12/ExpressRout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452" b="18397"/>
            <a:stretch/>
          </p:blipFill>
          <p:spPr bwMode="auto">
            <a:xfrm>
              <a:off x="7125976" y="2082508"/>
              <a:ext cx="575963" cy="37524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2338" y="2477749"/>
              <a:ext cx="963238" cy="166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7" name="TextBox 106"/>
          <p:cNvSpPr txBox="1"/>
          <p:nvPr/>
        </p:nvSpPr>
        <p:spPr>
          <a:xfrm>
            <a:off x="5480319" y="4240503"/>
            <a:ext cx="1291468" cy="912814"/>
          </a:xfrm>
          <a:prstGeom prst="rect">
            <a:avLst/>
          </a:prstGeom>
          <a:noFill/>
        </p:spPr>
        <p:txBody>
          <a:bodyPr wrap="square" rtlCol="0">
            <a:spAutoFit/>
          </a:bodyPr>
          <a:lstStyle/>
          <a:p>
            <a:pPr algn="ctr" defTabSz="609585" fontAlgn="base">
              <a:spcBef>
                <a:spcPct val="0"/>
              </a:spcBef>
              <a:spcAft>
                <a:spcPct val="0"/>
              </a:spcAft>
            </a:pPr>
            <a:r>
              <a:rPr lang="en-AU" sz="1333" dirty="0">
                <a:solidFill>
                  <a:srgbClr val="000000"/>
                </a:solidFill>
                <a:latin typeface="Arial" pitchFamily="34" charset="0"/>
                <a:ea typeface="ＭＳ Ｐゴシック" pitchFamily="34" charset="-128"/>
                <a:cs typeface="Arial" pitchFamily="34" charset="0"/>
              </a:rPr>
              <a:t>Elastic</a:t>
            </a:r>
          </a:p>
          <a:p>
            <a:pPr algn="ctr" defTabSz="609585" fontAlgn="base">
              <a:spcBef>
                <a:spcPct val="0"/>
              </a:spcBef>
              <a:spcAft>
                <a:spcPct val="0"/>
              </a:spcAft>
            </a:pPr>
            <a:r>
              <a:rPr lang="en-AU" sz="1333" dirty="0">
                <a:solidFill>
                  <a:srgbClr val="000000"/>
                </a:solidFill>
                <a:latin typeface="Arial" pitchFamily="34" charset="0"/>
                <a:ea typeface="ＭＳ Ｐゴシック" pitchFamily="34" charset="-128"/>
                <a:cs typeface="Arial" pitchFamily="34" charset="0"/>
              </a:rPr>
              <a:t>Cross Connects</a:t>
            </a:r>
          </a:p>
          <a:p>
            <a:pPr algn="ctr" defTabSz="609585" fontAlgn="base">
              <a:spcBef>
                <a:spcPct val="0"/>
              </a:spcBef>
              <a:spcAft>
                <a:spcPct val="0"/>
              </a:spcAft>
            </a:pPr>
            <a:r>
              <a:rPr lang="en-AU" sz="1333" dirty="0">
                <a:solidFill>
                  <a:srgbClr val="000000"/>
                </a:solidFill>
                <a:latin typeface="Arial" pitchFamily="34" charset="0"/>
                <a:ea typeface="ＭＳ Ｐゴシック" pitchFamily="34" charset="-128"/>
                <a:cs typeface="Arial" pitchFamily="34" charset="0"/>
              </a:rPr>
              <a:t>(EXC)</a:t>
            </a:r>
          </a:p>
        </p:txBody>
      </p:sp>
      <p:sp>
        <p:nvSpPr>
          <p:cNvPr id="56" name="Freeform 38"/>
          <p:cNvSpPr>
            <a:spLocks noChangeArrowheads="1"/>
          </p:cNvSpPr>
          <p:nvPr/>
        </p:nvSpPr>
        <p:spPr bwMode="auto">
          <a:xfrm>
            <a:off x="892980" y="4509737"/>
            <a:ext cx="1007441" cy="719595"/>
          </a:xfrm>
          <a:custGeom>
            <a:avLst/>
            <a:gdLst>
              <a:gd name="T0" fmla="*/ 0 w 496"/>
              <a:gd name="T1" fmla="*/ 353 h 354"/>
              <a:gd name="T2" fmla="*/ 495 w 496"/>
              <a:gd name="T3" fmla="*/ 353 h 354"/>
              <a:gd name="T4" fmla="*/ 495 w 496"/>
              <a:gd name="T5" fmla="*/ 253 h 354"/>
              <a:gd name="T6" fmla="*/ 0 w 496"/>
              <a:gd name="T7" fmla="*/ 253 h 354"/>
              <a:gd name="T8" fmla="*/ 0 w 496"/>
              <a:gd name="T9" fmla="*/ 353 h 354"/>
              <a:gd name="T10" fmla="*/ 48 w 496"/>
              <a:gd name="T11" fmla="*/ 277 h 354"/>
              <a:gd name="T12" fmla="*/ 100 w 496"/>
              <a:gd name="T13" fmla="*/ 277 h 354"/>
              <a:gd name="T14" fmla="*/ 100 w 496"/>
              <a:gd name="T15" fmla="*/ 324 h 354"/>
              <a:gd name="T16" fmla="*/ 48 w 496"/>
              <a:gd name="T17" fmla="*/ 324 h 354"/>
              <a:gd name="T18" fmla="*/ 48 w 496"/>
              <a:gd name="T19" fmla="*/ 277 h 354"/>
              <a:gd name="T20" fmla="*/ 0 w 496"/>
              <a:gd name="T21" fmla="*/ 0 h 354"/>
              <a:gd name="T22" fmla="*/ 0 w 496"/>
              <a:gd name="T23" fmla="*/ 100 h 354"/>
              <a:gd name="T24" fmla="*/ 495 w 496"/>
              <a:gd name="T25" fmla="*/ 100 h 354"/>
              <a:gd name="T26" fmla="*/ 495 w 496"/>
              <a:gd name="T27" fmla="*/ 0 h 354"/>
              <a:gd name="T28" fmla="*/ 0 w 496"/>
              <a:gd name="T29" fmla="*/ 0 h 354"/>
              <a:gd name="T30" fmla="*/ 100 w 496"/>
              <a:gd name="T31" fmla="*/ 77 h 354"/>
              <a:gd name="T32" fmla="*/ 48 w 496"/>
              <a:gd name="T33" fmla="*/ 77 h 354"/>
              <a:gd name="T34" fmla="*/ 48 w 496"/>
              <a:gd name="T35" fmla="*/ 29 h 354"/>
              <a:gd name="T36" fmla="*/ 100 w 496"/>
              <a:gd name="T37" fmla="*/ 29 h 354"/>
              <a:gd name="T38" fmla="*/ 100 w 496"/>
              <a:gd name="T39" fmla="*/ 77 h 354"/>
              <a:gd name="T40" fmla="*/ 0 w 496"/>
              <a:gd name="T41" fmla="*/ 224 h 354"/>
              <a:gd name="T42" fmla="*/ 495 w 496"/>
              <a:gd name="T43" fmla="*/ 224 h 354"/>
              <a:gd name="T44" fmla="*/ 495 w 496"/>
              <a:gd name="T45" fmla="*/ 124 h 354"/>
              <a:gd name="T46" fmla="*/ 0 w 496"/>
              <a:gd name="T47" fmla="*/ 124 h 354"/>
              <a:gd name="T48" fmla="*/ 0 w 496"/>
              <a:gd name="T49" fmla="*/ 224 h 354"/>
              <a:gd name="T50" fmla="*/ 48 w 496"/>
              <a:gd name="T51" fmla="*/ 153 h 354"/>
              <a:gd name="T52" fmla="*/ 100 w 496"/>
              <a:gd name="T53" fmla="*/ 153 h 354"/>
              <a:gd name="T54" fmla="*/ 100 w 496"/>
              <a:gd name="T55" fmla="*/ 200 h 354"/>
              <a:gd name="T56" fmla="*/ 48 w 496"/>
              <a:gd name="T57" fmla="*/ 200 h 354"/>
              <a:gd name="T58" fmla="*/ 48 w 496"/>
              <a:gd name="T59" fmla="*/ 1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6" h="354">
                <a:moveTo>
                  <a:pt x="0" y="353"/>
                </a:moveTo>
                <a:lnTo>
                  <a:pt x="495" y="353"/>
                </a:lnTo>
                <a:lnTo>
                  <a:pt x="495" y="253"/>
                </a:lnTo>
                <a:lnTo>
                  <a:pt x="0" y="253"/>
                </a:lnTo>
                <a:lnTo>
                  <a:pt x="0" y="353"/>
                </a:lnTo>
                <a:close/>
                <a:moveTo>
                  <a:pt x="48" y="277"/>
                </a:moveTo>
                <a:lnTo>
                  <a:pt x="100" y="277"/>
                </a:lnTo>
                <a:lnTo>
                  <a:pt x="100" y="324"/>
                </a:lnTo>
                <a:lnTo>
                  <a:pt x="48" y="324"/>
                </a:lnTo>
                <a:lnTo>
                  <a:pt x="48" y="277"/>
                </a:lnTo>
                <a:close/>
                <a:moveTo>
                  <a:pt x="0" y="0"/>
                </a:moveTo>
                <a:lnTo>
                  <a:pt x="0" y="100"/>
                </a:lnTo>
                <a:lnTo>
                  <a:pt x="495" y="100"/>
                </a:lnTo>
                <a:lnTo>
                  <a:pt x="495" y="0"/>
                </a:lnTo>
                <a:lnTo>
                  <a:pt x="0" y="0"/>
                </a:lnTo>
                <a:close/>
                <a:moveTo>
                  <a:pt x="100" y="77"/>
                </a:moveTo>
                <a:lnTo>
                  <a:pt x="48" y="77"/>
                </a:lnTo>
                <a:lnTo>
                  <a:pt x="48" y="29"/>
                </a:lnTo>
                <a:lnTo>
                  <a:pt x="100" y="29"/>
                </a:lnTo>
                <a:lnTo>
                  <a:pt x="100" y="77"/>
                </a:lnTo>
                <a:close/>
                <a:moveTo>
                  <a:pt x="0" y="224"/>
                </a:moveTo>
                <a:lnTo>
                  <a:pt x="495" y="224"/>
                </a:lnTo>
                <a:lnTo>
                  <a:pt x="495" y="124"/>
                </a:lnTo>
                <a:lnTo>
                  <a:pt x="0" y="124"/>
                </a:lnTo>
                <a:lnTo>
                  <a:pt x="0" y="224"/>
                </a:lnTo>
                <a:close/>
                <a:moveTo>
                  <a:pt x="48" y="153"/>
                </a:moveTo>
                <a:lnTo>
                  <a:pt x="100" y="153"/>
                </a:lnTo>
                <a:lnTo>
                  <a:pt x="100" y="200"/>
                </a:lnTo>
                <a:lnTo>
                  <a:pt x="48" y="200"/>
                </a:lnTo>
                <a:lnTo>
                  <a:pt x="48" y="153"/>
                </a:lnTo>
                <a:close/>
              </a:path>
            </a:pathLst>
          </a:custGeom>
          <a:solidFill>
            <a:schemeClr val="tx1">
              <a:lumMod val="75000"/>
              <a:lumOff val="25000"/>
            </a:schemeClr>
          </a:solidFill>
          <a:ln>
            <a:noFill/>
          </a:ln>
          <a:effectLst/>
        </p:spPr>
        <p:txBody>
          <a:bodyPr wrap="none" lIns="91440" tIns="45720" rIns="91440" bIns="45720" anchor="ctr"/>
          <a:lstStyle/>
          <a:p>
            <a:pPr defTabSz="609585" fontAlgn="base">
              <a:spcBef>
                <a:spcPct val="0"/>
              </a:spcBef>
              <a:spcAft>
                <a:spcPct val="0"/>
              </a:spcAft>
            </a:pPr>
            <a:endParaRPr lang="en-US" sz="240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46244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59875" y="1988840"/>
            <a:ext cx="7940381" cy="3840427"/>
          </a:xfrm>
          <a:prstGeom prst="rect">
            <a:avLst/>
          </a:prstGeom>
          <a:solidFill>
            <a:srgbClr val="A6A6A6">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609585" fontAlgn="base">
              <a:spcBef>
                <a:spcPct val="0"/>
              </a:spcBef>
              <a:spcAft>
                <a:spcPct val="0"/>
              </a:spcAft>
            </a:pPr>
            <a:r>
              <a:rPr lang="en-AU" sz="2400" dirty="0">
                <a:solidFill>
                  <a:prstClr val="white"/>
                </a:solidFill>
                <a:latin typeface="Arial"/>
              </a:rPr>
              <a:t>Data Centre 1</a:t>
            </a:r>
          </a:p>
        </p:txBody>
      </p:sp>
      <p:sp>
        <p:nvSpPr>
          <p:cNvPr id="2" name="Title 1"/>
          <p:cNvSpPr>
            <a:spLocks noGrp="1"/>
          </p:cNvSpPr>
          <p:nvPr>
            <p:ph type="title"/>
          </p:nvPr>
        </p:nvSpPr>
        <p:spPr>
          <a:prstGeom prst="rect">
            <a:avLst/>
          </a:prstGeom>
        </p:spPr>
        <p:txBody>
          <a:bodyPr>
            <a:normAutofit fontScale="90000"/>
          </a:bodyPr>
          <a:lstStyle/>
          <a:p>
            <a:r>
              <a:rPr lang="en-US" sz="3733" dirty="0"/>
              <a:t>Supporting multiple customers</a:t>
            </a:r>
            <a:br>
              <a:rPr lang="en-US" sz="3733" dirty="0"/>
            </a:br>
            <a:endParaRPr lang="en-US" sz="3733" i="1" dirty="0"/>
          </a:p>
        </p:txBody>
      </p:sp>
      <p:sp>
        <p:nvSpPr>
          <p:cNvPr id="3" name="Content Placeholder 2"/>
          <p:cNvSpPr>
            <a:spLocks noGrp="1"/>
          </p:cNvSpPr>
          <p:nvPr>
            <p:ph sz="quarter" idx="14"/>
          </p:nvPr>
        </p:nvSpPr>
        <p:spPr/>
        <p:txBody>
          <a:bodyPr/>
          <a:lstStyle/>
          <a:p>
            <a:r>
              <a:rPr lang="en-US" i="1" dirty="0" smtClean="0"/>
              <a:t>Shared ports, individual elastic cross connects (EXC’s)</a:t>
            </a:r>
            <a:endParaRPr lang="en-AU" dirty="0"/>
          </a:p>
        </p:txBody>
      </p:sp>
      <p:sp>
        <p:nvSpPr>
          <p:cNvPr id="4" name="Content Placeholder 3"/>
          <p:cNvSpPr>
            <a:spLocks noGrp="1"/>
          </p:cNvSpPr>
          <p:nvPr>
            <p:ph sz="quarter" idx="15"/>
          </p:nvPr>
        </p:nvSpPr>
        <p:spPr/>
        <p:txBody>
          <a:bodyPr/>
          <a:lstStyle/>
          <a:p>
            <a:r>
              <a:rPr lang="en-AU" dirty="0"/>
              <a:t>One interconnect, multiple customer connections</a:t>
            </a:r>
          </a:p>
          <a:p>
            <a:endParaRPr lang="en-AU" dirty="0"/>
          </a:p>
          <a:p>
            <a:r>
              <a:rPr lang="en-AU" dirty="0"/>
              <a:t>Rapidly provision circuits</a:t>
            </a:r>
          </a:p>
          <a:p>
            <a:endParaRPr lang="en-AU" dirty="0"/>
          </a:p>
          <a:p>
            <a:r>
              <a:rPr lang="en-AU" dirty="0"/>
              <a:t>Orchestrate your solutions with AXONVX </a:t>
            </a:r>
            <a:r>
              <a:rPr lang="en-AU" dirty="0" smtClean="0"/>
              <a:t>APIs</a:t>
            </a:r>
            <a:endParaRPr lang="en-AU" dirty="0"/>
          </a:p>
        </p:txBody>
      </p:sp>
      <p:pic>
        <p:nvPicPr>
          <p:cNvPr id="12" name="Picture 11"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6679" y="3674243"/>
            <a:ext cx="1604267" cy="861632"/>
          </a:xfrm>
          <a:prstGeom prst="rect">
            <a:avLst/>
          </a:prstGeom>
        </p:spPr>
      </p:pic>
      <p:cxnSp>
        <p:nvCxnSpPr>
          <p:cNvPr id="20" name="Elbow Connector 19"/>
          <p:cNvCxnSpPr>
            <a:endCxn id="10" idx="1"/>
          </p:cNvCxnSpPr>
          <p:nvPr/>
        </p:nvCxnSpPr>
        <p:spPr>
          <a:xfrm rot="5400000" flipH="1" flipV="1">
            <a:off x="5574839" y="2739745"/>
            <a:ext cx="503880" cy="1179800"/>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2" idx="1"/>
          </p:cNvCxnSpPr>
          <p:nvPr/>
        </p:nvCxnSpPr>
        <p:spPr>
          <a:xfrm>
            <a:off x="5758667" y="4103374"/>
            <a:ext cx="658012" cy="168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64" idx="2"/>
          </p:cNvCxnSpPr>
          <p:nvPr/>
        </p:nvCxnSpPr>
        <p:spPr>
          <a:xfrm flipV="1">
            <a:off x="4328026" y="4094472"/>
            <a:ext cx="392025" cy="2041"/>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0" name="Freeform 38"/>
          <p:cNvSpPr>
            <a:spLocks noChangeArrowheads="1"/>
          </p:cNvSpPr>
          <p:nvPr/>
        </p:nvSpPr>
        <p:spPr bwMode="auto">
          <a:xfrm>
            <a:off x="3394888" y="4107080"/>
            <a:ext cx="712856" cy="509179"/>
          </a:xfrm>
          <a:custGeom>
            <a:avLst/>
            <a:gdLst>
              <a:gd name="T0" fmla="*/ 0 w 496"/>
              <a:gd name="T1" fmla="*/ 353 h 354"/>
              <a:gd name="T2" fmla="*/ 495 w 496"/>
              <a:gd name="T3" fmla="*/ 353 h 354"/>
              <a:gd name="T4" fmla="*/ 495 w 496"/>
              <a:gd name="T5" fmla="*/ 253 h 354"/>
              <a:gd name="T6" fmla="*/ 0 w 496"/>
              <a:gd name="T7" fmla="*/ 253 h 354"/>
              <a:gd name="T8" fmla="*/ 0 w 496"/>
              <a:gd name="T9" fmla="*/ 353 h 354"/>
              <a:gd name="T10" fmla="*/ 48 w 496"/>
              <a:gd name="T11" fmla="*/ 277 h 354"/>
              <a:gd name="T12" fmla="*/ 100 w 496"/>
              <a:gd name="T13" fmla="*/ 277 h 354"/>
              <a:gd name="T14" fmla="*/ 100 w 496"/>
              <a:gd name="T15" fmla="*/ 324 h 354"/>
              <a:gd name="T16" fmla="*/ 48 w 496"/>
              <a:gd name="T17" fmla="*/ 324 h 354"/>
              <a:gd name="T18" fmla="*/ 48 w 496"/>
              <a:gd name="T19" fmla="*/ 277 h 354"/>
              <a:gd name="T20" fmla="*/ 0 w 496"/>
              <a:gd name="T21" fmla="*/ 0 h 354"/>
              <a:gd name="T22" fmla="*/ 0 w 496"/>
              <a:gd name="T23" fmla="*/ 100 h 354"/>
              <a:gd name="T24" fmla="*/ 495 w 496"/>
              <a:gd name="T25" fmla="*/ 100 h 354"/>
              <a:gd name="T26" fmla="*/ 495 w 496"/>
              <a:gd name="T27" fmla="*/ 0 h 354"/>
              <a:gd name="T28" fmla="*/ 0 w 496"/>
              <a:gd name="T29" fmla="*/ 0 h 354"/>
              <a:gd name="T30" fmla="*/ 100 w 496"/>
              <a:gd name="T31" fmla="*/ 77 h 354"/>
              <a:gd name="T32" fmla="*/ 48 w 496"/>
              <a:gd name="T33" fmla="*/ 77 h 354"/>
              <a:gd name="T34" fmla="*/ 48 w 496"/>
              <a:gd name="T35" fmla="*/ 29 h 354"/>
              <a:gd name="T36" fmla="*/ 100 w 496"/>
              <a:gd name="T37" fmla="*/ 29 h 354"/>
              <a:gd name="T38" fmla="*/ 100 w 496"/>
              <a:gd name="T39" fmla="*/ 77 h 354"/>
              <a:gd name="T40" fmla="*/ 0 w 496"/>
              <a:gd name="T41" fmla="*/ 224 h 354"/>
              <a:gd name="T42" fmla="*/ 495 w 496"/>
              <a:gd name="T43" fmla="*/ 224 h 354"/>
              <a:gd name="T44" fmla="*/ 495 w 496"/>
              <a:gd name="T45" fmla="*/ 124 h 354"/>
              <a:gd name="T46" fmla="*/ 0 w 496"/>
              <a:gd name="T47" fmla="*/ 124 h 354"/>
              <a:gd name="T48" fmla="*/ 0 w 496"/>
              <a:gd name="T49" fmla="*/ 224 h 354"/>
              <a:gd name="T50" fmla="*/ 48 w 496"/>
              <a:gd name="T51" fmla="*/ 153 h 354"/>
              <a:gd name="T52" fmla="*/ 100 w 496"/>
              <a:gd name="T53" fmla="*/ 153 h 354"/>
              <a:gd name="T54" fmla="*/ 100 w 496"/>
              <a:gd name="T55" fmla="*/ 200 h 354"/>
              <a:gd name="T56" fmla="*/ 48 w 496"/>
              <a:gd name="T57" fmla="*/ 200 h 354"/>
              <a:gd name="T58" fmla="*/ 48 w 496"/>
              <a:gd name="T59" fmla="*/ 1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6" h="354">
                <a:moveTo>
                  <a:pt x="0" y="353"/>
                </a:moveTo>
                <a:lnTo>
                  <a:pt x="495" y="353"/>
                </a:lnTo>
                <a:lnTo>
                  <a:pt x="495" y="253"/>
                </a:lnTo>
                <a:lnTo>
                  <a:pt x="0" y="253"/>
                </a:lnTo>
                <a:lnTo>
                  <a:pt x="0" y="353"/>
                </a:lnTo>
                <a:close/>
                <a:moveTo>
                  <a:pt x="48" y="277"/>
                </a:moveTo>
                <a:lnTo>
                  <a:pt x="100" y="277"/>
                </a:lnTo>
                <a:lnTo>
                  <a:pt x="100" y="324"/>
                </a:lnTo>
                <a:lnTo>
                  <a:pt x="48" y="324"/>
                </a:lnTo>
                <a:lnTo>
                  <a:pt x="48" y="277"/>
                </a:lnTo>
                <a:close/>
                <a:moveTo>
                  <a:pt x="0" y="0"/>
                </a:moveTo>
                <a:lnTo>
                  <a:pt x="0" y="100"/>
                </a:lnTo>
                <a:lnTo>
                  <a:pt x="495" y="100"/>
                </a:lnTo>
                <a:lnTo>
                  <a:pt x="495" y="0"/>
                </a:lnTo>
                <a:lnTo>
                  <a:pt x="0" y="0"/>
                </a:lnTo>
                <a:close/>
                <a:moveTo>
                  <a:pt x="100" y="77"/>
                </a:moveTo>
                <a:lnTo>
                  <a:pt x="48" y="77"/>
                </a:lnTo>
                <a:lnTo>
                  <a:pt x="48" y="29"/>
                </a:lnTo>
                <a:lnTo>
                  <a:pt x="100" y="29"/>
                </a:lnTo>
                <a:lnTo>
                  <a:pt x="100" y="77"/>
                </a:lnTo>
                <a:close/>
                <a:moveTo>
                  <a:pt x="0" y="224"/>
                </a:moveTo>
                <a:lnTo>
                  <a:pt x="495" y="224"/>
                </a:lnTo>
                <a:lnTo>
                  <a:pt x="495" y="124"/>
                </a:lnTo>
                <a:lnTo>
                  <a:pt x="0" y="124"/>
                </a:lnTo>
                <a:lnTo>
                  <a:pt x="0" y="224"/>
                </a:lnTo>
                <a:close/>
                <a:moveTo>
                  <a:pt x="48" y="153"/>
                </a:moveTo>
                <a:lnTo>
                  <a:pt x="100" y="153"/>
                </a:lnTo>
                <a:lnTo>
                  <a:pt x="100" y="200"/>
                </a:lnTo>
                <a:lnTo>
                  <a:pt x="48" y="200"/>
                </a:lnTo>
                <a:lnTo>
                  <a:pt x="48" y="153"/>
                </a:lnTo>
                <a:close/>
              </a:path>
            </a:pathLst>
          </a:custGeom>
          <a:solidFill>
            <a:schemeClr val="bg1">
              <a:lumMod val="85000"/>
              <a:lumOff val="15000"/>
            </a:schemeClr>
          </a:solidFill>
          <a:ln>
            <a:noFill/>
          </a:ln>
          <a:effectLst/>
        </p:spPr>
        <p:txBody>
          <a:bodyPr wrap="none" lIns="91440" tIns="45720" rIns="91440" bIns="45720" anchor="ctr"/>
          <a:lstStyle/>
          <a:p>
            <a:pPr defTabSz="609585" fontAlgn="base">
              <a:spcBef>
                <a:spcPct val="0"/>
              </a:spcBef>
              <a:spcAft>
                <a:spcPct val="0"/>
              </a:spcAft>
            </a:pPr>
            <a:endParaRPr lang="en-US" sz="2400">
              <a:solidFill>
                <a:srgbClr val="000000"/>
              </a:solidFill>
              <a:latin typeface="Arial" pitchFamily="34" charset="0"/>
              <a:ea typeface="ＭＳ Ｐゴシック" pitchFamily="34" charset="-128"/>
              <a:cs typeface="Arial" pitchFamily="34" charset="0"/>
            </a:endParaRPr>
          </a:p>
        </p:txBody>
      </p:sp>
      <p:sp>
        <p:nvSpPr>
          <p:cNvPr id="39" name="TextBox 38"/>
          <p:cNvSpPr txBox="1"/>
          <p:nvPr/>
        </p:nvSpPr>
        <p:spPr>
          <a:xfrm>
            <a:off x="3236554" y="3243250"/>
            <a:ext cx="1029525" cy="420756"/>
          </a:xfrm>
          <a:prstGeom prst="rect">
            <a:avLst/>
          </a:prstGeom>
          <a:noFill/>
        </p:spPr>
        <p:txBody>
          <a:bodyPr wrap="square" rtlCol="0">
            <a:spAutoFit/>
          </a:bodyPr>
          <a:lstStyle/>
          <a:p>
            <a:pPr algn="ctr" defTabSz="609585" fontAlgn="base">
              <a:spcBef>
                <a:spcPct val="0"/>
              </a:spcBef>
              <a:spcAft>
                <a:spcPct val="0"/>
              </a:spcAft>
            </a:pPr>
            <a:r>
              <a:rPr lang="en-US" sz="1067" b="1" dirty="0">
                <a:solidFill>
                  <a:srgbClr val="000000"/>
                </a:solidFill>
                <a:latin typeface="Arial" pitchFamily="34" charset="0"/>
                <a:ea typeface="ＭＳ Ｐゴシック" pitchFamily="34" charset="-128"/>
                <a:cs typeface="Arial" pitchFamily="34" charset="0"/>
              </a:rPr>
              <a:t>Customer </a:t>
            </a:r>
          </a:p>
          <a:p>
            <a:pPr algn="ctr" defTabSz="609585" fontAlgn="base">
              <a:spcBef>
                <a:spcPct val="0"/>
              </a:spcBef>
              <a:spcAft>
                <a:spcPct val="0"/>
              </a:spcAft>
            </a:pPr>
            <a:r>
              <a:rPr lang="en-US" sz="1067" b="1" dirty="0">
                <a:solidFill>
                  <a:srgbClr val="000000"/>
                </a:solidFill>
                <a:latin typeface="Arial" pitchFamily="34" charset="0"/>
                <a:ea typeface="ＭＳ Ｐゴシック" pitchFamily="34" charset="-128"/>
                <a:cs typeface="Arial" pitchFamily="34" charset="0"/>
              </a:rPr>
              <a:t>Equipment</a:t>
            </a:r>
          </a:p>
        </p:txBody>
      </p:sp>
      <p:pic>
        <p:nvPicPr>
          <p:cNvPr id="13" name="Picture 12"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6679" y="4701595"/>
            <a:ext cx="1604267" cy="861632"/>
          </a:xfrm>
          <a:prstGeom prst="rect">
            <a:avLst/>
          </a:prstGeom>
        </p:spPr>
      </p:pic>
      <p:grpSp>
        <p:nvGrpSpPr>
          <p:cNvPr id="19" name="Group 18"/>
          <p:cNvGrpSpPr/>
          <p:nvPr/>
        </p:nvGrpSpPr>
        <p:grpSpPr>
          <a:xfrm>
            <a:off x="6416679" y="2646889"/>
            <a:ext cx="1604267" cy="861632"/>
            <a:chOff x="2988449" y="1985167"/>
            <a:chExt cx="1203200" cy="646224"/>
          </a:xfrm>
        </p:grpSpPr>
        <p:pic>
          <p:nvPicPr>
            <p:cNvPr id="10" name="Picture 9"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449" y="1985167"/>
              <a:ext cx="1203200" cy="646224"/>
            </a:xfrm>
            <a:prstGeom prst="rect">
              <a:avLst/>
            </a:prstGeom>
          </p:spPr>
        </p:pic>
        <p:pic>
          <p:nvPicPr>
            <p:cNvPr id="46" name="Picture 2" descr="http://ddf912383141a8d7bbe4-e053e711fc85de3290f121ef0f0e3a1f.r87.cf1.rackcdn.com/microsoft-azure.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6128" t="20537" r="4841" b="19518"/>
            <a:stretch/>
          </p:blipFill>
          <p:spPr bwMode="auto">
            <a:xfrm>
              <a:off x="3059466" y="2318008"/>
              <a:ext cx="1026136" cy="19892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Elbow Connector 21"/>
          <p:cNvCxnSpPr>
            <a:endCxn id="13" idx="1"/>
          </p:cNvCxnSpPr>
          <p:nvPr/>
        </p:nvCxnSpPr>
        <p:spPr>
          <a:xfrm rot="16200000" flipH="1">
            <a:off x="5573156" y="4288885"/>
            <a:ext cx="507249" cy="1179800"/>
          </a:xfrm>
          <a:prstGeom prst="bentConnector2">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3285422" y="3044958"/>
            <a:ext cx="995876" cy="2079441"/>
            <a:chOff x="3036581" y="2289727"/>
            <a:chExt cx="746907" cy="1559581"/>
          </a:xfrm>
        </p:grpSpPr>
        <p:grpSp>
          <p:nvGrpSpPr>
            <p:cNvPr id="55" name="Group 54"/>
            <p:cNvGrpSpPr>
              <a:grpSpLocks noChangeAspect="1"/>
            </p:cNvGrpSpPr>
            <p:nvPr/>
          </p:nvGrpSpPr>
          <p:grpSpPr>
            <a:xfrm>
              <a:off x="3036581" y="2289727"/>
              <a:ext cx="746907" cy="1559581"/>
              <a:chOff x="9091851" y="3161235"/>
              <a:chExt cx="883140" cy="1844040"/>
            </a:xfrm>
          </p:grpSpPr>
          <p:sp>
            <p:nvSpPr>
              <p:cNvPr id="56" name="Rectangle 55"/>
              <p:cNvSpPr/>
              <p:nvPr/>
            </p:nvSpPr>
            <p:spPr>
              <a:xfrm>
                <a:off x="9091851" y="3161235"/>
                <a:ext cx="839520" cy="1844040"/>
              </a:xfrm>
              <a:prstGeom prst="rect">
                <a:avLst/>
              </a:prstGeom>
              <a:pattFill prst="smCheck">
                <a:fgClr>
                  <a:srgbClr val="BFBFBF"/>
                </a:fgClr>
                <a:bgClr>
                  <a:srgbClr val="BFBFBF">
                    <a:lumMod val="20000"/>
                    <a:lumOff val="80000"/>
                  </a:srgbClr>
                </a:bgClr>
              </a:pattFill>
              <a:ln w="127000" cap="flat" cmpd="sng" algn="ctr">
                <a:solidFill>
                  <a:srgbClr val="0070C0"/>
                </a:solidFill>
                <a:prstDash val="solid"/>
                <a:miter lim="800000"/>
              </a:ln>
              <a:effectLst>
                <a:outerShdw blurRad="40000" dist="23000" dir="5400000" rotWithShape="0">
                  <a:srgbClr val="000000">
                    <a:alpha val="35000"/>
                  </a:srgbClr>
                </a:outerShdw>
              </a:effectLst>
            </p:spPr>
            <p:txBody>
              <a:bodyPr rtlCol="0" anchor="ctr"/>
              <a:lstStyle/>
              <a:p>
                <a:pPr algn="ctr" defTabSz="1219170">
                  <a:defRPr/>
                </a:pPr>
                <a:endParaRPr lang="en-AU" sz="3200" kern="0">
                  <a:solidFill>
                    <a:prstClr val="white"/>
                  </a:solidFill>
                  <a:latin typeface="Arial"/>
                  <a:ea typeface="ＭＳ Ｐゴシック" pitchFamily="34" charset="-128"/>
                  <a:cs typeface="Arial" pitchFamily="34" charset="0"/>
                </a:endParaRPr>
              </a:p>
            </p:txBody>
          </p:sp>
          <p:sp>
            <p:nvSpPr>
              <p:cNvPr id="57" name="Rectangle 56"/>
              <p:cNvSpPr/>
              <p:nvPr/>
            </p:nvSpPr>
            <p:spPr>
              <a:xfrm>
                <a:off x="9884991" y="4012082"/>
                <a:ext cx="90000" cy="180000"/>
              </a:xfrm>
              <a:prstGeom prst="rect">
                <a:avLst/>
              </a:prstGeom>
              <a:solidFill>
                <a:srgbClr val="000000"/>
              </a:solidFill>
              <a:ln w="9525"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algn="ctr" defTabSz="1219170">
                  <a:defRPr/>
                </a:pPr>
                <a:endParaRPr lang="en-AU" sz="3200" kern="0">
                  <a:solidFill>
                    <a:prstClr val="white"/>
                  </a:solidFill>
                  <a:latin typeface="Arial"/>
                  <a:ea typeface="ＭＳ Ｐゴシック" pitchFamily="34" charset="-128"/>
                  <a:cs typeface="Arial" pitchFamily="34" charset="0"/>
                </a:endParaRPr>
              </a:p>
            </p:txBody>
          </p:sp>
          <p:pic>
            <p:nvPicPr>
              <p:cNvPr id="58" name="Picture 4" descr="http://appirio.com/wp-content/uploads/2014/06/Icon-1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37557" y="3769852"/>
                <a:ext cx="576263" cy="57626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3062408" y="2333034"/>
              <a:ext cx="696889" cy="315567"/>
            </a:xfrm>
            <a:prstGeom prst="rect">
              <a:avLst/>
            </a:prstGeom>
            <a:noFill/>
            <a:ln>
              <a:noFill/>
            </a:ln>
          </p:spPr>
          <p:txBody>
            <a:bodyPr wrap="square" rtlCol="0">
              <a:spAutoFit/>
            </a:bodyPr>
            <a:lstStyle/>
            <a:p>
              <a:pPr algn="ctr" defTabSz="1219170">
                <a:defRPr/>
              </a:pPr>
              <a:r>
                <a:rPr lang="en-US" sz="1067" b="1" kern="0" dirty="0">
                  <a:solidFill>
                    <a:srgbClr val="000000"/>
                  </a:solidFill>
                  <a:latin typeface="Arial" pitchFamily="34" charset="0"/>
                  <a:ea typeface="ＭＳ Ｐゴシック" pitchFamily="34" charset="-128"/>
                  <a:cs typeface="Arial" pitchFamily="34" charset="0"/>
                </a:rPr>
                <a:t>Systems</a:t>
              </a:r>
              <a:br>
                <a:rPr lang="en-US" sz="1067" b="1" kern="0" dirty="0">
                  <a:solidFill>
                    <a:srgbClr val="000000"/>
                  </a:solidFill>
                  <a:latin typeface="Arial" pitchFamily="34" charset="0"/>
                  <a:ea typeface="ＭＳ Ｐゴシック" pitchFamily="34" charset="-128"/>
                  <a:cs typeface="Arial" pitchFamily="34" charset="0"/>
                </a:rPr>
              </a:br>
              <a:r>
                <a:rPr lang="en-US" sz="1067" b="1" kern="0" dirty="0">
                  <a:solidFill>
                    <a:srgbClr val="000000"/>
                  </a:solidFill>
                  <a:latin typeface="Arial" pitchFamily="34" charset="0"/>
                  <a:ea typeface="ＭＳ Ｐゴシック" pitchFamily="34" charset="-128"/>
                  <a:cs typeface="Arial" pitchFamily="34" charset="0"/>
                </a:rPr>
                <a:t>Integrator</a:t>
              </a:r>
            </a:p>
          </p:txBody>
        </p:sp>
      </p:grpSp>
      <p:sp>
        <p:nvSpPr>
          <p:cNvPr id="64" name="Oval 63"/>
          <p:cNvSpPr/>
          <p:nvPr/>
        </p:nvSpPr>
        <p:spPr>
          <a:xfrm>
            <a:off x="4720051" y="3572683"/>
            <a:ext cx="1043576" cy="10435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ln>
                <a:solidFill>
                  <a:srgbClr val="000000"/>
                </a:solidFill>
              </a:ln>
              <a:solidFill>
                <a:prstClr val="white"/>
              </a:solidFill>
              <a:latin typeface="Arial"/>
            </a:endParaRPr>
          </a:p>
        </p:txBody>
      </p:sp>
      <p:pic>
        <p:nvPicPr>
          <p:cNvPr id="66" name="Picture 65" descr="AXON_log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16472" y="3886472"/>
            <a:ext cx="650733" cy="415997"/>
          </a:xfrm>
          <a:prstGeom prst="rect">
            <a:avLst/>
          </a:prstGeom>
          <a:solidFill>
            <a:schemeClr val="bg1"/>
          </a:solidFill>
          <a:ln>
            <a:noFill/>
          </a:ln>
        </p:spPr>
      </p:pic>
      <p:grpSp>
        <p:nvGrpSpPr>
          <p:cNvPr id="2066" name="Group 2065"/>
          <p:cNvGrpSpPr/>
          <p:nvPr/>
        </p:nvGrpSpPr>
        <p:grpSpPr>
          <a:xfrm>
            <a:off x="1309352" y="3513901"/>
            <a:ext cx="1887257" cy="1140507"/>
            <a:chOff x="982013" y="2635426"/>
            <a:chExt cx="1415443" cy="855380"/>
          </a:xfrm>
        </p:grpSpPr>
        <p:pic>
          <p:nvPicPr>
            <p:cNvPr id="70" name="Picture 6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013" y="2635426"/>
              <a:ext cx="435598" cy="85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6" name="Elbow Connector 75"/>
            <p:cNvCxnSpPr>
              <a:stCxn id="70" idx="3"/>
            </p:cNvCxnSpPr>
            <p:nvPr/>
          </p:nvCxnSpPr>
          <p:spPr>
            <a:xfrm flipV="1">
              <a:off x="1417611" y="3061411"/>
              <a:ext cx="979845" cy="1705"/>
            </a:xfrm>
            <a:prstGeom prst="bentConnector3">
              <a:avLst>
                <a:gd name="adj1" fmla="val 50000"/>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2067" name="Group 2066"/>
          <p:cNvGrpSpPr/>
          <p:nvPr/>
        </p:nvGrpSpPr>
        <p:grpSpPr>
          <a:xfrm>
            <a:off x="1871530" y="4226991"/>
            <a:ext cx="1325079" cy="1140507"/>
            <a:chOff x="1403647" y="3170243"/>
            <a:chExt cx="993809" cy="855380"/>
          </a:xfrm>
        </p:grpSpPr>
        <p:pic>
          <p:nvPicPr>
            <p:cNvPr id="74" name="Picture 7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7" y="3170243"/>
              <a:ext cx="435598" cy="85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7" name="Elbow Connector 76"/>
            <p:cNvCxnSpPr>
              <a:stCxn id="74" idx="3"/>
            </p:cNvCxnSpPr>
            <p:nvPr/>
          </p:nvCxnSpPr>
          <p:spPr>
            <a:xfrm flipV="1">
              <a:off x="1839245" y="3218688"/>
              <a:ext cx="558211" cy="379245"/>
            </a:xfrm>
            <a:prstGeom prst="bentConnector3">
              <a:avLst>
                <a:gd name="adj1" fmla="val 50000"/>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2065" name="Group 2064"/>
          <p:cNvGrpSpPr/>
          <p:nvPr/>
        </p:nvGrpSpPr>
        <p:grpSpPr>
          <a:xfrm>
            <a:off x="719403" y="2869884"/>
            <a:ext cx="2486959" cy="1140507"/>
            <a:chOff x="539552" y="2152413"/>
            <a:chExt cx="1865219" cy="855380"/>
          </a:xfrm>
        </p:grpSpPr>
        <p:pic>
          <p:nvPicPr>
            <p:cNvPr id="52" name="Picture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2152413"/>
              <a:ext cx="435598" cy="85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8" name="Elbow Connector 77"/>
            <p:cNvCxnSpPr>
              <a:stCxn id="52" idx="3"/>
            </p:cNvCxnSpPr>
            <p:nvPr/>
          </p:nvCxnSpPr>
          <p:spPr>
            <a:xfrm>
              <a:off x="975150" y="2580103"/>
              <a:ext cx="1429621" cy="324031"/>
            </a:xfrm>
            <a:prstGeom prst="bentConnector3">
              <a:avLst>
                <a:gd name="adj1" fmla="val 50000"/>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85" name="TextBox 84"/>
          <p:cNvSpPr txBox="1"/>
          <p:nvPr/>
        </p:nvSpPr>
        <p:spPr>
          <a:xfrm>
            <a:off x="1684242" y="2854495"/>
            <a:ext cx="1164465" cy="502573"/>
          </a:xfrm>
          <a:prstGeom prst="rect">
            <a:avLst/>
          </a:prstGeom>
          <a:noFill/>
        </p:spPr>
        <p:txBody>
          <a:bodyPr wrap="square" rtlCol="0">
            <a:spAutoFit/>
          </a:bodyPr>
          <a:lstStyle/>
          <a:p>
            <a:pPr algn="ctr" defTabSz="1219170">
              <a:defRPr/>
            </a:pPr>
            <a:r>
              <a:rPr lang="en-US" sz="1333" b="1" kern="0" dirty="0">
                <a:solidFill>
                  <a:srgbClr val="000000"/>
                </a:solidFill>
                <a:latin typeface="Arial" pitchFamily="34" charset="0"/>
                <a:ea typeface="ＭＳ Ｐゴシック" pitchFamily="34" charset="-128"/>
                <a:cs typeface="Arial" pitchFamily="34" charset="0"/>
              </a:rPr>
              <a:t>Multiple Customers</a:t>
            </a:r>
          </a:p>
        </p:txBody>
      </p:sp>
    </p:spTree>
    <p:extLst>
      <p:ext uri="{BB962C8B-B14F-4D97-AF65-F5344CB8AC3E}">
        <p14:creationId xmlns:p14="http://schemas.microsoft.com/office/powerpoint/2010/main" val="80344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65"/>
                                        </p:tgtEl>
                                        <p:attrNameLst>
                                          <p:attrName>style.visibility</p:attrName>
                                        </p:attrNameLst>
                                      </p:cBhvr>
                                      <p:to>
                                        <p:strVal val="visible"/>
                                      </p:to>
                                    </p:set>
                                    <p:animEffect transition="in" filter="wipe(left)">
                                      <p:cBhvr>
                                        <p:cTn id="7" dur="500"/>
                                        <p:tgtEl>
                                          <p:spTgt spid="206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wipe(left)">
                                      <p:cBhvr>
                                        <p:cTn id="10" dur="500"/>
                                        <p:tgtEl>
                                          <p:spTgt spid="8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066"/>
                                        </p:tgtEl>
                                        <p:attrNameLst>
                                          <p:attrName>style.visibility</p:attrName>
                                        </p:attrNameLst>
                                      </p:cBhvr>
                                      <p:to>
                                        <p:strVal val="visible"/>
                                      </p:to>
                                    </p:set>
                                    <p:animEffect transition="in" filter="wipe(left)">
                                      <p:cBhvr>
                                        <p:cTn id="14" dur="500"/>
                                        <p:tgtEl>
                                          <p:spTgt spid="206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67"/>
                                        </p:tgtEl>
                                        <p:attrNameLst>
                                          <p:attrName>style.visibility</p:attrName>
                                        </p:attrNameLst>
                                      </p:cBhvr>
                                      <p:to>
                                        <p:strVal val="visible"/>
                                      </p:to>
                                    </p:set>
                                    <p:animEffect transition="in" filter="wipe(left)">
                                      <p:cBhvr>
                                        <p:cTn id="18"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333" y="573165"/>
            <a:ext cx="7131088" cy="6284835"/>
          </a:xfrm>
          <a:prstGeom prst="rect">
            <a:avLst/>
          </a:prstGeom>
        </p:spPr>
      </p:pic>
      <p:sp>
        <p:nvSpPr>
          <p:cNvPr id="4" name="Title 3"/>
          <p:cNvSpPr>
            <a:spLocks noGrp="1"/>
          </p:cNvSpPr>
          <p:nvPr>
            <p:ph type="title"/>
          </p:nvPr>
        </p:nvSpPr>
        <p:spPr/>
        <p:txBody>
          <a:bodyPr/>
          <a:lstStyle/>
          <a:p>
            <a:r>
              <a:rPr lang="en-US" dirty="0" smtClean="0"/>
              <a:t>MPLS WAN</a:t>
            </a:r>
            <a:endParaRPr lang="en-US" dirty="0"/>
          </a:p>
        </p:txBody>
      </p:sp>
    </p:spTree>
    <p:extLst>
      <p:ext uri="{BB962C8B-B14F-4D97-AF65-F5344CB8AC3E}">
        <p14:creationId xmlns:p14="http://schemas.microsoft.com/office/powerpoint/2010/main" val="925843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DARK FIBRE / ETHERNET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987" y="1711330"/>
            <a:ext cx="10129997" cy="3709623"/>
          </a:xfrm>
          <a:prstGeom prst="rect">
            <a:avLst/>
          </a:prstGeom>
        </p:spPr>
      </p:pic>
    </p:spTree>
    <p:extLst>
      <p:ext uri="{BB962C8B-B14F-4D97-AF65-F5344CB8AC3E}">
        <p14:creationId xmlns:p14="http://schemas.microsoft.com/office/powerpoint/2010/main" val="824323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pic>
        <p:nvPicPr>
          <p:cNvPr id="1208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00" y="-306103"/>
            <a:ext cx="12190444" cy="685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129818" y="1051990"/>
            <a:ext cx="11743788" cy="3753475"/>
          </a:xfrm>
        </p:spPr>
        <p:txBody>
          <a:bodyPr/>
          <a:lstStyle/>
          <a:p>
            <a:pPr>
              <a:defRPr/>
            </a:pPr>
            <a:r>
              <a:rPr lang="en-US" sz="2353" dirty="0">
                <a:gradFill>
                  <a:gsLst>
                    <a:gs pos="1250">
                      <a:schemeClr val="tx1"/>
                    </a:gs>
                    <a:gs pos="100000">
                      <a:schemeClr val="tx1"/>
                    </a:gs>
                  </a:gsLst>
                  <a:lin ang="5400000" scaled="0"/>
                </a:gradFill>
              </a:rPr>
              <a:t>Great web links for more information</a:t>
            </a:r>
          </a:p>
          <a:p>
            <a:pPr marL="280121" lvl="1" indent="-280121">
              <a:lnSpc>
                <a:spcPct val="100000"/>
              </a:lnSpc>
              <a:buFont typeface="Arial" panose="020B0604020202020204" pitchFamily="34" charset="0"/>
              <a:buChar char="•"/>
              <a:defRPr/>
            </a:pPr>
            <a:r>
              <a:rPr lang="en-US" sz="1568" b="1" dirty="0"/>
              <a:t>ExpressRoute Technical Documentation: </a:t>
            </a:r>
            <a:r>
              <a:rPr lang="en-US" sz="1568" dirty="0">
                <a:hlinkClick r:id="rId4"/>
              </a:rPr>
              <a:t>https://azure.microsoft.com/en-us/documentation/services/expressroute/</a:t>
            </a:r>
            <a:endParaRPr lang="en-US" sz="1568" dirty="0"/>
          </a:p>
          <a:p>
            <a:pPr marL="280121" lvl="1" indent="-280121">
              <a:lnSpc>
                <a:spcPct val="100000"/>
              </a:lnSpc>
              <a:buFont typeface="Arial" panose="020B0604020202020204" pitchFamily="34" charset="0"/>
              <a:buChar char="•"/>
              <a:defRPr/>
            </a:pPr>
            <a:r>
              <a:rPr lang="en-US" sz="1568" b="1" dirty="0"/>
              <a:t>ExpressRoute for Office 365:</a:t>
            </a:r>
            <a:r>
              <a:rPr lang="en-US" sz="1568" dirty="0"/>
              <a:t> </a:t>
            </a:r>
            <a:r>
              <a:rPr lang="en-US" sz="1568" dirty="0">
                <a:hlinkClick r:id="rId5"/>
              </a:rPr>
              <a:t>https://support.office.com/en-us/article/Azure-ExpressRoute-for-Office-365-6d2534a2-c19c-4a99-be5e-33a0cee5d3bd</a:t>
            </a:r>
            <a:endParaRPr lang="en-US" sz="1568" dirty="0"/>
          </a:p>
          <a:p>
            <a:pPr lvl="1">
              <a:defRPr/>
            </a:pPr>
            <a:r>
              <a:rPr lang="en-US" sz="2353" dirty="0">
                <a:latin typeface="+mj-lt"/>
              </a:rPr>
              <a:t>Other related services</a:t>
            </a:r>
          </a:p>
          <a:p>
            <a:pPr marL="280121" lvl="1" indent="-280121">
              <a:lnSpc>
                <a:spcPct val="100000"/>
              </a:lnSpc>
              <a:buFont typeface="Arial" panose="020B0604020202020204" pitchFamily="34" charset="0"/>
              <a:buChar char="•"/>
              <a:defRPr/>
            </a:pPr>
            <a:r>
              <a:rPr lang="en-US" sz="1568" b="1" dirty="0"/>
              <a:t>Microsoft Cloud Services and Network Security: </a:t>
            </a:r>
          </a:p>
          <a:p>
            <a:pPr marL="280121" lvl="1" indent="-280121">
              <a:lnSpc>
                <a:spcPct val="100000"/>
              </a:lnSpc>
              <a:buFont typeface="Arial" panose="020B0604020202020204" pitchFamily="34" charset="0"/>
              <a:buChar char="•"/>
              <a:defRPr/>
            </a:pPr>
            <a:r>
              <a:rPr lang="en-US" sz="1568" dirty="0">
                <a:hlinkClick r:id="rId6"/>
              </a:rPr>
              <a:t>https://azure.microsoft.com/en-us/documentation/articles/best-practices-network-security.html</a:t>
            </a:r>
            <a:endParaRPr lang="en-US" sz="1568" dirty="0"/>
          </a:p>
          <a:p>
            <a:pPr marL="280121" lvl="1" indent="-280121">
              <a:lnSpc>
                <a:spcPct val="100000"/>
              </a:lnSpc>
              <a:buFont typeface="Arial" panose="020B0604020202020204" pitchFamily="34" charset="0"/>
              <a:buChar char="•"/>
              <a:defRPr/>
            </a:pPr>
            <a:r>
              <a:rPr lang="en-US" sz="1568" b="1" dirty="0"/>
              <a:t>Azure Virtual Networks: </a:t>
            </a:r>
            <a:r>
              <a:rPr lang="en-US" sz="1568" dirty="0">
                <a:hlinkClick r:id="rId7"/>
              </a:rPr>
              <a:t>https://azure.microsoft.com/en-us/documentation/services/virtual-network/</a:t>
            </a:r>
            <a:endParaRPr lang="en-US" sz="1568" dirty="0"/>
          </a:p>
          <a:p>
            <a:pPr marL="280121" lvl="1" indent="-280121">
              <a:lnSpc>
                <a:spcPct val="100000"/>
              </a:lnSpc>
              <a:buFont typeface="Arial" panose="020B0604020202020204" pitchFamily="34" charset="0"/>
              <a:buChar char="•"/>
              <a:defRPr/>
            </a:pPr>
            <a:r>
              <a:rPr lang="en-US" sz="1568" b="1" dirty="0"/>
              <a:t>Network Security Groups: </a:t>
            </a:r>
            <a:r>
              <a:rPr lang="en-US" sz="1568" dirty="0">
                <a:hlinkClick r:id="rId8"/>
              </a:rPr>
              <a:t>https://azure.microsoft.com/en-us/documentation/articles/virtual-networks-nsg/</a:t>
            </a:r>
            <a:endParaRPr lang="en-US" sz="1568" dirty="0"/>
          </a:p>
          <a:p>
            <a:pPr marL="280121" lvl="1" indent="-280121">
              <a:lnSpc>
                <a:spcPct val="100000"/>
              </a:lnSpc>
              <a:buFont typeface="Arial" panose="020B0604020202020204" pitchFamily="34" charset="0"/>
              <a:buChar char="•"/>
              <a:defRPr/>
            </a:pPr>
            <a:r>
              <a:rPr lang="en-US" sz="1568" b="1" dirty="0"/>
              <a:t>User Defined Routing: </a:t>
            </a:r>
            <a:r>
              <a:rPr lang="en-US" sz="1568" dirty="0">
                <a:hlinkClick r:id="rId9"/>
              </a:rPr>
              <a:t>https://azure.microsoft.com/en-us/documentation/articles/virtual-networks-udr-overview/</a:t>
            </a:r>
            <a:endParaRPr lang="en-US" sz="1568" dirty="0"/>
          </a:p>
          <a:p>
            <a:pPr marL="280121" lvl="1" indent="-280121">
              <a:lnSpc>
                <a:spcPct val="100000"/>
              </a:lnSpc>
              <a:buFont typeface="Arial" panose="020B0604020202020204" pitchFamily="34" charset="0"/>
              <a:buChar char="•"/>
              <a:defRPr/>
            </a:pPr>
            <a:r>
              <a:rPr lang="en-US" sz="1568" b="1" dirty="0"/>
              <a:t>Azure Virtual Gateways: </a:t>
            </a:r>
            <a:r>
              <a:rPr lang="en-US" sz="1568" dirty="0">
                <a:hlinkClick r:id="rId10"/>
              </a:rPr>
              <a:t>https://azure.microsoft.com/en-us/documentation/services/vpn-gateway/</a:t>
            </a:r>
            <a:endParaRPr lang="en-US" sz="1568" dirty="0"/>
          </a:p>
          <a:p>
            <a:pPr marL="280121" lvl="1" indent="-280121">
              <a:lnSpc>
                <a:spcPct val="100000"/>
              </a:lnSpc>
              <a:buFont typeface="Arial" panose="020B0604020202020204" pitchFamily="34" charset="0"/>
              <a:buChar char="•"/>
              <a:defRPr/>
            </a:pPr>
            <a:r>
              <a:rPr lang="en-US" sz="1568" b="1" dirty="0"/>
              <a:t>Site-to-Site VPNs: </a:t>
            </a:r>
            <a:r>
              <a:rPr lang="en-US" sz="1568" dirty="0">
                <a:hlinkClick r:id="rId11"/>
              </a:rPr>
              <a:t>https://azure.microsoft.com/en-us/documentation/articles/vpn-gateway-site-to-site-create/</a:t>
            </a:r>
            <a:endParaRPr lang="en-US" sz="1568" dirty="0"/>
          </a:p>
        </p:txBody>
      </p:sp>
      <p:sp>
        <p:nvSpPr>
          <p:cNvPr id="9" name="Title 1"/>
          <p:cNvSpPr txBox="1">
            <a:spLocks/>
          </p:cNvSpPr>
          <p:nvPr/>
        </p:nvSpPr>
        <p:spPr>
          <a:xfrm>
            <a:off x="269240" y="289957"/>
            <a:ext cx="11743788" cy="1525167"/>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defRPr/>
            </a:pPr>
            <a:endParaRPr lang="en-US" sz="4705" spc="-100">
              <a:gradFill>
                <a:gsLst>
                  <a:gs pos="1250">
                    <a:srgbClr val="FFFFFF"/>
                  </a:gs>
                  <a:gs pos="100000">
                    <a:srgbClr val="FFFFFF"/>
                  </a:gs>
                </a:gsLst>
                <a:lin ang="5400000" scaled="0"/>
              </a:gradFill>
              <a:latin typeface="Segoe UI Light"/>
            </a:endParaRPr>
          </a:p>
        </p:txBody>
      </p:sp>
      <p:sp>
        <p:nvSpPr>
          <p:cNvPr id="10" name="Title 1"/>
          <p:cNvSpPr txBox="1">
            <a:spLocks/>
          </p:cNvSpPr>
          <p:nvPr/>
        </p:nvSpPr>
        <p:spPr>
          <a:xfrm>
            <a:off x="179662" y="439364"/>
            <a:ext cx="11982083" cy="673872"/>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defRPr/>
            </a:pPr>
            <a:r>
              <a:rPr lang="en-US" sz="4705" spc="-100" dirty="0">
                <a:gradFill>
                  <a:gsLst>
                    <a:gs pos="1250">
                      <a:srgbClr val="FFFFFF"/>
                    </a:gs>
                    <a:gs pos="100000">
                      <a:srgbClr val="FFFFFF"/>
                    </a:gs>
                  </a:gsLst>
                  <a:lin ang="5400000" scaled="0"/>
                </a:gradFill>
                <a:latin typeface="Segoe UI Light"/>
              </a:rPr>
              <a:t>References</a:t>
            </a:r>
          </a:p>
        </p:txBody>
      </p:sp>
    </p:spTree>
    <p:extLst>
      <p:ext uri="{BB962C8B-B14F-4D97-AF65-F5344CB8AC3E}">
        <p14:creationId xmlns:p14="http://schemas.microsoft.com/office/powerpoint/2010/main" val="38594214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ExpressRoute</a:t>
            </a:r>
            <a:endParaRPr lang="en-US" dirty="0"/>
          </a:p>
        </p:txBody>
      </p:sp>
      <p:grpSp>
        <p:nvGrpSpPr>
          <p:cNvPr id="4" name="Group 3"/>
          <p:cNvGrpSpPr/>
          <p:nvPr/>
        </p:nvGrpSpPr>
        <p:grpSpPr>
          <a:xfrm>
            <a:off x="-104271" y="1043380"/>
            <a:ext cx="5986321" cy="5747213"/>
            <a:chOff x="6093579" y="1209675"/>
            <a:chExt cx="6106359" cy="5862457"/>
          </a:xfrm>
        </p:grpSpPr>
        <p:sp>
          <p:nvSpPr>
            <p:cNvPr id="5" name="Rectangle 4"/>
            <p:cNvSpPr/>
            <p:nvPr/>
          </p:nvSpPr>
          <p:spPr bwMode="auto">
            <a:xfrm>
              <a:off x="6227576" y="1209675"/>
              <a:ext cx="5972362" cy="5862457"/>
            </a:xfrm>
            <a:prstGeom prst="rect">
              <a:avLst/>
            </a:prstGeom>
            <a:solidFill>
              <a:schemeClr val="accent3">
                <a:lumMod val="50000"/>
                <a:alpha val="4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3137" b="1" spc="-49" dirty="0">
                <a:gradFill>
                  <a:gsLst>
                    <a:gs pos="86726">
                      <a:srgbClr val="EFEFEF"/>
                    </a:gs>
                    <a:gs pos="36283">
                      <a:srgbClr val="EFEFEF"/>
                    </a:gs>
                  </a:gsLst>
                  <a:lin ang="5400000" scaled="0"/>
                </a:gradFill>
                <a:latin typeface="Segoe UI Light"/>
              </a:endParaRPr>
            </a:p>
          </p:txBody>
        </p:sp>
        <p:sp>
          <p:nvSpPr>
            <p:cNvPr id="7" name="Freeform 5"/>
            <p:cNvSpPr>
              <a:spLocks noEditPoints="1"/>
            </p:cNvSpPr>
            <p:nvPr/>
          </p:nvSpPr>
          <p:spPr bwMode="black">
            <a:xfrm>
              <a:off x="6956077" y="2007733"/>
              <a:ext cx="773138" cy="1190497"/>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lumMod val="40000"/>
                <a:lumOff val="60000"/>
              </a:schemeClr>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8" name="Freeform 5"/>
            <p:cNvSpPr>
              <a:spLocks noEditPoints="1"/>
            </p:cNvSpPr>
            <p:nvPr/>
          </p:nvSpPr>
          <p:spPr bwMode="black">
            <a:xfrm>
              <a:off x="8204309" y="1307345"/>
              <a:ext cx="773138" cy="1190497"/>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lumMod val="40000"/>
                <a:lumOff val="60000"/>
              </a:schemeClr>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9" name="Freeform 5"/>
            <p:cNvSpPr>
              <a:spLocks noEditPoints="1"/>
            </p:cNvSpPr>
            <p:nvPr/>
          </p:nvSpPr>
          <p:spPr bwMode="black">
            <a:xfrm>
              <a:off x="6956077" y="3552197"/>
              <a:ext cx="773138" cy="1190497"/>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lumMod val="40000"/>
                <a:lumOff val="60000"/>
              </a:schemeClr>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0" name="Freeform 539"/>
            <p:cNvSpPr>
              <a:spLocks noChangeAspect="1"/>
            </p:cNvSpPr>
            <p:nvPr/>
          </p:nvSpPr>
          <p:spPr bwMode="auto">
            <a:xfrm>
              <a:off x="10319514" y="1648975"/>
              <a:ext cx="1694290" cy="93149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8D7"/>
            </a:solidFill>
            <a:ln>
              <a:solidFill>
                <a:srgbClr val="0078D7"/>
              </a:solidFill>
            </a:ln>
            <a:scene3d>
              <a:camera prst="orthographicFront"/>
              <a:lightRig rig="threePt" dir="t"/>
            </a:scene3d>
            <a:sp3d>
              <a:bevelT/>
            </a:sp3d>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1" name="TextBox 10"/>
            <p:cNvSpPr txBox="1"/>
            <p:nvPr/>
          </p:nvSpPr>
          <p:spPr>
            <a:xfrm>
              <a:off x="10561637" y="1956841"/>
              <a:ext cx="1276824" cy="544765"/>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86726">
                        <a:srgbClr val="EFEFEF"/>
                      </a:gs>
                      <a:gs pos="36283">
                        <a:srgbClr val="EFEFEF"/>
                      </a:gs>
                    </a:gsLst>
                    <a:lin ang="5400000" scaled="0"/>
                  </a:gradFill>
                  <a:effectLst>
                    <a:outerShdw blurRad="38100" dist="38100" dir="2700000" algn="tl">
                      <a:srgbClr val="000000">
                        <a:alpha val="43137"/>
                      </a:srgbClr>
                    </a:outerShdw>
                  </a:effectLst>
                </a:rPr>
                <a:t>Microsoft</a:t>
              </a:r>
            </a:p>
          </p:txBody>
        </p:sp>
        <p:sp>
          <p:nvSpPr>
            <p:cNvPr id="12" name="Oval 11"/>
            <p:cNvSpPr/>
            <p:nvPr/>
          </p:nvSpPr>
          <p:spPr bwMode="auto">
            <a:xfrm>
              <a:off x="8504784" y="2952364"/>
              <a:ext cx="1117050" cy="1117050"/>
            </a:xfrm>
            <a:prstGeom prst="ellipse">
              <a:avLst/>
            </a:prstGeom>
            <a:solidFill>
              <a:schemeClr val="tx1"/>
            </a:solidFill>
            <a:ln w="571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6091" fontAlgn="base">
                <a:lnSpc>
                  <a:spcPct val="90000"/>
                </a:lnSpc>
                <a:spcBef>
                  <a:spcPct val="0"/>
                </a:spcBef>
                <a:spcAft>
                  <a:spcPct val="0"/>
                </a:spcAft>
              </a:pPr>
              <a:r>
                <a:rPr lang="en-US" sz="2353" b="1" spc="-49" dirty="0">
                  <a:solidFill>
                    <a:srgbClr val="000000"/>
                  </a:solidFill>
                  <a:effectLst>
                    <a:outerShdw blurRad="38100" dist="38100" dir="2700000" algn="tl">
                      <a:srgbClr val="000000">
                        <a:alpha val="43137"/>
                      </a:srgbClr>
                    </a:outerShdw>
                  </a:effectLst>
                </a:rPr>
                <a:t>WAN</a:t>
              </a:r>
            </a:p>
          </p:txBody>
        </p:sp>
        <p:cxnSp>
          <p:nvCxnSpPr>
            <p:cNvPr id="13" name="Straight Arrow Connector 12"/>
            <p:cNvCxnSpPr/>
            <p:nvPr/>
          </p:nvCxnSpPr>
          <p:spPr>
            <a:xfrm flipH="1" flipV="1">
              <a:off x="7771541" y="3057543"/>
              <a:ext cx="691032" cy="252859"/>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771427" y="3709717"/>
              <a:ext cx="691146" cy="221096"/>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701319" y="2523441"/>
              <a:ext cx="134421" cy="390828"/>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570764" y="2604769"/>
              <a:ext cx="808083" cy="529081"/>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51914" y="4670295"/>
              <a:ext cx="1218923" cy="544765"/>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0">
                        <a:srgbClr val="FFFFFF"/>
                      </a:gs>
                      <a:gs pos="100000">
                        <a:srgbClr val="FFFFFF"/>
                      </a:gs>
                    </a:gsLst>
                    <a:lin ang="5400000" scaled="0"/>
                  </a:gradFill>
                </a:rPr>
                <a:t>Corp HQ</a:t>
              </a:r>
            </a:p>
          </p:txBody>
        </p:sp>
        <p:sp>
          <p:nvSpPr>
            <p:cNvPr id="18" name="TextBox 17"/>
            <p:cNvSpPr txBox="1"/>
            <p:nvPr/>
          </p:nvSpPr>
          <p:spPr>
            <a:xfrm>
              <a:off x="6093579" y="3104897"/>
              <a:ext cx="1779013" cy="544765"/>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0">
                        <a:srgbClr val="FFFFFF"/>
                      </a:gs>
                      <a:gs pos="100000">
                        <a:srgbClr val="FFFFFF"/>
                      </a:gs>
                    </a:gsLst>
                    <a:lin ang="5400000" scaled="0"/>
                  </a:gradFill>
                </a:rPr>
                <a:t>Branch office 1</a:t>
              </a:r>
            </a:p>
          </p:txBody>
        </p:sp>
        <p:sp>
          <p:nvSpPr>
            <p:cNvPr id="19" name="TextBox 18"/>
            <p:cNvSpPr txBox="1"/>
            <p:nvPr/>
          </p:nvSpPr>
          <p:spPr>
            <a:xfrm>
              <a:off x="6523037" y="1236055"/>
              <a:ext cx="1779013" cy="544765"/>
            </a:xfrm>
            <a:prstGeom prst="rect">
              <a:avLst/>
            </a:prstGeom>
            <a:noFill/>
          </p:spPr>
          <p:txBody>
            <a:bodyPr wrap="none" lIns="179285" tIns="143428" rIns="179285" bIns="143428" rtlCol="0">
              <a:spAutoFit/>
            </a:bodyPr>
            <a:lstStyle/>
            <a:p>
              <a:pPr defTabSz="914133">
                <a:lnSpc>
                  <a:spcPct val="90000"/>
                </a:lnSpc>
              </a:pPr>
              <a:r>
                <a:rPr lang="en-US" sz="1765" spc="-49" dirty="0">
                  <a:gradFill>
                    <a:gsLst>
                      <a:gs pos="0">
                        <a:srgbClr val="FFFFFF"/>
                      </a:gs>
                      <a:gs pos="100000">
                        <a:srgbClr val="FFFFFF"/>
                      </a:gs>
                    </a:gsLst>
                    <a:lin ang="5400000" scaled="0"/>
                  </a:gradFill>
                </a:rPr>
                <a:t>Branch office 2</a:t>
              </a:r>
            </a:p>
          </p:txBody>
        </p:sp>
        <p:sp>
          <p:nvSpPr>
            <p:cNvPr id="20" name="Oval 19"/>
            <p:cNvSpPr/>
            <p:nvPr/>
          </p:nvSpPr>
          <p:spPr bwMode="auto">
            <a:xfrm>
              <a:off x="10447377" y="3300873"/>
              <a:ext cx="1348487" cy="1348487"/>
            </a:xfrm>
            <a:prstGeom prst="ellipse">
              <a:avLst/>
            </a:prstGeom>
            <a:solidFill>
              <a:schemeClr val="tx1"/>
            </a:solidFill>
            <a:ln w="571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dirty="0">
                <a:gradFill>
                  <a:gsLst>
                    <a:gs pos="36283">
                      <a:srgbClr val="505050"/>
                    </a:gs>
                    <a:gs pos="28000">
                      <a:srgbClr val="505050"/>
                    </a:gs>
                  </a:gsLst>
                  <a:lin ang="5400000" scaled="0"/>
                </a:gradFill>
              </a:endParaRPr>
            </a:p>
          </p:txBody>
        </p:sp>
        <p:sp>
          <p:nvSpPr>
            <p:cNvPr id="21" name="Freeform 61"/>
            <p:cNvSpPr>
              <a:spLocks noChangeAspect="1" noEditPoints="1"/>
            </p:cNvSpPr>
            <p:nvPr/>
          </p:nvSpPr>
          <p:spPr bwMode="auto">
            <a:xfrm>
              <a:off x="10847497" y="3450693"/>
              <a:ext cx="548247" cy="411764"/>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22" name="TextBox 21"/>
            <p:cNvSpPr txBox="1"/>
            <p:nvPr/>
          </p:nvSpPr>
          <p:spPr>
            <a:xfrm>
              <a:off x="10619042" y="3795020"/>
              <a:ext cx="1021369" cy="738664"/>
            </a:xfrm>
            <a:prstGeom prst="rect">
              <a:avLst/>
            </a:prstGeom>
            <a:noFill/>
          </p:spPr>
          <p:txBody>
            <a:bodyPr wrap="none" lIns="179285" tIns="143428" rIns="179285" bIns="143428" rtlCol="0">
              <a:spAutoFit/>
            </a:bodyPr>
            <a:lstStyle/>
            <a:p>
              <a:pPr algn="ctr" defTabSz="914133">
                <a:lnSpc>
                  <a:spcPct val="90000"/>
                </a:lnSpc>
              </a:pPr>
              <a:r>
                <a:rPr lang="en-US" sz="1568" spc="-49" dirty="0">
                  <a:gradFill>
                    <a:gsLst>
                      <a:gs pos="4425">
                        <a:srgbClr val="505050"/>
                      </a:gs>
                      <a:gs pos="72000">
                        <a:srgbClr val="505050"/>
                      </a:gs>
                    </a:gsLst>
                    <a:lin ang="5400000" scaled="0"/>
                  </a:gradFill>
                </a:rPr>
                <a:t>Public </a:t>
              </a:r>
              <a:br>
                <a:rPr lang="en-US" sz="1568" spc="-49" dirty="0">
                  <a:gradFill>
                    <a:gsLst>
                      <a:gs pos="4425">
                        <a:srgbClr val="505050"/>
                      </a:gs>
                      <a:gs pos="72000">
                        <a:srgbClr val="505050"/>
                      </a:gs>
                    </a:gsLst>
                    <a:lin ang="5400000" scaled="0"/>
                  </a:gradFill>
                </a:rPr>
              </a:br>
              <a:r>
                <a:rPr lang="en-US" sz="1568" spc="-49" dirty="0">
                  <a:gradFill>
                    <a:gsLst>
                      <a:gs pos="4425">
                        <a:srgbClr val="505050"/>
                      </a:gs>
                      <a:gs pos="72000">
                        <a:srgbClr val="505050"/>
                      </a:gs>
                    </a:gsLst>
                    <a:lin ang="5400000" scaled="0"/>
                  </a:gradFill>
                </a:rPr>
                <a:t>internet</a:t>
              </a:r>
            </a:p>
          </p:txBody>
        </p:sp>
      </p:grpSp>
      <p:sp>
        <p:nvSpPr>
          <p:cNvPr id="23" name="Rectangle 22"/>
          <p:cNvSpPr/>
          <p:nvPr/>
        </p:nvSpPr>
        <p:spPr>
          <a:xfrm>
            <a:off x="0" y="5119660"/>
            <a:ext cx="5882049" cy="1357769"/>
          </a:xfrm>
          <a:prstGeom prst="rect">
            <a:avLst/>
          </a:prstGeom>
          <a:noFill/>
        </p:spPr>
        <p:txBody>
          <a:bodyPr wrap="square">
            <a:spAutoFit/>
          </a:bodyPr>
          <a:lstStyle/>
          <a:p>
            <a:pPr algn="ctr" defTabSz="914367"/>
            <a:r>
              <a:rPr lang="en-US" sz="2745" dirty="0">
                <a:solidFill>
                  <a:srgbClr val="FFFFFF"/>
                </a:solidFill>
                <a:latin typeface="Calibri" panose="020F0502020204030204" pitchFamily="34" charset="0"/>
              </a:rPr>
              <a:t>ExpressRoute </a:t>
            </a:r>
            <a:r>
              <a:rPr lang="en-US" sz="2745">
                <a:solidFill>
                  <a:srgbClr val="FFFFFF"/>
                </a:solidFill>
                <a:latin typeface="Calibri" panose="020F0502020204030204" pitchFamily="34" charset="0"/>
              </a:rPr>
              <a:t>provides a </a:t>
            </a:r>
            <a:r>
              <a:rPr lang="en-US" sz="2745" dirty="0">
                <a:solidFill>
                  <a:srgbClr val="FFFFFF"/>
                </a:solidFill>
                <a:latin typeface="Calibri" panose="020F0502020204030204" pitchFamily="34" charset="0"/>
              </a:rPr>
              <a:t>private, </a:t>
            </a:r>
            <a:br>
              <a:rPr lang="en-US" sz="2745" dirty="0">
                <a:solidFill>
                  <a:srgbClr val="FFFFFF"/>
                </a:solidFill>
                <a:latin typeface="Calibri" panose="020F0502020204030204" pitchFamily="34" charset="0"/>
              </a:rPr>
            </a:br>
            <a:r>
              <a:rPr lang="en-US" sz="2745" kern="0" spc="-49" dirty="0">
                <a:solidFill>
                  <a:srgbClr val="FFFFFF"/>
                </a:solidFill>
                <a:latin typeface="Calibri" panose="020F0502020204030204" pitchFamily="34" charset="0"/>
              </a:rPr>
              <a:t>dedicated</a:t>
            </a:r>
            <a:r>
              <a:rPr lang="en-US" sz="2745" dirty="0">
                <a:solidFill>
                  <a:srgbClr val="FFFFFF"/>
                </a:solidFill>
                <a:latin typeface="Calibri" panose="020F0502020204030204" pitchFamily="34" charset="0"/>
              </a:rPr>
              <a:t>, high-throughput network </a:t>
            </a:r>
            <a:r>
              <a:rPr lang="en-US" sz="2745">
                <a:solidFill>
                  <a:srgbClr val="FFFFFF"/>
                </a:solidFill>
                <a:latin typeface="Calibri" panose="020F0502020204030204" pitchFamily="34" charset="0"/>
              </a:rPr>
              <a:t>connection to Microsoft</a:t>
            </a:r>
            <a:endParaRPr lang="en-US" sz="1961" b="1" dirty="0">
              <a:solidFill>
                <a:srgbClr val="0582E4"/>
              </a:solidFill>
              <a:effectLst>
                <a:outerShdw blurRad="38100" dist="38100" dir="2700000" algn="tl">
                  <a:srgbClr val="000000">
                    <a:alpha val="43137"/>
                  </a:srgbClr>
                </a:outerShdw>
              </a:effectLst>
              <a:latin typeface="Segoe UI Light"/>
            </a:endParaRPr>
          </a:p>
        </p:txBody>
      </p:sp>
      <p:grpSp>
        <p:nvGrpSpPr>
          <p:cNvPr id="39" name="Group 38"/>
          <p:cNvGrpSpPr/>
          <p:nvPr/>
        </p:nvGrpSpPr>
        <p:grpSpPr>
          <a:xfrm>
            <a:off x="6170702" y="2892591"/>
            <a:ext cx="5665121" cy="980394"/>
            <a:chOff x="6096000" y="2760141"/>
            <a:chExt cx="6103937" cy="1215647"/>
          </a:xfrm>
          <a:solidFill>
            <a:srgbClr val="7FBA00">
              <a:lumMod val="50000"/>
            </a:srgbClr>
          </a:solidFill>
        </p:grpSpPr>
        <p:sp>
          <p:nvSpPr>
            <p:cNvPr id="40" name="Rectangle 39"/>
            <p:cNvSpPr/>
            <p:nvPr/>
          </p:nvSpPr>
          <p:spPr bwMode="auto">
            <a:xfrm>
              <a:off x="6096000" y="2760141"/>
              <a:ext cx="6103937" cy="1215647"/>
            </a:xfrm>
            <a:prstGeom prst="rect">
              <a:avLst/>
            </a:prstGeom>
            <a:solidFill>
              <a:srgbClr val="552C50"/>
            </a:solidFill>
            <a:ln w="1079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896091" fontAlgn="base">
                <a:lnSpc>
                  <a:spcPct val="90000"/>
                </a:lnSpc>
                <a:spcBef>
                  <a:spcPct val="0"/>
                </a:spcBef>
                <a:spcAft>
                  <a:spcPct val="0"/>
                </a:spcAft>
                <a:defRPr/>
              </a:pPr>
              <a:r>
                <a:rPr lang="en-US" sz="3137" b="1" kern="0" spc="-49" dirty="0">
                  <a:gradFill>
                    <a:gsLst>
                      <a:gs pos="1250">
                        <a:srgbClr val="EFEFEF"/>
                      </a:gs>
                      <a:gs pos="10417">
                        <a:srgbClr val="EFEFEF"/>
                      </a:gs>
                    </a:gsLst>
                    <a:lin ang="5400000" scaled="0"/>
                  </a:gradFill>
                  <a:effectLst>
                    <a:outerShdw blurRad="38100" dist="38100" dir="2700000" algn="tl">
                      <a:srgbClr val="000000">
                        <a:alpha val="43137"/>
                      </a:srgbClr>
                    </a:outerShdw>
                  </a:effectLst>
                  <a:latin typeface="Segoe UI Light"/>
                </a:rPr>
                <a:t>Security</a:t>
              </a:r>
            </a:p>
          </p:txBody>
        </p:sp>
        <p:sp>
          <p:nvSpPr>
            <p:cNvPr id="41" name="Freeform 26"/>
            <p:cNvSpPr>
              <a:spLocks noChangeAspect="1" noEditPoints="1"/>
            </p:cNvSpPr>
            <p:nvPr/>
          </p:nvSpPr>
          <p:spPr bwMode="auto">
            <a:xfrm>
              <a:off x="11189998" y="2944996"/>
              <a:ext cx="610116" cy="797142"/>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rgbClr val="FFFFFF"/>
            </a:solidFill>
            <a:ln w="10795" cap="flat" cmpd="sng" algn="ctr">
              <a:noFill/>
              <a:prstDash val="solid"/>
            </a:ln>
            <a:effectLst/>
          </p:spPr>
          <p:txBody>
            <a:bodyPr vert="horz" wrap="square" lIns="89642" tIns="44821" rIns="89642" bIns="44821" numCol="1" anchor="ctr" anchorCtr="0" compatLnSpc="1">
              <a:prstTxWarp prst="textNoShape">
                <a:avLst/>
              </a:prstTxWarp>
            </a:bodyPr>
            <a:lstStyle/>
            <a:p>
              <a:pPr defTabSz="914133">
                <a:defRPr/>
              </a:pPr>
              <a:endParaRPr lang="en-US" sz="1765" b="1" kern="0">
                <a:solidFill>
                  <a:srgbClr val="505050"/>
                </a:solidFill>
                <a:effectLst>
                  <a:outerShdw blurRad="38100" dist="38100" dir="2700000" algn="tl">
                    <a:srgbClr val="000000">
                      <a:alpha val="43137"/>
                    </a:srgbClr>
                  </a:outerShdw>
                </a:effectLst>
                <a:latin typeface="Segoe UI Light"/>
              </a:endParaRPr>
            </a:p>
          </p:txBody>
        </p:sp>
      </p:grpSp>
      <p:grpSp>
        <p:nvGrpSpPr>
          <p:cNvPr id="42" name="Group 41"/>
          <p:cNvGrpSpPr/>
          <p:nvPr/>
        </p:nvGrpSpPr>
        <p:grpSpPr>
          <a:xfrm>
            <a:off x="6170702" y="5026272"/>
            <a:ext cx="5665121" cy="980394"/>
            <a:chOff x="6096000" y="5405816"/>
            <a:chExt cx="6103937" cy="1215647"/>
          </a:xfrm>
          <a:solidFill>
            <a:srgbClr val="7FBA00">
              <a:lumMod val="50000"/>
            </a:srgbClr>
          </a:solidFill>
        </p:grpSpPr>
        <p:sp>
          <p:nvSpPr>
            <p:cNvPr id="43" name="Rectangle 42"/>
            <p:cNvSpPr/>
            <p:nvPr/>
          </p:nvSpPr>
          <p:spPr bwMode="auto">
            <a:xfrm>
              <a:off x="6096000" y="5405816"/>
              <a:ext cx="6103937" cy="1215647"/>
            </a:xfrm>
            <a:prstGeom prst="rect">
              <a:avLst/>
            </a:prstGeom>
            <a:solidFill>
              <a:srgbClr val="552C50"/>
            </a:solidFill>
            <a:ln w="1079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896091" fontAlgn="base">
                <a:lnSpc>
                  <a:spcPct val="90000"/>
                </a:lnSpc>
                <a:spcBef>
                  <a:spcPct val="0"/>
                </a:spcBef>
                <a:spcAft>
                  <a:spcPct val="0"/>
                </a:spcAft>
                <a:defRPr/>
              </a:pPr>
              <a:r>
                <a:rPr lang="en-US" sz="3137" b="1" kern="0" spc="-49" dirty="0">
                  <a:gradFill>
                    <a:gsLst>
                      <a:gs pos="1250">
                        <a:srgbClr val="EFEFEF"/>
                      </a:gs>
                      <a:gs pos="10417">
                        <a:srgbClr val="EFEFEF"/>
                      </a:gs>
                    </a:gsLst>
                    <a:lin ang="5400000" scaled="0"/>
                  </a:gradFill>
                  <a:effectLst>
                    <a:outerShdw blurRad="38100" dist="38100" dir="2700000" algn="tl">
                      <a:srgbClr val="000000">
                        <a:alpha val="43137"/>
                      </a:srgbClr>
                    </a:outerShdw>
                  </a:effectLst>
                  <a:latin typeface="Segoe UI Light"/>
                </a:rPr>
                <a:t>Lower cost</a:t>
              </a:r>
            </a:p>
          </p:txBody>
        </p:sp>
        <p:grpSp>
          <p:nvGrpSpPr>
            <p:cNvPr id="44" name="Group 43"/>
            <p:cNvGrpSpPr/>
            <p:nvPr/>
          </p:nvGrpSpPr>
          <p:grpSpPr>
            <a:xfrm>
              <a:off x="11033577" y="5540932"/>
              <a:ext cx="941632" cy="945413"/>
              <a:chOff x="11033577" y="5540932"/>
              <a:chExt cx="941632" cy="945413"/>
            </a:xfrm>
            <a:grpFill/>
          </p:grpSpPr>
          <p:sp>
            <p:nvSpPr>
              <p:cNvPr id="45" name="Right Arrow 44"/>
              <p:cNvSpPr/>
              <p:nvPr/>
            </p:nvSpPr>
            <p:spPr bwMode="auto">
              <a:xfrm rot="5400000">
                <a:off x="11031686" y="5542823"/>
                <a:ext cx="945413" cy="941632"/>
              </a:xfrm>
              <a:prstGeom prst="rightArrow">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896091" fontAlgn="base">
                  <a:lnSpc>
                    <a:spcPct val="90000"/>
                  </a:lnSpc>
                  <a:spcBef>
                    <a:spcPct val="0"/>
                  </a:spcBef>
                  <a:spcAft>
                    <a:spcPct val="0"/>
                  </a:spcAft>
                  <a:defRPr/>
                </a:pPr>
                <a:endParaRPr lang="en-US" sz="1961" b="1" kern="0" spc="-49" dirty="0">
                  <a:gradFill>
                    <a:gsLst>
                      <a:gs pos="1250">
                        <a:srgbClr val="EFEFEF"/>
                      </a:gs>
                      <a:gs pos="10417">
                        <a:srgbClr val="EFEFEF"/>
                      </a:gs>
                    </a:gsLst>
                    <a:lin ang="5400000" scaled="0"/>
                  </a:gradFill>
                  <a:effectLst>
                    <a:outerShdw blurRad="38100" dist="38100" dir="2700000" algn="tl">
                      <a:srgbClr val="000000">
                        <a:alpha val="43137"/>
                      </a:srgbClr>
                    </a:outerShdw>
                  </a:effectLst>
                  <a:latin typeface="Segoe UI Light"/>
                </a:endParaRPr>
              </a:p>
            </p:txBody>
          </p:sp>
          <p:sp>
            <p:nvSpPr>
              <p:cNvPr id="46" name="Freeform 9"/>
              <p:cNvSpPr>
                <a:spLocks noChangeAspect="1"/>
              </p:cNvSpPr>
              <p:nvPr/>
            </p:nvSpPr>
            <p:spPr bwMode="black">
              <a:xfrm>
                <a:off x="11344904" y="5619150"/>
                <a:ext cx="318976" cy="549876"/>
              </a:xfrm>
              <a:custGeom>
                <a:avLst/>
                <a:gdLst>
                  <a:gd name="T0" fmla="*/ 219 w 339"/>
                  <a:gd name="T1" fmla="*/ 584 h 584"/>
                  <a:gd name="T2" fmla="*/ 219 w 339"/>
                  <a:gd name="T3" fmla="*/ 511 h 584"/>
                  <a:gd name="T4" fmla="*/ 339 w 339"/>
                  <a:gd name="T5" fmla="*/ 373 h 584"/>
                  <a:gd name="T6" fmla="*/ 214 w 339"/>
                  <a:gd name="T7" fmla="*/ 230 h 584"/>
                  <a:gd name="T8" fmla="*/ 146 w 339"/>
                  <a:gd name="T9" fmla="*/ 190 h 584"/>
                  <a:gd name="T10" fmla="*/ 186 w 339"/>
                  <a:gd name="T11" fmla="*/ 169 h 584"/>
                  <a:gd name="T12" fmla="*/ 274 w 339"/>
                  <a:gd name="T13" fmla="*/ 191 h 584"/>
                  <a:gd name="T14" fmla="*/ 294 w 339"/>
                  <a:gd name="T15" fmla="*/ 200 h 584"/>
                  <a:gd name="T16" fmla="*/ 300 w 339"/>
                  <a:gd name="T17" fmla="*/ 180 h 584"/>
                  <a:gd name="T18" fmla="*/ 324 w 339"/>
                  <a:gd name="T19" fmla="*/ 89 h 584"/>
                  <a:gd name="T20" fmla="*/ 310 w 339"/>
                  <a:gd name="T21" fmla="*/ 83 h 584"/>
                  <a:gd name="T22" fmla="*/ 222 w 339"/>
                  <a:gd name="T23" fmla="*/ 61 h 584"/>
                  <a:gd name="T24" fmla="*/ 222 w 339"/>
                  <a:gd name="T25" fmla="*/ 0 h 584"/>
                  <a:gd name="T26" fmla="*/ 121 w 339"/>
                  <a:gd name="T27" fmla="*/ 0 h 584"/>
                  <a:gd name="T28" fmla="*/ 121 w 339"/>
                  <a:gd name="T29" fmla="*/ 68 h 584"/>
                  <a:gd name="T30" fmla="*/ 7 w 339"/>
                  <a:gd name="T31" fmla="*/ 201 h 584"/>
                  <a:gd name="T32" fmla="*/ 140 w 339"/>
                  <a:gd name="T33" fmla="*/ 341 h 584"/>
                  <a:gd name="T34" fmla="*/ 200 w 339"/>
                  <a:gd name="T35" fmla="*/ 383 h 584"/>
                  <a:gd name="T36" fmla="*/ 153 w 339"/>
                  <a:gd name="T37" fmla="*/ 407 h 584"/>
                  <a:gd name="T38" fmla="*/ 50 w 339"/>
                  <a:gd name="T39" fmla="*/ 379 h 584"/>
                  <a:gd name="T40" fmla="*/ 30 w 339"/>
                  <a:gd name="T41" fmla="*/ 369 h 584"/>
                  <a:gd name="T42" fmla="*/ 0 w 339"/>
                  <a:gd name="T43" fmla="*/ 483 h 584"/>
                  <a:gd name="T44" fmla="*/ 0 w 339"/>
                  <a:gd name="T45" fmla="*/ 483 h 584"/>
                  <a:gd name="T46" fmla="*/ 12 w 339"/>
                  <a:gd name="T47" fmla="*/ 489 h 584"/>
                  <a:gd name="T48" fmla="*/ 118 w 339"/>
                  <a:gd name="T49" fmla="*/ 518 h 584"/>
                  <a:gd name="T50" fmla="*/ 118 w 339"/>
                  <a:gd name="T51" fmla="*/ 584 h 584"/>
                  <a:gd name="T52" fmla="*/ 219 w 339"/>
                  <a:gd name="T53"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9" h="584">
                    <a:moveTo>
                      <a:pt x="219" y="584"/>
                    </a:moveTo>
                    <a:cubicBezTo>
                      <a:pt x="219" y="511"/>
                      <a:pt x="219" y="511"/>
                      <a:pt x="219" y="511"/>
                    </a:cubicBezTo>
                    <a:cubicBezTo>
                      <a:pt x="293" y="493"/>
                      <a:pt x="339" y="442"/>
                      <a:pt x="339" y="373"/>
                    </a:cubicBezTo>
                    <a:cubicBezTo>
                      <a:pt x="339" y="304"/>
                      <a:pt x="301" y="261"/>
                      <a:pt x="214" y="230"/>
                    </a:cubicBezTo>
                    <a:cubicBezTo>
                      <a:pt x="182" y="219"/>
                      <a:pt x="146" y="203"/>
                      <a:pt x="146" y="190"/>
                    </a:cubicBezTo>
                    <a:cubicBezTo>
                      <a:pt x="146" y="172"/>
                      <a:pt x="171" y="169"/>
                      <a:pt x="186" y="169"/>
                    </a:cubicBezTo>
                    <a:cubicBezTo>
                      <a:pt x="230" y="169"/>
                      <a:pt x="258" y="183"/>
                      <a:pt x="274" y="191"/>
                    </a:cubicBezTo>
                    <a:cubicBezTo>
                      <a:pt x="294" y="200"/>
                      <a:pt x="294" y="200"/>
                      <a:pt x="294" y="200"/>
                    </a:cubicBezTo>
                    <a:cubicBezTo>
                      <a:pt x="300" y="180"/>
                      <a:pt x="300" y="180"/>
                      <a:pt x="300" y="180"/>
                    </a:cubicBezTo>
                    <a:cubicBezTo>
                      <a:pt x="324" y="89"/>
                      <a:pt x="324" y="89"/>
                      <a:pt x="324" y="89"/>
                    </a:cubicBezTo>
                    <a:cubicBezTo>
                      <a:pt x="310" y="83"/>
                      <a:pt x="310" y="83"/>
                      <a:pt x="310" y="83"/>
                    </a:cubicBezTo>
                    <a:cubicBezTo>
                      <a:pt x="293" y="75"/>
                      <a:pt x="264" y="64"/>
                      <a:pt x="222" y="61"/>
                    </a:cubicBezTo>
                    <a:cubicBezTo>
                      <a:pt x="222" y="0"/>
                      <a:pt x="222" y="0"/>
                      <a:pt x="222" y="0"/>
                    </a:cubicBezTo>
                    <a:cubicBezTo>
                      <a:pt x="121" y="0"/>
                      <a:pt x="121" y="0"/>
                      <a:pt x="121" y="0"/>
                    </a:cubicBezTo>
                    <a:cubicBezTo>
                      <a:pt x="121" y="68"/>
                      <a:pt x="121" y="68"/>
                      <a:pt x="121" y="68"/>
                    </a:cubicBezTo>
                    <a:cubicBezTo>
                      <a:pt x="51" y="86"/>
                      <a:pt x="7" y="136"/>
                      <a:pt x="7" y="201"/>
                    </a:cubicBezTo>
                    <a:cubicBezTo>
                      <a:pt x="7" y="286"/>
                      <a:pt x="78" y="320"/>
                      <a:pt x="140" y="341"/>
                    </a:cubicBezTo>
                    <a:cubicBezTo>
                      <a:pt x="193" y="359"/>
                      <a:pt x="200" y="372"/>
                      <a:pt x="200" y="383"/>
                    </a:cubicBezTo>
                    <a:cubicBezTo>
                      <a:pt x="200" y="400"/>
                      <a:pt x="176" y="407"/>
                      <a:pt x="153" y="407"/>
                    </a:cubicBezTo>
                    <a:cubicBezTo>
                      <a:pt x="107" y="407"/>
                      <a:pt x="68" y="390"/>
                      <a:pt x="50" y="379"/>
                    </a:cubicBezTo>
                    <a:cubicBezTo>
                      <a:pt x="30" y="369"/>
                      <a:pt x="30" y="369"/>
                      <a:pt x="30" y="369"/>
                    </a:cubicBezTo>
                    <a:cubicBezTo>
                      <a:pt x="0" y="483"/>
                      <a:pt x="0" y="483"/>
                      <a:pt x="0" y="483"/>
                    </a:cubicBezTo>
                    <a:cubicBezTo>
                      <a:pt x="0" y="483"/>
                      <a:pt x="0" y="483"/>
                      <a:pt x="0" y="483"/>
                    </a:cubicBezTo>
                    <a:cubicBezTo>
                      <a:pt x="12" y="489"/>
                      <a:pt x="12" y="489"/>
                      <a:pt x="12" y="489"/>
                    </a:cubicBezTo>
                    <a:cubicBezTo>
                      <a:pt x="39" y="504"/>
                      <a:pt x="79" y="515"/>
                      <a:pt x="118" y="518"/>
                    </a:cubicBezTo>
                    <a:cubicBezTo>
                      <a:pt x="118" y="584"/>
                      <a:pt x="118" y="584"/>
                      <a:pt x="118" y="584"/>
                    </a:cubicBezTo>
                    <a:lnTo>
                      <a:pt x="219" y="584"/>
                    </a:lnTo>
                    <a:close/>
                  </a:path>
                </a:pathLst>
              </a:custGeom>
              <a:solidFill>
                <a:srgbClr val="552C50"/>
              </a:solidFill>
              <a:ln w="10795" cap="flat" cmpd="sng" algn="ctr">
                <a:noFill/>
                <a:prstDash val="solid"/>
                <a:headEnd/>
                <a:tailEnd/>
              </a:ln>
              <a:effectLst/>
              <a:extLst/>
            </p:spPr>
            <p:txBody>
              <a:bodyPr vert="horz" wrap="square" lIns="89642" tIns="44821" rIns="89642" bIns="44821" numCol="1" anchor="ctr" anchorCtr="0" compatLnSpc="1">
                <a:prstTxWarp prst="textNoShape">
                  <a:avLst/>
                </a:prstTxWarp>
              </a:bodyPr>
              <a:lstStyle/>
              <a:p>
                <a:pPr defTabSz="914133">
                  <a:defRPr/>
                </a:pPr>
                <a:endParaRPr lang="en-US" sz="1765" b="1" kern="0">
                  <a:solidFill>
                    <a:srgbClr val="505050"/>
                  </a:solidFill>
                  <a:effectLst>
                    <a:outerShdw blurRad="38100" dist="38100" dir="2700000" algn="tl">
                      <a:srgbClr val="000000">
                        <a:alpha val="43137"/>
                      </a:srgbClr>
                    </a:outerShdw>
                  </a:effectLst>
                  <a:latin typeface="Segoe UI Light"/>
                </a:endParaRPr>
              </a:p>
            </p:txBody>
          </p:sp>
        </p:grpSp>
      </p:grpSp>
      <p:grpSp>
        <p:nvGrpSpPr>
          <p:cNvPr id="47" name="Group 46"/>
          <p:cNvGrpSpPr/>
          <p:nvPr/>
        </p:nvGrpSpPr>
        <p:grpSpPr>
          <a:xfrm>
            <a:off x="6170702" y="1825750"/>
            <a:ext cx="5665121" cy="980394"/>
            <a:chOff x="6096000" y="1437303"/>
            <a:chExt cx="6103937" cy="1215647"/>
          </a:xfrm>
          <a:solidFill>
            <a:srgbClr val="7FBA00">
              <a:lumMod val="50000"/>
            </a:srgbClr>
          </a:solidFill>
        </p:grpSpPr>
        <p:sp>
          <p:nvSpPr>
            <p:cNvPr id="48" name="Rectangle 47"/>
            <p:cNvSpPr/>
            <p:nvPr/>
          </p:nvSpPr>
          <p:spPr bwMode="auto">
            <a:xfrm>
              <a:off x="6096000" y="1437303"/>
              <a:ext cx="6103937" cy="1215647"/>
            </a:xfrm>
            <a:prstGeom prst="rect">
              <a:avLst/>
            </a:prstGeom>
            <a:solidFill>
              <a:srgbClr val="552C50"/>
            </a:solidFill>
            <a:ln w="1079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896091" fontAlgn="base">
                <a:lnSpc>
                  <a:spcPct val="90000"/>
                </a:lnSpc>
                <a:spcBef>
                  <a:spcPct val="0"/>
                </a:spcBef>
                <a:spcAft>
                  <a:spcPct val="0"/>
                </a:spcAft>
                <a:defRPr/>
              </a:pPr>
              <a:r>
                <a:rPr lang="en-US" sz="3137" b="1" kern="0" spc="-49" dirty="0">
                  <a:gradFill>
                    <a:gsLst>
                      <a:gs pos="1250">
                        <a:srgbClr val="EFEFEF"/>
                      </a:gs>
                      <a:gs pos="10417">
                        <a:srgbClr val="EFEFEF"/>
                      </a:gs>
                    </a:gsLst>
                    <a:lin ang="5400000" scaled="0"/>
                  </a:gradFill>
                  <a:effectLst>
                    <a:outerShdw blurRad="38100" dist="38100" dir="2700000" algn="tl">
                      <a:srgbClr val="000000">
                        <a:alpha val="43137"/>
                      </a:srgbClr>
                    </a:outerShdw>
                  </a:effectLst>
                  <a:latin typeface="Segoe UI Light"/>
                </a:rPr>
                <a:t>Predictable performance</a:t>
              </a:r>
            </a:p>
          </p:txBody>
        </p:sp>
        <p:sp>
          <p:nvSpPr>
            <p:cNvPr id="49" name="Freeform 529"/>
            <p:cNvSpPr>
              <a:spLocks noChangeAspect="1"/>
            </p:cNvSpPr>
            <p:nvPr/>
          </p:nvSpPr>
          <p:spPr bwMode="auto">
            <a:xfrm>
              <a:off x="11134660" y="1698171"/>
              <a:ext cx="812421" cy="643944"/>
            </a:xfrm>
            <a:custGeom>
              <a:avLst/>
              <a:gdLst>
                <a:gd name="T0" fmla="*/ 365 w 413"/>
                <a:gd name="T1" fmla="*/ 18 h 310"/>
                <a:gd name="T2" fmla="*/ 151 w 413"/>
                <a:gd name="T3" fmla="*/ 228 h 310"/>
                <a:gd name="T4" fmla="*/ 73 w 413"/>
                <a:gd name="T5" fmla="*/ 152 h 310"/>
                <a:gd name="T6" fmla="*/ 45 w 413"/>
                <a:gd name="T7" fmla="*/ 181 h 310"/>
                <a:gd name="T8" fmla="*/ 136 w 413"/>
                <a:gd name="T9" fmla="*/ 271 h 310"/>
                <a:gd name="T10" fmla="*/ 165 w 413"/>
                <a:gd name="T11" fmla="*/ 271 h 310"/>
                <a:gd name="T12" fmla="*/ 221 w 413"/>
                <a:gd name="T13" fmla="*/ 217 h 310"/>
                <a:gd name="T14" fmla="*/ 221 w 413"/>
                <a:gd name="T15" fmla="*/ 292 h 310"/>
                <a:gd name="T16" fmla="*/ 19 w 413"/>
                <a:gd name="T17" fmla="*/ 292 h 310"/>
                <a:gd name="T18" fmla="*/ 19 w 413"/>
                <a:gd name="T19" fmla="*/ 90 h 310"/>
                <a:gd name="T20" fmla="*/ 221 w 413"/>
                <a:gd name="T21" fmla="*/ 90 h 310"/>
                <a:gd name="T22" fmla="*/ 221 w 413"/>
                <a:gd name="T23" fmla="*/ 140 h 310"/>
                <a:gd name="T24" fmla="*/ 240 w 413"/>
                <a:gd name="T25" fmla="*/ 121 h 310"/>
                <a:gd name="T26" fmla="*/ 240 w 413"/>
                <a:gd name="T27" fmla="*/ 82 h 310"/>
                <a:gd name="T28" fmla="*/ 229 w 413"/>
                <a:gd name="T29" fmla="*/ 71 h 310"/>
                <a:gd name="T30" fmla="*/ 11 w 413"/>
                <a:gd name="T31" fmla="*/ 71 h 310"/>
                <a:gd name="T32" fmla="*/ 0 w 413"/>
                <a:gd name="T33" fmla="*/ 82 h 310"/>
                <a:gd name="T34" fmla="*/ 0 w 413"/>
                <a:gd name="T35" fmla="*/ 299 h 310"/>
                <a:gd name="T36" fmla="*/ 11 w 413"/>
                <a:gd name="T37" fmla="*/ 310 h 310"/>
                <a:gd name="T38" fmla="*/ 229 w 413"/>
                <a:gd name="T39" fmla="*/ 310 h 310"/>
                <a:gd name="T40" fmla="*/ 240 w 413"/>
                <a:gd name="T41" fmla="*/ 299 h 310"/>
                <a:gd name="T42" fmla="*/ 240 w 413"/>
                <a:gd name="T43" fmla="*/ 198 h 310"/>
                <a:gd name="T44" fmla="*/ 394 w 413"/>
                <a:gd name="T45" fmla="*/ 47 h 310"/>
                <a:gd name="T46" fmla="*/ 365 w 413"/>
                <a:gd name="T47" fmla="*/ 1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3" h="310">
                  <a:moveTo>
                    <a:pt x="365" y="18"/>
                  </a:moveTo>
                  <a:cubicBezTo>
                    <a:pt x="294" y="88"/>
                    <a:pt x="222" y="158"/>
                    <a:pt x="151" y="228"/>
                  </a:cubicBezTo>
                  <a:cubicBezTo>
                    <a:pt x="125" y="203"/>
                    <a:pt x="99" y="178"/>
                    <a:pt x="73" y="152"/>
                  </a:cubicBezTo>
                  <a:cubicBezTo>
                    <a:pt x="55" y="134"/>
                    <a:pt x="26" y="163"/>
                    <a:pt x="45" y="181"/>
                  </a:cubicBezTo>
                  <a:cubicBezTo>
                    <a:pt x="75" y="211"/>
                    <a:pt x="106" y="241"/>
                    <a:pt x="136" y="271"/>
                  </a:cubicBezTo>
                  <a:cubicBezTo>
                    <a:pt x="144" y="279"/>
                    <a:pt x="157" y="279"/>
                    <a:pt x="165" y="271"/>
                  </a:cubicBezTo>
                  <a:cubicBezTo>
                    <a:pt x="184" y="253"/>
                    <a:pt x="202" y="235"/>
                    <a:pt x="221" y="217"/>
                  </a:cubicBezTo>
                  <a:cubicBezTo>
                    <a:pt x="221" y="292"/>
                    <a:pt x="221" y="292"/>
                    <a:pt x="221" y="292"/>
                  </a:cubicBezTo>
                  <a:cubicBezTo>
                    <a:pt x="19" y="292"/>
                    <a:pt x="19" y="292"/>
                    <a:pt x="19" y="292"/>
                  </a:cubicBezTo>
                  <a:cubicBezTo>
                    <a:pt x="19" y="90"/>
                    <a:pt x="19" y="90"/>
                    <a:pt x="19" y="90"/>
                  </a:cubicBezTo>
                  <a:cubicBezTo>
                    <a:pt x="221" y="90"/>
                    <a:pt x="221" y="90"/>
                    <a:pt x="221" y="90"/>
                  </a:cubicBezTo>
                  <a:cubicBezTo>
                    <a:pt x="221" y="140"/>
                    <a:pt x="221" y="140"/>
                    <a:pt x="221" y="140"/>
                  </a:cubicBezTo>
                  <a:cubicBezTo>
                    <a:pt x="240" y="121"/>
                    <a:pt x="240" y="121"/>
                    <a:pt x="240" y="121"/>
                  </a:cubicBezTo>
                  <a:cubicBezTo>
                    <a:pt x="240" y="82"/>
                    <a:pt x="240" y="82"/>
                    <a:pt x="240" y="82"/>
                  </a:cubicBezTo>
                  <a:cubicBezTo>
                    <a:pt x="240" y="76"/>
                    <a:pt x="235" y="71"/>
                    <a:pt x="229" y="71"/>
                  </a:cubicBezTo>
                  <a:cubicBezTo>
                    <a:pt x="11" y="71"/>
                    <a:pt x="11" y="71"/>
                    <a:pt x="11" y="71"/>
                  </a:cubicBezTo>
                  <a:cubicBezTo>
                    <a:pt x="5" y="71"/>
                    <a:pt x="0" y="76"/>
                    <a:pt x="0" y="82"/>
                  </a:cubicBezTo>
                  <a:cubicBezTo>
                    <a:pt x="0" y="299"/>
                    <a:pt x="0" y="299"/>
                    <a:pt x="0" y="299"/>
                  </a:cubicBezTo>
                  <a:cubicBezTo>
                    <a:pt x="0" y="305"/>
                    <a:pt x="5" y="310"/>
                    <a:pt x="11" y="310"/>
                  </a:cubicBezTo>
                  <a:cubicBezTo>
                    <a:pt x="229" y="310"/>
                    <a:pt x="229" y="310"/>
                    <a:pt x="229" y="310"/>
                  </a:cubicBezTo>
                  <a:cubicBezTo>
                    <a:pt x="235" y="310"/>
                    <a:pt x="240" y="305"/>
                    <a:pt x="240" y="299"/>
                  </a:cubicBezTo>
                  <a:cubicBezTo>
                    <a:pt x="240" y="198"/>
                    <a:pt x="240" y="198"/>
                    <a:pt x="240" y="198"/>
                  </a:cubicBezTo>
                  <a:cubicBezTo>
                    <a:pt x="291" y="148"/>
                    <a:pt x="343" y="98"/>
                    <a:pt x="394" y="47"/>
                  </a:cubicBezTo>
                  <a:cubicBezTo>
                    <a:pt x="413" y="29"/>
                    <a:pt x="384" y="0"/>
                    <a:pt x="365" y="18"/>
                  </a:cubicBezTo>
                  <a:close/>
                </a:path>
              </a:pathLst>
            </a:custGeom>
            <a:solidFill>
              <a:srgbClr val="FFFFFF"/>
            </a:solidFill>
            <a:ln w="10795" cap="flat" cmpd="sng" algn="ctr">
              <a:noFill/>
              <a:prstDash val="solid"/>
            </a:ln>
            <a:effectLst/>
            <a:extLst/>
          </p:spPr>
          <p:txBody>
            <a:bodyPr vert="horz" wrap="square" lIns="89642" tIns="44821" rIns="89642" bIns="44821" numCol="1" anchor="t" anchorCtr="0" compatLnSpc="1">
              <a:prstTxWarp prst="textNoShape">
                <a:avLst/>
              </a:prstTxWarp>
            </a:bodyPr>
            <a:lstStyle/>
            <a:p>
              <a:pPr defTabSz="914133">
                <a:defRPr/>
              </a:pPr>
              <a:endParaRPr lang="en-US" sz="1765" b="1" kern="0">
                <a:solidFill>
                  <a:srgbClr val="505050"/>
                </a:solidFill>
                <a:effectLst>
                  <a:outerShdw blurRad="38100" dist="38100" dir="2700000" algn="tl">
                    <a:srgbClr val="000000">
                      <a:alpha val="43137"/>
                    </a:srgbClr>
                  </a:outerShdw>
                </a:effectLst>
                <a:latin typeface="Segoe UI Light"/>
              </a:endParaRPr>
            </a:p>
          </p:txBody>
        </p:sp>
      </p:grpSp>
      <p:grpSp>
        <p:nvGrpSpPr>
          <p:cNvPr id="50" name="Group 49"/>
          <p:cNvGrpSpPr/>
          <p:nvPr/>
        </p:nvGrpSpPr>
        <p:grpSpPr>
          <a:xfrm>
            <a:off x="6170702" y="3959431"/>
            <a:ext cx="5665121" cy="980394"/>
            <a:chOff x="6096000" y="4082978"/>
            <a:chExt cx="6103937" cy="1215647"/>
          </a:xfrm>
          <a:solidFill>
            <a:srgbClr val="7FBA00">
              <a:lumMod val="50000"/>
            </a:srgbClr>
          </a:solidFill>
        </p:grpSpPr>
        <p:sp>
          <p:nvSpPr>
            <p:cNvPr id="51" name="Rectangle 50"/>
            <p:cNvSpPr/>
            <p:nvPr/>
          </p:nvSpPr>
          <p:spPr bwMode="auto">
            <a:xfrm>
              <a:off x="6096000" y="4082978"/>
              <a:ext cx="6103937" cy="1215647"/>
            </a:xfrm>
            <a:prstGeom prst="rect">
              <a:avLst/>
            </a:prstGeom>
            <a:solidFill>
              <a:srgbClr val="552C50"/>
            </a:solidFill>
            <a:ln w="1079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896091" fontAlgn="base">
                <a:lnSpc>
                  <a:spcPct val="90000"/>
                </a:lnSpc>
                <a:spcBef>
                  <a:spcPct val="0"/>
                </a:spcBef>
                <a:spcAft>
                  <a:spcPct val="0"/>
                </a:spcAft>
                <a:defRPr/>
              </a:pPr>
              <a:r>
                <a:rPr lang="en-US" sz="3137" b="1" kern="0" spc="-49" dirty="0">
                  <a:gradFill>
                    <a:gsLst>
                      <a:gs pos="1250">
                        <a:srgbClr val="EFEFEF"/>
                      </a:gs>
                      <a:gs pos="10417">
                        <a:srgbClr val="EFEFEF"/>
                      </a:gs>
                    </a:gsLst>
                    <a:lin ang="5400000" scaled="0"/>
                  </a:gradFill>
                  <a:effectLst>
                    <a:outerShdw blurRad="38100" dist="38100" dir="2700000" algn="tl">
                      <a:srgbClr val="000000">
                        <a:alpha val="43137"/>
                      </a:srgbClr>
                    </a:outerShdw>
                  </a:effectLst>
                  <a:latin typeface="Segoe UI Light"/>
                </a:rPr>
                <a:t>High throughput</a:t>
              </a:r>
            </a:p>
          </p:txBody>
        </p:sp>
        <p:sp>
          <p:nvSpPr>
            <p:cNvPr id="52" name="Freeform 83"/>
            <p:cNvSpPr>
              <a:spLocks noEditPoints="1"/>
            </p:cNvSpPr>
            <p:nvPr/>
          </p:nvSpPr>
          <p:spPr bwMode="black">
            <a:xfrm>
              <a:off x="11098652" y="4249371"/>
              <a:ext cx="787571" cy="831382"/>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w="10795" cap="flat" cmpd="sng" algn="ctr">
              <a:noFill/>
              <a:prstDash val="solid"/>
            </a:ln>
            <a:effectLst/>
          </p:spPr>
          <p:txBody>
            <a:bodyPr vert="horz" wrap="square" lIns="0" tIns="40344" rIns="80687" bIns="40344" numCol="1" anchor="ctr" anchorCtr="0" compatLnSpc="1">
              <a:prstTxWarp prst="textNoShape">
                <a:avLst/>
              </a:prstTxWarp>
            </a:bodyPr>
            <a:lstStyle/>
            <a:p>
              <a:pPr algn="ctr" defTabSz="896350">
                <a:defRPr/>
              </a:pPr>
              <a:endParaRPr lang="en-US" sz="1568" b="1" ker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a:endParaRPr>
            </a:p>
          </p:txBody>
        </p:sp>
      </p:grpSp>
      <p:sp>
        <p:nvSpPr>
          <p:cNvPr id="53" name="Content Placeholder 4"/>
          <p:cNvSpPr txBox="1">
            <a:spLocks/>
          </p:cNvSpPr>
          <p:nvPr/>
        </p:nvSpPr>
        <p:spPr>
          <a:xfrm>
            <a:off x="6284152" y="2168233"/>
            <a:ext cx="4522115" cy="3579123"/>
          </a:xfrm>
          <a:prstGeom prst="rect">
            <a:avLst/>
          </a:prstGeom>
        </p:spPr>
        <p:txBody>
          <a:bodyPr vert="horz" lIns="91427" tIns="45713" rIns="91427" bIns="45713" rtlCol="0">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765" dirty="0">
              <a:solidFill>
                <a:srgbClr val="FFFFFF"/>
              </a:solidFill>
            </a:endParaRPr>
          </a:p>
        </p:txBody>
      </p:sp>
    </p:spTree>
    <p:extLst>
      <p:ext uri="{BB962C8B-B14F-4D97-AF65-F5344CB8AC3E}">
        <p14:creationId xmlns:p14="http://schemas.microsoft.com/office/powerpoint/2010/main" val="765097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ExpressRoute Connectivity</a:t>
            </a:r>
            <a:endParaRPr lang="en-US" dirty="0"/>
          </a:p>
        </p:txBody>
      </p:sp>
      <p:sp>
        <p:nvSpPr>
          <p:cNvPr id="6" name="Rectangle 5"/>
          <p:cNvSpPr/>
          <p:nvPr/>
        </p:nvSpPr>
        <p:spPr bwMode="auto">
          <a:xfrm>
            <a:off x="2625346" y="3614018"/>
            <a:ext cx="804139" cy="366680"/>
          </a:xfrm>
          <a:prstGeom prst="rect">
            <a:avLst/>
          </a:prstGeom>
          <a:solidFill>
            <a:srgbClr val="012264"/>
          </a:solidFill>
          <a:ln>
            <a:solidFill>
              <a:srgbClr val="04215B"/>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grpSp>
        <p:nvGrpSpPr>
          <p:cNvPr id="7" name="Group 6"/>
          <p:cNvGrpSpPr/>
          <p:nvPr/>
        </p:nvGrpSpPr>
        <p:grpSpPr>
          <a:xfrm>
            <a:off x="6802994" y="3476490"/>
            <a:ext cx="521308" cy="672291"/>
            <a:chOff x="5102916" y="2998890"/>
            <a:chExt cx="413041" cy="476930"/>
          </a:xfrm>
        </p:grpSpPr>
        <p:sp>
          <p:nvSpPr>
            <p:cNvPr id="103" name="Rectangle 102"/>
            <p:cNvSpPr/>
            <p:nvPr/>
          </p:nvSpPr>
          <p:spPr bwMode="auto">
            <a:xfrm>
              <a:off x="5102916" y="3365500"/>
              <a:ext cx="409734" cy="110320"/>
            </a:xfrm>
            <a:prstGeom prst="rect">
              <a:avLst/>
            </a:prstGeom>
            <a:solidFill>
              <a:srgbClr val="1589D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1589DC"/>
                </a:solidFill>
              </a:endParaRPr>
            </a:p>
          </p:txBody>
        </p:sp>
        <p:sp>
          <p:nvSpPr>
            <p:cNvPr id="102" name="Rectangle 101"/>
            <p:cNvSpPr/>
            <p:nvPr/>
          </p:nvSpPr>
          <p:spPr bwMode="auto">
            <a:xfrm>
              <a:off x="5106223" y="3182195"/>
              <a:ext cx="409734" cy="116483"/>
            </a:xfrm>
            <a:prstGeom prst="rect">
              <a:avLst/>
            </a:prstGeom>
            <a:solidFill>
              <a:srgbClr val="58024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101" name="Rectangle 100"/>
            <p:cNvSpPr/>
            <p:nvPr/>
          </p:nvSpPr>
          <p:spPr bwMode="auto">
            <a:xfrm>
              <a:off x="5102916" y="2998890"/>
              <a:ext cx="409734" cy="116483"/>
            </a:xfrm>
            <a:prstGeom prst="rect">
              <a:avLst/>
            </a:prstGeom>
            <a:solidFill>
              <a:srgbClr val="DE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grpSp>
      <p:sp>
        <p:nvSpPr>
          <p:cNvPr id="10" name="Rectangle 9"/>
          <p:cNvSpPr/>
          <p:nvPr/>
        </p:nvSpPr>
        <p:spPr bwMode="auto">
          <a:xfrm>
            <a:off x="7312032" y="3177844"/>
            <a:ext cx="1208701" cy="1264103"/>
          </a:xfrm>
          <a:prstGeom prst="rect">
            <a:avLst/>
          </a:prstGeom>
          <a:solidFill>
            <a:schemeClr val="tx1"/>
          </a:solidFill>
          <a:ln w="76200">
            <a:solidFill>
              <a:srgbClr val="04266C"/>
            </a:solid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ctr" anchorCtr="0" forceAA="0" compatLnSpc="1">
            <a:prstTxWarp prst="textNoShape">
              <a:avLst/>
            </a:prstTxWarp>
            <a:noAutofit/>
          </a:bodyPr>
          <a:lstStyle/>
          <a:p>
            <a:pPr algn="ctr" defTabSz="658828" fontAlgn="base">
              <a:lnSpc>
                <a:spcPct val="90000"/>
              </a:lnSpc>
              <a:spcBef>
                <a:spcPct val="0"/>
              </a:spcBef>
              <a:spcAft>
                <a:spcPct val="0"/>
              </a:spcAft>
            </a:pPr>
            <a:r>
              <a:rPr lang="en-US" sz="1765" spc="-36" dirty="0">
                <a:solidFill>
                  <a:srgbClr val="000000"/>
                </a:solidFill>
              </a:rPr>
              <a:t>Microsoft Edge</a:t>
            </a:r>
            <a:endParaRPr lang="en-US" sz="1765" spc="-36" dirty="0">
              <a:solidFill>
                <a:srgbClr val="000000"/>
              </a:solidFill>
              <a:effectLst>
                <a:outerShdw blurRad="38100" dist="38100" dir="2700000" algn="tl">
                  <a:srgbClr val="000000">
                    <a:alpha val="43137"/>
                  </a:srgbClr>
                </a:outerShdw>
              </a:effectLst>
            </a:endParaRPr>
          </a:p>
        </p:txBody>
      </p:sp>
      <p:sp>
        <p:nvSpPr>
          <p:cNvPr id="11" name="Freeform 539"/>
          <p:cNvSpPr>
            <a:spLocks noChangeAspect="1"/>
          </p:cNvSpPr>
          <p:nvPr/>
        </p:nvSpPr>
        <p:spPr bwMode="auto">
          <a:xfrm>
            <a:off x="343942" y="2769466"/>
            <a:ext cx="2465967" cy="162808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1"/>
          </a:solidFill>
          <a:ln w="76200">
            <a:solidFill>
              <a:schemeClr val="accent1"/>
            </a:solidFill>
          </a:ln>
          <a:scene3d>
            <a:camera prst="orthographicFront"/>
            <a:lightRig rig="threePt" dir="t"/>
          </a:scene3d>
          <a:sp3d>
            <a:bevelT/>
          </a:sp3d>
          <a:extLst/>
        </p:spPr>
        <p:txBody>
          <a:bodyPr vert="horz" wrap="square" lIns="65910" tIns="32955" rIns="65910" bIns="32955" numCol="1" anchor="t" anchorCtr="0" compatLnSpc="1">
            <a:prstTxWarp prst="textNoShape">
              <a:avLst/>
            </a:prstTxWarp>
          </a:bodyPr>
          <a:lstStyle/>
          <a:p>
            <a:pPr defTabSz="672094"/>
            <a:endParaRPr lang="en-US" sz="1298">
              <a:ln w="76200">
                <a:solidFill>
                  <a:srgbClr val="FFFFFF"/>
                </a:solidFill>
              </a:ln>
              <a:solidFill>
                <a:srgbClr val="FFFFFF"/>
              </a:solidFill>
            </a:endParaRPr>
          </a:p>
        </p:txBody>
      </p:sp>
      <p:sp>
        <p:nvSpPr>
          <p:cNvPr id="12" name="Freeform 78"/>
          <p:cNvSpPr>
            <a:spLocks noEditPoints="1"/>
          </p:cNvSpPr>
          <p:nvPr/>
        </p:nvSpPr>
        <p:spPr bwMode="black">
          <a:xfrm>
            <a:off x="1852232" y="3459490"/>
            <a:ext cx="703058" cy="700810"/>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p:spPr>
        <p:txBody>
          <a:bodyPr vert="horz" wrap="square" lIns="59305" tIns="29652" rIns="59305" bIns="29652" numCol="1" anchor="t" anchorCtr="0" compatLnSpc="1">
            <a:prstTxWarp prst="textNoShape">
              <a:avLst/>
            </a:prstTxWarp>
          </a:bodyPr>
          <a:lstStyle/>
          <a:p>
            <a:pPr defTabSz="493373"/>
            <a:endParaRPr lang="en-US" sz="672" dirty="0">
              <a:solidFill>
                <a:srgbClr val="FFFFFF"/>
              </a:solidFill>
            </a:endParaRPr>
          </a:p>
        </p:txBody>
      </p:sp>
      <p:sp>
        <p:nvSpPr>
          <p:cNvPr id="13" name="TextBox 12"/>
          <p:cNvSpPr txBox="1"/>
          <p:nvPr/>
        </p:nvSpPr>
        <p:spPr>
          <a:xfrm>
            <a:off x="776313" y="3552958"/>
            <a:ext cx="1171013" cy="488796"/>
          </a:xfrm>
          <a:prstGeom prst="rect">
            <a:avLst/>
          </a:prstGeom>
          <a:noFill/>
          <a:ln>
            <a:noFill/>
          </a:ln>
        </p:spPr>
        <p:txBody>
          <a:bodyPr wrap="none" lIns="0" tIns="0" rIns="0" bIns="0" rtlCol="0">
            <a:spAutoFit/>
          </a:bodyPr>
          <a:lstStyle/>
          <a:p>
            <a:pPr defTabSz="672094">
              <a:lnSpc>
                <a:spcPct val="90000"/>
              </a:lnSpc>
              <a:spcBef>
                <a:spcPct val="20000"/>
              </a:spcBef>
              <a:buSzPct val="80000"/>
            </a:pPr>
            <a:r>
              <a:rPr lang="en-US" sz="1765" dirty="0">
                <a:solidFill>
                  <a:srgbClr val="000000"/>
                </a:solidFill>
              </a:rPr>
              <a:t>Customer’s </a:t>
            </a:r>
            <a:br>
              <a:rPr lang="en-US" sz="1765" dirty="0">
                <a:solidFill>
                  <a:srgbClr val="000000"/>
                </a:solidFill>
              </a:rPr>
            </a:br>
            <a:r>
              <a:rPr lang="en-US" sz="1765" dirty="0">
                <a:solidFill>
                  <a:srgbClr val="000000"/>
                </a:solidFill>
              </a:rPr>
              <a:t>network</a:t>
            </a:r>
            <a:endParaRPr lang="en-US" sz="1765" dirty="0">
              <a:solidFill>
                <a:srgbClr val="000000"/>
              </a:solidFill>
              <a:effectLst>
                <a:outerShdw blurRad="38100" dist="38100" dir="2700000" algn="tl">
                  <a:srgbClr val="000000">
                    <a:alpha val="43137"/>
                  </a:srgbClr>
                </a:outerShdw>
              </a:effectLst>
            </a:endParaRPr>
          </a:p>
        </p:txBody>
      </p:sp>
      <p:grpSp>
        <p:nvGrpSpPr>
          <p:cNvPr id="14" name="Group 13"/>
          <p:cNvGrpSpPr/>
          <p:nvPr/>
        </p:nvGrpSpPr>
        <p:grpSpPr>
          <a:xfrm>
            <a:off x="7855633" y="1719693"/>
            <a:ext cx="1079045" cy="1458147"/>
            <a:chOff x="5936940" y="1654482"/>
            <a:chExt cx="854945" cy="1132543"/>
          </a:xfrm>
          <a:solidFill>
            <a:srgbClr val="DE3C00"/>
          </a:solidFill>
        </p:grpSpPr>
        <p:sp>
          <p:nvSpPr>
            <p:cNvPr id="41" name="Rectangle 40"/>
            <p:cNvSpPr/>
            <p:nvPr/>
          </p:nvSpPr>
          <p:spPr bwMode="auto">
            <a:xfrm rot="16200000">
              <a:off x="5469389" y="2219654"/>
              <a:ext cx="1034923" cy="99820"/>
            </a:xfrm>
            <a:prstGeom prst="rect">
              <a:avLst/>
            </a:prstGeom>
            <a:grpFill/>
            <a:ln>
              <a:solidFill>
                <a:srgbClr val="DE3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42" name="Right Arrow 41"/>
            <p:cNvSpPr/>
            <p:nvPr/>
          </p:nvSpPr>
          <p:spPr bwMode="auto">
            <a:xfrm>
              <a:off x="5936940" y="1654482"/>
              <a:ext cx="854945" cy="209699"/>
            </a:xfrm>
            <a:prstGeom prst="rightArrow">
              <a:avLst/>
            </a:prstGeom>
            <a:grpFill/>
            <a:ln>
              <a:solidFill>
                <a:srgbClr val="DE3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grpSp>
      <p:grpSp>
        <p:nvGrpSpPr>
          <p:cNvPr id="15" name="Group 14"/>
          <p:cNvGrpSpPr/>
          <p:nvPr/>
        </p:nvGrpSpPr>
        <p:grpSpPr>
          <a:xfrm>
            <a:off x="7855632" y="4441946"/>
            <a:ext cx="1079046" cy="1419656"/>
            <a:chOff x="5936940" y="3683794"/>
            <a:chExt cx="854946" cy="1007119"/>
          </a:xfrm>
          <a:solidFill>
            <a:srgbClr val="1589DC"/>
          </a:solidFill>
        </p:grpSpPr>
        <p:sp>
          <p:nvSpPr>
            <p:cNvPr id="39" name="Rectangle 38"/>
            <p:cNvSpPr/>
            <p:nvPr/>
          </p:nvSpPr>
          <p:spPr bwMode="auto">
            <a:xfrm rot="16200000">
              <a:off x="5514217" y="4106517"/>
              <a:ext cx="945264" cy="9981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40" name="Right Arrow 39"/>
            <p:cNvSpPr/>
            <p:nvPr/>
          </p:nvSpPr>
          <p:spPr bwMode="auto">
            <a:xfrm>
              <a:off x="5945371" y="4470208"/>
              <a:ext cx="846515" cy="220705"/>
            </a:xfrm>
            <a:prstGeom prst="rightArrow">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grpSp>
      <p:grpSp>
        <p:nvGrpSpPr>
          <p:cNvPr id="16" name="Group 3"/>
          <p:cNvGrpSpPr/>
          <p:nvPr/>
        </p:nvGrpSpPr>
        <p:grpSpPr>
          <a:xfrm>
            <a:off x="4648391" y="3208556"/>
            <a:ext cx="2277423" cy="1121182"/>
            <a:chOff x="3395787" y="2808815"/>
            <a:chExt cx="1804440" cy="795378"/>
          </a:xfrm>
          <a:solidFill>
            <a:schemeClr val="tx1"/>
          </a:solidFill>
        </p:grpSpPr>
        <p:grpSp>
          <p:nvGrpSpPr>
            <p:cNvPr id="34" name="Group 4"/>
            <p:cNvGrpSpPr/>
            <p:nvPr/>
          </p:nvGrpSpPr>
          <p:grpSpPr>
            <a:xfrm>
              <a:off x="3395787" y="2808815"/>
              <a:ext cx="1804440" cy="795378"/>
              <a:chOff x="4693625" y="3254337"/>
              <a:chExt cx="3048917" cy="1308187"/>
            </a:xfrm>
            <a:grpFill/>
          </p:grpSpPr>
          <p:sp>
            <p:nvSpPr>
              <p:cNvPr id="36" name="Rectangle 8"/>
              <p:cNvSpPr/>
              <p:nvPr/>
            </p:nvSpPr>
            <p:spPr bwMode="auto">
              <a:xfrm>
                <a:off x="4951866" y="3254337"/>
                <a:ext cx="2514600" cy="1308187"/>
              </a:xfrm>
              <a:prstGeom prst="rect">
                <a:avLst/>
              </a:prstGeom>
              <a:solidFill>
                <a:srgbClr val="048CF5"/>
              </a:solidFill>
              <a:ln w="38100">
                <a:solidFill>
                  <a:srgbClr val="007DDE"/>
                </a:solid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37" name="Oval 18"/>
              <p:cNvSpPr/>
              <p:nvPr/>
            </p:nvSpPr>
            <p:spPr bwMode="auto">
              <a:xfrm>
                <a:off x="4693625" y="3254337"/>
                <a:ext cx="553285" cy="1308187"/>
              </a:xfrm>
              <a:prstGeom prst="ellipse">
                <a:avLst/>
              </a:prstGeom>
              <a:grpFill/>
              <a:ln w="38100">
                <a:solidFill>
                  <a:srgbClr val="007DD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38" name="Oval 31"/>
              <p:cNvSpPr/>
              <p:nvPr/>
            </p:nvSpPr>
            <p:spPr bwMode="auto">
              <a:xfrm>
                <a:off x="7189256" y="3254337"/>
                <a:ext cx="553286" cy="1308187"/>
              </a:xfrm>
              <a:prstGeom prst="ellipse">
                <a:avLst/>
              </a:prstGeom>
              <a:solidFill>
                <a:schemeClr val="tx1"/>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grpSp>
        <p:sp>
          <p:nvSpPr>
            <p:cNvPr id="35" name="TextBox 7"/>
            <p:cNvSpPr txBox="1"/>
            <p:nvPr/>
          </p:nvSpPr>
          <p:spPr>
            <a:xfrm>
              <a:off x="3891689" y="3070084"/>
              <a:ext cx="879254" cy="346757"/>
            </a:xfrm>
            <a:prstGeom prst="rect">
              <a:avLst/>
            </a:prstGeom>
            <a:noFill/>
            <a:ln>
              <a:noFill/>
            </a:ln>
          </p:spPr>
          <p:txBody>
            <a:bodyPr wrap="none" lIns="0" tIns="0" rIns="0" bIns="0" rtlCol="0">
              <a:spAutoFit/>
            </a:bodyPr>
            <a:lstStyle/>
            <a:p>
              <a:pPr algn="ctr" defTabSz="672094">
                <a:lnSpc>
                  <a:spcPct val="90000"/>
                </a:lnSpc>
                <a:spcBef>
                  <a:spcPct val="20000"/>
                </a:spcBef>
                <a:buSzPct val="80000"/>
              </a:pPr>
              <a:r>
                <a:rPr lang="en-US" sz="1765" dirty="0">
                  <a:solidFill>
                    <a:srgbClr val="FFFFFF"/>
                  </a:solidFill>
                  <a:effectLst>
                    <a:outerShdw blurRad="38100" dist="38100" dir="2700000" algn="tl">
                      <a:srgbClr val="000000">
                        <a:alpha val="43137"/>
                      </a:srgbClr>
                    </a:outerShdw>
                  </a:effectLst>
                </a:rPr>
                <a:t>Customer’s</a:t>
              </a:r>
              <a:br>
                <a:rPr lang="en-US" sz="1765" dirty="0">
                  <a:solidFill>
                    <a:srgbClr val="FFFFFF"/>
                  </a:solidFill>
                  <a:effectLst>
                    <a:outerShdw blurRad="38100" dist="38100" dir="2700000" algn="tl">
                      <a:srgbClr val="000000">
                        <a:alpha val="43137"/>
                      </a:srgbClr>
                    </a:outerShdw>
                  </a:effectLst>
                </a:rPr>
              </a:br>
              <a:r>
                <a:rPr lang="en-US" sz="1765" dirty="0">
                  <a:solidFill>
                    <a:srgbClr val="FFFFFF"/>
                  </a:solidFill>
                  <a:effectLst>
                    <a:outerShdw blurRad="38100" dist="38100" dir="2700000" algn="tl">
                      <a:srgbClr val="000000">
                        <a:alpha val="43137"/>
                      </a:srgbClr>
                    </a:outerShdw>
                  </a:effectLst>
                </a:rPr>
                <a:t>connection</a:t>
              </a:r>
            </a:p>
          </p:txBody>
        </p:sp>
      </p:grpSp>
      <p:sp>
        <p:nvSpPr>
          <p:cNvPr id="17" name="Rectangle 16"/>
          <p:cNvSpPr/>
          <p:nvPr/>
        </p:nvSpPr>
        <p:spPr bwMode="auto">
          <a:xfrm>
            <a:off x="3335690" y="3142039"/>
            <a:ext cx="1208701" cy="1264103"/>
          </a:xfrm>
          <a:prstGeom prst="rect">
            <a:avLst/>
          </a:prstGeom>
          <a:solidFill>
            <a:schemeClr val="tx1"/>
          </a:solidFill>
          <a:ln w="76200">
            <a:solidFill>
              <a:srgbClr val="002060"/>
            </a:solid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ctr" anchorCtr="0" forceAA="0" compatLnSpc="1">
            <a:prstTxWarp prst="textNoShape">
              <a:avLst/>
            </a:prstTxWarp>
            <a:noAutofit/>
          </a:bodyPr>
          <a:lstStyle/>
          <a:p>
            <a:pPr algn="ctr" defTabSz="658828" fontAlgn="base">
              <a:lnSpc>
                <a:spcPct val="90000"/>
              </a:lnSpc>
              <a:spcBef>
                <a:spcPct val="0"/>
              </a:spcBef>
              <a:spcAft>
                <a:spcPct val="0"/>
              </a:spcAft>
            </a:pPr>
            <a:r>
              <a:rPr lang="en-US" sz="1765" spc="-36">
                <a:solidFill>
                  <a:srgbClr val="000000"/>
                </a:solidFill>
              </a:rPr>
              <a:t>Partner Edge</a:t>
            </a:r>
            <a:endParaRPr lang="en-US" sz="1765" spc="-36" dirty="0">
              <a:solidFill>
                <a:srgbClr val="000000"/>
              </a:solidFill>
              <a:effectLst>
                <a:outerShdw blurRad="38100" dist="38100" dir="2700000" algn="tl">
                  <a:srgbClr val="000000">
                    <a:alpha val="43137"/>
                  </a:srgbClr>
                </a:outerShdw>
              </a:effectLst>
            </a:endParaRPr>
          </a:p>
        </p:txBody>
      </p:sp>
      <p:sp>
        <p:nvSpPr>
          <p:cNvPr id="18" name="Right Arrow 17"/>
          <p:cNvSpPr/>
          <p:nvPr/>
        </p:nvSpPr>
        <p:spPr bwMode="auto">
          <a:xfrm>
            <a:off x="8483086" y="3628699"/>
            <a:ext cx="486867" cy="313346"/>
          </a:xfrm>
          <a:prstGeom prst="rightArrow">
            <a:avLst/>
          </a:prstGeom>
          <a:solidFill>
            <a:srgbClr val="58024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grpSp>
        <p:nvGrpSpPr>
          <p:cNvPr id="20" name="Group 19"/>
          <p:cNvGrpSpPr/>
          <p:nvPr/>
        </p:nvGrpSpPr>
        <p:grpSpPr>
          <a:xfrm>
            <a:off x="4556983" y="3484250"/>
            <a:ext cx="480250" cy="664531"/>
            <a:chOff x="3323364" y="3004395"/>
            <a:chExt cx="380510" cy="471425"/>
          </a:xfrm>
        </p:grpSpPr>
        <p:sp>
          <p:nvSpPr>
            <p:cNvPr id="28" name="Freeform 27"/>
            <p:cNvSpPr/>
            <p:nvPr/>
          </p:nvSpPr>
          <p:spPr bwMode="auto">
            <a:xfrm>
              <a:off x="3323364" y="3004395"/>
              <a:ext cx="374160" cy="11426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29" name="Freeform 28"/>
            <p:cNvSpPr/>
            <p:nvPr/>
          </p:nvSpPr>
          <p:spPr bwMode="auto">
            <a:xfrm>
              <a:off x="3329714" y="3182195"/>
              <a:ext cx="374160" cy="11426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58024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30" name="Freeform 29"/>
            <p:cNvSpPr/>
            <p:nvPr/>
          </p:nvSpPr>
          <p:spPr bwMode="auto">
            <a:xfrm>
              <a:off x="3329714" y="3365500"/>
              <a:ext cx="371854" cy="110320"/>
            </a:xfrm>
            <a:custGeom>
              <a:avLst/>
              <a:gdLst>
                <a:gd name="connsiteX0" fmla="*/ 75178 w 570291"/>
                <a:gd name="connsiteY0" fmla="*/ 0 h 366608"/>
                <a:gd name="connsiteX1" fmla="*/ 570291 w 570291"/>
                <a:gd name="connsiteY1" fmla="*/ 0 h 366608"/>
                <a:gd name="connsiteX2" fmla="*/ 568729 w 570291"/>
                <a:gd name="connsiteY2" fmla="*/ 40358 h 366608"/>
                <a:gd name="connsiteX3" fmla="*/ 530947 w 570291"/>
                <a:gd name="connsiteY3" fmla="*/ 274245 h 366608"/>
                <a:gd name="connsiteX4" fmla="*/ 501692 w 570291"/>
                <a:gd name="connsiteY4" fmla="*/ 366608 h 366608"/>
                <a:gd name="connsiteX5" fmla="*/ 143777 w 570291"/>
                <a:gd name="connsiteY5" fmla="*/ 366608 h 366608"/>
                <a:gd name="connsiteX6" fmla="*/ 114521 w 570291"/>
                <a:gd name="connsiteY6" fmla="*/ 274245 h 366608"/>
                <a:gd name="connsiteX7" fmla="*/ 76739 w 570291"/>
                <a:gd name="connsiteY7" fmla="*/ 40358 h 366608"/>
                <a:gd name="connsiteX8" fmla="*/ 0 w 570291"/>
                <a:gd name="connsiteY8" fmla="*/ 0 h 366608"/>
                <a:gd name="connsiteX9" fmla="*/ 75177 w 570291"/>
                <a:gd name="connsiteY9" fmla="*/ 0 h 366608"/>
                <a:gd name="connsiteX10" fmla="*/ 76738 w 570291"/>
                <a:gd name="connsiteY10" fmla="*/ 40358 h 366608"/>
                <a:gd name="connsiteX11" fmla="*/ 114520 w 570291"/>
                <a:gd name="connsiteY11" fmla="*/ 274245 h 366608"/>
                <a:gd name="connsiteX12" fmla="*/ 143776 w 570291"/>
                <a:gd name="connsiteY12" fmla="*/ 366608 h 366608"/>
                <a:gd name="connsiteX13" fmla="*/ 0 w 570291"/>
                <a:gd name="connsiteY13"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291" h="366608">
                  <a:moveTo>
                    <a:pt x="75178" y="0"/>
                  </a:moveTo>
                  <a:lnTo>
                    <a:pt x="570291" y="0"/>
                  </a:lnTo>
                  <a:lnTo>
                    <a:pt x="568729" y="40358"/>
                  </a:lnTo>
                  <a:cubicBezTo>
                    <a:pt x="562039" y="125518"/>
                    <a:pt x="548996" y="204649"/>
                    <a:pt x="530947" y="274245"/>
                  </a:cubicBezTo>
                  <a:lnTo>
                    <a:pt x="501692" y="366608"/>
                  </a:lnTo>
                  <a:lnTo>
                    <a:pt x="143777" y="366608"/>
                  </a:lnTo>
                  <a:lnTo>
                    <a:pt x="114521" y="274245"/>
                  </a:lnTo>
                  <a:cubicBezTo>
                    <a:pt x="96472" y="204649"/>
                    <a:pt x="83429" y="125518"/>
                    <a:pt x="76739" y="40358"/>
                  </a:cubicBezTo>
                  <a:close/>
                  <a:moveTo>
                    <a:pt x="0" y="0"/>
                  </a:moveTo>
                  <a:lnTo>
                    <a:pt x="75177" y="0"/>
                  </a:lnTo>
                  <a:lnTo>
                    <a:pt x="76738" y="40358"/>
                  </a:lnTo>
                  <a:cubicBezTo>
                    <a:pt x="83428" y="125518"/>
                    <a:pt x="96471" y="204649"/>
                    <a:pt x="114520" y="274245"/>
                  </a:cubicBezTo>
                  <a:lnTo>
                    <a:pt x="143776" y="366608"/>
                  </a:lnTo>
                  <a:lnTo>
                    <a:pt x="0" y="366608"/>
                  </a:lnTo>
                  <a:close/>
                </a:path>
              </a:pathLst>
            </a:custGeom>
            <a:solidFill>
              <a:srgbClr val="1589D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grpSp>
      <p:grpSp>
        <p:nvGrpSpPr>
          <p:cNvPr id="21" name="Group 48"/>
          <p:cNvGrpSpPr/>
          <p:nvPr/>
        </p:nvGrpSpPr>
        <p:grpSpPr>
          <a:xfrm>
            <a:off x="917187" y="4829982"/>
            <a:ext cx="4604663" cy="1109593"/>
            <a:chOff x="439493" y="3959071"/>
            <a:chExt cx="3648352" cy="787157"/>
          </a:xfrm>
        </p:grpSpPr>
        <p:sp>
          <p:nvSpPr>
            <p:cNvPr id="22" name="Rectangle 49"/>
            <p:cNvSpPr/>
            <p:nvPr/>
          </p:nvSpPr>
          <p:spPr bwMode="auto">
            <a:xfrm>
              <a:off x="439493" y="4244821"/>
              <a:ext cx="621071" cy="222898"/>
            </a:xfrm>
            <a:prstGeom prst="rect">
              <a:avLst/>
            </a:prstGeom>
            <a:solidFill>
              <a:schemeClr val="accent3">
                <a:lumMod val="50000"/>
              </a:schemeClr>
            </a:solidFill>
            <a:ln>
              <a:solidFill>
                <a:schemeClr val="bg1"/>
              </a:solid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23" name="Rectangle 50"/>
            <p:cNvSpPr/>
            <p:nvPr/>
          </p:nvSpPr>
          <p:spPr bwMode="auto">
            <a:xfrm>
              <a:off x="439493" y="4523330"/>
              <a:ext cx="621071" cy="222898"/>
            </a:xfrm>
            <a:prstGeom prst="rect">
              <a:avLst/>
            </a:prstGeom>
            <a:solidFill>
              <a:srgbClr val="1589DC"/>
            </a:solidFill>
            <a:ln>
              <a:solidFill>
                <a:schemeClr val="bg1"/>
              </a:solid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24" name="TextBox 51"/>
            <p:cNvSpPr txBox="1"/>
            <p:nvPr/>
          </p:nvSpPr>
          <p:spPr>
            <a:xfrm>
              <a:off x="1158578" y="4274801"/>
              <a:ext cx="2929267" cy="173379"/>
            </a:xfrm>
            <a:prstGeom prst="rect">
              <a:avLst/>
            </a:prstGeom>
            <a:noFill/>
            <a:ln>
              <a:noFill/>
            </a:ln>
          </p:spPr>
          <p:txBody>
            <a:bodyPr wrap="none" lIns="0" tIns="0" rIns="0" bIns="0" rtlCol="0">
              <a:spAutoFit/>
            </a:bodyPr>
            <a:lstStyle/>
            <a:p>
              <a:pPr defTabSz="672094">
                <a:lnSpc>
                  <a:spcPct val="90000"/>
                </a:lnSpc>
                <a:spcBef>
                  <a:spcPct val="20000"/>
                </a:spcBef>
                <a:buSzPct val="80000"/>
              </a:pPr>
              <a:r>
                <a:rPr lang="en-US" sz="1765" dirty="0">
                  <a:solidFill>
                    <a:srgbClr val="FFFFFF"/>
                  </a:solidFill>
                  <a:effectLst>
                    <a:outerShdw blurRad="38100" dist="38100" dir="2700000" algn="tl">
                      <a:srgbClr val="000000">
                        <a:alpha val="43137"/>
                      </a:srgbClr>
                    </a:outerShdw>
                  </a:effectLst>
                </a:rPr>
                <a:t>Traffic to public IP addresses in Azure</a:t>
              </a:r>
            </a:p>
          </p:txBody>
        </p:sp>
        <p:sp>
          <p:nvSpPr>
            <p:cNvPr id="25" name="TextBox 52"/>
            <p:cNvSpPr txBox="1"/>
            <p:nvPr/>
          </p:nvSpPr>
          <p:spPr>
            <a:xfrm>
              <a:off x="1158578" y="4539533"/>
              <a:ext cx="2140460" cy="173379"/>
            </a:xfrm>
            <a:prstGeom prst="rect">
              <a:avLst/>
            </a:prstGeom>
            <a:noFill/>
            <a:ln>
              <a:noFill/>
            </a:ln>
          </p:spPr>
          <p:txBody>
            <a:bodyPr wrap="none" lIns="0" tIns="0" rIns="0" bIns="0" rtlCol="0">
              <a:spAutoFit/>
            </a:bodyPr>
            <a:lstStyle/>
            <a:p>
              <a:pPr defTabSz="672094">
                <a:lnSpc>
                  <a:spcPct val="90000"/>
                </a:lnSpc>
                <a:spcBef>
                  <a:spcPct val="20000"/>
                </a:spcBef>
                <a:buSzPct val="80000"/>
              </a:pPr>
              <a:r>
                <a:rPr lang="en-US" sz="1765" dirty="0">
                  <a:solidFill>
                    <a:srgbClr val="FFFFFF"/>
                  </a:solidFill>
                  <a:effectLst>
                    <a:outerShdw blurRad="38100" dist="38100" dir="2700000" algn="tl">
                      <a:srgbClr val="000000">
                        <a:alpha val="43137"/>
                      </a:srgbClr>
                    </a:outerShdw>
                  </a:effectLst>
                </a:rPr>
                <a:t>Traffic to Virtual Networks </a:t>
              </a:r>
            </a:p>
          </p:txBody>
        </p:sp>
        <p:sp>
          <p:nvSpPr>
            <p:cNvPr id="26" name="Rectangle 53"/>
            <p:cNvSpPr/>
            <p:nvPr/>
          </p:nvSpPr>
          <p:spPr bwMode="auto">
            <a:xfrm>
              <a:off x="445843" y="3959071"/>
              <a:ext cx="621071" cy="222898"/>
            </a:xfrm>
            <a:prstGeom prst="rect">
              <a:avLst/>
            </a:prstGeom>
            <a:solidFill>
              <a:srgbClr val="DE3C00"/>
            </a:solidFill>
            <a:ln>
              <a:solidFill>
                <a:schemeClr val="bg1"/>
              </a:solid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58828" fontAlgn="base">
                <a:lnSpc>
                  <a:spcPct val="90000"/>
                </a:lnSpc>
                <a:spcBef>
                  <a:spcPct val="0"/>
                </a:spcBef>
                <a:spcAft>
                  <a:spcPct val="0"/>
                </a:spcAft>
              </a:pPr>
              <a:endParaRPr lang="en-US" sz="1442" spc="-36" dirty="0">
                <a:solidFill>
                  <a:srgbClr val="FFFFFF"/>
                </a:solidFill>
              </a:endParaRPr>
            </a:p>
          </p:txBody>
        </p:sp>
        <p:sp>
          <p:nvSpPr>
            <p:cNvPr id="27" name="TextBox 54"/>
            <p:cNvSpPr txBox="1"/>
            <p:nvPr/>
          </p:nvSpPr>
          <p:spPr>
            <a:xfrm>
              <a:off x="1158578" y="3995402"/>
              <a:ext cx="2228912" cy="173379"/>
            </a:xfrm>
            <a:prstGeom prst="rect">
              <a:avLst/>
            </a:prstGeom>
            <a:noFill/>
            <a:ln>
              <a:noFill/>
            </a:ln>
          </p:spPr>
          <p:txBody>
            <a:bodyPr wrap="none" lIns="0" tIns="0" rIns="0" bIns="0" rtlCol="0">
              <a:spAutoFit/>
            </a:bodyPr>
            <a:lstStyle/>
            <a:p>
              <a:pPr defTabSz="672094">
                <a:lnSpc>
                  <a:spcPct val="90000"/>
                </a:lnSpc>
                <a:spcBef>
                  <a:spcPct val="20000"/>
                </a:spcBef>
                <a:buSzPct val="80000"/>
              </a:pPr>
              <a:r>
                <a:rPr lang="en-US" sz="1765" dirty="0">
                  <a:solidFill>
                    <a:srgbClr val="FFFFFF"/>
                  </a:solidFill>
                  <a:effectLst>
                    <a:outerShdw blurRad="38100" dist="38100" dir="2700000" algn="tl">
                      <a:srgbClr val="000000">
                        <a:alpha val="43137"/>
                      </a:srgbClr>
                    </a:outerShdw>
                  </a:effectLst>
                </a:rPr>
                <a:t>Traffic to Office 365 Services</a:t>
              </a:r>
            </a:p>
          </p:txBody>
        </p:sp>
      </p:grpSp>
      <p:grpSp>
        <p:nvGrpSpPr>
          <p:cNvPr id="120" name="Group 119"/>
          <p:cNvGrpSpPr/>
          <p:nvPr/>
        </p:nvGrpSpPr>
        <p:grpSpPr>
          <a:xfrm>
            <a:off x="8770902" y="963832"/>
            <a:ext cx="2496902" cy="1658721"/>
            <a:chOff x="8946776" y="982662"/>
            <a:chExt cx="2546970" cy="1691982"/>
          </a:xfrm>
        </p:grpSpPr>
        <p:sp>
          <p:nvSpPr>
            <p:cNvPr id="31" name="Freeform 539"/>
            <p:cNvSpPr>
              <a:spLocks noChangeAspect="1"/>
            </p:cNvSpPr>
            <p:nvPr/>
          </p:nvSpPr>
          <p:spPr bwMode="auto">
            <a:xfrm>
              <a:off x="8946776" y="982662"/>
              <a:ext cx="2546970"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1"/>
            </a:solidFill>
            <a:ln w="76200">
              <a:solidFill>
                <a:srgbClr val="DE3C00"/>
              </a:solidFill>
            </a:ln>
            <a:scene3d>
              <a:camera prst="orthographicFront"/>
              <a:lightRig rig="threePt" dir="t"/>
            </a:scene3d>
            <a:sp3d>
              <a:bevelT/>
            </a:sp3d>
            <a:extLst/>
          </p:spPr>
          <p:txBody>
            <a:bodyPr vert="horz" wrap="square" lIns="65910" tIns="32955" rIns="65910" bIns="32955" numCol="1" anchor="t" anchorCtr="0" compatLnSpc="1">
              <a:prstTxWarp prst="textNoShape">
                <a:avLst/>
              </a:prstTxWarp>
            </a:bodyPr>
            <a:lstStyle/>
            <a:p>
              <a:pPr defTabSz="672094"/>
              <a:endParaRPr lang="en-US" sz="1298">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1954" y="1183111"/>
              <a:ext cx="657364" cy="657364"/>
            </a:xfrm>
            <a:prstGeom prst="rect">
              <a:avLst/>
            </a:prstGeom>
          </p:spPr>
        </p:pic>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037" y="1942881"/>
              <a:ext cx="542925" cy="542925"/>
            </a:xfrm>
            <a:prstGeom prst="rect">
              <a:avLst/>
            </a:prstGeom>
          </p:spPr>
        </p:pic>
        <p:pic>
          <p:nvPicPr>
            <p:cNvPr id="109" name="Picture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8452" y="1942881"/>
              <a:ext cx="557336" cy="557336"/>
            </a:xfrm>
            <a:prstGeom prst="rect">
              <a:avLst/>
            </a:prstGeom>
          </p:spPr>
        </p:pic>
        <p:pic>
          <p:nvPicPr>
            <p:cNvPr id="110" name="Picture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1278" y="1942881"/>
              <a:ext cx="563781" cy="563781"/>
            </a:xfrm>
            <a:prstGeom prst="rect">
              <a:avLst/>
            </a:prstGeom>
          </p:spPr>
        </p:pic>
      </p:grpSp>
      <p:grpSp>
        <p:nvGrpSpPr>
          <p:cNvPr id="121" name="Group 120"/>
          <p:cNvGrpSpPr/>
          <p:nvPr/>
        </p:nvGrpSpPr>
        <p:grpSpPr>
          <a:xfrm>
            <a:off x="8770902" y="2897668"/>
            <a:ext cx="2496902" cy="1658721"/>
            <a:chOff x="8946776" y="2955276"/>
            <a:chExt cx="2546970" cy="1691982"/>
          </a:xfrm>
        </p:grpSpPr>
        <p:sp>
          <p:nvSpPr>
            <p:cNvPr id="95" name="Freeform 539"/>
            <p:cNvSpPr>
              <a:spLocks noChangeAspect="1"/>
            </p:cNvSpPr>
            <p:nvPr/>
          </p:nvSpPr>
          <p:spPr bwMode="auto">
            <a:xfrm>
              <a:off x="8946776" y="2955276"/>
              <a:ext cx="2546970"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1"/>
            </a:solidFill>
            <a:ln w="76200">
              <a:solidFill>
                <a:schemeClr val="accent3">
                  <a:lumMod val="50000"/>
                </a:schemeClr>
              </a:solidFill>
            </a:ln>
            <a:scene3d>
              <a:camera prst="orthographicFront"/>
              <a:lightRig rig="threePt" dir="t"/>
            </a:scene3d>
            <a:sp3d>
              <a:bevelT/>
            </a:sp3d>
            <a:extLst/>
          </p:spPr>
          <p:txBody>
            <a:bodyPr vert="horz" wrap="square" lIns="65910" tIns="32955" rIns="65910" bIns="32955" numCol="1" anchor="t" anchorCtr="0" compatLnSpc="1">
              <a:prstTxWarp prst="textNoShape">
                <a:avLst/>
              </a:prstTxWarp>
            </a:bodyPr>
            <a:lstStyle/>
            <a:p>
              <a:pPr defTabSz="672094"/>
              <a:endParaRPr lang="en-US" sz="1298">
                <a:solidFill>
                  <a:srgbClr val="FFFFFF"/>
                </a:solidFill>
              </a:endParaRPr>
            </a:p>
          </p:txBody>
        </p:sp>
        <p:pic>
          <p:nvPicPr>
            <p:cNvPr id="104" name="Picture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3111" y="2971886"/>
              <a:ext cx="780290" cy="780290"/>
            </a:xfrm>
            <a:prstGeom prst="rect">
              <a:avLst/>
            </a:prstGeom>
          </p:spPr>
        </p:pic>
        <p:pic>
          <p:nvPicPr>
            <p:cNvPr id="111" name="Picture 1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50669" y="3833894"/>
              <a:ext cx="272968" cy="272968"/>
            </a:xfrm>
            <a:prstGeom prst="rect">
              <a:avLst/>
            </a:prstGeom>
          </p:spPr>
        </p:pic>
        <p:pic>
          <p:nvPicPr>
            <p:cNvPr id="112" name="Picture 1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48338" y="3833894"/>
              <a:ext cx="272968" cy="272968"/>
            </a:xfrm>
            <a:prstGeom prst="rect">
              <a:avLst/>
            </a:prstGeom>
          </p:spPr>
        </p:pic>
        <p:pic>
          <p:nvPicPr>
            <p:cNvPr id="113" name="Picture 1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69669" y="4214894"/>
              <a:ext cx="272968" cy="272968"/>
            </a:xfrm>
            <a:prstGeom prst="rect">
              <a:avLst/>
            </a:prstGeom>
          </p:spPr>
        </p:pic>
        <p:pic>
          <p:nvPicPr>
            <p:cNvPr id="114" name="Picture 1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46008" y="3833894"/>
              <a:ext cx="272968" cy="272968"/>
            </a:xfrm>
            <a:prstGeom prst="rect">
              <a:avLst/>
            </a:prstGeom>
          </p:spPr>
        </p:pic>
        <p:pic>
          <p:nvPicPr>
            <p:cNvPr id="115" name="Picture 1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43678" y="3833894"/>
              <a:ext cx="272968" cy="272968"/>
            </a:xfrm>
            <a:prstGeom prst="rect">
              <a:avLst/>
            </a:prstGeom>
          </p:spPr>
        </p:pic>
        <p:pic>
          <p:nvPicPr>
            <p:cNvPr id="116" name="Picture 1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14910" y="4214894"/>
              <a:ext cx="272968" cy="272968"/>
            </a:xfrm>
            <a:prstGeom prst="rect">
              <a:avLst/>
            </a:prstGeom>
          </p:spPr>
        </p:pic>
        <p:pic>
          <p:nvPicPr>
            <p:cNvPr id="117" name="Picture 1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99830" y="4214894"/>
              <a:ext cx="272968" cy="272968"/>
            </a:xfrm>
            <a:prstGeom prst="rect">
              <a:avLst/>
            </a:prstGeom>
          </p:spPr>
        </p:pic>
        <p:pic>
          <p:nvPicPr>
            <p:cNvPr id="118" name="Picture 1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84750" y="4214894"/>
              <a:ext cx="272968" cy="272968"/>
            </a:xfrm>
            <a:prstGeom prst="rect">
              <a:avLst/>
            </a:prstGeom>
          </p:spPr>
        </p:pic>
        <p:pic>
          <p:nvPicPr>
            <p:cNvPr id="119" name="Picture 1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41348" y="3833894"/>
              <a:ext cx="272968" cy="272968"/>
            </a:xfrm>
            <a:prstGeom prst="rect">
              <a:avLst/>
            </a:prstGeom>
          </p:spPr>
        </p:pic>
      </p:grpSp>
      <p:grpSp>
        <p:nvGrpSpPr>
          <p:cNvPr id="123" name="Group 122"/>
          <p:cNvGrpSpPr/>
          <p:nvPr/>
        </p:nvGrpSpPr>
        <p:grpSpPr>
          <a:xfrm>
            <a:off x="8770902" y="4796013"/>
            <a:ext cx="2496901" cy="1658721"/>
            <a:chOff x="8946776" y="4891686"/>
            <a:chExt cx="2546969" cy="1691982"/>
          </a:xfrm>
        </p:grpSpPr>
        <p:sp>
          <p:nvSpPr>
            <p:cNvPr id="43" name="Freeform 539"/>
            <p:cNvSpPr>
              <a:spLocks noChangeAspect="1"/>
            </p:cNvSpPr>
            <p:nvPr/>
          </p:nvSpPr>
          <p:spPr bwMode="auto">
            <a:xfrm>
              <a:off x="8946776" y="4891686"/>
              <a:ext cx="2546969"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1"/>
            </a:solidFill>
            <a:ln w="76200">
              <a:solidFill>
                <a:srgbClr val="0472C1"/>
              </a:solidFill>
            </a:ln>
            <a:scene3d>
              <a:camera prst="orthographicFront"/>
              <a:lightRig rig="threePt" dir="t"/>
            </a:scene3d>
            <a:sp3d>
              <a:bevelT/>
            </a:sp3d>
            <a:extLst/>
          </p:spPr>
          <p:txBody>
            <a:bodyPr vert="horz" wrap="square" lIns="65910" tIns="32955" rIns="65910" bIns="32955" numCol="1" anchor="t" anchorCtr="0" compatLnSpc="1">
              <a:prstTxWarp prst="textNoShape">
                <a:avLst/>
              </a:prstTxWarp>
            </a:bodyPr>
            <a:lstStyle/>
            <a:p>
              <a:pPr defTabSz="672094"/>
              <a:endParaRPr lang="en-US" sz="1298">
                <a:solidFill>
                  <a:srgbClr val="FFFFFF"/>
                </a:solidFill>
              </a:endParaRPr>
            </a:p>
          </p:txBody>
        </p:sp>
        <p:pic>
          <p:nvPicPr>
            <p:cNvPr id="105" name="Picture 10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66237" y="5913772"/>
              <a:ext cx="462449" cy="462449"/>
            </a:xfrm>
            <a:prstGeom prst="rect">
              <a:avLst/>
            </a:prstGeom>
          </p:spPr>
        </p:pic>
        <p:pic>
          <p:nvPicPr>
            <p:cNvPr id="106" name="Picture 10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31326" y="5913772"/>
              <a:ext cx="555290" cy="555290"/>
            </a:xfrm>
            <a:prstGeom prst="rect">
              <a:avLst/>
            </a:prstGeom>
          </p:spPr>
        </p:pic>
        <p:pic>
          <p:nvPicPr>
            <p:cNvPr id="107" name="Picture 10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922219" y="5913772"/>
              <a:ext cx="515575" cy="515575"/>
            </a:xfrm>
            <a:prstGeom prst="rect">
              <a:avLst/>
            </a:prstGeom>
          </p:spPr>
        </p:pic>
        <p:pic>
          <p:nvPicPr>
            <p:cNvPr id="122" name="Picture 1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04415" y="4973841"/>
              <a:ext cx="780290" cy="780290"/>
            </a:xfrm>
            <a:prstGeom prst="rect">
              <a:avLst/>
            </a:prstGeom>
          </p:spPr>
        </p:pic>
      </p:grpSp>
    </p:spTree>
    <p:extLst>
      <p:ext uri="{BB962C8B-B14F-4D97-AF65-F5344CB8AC3E}">
        <p14:creationId xmlns:p14="http://schemas.microsoft.com/office/powerpoint/2010/main" val="36544459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3" cstate="email">
            <a:extLst>
              <a:ext uri="{28A0092B-C50C-407E-A947-70E740481C1C}">
                <a14:useLocalDpi xmlns:a14="http://schemas.microsoft.com/office/drawing/2010/main"/>
              </a:ext>
            </a:extLst>
          </a:blip>
          <a:srcRect b="23496"/>
          <a:stretch/>
        </p:blipFill>
        <p:spPr>
          <a:xfrm>
            <a:off x="-329963" y="187240"/>
            <a:ext cx="12744537" cy="6482164"/>
          </a:xfrm>
          <a:prstGeom prst="rect">
            <a:avLst/>
          </a:prstGeom>
        </p:spPr>
      </p:pic>
      <p:pic>
        <p:nvPicPr>
          <p:cNvPr id="53" name="World map" descr="world-map.png"/>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9860" y="1024462"/>
            <a:ext cx="12179022" cy="6150228"/>
          </a:xfrm>
          <a:prstGeom prst="rect">
            <a:avLst/>
          </a:prstGeom>
          <a:noFill/>
          <a:ln>
            <a:noFill/>
          </a:ln>
        </p:spPr>
      </p:pic>
      <p:pic>
        <p:nvPicPr>
          <p:cNvPr id="173" name="Picture 17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2644" y="3237405"/>
            <a:ext cx="549066" cy="527393"/>
          </a:xfrm>
          <a:prstGeom prst="rect">
            <a:avLst/>
          </a:prstGeom>
          <a:effectLst>
            <a:outerShdw blurRad="63500" sx="102000" sy="102000" algn="ctr" rotWithShape="0">
              <a:prstClr val="black">
                <a:alpha val="40000"/>
              </a:prstClr>
            </a:outerShdw>
          </a:effectLst>
        </p:spPr>
      </p:pic>
      <p:sp>
        <p:nvSpPr>
          <p:cNvPr id="12" name="Text Placeholder 11"/>
          <p:cNvSpPr>
            <a:spLocks noGrp="1"/>
          </p:cNvSpPr>
          <p:nvPr>
            <p:ph type="body" sz="quarter" idx="10"/>
          </p:nvPr>
        </p:nvSpPr>
        <p:spPr/>
        <p:txBody>
          <a:bodyPr/>
          <a:lstStyle/>
          <a:p>
            <a:r>
              <a:rPr lang="en-US" smtClean="0"/>
              <a:t>24 Regions Worldwide, 19 ONLINE…huge capacity around the world…growing every year</a:t>
            </a:r>
            <a:endParaRPr lang="en-US" dirty="0"/>
          </a:p>
        </p:txBody>
      </p:sp>
      <p:sp>
        <p:nvSpPr>
          <p:cNvPr id="2" name="Title 1"/>
          <p:cNvSpPr>
            <a:spLocks noGrp="1"/>
          </p:cNvSpPr>
          <p:nvPr>
            <p:ph type="title"/>
          </p:nvPr>
        </p:nvSpPr>
        <p:spPr/>
        <p:txBody>
          <a:bodyPr/>
          <a:lstStyle/>
          <a:p>
            <a:r>
              <a:rPr lang="en-US" smtClean="0"/>
              <a:t>Huge infrastructure scale is the enabler</a:t>
            </a:r>
            <a:endParaRPr lang="en-US" dirty="0"/>
          </a:p>
        </p:txBody>
      </p:sp>
      <p:sp>
        <p:nvSpPr>
          <p:cNvPr id="3" name="Rectangle 2"/>
          <p:cNvSpPr/>
          <p:nvPr/>
        </p:nvSpPr>
        <p:spPr>
          <a:xfrm>
            <a:off x="817803" y="5981096"/>
            <a:ext cx="7976523" cy="469037"/>
          </a:xfrm>
          <a:prstGeom prst="rect">
            <a:avLst/>
          </a:prstGeom>
          <a:noFill/>
        </p:spPr>
        <p:txBody>
          <a:bodyPr wrap="square">
            <a:spAutoFit/>
          </a:bodyPr>
          <a:lstStyle/>
          <a:p>
            <a:pPr marL="0" lvl="1" indent="-177732" defTabSz="913896">
              <a:buSzPct val="60000"/>
              <a:buFont typeface="Wingdings" panose="05000000000000000000" pitchFamily="2" charset="2"/>
              <a:buChar char=""/>
              <a:tabLst>
                <a:tab pos="177732" algn="l"/>
              </a:tabLst>
            </a:pPr>
            <a:r>
              <a:rPr lang="en-US" sz="1200" spc="-29" dirty="0">
                <a:solidFill>
                  <a:srgbClr val="505050"/>
                </a:solidFill>
                <a:latin typeface="Segoe UI"/>
                <a:cs typeface="Segoe UI Light" panose="020B0502040204020203" pitchFamily="34" charset="0"/>
              </a:rPr>
              <a:t>100+ datacenters</a:t>
            </a:r>
          </a:p>
          <a:p>
            <a:pPr marL="0" lvl="1" indent="-177732" defTabSz="913896">
              <a:buSzPct val="60000"/>
              <a:buFont typeface="Wingdings" panose="05000000000000000000" pitchFamily="2" charset="2"/>
              <a:buChar char=""/>
              <a:tabLst>
                <a:tab pos="177732" algn="l"/>
              </a:tabLst>
            </a:pPr>
            <a:r>
              <a:rPr lang="en-US" sz="1200" spc="-29" dirty="0">
                <a:solidFill>
                  <a:srgbClr val="505050"/>
                </a:solidFill>
                <a:latin typeface="Segoe UI"/>
                <a:cs typeface="Segoe UI Light" panose="020B0502040204020203" pitchFamily="34" charset="0"/>
              </a:rPr>
              <a:t>Top 3 networks in the world</a:t>
            </a:r>
          </a:p>
        </p:txBody>
      </p:sp>
      <p:sp>
        <p:nvSpPr>
          <p:cNvPr id="67" name="Rectangle 66"/>
          <p:cNvSpPr/>
          <p:nvPr/>
        </p:nvSpPr>
        <p:spPr bwMode="auto">
          <a:xfrm>
            <a:off x="914286" y="5402454"/>
            <a:ext cx="176474" cy="145036"/>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prstTxWarp prst="textNoShape">
              <a:avLst/>
            </a:prstTxWarp>
          </a:bodyPr>
          <a:lstStyle/>
          <a:p>
            <a:pPr algn="ctr" defTabSz="1217858"/>
            <a:endParaRPr lang="en-US" spc="-100" dirty="0">
              <a:solidFill>
                <a:srgbClr val="FFFFFF"/>
              </a:solidFill>
              <a:latin typeface="Segoe UI Light"/>
              <a:cs typeface="Segoe UI" pitchFamily="34" charset="0"/>
            </a:endParaRPr>
          </a:p>
        </p:txBody>
      </p:sp>
      <p:sp>
        <p:nvSpPr>
          <p:cNvPr id="68" name="Rectangle 67"/>
          <p:cNvSpPr/>
          <p:nvPr/>
        </p:nvSpPr>
        <p:spPr bwMode="auto">
          <a:xfrm>
            <a:off x="913148" y="5136879"/>
            <a:ext cx="176289" cy="143240"/>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prstTxWarp prst="textNoShape">
              <a:avLst/>
            </a:prstTxWarp>
          </a:bodyPr>
          <a:lstStyle/>
          <a:p>
            <a:pPr algn="ctr" defTabSz="1217858"/>
            <a:endParaRPr lang="en-US" sz="784" spc="-100" dirty="0">
              <a:solidFill>
                <a:srgbClr val="FFFFFF"/>
              </a:solidFill>
              <a:latin typeface="Segoe UI"/>
              <a:cs typeface="Segoe UI" pitchFamily="34" charset="0"/>
            </a:endParaRPr>
          </a:p>
        </p:txBody>
      </p:sp>
      <p:sp>
        <p:nvSpPr>
          <p:cNvPr id="4" name="Rectangle 3"/>
          <p:cNvSpPr/>
          <p:nvPr/>
        </p:nvSpPr>
        <p:spPr>
          <a:xfrm>
            <a:off x="1049064" y="5032199"/>
            <a:ext cx="959742" cy="280678"/>
          </a:xfrm>
          <a:prstGeom prst="rect">
            <a:avLst/>
          </a:prstGeom>
        </p:spPr>
        <p:txBody>
          <a:bodyPr wrap="none">
            <a:spAutoFit/>
          </a:bodyPr>
          <a:lstStyle/>
          <a:p>
            <a:pPr defTabSz="913896"/>
            <a:r>
              <a:rPr lang="en-US" sz="1200" spc="-29" dirty="0">
                <a:solidFill>
                  <a:srgbClr val="505050"/>
                </a:solidFill>
                <a:latin typeface="Segoe UI"/>
                <a:cs typeface="Segoe UI Light" panose="020B0502040204020203" pitchFamily="34" charset="0"/>
              </a:rPr>
              <a:t>Operational</a:t>
            </a:r>
            <a:endParaRPr lang="en-US" sz="1200" dirty="0">
              <a:solidFill>
                <a:srgbClr val="505050"/>
              </a:solidFill>
              <a:latin typeface="Segoe UI"/>
            </a:endParaRPr>
          </a:p>
        </p:txBody>
      </p:sp>
      <p:sp>
        <p:nvSpPr>
          <p:cNvPr id="69" name="Rectangle 68"/>
          <p:cNvSpPr/>
          <p:nvPr/>
        </p:nvSpPr>
        <p:spPr>
          <a:xfrm>
            <a:off x="1057587" y="5291774"/>
            <a:ext cx="2063093" cy="280678"/>
          </a:xfrm>
          <a:prstGeom prst="rect">
            <a:avLst/>
          </a:prstGeom>
        </p:spPr>
        <p:txBody>
          <a:bodyPr wrap="none">
            <a:spAutoFit/>
          </a:bodyPr>
          <a:lstStyle/>
          <a:p>
            <a:pPr defTabSz="913896"/>
            <a:r>
              <a:rPr lang="en-US" sz="1200" spc="-29" dirty="0">
                <a:solidFill>
                  <a:srgbClr val="505050"/>
                </a:solidFill>
                <a:latin typeface="Segoe UI"/>
                <a:cs typeface="Segoe UI Light" panose="020B0502040204020203" pitchFamily="34" charset="0"/>
              </a:rPr>
              <a:t>Announced/Not Operational</a:t>
            </a:r>
            <a:endParaRPr lang="en-US" sz="1200" dirty="0">
              <a:solidFill>
                <a:srgbClr val="505050"/>
              </a:solidFill>
              <a:latin typeface="Segoe UI"/>
            </a:endParaRPr>
          </a:p>
        </p:txBody>
      </p:sp>
      <p:sp>
        <p:nvSpPr>
          <p:cNvPr id="74" name="Rectangle 73"/>
          <p:cNvSpPr/>
          <p:nvPr/>
        </p:nvSpPr>
        <p:spPr bwMode="auto">
          <a:xfrm>
            <a:off x="1838975" y="2577771"/>
            <a:ext cx="633365"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Central US</a:t>
            </a:r>
          </a:p>
          <a:p>
            <a:pPr algn="ctr" defTabSz="1217858"/>
            <a:r>
              <a:rPr lang="en-US" sz="784" dirty="0">
                <a:solidFill>
                  <a:srgbClr val="FFFFFF"/>
                </a:solidFill>
                <a:latin typeface="Segoe UI Light"/>
                <a:ea typeface="Verdana" panose="020B0604030504040204" pitchFamily="34" charset="0"/>
                <a:cs typeface="Arial" panose="020B0604020202020204" pitchFamily="34" charset="0"/>
              </a:rPr>
              <a:t>Iowa</a:t>
            </a:r>
          </a:p>
        </p:txBody>
      </p:sp>
      <p:sp>
        <p:nvSpPr>
          <p:cNvPr id="57" name="Rectangle 56"/>
          <p:cNvSpPr/>
          <p:nvPr/>
        </p:nvSpPr>
        <p:spPr bwMode="auto">
          <a:xfrm>
            <a:off x="955546" y="3378257"/>
            <a:ext cx="603487"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West US</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California</a:t>
            </a:r>
          </a:p>
        </p:txBody>
      </p:sp>
      <p:sp>
        <p:nvSpPr>
          <p:cNvPr id="82" name="Rectangle 81"/>
          <p:cNvSpPr/>
          <p:nvPr/>
        </p:nvSpPr>
        <p:spPr bwMode="auto">
          <a:xfrm>
            <a:off x="4944806" y="2257962"/>
            <a:ext cx="805177"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North Europe</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Ireland</a:t>
            </a:r>
          </a:p>
        </p:txBody>
      </p:sp>
      <p:sp>
        <p:nvSpPr>
          <p:cNvPr id="76" name="Rectangle 75"/>
          <p:cNvSpPr/>
          <p:nvPr/>
        </p:nvSpPr>
        <p:spPr bwMode="auto">
          <a:xfrm>
            <a:off x="3989975" y="3355681"/>
            <a:ext cx="568739"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East US</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Virginia</a:t>
            </a:r>
          </a:p>
        </p:txBody>
      </p:sp>
      <p:sp>
        <p:nvSpPr>
          <p:cNvPr id="77" name="Rectangle 76"/>
          <p:cNvSpPr/>
          <p:nvPr/>
        </p:nvSpPr>
        <p:spPr bwMode="auto">
          <a:xfrm>
            <a:off x="4272107" y="3763658"/>
            <a:ext cx="633792"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East US 2</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Virginia</a:t>
            </a:r>
          </a:p>
        </p:txBody>
      </p:sp>
      <p:sp>
        <p:nvSpPr>
          <p:cNvPr id="78" name="Rectangle 77"/>
          <p:cNvSpPr/>
          <p:nvPr/>
        </p:nvSpPr>
        <p:spPr bwMode="auto">
          <a:xfrm>
            <a:off x="3440247" y="3972258"/>
            <a:ext cx="667277"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US Gov</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Virginia</a:t>
            </a:r>
          </a:p>
        </p:txBody>
      </p:sp>
      <p:sp>
        <p:nvSpPr>
          <p:cNvPr id="85" name="Rectangle 84"/>
          <p:cNvSpPr/>
          <p:nvPr/>
        </p:nvSpPr>
        <p:spPr bwMode="auto">
          <a:xfrm>
            <a:off x="2231711" y="2074282"/>
            <a:ext cx="909117"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North Central US</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Illinois</a:t>
            </a:r>
          </a:p>
        </p:txBody>
      </p:sp>
      <p:sp>
        <p:nvSpPr>
          <p:cNvPr id="86" name="Rectangle 85"/>
          <p:cNvSpPr/>
          <p:nvPr/>
        </p:nvSpPr>
        <p:spPr bwMode="auto">
          <a:xfrm>
            <a:off x="1233324" y="2844124"/>
            <a:ext cx="525859"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US Gov</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Iowa</a:t>
            </a:r>
          </a:p>
        </p:txBody>
      </p:sp>
      <p:sp>
        <p:nvSpPr>
          <p:cNvPr id="88" name="Rectangle 87"/>
          <p:cNvSpPr>
            <a:spLocks/>
          </p:cNvSpPr>
          <p:nvPr/>
        </p:nvSpPr>
        <p:spPr bwMode="auto">
          <a:xfrm>
            <a:off x="1358669" y="3882894"/>
            <a:ext cx="952708"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South Central US</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Texas</a:t>
            </a:r>
          </a:p>
        </p:txBody>
      </p:sp>
      <p:sp>
        <p:nvSpPr>
          <p:cNvPr id="90" name="Rectangle 89"/>
          <p:cNvSpPr/>
          <p:nvPr/>
        </p:nvSpPr>
        <p:spPr bwMode="auto">
          <a:xfrm>
            <a:off x="4859649" y="5644095"/>
            <a:ext cx="682065"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Brazil South</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Sao Paulo</a:t>
            </a:r>
          </a:p>
        </p:txBody>
      </p:sp>
      <p:sp>
        <p:nvSpPr>
          <p:cNvPr id="92" name="Rectangle 91"/>
          <p:cNvSpPr/>
          <p:nvPr/>
        </p:nvSpPr>
        <p:spPr bwMode="auto">
          <a:xfrm>
            <a:off x="6078612" y="2325337"/>
            <a:ext cx="780320"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West Europe</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Netherlands</a:t>
            </a:r>
          </a:p>
        </p:txBody>
      </p:sp>
      <p:sp>
        <p:nvSpPr>
          <p:cNvPr id="94" name="Rectangle 93"/>
          <p:cNvSpPr/>
          <p:nvPr/>
        </p:nvSpPr>
        <p:spPr bwMode="auto">
          <a:xfrm>
            <a:off x="9497807" y="2756178"/>
            <a:ext cx="783261"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China North *</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Beijing</a:t>
            </a:r>
          </a:p>
        </p:txBody>
      </p:sp>
      <p:sp>
        <p:nvSpPr>
          <p:cNvPr id="96" name="Rectangle 95"/>
          <p:cNvSpPr/>
          <p:nvPr/>
        </p:nvSpPr>
        <p:spPr bwMode="auto">
          <a:xfrm>
            <a:off x="8646942" y="3153063"/>
            <a:ext cx="761905"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China South *</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Shanghai</a:t>
            </a:r>
          </a:p>
        </p:txBody>
      </p:sp>
      <p:sp>
        <p:nvSpPr>
          <p:cNvPr id="98" name="Rectangle 97"/>
          <p:cNvSpPr/>
          <p:nvPr/>
        </p:nvSpPr>
        <p:spPr bwMode="auto">
          <a:xfrm>
            <a:off x="10862125" y="3067077"/>
            <a:ext cx="684737"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Japan East</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Saitama</a:t>
            </a:r>
          </a:p>
        </p:txBody>
      </p:sp>
      <p:sp>
        <p:nvSpPr>
          <p:cNvPr id="99" name="Rectangle 98"/>
          <p:cNvSpPr/>
          <p:nvPr/>
        </p:nvSpPr>
        <p:spPr bwMode="auto">
          <a:xfrm>
            <a:off x="10862123" y="3524167"/>
            <a:ext cx="721889"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Japan West</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Osaka</a:t>
            </a:r>
          </a:p>
        </p:txBody>
      </p:sp>
      <p:grpSp>
        <p:nvGrpSpPr>
          <p:cNvPr id="10" name="Group 9"/>
          <p:cNvGrpSpPr/>
          <p:nvPr/>
        </p:nvGrpSpPr>
        <p:grpSpPr>
          <a:xfrm>
            <a:off x="8306171" y="3920174"/>
            <a:ext cx="1065464" cy="734907"/>
            <a:chOff x="8473045" y="3746910"/>
            <a:chExt cx="1086983" cy="749750"/>
          </a:xfrm>
        </p:grpSpPr>
        <p:pic>
          <p:nvPicPr>
            <p:cNvPr id="72" name="Picture 7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3045" y="3958616"/>
              <a:ext cx="560155" cy="538044"/>
            </a:xfrm>
            <a:prstGeom prst="rect">
              <a:avLst/>
            </a:prstGeom>
            <a:effectLst>
              <a:outerShdw blurRad="63500" sx="102000" sy="102000" algn="ctr" rotWithShape="0">
                <a:prstClr val="black">
                  <a:alpha val="40000"/>
                </a:prstClr>
              </a:outerShdw>
            </a:effectLst>
          </p:spPr>
        </p:pic>
        <p:sp>
          <p:nvSpPr>
            <p:cNvPr id="104" name="Rectangle 103"/>
            <p:cNvSpPr/>
            <p:nvPr/>
          </p:nvSpPr>
          <p:spPr bwMode="auto">
            <a:xfrm>
              <a:off x="8820698" y="3746910"/>
              <a:ext cx="739330" cy="280195"/>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India South</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Chennai</a:t>
              </a:r>
            </a:p>
          </p:txBody>
        </p:sp>
        <p:cxnSp>
          <p:nvCxnSpPr>
            <p:cNvPr id="107" name="Straight Connector 106"/>
            <p:cNvCxnSpPr>
              <a:stCxn id="104" idx="2"/>
            </p:cNvCxnSpPr>
            <p:nvPr/>
          </p:nvCxnSpPr>
          <p:spPr>
            <a:xfrm flipH="1">
              <a:off x="8751755" y="4027105"/>
              <a:ext cx="438608" cy="206874"/>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bwMode="auto">
          <a:xfrm>
            <a:off x="9984105" y="4179016"/>
            <a:ext cx="721609"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East Asia</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Hong Kong</a:t>
            </a:r>
          </a:p>
        </p:txBody>
      </p:sp>
      <p:sp>
        <p:nvSpPr>
          <p:cNvPr id="113" name="Rectangle 112"/>
          <p:cNvSpPr/>
          <p:nvPr/>
        </p:nvSpPr>
        <p:spPr bwMode="auto">
          <a:xfrm>
            <a:off x="8294542" y="4698772"/>
            <a:ext cx="621369"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SE Asia</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Singapore</a:t>
            </a:r>
          </a:p>
        </p:txBody>
      </p:sp>
      <p:sp>
        <p:nvSpPr>
          <p:cNvPr id="118" name="Rectangle 117"/>
          <p:cNvSpPr/>
          <p:nvPr/>
        </p:nvSpPr>
        <p:spPr bwMode="auto">
          <a:xfrm>
            <a:off x="9145010" y="5757891"/>
            <a:ext cx="1015890"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Australia South East</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Victoria</a:t>
            </a:r>
          </a:p>
        </p:txBody>
      </p:sp>
      <p:sp>
        <p:nvSpPr>
          <p:cNvPr id="119" name="Rectangle 118"/>
          <p:cNvSpPr/>
          <p:nvPr/>
        </p:nvSpPr>
        <p:spPr bwMode="auto">
          <a:xfrm>
            <a:off x="10653991" y="5202279"/>
            <a:ext cx="930021" cy="36546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Australia East</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New South Wales</a:t>
            </a:r>
          </a:p>
        </p:txBody>
      </p:sp>
      <p:sp>
        <p:nvSpPr>
          <p:cNvPr id="8" name="Rectangle 7"/>
          <p:cNvSpPr/>
          <p:nvPr/>
        </p:nvSpPr>
        <p:spPr>
          <a:xfrm>
            <a:off x="899196" y="5536808"/>
            <a:ext cx="2267287" cy="276999"/>
          </a:xfrm>
          <a:prstGeom prst="rect">
            <a:avLst/>
          </a:prstGeom>
        </p:spPr>
        <p:txBody>
          <a:bodyPr wrap="none">
            <a:spAutoFit/>
          </a:bodyPr>
          <a:lstStyle/>
          <a:p>
            <a:pPr marL="0" lvl="1" defTabSz="913612">
              <a:buSzPct val="100000"/>
            </a:pPr>
            <a:r>
              <a:rPr lang="en-US" sz="1200" spc="-29" dirty="0">
                <a:solidFill>
                  <a:srgbClr val="505050"/>
                </a:solidFill>
                <a:latin typeface="Segoe UI"/>
                <a:cs typeface="Segoe UI Light" panose="020B0502040204020203" pitchFamily="34" charset="0"/>
              </a:rPr>
              <a:t>* Operated by a regional partner</a:t>
            </a:r>
          </a:p>
        </p:txBody>
      </p:sp>
      <p:grpSp>
        <p:nvGrpSpPr>
          <p:cNvPr id="9" name="Group 8"/>
          <p:cNvGrpSpPr/>
          <p:nvPr/>
        </p:nvGrpSpPr>
        <p:grpSpPr>
          <a:xfrm>
            <a:off x="8049723" y="3599019"/>
            <a:ext cx="722576" cy="884909"/>
            <a:chOff x="8211418" y="3419269"/>
            <a:chExt cx="737169" cy="902781"/>
          </a:xfrm>
        </p:grpSpPr>
        <p:sp>
          <p:nvSpPr>
            <p:cNvPr id="121" name="Rectangle 120"/>
            <p:cNvSpPr/>
            <p:nvPr/>
          </p:nvSpPr>
          <p:spPr bwMode="auto">
            <a:xfrm>
              <a:off x="8211418" y="3419269"/>
              <a:ext cx="737169" cy="280195"/>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India Central</a:t>
              </a:r>
            </a:p>
            <a:p>
              <a:pPr algn="ctr" defTabSz="1217858"/>
              <a:r>
                <a:rPr lang="en-US" sz="784" dirty="0">
                  <a:solidFill>
                    <a:srgbClr val="FFFFFF"/>
                  </a:solidFill>
                  <a:latin typeface="Segoe UI Light"/>
                  <a:ea typeface="Verdana" panose="020B0604030504040204" pitchFamily="34" charset="0"/>
                  <a:cs typeface="Arial" panose="020B0604020202020204" pitchFamily="34" charset="0"/>
                </a:rPr>
                <a:t>Pune</a:t>
              </a:r>
            </a:p>
          </p:txBody>
        </p:sp>
        <p:pic>
          <p:nvPicPr>
            <p:cNvPr id="125" name="Picture 1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2437" y="3784006"/>
              <a:ext cx="560155" cy="538044"/>
            </a:xfrm>
            <a:prstGeom prst="rect">
              <a:avLst/>
            </a:prstGeom>
            <a:effectLst>
              <a:outerShdw blurRad="63500" sx="102000" sy="102000" algn="ctr" rotWithShape="0">
                <a:prstClr val="black">
                  <a:alpha val="40000"/>
                </a:prstClr>
              </a:outerShdw>
            </a:effectLst>
          </p:spPr>
        </p:pic>
        <p:cxnSp>
          <p:nvCxnSpPr>
            <p:cNvPr id="126" name="Straight Connector 125"/>
            <p:cNvCxnSpPr>
              <a:stCxn id="121" idx="2"/>
            </p:cNvCxnSpPr>
            <p:nvPr/>
          </p:nvCxnSpPr>
          <p:spPr>
            <a:xfrm>
              <a:off x="8580003" y="3699464"/>
              <a:ext cx="6574" cy="360052"/>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grpSp>
      <p:pic>
        <p:nvPicPr>
          <p:cNvPr id="129" name="Picture 1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9098" y="4468446"/>
            <a:ext cx="549066" cy="527393"/>
          </a:xfrm>
          <a:prstGeom prst="rect">
            <a:avLst/>
          </a:prstGeom>
          <a:effectLst>
            <a:outerShdw blurRad="63500" sx="102000" sy="102000" algn="ctr" rotWithShape="0">
              <a:prstClr val="black">
                <a:alpha val="40000"/>
              </a:prstClr>
            </a:outerShdw>
          </a:effectLst>
        </p:spPr>
      </p:pic>
      <p:pic>
        <p:nvPicPr>
          <p:cNvPr id="131" name="Picture 1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1636" y="3828359"/>
            <a:ext cx="549066" cy="527393"/>
          </a:xfrm>
          <a:prstGeom prst="rect">
            <a:avLst/>
          </a:prstGeom>
          <a:effectLst>
            <a:outerShdw blurRad="63500" sx="102000" sy="102000" algn="ctr" rotWithShape="0">
              <a:prstClr val="black">
                <a:alpha val="40000"/>
              </a:prstClr>
            </a:outerShdw>
          </a:effectLst>
        </p:spPr>
      </p:pic>
      <p:pic>
        <p:nvPicPr>
          <p:cNvPr id="138" name="Picture 1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41827" y="5786904"/>
            <a:ext cx="549066" cy="527393"/>
          </a:xfrm>
          <a:prstGeom prst="rect">
            <a:avLst/>
          </a:prstGeom>
          <a:effectLst>
            <a:outerShdw blurRad="63500" sx="102000" sy="102000" algn="ctr" rotWithShape="0">
              <a:prstClr val="black">
                <a:alpha val="40000"/>
              </a:prstClr>
            </a:outerShdw>
          </a:effectLst>
        </p:spPr>
      </p:pic>
      <p:pic>
        <p:nvPicPr>
          <p:cNvPr id="139" name="Picture 1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56988" y="5661054"/>
            <a:ext cx="549066" cy="527393"/>
          </a:xfrm>
          <a:prstGeom prst="rect">
            <a:avLst/>
          </a:prstGeom>
          <a:effectLst>
            <a:outerShdw blurRad="63500" sx="102000" sy="102000" algn="ctr" rotWithShape="0">
              <a:prstClr val="black">
                <a:alpha val="40000"/>
              </a:prstClr>
            </a:outerShdw>
          </a:effectLst>
        </p:spPr>
      </p:pic>
      <p:pic>
        <p:nvPicPr>
          <p:cNvPr id="140" name="Picture 1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5934" y="3550384"/>
            <a:ext cx="549066" cy="527393"/>
          </a:xfrm>
          <a:prstGeom prst="rect">
            <a:avLst/>
          </a:prstGeom>
          <a:effectLst>
            <a:outerShdw blurRad="63500" sx="102000" sy="102000" algn="ctr" rotWithShape="0">
              <a:prstClr val="black">
                <a:alpha val="40000"/>
              </a:prstClr>
            </a:outerShdw>
          </a:effectLst>
        </p:spPr>
      </p:pic>
      <p:pic>
        <p:nvPicPr>
          <p:cNvPr id="141" name="Picture 1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42407" y="3255614"/>
            <a:ext cx="549066" cy="527393"/>
          </a:xfrm>
          <a:prstGeom prst="rect">
            <a:avLst/>
          </a:prstGeom>
          <a:effectLst>
            <a:outerShdw blurRad="63500" sx="102000" sy="102000" algn="ctr" rotWithShape="0">
              <a:prstClr val="black">
                <a:alpha val="40000"/>
              </a:prstClr>
            </a:outerShdw>
          </a:effectLst>
        </p:spPr>
      </p:pic>
      <p:pic>
        <p:nvPicPr>
          <p:cNvPr id="142" name="Picture 1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1454" y="3236267"/>
            <a:ext cx="549066" cy="527393"/>
          </a:xfrm>
          <a:prstGeom prst="rect">
            <a:avLst/>
          </a:prstGeom>
          <a:effectLst>
            <a:outerShdw blurRad="63500" sx="102000" sy="102000" algn="ctr" rotWithShape="0">
              <a:prstClr val="black">
                <a:alpha val="40000"/>
              </a:prstClr>
            </a:outerShdw>
          </a:effectLst>
        </p:spPr>
      </p:pic>
      <p:pic>
        <p:nvPicPr>
          <p:cNvPr id="143" name="Picture 1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2724" y="3378259"/>
            <a:ext cx="549066" cy="527393"/>
          </a:xfrm>
          <a:prstGeom prst="rect">
            <a:avLst/>
          </a:prstGeom>
          <a:effectLst>
            <a:outerShdw blurRad="63500" sx="102000" sy="102000" algn="ctr" rotWithShape="0">
              <a:prstClr val="black">
                <a:alpha val="40000"/>
              </a:prstClr>
            </a:outerShdw>
          </a:effectLst>
        </p:spPr>
      </p:pic>
      <p:cxnSp>
        <p:nvCxnSpPr>
          <p:cNvPr id="114" name="Straight Connector 113"/>
          <p:cNvCxnSpPr>
            <a:stCxn id="113" idx="3"/>
          </p:cNvCxnSpPr>
          <p:nvPr/>
        </p:nvCxnSpPr>
        <p:spPr>
          <a:xfrm flipV="1">
            <a:off x="8915912" y="4736098"/>
            <a:ext cx="425401" cy="145409"/>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0" idx="1"/>
          </p:cNvCxnSpPr>
          <p:nvPr/>
        </p:nvCxnSpPr>
        <p:spPr>
          <a:xfrm flipH="1" flipV="1">
            <a:off x="9639512" y="4096031"/>
            <a:ext cx="344592" cy="265721"/>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6" idx="2"/>
          </p:cNvCxnSpPr>
          <p:nvPr/>
        </p:nvCxnSpPr>
        <p:spPr>
          <a:xfrm>
            <a:off x="9027894" y="3518531"/>
            <a:ext cx="822575" cy="298169"/>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9" idx="1"/>
          </p:cNvCxnSpPr>
          <p:nvPr/>
        </p:nvCxnSpPr>
        <p:spPr>
          <a:xfrm flipH="1" flipV="1">
            <a:off x="10452139" y="3646238"/>
            <a:ext cx="409984" cy="60663"/>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8" idx="1"/>
          </p:cNvCxnSpPr>
          <p:nvPr/>
        </p:nvCxnSpPr>
        <p:spPr>
          <a:xfrm flipH="1">
            <a:off x="10541365" y="3249812"/>
            <a:ext cx="320759" cy="259084"/>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94" idx="2"/>
          </p:cNvCxnSpPr>
          <p:nvPr/>
        </p:nvCxnSpPr>
        <p:spPr>
          <a:xfrm flipH="1">
            <a:off x="9721244" y="3121646"/>
            <a:ext cx="168193" cy="401513"/>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19" idx="2"/>
          </p:cNvCxnSpPr>
          <p:nvPr/>
        </p:nvCxnSpPr>
        <p:spPr>
          <a:xfrm flipH="1">
            <a:off x="10927208" y="5567747"/>
            <a:ext cx="191794" cy="359065"/>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18" idx="3"/>
          </p:cNvCxnSpPr>
          <p:nvPr/>
        </p:nvCxnSpPr>
        <p:spPr>
          <a:xfrm>
            <a:off x="10160899" y="5940626"/>
            <a:ext cx="551713" cy="114313"/>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pic>
        <p:nvPicPr>
          <p:cNvPr id="146" name="Picture 14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5390" y="2761984"/>
            <a:ext cx="549066" cy="527393"/>
          </a:xfrm>
          <a:prstGeom prst="rect">
            <a:avLst/>
          </a:prstGeom>
          <a:effectLst>
            <a:outerShdw blurRad="63500" sx="102000" sy="102000" algn="ctr" rotWithShape="0">
              <a:prstClr val="black">
                <a:alpha val="40000"/>
              </a:prstClr>
            </a:outerShdw>
          </a:effectLst>
        </p:spPr>
      </p:pic>
      <p:pic>
        <p:nvPicPr>
          <p:cNvPr id="147" name="Picture 1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3024" y="2728222"/>
            <a:ext cx="549066" cy="527393"/>
          </a:xfrm>
          <a:prstGeom prst="rect">
            <a:avLst/>
          </a:prstGeom>
          <a:effectLst>
            <a:outerShdw blurRad="63500" sx="102000" sy="102000" algn="ctr" rotWithShape="0">
              <a:prstClr val="black">
                <a:alpha val="40000"/>
              </a:prstClr>
            </a:outerShdw>
          </a:effectLst>
        </p:spPr>
      </p:pic>
      <p:cxnSp>
        <p:nvCxnSpPr>
          <p:cNvPr id="144" name="Straight Connector 143"/>
          <p:cNvCxnSpPr>
            <a:stCxn id="92" idx="2"/>
          </p:cNvCxnSpPr>
          <p:nvPr/>
        </p:nvCxnSpPr>
        <p:spPr>
          <a:xfrm flipH="1">
            <a:off x="6149923" y="2690804"/>
            <a:ext cx="318849" cy="341979"/>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82" idx="2"/>
          </p:cNvCxnSpPr>
          <p:nvPr/>
        </p:nvCxnSpPr>
        <p:spPr>
          <a:xfrm>
            <a:off x="5347394" y="2623429"/>
            <a:ext cx="338816" cy="370510"/>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559031" y="3506985"/>
            <a:ext cx="394734" cy="54007"/>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pic>
        <p:nvPicPr>
          <p:cNvPr id="176" name="Picture 17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892" y="3659964"/>
            <a:ext cx="549066" cy="527393"/>
          </a:xfrm>
          <a:prstGeom prst="rect">
            <a:avLst/>
          </a:prstGeom>
          <a:effectLst>
            <a:outerShdw blurRad="63500" sx="102000" sy="102000" algn="ctr" rotWithShape="0">
              <a:prstClr val="black">
                <a:alpha val="40000"/>
              </a:prstClr>
            </a:outerShdw>
          </a:effectLst>
        </p:spPr>
      </p:pic>
      <p:pic>
        <p:nvPicPr>
          <p:cNvPr id="177" name="Picture 17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2707" y="3126418"/>
            <a:ext cx="549066" cy="527393"/>
          </a:xfrm>
          <a:prstGeom prst="rect">
            <a:avLst/>
          </a:prstGeom>
          <a:effectLst>
            <a:outerShdw blurRad="63500" sx="102000" sy="102000" algn="ctr" rotWithShape="0">
              <a:prstClr val="black">
                <a:alpha val="40000"/>
              </a:prstClr>
            </a:outerShdw>
          </a:effectLst>
        </p:spPr>
      </p:pic>
      <p:pic>
        <p:nvPicPr>
          <p:cNvPr id="178" name="Picture 17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2013" y="3206134"/>
            <a:ext cx="549066" cy="527393"/>
          </a:xfrm>
          <a:prstGeom prst="rect">
            <a:avLst/>
          </a:prstGeom>
          <a:effectLst>
            <a:outerShdw blurRad="63500" sx="102000" sy="102000" algn="ctr" rotWithShape="0">
              <a:prstClr val="black">
                <a:alpha val="40000"/>
              </a:prstClr>
            </a:outerShdw>
          </a:effectLst>
        </p:spPr>
      </p:pic>
      <p:pic>
        <p:nvPicPr>
          <p:cNvPr id="181" name="Picture 18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1969" y="3331213"/>
            <a:ext cx="549066" cy="527393"/>
          </a:xfrm>
          <a:prstGeom prst="rect">
            <a:avLst/>
          </a:prstGeom>
          <a:effectLst>
            <a:outerShdw blurRad="63500" sx="102000" sy="102000" algn="ctr" rotWithShape="0">
              <a:prstClr val="black">
                <a:alpha val="40000"/>
              </a:prstClr>
            </a:outerShdw>
          </a:effectLst>
        </p:spPr>
      </p:pic>
      <p:pic>
        <p:nvPicPr>
          <p:cNvPr id="182" name="Picture 18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6322" y="5291613"/>
            <a:ext cx="549066" cy="527393"/>
          </a:xfrm>
          <a:prstGeom prst="rect">
            <a:avLst/>
          </a:prstGeom>
          <a:effectLst>
            <a:outerShdw blurRad="63500" sx="102000" sy="102000" algn="ctr" rotWithShape="0">
              <a:prstClr val="black">
                <a:alpha val="40000"/>
              </a:prstClr>
            </a:outerShdw>
          </a:effectLst>
        </p:spPr>
      </p:pic>
      <p:cxnSp>
        <p:nvCxnSpPr>
          <p:cNvPr id="149" name="Straight Connector 148"/>
          <p:cNvCxnSpPr>
            <a:stCxn id="76" idx="1"/>
          </p:cNvCxnSpPr>
          <p:nvPr/>
        </p:nvCxnSpPr>
        <p:spPr>
          <a:xfrm flipH="1">
            <a:off x="3334277" y="3538415"/>
            <a:ext cx="655697" cy="60604"/>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400873" y="2535998"/>
            <a:ext cx="1290221" cy="894351"/>
            <a:chOff x="3468676" y="2334779"/>
            <a:chExt cx="1316279" cy="912414"/>
          </a:xfrm>
        </p:grpSpPr>
        <p:sp>
          <p:nvSpPr>
            <p:cNvPr id="109" name="Rectangle 108"/>
            <p:cNvSpPr/>
            <p:nvPr/>
          </p:nvSpPr>
          <p:spPr bwMode="auto">
            <a:xfrm>
              <a:off x="3950139" y="2334779"/>
              <a:ext cx="834816" cy="372848"/>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Canada East</a:t>
              </a:r>
            </a:p>
            <a:p>
              <a:pPr algn="ctr" defTabSz="1217858"/>
              <a:r>
                <a:rPr lang="en-US" sz="784" dirty="0">
                  <a:solidFill>
                    <a:srgbClr val="FFFFFF"/>
                  </a:solidFill>
                  <a:latin typeface="Segoe UI Light"/>
                  <a:ea typeface="Verdana" panose="020B0604030504040204" pitchFamily="34" charset="0"/>
                  <a:cs typeface="Arial" panose="020B0604020202020204" pitchFamily="34" charset="0"/>
                </a:rPr>
                <a:t>Quebec City</a:t>
              </a:r>
            </a:p>
          </p:txBody>
        </p:sp>
        <p:pic>
          <p:nvPicPr>
            <p:cNvPr id="180" name="Picture 17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8676" y="2709149"/>
              <a:ext cx="560155" cy="538044"/>
            </a:xfrm>
            <a:prstGeom prst="rect">
              <a:avLst/>
            </a:prstGeom>
            <a:effectLst>
              <a:outerShdw blurRad="63500" sx="102000" sy="102000" algn="ctr" rotWithShape="0">
                <a:prstClr val="black">
                  <a:alpha val="40000"/>
                </a:prstClr>
              </a:outerShdw>
            </a:effectLst>
          </p:spPr>
        </p:pic>
        <p:cxnSp>
          <p:nvCxnSpPr>
            <p:cNvPr id="150" name="Straight Connector 149"/>
            <p:cNvCxnSpPr>
              <a:stCxn id="109" idx="2"/>
            </p:cNvCxnSpPr>
            <p:nvPr/>
          </p:nvCxnSpPr>
          <p:spPr>
            <a:xfrm flipH="1">
              <a:off x="3745379" y="2707627"/>
              <a:ext cx="622168" cy="275059"/>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909818" y="2483352"/>
            <a:ext cx="918878" cy="1082304"/>
            <a:chOff x="2967704" y="2281069"/>
            <a:chExt cx="937436" cy="1104163"/>
          </a:xfrm>
        </p:grpSpPr>
        <p:sp>
          <p:nvSpPr>
            <p:cNvPr id="108" name="Rectangle 107"/>
            <p:cNvSpPr/>
            <p:nvPr/>
          </p:nvSpPr>
          <p:spPr bwMode="auto">
            <a:xfrm>
              <a:off x="2967704" y="2281069"/>
              <a:ext cx="937436" cy="330603"/>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Canada Central</a:t>
              </a:r>
            </a:p>
            <a:p>
              <a:pPr algn="ctr" defTabSz="1217858"/>
              <a:r>
                <a:rPr lang="en-US" sz="784" dirty="0">
                  <a:solidFill>
                    <a:srgbClr val="FFFFFF"/>
                  </a:solidFill>
                  <a:latin typeface="Segoe UI Light"/>
                  <a:ea typeface="Verdana" panose="020B0604030504040204" pitchFamily="34" charset="0"/>
                  <a:cs typeface="Arial" panose="020B0604020202020204" pitchFamily="34" charset="0"/>
                </a:rPr>
                <a:t>Toronto</a:t>
              </a:r>
            </a:p>
          </p:txBody>
        </p:sp>
        <p:pic>
          <p:nvPicPr>
            <p:cNvPr id="179" name="Picture 1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9247" y="2847188"/>
              <a:ext cx="560155" cy="538044"/>
            </a:xfrm>
            <a:prstGeom prst="rect">
              <a:avLst/>
            </a:prstGeom>
            <a:effectLst>
              <a:outerShdw blurRad="63500" sx="102000" sy="102000" algn="ctr" rotWithShape="0">
                <a:prstClr val="black">
                  <a:alpha val="40000"/>
                </a:prstClr>
              </a:outerShdw>
            </a:effectLst>
          </p:spPr>
        </p:pic>
        <p:cxnSp>
          <p:nvCxnSpPr>
            <p:cNvPr id="151" name="Straight Connector 150"/>
            <p:cNvCxnSpPr/>
            <p:nvPr/>
          </p:nvCxnSpPr>
          <p:spPr>
            <a:xfrm>
              <a:off x="3431924" y="2607412"/>
              <a:ext cx="14024" cy="509688"/>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152" name="Straight Connector 151"/>
          <p:cNvCxnSpPr>
            <a:stCxn id="85" idx="2"/>
          </p:cNvCxnSpPr>
          <p:nvPr/>
        </p:nvCxnSpPr>
        <p:spPr>
          <a:xfrm>
            <a:off x="2686269" y="2439750"/>
            <a:ext cx="352502" cy="1036777"/>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74" idx="2"/>
          </p:cNvCxnSpPr>
          <p:nvPr/>
        </p:nvCxnSpPr>
        <p:spPr>
          <a:xfrm>
            <a:off x="2155657" y="2943240"/>
            <a:ext cx="754162" cy="450569"/>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88" idx="3"/>
          </p:cNvCxnSpPr>
          <p:nvPr/>
        </p:nvCxnSpPr>
        <p:spPr>
          <a:xfrm flipV="1">
            <a:off x="2311376" y="3928105"/>
            <a:ext cx="451352" cy="137522"/>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6" idx="3"/>
          </p:cNvCxnSpPr>
          <p:nvPr/>
        </p:nvCxnSpPr>
        <p:spPr>
          <a:xfrm>
            <a:off x="1759183" y="3026860"/>
            <a:ext cx="1141953" cy="366949"/>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77" idx="1"/>
          </p:cNvCxnSpPr>
          <p:nvPr/>
        </p:nvCxnSpPr>
        <p:spPr>
          <a:xfrm flipH="1" flipV="1">
            <a:off x="3334277" y="3601381"/>
            <a:ext cx="937829" cy="345012"/>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78" idx="0"/>
          </p:cNvCxnSpPr>
          <p:nvPr/>
        </p:nvCxnSpPr>
        <p:spPr>
          <a:xfrm flipH="1" flipV="1">
            <a:off x="3334279" y="3601380"/>
            <a:ext cx="439606" cy="370877"/>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90" idx="1"/>
          </p:cNvCxnSpPr>
          <p:nvPr/>
        </p:nvCxnSpPr>
        <p:spPr>
          <a:xfrm flipH="1" flipV="1">
            <a:off x="4488023" y="5562810"/>
            <a:ext cx="371624" cy="264019"/>
          </a:xfrm>
          <a:prstGeom prst="line">
            <a:avLst/>
          </a:prstGeom>
          <a:ln>
            <a:solidFill>
              <a:srgbClr val="393B67"/>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7456747" y="3911958"/>
            <a:ext cx="1164716" cy="527393"/>
            <a:chOff x="7606465" y="3738529"/>
            <a:chExt cx="1188239" cy="538044"/>
          </a:xfrm>
        </p:grpSpPr>
        <p:pic>
          <p:nvPicPr>
            <p:cNvPr id="89" name="Picture 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4549" y="3738529"/>
              <a:ext cx="560155" cy="538044"/>
            </a:xfrm>
            <a:prstGeom prst="rect">
              <a:avLst/>
            </a:prstGeom>
            <a:effectLst>
              <a:outerShdw blurRad="63500" sx="102000" sy="102000" algn="ctr" rotWithShape="0">
                <a:prstClr val="black">
                  <a:alpha val="40000"/>
                </a:prstClr>
              </a:outerShdw>
            </a:effectLst>
          </p:spPr>
        </p:pic>
        <p:sp>
          <p:nvSpPr>
            <p:cNvPr id="91" name="Rectangle 90"/>
            <p:cNvSpPr/>
            <p:nvPr/>
          </p:nvSpPr>
          <p:spPr bwMode="auto">
            <a:xfrm>
              <a:off x="7606465" y="3913029"/>
              <a:ext cx="693614" cy="280195"/>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54" tIns="91358" rIns="91354" bIns="91366" numCol="1" rtlCol="0" anchor="ctr" anchorCtr="0" compatLnSpc="1"/>
            <a:lstStyle/>
            <a:p>
              <a:pPr algn="ctr" defTabSz="1217858"/>
              <a:r>
                <a:rPr lang="en-US" sz="784" dirty="0">
                  <a:solidFill>
                    <a:srgbClr val="FFFFFF"/>
                  </a:solidFill>
                  <a:latin typeface="Segoe UI Light"/>
                  <a:ea typeface="Verdana" panose="020B0604030504040204" pitchFamily="34" charset="0"/>
                  <a:cs typeface="Arial" panose="020B0604020202020204" pitchFamily="34" charset="0"/>
                </a:rPr>
                <a:t>India West</a:t>
              </a:r>
            </a:p>
            <a:p>
              <a:pPr algn="ctr" defTabSz="1217858"/>
              <a:r>
                <a:rPr lang="en-US" sz="784" i="1" dirty="0">
                  <a:solidFill>
                    <a:srgbClr val="FFFFFF"/>
                  </a:solidFill>
                  <a:latin typeface="Segoe UI Light"/>
                  <a:ea typeface="Verdana" panose="020B0604030504040204" pitchFamily="34" charset="0"/>
                  <a:cs typeface="Arial" panose="020B0604020202020204" pitchFamily="34" charset="0"/>
                </a:rPr>
                <a:t>Mumbai</a:t>
              </a:r>
            </a:p>
          </p:txBody>
        </p:sp>
        <p:cxnSp>
          <p:nvCxnSpPr>
            <p:cNvPr id="93" name="Straight Connector 92"/>
            <p:cNvCxnSpPr>
              <a:stCxn id="91" idx="3"/>
            </p:cNvCxnSpPr>
            <p:nvPr/>
          </p:nvCxnSpPr>
          <p:spPr>
            <a:xfrm flipV="1">
              <a:off x="8300078" y="4009260"/>
              <a:ext cx="215625" cy="43867"/>
            </a:xfrm>
            <a:prstGeom prst="line">
              <a:avLst/>
            </a:prstGeom>
            <a:ln>
              <a:solidFill>
                <a:srgbClr val="7FBA00"/>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874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125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500"/>
                                        <p:tgtEl>
                                          <p:spTgt spid="87"/>
                                        </p:tgtEl>
                                      </p:cBhvr>
                                    </p:animEffect>
                                  </p:childTnLst>
                                </p:cTn>
                              </p:par>
                            </p:childTnLst>
                          </p:cTn>
                        </p:par>
                        <p:par>
                          <p:cTn id="8" fill="hold">
                            <p:stCondLst>
                              <p:cond delay="175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75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325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 y="1180678"/>
            <a:ext cx="12192000" cy="321944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Title 6"/>
          <p:cNvSpPr>
            <a:spLocks noGrp="1"/>
          </p:cNvSpPr>
          <p:nvPr>
            <p:ph type="title"/>
          </p:nvPr>
        </p:nvSpPr>
        <p:spPr/>
        <p:txBody>
          <a:bodyPr/>
          <a:lstStyle/>
          <a:p>
            <a:r>
              <a:rPr lang="en-US" dirty="0" smtClean="0"/>
              <a:t>Billing options and bandwidths</a:t>
            </a:r>
            <a:endParaRPr lang="en-US" dirty="0"/>
          </a:p>
        </p:txBody>
      </p:sp>
      <p:grpSp>
        <p:nvGrpSpPr>
          <p:cNvPr id="9" name="Group 8"/>
          <p:cNvGrpSpPr/>
          <p:nvPr/>
        </p:nvGrpSpPr>
        <p:grpSpPr>
          <a:xfrm>
            <a:off x="2985522" y="1149766"/>
            <a:ext cx="3999890" cy="3079063"/>
            <a:chOff x="7308297" y="1394164"/>
            <a:chExt cx="4332702" cy="3335146"/>
          </a:xfrm>
        </p:grpSpPr>
        <p:pic>
          <p:nvPicPr>
            <p:cNvPr id="17" name="Picture 4" descr="http://freetelecomsearch.com/sites/default/files/radio-tow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56" y="2123993"/>
              <a:ext cx="431116" cy="59436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403931" y="1741561"/>
              <a:ext cx="4237068" cy="2987749"/>
            </a:xfrm>
            <a:prstGeom prst="rect">
              <a:avLst/>
            </a:prstGeom>
            <a:noFill/>
            <a:ln w="28575">
              <a:solidFill>
                <a:schemeClr val="bg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05" eaLnBrk="0" fontAlgn="base" hangingPunct="0">
                <a:spcBef>
                  <a:spcPct val="0"/>
                </a:spcBef>
                <a:spcAft>
                  <a:spcPct val="0"/>
                </a:spcAft>
              </a:pPr>
              <a:endParaRPr lang="en-US" sz="1765">
                <a:gradFill>
                  <a:gsLst>
                    <a:gs pos="0">
                      <a:srgbClr val="505050"/>
                    </a:gs>
                    <a:gs pos="59000">
                      <a:srgbClr val="505050"/>
                    </a:gs>
                  </a:gsLst>
                  <a:lin ang="5400000" scaled="1"/>
                </a:gradFill>
                <a:latin typeface="Segoe UI"/>
              </a:endParaRPr>
            </a:p>
          </p:txBody>
        </p:sp>
        <p:pic>
          <p:nvPicPr>
            <p:cNvPr id="19" name="Picture 6" descr="http://www.corero.com/img/layout/icon-hosting.png"/>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176632" y="2123992"/>
              <a:ext cx="590776" cy="594360"/>
            </a:xfrm>
            <a:prstGeom prst="rect">
              <a:avLst/>
            </a:prstGeom>
            <a:noFill/>
          </p:spPr>
        </p:pic>
        <p:sp>
          <p:nvSpPr>
            <p:cNvPr id="20" name="TextBox 19"/>
            <p:cNvSpPr txBox="1"/>
            <p:nvPr/>
          </p:nvSpPr>
          <p:spPr>
            <a:xfrm>
              <a:off x="8853466" y="1816351"/>
              <a:ext cx="1388422" cy="426719"/>
            </a:xfrm>
            <a:prstGeom prst="rect">
              <a:avLst/>
            </a:prstGeom>
            <a:noFill/>
          </p:spPr>
          <p:txBody>
            <a:bodyPr wrap="square" rtlCol="0">
              <a:spAutoFit/>
            </a:bodyPr>
            <a:lstStyle/>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Connectivity Provider</a:t>
              </a:r>
            </a:p>
          </p:txBody>
        </p:sp>
        <p:sp>
          <p:nvSpPr>
            <p:cNvPr id="23" name="TextBox 22"/>
            <p:cNvSpPr txBox="1"/>
            <p:nvPr/>
          </p:nvSpPr>
          <p:spPr>
            <a:xfrm>
              <a:off x="7308297" y="1394164"/>
              <a:ext cx="2537960" cy="326821"/>
            </a:xfrm>
            <a:prstGeom prst="rect">
              <a:avLst/>
            </a:prstGeom>
            <a:noFill/>
          </p:spPr>
          <p:txBody>
            <a:bodyPr wrap="square" rtlCol="0">
              <a:spAutoFit/>
            </a:bodyPr>
            <a:lstStyle/>
            <a:p>
              <a:pPr defTabSz="913505" eaLnBrk="0" fontAlgn="base" hangingPunct="0">
                <a:spcBef>
                  <a:spcPct val="0"/>
                </a:spcBef>
                <a:spcAft>
                  <a:spcPct val="0"/>
                </a:spcAft>
              </a:pPr>
              <a:r>
                <a:rPr lang="en-US" sz="1372" b="1" dirty="0">
                  <a:gradFill>
                    <a:gsLst>
                      <a:gs pos="0">
                        <a:srgbClr val="505050"/>
                      </a:gs>
                      <a:gs pos="59000">
                        <a:srgbClr val="505050"/>
                      </a:gs>
                    </a:gsLst>
                    <a:lin ang="5400000" scaled="1"/>
                  </a:gradFill>
                  <a:latin typeface="Segoe UI"/>
                  <a:ea typeface="MS PGothic" pitchFamily="34" charset="-128"/>
                </a:rPr>
                <a:t>New billing options</a:t>
              </a:r>
            </a:p>
          </p:txBody>
        </p:sp>
        <p:sp>
          <p:nvSpPr>
            <p:cNvPr id="27" name="TextBox 26"/>
            <p:cNvSpPr txBox="1"/>
            <p:nvPr/>
          </p:nvSpPr>
          <p:spPr>
            <a:xfrm>
              <a:off x="7944556" y="3014191"/>
              <a:ext cx="1485404" cy="424867"/>
            </a:xfrm>
            <a:prstGeom prst="rect">
              <a:avLst/>
            </a:prstGeom>
            <a:noFill/>
          </p:spPr>
          <p:txBody>
            <a:bodyPr wrap="square" rtlCol="0">
              <a:spAutoFit/>
            </a:bodyPr>
            <a:lstStyle/>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‘Unlimited Data’ – Fixed Monthly Price</a:t>
              </a:r>
            </a:p>
          </p:txBody>
        </p:sp>
        <p:sp>
          <p:nvSpPr>
            <p:cNvPr id="28" name="TextBox 27"/>
            <p:cNvSpPr txBox="1"/>
            <p:nvPr/>
          </p:nvSpPr>
          <p:spPr>
            <a:xfrm>
              <a:off x="9401074" y="3015001"/>
              <a:ext cx="1715180" cy="424867"/>
            </a:xfrm>
            <a:prstGeom prst="rect">
              <a:avLst/>
            </a:prstGeom>
            <a:noFill/>
          </p:spPr>
          <p:txBody>
            <a:bodyPr wrap="square" rtlCol="0">
              <a:spAutoFit/>
            </a:bodyPr>
            <a:lstStyle/>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‘Metered Data’ – </a:t>
              </a:r>
              <a:br>
                <a:rPr lang="en-US" sz="980" dirty="0">
                  <a:gradFill>
                    <a:gsLst>
                      <a:gs pos="0">
                        <a:srgbClr val="505050"/>
                      </a:gs>
                      <a:gs pos="59000">
                        <a:srgbClr val="505050"/>
                      </a:gs>
                    </a:gsLst>
                    <a:lin ang="5400000" scaled="1"/>
                  </a:gradFill>
                  <a:latin typeface="Segoe UI"/>
                  <a:ea typeface="MS PGothic" pitchFamily="34" charset="-128"/>
                </a:rPr>
              </a:br>
              <a:r>
                <a:rPr lang="en-US" sz="980" dirty="0">
                  <a:gradFill>
                    <a:gsLst>
                      <a:gs pos="0">
                        <a:srgbClr val="505050"/>
                      </a:gs>
                      <a:gs pos="59000">
                        <a:srgbClr val="505050"/>
                      </a:gs>
                    </a:gsLst>
                    <a:lin ang="5400000" scaled="1"/>
                  </a:gradFill>
                  <a:latin typeface="Segoe UI"/>
                  <a:ea typeface="MS PGothic" pitchFamily="34" charset="-128"/>
                </a:rPr>
                <a:t>Variable Monthly Price</a:t>
              </a:r>
            </a:p>
          </p:txBody>
        </p:sp>
        <p:sp>
          <p:nvSpPr>
            <p:cNvPr id="29" name="TextBox 28"/>
            <p:cNvSpPr txBox="1"/>
            <p:nvPr/>
          </p:nvSpPr>
          <p:spPr>
            <a:xfrm>
              <a:off x="9410428" y="3799846"/>
              <a:ext cx="1056863" cy="753425"/>
            </a:xfrm>
            <a:prstGeom prst="rect">
              <a:avLst/>
            </a:prstGeom>
            <a:noFill/>
          </p:spPr>
          <p:txBody>
            <a:bodyPr wrap="square" rtlCol="0">
              <a:spAutoFit/>
            </a:bodyPr>
            <a:lstStyle/>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1 </a:t>
              </a:r>
              <a:r>
                <a:rPr lang="en-US" sz="980" dirty="0" err="1">
                  <a:gradFill>
                    <a:gsLst>
                      <a:gs pos="0">
                        <a:srgbClr val="505050"/>
                      </a:gs>
                      <a:gs pos="59000">
                        <a:srgbClr val="505050"/>
                      </a:gs>
                    </a:gsLst>
                    <a:lin ang="5400000" scaled="1"/>
                  </a:gradFill>
                  <a:latin typeface="Segoe UI"/>
                  <a:ea typeface="MS PGothic" pitchFamily="34" charset="-128"/>
                </a:rPr>
                <a:t>Gbps</a:t>
              </a:r>
              <a:endParaRPr lang="en-US" sz="980" dirty="0">
                <a:gradFill>
                  <a:gsLst>
                    <a:gs pos="0">
                      <a:srgbClr val="505050"/>
                    </a:gs>
                    <a:gs pos="59000">
                      <a:srgbClr val="505050"/>
                    </a:gs>
                  </a:gsLst>
                  <a:lin ang="5400000" scaled="1"/>
                </a:gradFill>
                <a:latin typeface="Segoe UI"/>
                <a:ea typeface="MS PGothic" pitchFamily="34" charset="-128"/>
              </a:endParaRPr>
            </a:p>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2 </a:t>
              </a:r>
              <a:r>
                <a:rPr lang="en-US" sz="980" dirty="0" err="1">
                  <a:gradFill>
                    <a:gsLst>
                      <a:gs pos="0">
                        <a:srgbClr val="505050"/>
                      </a:gs>
                      <a:gs pos="59000">
                        <a:srgbClr val="505050"/>
                      </a:gs>
                    </a:gsLst>
                    <a:lin ang="5400000" scaled="1"/>
                  </a:gradFill>
                  <a:latin typeface="Segoe UI"/>
                  <a:ea typeface="MS PGothic" pitchFamily="34" charset="-128"/>
                </a:rPr>
                <a:t>Gbps</a:t>
              </a:r>
              <a:endParaRPr lang="en-US" sz="980" dirty="0">
                <a:gradFill>
                  <a:gsLst>
                    <a:gs pos="0">
                      <a:srgbClr val="505050"/>
                    </a:gs>
                    <a:gs pos="59000">
                      <a:srgbClr val="505050"/>
                    </a:gs>
                  </a:gsLst>
                  <a:lin ang="5400000" scaled="1"/>
                </a:gradFill>
                <a:latin typeface="Segoe UI"/>
                <a:ea typeface="MS PGothic" pitchFamily="34" charset="-128"/>
              </a:endParaRPr>
            </a:p>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5 </a:t>
              </a:r>
              <a:r>
                <a:rPr lang="en-US" sz="980" dirty="0" err="1">
                  <a:gradFill>
                    <a:gsLst>
                      <a:gs pos="0">
                        <a:srgbClr val="505050"/>
                      </a:gs>
                      <a:gs pos="59000">
                        <a:srgbClr val="505050"/>
                      </a:gs>
                    </a:gsLst>
                    <a:lin ang="5400000" scaled="1"/>
                  </a:gradFill>
                  <a:latin typeface="Segoe UI"/>
                  <a:ea typeface="MS PGothic" pitchFamily="34" charset="-128"/>
                </a:rPr>
                <a:t>Gbps</a:t>
              </a:r>
              <a:endParaRPr lang="en-US" sz="980" dirty="0">
                <a:gradFill>
                  <a:gsLst>
                    <a:gs pos="0">
                      <a:srgbClr val="505050"/>
                    </a:gs>
                    <a:gs pos="59000">
                      <a:srgbClr val="505050"/>
                    </a:gs>
                  </a:gsLst>
                  <a:lin ang="5400000" scaled="1"/>
                </a:gradFill>
                <a:latin typeface="Segoe UI"/>
                <a:ea typeface="MS PGothic" pitchFamily="34" charset="-128"/>
              </a:endParaRPr>
            </a:p>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10 </a:t>
              </a:r>
              <a:r>
                <a:rPr lang="en-US" sz="980" dirty="0" err="1">
                  <a:gradFill>
                    <a:gsLst>
                      <a:gs pos="0">
                        <a:srgbClr val="505050"/>
                      </a:gs>
                      <a:gs pos="59000">
                        <a:srgbClr val="505050"/>
                      </a:gs>
                    </a:gsLst>
                    <a:lin ang="5400000" scaled="1"/>
                  </a:gradFill>
                  <a:latin typeface="Segoe UI"/>
                  <a:ea typeface="MS PGothic" pitchFamily="34" charset="-128"/>
                </a:rPr>
                <a:t>Gbps</a:t>
              </a:r>
              <a:endParaRPr lang="en-US" sz="980" dirty="0">
                <a:gradFill>
                  <a:gsLst>
                    <a:gs pos="0">
                      <a:srgbClr val="505050"/>
                    </a:gs>
                    <a:gs pos="59000">
                      <a:srgbClr val="505050"/>
                    </a:gs>
                  </a:gsLst>
                  <a:lin ang="5400000" scaled="1"/>
                </a:gradFill>
                <a:latin typeface="Segoe UI"/>
                <a:ea typeface="MS PGothic" pitchFamily="34" charset="-128"/>
              </a:endParaRPr>
            </a:p>
          </p:txBody>
        </p:sp>
        <p:sp>
          <p:nvSpPr>
            <p:cNvPr id="30" name="TextBox 29"/>
            <p:cNvSpPr txBox="1"/>
            <p:nvPr/>
          </p:nvSpPr>
          <p:spPr>
            <a:xfrm>
              <a:off x="8790141" y="3799846"/>
              <a:ext cx="913709" cy="753425"/>
            </a:xfrm>
            <a:prstGeom prst="rect">
              <a:avLst/>
            </a:prstGeom>
            <a:noFill/>
          </p:spPr>
          <p:txBody>
            <a:bodyPr wrap="square" rtlCol="0">
              <a:spAutoFit/>
            </a:bodyPr>
            <a:lstStyle/>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50 Mbps</a:t>
              </a:r>
            </a:p>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100 Mbps</a:t>
              </a:r>
            </a:p>
            <a:p>
              <a:pPr algn="ctr" defTabSz="913505" eaLnBrk="0" fontAlgn="base" hangingPunct="0">
                <a:spcBef>
                  <a:spcPct val="0"/>
                </a:spcBef>
                <a:spcAft>
                  <a:spcPct val="0"/>
                </a:spcAft>
              </a:pPr>
              <a:r>
                <a:rPr lang="en-US" sz="980" dirty="0">
                  <a:gradFill>
                    <a:gsLst>
                      <a:gs pos="0">
                        <a:srgbClr val="505050"/>
                      </a:gs>
                      <a:gs pos="59000">
                        <a:srgbClr val="505050"/>
                      </a:gs>
                    </a:gsLst>
                    <a:lin ang="5400000" scaled="1"/>
                  </a:gradFill>
                  <a:latin typeface="Segoe UI"/>
                  <a:ea typeface="MS PGothic" pitchFamily="34" charset="-128"/>
                </a:rPr>
                <a:t>200 Mbps 500 Mbps</a:t>
              </a:r>
            </a:p>
          </p:txBody>
        </p:sp>
        <p:sp>
          <p:nvSpPr>
            <p:cNvPr id="31" name="Rectangle 30"/>
            <p:cNvSpPr/>
            <p:nvPr/>
          </p:nvSpPr>
          <p:spPr>
            <a:xfrm>
              <a:off x="8790141" y="3829477"/>
              <a:ext cx="1553727" cy="70788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05" eaLnBrk="0" fontAlgn="base" hangingPunct="0">
                <a:spcBef>
                  <a:spcPct val="0"/>
                </a:spcBef>
                <a:spcAft>
                  <a:spcPct val="0"/>
                </a:spcAft>
              </a:pPr>
              <a:endParaRPr lang="en-US" sz="1765">
                <a:gradFill>
                  <a:gsLst>
                    <a:gs pos="0">
                      <a:srgbClr val="505050"/>
                    </a:gs>
                    <a:gs pos="59000">
                      <a:srgbClr val="505050"/>
                    </a:gs>
                  </a:gsLst>
                  <a:lin ang="5400000" scaled="1"/>
                </a:gradFill>
                <a:latin typeface="Segoe UI"/>
              </a:endParaRPr>
            </a:p>
          </p:txBody>
        </p:sp>
        <p:cxnSp>
          <p:nvCxnSpPr>
            <p:cNvPr id="32" name="Elbow Connector 31"/>
            <p:cNvCxnSpPr>
              <a:stCxn id="17" idx="3"/>
              <a:endCxn id="34" idx="0"/>
            </p:cNvCxnSpPr>
            <p:nvPr/>
          </p:nvCxnSpPr>
          <p:spPr>
            <a:xfrm>
              <a:off x="8694072" y="2421172"/>
              <a:ext cx="816378" cy="54360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9" idx="1"/>
              <a:endCxn id="34" idx="0"/>
            </p:cNvCxnSpPr>
            <p:nvPr/>
          </p:nvCxnSpPr>
          <p:spPr>
            <a:xfrm rot="10800000" flipV="1">
              <a:off x="9510451" y="2421171"/>
              <a:ext cx="666182" cy="54360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99522" y="2964775"/>
              <a:ext cx="3221859" cy="47890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05" eaLnBrk="0" fontAlgn="base" hangingPunct="0">
                <a:spcBef>
                  <a:spcPct val="0"/>
                </a:spcBef>
                <a:spcAft>
                  <a:spcPct val="0"/>
                </a:spcAft>
              </a:pPr>
              <a:endParaRPr lang="en-US" sz="1765">
                <a:gradFill>
                  <a:gsLst>
                    <a:gs pos="0">
                      <a:srgbClr val="505050"/>
                    </a:gs>
                    <a:gs pos="59000">
                      <a:srgbClr val="505050"/>
                    </a:gs>
                  </a:gsLst>
                  <a:lin ang="5400000" scaled="1"/>
                </a:gradFill>
                <a:latin typeface="Segoe UI"/>
              </a:endParaRPr>
            </a:p>
          </p:txBody>
        </p:sp>
        <p:cxnSp>
          <p:nvCxnSpPr>
            <p:cNvPr id="35" name="Straight Arrow Connector 34"/>
            <p:cNvCxnSpPr/>
            <p:nvPr/>
          </p:nvCxnSpPr>
          <p:spPr>
            <a:xfrm>
              <a:off x="9500619" y="3463205"/>
              <a:ext cx="0" cy="32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0" name="Table 39"/>
          <p:cNvGraphicFramePr>
            <a:graphicFrameLocks noGrp="1"/>
          </p:cNvGraphicFramePr>
          <p:nvPr>
            <p:extLst>
              <p:ext uri="{D42A27DB-BD31-4B8C-83A1-F6EECF244321}">
                <p14:modId xmlns:p14="http://schemas.microsoft.com/office/powerpoint/2010/main" val="2712229958"/>
              </p:ext>
            </p:extLst>
          </p:nvPr>
        </p:nvGraphicFramePr>
        <p:xfrm>
          <a:off x="2519622" y="4469174"/>
          <a:ext cx="5019978" cy="2181289"/>
        </p:xfrm>
        <a:graphic>
          <a:graphicData uri="http://schemas.openxmlformats.org/drawingml/2006/table">
            <a:tbl>
              <a:tblPr firstRow="1" bandRow="1">
                <a:tableStyleId>{5C22544A-7EE6-4342-B048-85BDC9FD1C3A}</a:tableStyleId>
              </a:tblPr>
              <a:tblGrid>
                <a:gridCol w="1673326">
                  <a:extLst>
                    <a:ext uri="{9D8B030D-6E8A-4147-A177-3AD203B41FA5}">
                      <a16:colId xmlns:a16="http://schemas.microsoft.com/office/drawing/2014/main" val="20000"/>
                    </a:ext>
                  </a:extLst>
                </a:gridCol>
                <a:gridCol w="1673326">
                  <a:extLst>
                    <a:ext uri="{9D8B030D-6E8A-4147-A177-3AD203B41FA5}">
                      <a16:colId xmlns:a16="http://schemas.microsoft.com/office/drawing/2014/main" val="20003"/>
                    </a:ext>
                  </a:extLst>
                </a:gridCol>
                <a:gridCol w="1673326">
                  <a:extLst>
                    <a:ext uri="{9D8B030D-6E8A-4147-A177-3AD203B41FA5}">
                      <a16:colId xmlns:a16="http://schemas.microsoft.com/office/drawing/2014/main" val="20004"/>
                    </a:ext>
                  </a:extLst>
                </a:gridCol>
              </a:tblGrid>
              <a:tr h="198299">
                <a:tc rowSpan="2">
                  <a:txBody>
                    <a:bodyPr/>
                    <a:lstStyle/>
                    <a:p>
                      <a:pPr algn="ctr"/>
                      <a:r>
                        <a:rPr lang="en-US" sz="1000" baseline="0" dirty="0" smtClean="0">
                          <a:gradFill>
                            <a:gsLst>
                              <a:gs pos="0">
                                <a:schemeClr val="bg1"/>
                              </a:gs>
                              <a:gs pos="59000">
                                <a:schemeClr val="bg1"/>
                              </a:gs>
                            </a:gsLst>
                            <a:lin ang="0" scaled="0"/>
                          </a:gradFill>
                        </a:rPr>
                        <a:t>Bandwidth</a:t>
                      </a:r>
                      <a:endParaRPr lang="en-US" sz="1000" baseline="0" dirty="0">
                        <a:gradFill>
                          <a:gsLst>
                            <a:gs pos="0">
                              <a:schemeClr val="bg1"/>
                            </a:gs>
                            <a:gs pos="59000">
                              <a:schemeClr val="bg1"/>
                            </a:gs>
                          </a:gsLst>
                          <a:lin ang="0" scaled="0"/>
                        </a:gradFill>
                      </a:endParaRPr>
                    </a:p>
                  </a:txBody>
                  <a:tcPr marL="89642" marR="89642" marT="17928" marB="17928" anchor="ctr"/>
                </a:tc>
                <a:tc gridSpan="2">
                  <a:txBody>
                    <a:bodyPr/>
                    <a:lstStyle/>
                    <a:p>
                      <a:pPr algn="ctr"/>
                      <a:r>
                        <a:rPr lang="en-US" sz="1000" baseline="0" dirty="0" smtClean="0">
                          <a:gradFill>
                            <a:gsLst>
                              <a:gs pos="0">
                                <a:schemeClr val="bg1"/>
                              </a:gs>
                              <a:gs pos="59000">
                                <a:schemeClr val="bg1"/>
                              </a:gs>
                            </a:gsLst>
                            <a:lin ang="0" scaled="0"/>
                          </a:gradFill>
                        </a:rPr>
                        <a:t>Billing Model</a:t>
                      </a:r>
                      <a:endParaRPr lang="en-US" sz="1000" baseline="0" dirty="0">
                        <a:gradFill>
                          <a:gsLst>
                            <a:gs pos="0">
                              <a:schemeClr val="bg1"/>
                            </a:gs>
                            <a:gs pos="59000">
                              <a:schemeClr val="bg1"/>
                            </a:gs>
                          </a:gsLst>
                          <a:lin ang="0" scaled="0"/>
                        </a:gradFill>
                      </a:endParaRPr>
                    </a:p>
                  </a:txBody>
                  <a:tcPr marL="89642" marR="89642" marT="17928" marB="17928" anchor="ctr"/>
                </a:tc>
                <a:tc hMerge="1">
                  <a:txBody>
                    <a:bodyPr/>
                    <a:lstStyle/>
                    <a:p>
                      <a:endParaRPr lang="en-US" dirty="0"/>
                    </a:p>
                  </a:txBody>
                  <a:tcPr/>
                </a:tc>
                <a:extLst>
                  <a:ext uri="{0D108BD9-81ED-4DB2-BD59-A6C34878D82A}">
                    <a16:rowId xmlns:a16="http://schemas.microsoft.com/office/drawing/2014/main" val="10000"/>
                  </a:ext>
                </a:extLst>
              </a:tr>
              <a:tr h="198299">
                <a:tc vMerge="1">
                  <a:txBody>
                    <a:bodyPr/>
                    <a:lstStyle/>
                    <a:p>
                      <a:endParaRPr lang="en-US" dirty="0"/>
                    </a:p>
                  </a:txBody>
                  <a:tcPr/>
                </a:tc>
                <a:tc>
                  <a:txBody>
                    <a:bodyPr/>
                    <a:lstStyle/>
                    <a:p>
                      <a:pPr algn="ctr"/>
                      <a:r>
                        <a:rPr lang="en-US" sz="1000" baseline="0" dirty="0" smtClean="0">
                          <a:gradFill>
                            <a:gsLst>
                              <a:gs pos="0">
                                <a:schemeClr val="bg1"/>
                              </a:gs>
                              <a:gs pos="59000">
                                <a:schemeClr val="bg1"/>
                              </a:gs>
                            </a:gsLst>
                            <a:lin ang="0" scaled="0"/>
                          </a:gradFill>
                        </a:rPr>
                        <a:t>Unlimited Data</a:t>
                      </a:r>
                      <a:endParaRPr lang="en-US" sz="1000" baseline="0" dirty="0">
                        <a:gradFill>
                          <a:gsLst>
                            <a:gs pos="0">
                              <a:schemeClr val="bg1"/>
                            </a:gs>
                            <a:gs pos="59000">
                              <a:schemeClr val="bg1"/>
                            </a:gs>
                          </a:gsLst>
                          <a:lin ang="0" scaled="0"/>
                        </a:gradFill>
                      </a:endParaRPr>
                    </a:p>
                  </a:txBody>
                  <a:tcPr marL="89642" marR="89642" marT="17928" marB="17928" anchor="ctr">
                    <a:solidFill>
                      <a:srgbClr val="002050"/>
                    </a:solidFill>
                  </a:tcPr>
                </a:tc>
                <a:tc>
                  <a:txBody>
                    <a:bodyPr/>
                    <a:lstStyle/>
                    <a:p>
                      <a:pPr algn="ctr"/>
                      <a:r>
                        <a:rPr lang="en-US" sz="1000" baseline="0" dirty="0" smtClean="0">
                          <a:gradFill>
                            <a:gsLst>
                              <a:gs pos="0">
                                <a:schemeClr val="bg1"/>
                              </a:gs>
                              <a:gs pos="59000">
                                <a:schemeClr val="bg1"/>
                              </a:gs>
                            </a:gsLst>
                            <a:lin ang="0" scaled="0"/>
                          </a:gradFill>
                        </a:rPr>
                        <a:t>Metered Data</a:t>
                      </a:r>
                      <a:endParaRPr lang="en-US" sz="1000" baseline="0" dirty="0">
                        <a:gradFill>
                          <a:gsLst>
                            <a:gs pos="0">
                              <a:schemeClr val="bg1"/>
                            </a:gs>
                            <a:gs pos="59000">
                              <a:schemeClr val="bg1"/>
                            </a:gs>
                          </a:gsLst>
                          <a:lin ang="0" scaled="0"/>
                        </a:gradFill>
                      </a:endParaRPr>
                    </a:p>
                  </a:txBody>
                  <a:tcPr marL="89642" marR="89642" marT="17928" marB="17928" anchor="ctr">
                    <a:solidFill>
                      <a:srgbClr val="002050"/>
                    </a:solidFill>
                  </a:tcPr>
                </a:tc>
                <a:extLst>
                  <a:ext uri="{0D108BD9-81ED-4DB2-BD59-A6C34878D82A}">
                    <a16:rowId xmlns:a16="http://schemas.microsoft.com/office/drawing/2014/main" val="10001"/>
                  </a:ext>
                </a:extLst>
              </a:tr>
              <a:tr h="198299">
                <a:tc>
                  <a:txBody>
                    <a:bodyPr/>
                    <a:lstStyle/>
                    <a:p>
                      <a:r>
                        <a:rPr lang="en-US" sz="1000" dirty="0" smtClean="0">
                          <a:gradFill>
                            <a:gsLst>
                              <a:gs pos="0">
                                <a:schemeClr val="tx1"/>
                              </a:gs>
                              <a:gs pos="59000">
                                <a:schemeClr val="tx1"/>
                              </a:gs>
                            </a:gsLst>
                            <a:lin ang="0" scaled="0"/>
                          </a:gradFill>
                        </a:rPr>
                        <a:t>10 Mbps</a:t>
                      </a:r>
                      <a:endParaRPr lang="en-US" sz="1000" dirty="0">
                        <a:gradFill>
                          <a:gsLst>
                            <a:gs pos="0">
                              <a:schemeClr val="tx1"/>
                            </a:gs>
                            <a:gs pos="59000">
                              <a:schemeClr val="tx1"/>
                            </a:gs>
                          </a:gsLst>
                          <a:lin ang="0" scaled="0"/>
                        </a:gradFill>
                      </a:endParaRPr>
                    </a:p>
                  </a:txBody>
                  <a:tcPr marL="89642" marR="89642" marT="17928" marB="17928"/>
                </a:tc>
                <a:tc>
                  <a:txBody>
                    <a:bodyPr/>
                    <a:lstStyle/>
                    <a:p>
                      <a:pPr algn="ctr"/>
                      <a:r>
                        <a:rPr lang="en-US" sz="1000" dirty="0" smtClean="0">
                          <a:solidFill>
                            <a:srgbClr val="FF0000"/>
                          </a:solidFill>
                          <a:sym typeface="Wingdings" panose="05000000000000000000" pitchFamily="2" charset="2"/>
                        </a:rPr>
                        <a:t></a:t>
                      </a:r>
                      <a:endParaRPr lang="en-US" sz="1000" dirty="0"/>
                    </a:p>
                  </a:txBody>
                  <a:tcPr marL="89642" marR="89642" marT="17928" marB="17928"/>
                </a:tc>
                <a:tc>
                  <a:txBody>
                    <a:bodyPr/>
                    <a:lstStyle/>
                    <a:p>
                      <a:pPr algn="ctr"/>
                      <a:r>
                        <a:rPr lang="en-US" sz="1000" dirty="0" smtClean="0">
                          <a:solidFill>
                            <a:srgbClr val="FF0000"/>
                          </a:solidFill>
                          <a:sym typeface="Wingdings" panose="05000000000000000000" pitchFamily="2" charset="2"/>
                        </a:rPr>
                        <a:t></a:t>
                      </a:r>
                      <a:endParaRPr lang="en-US" sz="1000" dirty="0"/>
                    </a:p>
                  </a:txBody>
                  <a:tcPr marL="89642" marR="89642" marT="17928" marB="17928"/>
                </a:tc>
                <a:extLst>
                  <a:ext uri="{0D108BD9-81ED-4DB2-BD59-A6C34878D82A}">
                    <a16:rowId xmlns:a16="http://schemas.microsoft.com/office/drawing/2014/main" val="10002"/>
                  </a:ext>
                </a:extLst>
              </a:tr>
              <a:tr h="198299">
                <a:tc>
                  <a:txBody>
                    <a:bodyPr/>
                    <a:lstStyle/>
                    <a:p>
                      <a:r>
                        <a:rPr lang="en-US" sz="1000" dirty="0" smtClean="0">
                          <a:gradFill>
                            <a:gsLst>
                              <a:gs pos="0">
                                <a:schemeClr val="tx1"/>
                              </a:gs>
                              <a:gs pos="59000">
                                <a:schemeClr val="tx1"/>
                              </a:gs>
                            </a:gsLst>
                            <a:lin ang="0" scaled="0"/>
                          </a:gradFill>
                        </a:rPr>
                        <a:t>50 Mbps</a:t>
                      </a:r>
                      <a:endParaRPr lang="en-US" sz="1000" dirty="0">
                        <a:gradFill>
                          <a:gsLst>
                            <a:gs pos="0">
                              <a:schemeClr val="tx1"/>
                            </a:gs>
                            <a:gs pos="59000">
                              <a:schemeClr val="tx1"/>
                            </a:gs>
                          </a:gsLst>
                          <a:lin ang="0" scaled="0"/>
                        </a:gra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extLst>
                  <a:ext uri="{0D108BD9-81ED-4DB2-BD59-A6C34878D82A}">
                    <a16:rowId xmlns:a16="http://schemas.microsoft.com/office/drawing/2014/main" val="10003"/>
                  </a:ext>
                </a:extLst>
              </a:tr>
              <a:tr h="198299">
                <a:tc>
                  <a:txBody>
                    <a:bodyPr/>
                    <a:lstStyle/>
                    <a:p>
                      <a:r>
                        <a:rPr lang="en-US" sz="1000" dirty="0" smtClean="0">
                          <a:gradFill>
                            <a:gsLst>
                              <a:gs pos="0">
                                <a:schemeClr val="tx1"/>
                              </a:gs>
                              <a:gs pos="59000">
                                <a:schemeClr val="tx1"/>
                              </a:gs>
                            </a:gsLst>
                            <a:lin ang="0" scaled="0"/>
                          </a:gradFill>
                        </a:rPr>
                        <a:t>100 Mbps</a:t>
                      </a:r>
                      <a:endParaRPr lang="en-US" sz="1000" dirty="0">
                        <a:gradFill>
                          <a:gsLst>
                            <a:gs pos="0">
                              <a:schemeClr val="tx1"/>
                            </a:gs>
                            <a:gs pos="59000">
                              <a:schemeClr val="tx1"/>
                            </a:gs>
                          </a:gsLst>
                          <a:lin ang="0" scaled="0"/>
                        </a:gra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extLst>
                  <a:ext uri="{0D108BD9-81ED-4DB2-BD59-A6C34878D82A}">
                    <a16:rowId xmlns:a16="http://schemas.microsoft.com/office/drawing/2014/main" val="10004"/>
                  </a:ext>
                </a:extLst>
              </a:tr>
              <a:tr h="198299">
                <a:tc>
                  <a:txBody>
                    <a:bodyPr/>
                    <a:lstStyle/>
                    <a:p>
                      <a:r>
                        <a:rPr lang="en-US" sz="1000" dirty="0" smtClean="0">
                          <a:gradFill>
                            <a:gsLst>
                              <a:gs pos="0">
                                <a:schemeClr val="tx1"/>
                              </a:gs>
                              <a:gs pos="59000">
                                <a:schemeClr val="tx1"/>
                              </a:gs>
                            </a:gsLst>
                            <a:lin ang="0" scaled="0"/>
                          </a:gradFill>
                        </a:rPr>
                        <a:t>200 Mbps</a:t>
                      </a:r>
                      <a:endParaRPr lang="en-US" sz="1000" dirty="0">
                        <a:gradFill>
                          <a:gsLst>
                            <a:gs pos="0">
                              <a:schemeClr val="tx1"/>
                            </a:gs>
                            <a:gs pos="59000">
                              <a:schemeClr val="tx1"/>
                            </a:gs>
                          </a:gsLst>
                          <a:lin ang="0" scaled="0"/>
                        </a:gra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extLst>
                  <a:ext uri="{0D108BD9-81ED-4DB2-BD59-A6C34878D82A}">
                    <a16:rowId xmlns:a16="http://schemas.microsoft.com/office/drawing/2014/main" val="10005"/>
                  </a:ext>
                </a:extLst>
              </a:tr>
              <a:tr h="198299">
                <a:tc>
                  <a:txBody>
                    <a:bodyPr/>
                    <a:lstStyle/>
                    <a:p>
                      <a:r>
                        <a:rPr lang="en-US" sz="1000" dirty="0" smtClean="0">
                          <a:gradFill>
                            <a:gsLst>
                              <a:gs pos="0">
                                <a:schemeClr val="tx1"/>
                              </a:gs>
                              <a:gs pos="59000">
                                <a:schemeClr val="tx1"/>
                              </a:gs>
                            </a:gsLst>
                            <a:lin ang="0" scaled="0"/>
                          </a:gradFill>
                        </a:rPr>
                        <a:t>500 Mbps</a:t>
                      </a:r>
                      <a:endParaRPr lang="en-US" sz="1000" dirty="0">
                        <a:gradFill>
                          <a:gsLst>
                            <a:gs pos="0">
                              <a:schemeClr val="tx1"/>
                            </a:gs>
                            <a:gs pos="59000">
                              <a:schemeClr val="tx1"/>
                            </a:gs>
                          </a:gsLst>
                          <a:lin ang="0" scaled="0"/>
                        </a:gra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extLst>
                  <a:ext uri="{0D108BD9-81ED-4DB2-BD59-A6C34878D82A}">
                    <a16:rowId xmlns:a16="http://schemas.microsoft.com/office/drawing/2014/main" val="10006"/>
                  </a:ext>
                </a:extLst>
              </a:tr>
              <a:tr h="198299">
                <a:tc>
                  <a:txBody>
                    <a:bodyPr/>
                    <a:lstStyle/>
                    <a:p>
                      <a:r>
                        <a:rPr lang="en-US" sz="1000" dirty="0" smtClean="0">
                          <a:gradFill>
                            <a:gsLst>
                              <a:gs pos="0">
                                <a:schemeClr val="tx1"/>
                              </a:gs>
                              <a:gs pos="59000">
                                <a:schemeClr val="tx1"/>
                              </a:gs>
                            </a:gsLst>
                            <a:lin ang="0" scaled="0"/>
                          </a:gradFill>
                        </a:rPr>
                        <a:t>1 </a:t>
                      </a:r>
                      <a:r>
                        <a:rPr lang="en-US" sz="1000" dirty="0" err="1" smtClean="0">
                          <a:gradFill>
                            <a:gsLst>
                              <a:gs pos="0">
                                <a:schemeClr val="tx1"/>
                              </a:gs>
                              <a:gs pos="59000">
                                <a:schemeClr val="tx1"/>
                              </a:gs>
                            </a:gsLst>
                            <a:lin ang="0" scaled="0"/>
                          </a:gradFill>
                        </a:rPr>
                        <a:t>Gbps</a:t>
                      </a:r>
                      <a:endParaRPr lang="en-US" sz="1000" dirty="0">
                        <a:gradFill>
                          <a:gsLst>
                            <a:gs pos="0">
                              <a:schemeClr val="tx1"/>
                            </a:gs>
                            <a:gs pos="59000">
                              <a:schemeClr val="tx1"/>
                            </a:gs>
                          </a:gsLst>
                          <a:lin ang="0" scaled="0"/>
                        </a:gradFill>
                      </a:endParaRPr>
                    </a:p>
                  </a:txBody>
                  <a:tcPr marL="89642" marR="89642" marT="17928" marB="17928"/>
                </a:tc>
                <a:tc>
                  <a:txBody>
                    <a:bodyPr/>
                    <a:lstStyle/>
                    <a:p>
                      <a:pPr algn="ctr"/>
                      <a:r>
                        <a:rPr lang="en-US" sz="1000" b="1" dirty="0"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extLst>
                  <a:ext uri="{0D108BD9-81ED-4DB2-BD59-A6C34878D82A}">
                    <a16:rowId xmlns:a16="http://schemas.microsoft.com/office/drawing/2014/main" val="10007"/>
                  </a:ext>
                </a:extLst>
              </a:tr>
              <a:tr h="198299">
                <a:tc>
                  <a:txBody>
                    <a:bodyPr/>
                    <a:lstStyle/>
                    <a:p>
                      <a:r>
                        <a:rPr lang="en-US" sz="1000" dirty="0" smtClean="0">
                          <a:gradFill>
                            <a:gsLst>
                              <a:gs pos="0">
                                <a:schemeClr val="tx1"/>
                              </a:gs>
                              <a:gs pos="59000">
                                <a:schemeClr val="tx1"/>
                              </a:gs>
                            </a:gsLst>
                            <a:lin ang="0" scaled="0"/>
                          </a:gradFill>
                        </a:rPr>
                        <a:t>2 </a:t>
                      </a:r>
                      <a:r>
                        <a:rPr lang="en-US" sz="1000" dirty="0" err="1" smtClean="0">
                          <a:gradFill>
                            <a:gsLst>
                              <a:gs pos="0">
                                <a:schemeClr val="tx1"/>
                              </a:gs>
                              <a:gs pos="59000">
                                <a:schemeClr val="tx1"/>
                              </a:gs>
                            </a:gsLst>
                            <a:lin ang="0" scaled="0"/>
                          </a:gradFill>
                        </a:rPr>
                        <a:t>Gbps</a:t>
                      </a:r>
                      <a:endParaRPr lang="en-US" sz="1000" dirty="0">
                        <a:gradFill>
                          <a:gsLst>
                            <a:gs pos="0">
                              <a:schemeClr val="tx1"/>
                            </a:gs>
                            <a:gs pos="59000">
                              <a:schemeClr val="tx1"/>
                            </a:gs>
                          </a:gsLst>
                          <a:lin ang="0" scaled="0"/>
                        </a:gra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extLst>
                  <a:ext uri="{0D108BD9-81ED-4DB2-BD59-A6C34878D82A}">
                    <a16:rowId xmlns:a16="http://schemas.microsoft.com/office/drawing/2014/main" val="10008"/>
                  </a:ext>
                </a:extLst>
              </a:tr>
              <a:tr h="198299">
                <a:tc>
                  <a:txBody>
                    <a:bodyPr/>
                    <a:lstStyle/>
                    <a:p>
                      <a:r>
                        <a:rPr lang="en-US" sz="1000" dirty="0" smtClean="0">
                          <a:gradFill>
                            <a:gsLst>
                              <a:gs pos="0">
                                <a:schemeClr val="tx1"/>
                              </a:gs>
                              <a:gs pos="59000">
                                <a:schemeClr val="tx1"/>
                              </a:gs>
                            </a:gsLst>
                            <a:lin ang="0" scaled="0"/>
                          </a:gradFill>
                        </a:rPr>
                        <a:t>5 </a:t>
                      </a:r>
                      <a:r>
                        <a:rPr lang="en-US" sz="1000" dirty="0" err="1" smtClean="0">
                          <a:gradFill>
                            <a:gsLst>
                              <a:gs pos="0">
                                <a:schemeClr val="tx1"/>
                              </a:gs>
                              <a:gs pos="59000">
                                <a:schemeClr val="tx1"/>
                              </a:gs>
                            </a:gsLst>
                            <a:lin ang="0" scaled="0"/>
                          </a:gradFill>
                        </a:rPr>
                        <a:t>Gbps</a:t>
                      </a:r>
                      <a:endParaRPr lang="en-US" sz="1000" dirty="0">
                        <a:gradFill>
                          <a:gsLst>
                            <a:gs pos="0">
                              <a:schemeClr val="tx1"/>
                            </a:gs>
                            <a:gs pos="59000">
                              <a:schemeClr val="tx1"/>
                            </a:gs>
                          </a:gsLst>
                          <a:lin ang="0" scaled="0"/>
                        </a:gra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extLst>
                  <a:ext uri="{0D108BD9-81ED-4DB2-BD59-A6C34878D82A}">
                    <a16:rowId xmlns:a16="http://schemas.microsoft.com/office/drawing/2014/main" val="10009"/>
                  </a:ext>
                </a:extLst>
              </a:tr>
              <a:tr h="198299">
                <a:tc>
                  <a:txBody>
                    <a:bodyPr/>
                    <a:lstStyle/>
                    <a:p>
                      <a:r>
                        <a:rPr lang="en-US" sz="1000" dirty="0" smtClean="0">
                          <a:gradFill>
                            <a:gsLst>
                              <a:gs pos="0">
                                <a:schemeClr val="tx1"/>
                              </a:gs>
                              <a:gs pos="59000">
                                <a:schemeClr val="tx1"/>
                              </a:gs>
                            </a:gsLst>
                            <a:lin ang="0" scaled="0"/>
                          </a:gradFill>
                        </a:rPr>
                        <a:t>10 </a:t>
                      </a:r>
                      <a:r>
                        <a:rPr lang="en-US" sz="1000" dirty="0" err="1" smtClean="0">
                          <a:gradFill>
                            <a:gsLst>
                              <a:gs pos="0">
                                <a:schemeClr val="tx1"/>
                              </a:gs>
                              <a:gs pos="59000">
                                <a:schemeClr val="tx1"/>
                              </a:gs>
                            </a:gsLst>
                            <a:lin ang="0" scaled="0"/>
                          </a:gradFill>
                        </a:rPr>
                        <a:t>Gbps</a:t>
                      </a:r>
                      <a:endParaRPr lang="en-US" sz="1000" dirty="0">
                        <a:gradFill>
                          <a:gsLst>
                            <a:gs pos="0">
                              <a:schemeClr val="tx1"/>
                            </a:gs>
                            <a:gs pos="59000">
                              <a:schemeClr val="tx1"/>
                            </a:gs>
                          </a:gsLst>
                          <a:lin ang="0" scaled="0"/>
                        </a:gradFill>
                      </a:endParaRPr>
                    </a:p>
                  </a:txBody>
                  <a:tcPr marL="89642" marR="89642" marT="17928" marB="17928"/>
                </a:tc>
                <a:tc>
                  <a:txBody>
                    <a:bodyPr/>
                    <a:lstStyle/>
                    <a:p>
                      <a:pPr algn="ctr"/>
                      <a:r>
                        <a:rPr lang="en-US" sz="1000" b="1"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tc>
                  <a:txBody>
                    <a:bodyPr/>
                    <a:lstStyle/>
                    <a:p>
                      <a:pPr algn="ctr"/>
                      <a:r>
                        <a:rPr lang="en-US" sz="1000" b="1" dirty="0" smtClean="0">
                          <a:solidFill>
                            <a:srgbClr val="107C10"/>
                          </a:solidFill>
                          <a:sym typeface="Wingdings" panose="05000000000000000000" pitchFamily="2" charset="2"/>
                        </a:rPr>
                        <a:t></a:t>
                      </a:r>
                      <a:endParaRPr lang="en-US" sz="1000" dirty="0">
                        <a:solidFill>
                          <a:srgbClr val="107C10"/>
                        </a:solidFill>
                      </a:endParaRPr>
                    </a:p>
                  </a:txBody>
                  <a:tcPr marL="89642" marR="89642" marT="17928" marB="17928"/>
                </a:tc>
                <a:extLst>
                  <a:ext uri="{0D108BD9-81ED-4DB2-BD59-A6C34878D82A}">
                    <a16:rowId xmlns:a16="http://schemas.microsoft.com/office/drawing/2014/main" val="10010"/>
                  </a:ext>
                </a:extLst>
              </a:tr>
            </a:tbl>
          </a:graphicData>
        </a:graphic>
      </p:graphicFrame>
      <p:sp>
        <p:nvSpPr>
          <p:cNvPr id="41" name="TextBox 40"/>
          <p:cNvSpPr txBox="1"/>
          <p:nvPr/>
        </p:nvSpPr>
        <p:spPr>
          <a:xfrm>
            <a:off x="8480475" y="4622538"/>
            <a:ext cx="3144197" cy="1798289"/>
          </a:xfrm>
          <a:prstGeom prst="rect">
            <a:avLst/>
          </a:prstGeom>
          <a:noFill/>
        </p:spPr>
        <p:txBody>
          <a:bodyPr wrap="square" lIns="179285" tIns="143428" rIns="179285" bIns="143428" rtlCol="0">
            <a:spAutoFit/>
          </a:bodyPr>
          <a:lstStyle/>
          <a:p>
            <a:pPr defTabSz="913505" eaLnBrk="0" fontAlgn="base" hangingPunct="0">
              <a:lnSpc>
                <a:spcPct val="90000"/>
              </a:lnSpc>
              <a:spcBef>
                <a:spcPct val="0"/>
              </a:spcBef>
              <a:spcAft>
                <a:spcPts val="588"/>
              </a:spcAft>
            </a:pPr>
            <a:r>
              <a:rPr lang="en-US" sz="1961" dirty="0">
                <a:gradFill>
                  <a:gsLst>
                    <a:gs pos="0">
                      <a:srgbClr val="505050"/>
                    </a:gs>
                    <a:gs pos="59000">
                      <a:srgbClr val="505050"/>
                    </a:gs>
                  </a:gsLst>
                  <a:lin ang="5400000" scaled="1"/>
                </a:gradFill>
                <a:latin typeface="Segoe UI"/>
                <a:ea typeface="MS PGothic" pitchFamily="34" charset="-128"/>
              </a:rPr>
              <a:t>You pick the billing model that works </a:t>
            </a:r>
            <a:br>
              <a:rPr lang="en-US" sz="1961" dirty="0">
                <a:gradFill>
                  <a:gsLst>
                    <a:gs pos="0">
                      <a:srgbClr val="505050"/>
                    </a:gs>
                    <a:gs pos="59000">
                      <a:srgbClr val="505050"/>
                    </a:gs>
                  </a:gsLst>
                  <a:lin ang="5400000" scaled="1"/>
                </a:gradFill>
                <a:latin typeface="Segoe UI"/>
                <a:ea typeface="MS PGothic" pitchFamily="34" charset="-128"/>
              </a:rPr>
            </a:br>
            <a:r>
              <a:rPr lang="en-US" sz="1961" dirty="0">
                <a:gradFill>
                  <a:gsLst>
                    <a:gs pos="0">
                      <a:srgbClr val="505050"/>
                    </a:gs>
                    <a:gs pos="59000">
                      <a:srgbClr val="505050"/>
                    </a:gs>
                  </a:gsLst>
                  <a:lin ang="5400000" scaled="1"/>
                </a:gradFill>
                <a:latin typeface="Segoe UI"/>
                <a:ea typeface="MS PGothic" pitchFamily="34" charset="-128"/>
              </a:rPr>
              <a:t>for you. </a:t>
            </a:r>
          </a:p>
          <a:p>
            <a:pPr defTabSz="913505" eaLnBrk="0" fontAlgn="base" hangingPunct="0">
              <a:lnSpc>
                <a:spcPct val="90000"/>
              </a:lnSpc>
              <a:spcBef>
                <a:spcPct val="0"/>
              </a:spcBef>
              <a:spcAft>
                <a:spcPts val="588"/>
              </a:spcAft>
            </a:pPr>
            <a:endParaRPr lang="en-US" sz="1961" dirty="0">
              <a:gradFill>
                <a:gsLst>
                  <a:gs pos="0">
                    <a:srgbClr val="505050"/>
                  </a:gs>
                  <a:gs pos="59000">
                    <a:srgbClr val="505050"/>
                  </a:gs>
                </a:gsLst>
                <a:lin ang="5400000" scaled="1"/>
              </a:gradFill>
              <a:latin typeface="Segoe UI"/>
              <a:ea typeface="MS PGothic" pitchFamily="34" charset="-128"/>
            </a:endParaRPr>
          </a:p>
          <a:p>
            <a:pPr defTabSz="913505" eaLnBrk="0" fontAlgn="base" hangingPunct="0">
              <a:lnSpc>
                <a:spcPct val="90000"/>
              </a:lnSpc>
              <a:spcBef>
                <a:spcPct val="0"/>
              </a:spcBef>
              <a:spcAft>
                <a:spcPts val="588"/>
              </a:spcAft>
            </a:pPr>
            <a:r>
              <a:rPr lang="en-US" sz="1961" dirty="0">
                <a:gradFill>
                  <a:gsLst>
                    <a:gs pos="0">
                      <a:srgbClr val="505050"/>
                    </a:gs>
                    <a:gs pos="59000">
                      <a:srgbClr val="505050"/>
                    </a:gs>
                  </a:gsLst>
                  <a:lin ang="5400000" scaled="1"/>
                </a:gradFill>
                <a:latin typeface="Segoe UI"/>
                <a:ea typeface="MS PGothic" pitchFamily="34" charset="-128"/>
              </a:rPr>
              <a:t>No more EXPs and NSPs!</a:t>
            </a:r>
          </a:p>
        </p:txBody>
      </p:sp>
    </p:spTree>
    <p:extLst>
      <p:ext uri="{BB962C8B-B14F-4D97-AF65-F5344CB8AC3E}">
        <p14:creationId xmlns:p14="http://schemas.microsoft.com/office/powerpoint/2010/main" val="25264101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ExpressRoute connectivity models</a:t>
            </a:r>
            <a:endParaRPr lang="en-US" dirty="0"/>
          </a:p>
        </p:txBody>
      </p:sp>
      <p:sp>
        <p:nvSpPr>
          <p:cNvPr id="101" name="Rectangle 17"/>
          <p:cNvSpPr/>
          <p:nvPr/>
        </p:nvSpPr>
        <p:spPr bwMode="auto">
          <a:xfrm>
            <a:off x="448104" y="6086883"/>
            <a:ext cx="2533044" cy="612079"/>
          </a:xfrm>
          <a:prstGeom prst="rect">
            <a:avLst/>
          </a:prstGeom>
          <a:solidFill>
            <a:schemeClr val="bg1">
              <a:lumMod val="95000"/>
            </a:schemeClr>
          </a:solidFill>
          <a:ln w="22225" cap="sq" cmpd="sng" algn="ctr">
            <a:noFill/>
            <a:prstDash val="sysDot"/>
            <a:miter lim="800000"/>
            <a:headEnd type="none" w="med" len="med"/>
            <a:tailEnd type="none" w="med" len="med"/>
          </a:ln>
          <a:effectLst/>
        </p:spPr>
        <p:txBody>
          <a:bodyPr lIns="182828" tIns="146262" rIns="182828" bIns="146262" anchor="ctr"/>
          <a:lstStyle/>
          <a:p>
            <a:pPr algn="ctr" defTabSz="913747" fontAlgn="base">
              <a:lnSpc>
                <a:spcPct val="90000"/>
              </a:lnSpc>
              <a:spcBef>
                <a:spcPct val="0"/>
              </a:spcBef>
              <a:spcAft>
                <a:spcPct val="0"/>
              </a:spcAft>
              <a:defRPr/>
            </a:pPr>
            <a:r>
              <a:rPr lang="en-US" sz="1765" kern="0" dirty="0">
                <a:gradFill>
                  <a:gsLst>
                    <a:gs pos="86726">
                      <a:srgbClr val="505050"/>
                    </a:gs>
                    <a:gs pos="36283">
                      <a:srgbClr val="505050"/>
                    </a:gs>
                  </a:gsLst>
                  <a:lin ang="5400000" scaled="0"/>
                </a:gradFill>
                <a:latin typeface="Segoe UI Semibold" panose="020B0702040204020203" pitchFamily="34" charset="0"/>
                <a:ea typeface="MS PGothic" pitchFamily="34" charset="-128"/>
                <a:cs typeface="Segoe UI Semibold" panose="020B0702040204020203" pitchFamily="34" charset="0"/>
              </a:rPr>
              <a:t>Cloud Exchange </a:t>
            </a:r>
            <a:br>
              <a:rPr lang="en-US" sz="1765" kern="0" dirty="0">
                <a:gradFill>
                  <a:gsLst>
                    <a:gs pos="86726">
                      <a:srgbClr val="505050"/>
                    </a:gs>
                    <a:gs pos="36283">
                      <a:srgbClr val="505050"/>
                    </a:gs>
                  </a:gsLst>
                  <a:lin ang="5400000" scaled="0"/>
                </a:gradFill>
                <a:latin typeface="Segoe UI Semibold" panose="020B0702040204020203" pitchFamily="34" charset="0"/>
                <a:ea typeface="MS PGothic" pitchFamily="34" charset="-128"/>
                <a:cs typeface="Segoe UI Semibold" panose="020B0702040204020203" pitchFamily="34" charset="0"/>
              </a:rPr>
            </a:br>
            <a:r>
              <a:rPr lang="en-US" sz="1765" kern="0" dirty="0">
                <a:gradFill>
                  <a:gsLst>
                    <a:gs pos="86726">
                      <a:srgbClr val="505050"/>
                    </a:gs>
                    <a:gs pos="36283">
                      <a:srgbClr val="505050"/>
                    </a:gs>
                  </a:gsLst>
                  <a:lin ang="5400000" scaled="0"/>
                </a:gradFill>
                <a:latin typeface="Segoe UI Semibold" panose="020B0702040204020203" pitchFamily="34" charset="0"/>
                <a:ea typeface="MS PGothic" pitchFamily="34" charset="-128"/>
                <a:cs typeface="Segoe UI Semibold" panose="020B0702040204020203" pitchFamily="34" charset="0"/>
              </a:rPr>
              <a:t>Co-location</a:t>
            </a:r>
          </a:p>
        </p:txBody>
      </p:sp>
      <p:grpSp>
        <p:nvGrpSpPr>
          <p:cNvPr id="102" name="Group 53"/>
          <p:cNvGrpSpPr>
            <a:grpSpLocks/>
          </p:cNvGrpSpPr>
          <p:nvPr/>
        </p:nvGrpSpPr>
        <p:grpSpPr bwMode="auto">
          <a:xfrm>
            <a:off x="820789" y="4374106"/>
            <a:ext cx="1787670" cy="1455831"/>
            <a:chOff x="288908" y="5053771"/>
            <a:chExt cx="2047354" cy="1667271"/>
          </a:xfrm>
        </p:grpSpPr>
        <p:grpSp>
          <p:nvGrpSpPr>
            <p:cNvPr id="110" name="Group 109"/>
            <p:cNvGrpSpPr/>
            <p:nvPr/>
          </p:nvGrpSpPr>
          <p:grpSpPr>
            <a:xfrm>
              <a:off x="288908" y="5094438"/>
              <a:ext cx="2047354" cy="1626604"/>
              <a:chOff x="856833" y="5149610"/>
              <a:chExt cx="1439261" cy="919774"/>
            </a:xfrm>
            <a:solidFill>
              <a:schemeClr val="accent6">
                <a:lumMod val="50000"/>
              </a:schemeClr>
            </a:solidFill>
          </p:grpSpPr>
          <p:sp>
            <p:nvSpPr>
              <p:cNvPr id="114" name="Freeform 23"/>
              <p:cNvSpPr>
                <a:spLocks noEditPoints="1"/>
              </p:cNvSpPr>
              <p:nvPr/>
            </p:nvSpPr>
            <p:spPr bwMode="auto">
              <a:xfrm>
                <a:off x="1820345" y="5149610"/>
                <a:ext cx="475749" cy="919774"/>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chemeClr val="accent5"/>
              </a:solidFill>
              <a:ln>
                <a:solidFill>
                  <a:schemeClr val="bg1"/>
                </a:solidFill>
              </a:ln>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sp>
            <p:nvSpPr>
              <p:cNvPr id="115" name="Freeform 23"/>
              <p:cNvSpPr>
                <a:spLocks noEditPoints="1"/>
              </p:cNvSpPr>
              <p:nvPr/>
            </p:nvSpPr>
            <p:spPr bwMode="auto">
              <a:xfrm>
                <a:off x="1336868" y="5149610"/>
                <a:ext cx="475749" cy="919774"/>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chemeClr val="accent5"/>
              </a:solidFill>
              <a:ln>
                <a:solidFill>
                  <a:schemeClr val="bg1"/>
                </a:solidFill>
              </a:ln>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sp>
            <p:nvSpPr>
              <p:cNvPr id="116" name="Freeform 23"/>
              <p:cNvSpPr>
                <a:spLocks noEditPoints="1"/>
              </p:cNvSpPr>
              <p:nvPr/>
            </p:nvSpPr>
            <p:spPr bwMode="auto">
              <a:xfrm>
                <a:off x="856833" y="5149610"/>
                <a:ext cx="475749" cy="919774"/>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chemeClr val="accent5"/>
              </a:solidFill>
              <a:ln>
                <a:solidFill>
                  <a:schemeClr val="bg1"/>
                </a:solidFill>
              </a:ln>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grpSp>
        <p:sp>
          <p:nvSpPr>
            <p:cNvPr id="111" name="Rectangle 110"/>
            <p:cNvSpPr/>
            <p:nvPr/>
          </p:nvSpPr>
          <p:spPr>
            <a:xfrm>
              <a:off x="980373" y="5396439"/>
              <a:ext cx="683330" cy="1030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25">
                <a:defRPr/>
              </a:pPr>
              <a:endParaRPr lang="en-US" sz="1765">
                <a:solidFill>
                  <a:prstClr val="white"/>
                </a:solidFill>
                <a:latin typeface="Segoe UI"/>
              </a:endParaRPr>
            </a:p>
          </p:txBody>
        </p:sp>
        <p:sp>
          <p:nvSpPr>
            <p:cNvPr id="112" name="Freeform 5"/>
            <p:cNvSpPr>
              <a:spLocks noEditPoints="1"/>
            </p:cNvSpPr>
            <p:nvPr/>
          </p:nvSpPr>
          <p:spPr bwMode="black">
            <a:xfrm>
              <a:off x="1056644" y="5675057"/>
              <a:ext cx="465412" cy="55101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5A004F"/>
            </a:solidFill>
            <a:ln>
              <a:noFill/>
            </a:ln>
            <a:extLst/>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pic>
          <p:nvPicPr>
            <p:cNvPr id="113" name="Picture 4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889" y="5053771"/>
              <a:ext cx="407723" cy="40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Group 55"/>
          <p:cNvGrpSpPr>
            <a:grpSpLocks/>
          </p:cNvGrpSpPr>
          <p:nvPr/>
        </p:nvGrpSpPr>
        <p:grpSpPr bwMode="auto">
          <a:xfrm>
            <a:off x="557424" y="1189494"/>
            <a:ext cx="2314401" cy="1272461"/>
            <a:chOff x="275481" y="1886825"/>
            <a:chExt cx="2650599" cy="1457268"/>
          </a:xfrm>
        </p:grpSpPr>
        <p:sp>
          <p:nvSpPr>
            <p:cNvPr id="106" name="Freeform 539"/>
            <p:cNvSpPr>
              <a:spLocks noChangeAspect="1"/>
            </p:cNvSpPr>
            <p:nvPr/>
          </p:nvSpPr>
          <p:spPr bwMode="auto">
            <a:xfrm>
              <a:off x="275481" y="1886933"/>
              <a:ext cx="2650824" cy="145690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bg1"/>
            </a:solidFill>
            <a:ln w="76200">
              <a:solidFill>
                <a:schemeClr val="accent1"/>
              </a:solidFill>
            </a:ln>
            <a:extLst/>
          </p:spPr>
          <p:txBody>
            <a:bodyPr lIns="91414" tIns="91414" rIns="91414" bIns="91414" anchor="ctr"/>
            <a:lstStyle/>
            <a:p>
              <a:pPr algn="ctr" defTabSz="932145">
                <a:defRPr/>
              </a:pPr>
              <a:endParaRPr lang="en-US" sz="1400" kern="0" dirty="0">
                <a:solidFill>
                  <a:prstClr val="black"/>
                </a:solidFill>
                <a:latin typeface="Segoe UI"/>
                <a:ea typeface="MS PGothic" pitchFamily="34" charset="-128"/>
              </a:endParaRPr>
            </a:p>
          </p:txBody>
        </p:sp>
        <p:pic>
          <p:nvPicPr>
            <p:cNvPr id="107" name="Picture 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05" y="2620442"/>
              <a:ext cx="551636" cy="55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5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8470" y="2049285"/>
              <a:ext cx="644618" cy="64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5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8733" y="2473006"/>
              <a:ext cx="617568" cy="61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 name="Up-Down Arrow 102"/>
          <p:cNvSpPr/>
          <p:nvPr/>
        </p:nvSpPr>
        <p:spPr bwMode="auto">
          <a:xfrm>
            <a:off x="1439574" y="2572150"/>
            <a:ext cx="647805" cy="1714051"/>
          </a:xfrm>
          <a:prstGeom prst="upDownArrow">
            <a:avLst>
              <a:gd name="adj1" fmla="val 47431"/>
              <a:gd name="adj2" fmla="val 46845"/>
            </a:avLst>
          </a:prstGeom>
          <a:solidFill>
            <a:srgbClr val="FFFFFF"/>
          </a:solidFill>
          <a:ln w="76200" cap="flat" cmpd="sng" algn="ctr">
            <a:solidFill>
              <a:srgbClr val="007DDE"/>
            </a:solidFill>
            <a:prstDash val="solid"/>
            <a:headEnd type="none" w="med" len="med"/>
            <a:tailEnd type="none" w="med" len="med"/>
          </a:ln>
          <a:effectLst/>
        </p:spPr>
        <p:txBody>
          <a:bodyPr vert="vert270" lIns="0" tIns="46630" rIns="0" bIns="46630" anchor="ctr"/>
          <a:lstStyle/>
          <a:p>
            <a:pPr algn="ctr" defTabSz="932219" fontAlgn="base">
              <a:spcBef>
                <a:spcPct val="0"/>
              </a:spcBef>
              <a:spcAft>
                <a:spcPct val="0"/>
              </a:spcAft>
              <a:defRPr/>
            </a:pPr>
            <a:r>
              <a:rPr lang="en-US" sz="1568" kern="0" dirty="0">
                <a:gradFill>
                  <a:gsLst>
                    <a:gs pos="0">
                      <a:srgbClr val="505050"/>
                    </a:gs>
                    <a:gs pos="59000">
                      <a:srgbClr val="505050"/>
                    </a:gs>
                  </a:gsLst>
                  <a:lin ang="0" scaled="0"/>
                </a:gradFill>
                <a:latin typeface="Segoe UI"/>
                <a:ea typeface="MS PGothic" pitchFamily="34" charset="-128"/>
              </a:rPr>
              <a:t>ExpressRoute</a:t>
            </a:r>
          </a:p>
        </p:txBody>
      </p:sp>
      <p:pic>
        <p:nvPicPr>
          <p:cNvPr id="105" name="Picture 7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4654" y="3132815"/>
            <a:ext cx="463481" cy="46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17"/>
          <p:cNvSpPr/>
          <p:nvPr/>
        </p:nvSpPr>
        <p:spPr bwMode="auto">
          <a:xfrm>
            <a:off x="4848653" y="6086883"/>
            <a:ext cx="2533044" cy="612079"/>
          </a:xfrm>
          <a:prstGeom prst="rect">
            <a:avLst/>
          </a:prstGeom>
          <a:solidFill>
            <a:schemeClr val="bg1">
              <a:lumMod val="95000"/>
            </a:schemeClr>
          </a:solidFill>
          <a:ln w="22225" cap="sq" cmpd="sng" algn="ctr">
            <a:noFill/>
            <a:prstDash val="sysDot"/>
            <a:miter lim="800000"/>
            <a:headEnd type="none" w="med" len="med"/>
            <a:tailEnd type="none" w="med" len="med"/>
          </a:ln>
          <a:effectLst/>
        </p:spPr>
        <p:txBody>
          <a:bodyPr lIns="182828" tIns="146262" rIns="182828" bIns="146262" anchor="ctr"/>
          <a:lstStyle/>
          <a:p>
            <a:pPr algn="ctr" defTabSz="913747" fontAlgn="base">
              <a:lnSpc>
                <a:spcPct val="90000"/>
              </a:lnSpc>
              <a:spcBef>
                <a:spcPct val="0"/>
              </a:spcBef>
              <a:spcAft>
                <a:spcPct val="0"/>
              </a:spcAft>
              <a:defRPr/>
            </a:pPr>
            <a:r>
              <a:rPr lang="en-US" sz="1765" kern="0" dirty="0">
                <a:gradFill>
                  <a:gsLst>
                    <a:gs pos="86726">
                      <a:srgbClr val="505050"/>
                    </a:gs>
                    <a:gs pos="36283">
                      <a:srgbClr val="505050"/>
                    </a:gs>
                  </a:gsLst>
                  <a:lin ang="5400000" scaled="0"/>
                </a:gradFill>
                <a:latin typeface="Segoe UI Semibold" panose="020B0702040204020203" pitchFamily="34" charset="0"/>
                <a:ea typeface="MS PGothic" pitchFamily="34" charset="-128"/>
                <a:cs typeface="Segoe UI Semibold" panose="020B0702040204020203" pitchFamily="34" charset="0"/>
              </a:rPr>
              <a:t>Point-to-point Ethernet Connection</a:t>
            </a:r>
          </a:p>
        </p:txBody>
      </p:sp>
      <p:grpSp>
        <p:nvGrpSpPr>
          <p:cNvPr id="94" name="Group 65"/>
          <p:cNvGrpSpPr>
            <a:grpSpLocks/>
          </p:cNvGrpSpPr>
          <p:nvPr/>
        </p:nvGrpSpPr>
        <p:grpSpPr bwMode="auto">
          <a:xfrm>
            <a:off x="4957973" y="1189494"/>
            <a:ext cx="2314401" cy="1272461"/>
            <a:chOff x="275481" y="1886825"/>
            <a:chExt cx="2650599" cy="1457268"/>
          </a:xfrm>
        </p:grpSpPr>
        <p:sp>
          <p:nvSpPr>
            <p:cNvPr id="97" name="Freeform 539"/>
            <p:cNvSpPr>
              <a:spLocks noChangeAspect="1"/>
            </p:cNvSpPr>
            <p:nvPr/>
          </p:nvSpPr>
          <p:spPr bwMode="auto">
            <a:xfrm>
              <a:off x="275368" y="1886933"/>
              <a:ext cx="2650824" cy="145690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bg1"/>
            </a:solidFill>
            <a:ln w="76200">
              <a:solidFill>
                <a:schemeClr val="accent1"/>
              </a:solidFill>
            </a:ln>
            <a:extLst/>
          </p:spPr>
          <p:txBody>
            <a:bodyPr lIns="91414" tIns="91414" rIns="91414" bIns="91414" anchor="ctr"/>
            <a:lstStyle/>
            <a:p>
              <a:pPr algn="ctr" defTabSz="932145">
                <a:defRPr/>
              </a:pPr>
              <a:endParaRPr lang="en-US" sz="1400" kern="0" dirty="0">
                <a:solidFill>
                  <a:prstClr val="black"/>
                </a:solidFill>
                <a:latin typeface="Segoe UI"/>
                <a:ea typeface="MS PGothic" pitchFamily="34" charset="-128"/>
              </a:endParaRPr>
            </a:p>
          </p:txBody>
        </p:sp>
        <p:pic>
          <p:nvPicPr>
            <p:cNvPr id="98" name="Picture 6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05" y="2620442"/>
              <a:ext cx="551636" cy="55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8470" y="2049285"/>
              <a:ext cx="644618" cy="64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6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8733" y="2473006"/>
              <a:ext cx="617568" cy="61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Freeform 5"/>
          <p:cNvSpPr>
            <a:spLocks noEditPoints="1"/>
          </p:cNvSpPr>
          <p:nvPr/>
        </p:nvSpPr>
        <p:spPr bwMode="black">
          <a:xfrm>
            <a:off x="5516477" y="4479068"/>
            <a:ext cx="1197394" cy="1455629"/>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5A004F"/>
          </a:solidFill>
          <a:ln>
            <a:noFill/>
          </a:ln>
          <a:extLst/>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grpSp>
        <p:nvGrpSpPr>
          <p:cNvPr id="6" name="Group 5"/>
          <p:cNvGrpSpPr/>
          <p:nvPr/>
        </p:nvGrpSpPr>
        <p:grpSpPr>
          <a:xfrm>
            <a:off x="5821278" y="2572149"/>
            <a:ext cx="1040916" cy="1662780"/>
            <a:chOff x="5832604" y="3267688"/>
            <a:chExt cx="1061789" cy="1696122"/>
          </a:xfrm>
        </p:grpSpPr>
        <p:sp>
          <p:nvSpPr>
            <p:cNvPr id="93" name="Up-Down Arrow 92"/>
            <p:cNvSpPr/>
            <p:nvPr/>
          </p:nvSpPr>
          <p:spPr bwMode="auto">
            <a:xfrm>
              <a:off x="5832604" y="3267688"/>
              <a:ext cx="660795" cy="1696122"/>
            </a:xfrm>
            <a:prstGeom prst="upDownArrow">
              <a:avLst>
                <a:gd name="adj1" fmla="val 47431"/>
                <a:gd name="adj2" fmla="val 46845"/>
              </a:avLst>
            </a:prstGeom>
            <a:solidFill>
              <a:srgbClr val="FFFFFF"/>
            </a:solidFill>
            <a:ln w="76200" cap="flat" cmpd="sng" algn="ctr">
              <a:solidFill>
                <a:srgbClr val="007DDE"/>
              </a:solidFill>
              <a:prstDash val="solid"/>
              <a:headEnd type="none" w="med" len="med"/>
              <a:tailEnd type="none" w="med" len="med"/>
            </a:ln>
            <a:effectLst/>
          </p:spPr>
          <p:txBody>
            <a:bodyPr vert="vert270" lIns="0" tIns="46630" rIns="0" bIns="46630" anchor="ctr"/>
            <a:lstStyle/>
            <a:p>
              <a:pPr algn="ctr" defTabSz="932219" fontAlgn="base">
                <a:spcBef>
                  <a:spcPct val="0"/>
                </a:spcBef>
                <a:spcAft>
                  <a:spcPct val="0"/>
                </a:spcAft>
                <a:defRPr/>
              </a:pPr>
              <a:r>
                <a:rPr lang="en-US" sz="1568" kern="0" dirty="0">
                  <a:gradFill>
                    <a:gsLst>
                      <a:gs pos="0">
                        <a:srgbClr val="505050"/>
                      </a:gs>
                      <a:gs pos="59000">
                        <a:srgbClr val="505050"/>
                      </a:gs>
                    </a:gsLst>
                    <a:lin ang="0" scaled="0"/>
                  </a:gradFill>
                  <a:latin typeface="Segoe UI"/>
                  <a:ea typeface="MS PGothic" pitchFamily="34" charset="-128"/>
                </a:rPr>
                <a:t>ExpressRoute</a:t>
              </a:r>
            </a:p>
          </p:txBody>
        </p:sp>
        <p:pic>
          <p:nvPicPr>
            <p:cNvPr id="96" name="Picture 7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1618" y="3839595"/>
              <a:ext cx="472775" cy="47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 name="Rectangle 17"/>
          <p:cNvSpPr/>
          <p:nvPr/>
        </p:nvSpPr>
        <p:spPr bwMode="auto">
          <a:xfrm>
            <a:off x="9249201" y="6086883"/>
            <a:ext cx="2533044" cy="612079"/>
          </a:xfrm>
          <a:prstGeom prst="rect">
            <a:avLst/>
          </a:prstGeom>
          <a:solidFill>
            <a:schemeClr val="bg1">
              <a:lumMod val="95000"/>
            </a:schemeClr>
          </a:solidFill>
          <a:ln w="22225" cap="sq" cmpd="sng" algn="ctr">
            <a:noFill/>
            <a:prstDash val="sysDot"/>
            <a:miter lim="800000"/>
            <a:headEnd type="none" w="med" len="med"/>
            <a:tailEnd type="none" w="med" len="med"/>
          </a:ln>
          <a:effectLst/>
        </p:spPr>
        <p:txBody>
          <a:bodyPr lIns="182828" tIns="146262" rIns="182828" bIns="146262" anchor="ctr"/>
          <a:lstStyle/>
          <a:p>
            <a:pPr algn="ctr" defTabSz="913747" fontAlgn="base">
              <a:lnSpc>
                <a:spcPct val="90000"/>
              </a:lnSpc>
              <a:spcBef>
                <a:spcPct val="0"/>
              </a:spcBef>
              <a:spcAft>
                <a:spcPct val="0"/>
              </a:spcAft>
              <a:defRPr/>
            </a:pPr>
            <a:r>
              <a:rPr lang="en-US" sz="1765" kern="0" dirty="0">
                <a:gradFill>
                  <a:gsLst>
                    <a:gs pos="86726">
                      <a:srgbClr val="505050"/>
                    </a:gs>
                    <a:gs pos="36283">
                      <a:srgbClr val="505050"/>
                    </a:gs>
                  </a:gsLst>
                  <a:lin ang="5400000" scaled="0"/>
                </a:gradFill>
                <a:latin typeface="Segoe UI Semibold" panose="020B0702040204020203" pitchFamily="34" charset="0"/>
                <a:ea typeface="MS PGothic" pitchFamily="34" charset="-128"/>
                <a:cs typeface="Segoe UI Semibold" panose="020B0702040204020203" pitchFamily="34" charset="0"/>
              </a:rPr>
              <a:t>Any-to-any (IPVPN) Connection</a:t>
            </a:r>
          </a:p>
        </p:txBody>
      </p:sp>
      <p:grpSp>
        <p:nvGrpSpPr>
          <p:cNvPr id="77" name="Group 75"/>
          <p:cNvGrpSpPr>
            <a:grpSpLocks/>
          </p:cNvGrpSpPr>
          <p:nvPr/>
        </p:nvGrpSpPr>
        <p:grpSpPr bwMode="auto">
          <a:xfrm>
            <a:off x="9358523" y="1189494"/>
            <a:ext cx="2314401" cy="1272461"/>
            <a:chOff x="275481" y="1886825"/>
            <a:chExt cx="2650599" cy="1457268"/>
          </a:xfrm>
        </p:grpSpPr>
        <p:sp>
          <p:nvSpPr>
            <p:cNvPr id="88" name="Freeform 539"/>
            <p:cNvSpPr>
              <a:spLocks noChangeAspect="1"/>
            </p:cNvSpPr>
            <p:nvPr/>
          </p:nvSpPr>
          <p:spPr bwMode="auto">
            <a:xfrm>
              <a:off x="275256" y="1886934"/>
              <a:ext cx="2650824" cy="145690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bg1"/>
            </a:solidFill>
            <a:ln w="76200">
              <a:solidFill>
                <a:schemeClr val="accent1"/>
              </a:solidFill>
            </a:ln>
            <a:extLst/>
          </p:spPr>
          <p:txBody>
            <a:bodyPr lIns="91414" tIns="91414" rIns="91414" bIns="91414" anchor="ctr"/>
            <a:lstStyle/>
            <a:p>
              <a:pPr algn="ctr" defTabSz="932145">
                <a:defRPr/>
              </a:pPr>
              <a:endParaRPr lang="en-US" sz="1765" kern="0" dirty="0">
                <a:solidFill>
                  <a:prstClr val="black"/>
                </a:solidFill>
                <a:latin typeface="Segoe UI"/>
                <a:ea typeface="MS PGothic" pitchFamily="34" charset="-128"/>
              </a:endParaRPr>
            </a:p>
          </p:txBody>
        </p:sp>
        <p:pic>
          <p:nvPicPr>
            <p:cNvPr id="89" name="Picture 7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05" y="2620442"/>
              <a:ext cx="551636" cy="55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8470" y="2049285"/>
              <a:ext cx="644618" cy="64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7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8733" y="2473006"/>
              <a:ext cx="617568" cy="61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10272573" y="2572150"/>
            <a:ext cx="1040907" cy="1662780"/>
            <a:chOff x="10025321" y="3267689"/>
            <a:chExt cx="1061779" cy="1696122"/>
          </a:xfrm>
        </p:grpSpPr>
        <p:sp>
          <p:nvSpPr>
            <p:cNvPr id="76" name="Up-Down Arrow 75"/>
            <p:cNvSpPr/>
            <p:nvPr/>
          </p:nvSpPr>
          <p:spPr bwMode="auto">
            <a:xfrm>
              <a:off x="10025321" y="3267689"/>
              <a:ext cx="660796" cy="1696122"/>
            </a:xfrm>
            <a:prstGeom prst="upDownArrow">
              <a:avLst>
                <a:gd name="adj1" fmla="val 47431"/>
                <a:gd name="adj2" fmla="val 46845"/>
              </a:avLst>
            </a:prstGeom>
            <a:solidFill>
              <a:srgbClr val="FFFFFF"/>
            </a:solidFill>
            <a:ln w="76200" cap="flat" cmpd="sng" algn="ctr">
              <a:solidFill>
                <a:srgbClr val="007DDE"/>
              </a:solidFill>
              <a:prstDash val="solid"/>
              <a:headEnd type="none" w="med" len="med"/>
              <a:tailEnd type="none" w="med" len="med"/>
            </a:ln>
            <a:effectLst/>
          </p:spPr>
          <p:txBody>
            <a:bodyPr vert="vert270" lIns="0" tIns="46630" rIns="0" bIns="46630" anchor="ctr"/>
            <a:lstStyle/>
            <a:p>
              <a:pPr algn="ctr" defTabSz="932219" fontAlgn="base">
                <a:spcBef>
                  <a:spcPct val="0"/>
                </a:spcBef>
                <a:spcAft>
                  <a:spcPct val="0"/>
                </a:spcAft>
                <a:defRPr/>
              </a:pPr>
              <a:r>
                <a:rPr lang="en-US" sz="1568" kern="0" dirty="0">
                  <a:gradFill>
                    <a:gsLst>
                      <a:gs pos="0">
                        <a:srgbClr val="505050"/>
                      </a:gs>
                      <a:gs pos="59000">
                        <a:srgbClr val="505050"/>
                      </a:gs>
                    </a:gsLst>
                    <a:lin ang="0" scaled="0"/>
                  </a:gradFill>
                  <a:latin typeface="Segoe UI"/>
                  <a:ea typeface="MS PGothic" pitchFamily="34" charset="-128"/>
                </a:rPr>
                <a:t>ExpressRoute</a:t>
              </a:r>
            </a:p>
          </p:txBody>
        </p:sp>
        <p:pic>
          <p:nvPicPr>
            <p:cNvPr id="78" name="Picture 8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14325" y="3839591"/>
              <a:ext cx="472775" cy="47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Freeform 539"/>
          <p:cNvSpPr>
            <a:spLocks noChangeAspect="1"/>
          </p:cNvSpPr>
          <p:nvPr/>
        </p:nvSpPr>
        <p:spPr bwMode="auto">
          <a:xfrm>
            <a:off x="9828683" y="4464168"/>
            <a:ext cx="1409418" cy="774704"/>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noFill/>
          <a:ln w="76200">
            <a:solidFill>
              <a:srgbClr val="B4009E">
                <a:lumMod val="50000"/>
              </a:srgbClr>
            </a:solidFill>
          </a:ln>
          <a:extLst/>
        </p:spPr>
        <p:txBody>
          <a:bodyPr lIns="91414" tIns="45706" rIns="91414" bIns="45706"/>
          <a:lstStyle/>
          <a:p>
            <a:pPr defTabSz="932145">
              <a:defRPr/>
            </a:pPr>
            <a:endParaRPr lang="en-US" sz="1765" kern="0">
              <a:gradFill>
                <a:gsLst>
                  <a:gs pos="0">
                    <a:srgbClr val="FFFFFF"/>
                  </a:gs>
                  <a:gs pos="19000">
                    <a:srgbClr val="FFFFFF"/>
                  </a:gs>
                </a:gsLst>
                <a:lin ang="5400000" scaled="0"/>
              </a:gradFill>
              <a:latin typeface="Segoe UI"/>
              <a:ea typeface="MS PGothic" pitchFamily="34" charset="-128"/>
            </a:endParaRPr>
          </a:p>
        </p:txBody>
      </p:sp>
      <p:cxnSp>
        <p:nvCxnSpPr>
          <p:cNvPr id="73" name="Straight Arrow Connector 29"/>
          <p:cNvCxnSpPr>
            <a:cxnSpLocks noChangeShapeType="1"/>
            <a:stCxn id="72" idx="4"/>
            <a:endCxn id="79" idx="4"/>
          </p:cNvCxnSpPr>
          <p:nvPr/>
        </p:nvCxnSpPr>
        <p:spPr bwMode="auto">
          <a:xfrm flipH="1" flipV="1">
            <a:off x="9854276" y="4645294"/>
            <a:ext cx="281131" cy="139674"/>
          </a:xfrm>
          <a:prstGeom prst="straightConnector1">
            <a:avLst/>
          </a:prstGeom>
          <a:noFill/>
          <a:ln w="38100" algn="ctr">
            <a:solidFill>
              <a:srgbClr val="5A004F"/>
            </a:solidFill>
            <a:round/>
            <a:headEnd type="triangle" w="med" len="med"/>
            <a:tailEnd/>
          </a:ln>
          <a:extLst>
            <a:ext uri="{909E8E84-426E-40DD-AFC4-6F175D3DCCD1}">
              <a14:hiddenFill xmlns:a14="http://schemas.microsoft.com/office/drawing/2010/main">
                <a:noFill/>
              </a14:hiddenFill>
            </a:ext>
          </a:extLst>
        </p:spPr>
      </p:cxnSp>
      <p:sp>
        <p:nvSpPr>
          <p:cNvPr id="74" name="TextBox 50"/>
          <p:cNvSpPr txBox="1"/>
          <p:nvPr/>
        </p:nvSpPr>
        <p:spPr bwMode="auto">
          <a:xfrm>
            <a:off x="10199726" y="4710170"/>
            <a:ext cx="874932" cy="511047"/>
          </a:xfrm>
          <a:prstGeom prst="rect">
            <a:avLst/>
          </a:prstGeom>
          <a:noFill/>
        </p:spPr>
        <p:txBody>
          <a:bodyPr wrap="none" lIns="179235" tIns="143388" rIns="179235" bIns="143388">
            <a:spAutoFit/>
          </a:bodyPr>
          <a:lstStyle>
            <a:defPPr>
              <a:defRPr lang="en-US"/>
            </a:defPPr>
            <a:lvl1pPr defTabSz="914400">
              <a:lnSpc>
                <a:spcPct val="90000"/>
              </a:lnSpc>
              <a:defRPr sz="1200" b="1">
                <a:gradFill>
                  <a:gsLst>
                    <a:gs pos="25664">
                      <a:schemeClr val="tx1"/>
                    </a:gs>
                    <a:gs pos="52000">
                      <a:schemeClr val="tx1"/>
                    </a:gs>
                  </a:gsLst>
                  <a:lin ang="5400000" scaled="0"/>
                </a:gra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defTabSz="896386">
              <a:defRPr/>
            </a:pPr>
            <a:r>
              <a:rPr lang="en-US" sz="1599" kern="0" dirty="0">
                <a:solidFill>
                  <a:prstClr val="black"/>
                </a:solidFill>
                <a:latin typeface="Segoe UI"/>
                <a:ea typeface="MS PGothic" pitchFamily="34" charset="-128"/>
              </a:rPr>
              <a:t>WAN</a:t>
            </a:r>
          </a:p>
        </p:txBody>
      </p:sp>
      <p:sp>
        <p:nvSpPr>
          <p:cNvPr id="79" name="Freeform 5"/>
          <p:cNvSpPr>
            <a:spLocks noEditPoints="1"/>
          </p:cNvSpPr>
          <p:nvPr/>
        </p:nvSpPr>
        <p:spPr bwMode="black">
          <a:xfrm>
            <a:off x="9543265" y="4224961"/>
            <a:ext cx="311241" cy="419972"/>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5A004F"/>
          </a:solidFill>
          <a:ln>
            <a:noFill/>
          </a:ln>
          <a:extLst/>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sp>
        <p:nvSpPr>
          <p:cNvPr id="80" name="Freeform 5"/>
          <p:cNvSpPr>
            <a:spLocks noEditPoints="1"/>
          </p:cNvSpPr>
          <p:nvPr/>
        </p:nvSpPr>
        <p:spPr bwMode="black">
          <a:xfrm>
            <a:off x="9543265" y="5440023"/>
            <a:ext cx="311241" cy="419972"/>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5A004F"/>
          </a:solidFill>
          <a:ln>
            <a:noFill/>
          </a:ln>
          <a:extLst/>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sp>
        <p:nvSpPr>
          <p:cNvPr id="81" name="Freeform 5"/>
          <p:cNvSpPr>
            <a:spLocks noEditPoints="1"/>
          </p:cNvSpPr>
          <p:nvPr/>
        </p:nvSpPr>
        <p:spPr bwMode="black">
          <a:xfrm>
            <a:off x="10360103" y="5440023"/>
            <a:ext cx="311240" cy="419972"/>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5A004F"/>
          </a:solidFill>
          <a:ln>
            <a:noFill/>
          </a:ln>
          <a:extLst/>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sp>
        <p:nvSpPr>
          <p:cNvPr id="82" name="Freeform 5"/>
          <p:cNvSpPr>
            <a:spLocks noEditPoints="1"/>
          </p:cNvSpPr>
          <p:nvPr/>
        </p:nvSpPr>
        <p:spPr bwMode="black">
          <a:xfrm>
            <a:off x="11176940" y="5434587"/>
            <a:ext cx="311241" cy="419972"/>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5A004F"/>
          </a:solidFill>
          <a:ln>
            <a:noFill/>
          </a:ln>
          <a:extLst/>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sp>
        <p:nvSpPr>
          <p:cNvPr id="83" name="Freeform 5"/>
          <p:cNvSpPr>
            <a:spLocks noEditPoints="1"/>
          </p:cNvSpPr>
          <p:nvPr/>
        </p:nvSpPr>
        <p:spPr bwMode="black">
          <a:xfrm>
            <a:off x="11176940" y="4143413"/>
            <a:ext cx="311241" cy="42133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5A004F"/>
          </a:solidFill>
          <a:ln>
            <a:noFill/>
          </a:ln>
          <a:extLst/>
        </p:spPr>
        <p:txBody>
          <a:bodyPr lIns="91414" tIns="45706" rIns="91414" bIns="45706"/>
          <a:lstStyle/>
          <a:p>
            <a:pPr defTabSz="932145">
              <a:defRPr/>
            </a:pPr>
            <a:endParaRPr lang="en-US" sz="1765" kern="0">
              <a:solidFill>
                <a:srgbClr val="505050"/>
              </a:solidFill>
              <a:latin typeface="Segoe UI"/>
              <a:ea typeface="MS PGothic" pitchFamily="34" charset="-128"/>
            </a:endParaRPr>
          </a:p>
        </p:txBody>
      </p:sp>
      <p:cxnSp>
        <p:nvCxnSpPr>
          <p:cNvPr id="84" name="Straight Arrow Connector 29"/>
          <p:cNvCxnSpPr>
            <a:cxnSpLocks noChangeShapeType="1"/>
            <a:stCxn id="72" idx="1"/>
            <a:endCxn id="80" idx="24"/>
          </p:cNvCxnSpPr>
          <p:nvPr/>
        </p:nvCxnSpPr>
        <p:spPr bwMode="auto">
          <a:xfrm flipH="1">
            <a:off x="9771756" y="5239251"/>
            <a:ext cx="215691" cy="227981"/>
          </a:xfrm>
          <a:prstGeom prst="straightConnector1">
            <a:avLst/>
          </a:prstGeom>
          <a:noFill/>
          <a:ln w="38100" algn="ctr">
            <a:solidFill>
              <a:srgbClr val="5A004F"/>
            </a:solidFill>
            <a:round/>
            <a:headEnd type="triangle" w="med" len="med"/>
            <a:tailEnd/>
          </a:ln>
          <a:extLst>
            <a:ext uri="{909E8E84-426E-40DD-AFC4-6F175D3DCCD1}">
              <a14:hiddenFill xmlns:a14="http://schemas.microsoft.com/office/drawing/2010/main">
                <a:noFill/>
              </a14:hiddenFill>
            </a:ext>
          </a:extLst>
        </p:spPr>
      </p:cxnSp>
      <p:cxnSp>
        <p:nvCxnSpPr>
          <p:cNvPr id="85" name="Straight Arrow Connector 29"/>
          <p:cNvCxnSpPr>
            <a:cxnSpLocks noChangeShapeType="1"/>
            <a:stCxn id="72" idx="0"/>
            <a:endCxn id="81" idx="9"/>
          </p:cNvCxnSpPr>
          <p:nvPr/>
        </p:nvCxnSpPr>
        <p:spPr bwMode="auto">
          <a:xfrm flipH="1">
            <a:off x="10522818" y="5239251"/>
            <a:ext cx="405231" cy="227982"/>
          </a:xfrm>
          <a:prstGeom prst="straightConnector1">
            <a:avLst/>
          </a:prstGeom>
          <a:noFill/>
          <a:ln w="38100" algn="ctr">
            <a:solidFill>
              <a:srgbClr val="5A004F"/>
            </a:solidFill>
            <a:round/>
            <a:headEnd type="triangle" w="med" len="med"/>
            <a:tailEnd/>
          </a:ln>
          <a:extLst>
            <a:ext uri="{909E8E84-426E-40DD-AFC4-6F175D3DCCD1}">
              <a14:hiddenFill xmlns:a14="http://schemas.microsoft.com/office/drawing/2010/main">
                <a:noFill/>
              </a14:hiddenFill>
            </a:ext>
          </a:extLst>
        </p:spPr>
      </p:cxnSp>
      <p:cxnSp>
        <p:nvCxnSpPr>
          <p:cNvPr id="86" name="Straight Arrow Connector 29"/>
          <p:cNvCxnSpPr>
            <a:cxnSpLocks noChangeShapeType="1"/>
            <a:stCxn id="72" idx="0"/>
            <a:endCxn id="82" idx="9"/>
          </p:cNvCxnSpPr>
          <p:nvPr/>
        </p:nvCxnSpPr>
        <p:spPr bwMode="auto">
          <a:xfrm>
            <a:off x="10928049" y="5239251"/>
            <a:ext cx="411844" cy="222721"/>
          </a:xfrm>
          <a:prstGeom prst="straightConnector1">
            <a:avLst/>
          </a:prstGeom>
          <a:noFill/>
          <a:ln w="38100" algn="ctr">
            <a:solidFill>
              <a:srgbClr val="5A004F"/>
            </a:solidFill>
            <a:round/>
            <a:headEnd type="triangle" w="med" len="med"/>
            <a:tailEnd/>
          </a:ln>
          <a:extLst>
            <a:ext uri="{909E8E84-426E-40DD-AFC4-6F175D3DCCD1}">
              <a14:hiddenFill xmlns:a14="http://schemas.microsoft.com/office/drawing/2010/main">
                <a:noFill/>
              </a14:hiddenFill>
            </a:ext>
          </a:extLst>
        </p:spPr>
      </p:cxnSp>
      <p:cxnSp>
        <p:nvCxnSpPr>
          <p:cNvPr id="87" name="Straight Arrow Connector 29"/>
          <p:cNvCxnSpPr>
            <a:cxnSpLocks noChangeShapeType="1"/>
            <a:stCxn id="72" idx="7"/>
            <a:endCxn id="83" idx="36"/>
          </p:cNvCxnSpPr>
          <p:nvPr/>
        </p:nvCxnSpPr>
        <p:spPr bwMode="auto">
          <a:xfrm flipV="1">
            <a:off x="10928049" y="4373057"/>
            <a:ext cx="289440" cy="246398"/>
          </a:xfrm>
          <a:prstGeom prst="straightConnector1">
            <a:avLst/>
          </a:prstGeom>
          <a:noFill/>
          <a:ln w="38100" algn="ctr">
            <a:solidFill>
              <a:srgbClr val="5A004F"/>
            </a:solidFill>
            <a:round/>
            <a:headEnd type="triangle"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76911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y map" descr="C:\_Projects\Daily Projects\110514\P11962\Datacenter_Maps_PPT_FNL-slide1_gray.png"/>
          <p:cNvPicPr>
            <a:picLocks noChangeAspect="1" noChangeArrowheads="1"/>
          </p:cNvPicPr>
          <p:nvPr/>
        </p:nvPicPr>
        <p:blipFill rotWithShape="1">
          <a:blip r:embed="rId2">
            <a:extLst>
              <a:ext uri="{28A0092B-C50C-407E-A947-70E740481C1C}">
                <a14:useLocalDpi xmlns:a14="http://schemas.microsoft.com/office/drawing/2010/main"/>
              </a:ext>
            </a:extLst>
          </a:blip>
          <a:srcRect l="4427"/>
          <a:stretch/>
        </p:blipFill>
        <p:spPr bwMode="auto">
          <a:xfrm>
            <a:off x="554214" y="-99590"/>
            <a:ext cx="12190271" cy="7193839"/>
          </a:xfrm>
          <a:prstGeom prst="rect">
            <a:avLst/>
          </a:prstGeom>
          <a:noFill/>
          <a:extLst>
            <a:ext uri="{909E8E84-426E-40DD-AFC4-6F175D3DCCD1}">
              <a14:hiddenFill xmlns:a14="http://schemas.microsoft.com/office/drawing/2010/main">
                <a:solidFill>
                  <a:srgbClr val="FFFFFF"/>
                </a:solidFill>
              </a14:hiddenFill>
            </a:ext>
          </a:extLst>
        </p:spPr>
      </p:pic>
      <p:sp>
        <p:nvSpPr>
          <p:cNvPr id="52" name="Oval 51"/>
          <p:cNvSpPr/>
          <p:nvPr/>
        </p:nvSpPr>
        <p:spPr bwMode="auto">
          <a:xfrm>
            <a:off x="1894429" y="1982887"/>
            <a:ext cx="2437221" cy="1637249"/>
          </a:xfrm>
          <a:prstGeom prst="ellipse">
            <a:avLst/>
          </a:prstGeom>
          <a:gradFill flip="none" rotWithShape="1">
            <a:gsLst>
              <a:gs pos="0">
                <a:schemeClr val="tx1">
                  <a:lumMod val="85000"/>
                  <a:alpha val="66000"/>
                </a:schemeClr>
              </a:gs>
              <a:gs pos="100000">
                <a:schemeClr val="bg2">
                  <a:alpha val="0"/>
                </a:schemeClr>
              </a:gs>
            </a:gsLst>
            <a:path path="shape">
              <a:fillToRect l="50000" t="50000" r="50000" b="50000"/>
            </a:path>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1" name="Oval 50"/>
          <p:cNvSpPr/>
          <p:nvPr/>
        </p:nvSpPr>
        <p:spPr bwMode="auto">
          <a:xfrm>
            <a:off x="5353436" y="1469865"/>
            <a:ext cx="3265260" cy="2193500"/>
          </a:xfrm>
          <a:prstGeom prst="ellipse">
            <a:avLst/>
          </a:prstGeom>
          <a:gradFill flip="none" rotWithShape="1">
            <a:gsLst>
              <a:gs pos="0">
                <a:schemeClr val="tx1">
                  <a:lumMod val="85000"/>
                  <a:alpha val="66000"/>
                </a:schemeClr>
              </a:gs>
              <a:gs pos="100000">
                <a:schemeClr val="bg2">
                  <a:alpha val="0"/>
                </a:schemeClr>
              </a:gs>
            </a:gsLst>
            <a:path path="shape">
              <a:fillToRect l="50000" t="50000" r="50000" b="50000"/>
            </a:path>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7" name="Oval 46"/>
          <p:cNvSpPr/>
          <p:nvPr/>
        </p:nvSpPr>
        <p:spPr bwMode="auto">
          <a:xfrm>
            <a:off x="9091881" y="2015313"/>
            <a:ext cx="3265260" cy="2193500"/>
          </a:xfrm>
          <a:prstGeom prst="ellipse">
            <a:avLst/>
          </a:prstGeom>
          <a:gradFill flip="none" rotWithShape="1">
            <a:gsLst>
              <a:gs pos="0">
                <a:schemeClr val="tx1">
                  <a:lumMod val="85000"/>
                  <a:alpha val="66000"/>
                </a:schemeClr>
              </a:gs>
              <a:gs pos="100000">
                <a:schemeClr val="bg2">
                  <a:alpha val="0"/>
                </a:schemeClr>
              </a:gs>
            </a:gsLst>
            <a:path path="shape">
              <a:fillToRect l="50000" t="50000" r="50000" b="50000"/>
            </a:path>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0" name="Oval 39"/>
          <p:cNvSpPr/>
          <p:nvPr/>
        </p:nvSpPr>
        <p:spPr bwMode="auto">
          <a:xfrm>
            <a:off x="8530221" y="3344530"/>
            <a:ext cx="3079620" cy="1961487"/>
          </a:xfrm>
          <a:prstGeom prst="ellipse">
            <a:avLst/>
          </a:prstGeom>
          <a:gradFill flip="none" rotWithShape="1">
            <a:gsLst>
              <a:gs pos="0">
                <a:schemeClr val="tx1">
                  <a:lumMod val="85000"/>
                  <a:alpha val="66000"/>
                </a:schemeClr>
              </a:gs>
              <a:gs pos="100000">
                <a:schemeClr val="bg2">
                  <a:alpha val="0"/>
                </a:schemeClr>
              </a:gs>
            </a:gsLst>
            <a:path path="shape">
              <a:fillToRect l="50000" t="50000" r="50000" b="50000"/>
            </a:path>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8" name="Oval 27"/>
          <p:cNvSpPr/>
          <p:nvPr/>
        </p:nvSpPr>
        <p:spPr bwMode="auto">
          <a:xfrm>
            <a:off x="6986067" y="2762045"/>
            <a:ext cx="738648" cy="294986"/>
          </a:xfrm>
          <a:prstGeom prst="ellipse">
            <a:avLst/>
          </a:prstGeom>
          <a:gradFill flip="none" rotWithShape="1">
            <a:gsLst>
              <a:gs pos="43000">
                <a:schemeClr val="tx1">
                  <a:lumMod val="85000"/>
                </a:schemeClr>
              </a:gs>
              <a:gs pos="100000">
                <a:schemeClr val="tx1">
                  <a:lumMod val="85000"/>
                  <a:alpha val="0"/>
                </a:schemeClr>
              </a:gs>
            </a:gsLst>
            <a:path path="shape">
              <a:fillToRect l="50000" t="50000" r="50000" b="50000"/>
            </a:path>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9" name="Oval 28"/>
          <p:cNvSpPr/>
          <p:nvPr/>
        </p:nvSpPr>
        <p:spPr bwMode="auto">
          <a:xfrm>
            <a:off x="7652947" y="2807173"/>
            <a:ext cx="738648" cy="294986"/>
          </a:xfrm>
          <a:prstGeom prst="ellipse">
            <a:avLst/>
          </a:prstGeom>
          <a:gradFill flip="none" rotWithShape="1">
            <a:gsLst>
              <a:gs pos="43000">
                <a:schemeClr val="tx1">
                  <a:lumMod val="85000"/>
                </a:schemeClr>
              </a:gs>
              <a:gs pos="100000">
                <a:schemeClr val="tx1">
                  <a:lumMod val="85000"/>
                  <a:alpha val="0"/>
                </a:schemeClr>
              </a:gs>
            </a:gsLst>
            <a:path path="shape">
              <a:fillToRect l="50000" t="50000" r="50000" b="50000"/>
            </a:path>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5" name="Oval 14"/>
          <p:cNvSpPr/>
          <p:nvPr/>
        </p:nvSpPr>
        <p:spPr bwMode="auto">
          <a:xfrm>
            <a:off x="6290428" y="2753311"/>
            <a:ext cx="738648" cy="294986"/>
          </a:xfrm>
          <a:prstGeom prst="ellipse">
            <a:avLst/>
          </a:prstGeom>
          <a:gradFill flip="none" rotWithShape="1">
            <a:gsLst>
              <a:gs pos="43000">
                <a:schemeClr val="tx1">
                  <a:lumMod val="85000"/>
                </a:schemeClr>
              </a:gs>
              <a:gs pos="100000">
                <a:schemeClr val="tx1">
                  <a:lumMod val="85000"/>
                  <a:alpha val="0"/>
                </a:schemeClr>
              </a:gs>
            </a:gsLst>
            <a:path path="shape">
              <a:fillToRect l="50000" t="50000" r="50000" b="50000"/>
            </a:path>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a:t>ExpressRoute Sites and Partners</a:t>
            </a:r>
          </a:p>
        </p:txBody>
      </p:sp>
      <p:pic>
        <p:nvPicPr>
          <p:cNvPr id="4" name="Picture 2" descr="A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085" y="2637521"/>
            <a:ext cx="247880" cy="2478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eri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015" y="3054894"/>
            <a:ext cx="526608" cy="289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Level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944" y="2959123"/>
            <a:ext cx="578301" cy="1529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2541" y="3428826"/>
            <a:ext cx="1457769" cy="93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B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5794" y="2901383"/>
            <a:ext cx="463931" cy="2224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Zay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0748" y="3218383"/>
            <a:ext cx="506103" cy="1608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Aryak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0405" y="3210646"/>
            <a:ext cx="481021" cy="1202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l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4510" y="2525254"/>
            <a:ext cx="343688" cy="1410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quino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617" y="2557005"/>
            <a:ext cx="588119" cy="2845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Orang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52827"/>
          <a:stretch/>
        </p:blipFill>
        <p:spPr bwMode="auto">
          <a:xfrm>
            <a:off x="3860303" y="2901383"/>
            <a:ext cx="257346" cy="2626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33"/>
          <p:cNvGraphicFramePr>
            <a:graphicFrameLocks noGrp="1"/>
          </p:cNvGraphicFramePr>
          <p:nvPr>
            <p:extLst/>
          </p:nvPr>
        </p:nvGraphicFramePr>
        <p:xfrm>
          <a:off x="343941" y="2352036"/>
          <a:ext cx="2763148" cy="2481429"/>
        </p:xfrm>
        <a:graphic>
          <a:graphicData uri="http://schemas.openxmlformats.org/drawingml/2006/table">
            <a:tbl>
              <a:tblPr>
                <a:tableStyleId>{3B4B98B0-60AC-42C2-AFA5-B58CD77FA1E5}</a:tableStyleId>
              </a:tblPr>
              <a:tblGrid>
                <a:gridCol w="2763148">
                  <a:extLst>
                    <a:ext uri="{9D8B030D-6E8A-4147-A177-3AD203B41FA5}">
                      <a16:colId xmlns:a16="http://schemas.microsoft.com/office/drawing/2014/main" val="20000"/>
                    </a:ext>
                  </a:extLst>
                </a:gridCol>
              </a:tblGrid>
              <a:tr h="243828">
                <a:tc>
                  <a:txBody>
                    <a:bodyPr/>
                    <a:lstStyle/>
                    <a:p>
                      <a:pPr algn="l" fontAlgn="ctr"/>
                      <a:r>
                        <a:rPr lang="en-US" sz="1600" u="none" strike="noStrike" dirty="0">
                          <a:effectLst/>
                        </a:rPr>
                        <a:t>Atlanta</a:t>
                      </a:r>
                      <a:endParaRPr lang="en-US" sz="1600" b="0" i="0" u="none" strike="noStrike" dirty="0">
                        <a:solidFill>
                          <a:srgbClr val="000000"/>
                        </a:solidFill>
                        <a:effectLst/>
                        <a:latin typeface="Calibri" panose="020F0502020204030204" pitchFamily="34" charset="0"/>
                      </a:endParaRPr>
                    </a:p>
                  </a:txBody>
                  <a:tcPr marL="4781" marR="4781" marT="4781" marB="0" anchor="ctr"/>
                </a:tc>
                <a:extLst>
                  <a:ext uri="{0D108BD9-81ED-4DB2-BD59-A6C34878D82A}">
                    <a16:rowId xmlns:a16="http://schemas.microsoft.com/office/drawing/2014/main" val="10000"/>
                  </a:ext>
                </a:extLst>
              </a:tr>
              <a:tr h="482874">
                <a:tc>
                  <a:txBody>
                    <a:bodyPr/>
                    <a:lstStyle/>
                    <a:p>
                      <a:pPr algn="l" fontAlgn="ctr"/>
                      <a:r>
                        <a:rPr lang="en-US" sz="1600" u="none" strike="noStrike" dirty="0" smtClean="0">
                          <a:effectLst/>
                        </a:rPr>
                        <a:t>Chicago</a:t>
                      </a:r>
                    </a:p>
                    <a:p>
                      <a:pPr marL="0" marR="0" indent="0" algn="l" defTabSz="932742" rtl="0" eaLnBrk="1" fontAlgn="ctr" latinLnBrk="0" hangingPunct="1">
                        <a:lnSpc>
                          <a:spcPct val="100000"/>
                        </a:lnSpc>
                        <a:spcBef>
                          <a:spcPts val="0"/>
                        </a:spcBef>
                        <a:spcAft>
                          <a:spcPts val="0"/>
                        </a:spcAft>
                        <a:buClrTx/>
                        <a:buSzTx/>
                        <a:buFontTx/>
                        <a:buNone/>
                        <a:tabLst/>
                        <a:defRPr/>
                      </a:pPr>
                      <a:r>
                        <a:rPr lang="en-US" sz="1600" i="1" u="none" strike="noStrike" kern="1200" dirty="0" smtClean="0">
                          <a:solidFill>
                            <a:srgbClr val="FFFF00"/>
                          </a:solidFill>
                          <a:effectLst/>
                          <a:latin typeface="+mn-lt"/>
                          <a:ea typeface="+mn-ea"/>
                          <a:cs typeface="+mn-cs"/>
                        </a:rPr>
                        <a:t>Chicago (</a:t>
                      </a:r>
                      <a:r>
                        <a:rPr lang="en-US" sz="1600" i="1" u="none" strike="noStrike" kern="1200" dirty="0" err="1" smtClean="0">
                          <a:solidFill>
                            <a:srgbClr val="FFFF00"/>
                          </a:solidFill>
                          <a:effectLst/>
                          <a:latin typeface="+mn-lt"/>
                          <a:ea typeface="+mn-ea"/>
                          <a:cs typeface="+mn-cs"/>
                        </a:rPr>
                        <a:t>Gov</a:t>
                      </a:r>
                      <a:r>
                        <a:rPr lang="en-US" sz="1600" i="1" u="none" strike="noStrike" kern="1200" dirty="0" smtClean="0">
                          <a:solidFill>
                            <a:srgbClr val="FFFF00"/>
                          </a:solidFill>
                          <a:effectLst/>
                          <a:latin typeface="+mn-lt"/>
                          <a:ea typeface="+mn-ea"/>
                          <a:cs typeface="+mn-cs"/>
                        </a:rPr>
                        <a:t> Cloud)*</a:t>
                      </a:r>
                      <a:endParaRPr lang="en-US" sz="1600" i="1" u="none" strike="noStrike" kern="1200" dirty="0">
                        <a:solidFill>
                          <a:srgbClr val="FFFF00"/>
                        </a:solidFill>
                        <a:effectLst/>
                        <a:latin typeface="+mn-lt"/>
                        <a:ea typeface="+mn-ea"/>
                        <a:cs typeface="+mn-cs"/>
                      </a:endParaRPr>
                    </a:p>
                  </a:txBody>
                  <a:tcPr marL="4781" marR="4781" marT="4781" marB="0" anchor="ctr"/>
                </a:tc>
                <a:extLst>
                  <a:ext uri="{0D108BD9-81ED-4DB2-BD59-A6C34878D82A}">
                    <a16:rowId xmlns:a16="http://schemas.microsoft.com/office/drawing/2014/main" val="10001"/>
                  </a:ext>
                </a:extLst>
              </a:tr>
              <a:tr h="243828">
                <a:tc>
                  <a:txBody>
                    <a:bodyPr/>
                    <a:lstStyle/>
                    <a:p>
                      <a:pPr algn="l" fontAlgn="ctr"/>
                      <a:r>
                        <a:rPr lang="en-US" sz="1600" u="none" strike="noStrike" dirty="0">
                          <a:effectLst/>
                        </a:rPr>
                        <a:t>Dallas</a:t>
                      </a:r>
                      <a:endParaRPr lang="en-US" sz="1600" b="0" i="0" u="none" strike="noStrike" dirty="0">
                        <a:solidFill>
                          <a:srgbClr val="000000"/>
                        </a:solidFill>
                        <a:effectLst/>
                        <a:latin typeface="Calibri" panose="020F0502020204030204" pitchFamily="34" charset="0"/>
                      </a:endParaRPr>
                    </a:p>
                  </a:txBody>
                  <a:tcPr marL="4781" marR="4781" marT="4781" marB="0" anchor="ctr"/>
                </a:tc>
                <a:extLst>
                  <a:ext uri="{0D108BD9-81ED-4DB2-BD59-A6C34878D82A}">
                    <a16:rowId xmlns:a16="http://schemas.microsoft.com/office/drawing/2014/main" val="10002"/>
                  </a:ext>
                </a:extLst>
              </a:tr>
              <a:tr h="243828">
                <a:tc>
                  <a:txBody>
                    <a:bodyPr/>
                    <a:lstStyle/>
                    <a:p>
                      <a:pPr algn="l" fontAlgn="ctr"/>
                      <a:r>
                        <a:rPr lang="en-US" sz="1600" u="none" strike="noStrike" dirty="0">
                          <a:effectLst/>
                        </a:rPr>
                        <a:t>LA</a:t>
                      </a:r>
                      <a:endParaRPr lang="en-US" sz="1600" b="0" i="0" u="none" strike="noStrike" dirty="0">
                        <a:solidFill>
                          <a:srgbClr val="000000"/>
                        </a:solidFill>
                        <a:effectLst/>
                        <a:latin typeface="Calibri" panose="020F0502020204030204" pitchFamily="34" charset="0"/>
                      </a:endParaRPr>
                    </a:p>
                  </a:txBody>
                  <a:tcPr marL="4781" marR="4781" marT="4781" marB="0" anchor="ctr"/>
                </a:tc>
                <a:extLst>
                  <a:ext uri="{0D108BD9-81ED-4DB2-BD59-A6C34878D82A}">
                    <a16:rowId xmlns:a16="http://schemas.microsoft.com/office/drawing/2014/main" val="10003"/>
                  </a:ext>
                </a:extLst>
              </a:tr>
              <a:tr h="243828">
                <a:tc>
                  <a:txBody>
                    <a:bodyPr/>
                    <a:lstStyle/>
                    <a:p>
                      <a:pPr algn="l" fontAlgn="ctr"/>
                      <a:r>
                        <a:rPr lang="en-US" sz="1600" u="none" strike="noStrike">
                          <a:effectLst/>
                        </a:rPr>
                        <a:t>NY</a:t>
                      </a:r>
                      <a:endParaRPr lang="en-US" sz="1600" b="0" i="0" u="none" strike="noStrike">
                        <a:solidFill>
                          <a:srgbClr val="000000"/>
                        </a:solidFill>
                        <a:effectLst/>
                        <a:latin typeface="Calibri" panose="020F0502020204030204" pitchFamily="34" charset="0"/>
                      </a:endParaRPr>
                    </a:p>
                  </a:txBody>
                  <a:tcPr marL="4781" marR="4781" marT="4781" marB="0" anchor="ctr"/>
                </a:tc>
                <a:extLst>
                  <a:ext uri="{0D108BD9-81ED-4DB2-BD59-A6C34878D82A}">
                    <a16:rowId xmlns:a16="http://schemas.microsoft.com/office/drawing/2014/main" val="10004"/>
                  </a:ext>
                </a:extLst>
              </a:tr>
              <a:tr h="243828">
                <a:tc>
                  <a:txBody>
                    <a:bodyPr/>
                    <a:lstStyle/>
                    <a:p>
                      <a:pPr algn="l" fontAlgn="ctr"/>
                      <a:r>
                        <a:rPr lang="en-US" sz="1600" u="none" strike="noStrike" dirty="0" smtClean="0">
                          <a:effectLst/>
                        </a:rPr>
                        <a:t>Seattle</a:t>
                      </a:r>
                      <a:endParaRPr lang="en-US" sz="1600" b="0" i="0" u="none" strike="noStrike" dirty="0">
                        <a:solidFill>
                          <a:srgbClr val="000000"/>
                        </a:solidFill>
                        <a:effectLst/>
                        <a:latin typeface="Calibri" panose="020F0502020204030204" pitchFamily="34" charset="0"/>
                      </a:endParaRPr>
                    </a:p>
                  </a:txBody>
                  <a:tcPr marL="4781" marR="4781" marT="4781" marB="0" anchor="ctr"/>
                </a:tc>
                <a:extLst>
                  <a:ext uri="{0D108BD9-81ED-4DB2-BD59-A6C34878D82A}">
                    <a16:rowId xmlns:a16="http://schemas.microsoft.com/office/drawing/2014/main" val="10005"/>
                  </a:ext>
                </a:extLst>
              </a:tr>
              <a:tr h="243828">
                <a:tc>
                  <a:txBody>
                    <a:bodyPr/>
                    <a:lstStyle/>
                    <a:p>
                      <a:pPr algn="l" fontAlgn="ctr"/>
                      <a:r>
                        <a:rPr lang="en-US" sz="1600" u="none" strike="noStrike" dirty="0" smtClean="0">
                          <a:effectLst/>
                        </a:rPr>
                        <a:t>Silicon</a:t>
                      </a:r>
                      <a:r>
                        <a:rPr lang="en-US" sz="1600" u="none" strike="noStrike" baseline="0" dirty="0" smtClean="0">
                          <a:effectLst/>
                        </a:rPr>
                        <a:t> Valley</a:t>
                      </a:r>
                    </a:p>
                  </a:txBody>
                  <a:tcPr marL="4781" marR="4781" marT="4781" marB="0" anchor="ctr"/>
                </a:tc>
                <a:extLst>
                  <a:ext uri="{0D108BD9-81ED-4DB2-BD59-A6C34878D82A}">
                    <a16:rowId xmlns:a16="http://schemas.microsoft.com/office/drawing/2014/main" val="10006"/>
                  </a:ext>
                </a:extLst>
              </a:tr>
              <a:tr h="243828">
                <a:tc>
                  <a:txBody>
                    <a:bodyPr/>
                    <a:lstStyle/>
                    <a:p>
                      <a:pPr marL="0" marR="0" indent="0" algn="l" defTabSz="932667" rtl="0" eaLnBrk="1" fontAlgn="ctr" latinLnBrk="0" hangingPunct="1">
                        <a:lnSpc>
                          <a:spcPct val="100000"/>
                        </a:lnSpc>
                        <a:spcBef>
                          <a:spcPts val="0"/>
                        </a:spcBef>
                        <a:spcAft>
                          <a:spcPts val="0"/>
                        </a:spcAft>
                        <a:buClrTx/>
                        <a:buSzTx/>
                        <a:buFontTx/>
                        <a:buNone/>
                        <a:tabLst/>
                        <a:defRPr/>
                      </a:pPr>
                      <a:r>
                        <a:rPr lang="en-US" sz="1600" u="none" strike="noStrike" baseline="0" dirty="0" smtClean="0">
                          <a:effectLst/>
                        </a:rPr>
                        <a:t>Washington DC</a:t>
                      </a:r>
                    </a:p>
                  </a:txBody>
                  <a:tcPr marL="4781" marR="4781" marT="4781" marB="0" anchor="ctr"/>
                </a:tc>
                <a:extLst>
                  <a:ext uri="{0D108BD9-81ED-4DB2-BD59-A6C34878D82A}">
                    <a16:rowId xmlns:a16="http://schemas.microsoft.com/office/drawing/2014/main" val="10007"/>
                  </a:ext>
                </a:extLst>
              </a:tr>
              <a:tr h="243828">
                <a:tc>
                  <a:txBody>
                    <a:bodyPr/>
                    <a:lstStyle/>
                    <a:p>
                      <a:pPr marL="0" marR="0" indent="0" algn="l" defTabSz="932667" rtl="0" eaLnBrk="1" fontAlgn="ctr" latinLnBrk="0" hangingPunct="1">
                        <a:lnSpc>
                          <a:spcPct val="100000"/>
                        </a:lnSpc>
                        <a:spcBef>
                          <a:spcPts val="0"/>
                        </a:spcBef>
                        <a:spcAft>
                          <a:spcPts val="0"/>
                        </a:spcAft>
                        <a:buClrTx/>
                        <a:buSzTx/>
                        <a:buFontTx/>
                        <a:buNone/>
                        <a:tabLst/>
                        <a:defRPr/>
                      </a:pPr>
                      <a:r>
                        <a:rPr lang="en-US" sz="1600" u="none" strike="noStrike" baseline="0" dirty="0" smtClean="0">
                          <a:solidFill>
                            <a:srgbClr val="FFFF00"/>
                          </a:solidFill>
                          <a:effectLst/>
                        </a:rPr>
                        <a:t>Washington DC (</a:t>
                      </a:r>
                      <a:r>
                        <a:rPr lang="en-US" sz="1600" u="none" strike="noStrike" baseline="0" dirty="0" err="1" smtClean="0">
                          <a:solidFill>
                            <a:srgbClr val="FFFF00"/>
                          </a:solidFill>
                          <a:effectLst/>
                        </a:rPr>
                        <a:t>Gov</a:t>
                      </a:r>
                      <a:r>
                        <a:rPr lang="en-US" sz="1600" u="none" strike="noStrike" baseline="0" dirty="0" smtClean="0">
                          <a:solidFill>
                            <a:srgbClr val="FFFF00"/>
                          </a:solidFill>
                          <a:effectLst/>
                        </a:rPr>
                        <a:t> Cloud)*</a:t>
                      </a:r>
                      <a:endParaRPr lang="en-US" sz="1600" u="none" strike="noStrike" dirty="0" smtClean="0">
                        <a:solidFill>
                          <a:srgbClr val="FFFF00"/>
                        </a:solidFill>
                        <a:effectLst/>
                      </a:endParaRPr>
                    </a:p>
                  </a:txBody>
                  <a:tcPr marL="4781" marR="4781" marT="4781" marB="0" anchor="ctr"/>
                </a:tc>
                <a:extLst>
                  <a:ext uri="{0D108BD9-81ED-4DB2-BD59-A6C34878D82A}">
                    <a16:rowId xmlns:a16="http://schemas.microsoft.com/office/drawing/2014/main" val="10008"/>
                  </a:ext>
                </a:extLst>
              </a:tr>
            </a:tbl>
          </a:graphicData>
        </a:graphic>
      </p:graphicFrame>
      <p:graphicFrame>
        <p:nvGraphicFramePr>
          <p:cNvPr id="17" name="Table 42"/>
          <p:cNvGraphicFramePr>
            <a:graphicFrameLocks noGrp="1"/>
          </p:cNvGraphicFramePr>
          <p:nvPr>
            <p:extLst/>
          </p:nvPr>
        </p:nvGraphicFramePr>
        <p:xfrm>
          <a:off x="2990631" y="5296287"/>
          <a:ext cx="1020662" cy="281789"/>
        </p:xfrm>
        <a:graphic>
          <a:graphicData uri="http://schemas.openxmlformats.org/drawingml/2006/table">
            <a:tbl>
              <a:tblPr>
                <a:tableStyleId>{3B4B98B0-60AC-42C2-AFA5-B58CD77FA1E5}</a:tableStyleId>
              </a:tblPr>
              <a:tblGrid>
                <a:gridCol w="1020662">
                  <a:extLst>
                    <a:ext uri="{9D8B030D-6E8A-4147-A177-3AD203B41FA5}">
                      <a16:colId xmlns:a16="http://schemas.microsoft.com/office/drawing/2014/main" val="20000"/>
                    </a:ext>
                  </a:extLst>
                </a:gridCol>
              </a:tblGrid>
              <a:tr h="276397">
                <a:tc>
                  <a:txBody>
                    <a:bodyPr/>
                    <a:lstStyle/>
                    <a:p>
                      <a:pPr algn="l" fontAlgn="ctr"/>
                      <a:r>
                        <a:rPr lang="en-US" sz="1600" u="none" strike="noStrike" dirty="0">
                          <a:effectLst/>
                        </a:rPr>
                        <a:t>Sao </a:t>
                      </a:r>
                      <a:r>
                        <a:rPr lang="en-US" sz="1800" u="none" strike="noStrike" dirty="0">
                          <a:effectLst/>
                        </a:rPr>
                        <a:t>Paulo</a:t>
                      </a:r>
                      <a:endParaRPr lang="en-US" sz="1600" b="0" i="0" u="none" strike="noStrike" dirty="0">
                        <a:solidFill>
                          <a:srgbClr val="000000"/>
                        </a:solidFill>
                        <a:effectLst/>
                        <a:latin typeface="Calibri" panose="020F0502020204030204" pitchFamily="34" charset="0"/>
                      </a:endParaRPr>
                    </a:p>
                  </a:txBody>
                  <a:tcPr marL="7469" marR="7469" marT="7469" marB="0" anchor="ctr"/>
                </a:tc>
                <a:extLst>
                  <a:ext uri="{0D108BD9-81ED-4DB2-BD59-A6C34878D82A}">
                    <a16:rowId xmlns:a16="http://schemas.microsoft.com/office/drawing/2014/main" val="10000"/>
                  </a:ext>
                </a:extLst>
              </a:tr>
            </a:tbl>
          </a:graphicData>
        </a:graphic>
      </p:graphicFrame>
      <p:pic>
        <p:nvPicPr>
          <p:cNvPr id="18" name="Picture 2" descr="Equino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8449" y="5286248"/>
            <a:ext cx="484447" cy="2344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54"/>
          <p:cNvGraphicFramePr>
            <a:graphicFrameLocks noGrp="1"/>
          </p:cNvGraphicFramePr>
          <p:nvPr>
            <p:extLst/>
          </p:nvPr>
        </p:nvGraphicFramePr>
        <p:xfrm>
          <a:off x="5050172" y="2465347"/>
          <a:ext cx="1133776" cy="753927"/>
        </p:xfrm>
        <a:graphic>
          <a:graphicData uri="http://schemas.openxmlformats.org/drawingml/2006/table">
            <a:tbl>
              <a:tblPr>
                <a:tableStyleId>{3B4B98B0-60AC-42C2-AFA5-B58CD77FA1E5}</a:tableStyleId>
              </a:tblPr>
              <a:tblGrid>
                <a:gridCol w="1133776">
                  <a:extLst>
                    <a:ext uri="{9D8B030D-6E8A-4147-A177-3AD203B41FA5}">
                      <a16:colId xmlns:a16="http://schemas.microsoft.com/office/drawing/2014/main" val="20000"/>
                    </a:ext>
                  </a:extLst>
                </a:gridCol>
              </a:tblGrid>
              <a:tr h="246516">
                <a:tc>
                  <a:txBody>
                    <a:bodyPr/>
                    <a:lstStyle/>
                    <a:p>
                      <a:pPr algn="l" fontAlgn="ctr"/>
                      <a:r>
                        <a:rPr lang="en-US" sz="1600" u="none" strike="noStrike" dirty="0">
                          <a:effectLst/>
                        </a:rPr>
                        <a:t>Amsterdam</a:t>
                      </a:r>
                      <a:endParaRPr lang="en-US" sz="1600" b="0" i="0" u="none" strike="noStrike" dirty="0">
                        <a:solidFill>
                          <a:srgbClr val="000000"/>
                        </a:solidFill>
                        <a:effectLst/>
                        <a:latin typeface="Segoe UI "/>
                      </a:endParaRPr>
                    </a:p>
                  </a:txBody>
                  <a:tcPr marL="7469" marR="7469" marT="7469" marB="0" anchor="ctr"/>
                </a:tc>
                <a:extLst>
                  <a:ext uri="{0D108BD9-81ED-4DB2-BD59-A6C34878D82A}">
                    <a16:rowId xmlns:a16="http://schemas.microsoft.com/office/drawing/2014/main" val="10000"/>
                  </a:ext>
                </a:extLst>
              </a:tr>
              <a:tr h="246516">
                <a:tc>
                  <a:txBody>
                    <a:bodyPr/>
                    <a:lstStyle/>
                    <a:p>
                      <a:pPr algn="l" fontAlgn="ctr"/>
                      <a:r>
                        <a:rPr lang="en-US" sz="1600" u="none" strike="noStrike" dirty="0" smtClean="0">
                          <a:solidFill>
                            <a:srgbClr val="85E5FF"/>
                          </a:solidFill>
                          <a:effectLst/>
                        </a:rPr>
                        <a:t>Dublin*</a:t>
                      </a:r>
                      <a:endParaRPr lang="en-US" sz="1600" b="0" i="0" u="none" strike="noStrike" dirty="0">
                        <a:solidFill>
                          <a:srgbClr val="85E5FF"/>
                        </a:solidFill>
                        <a:effectLst/>
                        <a:latin typeface="Segoe UI "/>
                      </a:endParaRPr>
                    </a:p>
                  </a:txBody>
                  <a:tcPr marL="7469" marR="7469" marT="7469" marB="0" anchor="ctr"/>
                </a:tc>
                <a:extLst>
                  <a:ext uri="{0D108BD9-81ED-4DB2-BD59-A6C34878D82A}">
                    <a16:rowId xmlns:a16="http://schemas.microsoft.com/office/drawing/2014/main" val="10001"/>
                  </a:ext>
                </a:extLst>
              </a:tr>
              <a:tr h="246516">
                <a:tc>
                  <a:txBody>
                    <a:bodyPr/>
                    <a:lstStyle/>
                    <a:p>
                      <a:pPr algn="l" fontAlgn="ctr"/>
                      <a:r>
                        <a:rPr lang="en-US" sz="1600" u="none" strike="noStrike" dirty="0">
                          <a:effectLst/>
                        </a:rPr>
                        <a:t>London</a:t>
                      </a:r>
                      <a:endParaRPr lang="en-US" sz="1600" b="0" i="0" u="none" strike="noStrike" dirty="0">
                        <a:solidFill>
                          <a:srgbClr val="000000"/>
                        </a:solidFill>
                        <a:effectLst/>
                        <a:latin typeface="Segoe UI "/>
                      </a:endParaRPr>
                    </a:p>
                  </a:txBody>
                  <a:tcPr marL="7469" marR="7469" marT="7469" marB="0" anchor="ctr"/>
                </a:tc>
                <a:extLst>
                  <a:ext uri="{0D108BD9-81ED-4DB2-BD59-A6C34878D82A}">
                    <a16:rowId xmlns:a16="http://schemas.microsoft.com/office/drawing/2014/main" val="10002"/>
                  </a:ext>
                </a:extLst>
              </a:tr>
            </a:tbl>
          </a:graphicData>
        </a:graphic>
      </p:graphicFrame>
      <p:pic>
        <p:nvPicPr>
          <p:cNvPr id="20" name="Picture 18" descr="Level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585" y="2827106"/>
            <a:ext cx="613067" cy="1621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Veri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977" y="2718514"/>
            <a:ext cx="524798" cy="2886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ttp://upload.wikimedia.org/wikipedia/en/thumb/a/a9/TelecityGroup.svg/220px-TelecityGroup.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49529" y="2442337"/>
            <a:ext cx="955958" cy="2346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14">
            <a:extLst>
              <a:ext uri="{28A0092B-C50C-407E-A947-70E740481C1C}">
                <a14:useLocalDpi xmlns:a14="http://schemas.microsoft.com/office/drawing/2010/main" val="0"/>
              </a:ext>
            </a:extLst>
          </a:blip>
          <a:srcRect t="23233" b="29244"/>
          <a:stretch/>
        </p:blipFill>
        <p:spPr>
          <a:xfrm>
            <a:off x="6482390" y="2196356"/>
            <a:ext cx="373457" cy="177477"/>
          </a:xfrm>
          <a:prstGeom prst="rect">
            <a:avLst/>
          </a:prstGeom>
        </p:spPr>
      </p:pic>
      <p:pic>
        <p:nvPicPr>
          <p:cNvPr id="24" name="Picture 2" descr="Equino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5059" y="2414718"/>
            <a:ext cx="588119" cy="2845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15">
            <a:clrChange>
              <a:clrFrom>
                <a:srgbClr val="FFFFFF"/>
              </a:clrFrom>
              <a:clrTo>
                <a:srgbClr val="FFFFFF">
                  <a:alpha val="0"/>
                </a:srgbClr>
              </a:clrTo>
            </a:clrChange>
          </a:blip>
          <a:stretch>
            <a:fillRect/>
          </a:stretch>
        </p:blipFill>
        <p:spPr>
          <a:xfrm>
            <a:off x="7202304" y="2184666"/>
            <a:ext cx="1116178" cy="238385"/>
          </a:xfrm>
          <a:prstGeom prst="rect">
            <a:avLst/>
          </a:prstGeom>
        </p:spPr>
      </p:pic>
      <p:pic>
        <p:nvPicPr>
          <p:cNvPr id="26" name="Picture 4" descr="Orange"/>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52827"/>
          <a:stretch/>
        </p:blipFill>
        <p:spPr bwMode="auto">
          <a:xfrm>
            <a:off x="6922025" y="2172391"/>
            <a:ext cx="214102" cy="2185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0907" y="2784655"/>
            <a:ext cx="463931" cy="22249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T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6760" y="3538476"/>
            <a:ext cx="1273894" cy="816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http://upload.wikimedia.org/wikipedia/commons/thumb/c/c1/Telstra_logo.svg/100px-Telstra_logo.svg.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331169" y="5571828"/>
            <a:ext cx="237278" cy="26812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Equino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38599" y="5511399"/>
            <a:ext cx="565124" cy="2734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8"/>
          <a:stretch>
            <a:fillRect/>
          </a:stretch>
        </p:blipFill>
        <p:spPr>
          <a:xfrm>
            <a:off x="10274668" y="5209525"/>
            <a:ext cx="396115" cy="303087"/>
          </a:xfrm>
          <a:prstGeom prst="rect">
            <a:avLst/>
          </a:prstGeom>
        </p:spPr>
      </p:pic>
      <p:pic>
        <p:nvPicPr>
          <p:cNvPr id="35" name="Picture 14" descr="SingTel"/>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82870" y="4176941"/>
            <a:ext cx="605315" cy="23405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Veri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4273" y="4555417"/>
            <a:ext cx="553126" cy="3042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Aryak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728335" y="4430368"/>
            <a:ext cx="553600" cy="1384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T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0654" y="4958129"/>
            <a:ext cx="1192649" cy="764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Equino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1826" y="3925303"/>
            <a:ext cx="419716" cy="20308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IIJ"/>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578124" y="2906086"/>
            <a:ext cx="350033" cy="2019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B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4668" y="3953888"/>
            <a:ext cx="463931" cy="22249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7593" y="3107636"/>
            <a:ext cx="844496" cy="470769"/>
          </a:xfrm>
          <a:prstGeom prst="rect">
            <a:avLst/>
          </a:prstGeom>
        </p:spPr>
      </p:pic>
      <p:pic>
        <p:nvPicPr>
          <p:cNvPr id="48" name="Picture 47"/>
          <p:cNvPicPr>
            <a:picLocks noChangeAspect="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78125" y="2947816"/>
            <a:ext cx="956391" cy="481184"/>
          </a:xfrm>
          <a:prstGeom prst="rect">
            <a:avLst/>
          </a:prstGeom>
        </p:spPr>
      </p:pic>
      <p:graphicFrame>
        <p:nvGraphicFramePr>
          <p:cNvPr id="49" name="Table 56"/>
          <p:cNvGraphicFramePr>
            <a:graphicFrameLocks noGrp="1"/>
          </p:cNvGraphicFramePr>
          <p:nvPr>
            <p:extLst/>
          </p:nvPr>
        </p:nvGraphicFramePr>
        <p:xfrm>
          <a:off x="8439703" y="4424397"/>
          <a:ext cx="1184728" cy="2010472"/>
        </p:xfrm>
        <a:graphic>
          <a:graphicData uri="http://schemas.openxmlformats.org/drawingml/2006/table">
            <a:tbl>
              <a:tblPr>
                <a:tableStyleId>{3B4B98B0-60AC-42C2-AFA5-B58CD77FA1E5}</a:tableStyleId>
              </a:tblPr>
              <a:tblGrid>
                <a:gridCol w="1184728">
                  <a:extLst>
                    <a:ext uri="{9D8B030D-6E8A-4147-A177-3AD203B41FA5}">
                      <a16:colId xmlns:a16="http://schemas.microsoft.com/office/drawing/2014/main" val="20000"/>
                    </a:ext>
                  </a:extLst>
                </a:gridCol>
              </a:tblGrid>
              <a:tr h="246516">
                <a:tc>
                  <a:txBody>
                    <a:bodyPr/>
                    <a:lstStyle/>
                    <a:p>
                      <a:pPr algn="l" fontAlgn="ctr"/>
                      <a:r>
                        <a:rPr lang="en-US" sz="1600" b="0" i="0" u="none" strike="noStrike" dirty="0" smtClean="0">
                          <a:solidFill>
                            <a:srgbClr val="85E5FF"/>
                          </a:solidFill>
                          <a:effectLst/>
                          <a:latin typeface="Segoe UI "/>
                        </a:rPr>
                        <a:t>Chennai*</a:t>
                      </a:r>
                      <a:endParaRPr lang="en-US" sz="1600" b="0" i="0" u="none" strike="noStrike" dirty="0">
                        <a:solidFill>
                          <a:schemeClr val="tx1"/>
                        </a:solidFill>
                        <a:effectLst/>
                        <a:latin typeface="Segoe UI "/>
                      </a:endParaRPr>
                    </a:p>
                  </a:txBody>
                  <a:tcPr marL="7469" marR="7469" marT="7469" marB="0" anchor="ctr"/>
                </a:tc>
                <a:extLst>
                  <a:ext uri="{0D108BD9-81ED-4DB2-BD59-A6C34878D82A}">
                    <a16:rowId xmlns:a16="http://schemas.microsoft.com/office/drawing/2014/main" val="10000"/>
                  </a:ext>
                </a:extLst>
              </a:tr>
              <a:tr h="246516">
                <a:tc>
                  <a:txBody>
                    <a:bodyPr/>
                    <a:lstStyle/>
                    <a:p>
                      <a:pPr marL="0" marR="0" indent="0" algn="l" defTabSz="932667" rtl="0" eaLnBrk="1" fontAlgn="ctr" latinLnBrk="0" hangingPunct="1">
                        <a:lnSpc>
                          <a:spcPct val="100000"/>
                        </a:lnSpc>
                        <a:spcBef>
                          <a:spcPts val="0"/>
                        </a:spcBef>
                        <a:spcAft>
                          <a:spcPts val="0"/>
                        </a:spcAft>
                        <a:buClrTx/>
                        <a:buSzTx/>
                        <a:buFontTx/>
                        <a:buNone/>
                        <a:tabLst/>
                        <a:defRPr/>
                      </a:pPr>
                      <a:r>
                        <a:rPr lang="en-US" sz="1600" u="none" strike="noStrike" dirty="0" smtClean="0">
                          <a:effectLst/>
                        </a:rPr>
                        <a:t>Hong Kong</a:t>
                      </a:r>
                      <a:endParaRPr lang="en-US" sz="1600" b="0" i="0" u="none" strike="noStrike" dirty="0" smtClean="0">
                        <a:solidFill>
                          <a:srgbClr val="000000"/>
                        </a:solidFill>
                        <a:effectLst/>
                        <a:latin typeface="Segoe UI "/>
                      </a:endParaRPr>
                    </a:p>
                  </a:txBody>
                  <a:tcPr marL="7469" marR="7469" marT="7469" marB="0" anchor="ctr"/>
                </a:tc>
                <a:extLst>
                  <a:ext uri="{0D108BD9-81ED-4DB2-BD59-A6C34878D82A}">
                    <a16:rowId xmlns:a16="http://schemas.microsoft.com/office/drawing/2014/main" val="10001"/>
                  </a:ext>
                </a:extLst>
              </a:tr>
              <a:tr h="246516">
                <a:tc>
                  <a:txBody>
                    <a:bodyPr/>
                    <a:lstStyle/>
                    <a:p>
                      <a:pPr algn="l" fontAlgn="ctr"/>
                      <a:r>
                        <a:rPr lang="en-US" sz="1600" u="none" strike="noStrike" dirty="0" smtClean="0">
                          <a:solidFill>
                            <a:srgbClr val="85E5FF"/>
                          </a:solidFill>
                          <a:effectLst/>
                        </a:rPr>
                        <a:t>Mumbai*</a:t>
                      </a:r>
                      <a:endParaRPr lang="en-US" sz="1600" b="0" i="0" u="none" strike="noStrike" dirty="0">
                        <a:solidFill>
                          <a:srgbClr val="85E5FF"/>
                        </a:solidFill>
                        <a:effectLst/>
                        <a:latin typeface="Segoe UI "/>
                      </a:endParaRPr>
                    </a:p>
                  </a:txBody>
                  <a:tcPr marL="7469" marR="7469" marT="7469" marB="0" anchor="ctr"/>
                </a:tc>
                <a:extLst>
                  <a:ext uri="{0D108BD9-81ED-4DB2-BD59-A6C34878D82A}">
                    <a16:rowId xmlns:a16="http://schemas.microsoft.com/office/drawing/2014/main" val="10002"/>
                  </a:ext>
                </a:extLst>
              </a:tr>
              <a:tr h="246516">
                <a:tc>
                  <a:txBody>
                    <a:bodyPr/>
                    <a:lstStyle/>
                    <a:p>
                      <a:pPr algn="l" fontAlgn="ctr"/>
                      <a:r>
                        <a:rPr lang="en-US" sz="1600" u="none" strike="noStrike" dirty="0" smtClean="0">
                          <a:solidFill>
                            <a:srgbClr val="85E5FF"/>
                          </a:solidFill>
                          <a:effectLst/>
                        </a:rPr>
                        <a:t>Melbourne*</a:t>
                      </a:r>
                      <a:endParaRPr lang="en-US" sz="1600" b="0" i="0" u="none" strike="noStrike" dirty="0">
                        <a:solidFill>
                          <a:srgbClr val="85E5FF"/>
                        </a:solidFill>
                        <a:effectLst/>
                        <a:latin typeface="Segoe UI "/>
                      </a:endParaRPr>
                    </a:p>
                  </a:txBody>
                  <a:tcPr marL="7469" marR="7469" marT="7469" marB="0" anchor="ctr"/>
                </a:tc>
                <a:extLst>
                  <a:ext uri="{0D108BD9-81ED-4DB2-BD59-A6C34878D82A}">
                    <a16:rowId xmlns:a16="http://schemas.microsoft.com/office/drawing/2014/main" val="10003"/>
                  </a:ext>
                </a:extLst>
              </a:tr>
              <a:tr h="246516">
                <a:tc>
                  <a:txBody>
                    <a:bodyPr/>
                    <a:lstStyle/>
                    <a:p>
                      <a:pPr algn="l" fontAlgn="ctr"/>
                      <a:r>
                        <a:rPr lang="en-US" sz="1600" u="none" strike="noStrike" dirty="0" smtClean="0">
                          <a:solidFill>
                            <a:srgbClr val="85E5FF"/>
                          </a:solidFill>
                          <a:effectLst/>
                        </a:rPr>
                        <a:t>Osaka*</a:t>
                      </a:r>
                      <a:endParaRPr lang="en-US" sz="1600" b="0" i="0" u="none" strike="noStrike" dirty="0">
                        <a:solidFill>
                          <a:srgbClr val="85E5FF"/>
                        </a:solidFill>
                        <a:effectLst/>
                        <a:latin typeface="Segoe UI "/>
                      </a:endParaRPr>
                    </a:p>
                  </a:txBody>
                  <a:tcPr marL="7469" marR="7469" marT="7469" marB="0" anchor="ctr"/>
                </a:tc>
                <a:extLst>
                  <a:ext uri="{0D108BD9-81ED-4DB2-BD59-A6C34878D82A}">
                    <a16:rowId xmlns:a16="http://schemas.microsoft.com/office/drawing/2014/main" val="10004"/>
                  </a:ext>
                </a:extLst>
              </a:tr>
              <a:tr h="246516">
                <a:tc>
                  <a:txBody>
                    <a:bodyPr/>
                    <a:lstStyle/>
                    <a:p>
                      <a:pPr algn="l" fontAlgn="ctr"/>
                      <a:r>
                        <a:rPr lang="en-US" sz="1600" u="none" strike="noStrike" dirty="0">
                          <a:effectLst/>
                        </a:rPr>
                        <a:t>Singapore</a:t>
                      </a:r>
                      <a:endParaRPr lang="en-US" sz="1600" b="0" i="0" u="none" strike="noStrike" dirty="0">
                        <a:solidFill>
                          <a:srgbClr val="000000"/>
                        </a:solidFill>
                        <a:effectLst/>
                        <a:latin typeface="Segoe UI "/>
                      </a:endParaRPr>
                    </a:p>
                  </a:txBody>
                  <a:tcPr marL="7469" marR="7469" marT="7469" marB="0" anchor="ctr"/>
                </a:tc>
                <a:extLst>
                  <a:ext uri="{0D108BD9-81ED-4DB2-BD59-A6C34878D82A}">
                    <a16:rowId xmlns:a16="http://schemas.microsoft.com/office/drawing/2014/main" val="10005"/>
                  </a:ext>
                </a:extLst>
              </a:tr>
              <a:tr h="246516">
                <a:tc>
                  <a:txBody>
                    <a:bodyPr/>
                    <a:lstStyle/>
                    <a:p>
                      <a:pPr algn="l" fontAlgn="ctr"/>
                      <a:r>
                        <a:rPr lang="en-US" sz="1600" u="none" strike="noStrike" dirty="0">
                          <a:effectLst/>
                        </a:rPr>
                        <a:t>Sydney</a:t>
                      </a:r>
                      <a:endParaRPr lang="en-US" sz="1600" b="0" i="0" u="none" strike="noStrike" dirty="0">
                        <a:solidFill>
                          <a:srgbClr val="000000"/>
                        </a:solidFill>
                        <a:effectLst/>
                        <a:latin typeface="Segoe UI "/>
                      </a:endParaRPr>
                    </a:p>
                  </a:txBody>
                  <a:tcPr marL="7469" marR="7469" marT="7469" marB="0" anchor="ctr"/>
                </a:tc>
                <a:extLst>
                  <a:ext uri="{0D108BD9-81ED-4DB2-BD59-A6C34878D82A}">
                    <a16:rowId xmlns:a16="http://schemas.microsoft.com/office/drawing/2014/main" val="10006"/>
                  </a:ext>
                </a:extLst>
              </a:tr>
              <a:tr h="246516">
                <a:tc>
                  <a:txBody>
                    <a:bodyPr/>
                    <a:lstStyle/>
                    <a:p>
                      <a:pPr algn="l" fontAlgn="ctr"/>
                      <a:r>
                        <a:rPr lang="en-US" sz="1600" u="none" strike="noStrike" dirty="0">
                          <a:effectLst/>
                        </a:rPr>
                        <a:t>Tokyo</a:t>
                      </a:r>
                      <a:endParaRPr lang="en-US" sz="1600" b="0" i="0" u="none" strike="noStrike" dirty="0">
                        <a:solidFill>
                          <a:srgbClr val="000000"/>
                        </a:solidFill>
                        <a:effectLst/>
                        <a:latin typeface="Segoe UI "/>
                      </a:endParaRPr>
                    </a:p>
                  </a:txBody>
                  <a:tcPr marL="7469" marR="7469" marT="7469" marB="0" anchor="ctr"/>
                </a:tc>
                <a:extLst>
                  <a:ext uri="{0D108BD9-81ED-4DB2-BD59-A6C34878D82A}">
                    <a16:rowId xmlns:a16="http://schemas.microsoft.com/office/drawing/2014/main" val="10007"/>
                  </a:ext>
                </a:extLst>
              </a:tr>
            </a:tbl>
          </a:graphicData>
        </a:graphic>
      </p:graphicFrame>
      <p:pic>
        <p:nvPicPr>
          <p:cNvPr id="50" name="Picture 49"/>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28766" y="5264713"/>
            <a:ext cx="563146" cy="135155"/>
          </a:xfrm>
          <a:prstGeom prst="rect">
            <a:avLst/>
          </a:prstGeom>
        </p:spPr>
      </p:pic>
      <p:pic>
        <p:nvPicPr>
          <p:cNvPr id="53" name="Picture 52"/>
          <p:cNvPicPr>
            <a:picLocks noChangeAspect="1"/>
          </p:cNvPicPr>
          <p:nvPr/>
        </p:nvPicPr>
        <p:blipFill>
          <a:blip r:embed="rId25"/>
          <a:stretch>
            <a:fillRect/>
          </a:stretch>
        </p:blipFill>
        <p:spPr>
          <a:xfrm>
            <a:off x="6973147" y="5121409"/>
            <a:ext cx="536798" cy="175556"/>
          </a:xfrm>
          <a:prstGeom prst="rect">
            <a:avLst/>
          </a:prstGeom>
        </p:spPr>
      </p:pic>
      <p:pic>
        <p:nvPicPr>
          <p:cNvPr id="54" name="Picture 10" descr="B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5970" y="5361069"/>
            <a:ext cx="476382" cy="22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27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Up-Down Arrow 81"/>
          <p:cNvSpPr/>
          <p:nvPr/>
        </p:nvSpPr>
        <p:spPr bwMode="auto">
          <a:xfrm rot="5400000">
            <a:off x="4509955" y="4624203"/>
            <a:ext cx="1382641" cy="2692674"/>
          </a:xfrm>
          <a:prstGeom prst="upDownArrow">
            <a:avLst>
              <a:gd name="adj1" fmla="val 50000"/>
              <a:gd name="adj2" fmla="val 30148"/>
            </a:avLst>
          </a:prstGeom>
          <a:solidFill>
            <a:schemeClr val="tx1"/>
          </a:solidFill>
          <a:ln w="76200">
            <a:solidFill>
              <a:srgbClr val="007DD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961" dirty="0">
                <a:solidFill>
                  <a:srgbClr val="000000"/>
                </a:solidFill>
              </a:rPr>
              <a:t>ExpressRoute</a:t>
            </a:r>
          </a:p>
        </p:txBody>
      </p:sp>
      <p:sp>
        <p:nvSpPr>
          <p:cNvPr id="2" name="Title 1"/>
          <p:cNvSpPr>
            <a:spLocks noGrp="1"/>
          </p:cNvSpPr>
          <p:nvPr>
            <p:ph type="title"/>
          </p:nvPr>
        </p:nvSpPr>
        <p:spPr/>
        <p:txBody>
          <a:bodyPr>
            <a:normAutofit/>
          </a:bodyPr>
          <a:lstStyle/>
          <a:p>
            <a:r>
              <a:rPr lang="en-US" dirty="0" smtClean="0"/>
              <a:t>ExpressRoute and S2S VPN Coexistence</a:t>
            </a:r>
            <a:endParaRPr lang="en-US" dirty="0"/>
          </a:p>
        </p:txBody>
      </p:sp>
      <p:sp>
        <p:nvSpPr>
          <p:cNvPr id="8" name="Text Placeholder 7"/>
          <p:cNvSpPr>
            <a:spLocks noGrp="1"/>
          </p:cNvSpPr>
          <p:nvPr>
            <p:ph type="body" sz="quarter" idx="11"/>
          </p:nvPr>
        </p:nvSpPr>
        <p:spPr>
          <a:xfrm>
            <a:off x="5839923" y="1225914"/>
            <a:ext cx="5768184" cy="1297423"/>
          </a:xfrm>
        </p:spPr>
        <p:txBody>
          <a:bodyPr/>
          <a:lstStyle/>
          <a:p>
            <a:pPr marL="0" indent="0">
              <a:buNone/>
            </a:pPr>
            <a:r>
              <a:rPr lang="en-US" sz="1961" b="1" dirty="0"/>
              <a:t>S2S VPN as a backup for ExpressRoute</a:t>
            </a:r>
            <a:endParaRPr lang="en-US" sz="2353" dirty="0"/>
          </a:p>
          <a:p>
            <a:pPr marL="0" indent="0">
              <a:buNone/>
            </a:pPr>
            <a:r>
              <a:rPr lang="en-US" sz="1961" b="1" dirty="0"/>
              <a:t>S2S connectivity to branch offices</a:t>
            </a:r>
            <a:endParaRPr lang="en-US" sz="2353" dirty="0"/>
          </a:p>
          <a:p>
            <a:pPr marL="0" indent="0">
              <a:buNone/>
            </a:pPr>
            <a:r>
              <a:rPr lang="en-US" sz="1961" b="1" dirty="0"/>
              <a:t>Connecting Virtual Networks in other Azure regions</a:t>
            </a:r>
            <a:endParaRPr lang="en-US" sz="2353" dirty="0"/>
          </a:p>
        </p:txBody>
      </p:sp>
      <p:sp>
        <p:nvSpPr>
          <p:cNvPr id="11" name="Freeform 539"/>
          <p:cNvSpPr>
            <a:spLocks noChangeAspect="1"/>
          </p:cNvSpPr>
          <p:nvPr/>
        </p:nvSpPr>
        <p:spPr bwMode="auto">
          <a:xfrm>
            <a:off x="6589391" y="3375079"/>
            <a:ext cx="5257318" cy="343532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1"/>
          </a:solidFill>
          <a:ln w="76200">
            <a:solidFill>
              <a:srgbClr val="007DDE"/>
            </a:solidFill>
          </a:ln>
          <a:extLst/>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13" name="Rectangle 12"/>
          <p:cNvSpPr/>
          <p:nvPr/>
        </p:nvSpPr>
        <p:spPr bwMode="auto">
          <a:xfrm>
            <a:off x="308233" y="3375079"/>
            <a:ext cx="3547340" cy="3435320"/>
          </a:xfrm>
          <a:prstGeom prst="rect">
            <a:avLst/>
          </a:prstGeom>
          <a:solidFill>
            <a:schemeClr val="accent2">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defTabSz="895768" fontAlgn="base">
              <a:lnSpc>
                <a:spcPct val="90000"/>
              </a:lnSpc>
              <a:spcBef>
                <a:spcPct val="0"/>
              </a:spcBef>
              <a:spcAft>
                <a:spcPct val="0"/>
              </a:spcAft>
            </a:pPr>
            <a:r>
              <a:rPr lang="en-US" sz="1961" b="1" spc="-49" dirty="0">
                <a:gradFill>
                  <a:gsLst>
                    <a:gs pos="60952">
                      <a:srgbClr val="FFFFFF"/>
                    </a:gs>
                    <a:gs pos="30000">
                      <a:srgbClr val="FFFFFF"/>
                    </a:gs>
                  </a:gsLst>
                  <a:lin ang="5400000" scaled="0"/>
                </a:gradFill>
              </a:rPr>
              <a:t>Contoso HQ</a:t>
            </a:r>
          </a:p>
        </p:txBody>
      </p:sp>
      <p:pic>
        <p:nvPicPr>
          <p:cNvPr id="18" name="Picture 2" descr="\\MAGNUM\Projects\Microsoft\Cloud Power FY12\Design\Icons\PNGs\Cloud_on_your_terms.png"/>
          <p:cNvPicPr>
            <a:picLocks noChangeAspect="1" noChangeArrowheads="1"/>
          </p:cNvPicPr>
          <p:nvPr/>
        </p:nvPicPr>
        <p:blipFill>
          <a:blip r:embed="rId2" cstate="print">
            <a:lum bright="100000"/>
          </a:blip>
          <a:stretch>
            <a:fillRect/>
          </a:stretch>
        </p:blipFill>
        <p:spPr bwMode="auto">
          <a:xfrm>
            <a:off x="465892" y="3785138"/>
            <a:ext cx="920840" cy="920970"/>
          </a:xfrm>
          <a:prstGeom prst="rect">
            <a:avLst/>
          </a:prstGeom>
          <a:noFill/>
          <a:ln>
            <a:noFill/>
          </a:ln>
        </p:spPr>
      </p:pic>
      <p:pic>
        <p:nvPicPr>
          <p:cNvPr id="19" name="Picture 2" descr="\\MAGNUM\Projects\Microsoft\Cloud Power FY12\Design\Icons\PNGs\Cloud_on_your_terms.png"/>
          <p:cNvPicPr>
            <a:picLocks noChangeAspect="1" noChangeArrowheads="1"/>
          </p:cNvPicPr>
          <p:nvPr/>
        </p:nvPicPr>
        <p:blipFill>
          <a:blip r:embed="rId2" cstate="print">
            <a:lum bright="100000"/>
          </a:blip>
          <a:stretch>
            <a:fillRect/>
          </a:stretch>
        </p:blipFill>
        <p:spPr bwMode="auto">
          <a:xfrm>
            <a:off x="1457301" y="3785138"/>
            <a:ext cx="920840" cy="920970"/>
          </a:xfrm>
          <a:prstGeom prst="rect">
            <a:avLst/>
          </a:prstGeom>
          <a:noFill/>
          <a:ln>
            <a:noFill/>
          </a:ln>
        </p:spPr>
      </p:pic>
      <p:sp>
        <p:nvSpPr>
          <p:cNvPr id="32" name="Freeform 113"/>
          <p:cNvSpPr>
            <a:spLocks noEditPoints="1"/>
          </p:cNvSpPr>
          <p:nvPr/>
        </p:nvSpPr>
        <p:spPr bwMode="auto">
          <a:xfrm flipH="1">
            <a:off x="2189638" y="4273284"/>
            <a:ext cx="288077" cy="288077"/>
          </a:xfrm>
          <a:custGeom>
            <a:avLst/>
            <a:gdLst>
              <a:gd name="T0" fmla="*/ 801 w 1600"/>
              <a:gd name="T1" fmla="*/ 1598 h 1598"/>
              <a:gd name="T2" fmla="*/ 801 w 1600"/>
              <a:gd name="T3" fmla="*/ 0 h 1598"/>
              <a:gd name="T4" fmla="*/ 414 w 1600"/>
              <a:gd name="T5" fmla="*/ 1001 h 1598"/>
              <a:gd name="T6" fmla="*/ 406 w 1600"/>
              <a:gd name="T7" fmla="*/ 669 h 1598"/>
              <a:gd name="T8" fmla="*/ 148 w 1600"/>
              <a:gd name="T9" fmla="*/ 797 h 1598"/>
              <a:gd name="T10" fmla="*/ 414 w 1600"/>
              <a:gd name="T11" fmla="*/ 1001 h 1598"/>
              <a:gd name="T12" fmla="*/ 431 w 1600"/>
              <a:gd name="T13" fmla="*/ 1100 h 1598"/>
              <a:gd name="T14" fmla="*/ 340 w 1600"/>
              <a:gd name="T15" fmla="*/ 1258 h 1598"/>
              <a:gd name="T16" fmla="*/ 212 w 1600"/>
              <a:gd name="T17" fmla="*/ 521 h 1598"/>
              <a:gd name="T18" fmla="*/ 564 w 1600"/>
              <a:gd name="T19" fmla="*/ 195 h 1598"/>
              <a:gd name="T20" fmla="*/ 212 w 1600"/>
              <a:gd name="T21" fmla="*/ 521 h 1598"/>
              <a:gd name="T22" fmla="*/ 752 w 1600"/>
              <a:gd name="T23" fmla="*/ 1043 h 1598"/>
              <a:gd name="T24" fmla="*/ 490 w 1600"/>
              <a:gd name="T25" fmla="*/ 678 h 1598"/>
              <a:gd name="T26" fmla="*/ 503 w 1600"/>
              <a:gd name="T27" fmla="*/ 1019 h 1598"/>
              <a:gd name="T28" fmla="*/ 752 w 1600"/>
              <a:gd name="T29" fmla="*/ 609 h 1598"/>
              <a:gd name="T30" fmla="*/ 747 w 1600"/>
              <a:gd name="T31" fmla="*/ 151 h 1598"/>
              <a:gd name="T32" fmla="*/ 752 w 1600"/>
              <a:gd name="T33" fmla="*/ 1448 h 1598"/>
              <a:gd name="T34" fmla="*/ 525 w 1600"/>
              <a:gd name="T35" fmla="*/ 1115 h 1598"/>
              <a:gd name="T36" fmla="*/ 752 w 1600"/>
              <a:gd name="T37" fmla="*/ 1448 h 1598"/>
              <a:gd name="T38" fmla="*/ 845 w 1600"/>
              <a:gd name="T39" fmla="*/ 609 h 1598"/>
              <a:gd name="T40" fmla="*/ 909 w 1600"/>
              <a:gd name="T41" fmla="*/ 185 h 1598"/>
              <a:gd name="T42" fmla="*/ 1094 w 1600"/>
              <a:gd name="T43" fmla="*/ 1021 h 1598"/>
              <a:gd name="T44" fmla="*/ 1107 w 1600"/>
              <a:gd name="T45" fmla="*/ 681 h 1598"/>
              <a:gd name="T46" fmla="*/ 845 w 1600"/>
              <a:gd name="T47" fmla="*/ 1043 h 1598"/>
              <a:gd name="T48" fmla="*/ 1075 w 1600"/>
              <a:gd name="T49" fmla="*/ 1115 h 1598"/>
              <a:gd name="T50" fmla="*/ 845 w 1600"/>
              <a:gd name="T51" fmla="*/ 1448 h 1598"/>
              <a:gd name="T52" fmla="*/ 1035 w 1600"/>
              <a:gd name="T53" fmla="*/ 193 h 1598"/>
              <a:gd name="T54" fmla="*/ 1388 w 1600"/>
              <a:gd name="T55" fmla="*/ 523 h 1598"/>
              <a:gd name="T56" fmla="*/ 1407 w 1600"/>
              <a:gd name="T57" fmla="*/ 1028 h 1598"/>
              <a:gd name="T58" fmla="*/ 1047 w 1600"/>
              <a:gd name="T59" fmla="*/ 1398 h 1598"/>
              <a:gd name="T60" fmla="*/ 1407 w 1600"/>
              <a:gd name="T61" fmla="*/ 1028 h 1598"/>
              <a:gd name="T62" fmla="*/ 1186 w 1600"/>
              <a:gd name="T63" fmla="*/ 1004 h 1598"/>
              <a:gd name="T64" fmla="*/ 1422 w 1600"/>
              <a:gd name="T65" fmla="*/ 609 h 1598"/>
              <a:gd name="T66" fmla="*/ 1198 w 1600"/>
              <a:gd name="T67" fmla="*/ 804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0" h="1598">
                <a:moveTo>
                  <a:pt x="1600" y="797"/>
                </a:moveTo>
                <a:cubicBezTo>
                  <a:pt x="1600" y="1243"/>
                  <a:pt x="1247" y="1598"/>
                  <a:pt x="801" y="1598"/>
                </a:cubicBezTo>
                <a:cubicBezTo>
                  <a:pt x="357" y="1598"/>
                  <a:pt x="0" y="1243"/>
                  <a:pt x="0" y="797"/>
                </a:cubicBezTo>
                <a:cubicBezTo>
                  <a:pt x="0" y="355"/>
                  <a:pt x="357" y="0"/>
                  <a:pt x="801" y="0"/>
                </a:cubicBezTo>
                <a:cubicBezTo>
                  <a:pt x="1247" y="0"/>
                  <a:pt x="1600" y="355"/>
                  <a:pt x="1600" y="797"/>
                </a:cubicBezTo>
                <a:close/>
                <a:moveTo>
                  <a:pt x="414" y="1001"/>
                </a:moveTo>
                <a:cubicBezTo>
                  <a:pt x="404" y="940"/>
                  <a:pt x="399" y="871"/>
                  <a:pt x="399" y="804"/>
                </a:cubicBezTo>
                <a:cubicBezTo>
                  <a:pt x="399" y="755"/>
                  <a:pt x="402" y="715"/>
                  <a:pt x="406" y="669"/>
                </a:cubicBezTo>
                <a:cubicBezTo>
                  <a:pt x="293" y="646"/>
                  <a:pt x="227" y="629"/>
                  <a:pt x="175" y="607"/>
                </a:cubicBezTo>
                <a:cubicBezTo>
                  <a:pt x="158" y="666"/>
                  <a:pt x="148" y="733"/>
                  <a:pt x="148" y="797"/>
                </a:cubicBezTo>
                <a:cubicBezTo>
                  <a:pt x="148" y="829"/>
                  <a:pt x="148" y="861"/>
                  <a:pt x="153" y="888"/>
                </a:cubicBezTo>
                <a:cubicBezTo>
                  <a:pt x="185" y="925"/>
                  <a:pt x="266" y="974"/>
                  <a:pt x="414" y="1001"/>
                </a:cubicBezTo>
                <a:close/>
                <a:moveTo>
                  <a:pt x="550" y="1398"/>
                </a:moveTo>
                <a:cubicBezTo>
                  <a:pt x="493" y="1319"/>
                  <a:pt x="456" y="1218"/>
                  <a:pt x="431" y="1100"/>
                </a:cubicBezTo>
                <a:cubicBezTo>
                  <a:pt x="333" y="1078"/>
                  <a:pt x="244" y="1051"/>
                  <a:pt x="185" y="1019"/>
                </a:cubicBezTo>
                <a:cubicBezTo>
                  <a:pt x="222" y="1110"/>
                  <a:pt x="268" y="1191"/>
                  <a:pt x="340" y="1258"/>
                </a:cubicBezTo>
                <a:cubicBezTo>
                  <a:pt x="399" y="1322"/>
                  <a:pt x="473" y="1366"/>
                  <a:pt x="550" y="1398"/>
                </a:cubicBezTo>
                <a:close/>
                <a:moveTo>
                  <a:pt x="212" y="521"/>
                </a:moveTo>
                <a:cubicBezTo>
                  <a:pt x="234" y="540"/>
                  <a:pt x="271" y="543"/>
                  <a:pt x="416" y="582"/>
                </a:cubicBezTo>
                <a:cubicBezTo>
                  <a:pt x="443" y="424"/>
                  <a:pt x="490" y="294"/>
                  <a:pt x="564" y="195"/>
                </a:cubicBezTo>
                <a:cubicBezTo>
                  <a:pt x="480" y="235"/>
                  <a:pt x="407" y="269"/>
                  <a:pt x="340" y="341"/>
                </a:cubicBezTo>
                <a:cubicBezTo>
                  <a:pt x="283" y="392"/>
                  <a:pt x="241" y="457"/>
                  <a:pt x="212" y="521"/>
                </a:cubicBezTo>
                <a:close/>
                <a:moveTo>
                  <a:pt x="503" y="1019"/>
                </a:moveTo>
                <a:cubicBezTo>
                  <a:pt x="587" y="1033"/>
                  <a:pt x="668" y="1041"/>
                  <a:pt x="752" y="1043"/>
                </a:cubicBezTo>
                <a:cubicBezTo>
                  <a:pt x="752" y="696"/>
                  <a:pt x="752" y="696"/>
                  <a:pt x="752" y="696"/>
                </a:cubicBezTo>
                <a:cubicBezTo>
                  <a:pt x="663" y="693"/>
                  <a:pt x="574" y="688"/>
                  <a:pt x="490" y="678"/>
                </a:cubicBezTo>
                <a:cubicBezTo>
                  <a:pt x="490" y="723"/>
                  <a:pt x="488" y="760"/>
                  <a:pt x="488" y="804"/>
                </a:cubicBezTo>
                <a:cubicBezTo>
                  <a:pt x="488" y="876"/>
                  <a:pt x="493" y="952"/>
                  <a:pt x="503" y="1019"/>
                </a:cubicBezTo>
                <a:close/>
                <a:moveTo>
                  <a:pt x="503" y="595"/>
                </a:moveTo>
                <a:cubicBezTo>
                  <a:pt x="584" y="602"/>
                  <a:pt x="668" y="607"/>
                  <a:pt x="752" y="609"/>
                </a:cubicBezTo>
                <a:cubicBezTo>
                  <a:pt x="752" y="151"/>
                  <a:pt x="752" y="151"/>
                  <a:pt x="752" y="151"/>
                </a:cubicBezTo>
                <a:cubicBezTo>
                  <a:pt x="752" y="151"/>
                  <a:pt x="749" y="151"/>
                  <a:pt x="747" y="151"/>
                </a:cubicBezTo>
                <a:cubicBezTo>
                  <a:pt x="636" y="195"/>
                  <a:pt x="542" y="368"/>
                  <a:pt x="503" y="595"/>
                </a:cubicBezTo>
                <a:close/>
                <a:moveTo>
                  <a:pt x="752" y="1448"/>
                </a:moveTo>
                <a:cubicBezTo>
                  <a:pt x="752" y="1130"/>
                  <a:pt x="752" y="1130"/>
                  <a:pt x="752" y="1130"/>
                </a:cubicBezTo>
                <a:cubicBezTo>
                  <a:pt x="675" y="1127"/>
                  <a:pt x="599" y="1122"/>
                  <a:pt x="525" y="1115"/>
                </a:cubicBezTo>
                <a:cubicBezTo>
                  <a:pt x="540" y="1179"/>
                  <a:pt x="562" y="1236"/>
                  <a:pt x="591" y="1287"/>
                </a:cubicBezTo>
                <a:cubicBezTo>
                  <a:pt x="628" y="1376"/>
                  <a:pt x="685" y="1448"/>
                  <a:pt x="752" y="1448"/>
                </a:cubicBezTo>
                <a:close/>
                <a:moveTo>
                  <a:pt x="845" y="151"/>
                </a:moveTo>
                <a:cubicBezTo>
                  <a:pt x="845" y="609"/>
                  <a:pt x="845" y="609"/>
                  <a:pt x="845" y="609"/>
                </a:cubicBezTo>
                <a:cubicBezTo>
                  <a:pt x="932" y="607"/>
                  <a:pt x="1013" y="602"/>
                  <a:pt x="1097" y="595"/>
                </a:cubicBezTo>
                <a:cubicBezTo>
                  <a:pt x="1065" y="417"/>
                  <a:pt x="993" y="262"/>
                  <a:pt x="909" y="185"/>
                </a:cubicBezTo>
                <a:cubicBezTo>
                  <a:pt x="887" y="171"/>
                  <a:pt x="863" y="151"/>
                  <a:pt x="845" y="151"/>
                </a:cubicBezTo>
                <a:close/>
                <a:moveTo>
                  <a:pt x="1094" y="1021"/>
                </a:moveTo>
                <a:cubicBezTo>
                  <a:pt x="1107" y="955"/>
                  <a:pt x="1109" y="878"/>
                  <a:pt x="1109" y="804"/>
                </a:cubicBezTo>
                <a:cubicBezTo>
                  <a:pt x="1109" y="760"/>
                  <a:pt x="1109" y="723"/>
                  <a:pt x="1107" y="681"/>
                </a:cubicBezTo>
                <a:cubicBezTo>
                  <a:pt x="1023" y="688"/>
                  <a:pt x="937" y="693"/>
                  <a:pt x="845" y="696"/>
                </a:cubicBezTo>
                <a:cubicBezTo>
                  <a:pt x="845" y="1043"/>
                  <a:pt x="845" y="1043"/>
                  <a:pt x="845" y="1043"/>
                </a:cubicBezTo>
                <a:cubicBezTo>
                  <a:pt x="932" y="1041"/>
                  <a:pt x="1013" y="1033"/>
                  <a:pt x="1094" y="1021"/>
                </a:cubicBezTo>
                <a:close/>
                <a:moveTo>
                  <a:pt x="1075" y="1115"/>
                </a:moveTo>
                <a:cubicBezTo>
                  <a:pt x="998" y="1122"/>
                  <a:pt x="922" y="1127"/>
                  <a:pt x="845" y="1130"/>
                </a:cubicBezTo>
                <a:cubicBezTo>
                  <a:pt x="845" y="1448"/>
                  <a:pt x="845" y="1448"/>
                  <a:pt x="845" y="1448"/>
                </a:cubicBezTo>
                <a:cubicBezTo>
                  <a:pt x="974" y="1448"/>
                  <a:pt x="1043" y="1226"/>
                  <a:pt x="1075" y="1115"/>
                </a:cubicBezTo>
                <a:close/>
                <a:moveTo>
                  <a:pt x="1035" y="193"/>
                </a:moveTo>
                <a:cubicBezTo>
                  <a:pt x="1109" y="289"/>
                  <a:pt x="1156" y="424"/>
                  <a:pt x="1181" y="585"/>
                </a:cubicBezTo>
                <a:cubicBezTo>
                  <a:pt x="1314" y="560"/>
                  <a:pt x="1368" y="538"/>
                  <a:pt x="1388" y="523"/>
                </a:cubicBezTo>
                <a:cubicBezTo>
                  <a:pt x="1319" y="370"/>
                  <a:pt x="1188" y="247"/>
                  <a:pt x="1035" y="193"/>
                </a:cubicBezTo>
                <a:close/>
                <a:moveTo>
                  <a:pt x="1407" y="1028"/>
                </a:moveTo>
                <a:cubicBezTo>
                  <a:pt x="1343" y="1058"/>
                  <a:pt x="1260" y="1083"/>
                  <a:pt x="1168" y="1102"/>
                </a:cubicBezTo>
                <a:cubicBezTo>
                  <a:pt x="1141" y="1221"/>
                  <a:pt x="1107" y="1317"/>
                  <a:pt x="1047" y="1398"/>
                </a:cubicBezTo>
                <a:cubicBezTo>
                  <a:pt x="1124" y="1366"/>
                  <a:pt x="1200" y="1322"/>
                  <a:pt x="1260" y="1258"/>
                </a:cubicBezTo>
                <a:cubicBezTo>
                  <a:pt x="1329" y="1194"/>
                  <a:pt x="1375" y="1115"/>
                  <a:pt x="1407" y="1028"/>
                </a:cubicBezTo>
                <a:close/>
                <a:moveTo>
                  <a:pt x="1198" y="804"/>
                </a:moveTo>
                <a:cubicBezTo>
                  <a:pt x="1198" y="871"/>
                  <a:pt x="1193" y="942"/>
                  <a:pt x="1186" y="1004"/>
                </a:cubicBezTo>
                <a:cubicBezTo>
                  <a:pt x="1442" y="962"/>
                  <a:pt x="1452" y="903"/>
                  <a:pt x="1452" y="797"/>
                </a:cubicBezTo>
                <a:cubicBezTo>
                  <a:pt x="1452" y="735"/>
                  <a:pt x="1442" y="669"/>
                  <a:pt x="1422" y="609"/>
                </a:cubicBezTo>
                <a:cubicBezTo>
                  <a:pt x="1375" y="629"/>
                  <a:pt x="1292" y="659"/>
                  <a:pt x="1193" y="669"/>
                </a:cubicBezTo>
                <a:cubicBezTo>
                  <a:pt x="1198" y="715"/>
                  <a:pt x="1198" y="755"/>
                  <a:pt x="1198" y="804"/>
                </a:cubicBez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33" name="Freeform 20"/>
          <p:cNvSpPr>
            <a:spLocks noEditPoints="1"/>
          </p:cNvSpPr>
          <p:nvPr/>
        </p:nvSpPr>
        <p:spPr bwMode="black">
          <a:xfrm>
            <a:off x="632846" y="4871973"/>
            <a:ext cx="529117" cy="340397"/>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86"/>
            <a:endParaRPr lang="en-US" sz="1766" spc="-120">
              <a:solidFill>
                <a:srgbClr val="292929">
                  <a:lumMod val="50000"/>
                </a:srgbClr>
              </a:solidFill>
              <a:latin typeface="Segoe Light" pitchFamily="34" charset="0"/>
            </a:endParaRPr>
          </a:p>
        </p:txBody>
      </p:sp>
      <p:sp>
        <p:nvSpPr>
          <p:cNvPr id="37" name="Freeform 20"/>
          <p:cNvSpPr>
            <a:spLocks noEditPoints="1"/>
          </p:cNvSpPr>
          <p:nvPr/>
        </p:nvSpPr>
        <p:spPr bwMode="black">
          <a:xfrm>
            <a:off x="632846" y="5292205"/>
            <a:ext cx="529117" cy="340397"/>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86"/>
            <a:endParaRPr lang="en-US" sz="1766" spc="-120">
              <a:solidFill>
                <a:srgbClr val="292929">
                  <a:lumMod val="50000"/>
                </a:srgbClr>
              </a:solidFill>
              <a:latin typeface="Segoe Light" pitchFamily="34" charset="0"/>
            </a:endParaRPr>
          </a:p>
        </p:txBody>
      </p:sp>
      <p:sp>
        <p:nvSpPr>
          <p:cNvPr id="38" name="Freeform 20"/>
          <p:cNvSpPr>
            <a:spLocks noEditPoints="1"/>
          </p:cNvSpPr>
          <p:nvPr/>
        </p:nvSpPr>
        <p:spPr bwMode="black">
          <a:xfrm>
            <a:off x="632846" y="5706246"/>
            <a:ext cx="529117" cy="340397"/>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86"/>
            <a:endParaRPr lang="en-US" sz="1766" spc="-120">
              <a:solidFill>
                <a:srgbClr val="292929">
                  <a:lumMod val="50000"/>
                </a:srgbClr>
              </a:solidFill>
              <a:latin typeface="Segoe Light" pitchFamily="34" charset="0"/>
            </a:endParaRPr>
          </a:p>
        </p:txBody>
      </p:sp>
      <p:sp>
        <p:nvSpPr>
          <p:cNvPr id="39" name="Freeform 20"/>
          <p:cNvSpPr>
            <a:spLocks noEditPoints="1"/>
          </p:cNvSpPr>
          <p:nvPr/>
        </p:nvSpPr>
        <p:spPr bwMode="black">
          <a:xfrm>
            <a:off x="632846" y="6120287"/>
            <a:ext cx="529117" cy="340397"/>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86"/>
            <a:endParaRPr lang="en-US" sz="1766" spc="-120">
              <a:solidFill>
                <a:srgbClr val="292929">
                  <a:lumMod val="50000"/>
                </a:srgbClr>
              </a:solidFill>
              <a:latin typeface="Segoe Light" pitchFamily="34" charset="0"/>
            </a:endParaRPr>
          </a:p>
        </p:txBody>
      </p:sp>
      <p:sp>
        <p:nvSpPr>
          <p:cNvPr id="41" name="Freeform 58"/>
          <p:cNvSpPr>
            <a:spLocks noEditPoints="1"/>
          </p:cNvSpPr>
          <p:nvPr/>
        </p:nvSpPr>
        <p:spPr bwMode="black">
          <a:xfrm>
            <a:off x="1638735" y="5890132"/>
            <a:ext cx="599269" cy="642309"/>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0" tIns="40332" rIns="80664" bIns="40332" numCol="1" anchor="t" anchorCtr="0" compatLnSpc="1">
            <a:prstTxWarp prst="textNoShape">
              <a:avLst/>
            </a:prstTxWarp>
          </a:bodyPr>
          <a:lstStyle/>
          <a:p>
            <a:pPr algn="ctr" defTabSz="896028"/>
            <a:endParaRPr lang="en-US" sz="1567">
              <a:gradFill>
                <a:gsLst>
                  <a:gs pos="0">
                    <a:srgbClr val="FFFFFF"/>
                  </a:gs>
                  <a:gs pos="100000">
                    <a:srgbClr val="FFFFFF"/>
                  </a:gs>
                </a:gsLst>
                <a:lin ang="5400000" scaled="0"/>
              </a:gradFill>
            </a:endParaRPr>
          </a:p>
        </p:txBody>
      </p:sp>
      <p:grpSp>
        <p:nvGrpSpPr>
          <p:cNvPr id="42" name="Group 86"/>
          <p:cNvGrpSpPr>
            <a:grpSpLocks noChangeAspect="1"/>
          </p:cNvGrpSpPr>
          <p:nvPr/>
        </p:nvGrpSpPr>
        <p:grpSpPr bwMode="auto">
          <a:xfrm>
            <a:off x="1677494" y="4884929"/>
            <a:ext cx="329138" cy="681634"/>
            <a:chOff x="3383" y="1210"/>
            <a:chExt cx="916" cy="1897"/>
          </a:xfrm>
          <a:solidFill>
            <a:srgbClr val="FFFFFF"/>
          </a:solidFill>
        </p:grpSpPr>
        <p:sp>
          <p:nvSpPr>
            <p:cNvPr id="43"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44"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45"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46"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47"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grpSp>
      <p:sp>
        <p:nvSpPr>
          <p:cNvPr id="12" name="Freeform 539"/>
          <p:cNvSpPr>
            <a:spLocks noChangeAspect="1"/>
          </p:cNvSpPr>
          <p:nvPr/>
        </p:nvSpPr>
        <p:spPr bwMode="auto">
          <a:xfrm>
            <a:off x="6907207" y="5046089"/>
            <a:ext cx="3008161" cy="165384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1"/>
          </a:solidFill>
          <a:ln w="57150">
            <a:solidFill>
              <a:srgbClr val="45226D"/>
            </a:solidFill>
          </a:ln>
          <a:extLst/>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grpSp>
        <p:nvGrpSpPr>
          <p:cNvPr id="69" name="Group 86"/>
          <p:cNvGrpSpPr>
            <a:grpSpLocks noChangeAspect="1"/>
          </p:cNvGrpSpPr>
          <p:nvPr/>
        </p:nvGrpSpPr>
        <p:grpSpPr bwMode="auto">
          <a:xfrm>
            <a:off x="2978034" y="4719467"/>
            <a:ext cx="329138" cy="681634"/>
            <a:chOff x="3383" y="1210"/>
            <a:chExt cx="916" cy="1897"/>
          </a:xfrm>
          <a:solidFill>
            <a:srgbClr val="FFFFFF"/>
          </a:solidFill>
        </p:grpSpPr>
        <p:sp>
          <p:nvSpPr>
            <p:cNvPr id="70"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71"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72"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73"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74"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grp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grpSp>
      <p:grpSp>
        <p:nvGrpSpPr>
          <p:cNvPr id="80" name="Group 58"/>
          <p:cNvGrpSpPr/>
          <p:nvPr/>
        </p:nvGrpSpPr>
        <p:grpSpPr>
          <a:xfrm>
            <a:off x="2653829" y="6164722"/>
            <a:ext cx="4669144" cy="0"/>
            <a:chOff x="4151865" y="4326677"/>
            <a:chExt cx="2613332" cy="0"/>
          </a:xfrm>
        </p:grpSpPr>
        <p:cxnSp>
          <p:nvCxnSpPr>
            <p:cNvPr id="77" name="Straight Arrow Connector 59"/>
            <p:cNvCxnSpPr/>
            <p:nvPr/>
          </p:nvCxnSpPr>
          <p:spPr>
            <a:xfrm>
              <a:off x="4836941" y="4326677"/>
              <a:ext cx="1928256" cy="0"/>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60"/>
            <p:cNvCxnSpPr/>
            <p:nvPr/>
          </p:nvCxnSpPr>
          <p:spPr>
            <a:xfrm flipH="1">
              <a:off x="4151865" y="4326677"/>
              <a:ext cx="1435649" cy="0"/>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1426632" y="6413093"/>
            <a:ext cx="1057765" cy="483189"/>
          </a:xfrm>
          <a:prstGeom prst="rect">
            <a:avLst/>
          </a:prstGeom>
          <a:noFill/>
        </p:spPr>
        <p:txBody>
          <a:bodyPr wrap="none" lIns="179234" tIns="143387" rIns="179234" bIns="143387" rtlCol="0">
            <a:spAutoFit/>
          </a:bodyPr>
          <a:lstStyle/>
          <a:p>
            <a:pPr defTabSz="913804">
              <a:lnSpc>
                <a:spcPct val="90000"/>
              </a:lnSpc>
            </a:pPr>
            <a:r>
              <a:rPr lang="en-US" sz="1370" spc="-49" dirty="0">
                <a:gradFill>
                  <a:gsLst>
                    <a:gs pos="92381">
                      <a:srgbClr val="FFFFFF"/>
                    </a:gs>
                    <a:gs pos="71000">
                      <a:srgbClr val="FFFFFF"/>
                    </a:gs>
                  </a:gsLst>
                  <a:lin ang="5400000" scaled="0"/>
                </a:gradFill>
              </a:rPr>
              <a:t>Exchange</a:t>
            </a:r>
          </a:p>
        </p:txBody>
      </p:sp>
      <p:sp>
        <p:nvSpPr>
          <p:cNvPr id="113" name="TextBox 112"/>
          <p:cNvSpPr txBox="1"/>
          <p:nvPr/>
        </p:nvSpPr>
        <p:spPr>
          <a:xfrm>
            <a:off x="1426631" y="5485625"/>
            <a:ext cx="988653" cy="483189"/>
          </a:xfrm>
          <a:prstGeom prst="rect">
            <a:avLst/>
          </a:prstGeom>
          <a:noFill/>
        </p:spPr>
        <p:txBody>
          <a:bodyPr wrap="none" lIns="179234" tIns="143387" rIns="179234" bIns="143387" rtlCol="0">
            <a:spAutoFit/>
          </a:bodyPr>
          <a:lstStyle/>
          <a:p>
            <a:pPr defTabSz="913804">
              <a:lnSpc>
                <a:spcPct val="90000"/>
              </a:lnSpc>
            </a:pPr>
            <a:r>
              <a:rPr lang="en-US" sz="1370" spc="-49" dirty="0">
                <a:gradFill>
                  <a:gsLst>
                    <a:gs pos="92381">
                      <a:srgbClr val="FFFFFF"/>
                    </a:gs>
                    <a:gs pos="71000">
                      <a:srgbClr val="FFFFFF"/>
                    </a:gs>
                  </a:gsLst>
                  <a:lin ang="5400000" scaled="0"/>
                </a:gradFill>
              </a:rPr>
              <a:t>AD/DNS</a:t>
            </a:r>
          </a:p>
        </p:txBody>
      </p:sp>
      <p:sp>
        <p:nvSpPr>
          <p:cNvPr id="114" name="TextBox 113"/>
          <p:cNvSpPr txBox="1"/>
          <p:nvPr/>
        </p:nvSpPr>
        <p:spPr>
          <a:xfrm>
            <a:off x="1426630" y="4494255"/>
            <a:ext cx="1106618" cy="483189"/>
          </a:xfrm>
          <a:prstGeom prst="rect">
            <a:avLst/>
          </a:prstGeom>
          <a:noFill/>
        </p:spPr>
        <p:txBody>
          <a:bodyPr wrap="none" lIns="179234" tIns="143387" rIns="179234" bIns="143387" rtlCol="0">
            <a:spAutoFit/>
          </a:bodyPr>
          <a:lstStyle/>
          <a:p>
            <a:pPr defTabSz="913804">
              <a:lnSpc>
                <a:spcPct val="90000"/>
              </a:lnSpc>
            </a:pPr>
            <a:r>
              <a:rPr lang="en-US" sz="1370" spc="-49" dirty="0">
                <a:gradFill>
                  <a:gsLst>
                    <a:gs pos="92381">
                      <a:srgbClr val="FFFFFF"/>
                    </a:gs>
                    <a:gs pos="71000">
                      <a:srgbClr val="FFFFFF"/>
                    </a:gs>
                  </a:gsLst>
                  <a:lin ang="5400000" scaled="0"/>
                </a:gradFill>
              </a:rPr>
              <a:t>IIS Servers</a:t>
            </a:r>
          </a:p>
        </p:txBody>
      </p:sp>
      <p:sp>
        <p:nvSpPr>
          <p:cNvPr id="115" name="TextBox 114"/>
          <p:cNvSpPr txBox="1"/>
          <p:nvPr/>
        </p:nvSpPr>
        <p:spPr>
          <a:xfrm>
            <a:off x="386011" y="4494255"/>
            <a:ext cx="1063407" cy="483189"/>
          </a:xfrm>
          <a:prstGeom prst="rect">
            <a:avLst/>
          </a:prstGeom>
          <a:noFill/>
        </p:spPr>
        <p:txBody>
          <a:bodyPr wrap="none" lIns="179234" tIns="143387" rIns="179234" bIns="143387" rtlCol="0">
            <a:spAutoFit/>
          </a:bodyPr>
          <a:lstStyle/>
          <a:p>
            <a:pPr defTabSz="913804">
              <a:lnSpc>
                <a:spcPct val="90000"/>
              </a:lnSpc>
            </a:pPr>
            <a:r>
              <a:rPr lang="en-US" sz="1370" spc="-49" dirty="0">
                <a:gradFill>
                  <a:gsLst>
                    <a:gs pos="92381">
                      <a:srgbClr val="FFFFFF"/>
                    </a:gs>
                    <a:gs pos="71000">
                      <a:srgbClr val="FFFFFF"/>
                    </a:gs>
                  </a:gsLst>
                  <a:lin ang="5400000" scaled="0"/>
                </a:gradFill>
              </a:rPr>
              <a:t>SQL Farm</a:t>
            </a:r>
          </a:p>
        </p:txBody>
      </p:sp>
      <p:sp>
        <p:nvSpPr>
          <p:cNvPr id="118" name="TextBox 117"/>
          <p:cNvSpPr txBox="1"/>
          <p:nvPr/>
        </p:nvSpPr>
        <p:spPr>
          <a:xfrm>
            <a:off x="2682386" y="5417712"/>
            <a:ext cx="807850" cy="189732"/>
          </a:xfrm>
          <a:prstGeom prst="rect">
            <a:avLst/>
          </a:prstGeom>
          <a:noFill/>
        </p:spPr>
        <p:txBody>
          <a:bodyPr wrap="none" lIns="0" tIns="0" rIns="0" bIns="0" rtlCol="0">
            <a:spAutoFit/>
          </a:bodyPr>
          <a:lstStyle/>
          <a:p>
            <a:pPr defTabSz="913804">
              <a:lnSpc>
                <a:spcPct val="90000"/>
              </a:lnSpc>
            </a:pPr>
            <a:r>
              <a:rPr lang="en-US" sz="1370" spc="-49" dirty="0">
                <a:gradFill>
                  <a:gsLst>
                    <a:gs pos="92381">
                      <a:srgbClr val="FFFFFF"/>
                    </a:gs>
                    <a:gs pos="71000">
                      <a:srgbClr val="FFFFFF"/>
                    </a:gs>
                  </a:gsLst>
                  <a:lin ang="5400000" scaled="0"/>
                </a:gradFill>
              </a:rPr>
              <a:t>Monitoring</a:t>
            </a:r>
          </a:p>
        </p:txBody>
      </p:sp>
      <p:sp>
        <p:nvSpPr>
          <p:cNvPr id="166" name="TextBox 165"/>
          <p:cNvSpPr txBox="1"/>
          <p:nvPr/>
        </p:nvSpPr>
        <p:spPr>
          <a:xfrm>
            <a:off x="6992425" y="6288349"/>
            <a:ext cx="2714868" cy="479410"/>
          </a:xfrm>
          <a:prstGeom prst="rect">
            <a:avLst/>
          </a:prstGeom>
          <a:noFill/>
        </p:spPr>
        <p:txBody>
          <a:bodyPr wrap="none" lIns="179234" tIns="143387" rIns="179234" bIns="143387" rtlCol="0">
            <a:spAutoFit/>
          </a:bodyPr>
          <a:lstStyle/>
          <a:p>
            <a:pPr defTabSz="913804">
              <a:lnSpc>
                <a:spcPct val="90000"/>
              </a:lnSpc>
            </a:pPr>
            <a:r>
              <a:rPr lang="en-US" sz="1370" b="1" spc="-49" dirty="0">
                <a:solidFill>
                  <a:srgbClr val="000000"/>
                </a:solidFill>
              </a:rPr>
              <a:t>Contoso virtual networks/VMs</a:t>
            </a:r>
            <a:endParaRPr lang="en-US" sz="1370" spc="-49" dirty="0">
              <a:solidFill>
                <a:srgbClr val="000000"/>
              </a:solidFill>
            </a:endParaRPr>
          </a:p>
        </p:txBody>
      </p:sp>
      <p:grpSp>
        <p:nvGrpSpPr>
          <p:cNvPr id="117" name="Group 64"/>
          <p:cNvGrpSpPr/>
          <p:nvPr/>
        </p:nvGrpSpPr>
        <p:grpSpPr>
          <a:xfrm>
            <a:off x="4369463" y="1262640"/>
            <a:ext cx="1355510" cy="1365307"/>
            <a:chOff x="1480553" y="2335312"/>
            <a:chExt cx="1131051" cy="1117050"/>
          </a:xfrm>
        </p:grpSpPr>
        <p:sp>
          <p:nvSpPr>
            <p:cNvPr id="120" name="Oval 65"/>
            <p:cNvSpPr/>
            <p:nvPr/>
          </p:nvSpPr>
          <p:spPr bwMode="auto">
            <a:xfrm>
              <a:off x="1487553" y="2335312"/>
              <a:ext cx="1117050" cy="1117050"/>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defTabSz="895768" fontAlgn="base">
                <a:lnSpc>
                  <a:spcPct val="90000"/>
                </a:lnSpc>
                <a:spcBef>
                  <a:spcPct val="0"/>
                </a:spcBef>
                <a:spcAft>
                  <a:spcPct val="0"/>
                </a:spcAft>
              </a:pPr>
              <a:endParaRPr lang="en-US" sz="2353" spc="-49" dirty="0">
                <a:gradFill>
                  <a:gsLst>
                    <a:gs pos="36283">
                      <a:srgbClr val="505050"/>
                    </a:gs>
                    <a:gs pos="28000">
                      <a:srgbClr val="505050"/>
                    </a:gs>
                  </a:gsLst>
                  <a:lin ang="5400000" scaled="0"/>
                </a:gradFill>
              </a:endParaRPr>
            </a:p>
          </p:txBody>
        </p:sp>
        <p:sp>
          <p:nvSpPr>
            <p:cNvPr id="121" name="Freeform 66"/>
            <p:cNvSpPr>
              <a:spLocks noChangeAspect="1" noEditPoints="1"/>
            </p:cNvSpPr>
            <p:nvPr/>
          </p:nvSpPr>
          <p:spPr bwMode="auto">
            <a:xfrm>
              <a:off x="1794197" y="2563571"/>
              <a:ext cx="514350" cy="386305"/>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2"/>
            </a:solidFill>
            <a:ln>
              <a:noFill/>
            </a:ln>
            <a:extLst/>
          </p:spPr>
          <p:txBody>
            <a:bodyPr vert="horz" wrap="square" lIns="89617" tIns="44808" rIns="89617" bIns="44808" numCol="1" anchor="t" anchorCtr="0" compatLnSpc="1">
              <a:prstTxWarp prst="textNoShape">
                <a:avLst/>
              </a:prstTxWarp>
            </a:bodyPr>
            <a:lstStyle/>
            <a:p>
              <a:pPr defTabSz="913804"/>
              <a:endParaRPr lang="en-US" sz="1766">
                <a:solidFill>
                  <a:srgbClr val="00188F"/>
                </a:solidFill>
              </a:endParaRPr>
            </a:p>
          </p:txBody>
        </p:sp>
        <p:sp>
          <p:nvSpPr>
            <p:cNvPr id="123" name="TextBox 67"/>
            <p:cNvSpPr txBox="1"/>
            <p:nvPr/>
          </p:nvSpPr>
          <p:spPr>
            <a:xfrm>
              <a:off x="1480553" y="2867947"/>
              <a:ext cx="1131051" cy="503527"/>
            </a:xfrm>
            <a:prstGeom prst="rect">
              <a:avLst/>
            </a:prstGeom>
            <a:noFill/>
          </p:spPr>
          <p:txBody>
            <a:bodyPr wrap="none" lIns="179234" tIns="143387" rIns="179234" bIns="143387" rtlCol="0">
              <a:spAutoFit/>
            </a:bodyPr>
            <a:lstStyle/>
            <a:p>
              <a:pPr algn="ctr" defTabSz="913804">
                <a:lnSpc>
                  <a:spcPct val="90000"/>
                </a:lnSpc>
              </a:pPr>
              <a:r>
                <a:rPr lang="en-US" sz="2353" spc="-49" dirty="0">
                  <a:solidFill>
                    <a:srgbClr val="00188F"/>
                  </a:solidFill>
                </a:rPr>
                <a:t>Internet</a:t>
              </a:r>
            </a:p>
          </p:txBody>
        </p:sp>
      </p:grpSp>
      <p:cxnSp>
        <p:nvCxnSpPr>
          <p:cNvPr id="6" name="Elbow Connector 5"/>
          <p:cNvCxnSpPr>
            <a:stCxn id="9" idx="0"/>
            <a:endCxn id="120" idx="2"/>
          </p:cNvCxnSpPr>
          <p:nvPr/>
        </p:nvCxnSpPr>
        <p:spPr>
          <a:xfrm rot="5400000" flipH="1" flipV="1">
            <a:off x="3215669" y="2270928"/>
            <a:ext cx="1487818" cy="836549"/>
          </a:xfrm>
          <a:prstGeom prst="bentConnector2">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3376734" y="3433112"/>
            <a:ext cx="329138" cy="7693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23" name="Elbow Connector 22"/>
          <p:cNvCxnSpPr/>
          <p:nvPr/>
        </p:nvCxnSpPr>
        <p:spPr>
          <a:xfrm flipV="1">
            <a:off x="2722311" y="4435529"/>
            <a:ext cx="5614751" cy="1383938"/>
          </a:xfrm>
          <a:prstGeom prst="bentConnector3">
            <a:avLst>
              <a:gd name="adj1" fmla="val 71654"/>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120" idx="5"/>
            <a:endCxn id="104" idx="1"/>
          </p:cNvCxnSpPr>
          <p:nvPr/>
        </p:nvCxnSpPr>
        <p:spPr>
          <a:xfrm rot="16200000" flipH="1">
            <a:off x="6085486" y="1863045"/>
            <a:ext cx="1686621" cy="2816533"/>
          </a:xfrm>
          <a:prstGeom prst="bentConnector2">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4015" y="5840136"/>
            <a:ext cx="390699" cy="390699"/>
          </a:xfrm>
          <a:prstGeom prst="rect">
            <a:avLst/>
          </a:prstGeom>
        </p:spPr>
      </p:pic>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028" y="5840136"/>
            <a:ext cx="390699" cy="390699"/>
          </a:xfrm>
          <a:prstGeom prst="rect">
            <a:avLst/>
          </a:prstGeom>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1001" y="5840136"/>
            <a:ext cx="390699" cy="390699"/>
          </a:xfrm>
          <a:prstGeom prst="rect">
            <a:avLst/>
          </a:prstGeom>
        </p:spPr>
      </p:pic>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0042" y="5840136"/>
            <a:ext cx="390699" cy="390699"/>
          </a:xfrm>
          <a:prstGeom prst="rect">
            <a:avLst/>
          </a:prstGeom>
        </p:spPr>
      </p:pic>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3280" y="5566563"/>
            <a:ext cx="433481" cy="433481"/>
          </a:xfrm>
          <a:prstGeom prst="rect">
            <a:avLst/>
          </a:prstGeom>
        </p:spPr>
      </p:pic>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47838" y="4435528"/>
            <a:ext cx="433481" cy="433481"/>
          </a:xfrm>
          <a:prstGeom prst="rect">
            <a:avLst/>
          </a:prstGeom>
        </p:spPr>
      </p:pic>
      <p:pic>
        <p:nvPicPr>
          <p:cNvPr id="100"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8860" y="5051083"/>
            <a:ext cx="433481" cy="433481"/>
          </a:xfrm>
          <a:prstGeom prst="rect">
            <a:avLst/>
          </a:prstGeom>
        </p:spPr>
      </p:pic>
      <p:pic>
        <p:nvPicPr>
          <p:cNvPr id="101" name="Picture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04673" y="5417713"/>
            <a:ext cx="433481" cy="433481"/>
          </a:xfrm>
          <a:prstGeom prst="rect">
            <a:avLst/>
          </a:prstGeom>
        </p:spPr>
      </p:pic>
      <p:pic>
        <p:nvPicPr>
          <p:cNvPr id="102" name="Picture 10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57598" y="4787414"/>
            <a:ext cx="433481" cy="433481"/>
          </a:xfrm>
          <a:prstGeom prst="rect">
            <a:avLst/>
          </a:prstGeom>
        </p:spPr>
      </p:pic>
      <p:pic>
        <p:nvPicPr>
          <p:cNvPr id="103" name="Picture 10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79294" y="4972065"/>
            <a:ext cx="433481" cy="433481"/>
          </a:xfrm>
          <a:prstGeom prst="rect">
            <a:avLst/>
          </a:prstGeom>
        </p:spPr>
      </p:pic>
      <p:pic>
        <p:nvPicPr>
          <p:cNvPr id="104" name="Picture 10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37062" y="3897882"/>
            <a:ext cx="433481" cy="433481"/>
          </a:xfrm>
          <a:prstGeom prst="rect">
            <a:avLst/>
          </a:prstGeom>
        </p:spPr>
      </p:pic>
      <p:pic>
        <p:nvPicPr>
          <p:cNvPr id="105" name="Picture 10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55586" y="4584968"/>
            <a:ext cx="433481" cy="433481"/>
          </a:xfrm>
          <a:prstGeom prst="rect">
            <a:avLst/>
          </a:prstGeom>
        </p:spPr>
      </p:pic>
      <p:pic>
        <p:nvPicPr>
          <p:cNvPr id="106" name="Picture 10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33487" y="3897882"/>
            <a:ext cx="433481" cy="433481"/>
          </a:xfrm>
          <a:prstGeom prst="rect">
            <a:avLst/>
          </a:prstGeom>
        </p:spPr>
      </p:pic>
      <p:sp>
        <p:nvSpPr>
          <p:cNvPr id="24" name="Rectangle 23"/>
          <p:cNvSpPr/>
          <p:nvPr/>
        </p:nvSpPr>
        <p:spPr>
          <a:xfrm>
            <a:off x="7994403" y="4459391"/>
            <a:ext cx="2335174" cy="334916"/>
          </a:xfrm>
          <a:prstGeom prst="rect">
            <a:avLst/>
          </a:prstGeom>
        </p:spPr>
        <p:txBody>
          <a:bodyPr wrap="none">
            <a:spAutoFit/>
          </a:bodyPr>
          <a:lstStyle/>
          <a:p>
            <a:pPr defTabSz="913804">
              <a:lnSpc>
                <a:spcPct val="90000"/>
              </a:lnSpc>
            </a:pPr>
            <a:r>
              <a:rPr lang="en-US" sz="1765" b="1" spc="-49" dirty="0">
                <a:solidFill>
                  <a:srgbClr val="000000"/>
                </a:solidFill>
              </a:rPr>
              <a:t>Services on public IPs</a:t>
            </a:r>
            <a:endParaRPr lang="en-US" sz="1765" spc="-49" dirty="0">
              <a:solidFill>
                <a:srgbClr val="000000"/>
              </a:solidFill>
            </a:endParaRPr>
          </a:p>
        </p:txBody>
      </p:sp>
      <p:grpSp>
        <p:nvGrpSpPr>
          <p:cNvPr id="108" name="Group 83"/>
          <p:cNvGrpSpPr/>
          <p:nvPr/>
        </p:nvGrpSpPr>
        <p:grpSpPr>
          <a:xfrm rot="6828716">
            <a:off x="5642640" y="2233973"/>
            <a:ext cx="188352" cy="4652154"/>
            <a:chOff x="3157294" y="3889617"/>
            <a:chExt cx="609600" cy="2469741"/>
          </a:xfrm>
        </p:grpSpPr>
        <p:cxnSp>
          <p:nvCxnSpPr>
            <p:cNvPr id="109" name="Straight Connector 84"/>
            <p:cNvCxnSpPr/>
            <p:nvPr/>
          </p:nvCxnSpPr>
          <p:spPr>
            <a:xfrm>
              <a:off x="3465787" y="3889617"/>
              <a:ext cx="0" cy="2469741"/>
            </a:xfrm>
            <a:prstGeom prst="line">
              <a:avLst/>
            </a:prstGeom>
            <a:noFill/>
            <a:ln w="41275" cap="flat" cmpd="sng" algn="ctr">
              <a:solidFill>
                <a:srgbClr val="BAD80A"/>
              </a:solidFill>
              <a:prstDash val="dashDot"/>
              <a:miter lim="800000"/>
            </a:ln>
            <a:effectLst/>
          </p:spPr>
        </p:cxnSp>
        <p:cxnSp>
          <p:nvCxnSpPr>
            <p:cNvPr id="110" name="Straight Connector 87"/>
            <p:cNvCxnSpPr/>
            <p:nvPr/>
          </p:nvCxnSpPr>
          <p:spPr>
            <a:xfrm>
              <a:off x="3157294" y="3889617"/>
              <a:ext cx="0" cy="2469741"/>
            </a:xfrm>
            <a:prstGeom prst="line">
              <a:avLst/>
            </a:prstGeom>
            <a:noFill/>
            <a:ln w="76200" cap="flat" cmpd="sng" algn="ctr">
              <a:solidFill>
                <a:srgbClr val="BAD80A"/>
              </a:solidFill>
              <a:prstDash val="solid"/>
              <a:miter lim="800000"/>
            </a:ln>
            <a:effectLst/>
          </p:spPr>
        </p:cxnSp>
        <p:cxnSp>
          <p:nvCxnSpPr>
            <p:cNvPr id="111" name="Straight Connector 91"/>
            <p:cNvCxnSpPr/>
            <p:nvPr/>
          </p:nvCxnSpPr>
          <p:spPr>
            <a:xfrm>
              <a:off x="3766894" y="3889617"/>
              <a:ext cx="0" cy="2469741"/>
            </a:xfrm>
            <a:prstGeom prst="line">
              <a:avLst/>
            </a:prstGeom>
            <a:noFill/>
            <a:ln w="76200" cap="flat" cmpd="sng" algn="ctr">
              <a:solidFill>
                <a:srgbClr val="BAD80A"/>
              </a:solidFill>
              <a:prstDash val="solid"/>
              <a:miter lim="800000"/>
            </a:ln>
            <a:effectLst/>
          </p:spPr>
        </p:cxnSp>
      </p:grpSp>
      <p:grpSp>
        <p:nvGrpSpPr>
          <p:cNvPr id="87" name="Group 172"/>
          <p:cNvGrpSpPr/>
          <p:nvPr/>
        </p:nvGrpSpPr>
        <p:grpSpPr>
          <a:xfrm rot="8737751" flipH="1">
            <a:off x="7230385" y="3468181"/>
            <a:ext cx="149270" cy="2133942"/>
            <a:chOff x="3157294" y="3889617"/>
            <a:chExt cx="609600" cy="2469741"/>
          </a:xfrm>
        </p:grpSpPr>
        <p:cxnSp>
          <p:nvCxnSpPr>
            <p:cNvPr id="88" name="Straight Connector 173"/>
            <p:cNvCxnSpPr/>
            <p:nvPr/>
          </p:nvCxnSpPr>
          <p:spPr>
            <a:xfrm>
              <a:off x="3465787" y="3889617"/>
              <a:ext cx="0" cy="2469741"/>
            </a:xfrm>
            <a:prstGeom prst="line">
              <a:avLst/>
            </a:prstGeom>
            <a:noFill/>
            <a:ln w="41275" cap="flat" cmpd="sng" algn="ctr">
              <a:solidFill>
                <a:srgbClr val="45226D"/>
              </a:solidFill>
              <a:prstDash val="dashDot"/>
              <a:miter lim="800000"/>
            </a:ln>
            <a:effectLst/>
          </p:spPr>
        </p:cxnSp>
        <p:cxnSp>
          <p:nvCxnSpPr>
            <p:cNvPr id="92" name="Straight Connector 174"/>
            <p:cNvCxnSpPr/>
            <p:nvPr/>
          </p:nvCxnSpPr>
          <p:spPr>
            <a:xfrm>
              <a:off x="3157294" y="3889617"/>
              <a:ext cx="0" cy="2469741"/>
            </a:xfrm>
            <a:prstGeom prst="line">
              <a:avLst/>
            </a:prstGeom>
            <a:noFill/>
            <a:ln w="76200" cap="flat" cmpd="sng" algn="ctr">
              <a:solidFill>
                <a:srgbClr val="45226D"/>
              </a:solidFill>
              <a:prstDash val="solid"/>
              <a:miter lim="800000"/>
            </a:ln>
            <a:effectLst/>
          </p:spPr>
        </p:cxnSp>
        <p:cxnSp>
          <p:nvCxnSpPr>
            <p:cNvPr id="93" name="Straight Connector 175"/>
            <p:cNvCxnSpPr/>
            <p:nvPr/>
          </p:nvCxnSpPr>
          <p:spPr>
            <a:xfrm>
              <a:off x="3766894" y="3889617"/>
              <a:ext cx="0" cy="2469741"/>
            </a:xfrm>
            <a:prstGeom prst="line">
              <a:avLst/>
            </a:prstGeom>
            <a:noFill/>
            <a:ln w="76200" cap="flat" cmpd="sng" algn="ctr">
              <a:solidFill>
                <a:srgbClr val="45226D"/>
              </a:solidFill>
              <a:prstDash val="solid"/>
              <a:miter lim="800000"/>
            </a:ln>
            <a:effectLst/>
          </p:spPr>
        </p:cxnSp>
      </p:grpSp>
      <p:pic>
        <p:nvPicPr>
          <p:cNvPr id="95" name="Picture 17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39445" y="5319733"/>
            <a:ext cx="370999" cy="370999"/>
          </a:xfrm>
          <a:prstGeom prst="rect">
            <a:avLst/>
          </a:prstGeom>
        </p:spPr>
      </p:pic>
      <p:grpSp>
        <p:nvGrpSpPr>
          <p:cNvPr id="5" name="Group 4"/>
          <p:cNvGrpSpPr/>
          <p:nvPr/>
        </p:nvGrpSpPr>
        <p:grpSpPr>
          <a:xfrm>
            <a:off x="5929475" y="2780467"/>
            <a:ext cx="1689797" cy="929029"/>
            <a:chOff x="6048372" y="2835725"/>
            <a:chExt cx="1723681" cy="947658"/>
          </a:xfrm>
        </p:grpSpPr>
        <p:sp>
          <p:nvSpPr>
            <p:cNvPr id="79" name="Freeform 539"/>
            <p:cNvSpPr>
              <a:spLocks noChangeAspect="1"/>
            </p:cNvSpPr>
            <p:nvPr/>
          </p:nvSpPr>
          <p:spPr bwMode="auto">
            <a:xfrm>
              <a:off x="6048372" y="2835725"/>
              <a:ext cx="1723681" cy="94765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1"/>
            </a:solidFill>
            <a:ln w="57150">
              <a:solidFill>
                <a:srgbClr val="45226D"/>
              </a:solidFill>
            </a:ln>
            <a:extLst/>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pic>
          <p:nvPicPr>
            <p:cNvPr id="83" name="Picture 17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97798" y="3478550"/>
              <a:ext cx="284705" cy="284705"/>
            </a:xfrm>
            <a:prstGeom prst="rect">
              <a:avLst/>
            </a:prstGeom>
          </p:spPr>
        </p:pic>
      </p:grpSp>
      <p:grpSp>
        <p:nvGrpSpPr>
          <p:cNvPr id="3" name="Group 121"/>
          <p:cNvGrpSpPr/>
          <p:nvPr/>
        </p:nvGrpSpPr>
        <p:grpSpPr>
          <a:xfrm>
            <a:off x="2768441" y="3449712"/>
            <a:ext cx="1482180" cy="1277114"/>
            <a:chOff x="2823472" y="3192462"/>
            <a:chExt cx="1512115" cy="1302908"/>
          </a:xfrm>
        </p:grpSpPr>
        <p:grpSp>
          <p:nvGrpSpPr>
            <p:cNvPr id="48" name="Group 86"/>
            <p:cNvGrpSpPr>
              <a:grpSpLocks noChangeAspect="1"/>
            </p:cNvGrpSpPr>
            <p:nvPr/>
          </p:nvGrpSpPr>
          <p:grpSpPr bwMode="auto">
            <a:xfrm>
              <a:off x="3444051" y="3192462"/>
              <a:ext cx="335786" cy="695401"/>
              <a:chOff x="3383" y="1210"/>
              <a:chExt cx="916" cy="1897"/>
            </a:xfrm>
            <a:solidFill>
              <a:srgbClr val="FFFF00"/>
            </a:solidFill>
          </p:grpSpPr>
          <p:sp>
            <p:nvSpPr>
              <p:cNvPr id="49"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solidFill>
                <a:schemeClr val="accent5"/>
              </a:solid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50"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solidFill>
                <a:schemeClr val="accent5"/>
              </a:solid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51"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solidFill>
                <a:schemeClr val="accent5"/>
              </a:solid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52"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solidFill>
                <a:schemeClr val="accent5"/>
              </a:solid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sp>
            <p:nvSpPr>
              <p:cNvPr id="53"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solidFill>
                <a:schemeClr val="accent5"/>
              </a:solidFill>
              <a:ln>
                <a:noFill/>
              </a:ln>
            </p:spPr>
            <p:txBody>
              <a:bodyPr vert="horz" wrap="square" lIns="89617" tIns="44808" rIns="89617" bIns="44808" numCol="1" anchor="t" anchorCtr="0" compatLnSpc="1">
                <a:prstTxWarp prst="textNoShape">
                  <a:avLst/>
                </a:prstTxWarp>
              </a:bodyPr>
              <a:lstStyle/>
              <a:p>
                <a:pPr defTabSz="913804"/>
                <a:endParaRPr lang="en-US" sz="1766">
                  <a:solidFill>
                    <a:srgbClr val="505050"/>
                  </a:solidFill>
                </a:endParaRPr>
              </a:p>
            </p:txBody>
          </p:sp>
        </p:grpSp>
        <p:sp>
          <p:nvSpPr>
            <p:cNvPr id="116" name="TextBox 125"/>
            <p:cNvSpPr txBox="1"/>
            <p:nvPr/>
          </p:nvSpPr>
          <p:spPr>
            <a:xfrm>
              <a:off x="2823472" y="3804897"/>
              <a:ext cx="1512115" cy="690473"/>
            </a:xfrm>
            <a:prstGeom prst="rect">
              <a:avLst/>
            </a:prstGeom>
            <a:noFill/>
          </p:spPr>
          <p:txBody>
            <a:bodyPr wrap="none" lIns="179234" tIns="143387" rIns="179234" bIns="143387" rtlCol="0">
              <a:spAutoFit/>
            </a:bodyPr>
            <a:lstStyle/>
            <a:p>
              <a:pPr algn="ctr" defTabSz="913804">
                <a:lnSpc>
                  <a:spcPct val="90000"/>
                </a:lnSpc>
              </a:pPr>
              <a:r>
                <a:rPr lang="en-US" sz="1370" spc="-49" dirty="0">
                  <a:solidFill>
                    <a:srgbClr val="BAD80A"/>
                  </a:solidFill>
                </a:rPr>
                <a:t>VPN Gateway</a:t>
              </a:r>
            </a:p>
            <a:p>
              <a:pPr algn="ctr" defTabSz="913804">
                <a:lnSpc>
                  <a:spcPct val="90000"/>
                </a:lnSpc>
              </a:pPr>
              <a:r>
                <a:rPr lang="en-US" sz="1370" spc="-49" dirty="0">
                  <a:solidFill>
                    <a:srgbClr val="BAD80A"/>
                  </a:solidFill>
                </a:rPr>
                <a:t>(Internet Edge) </a:t>
              </a:r>
            </a:p>
          </p:txBody>
        </p:sp>
      </p:grpSp>
    </p:spTree>
    <p:extLst>
      <p:ext uri="{BB962C8B-B14F-4D97-AF65-F5344CB8AC3E}">
        <p14:creationId xmlns:p14="http://schemas.microsoft.com/office/powerpoint/2010/main" val="16633802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XONVX Slide Master">
  <a:themeElements>
    <a:clrScheme name="Custom 2">
      <a:dk1>
        <a:srgbClr val="000000"/>
      </a:dk1>
      <a:lt1>
        <a:sysClr val="window" lastClr="FFFFFF"/>
      </a:lt1>
      <a:dk2>
        <a:srgbClr val="000000"/>
      </a:dk2>
      <a:lt2>
        <a:srgbClr val="FFFFFF"/>
      </a:lt2>
      <a:accent1>
        <a:srgbClr val="D90010"/>
      </a:accent1>
      <a:accent2>
        <a:srgbClr val="607783"/>
      </a:accent2>
      <a:accent3>
        <a:srgbClr val="485762"/>
      </a:accent3>
      <a:accent4>
        <a:srgbClr val="404040"/>
      </a:accent4>
      <a:accent5>
        <a:srgbClr val="808080"/>
      </a:accent5>
      <a:accent6>
        <a:srgbClr val="BFBFBF"/>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4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5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5.xml><?xml version="1.0" encoding="utf-8"?>
<a:theme xmlns:a="http://schemas.openxmlformats.org/drawingml/2006/main" name="6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6.xml><?xml version="1.0" encoding="utf-8"?>
<a:theme xmlns:a="http://schemas.openxmlformats.org/drawingml/2006/main" name="7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7.xml><?xml version="1.0" encoding="utf-8"?>
<a:theme xmlns:a="http://schemas.openxmlformats.org/drawingml/2006/main" name="7_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465D01F-9AE6-47ED-AC67-4D8944814AA9}"/>
    </a:ext>
  </a:extLst>
</a:theme>
</file>

<file path=ppt/theme/theme8.xml><?xml version="1.0" encoding="utf-8"?>
<a:theme xmlns:a="http://schemas.openxmlformats.org/drawingml/2006/main" name="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FT_AzureCon_2015_Template_v03" id="{4715AF1A-5204-4C1D-AE3F-AB18B0EACD86}" vid="{F49B64AE-F52D-4E00-A733-3466B8A17420}"/>
    </a:ext>
  </a:extLst>
</a:theme>
</file>

<file path=ppt/theme/theme9.xml><?xml version="1.0" encoding="utf-8"?>
<a:theme xmlns:a="http://schemas.openxmlformats.org/drawingml/2006/main" name="Microsoft AzureCon 2015 Template - Color">
  <a:themeElements>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FT_AzureCon_2015_Template_v03" id="{4715AF1A-5204-4C1D-AE3F-AB18B0EACD86}" vid="{142F58D1-7453-4167-8D3B-22E918ED6251}"/>
    </a:ext>
  </a:extLst>
</a:theme>
</file>

<file path=docProps/app.xml><?xml version="1.0" encoding="utf-8"?>
<Properties xmlns="http://schemas.openxmlformats.org/officeDocument/2006/extended-properties" xmlns:vt="http://schemas.openxmlformats.org/officeDocument/2006/docPropsVTypes">
  <TotalTime>533</TotalTime>
  <Words>1492</Words>
  <Application>Microsoft Office PowerPoint</Application>
  <PresentationFormat>Widescreen</PresentationFormat>
  <Paragraphs>397</Paragraphs>
  <Slides>24</Slides>
  <Notes>5</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24</vt:i4>
      </vt:variant>
    </vt:vector>
  </HeadingPairs>
  <TitlesOfParts>
    <vt:vector size="49" baseType="lpstr">
      <vt:lpstr>Arial Unicode MS</vt:lpstr>
      <vt:lpstr>ＭＳ Ｐゴシック</vt:lpstr>
      <vt:lpstr>ＭＳ Ｐゴシック</vt:lpstr>
      <vt:lpstr>Arial</vt:lpstr>
      <vt:lpstr>Calibri</vt:lpstr>
      <vt:lpstr>Calibri Light</vt:lpstr>
      <vt:lpstr>Consolas</vt:lpstr>
      <vt:lpstr>Lucida Grande</vt:lpstr>
      <vt:lpstr>Segoe Light</vt:lpstr>
      <vt:lpstr>Segoe UI</vt:lpstr>
      <vt:lpstr>Segoe UI </vt:lpstr>
      <vt:lpstr>Segoe UI Light</vt:lpstr>
      <vt:lpstr>Segoe UI Semibold</vt:lpstr>
      <vt:lpstr>Verdana</vt:lpstr>
      <vt:lpstr>Wingdings</vt:lpstr>
      <vt:lpstr>Office Theme</vt:lpstr>
      <vt:lpstr>3_5-30610_Microsoft_Ignite_Keynote_Template</vt:lpstr>
      <vt:lpstr>4_5-30610_Microsoft_Ignite_Keynote_Template</vt:lpstr>
      <vt:lpstr>5_5-30610_Microsoft_Ignite_Keynote_Template</vt:lpstr>
      <vt:lpstr>6_5-30610_Microsoft_Ignite_Keynote_Template</vt:lpstr>
      <vt:lpstr>7_5-30610_Microsoft_Ignite_Keynote_Template</vt:lpstr>
      <vt:lpstr>7_Server and Cloud 2013</vt:lpstr>
      <vt:lpstr>WHITE TEMPLATE</vt:lpstr>
      <vt:lpstr>Microsoft AzureCon 2015 Template - Color</vt:lpstr>
      <vt:lpstr>AXONVX Slide Master</vt:lpstr>
      <vt:lpstr>Australian ExpressRoute</vt:lpstr>
      <vt:lpstr>Connectivity choices: Internet or Private</vt:lpstr>
      <vt:lpstr>ExpressRoute</vt:lpstr>
      <vt:lpstr>ExpressRoute Connectivity</vt:lpstr>
      <vt:lpstr>Huge infrastructure scale is the enabler</vt:lpstr>
      <vt:lpstr>Billing options and bandwidths</vt:lpstr>
      <vt:lpstr>ExpressRoute connectivity models</vt:lpstr>
      <vt:lpstr>ExpressRoute Sites and Partners</vt:lpstr>
      <vt:lpstr>ExpressRoute and S2S VPN Coexistence</vt:lpstr>
      <vt:lpstr>ExpressRoute Premium Add On</vt:lpstr>
      <vt:lpstr>VPN Gateways for Virtual Network</vt:lpstr>
      <vt:lpstr>Office 365 Timelines and Partners</vt:lpstr>
      <vt:lpstr>ExpressRoute Traffic Paths within Australia</vt:lpstr>
      <vt:lpstr>4 ExpressRoute partners in Australia:</vt:lpstr>
      <vt:lpstr>Customer network components</vt:lpstr>
      <vt:lpstr>Azure Australia East (Sydney) Express Route Connectivity (existing)</vt:lpstr>
      <vt:lpstr>Azure Australia South East (Melbourne) Express Route Connectivity</vt:lpstr>
      <vt:lpstr>ExpressRoute Provider Partners in Australia (with direct connection to MS Enterprise Edge)</vt:lpstr>
      <vt:lpstr>NATIONAL COVERAGE</vt:lpstr>
      <vt:lpstr>Connecting to Microsoft Azure</vt:lpstr>
      <vt:lpstr>Supporting multiple customers </vt:lpstr>
      <vt:lpstr>MPLS WAN</vt:lpstr>
      <vt:lpstr>DARK FIBRE / ETHERNET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Reid Purvis</dc:creator>
  <cp:lastModifiedBy>Reid Purvis</cp:lastModifiedBy>
  <cp:revision>43</cp:revision>
  <dcterms:created xsi:type="dcterms:W3CDTF">2015-05-15T01:31:25Z</dcterms:created>
  <dcterms:modified xsi:type="dcterms:W3CDTF">2016-01-28T22:44:33Z</dcterms:modified>
</cp:coreProperties>
</file>