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21"/>
  </p:notesMasterIdLst>
  <p:handoutMasterIdLst>
    <p:handoutMasterId r:id="rId22"/>
  </p:handoutMasterIdLst>
  <p:sldIdLst>
    <p:sldId id="258" r:id="rId5"/>
    <p:sldId id="272" r:id="rId6"/>
    <p:sldId id="265" r:id="rId7"/>
    <p:sldId id="277" r:id="rId8"/>
    <p:sldId id="300" r:id="rId9"/>
    <p:sldId id="301" r:id="rId10"/>
    <p:sldId id="282" r:id="rId11"/>
    <p:sldId id="287" r:id="rId12"/>
    <p:sldId id="302" r:id="rId13"/>
    <p:sldId id="303" r:id="rId14"/>
    <p:sldId id="304" r:id="rId15"/>
    <p:sldId id="305" r:id="rId16"/>
    <p:sldId id="306" r:id="rId17"/>
    <p:sldId id="307" r:id="rId18"/>
    <p:sldId id="292" r:id="rId19"/>
    <p:sldId id="299" r:id="rId20"/>
  </p:sldIdLst>
  <p:sldSz cx="12192000" cy="6858000"/>
  <p:notesSz cx="6858000" cy="9144000"/>
  <p:embeddedFontLst>
    <p:embeddedFont>
      <p:font typeface="Avenir Next LT Pro" panose="020B050402020202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Speak Pro" panose="020B0504020101020102"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49" autoAdjust="0"/>
  </p:normalViewPr>
  <p:slideViewPr>
    <p:cSldViewPr snapToGrid="0">
      <p:cViewPr varScale="1">
        <p:scale>
          <a:sx n="68" d="100"/>
          <a:sy n="68" d="100"/>
        </p:scale>
        <p:origin x="616" y="48"/>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6/3/2024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6/3/2024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6/3/2024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6/3/2024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6/3/2024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6/3/2024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6/3/2024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6/3/2024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6/3/2024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6/3/2024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6/3/2024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6/3/2024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6/3/2024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6/3/2024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6/3/2024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6/3/2024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6/3/2024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6/3/2024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6/3/2024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6/3/2024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6/3/2024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6/3/2024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6/3/2024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6/3/2024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6/3/2024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6/3/2024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6/3/2024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6/3/2024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6/3/2024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6/3/2024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6/3/2024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6/3/2024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6/3/2024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6/3/2024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6/3/2024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6/3/2024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6/3/2024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6/3/2024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0.png"/><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0.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slideLayout" Target="../slideLayouts/slideLayout37.xml"/><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20.png"/><Relationship Id="rId2" Type="http://schemas.openxmlformats.org/officeDocument/2006/relationships/audio" Target="../media/media15.m4a"/><Relationship Id="rId16" Type="http://schemas.openxmlformats.org/officeDocument/2006/relationships/image" Target="../media/image23.png"/><Relationship Id="rId1" Type="http://schemas.microsoft.com/office/2007/relationships/media" Target="../media/media15.m4a"/><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0.pn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20.png"/><Relationship Id="rId4"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0.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0.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0.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p:txBody>
          <a:bodyPr>
            <a:noAutofit/>
          </a:bodyPr>
          <a:lstStyle/>
          <a:p>
            <a:r>
              <a:rPr lang="en-US" sz="3200" dirty="0"/>
              <a:t>Protective Factors for Good Mental Health and Mental Wellbeing</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p:txBody>
          <a:bodyPr/>
          <a:lstStyle/>
          <a:p>
            <a:r>
              <a:rPr lang="en-US" dirty="0"/>
              <a:t>Meditation and Mindfulness for Beginners </a:t>
            </a:r>
          </a:p>
        </p:txBody>
      </p:sp>
      <p:pic>
        <p:nvPicPr>
          <p:cNvPr id="10" name="Audio 9">
            <a:hlinkClick r:id="" action="ppaction://media"/>
            <a:extLst>
              <a:ext uri="{FF2B5EF4-FFF2-40B4-BE49-F238E27FC236}">
                <a16:creationId xmlns:a16="http://schemas.microsoft.com/office/drawing/2014/main" id="{C78F1BB4-66E8-4A80-A08D-36375919CE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13068127"/>
      </p:ext>
    </p:extLst>
  </p:cSld>
  <p:clrMapOvr>
    <a:masterClrMapping/>
  </p:clrMapOvr>
  <mc:AlternateContent xmlns:mc="http://schemas.openxmlformats.org/markup-compatibility/2006">
    <mc:Choice xmlns:p14="http://schemas.microsoft.com/office/powerpoint/2010/main" Requires="p14">
      <p:transition spd="slow" p14:dur="2000" advTm="11114"/>
    </mc:Choice>
    <mc:Fallback>
      <p:transition spd="slow" advTm="11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0DDBD-B3E8-4FEF-A323-9629D76E9700}"/>
              </a:ext>
            </a:extLst>
          </p:cNvPr>
          <p:cNvSpPr>
            <a:spLocks noGrp="1"/>
          </p:cNvSpPr>
          <p:nvPr>
            <p:ph type="title"/>
          </p:nvPr>
        </p:nvSpPr>
        <p:spPr>
          <a:xfrm>
            <a:off x="928799" y="607100"/>
            <a:ext cx="7564751" cy="697044"/>
          </a:xfrm>
        </p:spPr>
        <p:txBody>
          <a:bodyPr/>
          <a:lstStyle/>
          <a:p>
            <a:r>
              <a:rPr lang="en-GB" dirty="0"/>
              <a:t>Mindfulness Looks Like</a:t>
            </a:r>
          </a:p>
        </p:txBody>
      </p:sp>
      <p:sp>
        <p:nvSpPr>
          <p:cNvPr id="3" name="Text Placeholder 2">
            <a:extLst>
              <a:ext uri="{FF2B5EF4-FFF2-40B4-BE49-F238E27FC236}">
                <a16:creationId xmlns:a16="http://schemas.microsoft.com/office/drawing/2014/main" id="{158DF72A-25B8-4AB0-B389-7210E3B7B465}"/>
              </a:ext>
            </a:extLst>
          </p:cNvPr>
          <p:cNvSpPr>
            <a:spLocks noGrp="1"/>
          </p:cNvSpPr>
          <p:nvPr>
            <p:ph type="body" sz="half" idx="2"/>
          </p:nvPr>
        </p:nvSpPr>
        <p:spPr/>
        <p:txBody>
          <a:bodyPr/>
          <a:lstStyle/>
          <a:p>
            <a:r>
              <a:rPr lang="en-GB" dirty="0"/>
              <a:t>Compassion</a:t>
            </a:r>
          </a:p>
        </p:txBody>
      </p:sp>
      <p:sp>
        <p:nvSpPr>
          <p:cNvPr id="5" name="Slide Number Placeholder 4">
            <a:extLst>
              <a:ext uri="{FF2B5EF4-FFF2-40B4-BE49-F238E27FC236}">
                <a16:creationId xmlns:a16="http://schemas.microsoft.com/office/drawing/2014/main" id="{EB82FC7D-970F-426F-B5CC-1DAE69B57834}"/>
              </a:ext>
            </a:extLst>
          </p:cNvPr>
          <p:cNvSpPr>
            <a:spLocks noGrp="1"/>
          </p:cNvSpPr>
          <p:nvPr>
            <p:ph type="sldNum" sz="quarter" idx="12"/>
          </p:nvPr>
        </p:nvSpPr>
        <p:spPr/>
        <p:txBody>
          <a:bodyPr/>
          <a:lstStyle/>
          <a:p>
            <a:fld id="{95CBEC59-7FF9-4688-98DF-89832A0C9025}" type="slidenum">
              <a:rPr lang="en-US" smtClean="0"/>
              <a:t>10</a:t>
            </a:fld>
            <a:endParaRPr lang="en-US" dirty="0"/>
          </a:p>
        </p:txBody>
      </p:sp>
      <p:sp>
        <p:nvSpPr>
          <p:cNvPr id="7" name="Text Placeholder 6">
            <a:extLst>
              <a:ext uri="{FF2B5EF4-FFF2-40B4-BE49-F238E27FC236}">
                <a16:creationId xmlns:a16="http://schemas.microsoft.com/office/drawing/2014/main" id="{5023853C-48A6-490F-839A-0B61F80EF915}"/>
              </a:ext>
            </a:extLst>
          </p:cNvPr>
          <p:cNvSpPr>
            <a:spLocks noGrp="1"/>
          </p:cNvSpPr>
          <p:nvPr>
            <p:ph type="body" sz="half" idx="16"/>
          </p:nvPr>
        </p:nvSpPr>
        <p:spPr/>
        <p:txBody>
          <a:bodyPr/>
          <a:lstStyle/>
          <a:p>
            <a:r>
              <a:rPr lang="en-GB" dirty="0"/>
              <a:t>Meditating	</a:t>
            </a:r>
          </a:p>
        </p:txBody>
      </p:sp>
      <p:sp>
        <p:nvSpPr>
          <p:cNvPr id="8" name="Text Placeholder 7">
            <a:extLst>
              <a:ext uri="{FF2B5EF4-FFF2-40B4-BE49-F238E27FC236}">
                <a16:creationId xmlns:a16="http://schemas.microsoft.com/office/drawing/2014/main" id="{EDC7BA8B-1B82-4542-BDCD-208136046730}"/>
              </a:ext>
            </a:extLst>
          </p:cNvPr>
          <p:cNvSpPr>
            <a:spLocks noGrp="1"/>
          </p:cNvSpPr>
          <p:nvPr>
            <p:ph type="body" sz="half" idx="17"/>
          </p:nvPr>
        </p:nvSpPr>
        <p:spPr/>
        <p:txBody>
          <a:bodyPr/>
          <a:lstStyle/>
          <a:p>
            <a:r>
              <a:rPr lang="en-GB" dirty="0"/>
              <a:t>Discipline</a:t>
            </a:r>
          </a:p>
        </p:txBody>
      </p:sp>
      <p:sp>
        <p:nvSpPr>
          <p:cNvPr id="9" name="Text Placeholder 8">
            <a:extLst>
              <a:ext uri="{FF2B5EF4-FFF2-40B4-BE49-F238E27FC236}">
                <a16:creationId xmlns:a16="http://schemas.microsoft.com/office/drawing/2014/main" id="{A934AA5D-BC70-4959-8AAD-2920CCDDF608}"/>
              </a:ext>
            </a:extLst>
          </p:cNvPr>
          <p:cNvSpPr>
            <a:spLocks noGrp="1"/>
          </p:cNvSpPr>
          <p:nvPr>
            <p:ph type="body" sz="half" idx="18"/>
          </p:nvPr>
        </p:nvSpPr>
        <p:spPr/>
        <p:txBody>
          <a:bodyPr/>
          <a:lstStyle/>
          <a:p>
            <a:r>
              <a:rPr lang="en-GB" dirty="0"/>
              <a:t>The Right Speech</a:t>
            </a:r>
          </a:p>
        </p:txBody>
      </p:sp>
      <p:sp>
        <p:nvSpPr>
          <p:cNvPr id="10" name="Text Placeholder 9">
            <a:extLst>
              <a:ext uri="{FF2B5EF4-FFF2-40B4-BE49-F238E27FC236}">
                <a16:creationId xmlns:a16="http://schemas.microsoft.com/office/drawing/2014/main" id="{AE116266-45A6-4766-A04D-20EAC531CD4A}"/>
              </a:ext>
            </a:extLst>
          </p:cNvPr>
          <p:cNvSpPr>
            <a:spLocks noGrp="1"/>
          </p:cNvSpPr>
          <p:nvPr>
            <p:ph type="body" sz="half" idx="19"/>
          </p:nvPr>
        </p:nvSpPr>
        <p:spPr/>
        <p:txBody>
          <a:bodyPr/>
          <a:lstStyle/>
          <a:p>
            <a:r>
              <a:rPr lang="en-GB" dirty="0"/>
              <a:t>Watching Our Thoughts</a:t>
            </a:r>
          </a:p>
        </p:txBody>
      </p:sp>
      <p:sp>
        <p:nvSpPr>
          <p:cNvPr id="11" name="Text Placeholder 10">
            <a:extLst>
              <a:ext uri="{FF2B5EF4-FFF2-40B4-BE49-F238E27FC236}">
                <a16:creationId xmlns:a16="http://schemas.microsoft.com/office/drawing/2014/main" id="{7AE915CE-B6FC-42F5-9079-A4AAF3039A33}"/>
              </a:ext>
            </a:extLst>
          </p:cNvPr>
          <p:cNvSpPr>
            <a:spLocks noGrp="1"/>
          </p:cNvSpPr>
          <p:nvPr>
            <p:ph type="body" sz="half" idx="20"/>
          </p:nvPr>
        </p:nvSpPr>
        <p:spPr/>
        <p:txBody>
          <a:bodyPr>
            <a:normAutofit fontScale="92500"/>
          </a:bodyPr>
          <a:lstStyle/>
          <a:p>
            <a:r>
              <a:rPr lang="en-GB" dirty="0"/>
              <a:t>Acceptance &amp; Letting go</a:t>
            </a:r>
          </a:p>
        </p:txBody>
      </p:sp>
      <p:sp>
        <p:nvSpPr>
          <p:cNvPr id="12" name="Text Placeholder 11">
            <a:extLst>
              <a:ext uri="{FF2B5EF4-FFF2-40B4-BE49-F238E27FC236}">
                <a16:creationId xmlns:a16="http://schemas.microsoft.com/office/drawing/2014/main" id="{D1BE4B70-2389-496D-9B53-6367277AE136}"/>
              </a:ext>
            </a:extLst>
          </p:cNvPr>
          <p:cNvSpPr>
            <a:spLocks noGrp="1"/>
          </p:cNvSpPr>
          <p:nvPr>
            <p:ph type="body" sz="half" idx="21"/>
          </p:nvPr>
        </p:nvSpPr>
        <p:spPr/>
        <p:txBody>
          <a:bodyPr/>
          <a:lstStyle/>
          <a:p>
            <a:r>
              <a:rPr lang="en-GB" dirty="0"/>
              <a:t>For self and for others </a:t>
            </a:r>
          </a:p>
        </p:txBody>
      </p:sp>
      <p:sp>
        <p:nvSpPr>
          <p:cNvPr id="13" name="Text Placeholder 12">
            <a:extLst>
              <a:ext uri="{FF2B5EF4-FFF2-40B4-BE49-F238E27FC236}">
                <a16:creationId xmlns:a16="http://schemas.microsoft.com/office/drawing/2014/main" id="{4B662160-811F-4485-BD95-2FB2440DF149}"/>
              </a:ext>
            </a:extLst>
          </p:cNvPr>
          <p:cNvSpPr>
            <a:spLocks noGrp="1"/>
          </p:cNvSpPr>
          <p:nvPr>
            <p:ph type="body" sz="half" idx="22"/>
          </p:nvPr>
        </p:nvSpPr>
        <p:spPr/>
        <p:txBody>
          <a:bodyPr>
            <a:normAutofit lnSpcReduction="10000"/>
          </a:bodyPr>
          <a:lstStyle/>
          <a:p>
            <a:r>
              <a:rPr lang="en-GB" dirty="0"/>
              <a:t>There’s many varieties of meditation we can explore </a:t>
            </a:r>
          </a:p>
        </p:txBody>
      </p:sp>
      <p:sp>
        <p:nvSpPr>
          <p:cNvPr id="14" name="Text Placeholder 13">
            <a:extLst>
              <a:ext uri="{FF2B5EF4-FFF2-40B4-BE49-F238E27FC236}">
                <a16:creationId xmlns:a16="http://schemas.microsoft.com/office/drawing/2014/main" id="{7A5F5995-9F30-46FE-BA00-03AB488107E6}"/>
              </a:ext>
            </a:extLst>
          </p:cNvPr>
          <p:cNvSpPr>
            <a:spLocks noGrp="1"/>
          </p:cNvSpPr>
          <p:nvPr>
            <p:ph type="body" sz="half" idx="23"/>
          </p:nvPr>
        </p:nvSpPr>
        <p:spPr/>
        <p:txBody>
          <a:bodyPr>
            <a:normAutofit fontScale="92500" lnSpcReduction="10000"/>
          </a:bodyPr>
          <a:lstStyle/>
          <a:p>
            <a:r>
              <a:rPr lang="en-GB" dirty="0"/>
              <a:t>Controlling ourselves in our responses to others, food choices, negative habits</a:t>
            </a:r>
          </a:p>
        </p:txBody>
      </p:sp>
      <p:sp>
        <p:nvSpPr>
          <p:cNvPr id="15" name="Text Placeholder 14">
            <a:extLst>
              <a:ext uri="{FF2B5EF4-FFF2-40B4-BE49-F238E27FC236}">
                <a16:creationId xmlns:a16="http://schemas.microsoft.com/office/drawing/2014/main" id="{C374FE61-03A2-4D41-8CF8-FB44DB368F0D}"/>
              </a:ext>
            </a:extLst>
          </p:cNvPr>
          <p:cNvSpPr>
            <a:spLocks noGrp="1"/>
          </p:cNvSpPr>
          <p:nvPr>
            <p:ph type="body" sz="half" idx="24"/>
          </p:nvPr>
        </p:nvSpPr>
        <p:spPr/>
        <p:txBody>
          <a:bodyPr>
            <a:normAutofit lnSpcReduction="10000"/>
          </a:bodyPr>
          <a:lstStyle/>
          <a:p>
            <a:r>
              <a:rPr lang="en-GB" dirty="0"/>
              <a:t>Thinking before we speak or pass judgments. </a:t>
            </a:r>
          </a:p>
        </p:txBody>
      </p:sp>
      <p:sp>
        <p:nvSpPr>
          <p:cNvPr id="16" name="Text Placeholder 15">
            <a:extLst>
              <a:ext uri="{FF2B5EF4-FFF2-40B4-BE49-F238E27FC236}">
                <a16:creationId xmlns:a16="http://schemas.microsoft.com/office/drawing/2014/main" id="{AC5DA128-A611-456C-B673-124FA230A95D}"/>
              </a:ext>
            </a:extLst>
          </p:cNvPr>
          <p:cNvSpPr>
            <a:spLocks noGrp="1"/>
          </p:cNvSpPr>
          <p:nvPr>
            <p:ph type="body" sz="half" idx="25"/>
          </p:nvPr>
        </p:nvSpPr>
        <p:spPr/>
        <p:txBody>
          <a:bodyPr>
            <a:normAutofit lnSpcReduction="10000"/>
          </a:bodyPr>
          <a:lstStyle/>
          <a:p>
            <a:r>
              <a:rPr lang="en-GB" dirty="0"/>
              <a:t>Thoughts that are harmful towards ourselves and others</a:t>
            </a:r>
          </a:p>
        </p:txBody>
      </p:sp>
      <p:sp>
        <p:nvSpPr>
          <p:cNvPr id="17" name="Text Placeholder 16">
            <a:extLst>
              <a:ext uri="{FF2B5EF4-FFF2-40B4-BE49-F238E27FC236}">
                <a16:creationId xmlns:a16="http://schemas.microsoft.com/office/drawing/2014/main" id="{FF294FF6-D18A-4CB2-A241-06766BE22E21}"/>
              </a:ext>
            </a:extLst>
          </p:cNvPr>
          <p:cNvSpPr>
            <a:spLocks noGrp="1"/>
          </p:cNvSpPr>
          <p:nvPr>
            <p:ph type="body" sz="half" idx="26"/>
          </p:nvPr>
        </p:nvSpPr>
        <p:spPr/>
        <p:txBody>
          <a:bodyPr>
            <a:normAutofit fontScale="92500" lnSpcReduction="10000"/>
          </a:bodyPr>
          <a:lstStyle/>
          <a:p>
            <a:r>
              <a:rPr lang="en-GB" dirty="0"/>
              <a:t>Accepting people for what they are, letting go of things not designed for us</a:t>
            </a:r>
          </a:p>
        </p:txBody>
      </p:sp>
      <p:pic>
        <p:nvPicPr>
          <p:cNvPr id="26" name="Picture Placeholder 25">
            <a:extLst>
              <a:ext uri="{FF2B5EF4-FFF2-40B4-BE49-F238E27FC236}">
                <a16:creationId xmlns:a16="http://schemas.microsoft.com/office/drawing/2014/main" id="{A44ACE04-EF68-4FBD-937A-7254F2B1252C}"/>
              </a:ext>
            </a:extLst>
          </p:cNvPr>
          <p:cNvPicPr>
            <a:picLocks noGrp="1" noChangeAspect="1"/>
          </p:cNvPicPr>
          <p:nvPr>
            <p:ph type="pic" sz="quarter" idx="27"/>
          </p:nvPr>
        </p:nvPicPr>
        <p:blipFill>
          <a:blip r:embed="rId4"/>
          <a:srcRect l="16728" r="16728"/>
          <a:stretch>
            <a:fillRect/>
          </a:stretch>
        </p:blipFill>
        <p:spPr/>
      </p:pic>
      <p:pic>
        <p:nvPicPr>
          <p:cNvPr id="28" name="Picture Placeholder 27">
            <a:extLst>
              <a:ext uri="{FF2B5EF4-FFF2-40B4-BE49-F238E27FC236}">
                <a16:creationId xmlns:a16="http://schemas.microsoft.com/office/drawing/2014/main" id="{A5F4BBA6-AB1E-4A08-B6B8-5CB84E8EE09A}"/>
              </a:ext>
            </a:extLst>
          </p:cNvPr>
          <p:cNvPicPr>
            <a:picLocks noGrp="1" noChangeAspect="1"/>
          </p:cNvPicPr>
          <p:nvPr>
            <p:ph type="pic" sz="quarter" idx="28"/>
          </p:nvPr>
        </p:nvPicPr>
        <p:blipFill>
          <a:blip r:embed="rId4"/>
          <a:srcRect l="16728" r="16728"/>
          <a:stretch>
            <a:fillRect/>
          </a:stretch>
        </p:blipFill>
        <p:spPr/>
      </p:pic>
      <p:pic>
        <p:nvPicPr>
          <p:cNvPr id="30" name="Picture Placeholder 29">
            <a:extLst>
              <a:ext uri="{FF2B5EF4-FFF2-40B4-BE49-F238E27FC236}">
                <a16:creationId xmlns:a16="http://schemas.microsoft.com/office/drawing/2014/main" id="{6E50E4EC-D2CC-4B72-AB03-23B0533AAA11}"/>
              </a:ext>
            </a:extLst>
          </p:cNvPr>
          <p:cNvPicPr>
            <a:picLocks noGrp="1" noChangeAspect="1"/>
          </p:cNvPicPr>
          <p:nvPr>
            <p:ph type="pic" sz="quarter" idx="29"/>
          </p:nvPr>
        </p:nvPicPr>
        <p:blipFill>
          <a:blip r:embed="rId4"/>
          <a:srcRect l="16728" r="16728"/>
          <a:stretch>
            <a:fillRect/>
          </a:stretch>
        </p:blipFill>
        <p:spPr/>
      </p:pic>
      <p:pic>
        <p:nvPicPr>
          <p:cNvPr id="32" name="Picture Placeholder 31">
            <a:extLst>
              <a:ext uri="{FF2B5EF4-FFF2-40B4-BE49-F238E27FC236}">
                <a16:creationId xmlns:a16="http://schemas.microsoft.com/office/drawing/2014/main" id="{E3FC7501-F0FA-4C4F-8BCF-EF659D9F0A6A}"/>
              </a:ext>
            </a:extLst>
          </p:cNvPr>
          <p:cNvPicPr>
            <a:picLocks noGrp="1" noChangeAspect="1"/>
          </p:cNvPicPr>
          <p:nvPr>
            <p:ph type="pic" sz="quarter" idx="30"/>
          </p:nvPr>
        </p:nvPicPr>
        <p:blipFill>
          <a:blip r:embed="rId4"/>
          <a:srcRect l="16728" r="16728"/>
          <a:stretch>
            <a:fillRect/>
          </a:stretch>
        </p:blipFill>
        <p:spPr/>
      </p:pic>
      <p:pic>
        <p:nvPicPr>
          <p:cNvPr id="34" name="Picture Placeholder 33">
            <a:extLst>
              <a:ext uri="{FF2B5EF4-FFF2-40B4-BE49-F238E27FC236}">
                <a16:creationId xmlns:a16="http://schemas.microsoft.com/office/drawing/2014/main" id="{2D0B9C1B-F186-4F51-8CC6-A57EF36E7058}"/>
              </a:ext>
            </a:extLst>
          </p:cNvPr>
          <p:cNvPicPr>
            <a:picLocks noGrp="1" noChangeAspect="1"/>
          </p:cNvPicPr>
          <p:nvPr>
            <p:ph type="pic" sz="quarter" idx="31"/>
          </p:nvPr>
        </p:nvPicPr>
        <p:blipFill>
          <a:blip r:embed="rId4"/>
          <a:srcRect l="16728" r="16728"/>
          <a:stretch>
            <a:fillRect/>
          </a:stretch>
        </p:blipFill>
        <p:spPr/>
      </p:pic>
      <p:pic>
        <p:nvPicPr>
          <p:cNvPr id="36" name="Picture Placeholder 35">
            <a:extLst>
              <a:ext uri="{FF2B5EF4-FFF2-40B4-BE49-F238E27FC236}">
                <a16:creationId xmlns:a16="http://schemas.microsoft.com/office/drawing/2014/main" id="{428F2CC6-35EF-4F4B-876F-EBFF821FF278}"/>
              </a:ext>
            </a:extLst>
          </p:cNvPr>
          <p:cNvPicPr>
            <a:picLocks noGrp="1" noChangeAspect="1"/>
          </p:cNvPicPr>
          <p:nvPr>
            <p:ph type="pic" sz="quarter" idx="32"/>
          </p:nvPr>
        </p:nvPicPr>
        <p:blipFill>
          <a:blip r:embed="rId4"/>
          <a:srcRect l="16728" r="16728"/>
          <a:stretch>
            <a:fillRect/>
          </a:stretch>
        </p:blipFill>
        <p:spPr/>
      </p:pic>
      <p:pic>
        <p:nvPicPr>
          <p:cNvPr id="24" name="Picture 23">
            <a:extLst>
              <a:ext uri="{FF2B5EF4-FFF2-40B4-BE49-F238E27FC236}">
                <a16:creationId xmlns:a16="http://schemas.microsoft.com/office/drawing/2014/main" id="{2E41FEF7-A0EE-46EE-BADB-C6A1916333D3}"/>
              </a:ext>
            </a:extLst>
          </p:cNvPr>
          <p:cNvPicPr>
            <a:picLocks noChangeAspect="1"/>
          </p:cNvPicPr>
          <p:nvPr/>
        </p:nvPicPr>
        <p:blipFill>
          <a:blip r:embed="rId5"/>
          <a:stretch>
            <a:fillRect/>
          </a:stretch>
        </p:blipFill>
        <p:spPr>
          <a:xfrm>
            <a:off x="451087" y="6369767"/>
            <a:ext cx="4993057" cy="365792"/>
          </a:xfrm>
          <a:prstGeom prst="rect">
            <a:avLst/>
          </a:prstGeom>
        </p:spPr>
      </p:pic>
      <p:pic>
        <p:nvPicPr>
          <p:cNvPr id="38" name="Audio 37">
            <a:hlinkClick r:id="" action="ppaction://media"/>
            <a:extLst>
              <a:ext uri="{FF2B5EF4-FFF2-40B4-BE49-F238E27FC236}">
                <a16:creationId xmlns:a16="http://schemas.microsoft.com/office/drawing/2014/main" id="{1A5921AC-11EC-435C-9587-D3C190EC1F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1399198"/>
      </p:ext>
    </p:extLst>
  </p:cSld>
  <p:clrMapOvr>
    <a:masterClrMapping/>
  </p:clrMapOvr>
  <mc:AlternateContent xmlns:mc="http://schemas.openxmlformats.org/markup-compatibility/2006">
    <mc:Choice xmlns:p14="http://schemas.microsoft.com/office/powerpoint/2010/main" Requires="p14">
      <p:transition spd="slow" p14:dur="2000" advTm="45954"/>
    </mc:Choice>
    <mc:Fallback>
      <p:transition spd="slow" advTm="4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0DDBD-B3E8-4FEF-A323-9629D76E9700}"/>
              </a:ext>
            </a:extLst>
          </p:cNvPr>
          <p:cNvSpPr>
            <a:spLocks noGrp="1"/>
          </p:cNvSpPr>
          <p:nvPr>
            <p:ph type="title"/>
          </p:nvPr>
        </p:nvSpPr>
        <p:spPr>
          <a:xfrm>
            <a:off x="928799" y="607100"/>
            <a:ext cx="7564751" cy="697044"/>
          </a:xfrm>
        </p:spPr>
        <p:txBody>
          <a:bodyPr/>
          <a:lstStyle/>
          <a:p>
            <a:r>
              <a:rPr lang="en-GB" dirty="0"/>
              <a:t>Mindfulness Looks Like</a:t>
            </a:r>
          </a:p>
        </p:txBody>
      </p:sp>
      <p:sp>
        <p:nvSpPr>
          <p:cNvPr id="3" name="Text Placeholder 2">
            <a:extLst>
              <a:ext uri="{FF2B5EF4-FFF2-40B4-BE49-F238E27FC236}">
                <a16:creationId xmlns:a16="http://schemas.microsoft.com/office/drawing/2014/main" id="{158DF72A-25B8-4AB0-B389-7210E3B7B465}"/>
              </a:ext>
            </a:extLst>
          </p:cNvPr>
          <p:cNvSpPr>
            <a:spLocks noGrp="1"/>
          </p:cNvSpPr>
          <p:nvPr>
            <p:ph type="body" sz="half" idx="2"/>
          </p:nvPr>
        </p:nvSpPr>
        <p:spPr/>
        <p:txBody>
          <a:bodyPr/>
          <a:lstStyle/>
          <a:p>
            <a:r>
              <a:rPr lang="en-GB" dirty="0"/>
              <a:t>Flowing with Change</a:t>
            </a:r>
          </a:p>
        </p:txBody>
      </p:sp>
      <p:sp>
        <p:nvSpPr>
          <p:cNvPr id="5" name="Slide Number Placeholder 4">
            <a:extLst>
              <a:ext uri="{FF2B5EF4-FFF2-40B4-BE49-F238E27FC236}">
                <a16:creationId xmlns:a16="http://schemas.microsoft.com/office/drawing/2014/main" id="{EB82FC7D-970F-426F-B5CC-1DAE69B57834}"/>
              </a:ext>
            </a:extLst>
          </p:cNvPr>
          <p:cNvSpPr>
            <a:spLocks noGrp="1"/>
          </p:cNvSpPr>
          <p:nvPr>
            <p:ph type="sldNum" sz="quarter" idx="12"/>
          </p:nvPr>
        </p:nvSpPr>
        <p:spPr/>
        <p:txBody>
          <a:bodyPr/>
          <a:lstStyle/>
          <a:p>
            <a:fld id="{95CBEC59-7FF9-4688-98DF-89832A0C9025}" type="slidenum">
              <a:rPr lang="en-US" smtClean="0"/>
              <a:t>11</a:t>
            </a:fld>
            <a:endParaRPr lang="en-US" dirty="0"/>
          </a:p>
        </p:txBody>
      </p:sp>
      <p:sp>
        <p:nvSpPr>
          <p:cNvPr id="7" name="Text Placeholder 6">
            <a:extLst>
              <a:ext uri="{FF2B5EF4-FFF2-40B4-BE49-F238E27FC236}">
                <a16:creationId xmlns:a16="http://schemas.microsoft.com/office/drawing/2014/main" id="{5023853C-48A6-490F-839A-0B61F80EF915}"/>
              </a:ext>
            </a:extLst>
          </p:cNvPr>
          <p:cNvSpPr>
            <a:spLocks noGrp="1"/>
          </p:cNvSpPr>
          <p:nvPr>
            <p:ph type="body" sz="half" idx="16"/>
          </p:nvPr>
        </p:nvSpPr>
        <p:spPr/>
        <p:txBody>
          <a:bodyPr>
            <a:normAutofit fontScale="85000" lnSpcReduction="10000"/>
          </a:bodyPr>
          <a:lstStyle/>
          <a:p>
            <a:r>
              <a:rPr lang="en-GB" dirty="0"/>
              <a:t>The path of least resistance</a:t>
            </a:r>
          </a:p>
        </p:txBody>
      </p:sp>
      <p:sp>
        <p:nvSpPr>
          <p:cNvPr id="8" name="Text Placeholder 7">
            <a:extLst>
              <a:ext uri="{FF2B5EF4-FFF2-40B4-BE49-F238E27FC236}">
                <a16:creationId xmlns:a16="http://schemas.microsoft.com/office/drawing/2014/main" id="{EDC7BA8B-1B82-4542-BDCD-208136046730}"/>
              </a:ext>
            </a:extLst>
          </p:cNvPr>
          <p:cNvSpPr>
            <a:spLocks noGrp="1"/>
          </p:cNvSpPr>
          <p:nvPr>
            <p:ph type="body" sz="half" idx="17"/>
          </p:nvPr>
        </p:nvSpPr>
        <p:spPr/>
        <p:txBody>
          <a:bodyPr/>
          <a:lstStyle/>
          <a:p>
            <a:r>
              <a:rPr lang="en-GB" dirty="0"/>
              <a:t>Losing Expectations</a:t>
            </a:r>
          </a:p>
        </p:txBody>
      </p:sp>
      <p:sp>
        <p:nvSpPr>
          <p:cNvPr id="9" name="Text Placeholder 8">
            <a:extLst>
              <a:ext uri="{FF2B5EF4-FFF2-40B4-BE49-F238E27FC236}">
                <a16:creationId xmlns:a16="http://schemas.microsoft.com/office/drawing/2014/main" id="{A934AA5D-BC70-4959-8AAD-2920CCDDF608}"/>
              </a:ext>
            </a:extLst>
          </p:cNvPr>
          <p:cNvSpPr>
            <a:spLocks noGrp="1"/>
          </p:cNvSpPr>
          <p:nvPr>
            <p:ph type="body" sz="half" idx="18"/>
          </p:nvPr>
        </p:nvSpPr>
        <p:spPr/>
        <p:txBody>
          <a:bodyPr/>
          <a:lstStyle/>
          <a:p>
            <a:r>
              <a:rPr lang="en-GB" dirty="0"/>
              <a:t>Gratitude</a:t>
            </a:r>
          </a:p>
        </p:txBody>
      </p:sp>
      <p:sp>
        <p:nvSpPr>
          <p:cNvPr id="10" name="Text Placeholder 9">
            <a:extLst>
              <a:ext uri="{FF2B5EF4-FFF2-40B4-BE49-F238E27FC236}">
                <a16:creationId xmlns:a16="http://schemas.microsoft.com/office/drawing/2014/main" id="{AE116266-45A6-4766-A04D-20EAC531CD4A}"/>
              </a:ext>
            </a:extLst>
          </p:cNvPr>
          <p:cNvSpPr>
            <a:spLocks noGrp="1"/>
          </p:cNvSpPr>
          <p:nvPr>
            <p:ph type="body" sz="half" idx="19"/>
          </p:nvPr>
        </p:nvSpPr>
        <p:spPr/>
        <p:txBody>
          <a:bodyPr/>
          <a:lstStyle/>
          <a:p>
            <a:r>
              <a:rPr lang="en-GB" dirty="0"/>
              <a:t>Curiosity </a:t>
            </a:r>
          </a:p>
        </p:txBody>
      </p:sp>
      <p:sp>
        <p:nvSpPr>
          <p:cNvPr id="11" name="Text Placeholder 10">
            <a:extLst>
              <a:ext uri="{FF2B5EF4-FFF2-40B4-BE49-F238E27FC236}">
                <a16:creationId xmlns:a16="http://schemas.microsoft.com/office/drawing/2014/main" id="{7AE915CE-B6FC-42F5-9079-A4AAF3039A33}"/>
              </a:ext>
            </a:extLst>
          </p:cNvPr>
          <p:cNvSpPr>
            <a:spLocks noGrp="1"/>
          </p:cNvSpPr>
          <p:nvPr>
            <p:ph type="body" sz="half" idx="20"/>
          </p:nvPr>
        </p:nvSpPr>
        <p:spPr/>
        <p:txBody>
          <a:bodyPr>
            <a:normAutofit fontScale="77500" lnSpcReduction="20000"/>
          </a:bodyPr>
          <a:lstStyle/>
          <a:p>
            <a:r>
              <a:rPr lang="en-GB" dirty="0"/>
              <a:t>Paying Attention to the Now</a:t>
            </a:r>
          </a:p>
        </p:txBody>
      </p:sp>
      <p:sp>
        <p:nvSpPr>
          <p:cNvPr id="12" name="Text Placeholder 11">
            <a:extLst>
              <a:ext uri="{FF2B5EF4-FFF2-40B4-BE49-F238E27FC236}">
                <a16:creationId xmlns:a16="http://schemas.microsoft.com/office/drawing/2014/main" id="{D1BE4B70-2389-496D-9B53-6367277AE136}"/>
              </a:ext>
            </a:extLst>
          </p:cNvPr>
          <p:cNvSpPr>
            <a:spLocks noGrp="1"/>
          </p:cNvSpPr>
          <p:nvPr>
            <p:ph type="body" sz="half" idx="21"/>
          </p:nvPr>
        </p:nvSpPr>
        <p:spPr/>
        <p:txBody>
          <a:bodyPr>
            <a:normAutofit fontScale="77500" lnSpcReduction="20000"/>
          </a:bodyPr>
          <a:lstStyle/>
          <a:p>
            <a:r>
              <a:rPr lang="en-GB" dirty="0"/>
              <a:t>Life is a series of continuous change, everything changes; nature, people, emotions - detach</a:t>
            </a:r>
          </a:p>
        </p:txBody>
      </p:sp>
      <p:sp>
        <p:nvSpPr>
          <p:cNvPr id="13" name="Text Placeholder 12">
            <a:extLst>
              <a:ext uri="{FF2B5EF4-FFF2-40B4-BE49-F238E27FC236}">
                <a16:creationId xmlns:a16="http://schemas.microsoft.com/office/drawing/2014/main" id="{4B662160-811F-4485-BD95-2FB2440DF149}"/>
              </a:ext>
            </a:extLst>
          </p:cNvPr>
          <p:cNvSpPr>
            <a:spLocks noGrp="1"/>
          </p:cNvSpPr>
          <p:nvPr>
            <p:ph type="body" sz="half" idx="22"/>
          </p:nvPr>
        </p:nvSpPr>
        <p:spPr/>
        <p:txBody>
          <a:bodyPr>
            <a:normAutofit lnSpcReduction="10000"/>
          </a:bodyPr>
          <a:lstStyle/>
          <a:p>
            <a:r>
              <a:rPr lang="en-GB" dirty="0"/>
              <a:t>Whatever streamlines your life to provide some “ease” follow that path</a:t>
            </a:r>
          </a:p>
        </p:txBody>
      </p:sp>
      <p:sp>
        <p:nvSpPr>
          <p:cNvPr id="14" name="Text Placeholder 13">
            <a:extLst>
              <a:ext uri="{FF2B5EF4-FFF2-40B4-BE49-F238E27FC236}">
                <a16:creationId xmlns:a16="http://schemas.microsoft.com/office/drawing/2014/main" id="{7A5F5995-9F30-46FE-BA00-03AB488107E6}"/>
              </a:ext>
            </a:extLst>
          </p:cNvPr>
          <p:cNvSpPr>
            <a:spLocks noGrp="1"/>
          </p:cNvSpPr>
          <p:nvPr>
            <p:ph type="body" sz="half" idx="23"/>
          </p:nvPr>
        </p:nvSpPr>
        <p:spPr/>
        <p:txBody>
          <a:bodyPr>
            <a:normAutofit lnSpcReduction="10000"/>
          </a:bodyPr>
          <a:lstStyle/>
          <a:p>
            <a:r>
              <a:rPr lang="en-GB" dirty="0"/>
              <a:t>Limit your expectations of others; this removes disappointment </a:t>
            </a:r>
          </a:p>
        </p:txBody>
      </p:sp>
      <p:sp>
        <p:nvSpPr>
          <p:cNvPr id="15" name="Text Placeholder 14">
            <a:extLst>
              <a:ext uri="{FF2B5EF4-FFF2-40B4-BE49-F238E27FC236}">
                <a16:creationId xmlns:a16="http://schemas.microsoft.com/office/drawing/2014/main" id="{C374FE61-03A2-4D41-8CF8-FB44DB368F0D}"/>
              </a:ext>
            </a:extLst>
          </p:cNvPr>
          <p:cNvSpPr>
            <a:spLocks noGrp="1"/>
          </p:cNvSpPr>
          <p:nvPr>
            <p:ph type="body" sz="half" idx="24"/>
          </p:nvPr>
        </p:nvSpPr>
        <p:spPr/>
        <p:txBody>
          <a:bodyPr>
            <a:normAutofit lnSpcReduction="10000"/>
          </a:bodyPr>
          <a:lstStyle/>
          <a:p>
            <a:r>
              <a:rPr lang="en-GB" dirty="0"/>
              <a:t>For the small daily events, things, people, circumstances </a:t>
            </a:r>
          </a:p>
        </p:txBody>
      </p:sp>
      <p:sp>
        <p:nvSpPr>
          <p:cNvPr id="16" name="Text Placeholder 15">
            <a:extLst>
              <a:ext uri="{FF2B5EF4-FFF2-40B4-BE49-F238E27FC236}">
                <a16:creationId xmlns:a16="http://schemas.microsoft.com/office/drawing/2014/main" id="{AC5DA128-A611-456C-B673-124FA230A95D}"/>
              </a:ext>
            </a:extLst>
          </p:cNvPr>
          <p:cNvSpPr>
            <a:spLocks noGrp="1"/>
          </p:cNvSpPr>
          <p:nvPr>
            <p:ph type="body" sz="half" idx="25"/>
          </p:nvPr>
        </p:nvSpPr>
        <p:spPr/>
        <p:txBody>
          <a:bodyPr>
            <a:normAutofit fontScale="77500" lnSpcReduction="20000"/>
          </a:bodyPr>
          <a:lstStyle/>
          <a:p>
            <a:r>
              <a:rPr lang="en-GB" dirty="0"/>
              <a:t>Don’t limit your knowledge/beliefs or values; being curious about other ways of living wont eradicate your own</a:t>
            </a:r>
          </a:p>
        </p:txBody>
      </p:sp>
      <p:sp>
        <p:nvSpPr>
          <p:cNvPr id="17" name="Text Placeholder 16">
            <a:extLst>
              <a:ext uri="{FF2B5EF4-FFF2-40B4-BE49-F238E27FC236}">
                <a16:creationId xmlns:a16="http://schemas.microsoft.com/office/drawing/2014/main" id="{FF294FF6-D18A-4CB2-A241-06766BE22E21}"/>
              </a:ext>
            </a:extLst>
          </p:cNvPr>
          <p:cNvSpPr>
            <a:spLocks noGrp="1"/>
          </p:cNvSpPr>
          <p:nvPr>
            <p:ph type="body" sz="half" idx="26"/>
          </p:nvPr>
        </p:nvSpPr>
        <p:spPr/>
        <p:txBody>
          <a:bodyPr>
            <a:normAutofit fontScale="77500" lnSpcReduction="20000"/>
          </a:bodyPr>
          <a:lstStyle/>
          <a:p>
            <a:r>
              <a:rPr lang="en-GB" dirty="0"/>
              <a:t>Anything you do, instead of letting the mind wonder to the next job on your list, simply pay attention to what you are doing right now. </a:t>
            </a:r>
          </a:p>
        </p:txBody>
      </p:sp>
      <p:pic>
        <p:nvPicPr>
          <p:cNvPr id="6" name="Picture Placeholder 5">
            <a:extLst>
              <a:ext uri="{FF2B5EF4-FFF2-40B4-BE49-F238E27FC236}">
                <a16:creationId xmlns:a16="http://schemas.microsoft.com/office/drawing/2014/main" id="{4B70DF90-5322-4063-9BA4-2090B47C6DA2}"/>
              </a:ext>
            </a:extLst>
          </p:cNvPr>
          <p:cNvPicPr>
            <a:picLocks noGrp="1" noChangeAspect="1"/>
          </p:cNvPicPr>
          <p:nvPr>
            <p:ph type="pic" sz="quarter" idx="27"/>
          </p:nvPr>
        </p:nvPicPr>
        <p:blipFill>
          <a:blip r:embed="rId4"/>
          <a:srcRect l="16728" r="16728"/>
          <a:stretch>
            <a:fillRect/>
          </a:stretch>
        </p:blipFill>
        <p:spPr/>
      </p:pic>
      <p:pic>
        <p:nvPicPr>
          <p:cNvPr id="26" name="Picture Placeholder 25">
            <a:extLst>
              <a:ext uri="{FF2B5EF4-FFF2-40B4-BE49-F238E27FC236}">
                <a16:creationId xmlns:a16="http://schemas.microsoft.com/office/drawing/2014/main" id="{F4040B4F-50CE-454B-AE4D-F629CE109A5F}"/>
              </a:ext>
            </a:extLst>
          </p:cNvPr>
          <p:cNvPicPr>
            <a:picLocks noGrp="1" noChangeAspect="1"/>
          </p:cNvPicPr>
          <p:nvPr>
            <p:ph type="pic" sz="quarter" idx="28"/>
          </p:nvPr>
        </p:nvPicPr>
        <p:blipFill>
          <a:blip r:embed="rId4"/>
          <a:srcRect l="16728" r="16728"/>
          <a:stretch>
            <a:fillRect/>
          </a:stretch>
        </p:blipFill>
        <p:spPr/>
      </p:pic>
      <p:pic>
        <p:nvPicPr>
          <p:cNvPr id="28" name="Picture Placeholder 27">
            <a:extLst>
              <a:ext uri="{FF2B5EF4-FFF2-40B4-BE49-F238E27FC236}">
                <a16:creationId xmlns:a16="http://schemas.microsoft.com/office/drawing/2014/main" id="{70676A83-9047-4DE8-A1B2-C4A35722D508}"/>
              </a:ext>
            </a:extLst>
          </p:cNvPr>
          <p:cNvPicPr>
            <a:picLocks noGrp="1" noChangeAspect="1"/>
          </p:cNvPicPr>
          <p:nvPr>
            <p:ph type="pic" sz="quarter" idx="29"/>
          </p:nvPr>
        </p:nvPicPr>
        <p:blipFill>
          <a:blip r:embed="rId4"/>
          <a:srcRect l="16728" r="16728"/>
          <a:stretch>
            <a:fillRect/>
          </a:stretch>
        </p:blipFill>
        <p:spPr/>
      </p:pic>
      <p:pic>
        <p:nvPicPr>
          <p:cNvPr id="30" name="Picture Placeholder 29">
            <a:extLst>
              <a:ext uri="{FF2B5EF4-FFF2-40B4-BE49-F238E27FC236}">
                <a16:creationId xmlns:a16="http://schemas.microsoft.com/office/drawing/2014/main" id="{750305F9-75C5-4199-8C39-4CA40A23E4D7}"/>
              </a:ext>
            </a:extLst>
          </p:cNvPr>
          <p:cNvPicPr>
            <a:picLocks noGrp="1" noChangeAspect="1"/>
          </p:cNvPicPr>
          <p:nvPr>
            <p:ph type="pic" sz="quarter" idx="30"/>
          </p:nvPr>
        </p:nvPicPr>
        <p:blipFill>
          <a:blip r:embed="rId4"/>
          <a:srcRect l="16728" r="16728"/>
          <a:stretch>
            <a:fillRect/>
          </a:stretch>
        </p:blipFill>
        <p:spPr/>
      </p:pic>
      <p:pic>
        <p:nvPicPr>
          <p:cNvPr id="32" name="Picture Placeholder 31">
            <a:extLst>
              <a:ext uri="{FF2B5EF4-FFF2-40B4-BE49-F238E27FC236}">
                <a16:creationId xmlns:a16="http://schemas.microsoft.com/office/drawing/2014/main" id="{0444A5AA-E4AA-4CB5-ADDB-BFBD24555D44}"/>
              </a:ext>
            </a:extLst>
          </p:cNvPr>
          <p:cNvPicPr>
            <a:picLocks noGrp="1" noChangeAspect="1"/>
          </p:cNvPicPr>
          <p:nvPr>
            <p:ph type="pic" sz="quarter" idx="31"/>
          </p:nvPr>
        </p:nvPicPr>
        <p:blipFill>
          <a:blip r:embed="rId4"/>
          <a:srcRect l="16728" r="16728"/>
          <a:stretch>
            <a:fillRect/>
          </a:stretch>
        </p:blipFill>
        <p:spPr/>
      </p:pic>
      <p:pic>
        <p:nvPicPr>
          <p:cNvPr id="34" name="Picture Placeholder 33">
            <a:extLst>
              <a:ext uri="{FF2B5EF4-FFF2-40B4-BE49-F238E27FC236}">
                <a16:creationId xmlns:a16="http://schemas.microsoft.com/office/drawing/2014/main" id="{442476C3-35F6-4A8B-9AF4-964FCB6D092E}"/>
              </a:ext>
            </a:extLst>
          </p:cNvPr>
          <p:cNvPicPr>
            <a:picLocks noGrp="1" noChangeAspect="1"/>
          </p:cNvPicPr>
          <p:nvPr>
            <p:ph type="pic" sz="quarter" idx="32"/>
          </p:nvPr>
        </p:nvPicPr>
        <p:blipFill>
          <a:blip r:embed="rId4"/>
          <a:srcRect l="16728" r="16728"/>
          <a:stretch>
            <a:fillRect/>
          </a:stretch>
        </p:blipFill>
        <p:spPr/>
      </p:pic>
      <p:pic>
        <p:nvPicPr>
          <p:cNvPr id="24" name="Picture 23">
            <a:extLst>
              <a:ext uri="{FF2B5EF4-FFF2-40B4-BE49-F238E27FC236}">
                <a16:creationId xmlns:a16="http://schemas.microsoft.com/office/drawing/2014/main" id="{2E41FEF7-A0EE-46EE-BADB-C6A1916333D3}"/>
              </a:ext>
            </a:extLst>
          </p:cNvPr>
          <p:cNvPicPr>
            <a:picLocks noChangeAspect="1"/>
          </p:cNvPicPr>
          <p:nvPr/>
        </p:nvPicPr>
        <p:blipFill>
          <a:blip r:embed="rId5"/>
          <a:stretch>
            <a:fillRect/>
          </a:stretch>
        </p:blipFill>
        <p:spPr>
          <a:xfrm>
            <a:off x="451087" y="6369767"/>
            <a:ext cx="4993057" cy="365792"/>
          </a:xfrm>
          <a:prstGeom prst="rect">
            <a:avLst/>
          </a:prstGeom>
        </p:spPr>
      </p:pic>
      <p:pic>
        <p:nvPicPr>
          <p:cNvPr id="36" name="Audio 35">
            <a:hlinkClick r:id="" action="ppaction://media"/>
            <a:extLst>
              <a:ext uri="{FF2B5EF4-FFF2-40B4-BE49-F238E27FC236}">
                <a16:creationId xmlns:a16="http://schemas.microsoft.com/office/drawing/2014/main" id="{BFB787D7-EB5A-438E-A849-19613DEC1C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45022281"/>
      </p:ext>
    </p:extLst>
  </p:cSld>
  <p:clrMapOvr>
    <a:masterClrMapping/>
  </p:clrMapOvr>
  <mc:AlternateContent xmlns:mc="http://schemas.openxmlformats.org/markup-compatibility/2006">
    <mc:Choice xmlns:p14="http://schemas.microsoft.com/office/powerpoint/2010/main" Requires="p14">
      <p:transition spd="slow" p14:dur="2000" advTm="142615"/>
    </mc:Choice>
    <mc:Fallback>
      <p:transition spd="slow" advTm="142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10E6E-6468-418B-8AAD-1F2A5A39CC08}"/>
              </a:ext>
            </a:extLst>
          </p:cNvPr>
          <p:cNvSpPr>
            <a:spLocks noGrp="1"/>
          </p:cNvSpPr>
          <p:nvPr>
            <p:ph type="title"/>
          </p:nvPr>
        </p:nvSpPr>
        <p:spPr/>
        <p:txBody>
          <a:bodyPr/>
          <a:lstStyle/>
          <a:p>
            <a:r>
              <a:rPr lang="en-GB" dirty="0"/>
              <a:t>Mindfulness Meditation</a:t>
            </a:r>
          </a:p>
        </p:txBody>
      </p:sp>
      <p:sp>
        <p:nvSpPr>
          <p:cNvPr id="3" name="Content Placeholder 2">
            <a:extLst>
              <a:ext uri="{FF2B5EF4-FFF2-40B4-BE49-F238E27FC236}">
                <a16:creationId xmlns:a16="http://schemas.microsoft.com/office/drawing/2014/main" id="{3B3AC1A1-02C2-4F25-BB17-3154F009EC8D}"/>
              </a:ext>
            </a:extLst>
          </p:cNvPr>
          <p:cNvSpPr>
            <a:spLocks noGrp="1"/>
          </p:cNvSpPr>
          <p:nvPr>
            <p:ph idx="1"/>
          </p:nvPr>
        </p:nvSpPr>
        <p:spPr>
          <a:xfrm>
            <a:off x="386499" y="2253006"/>
            <a:ext cx="11206452" cy="3676454"/>
          </a:xfrm>
        </p:spPr>
        <p:txBody>
          <a:bodyPr>
            <a:normAutofit lnSpcReduction="10000"/>
          </a:bodyPr>
          <a:lstStyle/>
          <a:p>
            <a:pPr marL="342900" indent="-342900">
              <a:buFont typeface="Arial" panose="020B0604020202020204" pitchFamily="34" charset="0"/>
              <a:buChar char="•"/>
            </a:pPr>
            <a:r>
              <a:rPr lang="en-GB" sz="2000" dirty="0"/>
              <a:t>When you speak to others about meditation some may say they don’t quite understand how to meditate, where to start or perhaps even see the point in meditating. Though we do not have many hours to spend sitting in peaceful solitude it is healthy for us as busy individuals both physically and mentally to spend some time aware of our thoughts, to focus on our breathing and overall health if we are to maintain balance.</a:t>
            </a:r>
          </a:p>
          <a:p>
            <a:pPr marL="342900" indent="-342900">
              <a:buFont typeface="Arial" panose="020B0604020202020204" pitchFamily="34" charset="0"/>
              <a:buChar char="•"/>
            </a:pPr>
            <a:r>
              <a:rPr lang="en-GB" sz="2000" dirty="0"/>
              <a:t>Using mindfulness meditation has become a useful strategy to help negative thought patterns and anxiety build ups.</a:t>
            </a:r>
          </a:p>
          <a:p>
            <a:endParaRPr lang="en-GB" sz="2000" dirty="0"/>
          </a:p>
          <a:p>
            <a:r>
              <a:rPr lang="en-GB" sz="2000" b="1" u="sng" dirty="0"/>
              <a:t>What Meditation IS NOT:</a:t>
            </a:r>
          </a:p>
          <a:p>
            <a:r>
              <a:rPr lang="en-GB" sz="2000" dirty="0"/>
              <a:t>Meditating does not mean sitting with legs crossed, eyes closed and humming – though in traditional Buddhist communities this is common practice. Meditating has a variety of methods. Additionally, meditating isn’t about silencing your thoughts </a:t>
            </a:r>
          </a:p>
        </p:txBody>
      </p:sp>
      <p:sp>
        <p:nvSpPr>
          <p:cNvPr id="5" name="Slide Number Placeholder 4">
            <a:extLst>
              <a:ext uri="{FF2B5EF4-FFF2-40B4-BE49-F238E27FC236}">
                <a16:creationId xmlns:a16="http://schemas.microsoft.com/office/drawing/2014/main" id="{837FFFF6-1345-44AD-9093-E753C512C0CE}"/>
              </a:ext>
            </a:extLst>
          </p:cNvPr>
          <p:cNvSpPr>
            <a:spLocks noGrp="1"/>
          </p:cNvSpPr>
          <p:nvPr>
            <p:ph type="sldNum" sz="quarter" idx="12"/>
          </p:nvPr>
        </p:nvSpPr>
        <p:spPr/>
        <p:txBody>
          <a:bodyPr/>
          <a:lstStyle/>
          <a:p>
            <a:fld id="{95CBEC59-7FF9-4688-98DF-89832A0C9025}" type="slidenum">
              <a:rPr lang="en-US" smtClean="0"/>
              <a:t>12</a:t>
            </a:fld>
            <a:endParaRPr lang="en-US" dirty="0"/>
          </a:p>
        </p:txBody>
      </p:sp>
      <p:sp>
        <p:nvSpPr>
          <p:cNvPr id="6" name="Subtitle 5">
            <a:extLst>
              <a:ext uri="{FF2B5EF4-FFF2-40B4-BE49-F238E27FC236}">
                <a16:creationId xmlns:a16="http://schemas.microsoft.com/office/drawing/2014/main" id="{4CA626DD-87B7-4260-BF3A-35AD499C75FC}"/>
              </a:ext>
            </a:extLst>
          </p:cNvPr>
          <p:cNvSpPr>
            <a:spLocks noGrp="1"/>
          </p:cNvSpPr>
          <p:nvPr>
            <p:ph type="subTitle" idx="13"/>
          </p:nvPr>
        </p:nvSpPr>
        <p:spPr/>
        <p:txBody>
          <a:bodyPr/>
          <a:lstStyle/>
          <a:p>
            <a:r>
              <a:rPr lang="en-GB" dirty="0"/>
              <a:t>Where to begin.</a:t>
            </a:r>
          </a:p>
        </p:txBody>
      </p:sp>
      <p:pic>
        <p:nvPicPr>
          <p:cNvPr id="8" name="Picture 7">
            <a:extLst>
              <a:ext uri="{FF2B5EF4-FFF2-40B4-BE49-F238E27FC236}">
                <a16:creationId xmlns:a16="http://schemas.microsoft.com/office/drawing/2014/main" id="{A892D7A6-99B8-4098-A42C-6F0BA6A29A4C}"/>
              </a:ext>
            </a:extLst>
          </p:cNvPr>
          <p:cNvPicPr>
            <a:picLocks noChangeAspect="1"/>
          </p:cNvPicPr>
          <p:nvPr/>
        </p:nvPicPr>
        <p:blipFill>
          <a:blip r:embed="rId5"/>
          <a:stretch>
            <a:fillRect/>
          </a:stretch>
        </p:blipFill>
        <p:spPr>
          <a:xfrm>
            <a:off x="386499" y="6399081"/>
            <a:ext cx="4993057" cy="365792"/>
          </a:xfrm>
          <a:prstGeom prst="rect">
            <a:avLst/>
          </a:prstGeom>
        </p:spPr>
      </p:pic>
      <p:pic>
        <p:nvPicPr>
          <p:cNvPr id="9" name="Audio 8">
            <a:hlinkClick r:id="" action="ppaction://media"/>
            <a:extLst>
              <a:ext uri="{FF2B5EF4-FFF2-40B4-BE49-F238E27FC236}">
                <a16:creationId xmlns:a16="http://schemas.microsoft.com/office/drawing/2014/main" id="{10673A01-63B2-4398-B6C4-C2331A095F4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330121462"/>
      </p:ext>
    </p:extLst>
  </p:cSld>
  <p:clrMapOvr>
    <a:masterClrMapping/>
  </p:clrMapOvr>
  <mc:AlternateContent xmlns:mc="http://schemas.openxmlformats.org/markup-compatibility/2006">
    <mc:Choice xmlns:p14="http://schemas.microsoft.com/office/powerpoint/2010/main" Requires="p14">
      <p:transition spd="slow" p14:dur="2000" advTm="68127"/>
    </mc:Choice>
    <mc:Fallback>
      <p:transition spd="slow" advTm="6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883DF-41EC-40E4-80DE-9B2C9349E222}"/>
              </a:ext>
            </a:extLst>
          </p:cNvPr>
          <p:cNvSpPr>
            <a:spLocks noGrp="1"/>
          </p:cNvSpPr>
          <p:nvPr>
            <p:ph type="title"/>
          </p:nvPr>
        </p:nvSpPr>
        <p:spPr>
          <a:xfrm>
            <a:off x="928799" y="607100"/>
            <a:ext cx="7809847" cy="581049"/>
          </a:xfrm>
        </p:spPr>
        <p:txBody>
          <a:bodyPr/>
          <a:lstStyle/>
          <a:p>
            <a:r>
              <a:rPr lang="en-GB" dirty="0"/>
              <a:t>Types of Meditation</a:t>
            </a:r>
          </a:p>
        </p:txBody>
      </p:sp>
      <p:sp>
        <p:nvSpPr>
          <p:cNvPr id="3" name="Text Placeholder 2">
            <a:extLst>
              <a:ext uri="{FF2B5EF4-FFF2-40B4-BE49-F238E27FC236}">
                <a16:creationId xmlns:a16="http://schemas.microsoft.com/office/drawing/2014/main" id="{8B7122F6-DF51-4232-8E0E-623D5297C372}"/>
              </a:ext>
            </a:extLst>
          </p:cNvPr>
          <p:cNvSpPr>
            <a:spLocks noGrp="1"/>
          </p:cNvSpPr>
          <p:nvPr>
            <p:ph type="body" sz="half" idx="2"/>
          </p:nvPr>
        </p:nvSpPr>
        <p:spPr>
          <a:xfrm>
            <a:off x="928799" y="1686486"/>
            <a:ext cx="3256674" cy="499493"/>
          </a:xfrm>
        </p:spPr>
        <p:txBody>
          <a:bodyPr/>
          <a:lstStyle/>
          <a:p>
            <a:r>
              <a:rPr lang="en-GB" dirty="0"/>
              <a:t>Guided Meditation</a:t>
            </a:r>
          </a:p>
        </p:txBody>
      </p:sp>
      <p:sp>
        <p:nvSpPr>
          <p:cNvPr id="5" name="Slide Number Placeholder 4">
            <a:extLst>
              <a:ext uri="{FF2B5EF4-FFF2-40B4-BE49-F238E27FC236}">
                <a16:creationId xmlns:a16="http://schemas.microsoft.com/office/drawing/2014/main" id="{D93E26E5-4DED-4F18-A465-135C62EDEB26}"/>
              </a:ext>
            </a:extLst>
          </p:cNvPr>
          <p:cNvSpPr>
            <a:spLocks noGrp="1"/>
          </p:cNvSpPr>
          <p:nvPr>
            <p:ph type="sldNum" sz="quarter" idx="12"/>
          </p:nvPr>
        </p:nvSpPr>
        <p:spPr/>
        <p:txBody>
          <a:bodyPr/>
          <a:lstStyle/>
          <a:p>
            <a:fld id="{95CBEC59-7FF9-4688-98DF-89832A0C9025}" type="slidenum">
              <a:rPr lang="en-US" smtClean="0"/>
              <a:t>13</a:t>
            </a:fld>
            <a:endParaRPr lang="en-US" dirty="0"/>
          </a:p>
        </p:txBody>
      </p:sp>
      <p:sp>
        <p:nvSpPr>
          <p:cNvPr id="7" name="Text Placeholder 6">
            <a:extLst>
              <a:ext uri="{FF2B5EF4-FFF2-40B4-BE49-F238E27FC236}">
                <a16:creationId xmlns:a16="http://schemas.microsoft.com/office/drawing/2014/main" id="{49505504-D108-4EFF-BAD2-85772463950D}"/>
              </a:ext>
            </a:extLst>
          </p:cNvPr>
          <p:cNvSpPr>
            <a:spLocks noGrp="1"/>
          </p:cNvSpPr>
          <p:nvPr>
            <p:ph type="body" sz="half" idx="16"/>
          </p:nvPr>
        </p:nvSpPr>
        <p:spPr>
          <a:xfrm>
            <a:off x="4467663" y="1686486"/>
            <a:ext cx="3256674" cy="499493"/>
          </a:xfrm>
        </p:spPr>
        <p:txBody>
          <a:bodyPr/>
          <a:lstStyle/>
          <a:p>
            <a:r>
              <a:rPr lang="en-GB" dirty="0"/>
              <a:t>Shower Meditation</a:t>
            </a:r>
          </a:p>
        </p:txBody>
      </p:sp>
      <p:sp>
        <p:nvSpPr>
          <p:cNvPr id="8" name="Text Placeholder 7">
            <a:extLst>
              <a:ext uri="{FF2B5EF4-FFF2-40B4-BE49-F238E27FC236}">
                <a16:creationId xmlns:a16="http://schemas.microsoft.com/office/drawing/2014/main" id="{91F9996B-5AA4-41D8-8E52-15D5448B18E4}"/>
              </a:ext>
            </a:extLst>
          </p:cNvPr>
          <p:cNvSpPr>
            <a:spLocks noGrp="1"/>
          </p:cNvSpPr>
          <p:nvPr>
            <p:ph type="body" sz="half" idx="17"/>
          </p:nvPr>
        </p:nvSpPr>
        <p:spPr>
          <a:xfrm>
            <a:off x="8006525" y="1744258"/>
            <a:ext cx="3256674" cy="499493"/>
          </a:xfrm>
        </p:spPr>
        <p:txBody>
          <a:bodyPr/>
          <a:lstStyle/>
          <a:p>
            <a:r>
              <a:rPr lang="en-GB" dirty="0"/>
              <a:t>Conscious Breathing</a:t>
            </a:r>
          </a:p>
        </p:txBody>
      </p:sp>
      <p:sp>
        <p:nvSpPr>
          <p:cNvPr id="12" name="Text Placeholder 11">
            <a:extLst>
              <a:ext uri="{FF2B5EF4-FFF2-40B4-BE49-F238E27FC236}">
                <a16:creationId xmlns:a16="http://schemas.microsoft.com/office/drawing/2014/main" id="{88879B91-98FD-4CD5-9B75-B329B1F0587F}"/>
              </a:ext>
            </a:extLst>
          </p:cNvPr>
          <p:cNvSpPr>
            <a:spLocks noGrp="1"/>
          </p:cNvSpPr>
          <p:nvPr>
            <p:ph type="body" sz="half" idx="21"/>
          </p:nvPr>
        </p:nvSpPr>
        <p:spPr>
          <a:xfrm>
            <a:off x="614873" y="2413173"/>
            <a:ext cx="3372663" cy="3450299"/>
          </a:xfrm>
        </p:spPr>
        <p:txBody>
          <a:bodyPr>
            <a:normAutofit/>
          </a:bodyPr>
          <a:lstStyle/>
          <a:p>
            <a:r>
              <a:rPr lang="en-GB" dirty="0"/>
              <a:t>Guided meditation is an ideal way to begin especially if your mind wonders</a:t>
            </a:r>
          </a:p>
          <a:p>
            <a:r>
              <a:rPr lang="en-GB" dirty="0"/>
              <a:t>Using a guided audio will give the illusion of being with others whilst meditating also you aren’t feeling as uncomfortable with your own thoughts (sometimes we need a little more practice before you become confident with your own company)</a:t>
            </a:r>
          </a:p>
        </p:txBody>
      </p:sp>
      <p:sp>
        <p:nvSpPr>
          <p:cNvPr id="13" name="Text Placeholder 12">
            <a:extLst>
              <a:ext uri="{FF2B5EF4-FFF2-40B4-BE49-F238E27FC236}">
                <a16:creationId xmlns:a16="http://schemas.microsoft.com/office/drawing/2014/main" id="{058056DC-A168-45C2-833C-C38C983DC74A}"/>
              </a:ext>
            </a:extLst>
          </p:cNvPr>
          <p:cNvSpPr>
            <a:spLocks noGrp="1"/>
          </p:cNvSpPr>
          <p:nvPr>
            <p:ph type="body" sz="half" idx="22"/>
          </p:nvPr>
        </p:nvSpPr>
        <p:spPr>
          <a:xfrm>
            <a:off x="4467663" y="2413173"/>
            <a:ext cx="3256674" cy="3450299"/>
          </a:xfrm>
        </p:spPr>
        <p:txBody>
          <a:bodyPr>
            <a:normAutofit/>
          </a:bodyPr>
          <a:lstStyle/>
          <a:p>
            <a:r>
              <a:rPr lang="en-GB" dirty="0"/>
              <a:t>Spend a few minutes thinking about what you are looking forward to on the day or what you are grateful for, which could be an event that occurred on the day, as small as a set of continuous green traffic lights during your morning rush.</a:t>
            </a:r>
          </a:p>
        </p:txBody>
      </p:sp>
      <p:sp>
        <p:nvSpPr>
          <p:cNvPr id="14" name="Text Placeholder 13">
            <a:extLst>
              <a:ext uri="{FF2B5EF4-FFF2-40B4-BE49-F238E27FC236}">
                <a16:creationId xmlns:a16="http://schemas.microsoft.com/office/drawing/2014/main" id="{2A9AC52C-4267-4DC0-91DD-D8821ED05CB3}"/>
              </a:ext>
            </a:extLst>
          </p:cNvPr>
          <p:cNvSpPr>
            <a:spLocks noGrp="1"/>
          </p:cNvSpPr>
          <p:nvPr>
            <p:ph type="body" sz="half" idx="23"/>
          </p:nvPr>
        </p:nvSpPr>
        <p:spPr>
          <a:xfrm>
            <a:off x="7931110" y="2413173"/>
            <a:ext cx="3570602" cy="2955148"/>
          </a:xfrm>
        </p:spPr>
        <p:txBody>
          <a:bodyPr>
            <a:normAutofit/>
          </a:bodyPr>
          <a:lstStyle/>
          <a:p>
            <a:r>
              <a:rPr lang="en-GB" dirty="0"/>
              <a:t>Wherever you are during the day, set yourself a time when you will specifically focus on inhalation and exhalation. Let’s say your day starts at 7 am – at 9 am you may have your first minute of deep, slow, conscious breathing, with eyes closed. Simply think about; where you are, what you are doing, why you are doing it, how it makes you feel.</a:t>
            </a:r>
          </a:p>
        </p:txBody>
      </p:sp>
      <p:pic>
        <p:nvPicPr>
          <p:cNvPr id="24" name="Picture 23">
            <a:extLst>
              <a:ext uri="{FF2B5EF4-FFF2-40B4-BE49-F238E27FC236}">
                <a16:creationId xmlns:a16="http://schemas.microsoft.com/office/drawing/2014/main" id="{0DC24E4B-8363-46C4-8BB3-7262E5951035}"/>
              </a:ext>
            </a:extLst>
          </p:cNvPr>
          <p:cNvPicPr>
            <a:picLocks noChangeAspect="1"/>
          </p:cNvPicPr>
          <p:nvPr/>
        </p:nvPicPr>
        <p:blipFill>
          <a:blip r:embed="rId4"/>
          <a:stretch>
            <a:fillRect/>
          </a:stretch>
        </p:blipFill>
        <p:spPr>
          <a:xfrm>
            <a:off x="469772" y="6250900"/>
            <a:ext cx="4993057" cy="365792"/>
          </a:xfrm>
          <a:prstGeom prst="rect">
            <a:avLst/>
          </a:prstGeom>
        </p:spPr>
      </p:pic>
      <p:pic>
        <p:nvPicPr>
          <p:cNvPr id="25" name="Audio 24">
            <a:hlinkClick r:id="" action="ppaction://media"/>
            <a:extLst>
              <a:ext uri="{FF2B5EF4-FFF2-40B4-BE49-F238E27FC236}">
                <a16:creationId xmlns:a16="http://schemas.microsoft.com/office/drawing/2014/main" id="{942D1C47-2970-41CC-B3FF-584711B545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23050556"/>
      </p:ext>
    </p:extLst>
  </p:cSld>
  <p:clrMapOvr>
    <a:masterClrMapping/>
  </p:clrMapOvr>
  <mc:AlternateContent xmlns:mc="http://schemas.openxmlformats.org/markup-compatibility/2006">
    <mc:Choice xmlns:p14="http://schemas.microsoft.com/office/powerpoint/2010/main" Requires="p14">
      <p:transition spd="slow" p14:dur="2000" advTm="110123"/>
    </mc:Choice>
    <mc:Fallback>
      <p:transition spd="slow" advTm="110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883DF-41EC-40E4-80DE-9B2C9349E222}"/>
              </a:ext>
            </a:extLst>
          </p:cNvPr>
          <p:cNvSpPr>
            <a:spLocks noGrp="1"/>
          </p:cNvSpPr>
          <p:nvPr>
            <p:ph type="title"/>
          </p:nvPr>
        </p:nvSpPr>
        <p:spPr>
          <a:xfrm>
            <a:off x="928799" y="607100"/>
            <a:ext cx="7809847" cy="581049"/>
          </a:xfrm>
        </p:spPr>
        <p:txBody>
          <a:bodyPr/>
          <a:lstStyle/>
          <a:p>
            <a:r>
              <a:rPr lang="en-GB" dirty="0"/>
              <a:t>Types of Meditation</a:t>
            </a:r>
          </a:p>
        </p:txBody>
      </p:sp>
      <p:sp>
        <p:nvSpPr>
          <p:cNvPr id="3" name="Text Placeholder 2">
            <a:extLst>
              <a:ext uri="{FF2B5EF4-FFF2-40B4-BE49-F238E27FC236}">
                <a16:creationId xmlns:a16="http://schemas.microsoft.com/office/drawing/2014/main" id="{8B7122F6-DF51-4232-8E0E-623D5297C372}"/>
              </a:ext>
            </a:extLst>
          </p:cNvPr>
          <p:cNvSpPr>
            <a:spLocks noGrp="1"/>
          </p:cNvSpPr>
          <p:nvPr>
            <p:ph type="body" sz="half" idx="2"/>
          </p:nvPr>
        </p:nvSpPr>
        <p:spPr>
          <a:xfrm>
            <a:off x="928799" y="1686486"/>
            <a:ext cx="3256674" cy="499493"/>
          </a:xfrm>
        </p:spPr>
        <p:txBody>
          <a:bodyPr/>
          <a:lstStyle/>
          <a:p>
            <a:r>
              <a:rPr lang="en-GB" dirty="0"/>
              <a:t>Woodland Walking</a:t>
            </a:r>
          </a:p>
        </p:txBody>
      </p:sp>
      <p:sp>
        <p:nvSpPr>
          <p:cNvPr id="5" name="Slide Number Placeholder 4">
            <a:extLst>
              <a:ext uri="{FF2B5EF4-FFF2-40B4-BE49-F238E27FC236}">
                <a16:creationId xmlns:a16="http://schemas.microsoft.com/office/drawing/2014/main" id="{D93E26E5-4DED-4F18-A465-135C62EDEB26}"/>
              </a:ext>
            </a:extLst>
          </p:cNvPr>
          <p:cNvSpPr>
            <a:spLocks noGrp="1"/>
          </p:cNvSpPr>
          <p:nvPr>
            <p:ph type="sldNum" sz="quarter" idx="12"/>
          </p:nvPr>
        </p:nvSpPr>
        <p:spPr/>
        <p:txBody>
          <a:bodyPr/>
          <a:lstStyle/>
          <a:p>
            <a:fld id="{95CBEC59-7FF9-4688-98DF-89832A0C9025}" type="slidenum">
              <a:rPr lang="en-US" smtClean="0"/>
              <a:t>14</a:t>
            </a:fld>
            <a:endParaRPr lang="en-US" dirty="0"/>
          </a:p>
        </p:txBody>
      </p:sp>
      <p:sp>
        <p:nvSpPr>
          <p:cNvPr id="7" name="Text Placeholder 6">
            <a:extLst>
              <a:ext uri="{FF2B5EF4-FFF2-40B4-BE49-F238E27FC236}">
                <a16:creationId xmlns:a16="http://schemas.microsoft.com/office/drawing/2014/main" id="{49505504-D108-4EFF-BAD2-85772463950D}"/>
              </a:ext>
            </a:extLst>
          </p:cNvPr>
          <p:cNvSpPr>
            <a:spLocks noGrp="1"/>
          </p:cNvSpPr>
          <p:nvPr>
            <p:ph type="body" sz="half" idx="16"/>
          </p:nvPr>
        </p:nvSpPr>
        <p:spPr>
          <a:xfrm>
            <a:off x="4467663" y="1686486"/>
            <a:ext cx="3256674" cy="499493"/>
          </a:xfrm>
        </p:spPr>
        <p:txBody>
          <a:bodyPr>
            <a:normAutofit/>
          </a:bodyPr>
          <a:lstStyle/>
          <a:p>
            <a:r>
              <a:rPr lang="en-GB" dirty="0"/>
              <a:t>Two Minutes in the Car</a:t>
            </a:r>
          </a:p>
        </p:txBody>
      </p:sp>
      <p:sp>
        <p:nvSpPr>
          <p:cNvPr id="8" name="Text Placeholder 7">
            <a:extLst>
              <a:ext uri="{FF2B5EF4-FFF2-40B4-BE49-F238E27FC236}">
                <a16:creationId xmlns:a16="http://schemas.microsoft.com/office/drawing/2014/main" id="{91F9996B-5AA4-41D8-8E52-15D5448B18E4}"/>
              </a:ext>
            </a:extLst>
          </p:cNvPr>
          <p:cNvSpPr>
            <a:spLocks noGrp="1"/>
          </p:cNvSpPr>
          <p:nvPr>
            <p:ph type="body" sz="half" idx="17"/>
          </p:nvPr>
        </p:nvSpPr>
        <p:spPr>
          <a:xfrm>
            <a:off x="8006525" y="1744258"/>
            <a:ext cx="3256674" cy="499493"/>
          </a:xfrm>
        </p:spPr>
        <p:txBody>
          <a:bodyPr/>
          <a:lstStyle/>
          <a:p>
            <a:r>
              <a:rPr lang="en-GB" dirty="0"/>
              <a:t>Practicing Gratitude</a:t>
            </a:r>
          </a:p>
        </p:txBody>
      </p:sp>
      <p:sp>
        <p:nvSpPr>
          <p:cNvPr id="12" name="Text Placeholder 11">
            <a:extLst>
              <a:ext uri="{FF2B5EF4-FFF2-40B4-BE49-F238E27FC236}">
                <a16:creationId xmlns:a16="http://schemas.microsoft.com/office/drawing/2014/main" id="{88879B91-98FD-4CD5-9B75-B329B1F0587F}"/>
              </a:ext>
            </a:extLst>
          </p:cNvPr>
          <p:cNvSpPr>
            <a:spLocks noGrp="1"/>
          </p:cNvSpPr>
          <p:nvPr>
            <p:ph type="body" sz="half" idx="21"/>
          </p:nvPr>
        </p:nvSpPr>
        <p:spPr>
          <a:xfrm>
            <a:off x="614873" y="2413173"/>
            <a:ext cx="3372663" cy="3450299"/>
          </a:xfrm>
        </p:spPr>
        <p:txBody>
          <a:bodyPr>
            <a:normAutofit/>
          </a:bodyPr>
          <a:lstStyle/>
          <a:p>
            <a:r>
              <a:rPr lang="en-GB" dirty="0"/>
              <a:t>The benefits to our mental health and wellbeing of walking are vast; improves your mood and reduces stress. </a:t>
            </a:r>
          </a:p>
          <a:p>
            <a:endParaRPr lang="en-GB" dirty="0"/>
          </a:p>
          <a:p>
            <a:r>
              <a:rPr lang="en-GB" dirty="0"/>
              <a:t>Adding mindfulness practice to your walking routine is a good way to begin living in the present moment; pay attention to your environment when walking, listen to sounds, pay attention to different textures, colours and new things you’ve not seen before</a:t>
            </a:r>
          </a:p>
        </p:txBody>
      </p:sp>
      <p:sp>
        <p:nvSpPr>
          <p:cNvPr id="13" name="Text Placeholder 12">
            <a:extLst>
              <a:ext uri="{FF2B5EF4-FFF2-40B4-BE49-F238E27FC236}">
                <a16:creationId xmlns:a16="http://schemas.microsoft.com/office/drawing/2014/main" id="{058056DC-A168-45C2-833C-C38C983DC74A}"/>
              </a:ext>
            </a:extLst>
          </p:cNvPr>
          <p:cNvSpPr>
            <a:spLocks noGrp="1"/>
          </p:cNvSpPr>
          <p:nvPr>
            <p:ph type="body" sz="half" idx="22"/>
          </p:nvPr>
        </p:nvSpPr>
        <p:spPr>
          <a:xfrm>
            <a:off x="4467663" y="2413173"/>
            <a:ext cx="3256674" cy="3450299"/>
          </a:xfrm>
        </p:spPr>
        <p:txBody>
          <a:bodyPr>
            <a:normAutofit lnSpcReduction="10000"/>
          </a:bodyPr>
          <a:lstStyle/>
          <a:p>
            <a:r>
              <a:rPr lang="en-GB" dirty="0"/>
              <a:t>Before you leave for work, return home, visit the shop, collect food, on the way to a meeting or doing the school run – take 2 minutes in the car to unwind. Apply conscious breathing or even a guided meditation audio to allow yourself time to meditate. Remember the goal isn’t about silencing your thoughts, it is simply about paying attention to what you are thinking then let it go. </a:t>
            </a:r>
          </a:p>
          <a:p>
            <a:r>
              <a:rPr lang="en-GB" dirty="0"/>
              <a:t>When we think too far ahead we become anxious or depressed. </a:t>
            </a:r>
          </a:p>
        </p:txBody>
      </p:sp>
      <p:sp>
        <p:nvSpPr>
          <p:cNvPr id="14" name="Text Placeholder 13">
            <a:extLst>
              <a:ext uri="{FF2B5EF4-FFF2-40B4-BE49-F238E27FC236}">
                <a16:creationId xmlns:a16="http://schemas.microsoft.com/office/drawing/2014/main" id="{2A9AC52C-4267-4DC0-91DD-D8821ED05CB3}"/>
              </a:ext>
            </a:extLst>
          </p:cNvPr>
          <p:cNvSpPr>
            <a:spLocks noGrp="1"/>
          </p:cNvSpPr>
          <p:nvPr>
            <p:ph type="body" sz="half" idx="23"/>
          </p:nvPr>
        </p:nvSpPr>
        <p:spPr>
          <a:xfrm>
            <a:off x="7931109" y="2413173"/>
            <a:ext cx="3661841" cy="3299470"/>
          </a:xfrm>
        </p:spPr>
        <p:txBody>
          <a:bodyPr>
            <a:normAutofit fontScale="92500"/>
          </a:bodyPr>
          <a:lstStyle/>
          <a:p>
            <a:r>
              <a:rPr lang="en-GB" dirty="0"/>
              <a:t>At the heart of each meditation method, is gratitude. Even being able to remain in a state of gratitude enables our mindful living. Considering things that make you grateful for living as you wake and as you lay down to sleep, encourages more of the good things to enter your life. The fact we can get up when we want and make ourselves a glass of clean water, take a shower, have a hot bath, use an oven, a microwave, a hairdryer are aspects we take for granted in our day-to-day lives. These are the things that make us so rich, but yet we fail to see this, always wanting more.</a:t>
            </a:r>
          </a:p>
        </p:txBody>
      </p:sp>
      <p:pic>
        <p:nvPicPr>
          <p:cNvPr id="24" name="Picture 23">
            <a:extLst>
              <a:ext uri="{FF2B5EF4-FFF2-40B4-BE49-F238E27FC236}">
                <a16:creationId xmlns:a16="http://schemas.microsoft.com/office/drawing/2014/main" id="{0DC24E4B-8363-46C4-8BB3-7262E5951035}"/>
              </a:ext>
            </a:extLst>
          </p:cNvPr>
          <p:cNvPicPr>
            <a:picLocks noChangeAspect="1"/>
          </p:cNvPicPr>
          <p:nvPr/>
        </p:nvPicPr>
        <p:blipFill>
          <a:blip r:embed="rId4"/>
          <a:stretch>
            <a:fillRect/>
          </a:stretch>
        </p:blipFill>
        <p:spPr>
          <a:xfrm>
            <a:off x="469772" y="6250900"/>
            <a:ext cx="4993057" cy="365792"/>
          </a:xfrm>
          <a:prstGeom prst="rect">
            <a:avLst/>
          </a:prstGeom>
        </p:spPr>
      </p:pic>
      <p:pic>
        <p:nvPicPr>
          <p:cNvPr id="4" name="Audio 3">
            <a:hlinkClick r:id="" action="ppaction://media"/>
            <a:extLst>
              <a:ext uri="{FF2B5EF4-FFF2-40B4-BE49-F238E27FC236}">
                <a16:creationId xmlns:a16="http://schemas.microsoft.com/office/drawing/2014/main" id="{F30A0700-5B30-4879-B64E-990BEDB21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5840155"/>
      </p:ext>
    </p:extLst>
  </p:cSld>
  <p:clrMapOvr>
    <a:masterClrMapping/>
  </p:clrMapOvr>
  <mc:AlternateContent xmlns:mc="http://schemas.openxmlformats.org/markup-compatibility/2006">
    <mc:Choice xmlns:p14="http://schemas.microsoft.com/office/powerpoint/2010/main" Requires="p14">
      <p:transition spd="slow" p14:dur="2000" advTm="115127"/>
    </mc:Choice>
    <mc:Fallback>
      <p:transition spd="slow" advTm="115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p:txBody>
          <a:bodyPr/>
          <a:lstStyle/>
          <a:p>
            <a:r>
              <a:rPr lang="en-US" dirty="0"/>
              <a:t>Summary </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quarter" idx="2"/>
          </p:nvPr>
        </p:nvSpPr>
        <p:spPr/>
        <p:txBody>
          <a:bodyPr>
            <a:noAutofit/>
          </a:bodyPr>
          <a:lstStyle/>
          <a:p>
            <a:r>
              <a:rPr lang="en-US" sz="1600" dirty="0"/>
              <a:t>Protective factors can mitigate the onset of mental health distress and boost our wellbeing</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15</a:t>
            </a:fld>
            <a:endParaRPr lang="en-US" dirty="0"/>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p:txBody>
          <a:bodyPr>
            <a:noAutofit/>
          </a:bodyPr>
          <a:lstStyle/>
          <a:p>
            <a:r>
              <a:rPr lang="en-US" sz="1600" dirty="0"/>
              <a:t>Protective factors can include things such as family, resources, friends, leisure activities</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p:txBody>
          <a:bodyPr>
            <a:noAutofit/>
          </a:bodyPr>
          <a:lstStyle/>
          <a:p>
            <a:r>
              <a:rPr lang="en-US" sz="1600" dirty="0"/>
              <a:t>Within factors such as social and emotional competence help to strengthen our resilience to poor mental health and wellbeing</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p:txBody>
          <a:bodyPr>
            <a:noAutofit/>
          </a:bodyPr>
          <a:lstStyle/>
          <a:p>
            <a:r>
              <a:rPr lang="en-US" sz="1600" dirty="0"/>
              <a:t>Mindful living is a coping strategy we can adopt to help us cope with adversities </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p:txBody>
          <a:bodyPr>
            <a:noAutofit/>
          </a:bodyPr>
          <a:lstStyle/>
          <a:p>
            <a:r>
              <a:rPr lang="en-US" sz="1600" dirty="0"/>
              <a:t>Meditation takes various forms which we can apply to our daily lives </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p:txBody>
          <a:bodyPr>
            <a:noAutofit/>
          </a:bodyPr>
          <a:lstStyle/>
          <a:p>
            <a:r>
              <a:rPr lang="en-US" sz="1600" dirty="0"/>
              <a:t>The benefits of mindfulness includes the retraining of our mind for the better</a:t>
            </a:r>
          </a:p>
        </p:txBody>
      </p:sp>
      <p:pic>
        <p:nvPicPr>
          <p:cNvPr id="51" name="Picture Placeholder 50" descr="Pap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8940" y="1757980"/>
            <a:ext cx="862926" cy="864000"/>
          </a:xfrm>
        </p:spPr>
      </p:pic>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p:pic>
      <p:pic>
        <p:nvPicPr>
          <p:cNvPr id="71" name="Picture Placeholder 70" descr="Checklist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32166" y="1757980"/>
            <a:ext cx="867600" cy="868680"/>
          </a:xfrm>
        </p:spPr>
      </p:pic>
      <p:pic>
        <p:nvPicPr>
          <p:cNvPr id="73" name="Picture Placeholder 72" descr="List">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67476" y="1757980"/>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p:pic>
      <p:pic>
        <p:nvPicPr>
          <p:cNvPr id="20" name="Picture 19">
            <a:extLst>
              <a:ext uri="{FF2B5EF4-FFF2-40B4-BE49-F238E27FC236}">
                <a16:creationId xmlns:a16="http://schemas.microsoft.com/office/drawing/2014/main" id="{08EA3934-3BE6-45E3-80AD-30D1B89F930D}"/>
              </a:ext>
            </a:extLst>
          </p:cNvPr>
          <p:cNvPicPr>
            <a:picLocks noChangeAspect="1"/>
          </p:cNvPicPr>
          <p:nvPr/>
        </p:nvPicPr>
        <p:blipFill>
          <a:blip r:embed="rId16"/>
          <a:stretch>
            <a:fillRect/>
          </a:stretch>
        </p:blipFill>
        <p:spPr>
          <a:xfrm>
            <a:off x="386919" y="6369767"/>
            <a:ext cx="4993057" cy="365792"/>
          </a:xfrm>
          <a:prstGeom prst="rect">
            <a:avLst/>
          </a:prstGeom>
        </p:spPr>
      </p:pic>
      <p:pic>
        <p:nvPicPr>
          <p:cNvPr id="21" name="Audio 20">
            <a:hlinkClick r:id="" action="ppaction://media"/>
            <a:extLst>
              <a:ext uri="{FF2B5EF4-FFF2-40B4-BE49-F238E27FC236}">
                <a16:creationId xmlns:a16="http://schemas.microsoft.com/office/drawing/2014/main" id="{75DFF6DB-03D8-4FF2-B7F2-953F07FBD2F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43801695"/>
      </p:ext>
    </p:extLst>
  </p:cSld>
  <p:clrMapOvr>
    <a:masterClrMapping/>
  </p:clrMapOvr>
  <mc:AlternateContent xmlns:mc="http://schemas.openxmlformats.org/markup-compatibility/2006">
    <mc:Choice xmlns:p14="http://schemas.microsoft.com/office/powerpoint/2010/main" Requires="p14">
      <p:transition spd="slow" p14:dur="2000" advTm="52570"/>
    </mc:Choice>
    <mc:Fallback>
      <p:transition spd="slow" advTm="52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dirty="0"/>
              <a:t>THANK YOU!</a:t>
            </a:r>
          </a:p>
        </p:txBody>
      </p:sp>
      <p:pic>
        <p:nvPicPr>
          <p:cNvPr id="9" name="Audio 8">
            <a:hlinkClick r:id="" action="ppaction://media"/>
            <a:extLst>
              <a:ext uri="{FF2B5EF4-FFF2-40B4-BE49-F238E27FC236}">
                <a16:creationId xmlns:a16="http://schemas.microsoft.com/office/drawing/2014/main" id="{28E41C07-ACD8-4636-A71B-CD45A9139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3015877"/>
      </p:ext>
    </p:extLst>
  </p:cSld>
  <p:clrMapOvr>
    <a:masterClrMapping/>
  </p:clrMapOvr>
  <mc:AlternateContent xmlns:mc="http://schemas.openxmlformats.org/markup-compatibility/2006">
    <mc:Choice xmlns:p14="http://schemas.microsoft.com/office/powerpoint/2010/main" Requires="p14">
      <p:transition spd="slow" p14:dur="2000" advTm="4333"/>
    </mc:Choice>
    <mc:Fallback>
      <p:transition spd="slow" advTm="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a:lstStyle/>
          <a:p>
            <a:r>
              <a:rPr lang="en-US" dirty="0"/>
              <a:t>Objectives for this session</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p:txBody>
          <a:bodyPr>
            <a:normAutofit fontScale="92500"/>
          </a:bodyPr>
          <a:lstStyle/>
          <a:p>
            <a:r>
              <a:rPr lang="en-US" dirty="0"/>
              <a:t>1. Explore factors that can protect our mental health and mental wellbeing </a:t>
            </a:r>
          </a:p>
        </p:txBody>
      </p:sp>
      <p:sp>
        <p:nvSpPr>
          <p:cNvPr id="5" name="Text Placehold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a:normAutofit fontScale="85000" lnSpcReduction="10000"/>
          </a:bodyPr>
          <a:lstStyle/>
          <a:p>
            <a:r>
              <a:rPr lang="en-US" dirty="0"/>
              <a:t>2. Identify types of Meditation and consider ways we can practice Mindfulness</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a:xfrm>
            <a:off x="614873" y="6187538"/>
            <a:ext cx="4268212" cy="365125"/>
          </a:xfrm>
        </p:spPr>
        <p:txBody>
          <a:bodyPr/>
          <a:lstStyle/>
          <a:p>
            <a:r>
              <a:rPr lang="en-GB" dirty="0"/>
              <a:t>Protective Factors for Good Mental Health and Mental Wellbeing</a:t>
            </a:r>
            <a:endParaRPr lang="en-US" dirty="0"/>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a:lstStyle/>
          <a:p>
            <a:fld id="{95CBEC59-7FF9-4688-98DF-89832A0C9025}" type="slidenum">
              <a:rPr lang="en-US" smtClean="0"/>
              <a:pPr/>
              <a:t>2</a:t>
            </a:fld>
            <a:endParaRPr lang="en-US" dirty="0"/>
          </a:p>
        </p:txBody>
      </p:sp>
      <p:pic>
        <p:nvPicPr>
          <p:cNvPr id="18" name="Audio 17">
            <a:hlinkClick r:id="" action="ppaction://media"/>
            <a:extLst>
              <a:ext uri="{FF2B5EF4-FFF2-40B4-BE49-F238E27FC236}">
                <a16:creationId xmlns:a16="http://schemas.microsoft.com/office/drawing/2014/main" id="{83EC26F3-0875-43EB-A247-F02D8F4FD4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37958213"/>
      </p:ext>
    </p:extLst>
  </p:cSld>
  <p:clrMapOvr>
    <a:masterClrMapping/>
  </p:clrMapOvr>
  <mc:AlternateContent xmlns:mc="http://schemas.openxmlformats.org/markup-compatibility/2006">
    <mc:Choice xmlns:p14="http://schemas.microsoft.com/office/powerpoint/2010/main" Requires="p14">
      <p:transition spd="slow" p14:dur="2000" advTm="13608"/>
    </mc:Choice>
    <mc:Fallback>
      <p:transition spd="slow" advTm="13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1527518" y="1403937"/>
            <a:ext cx="4143555" cy="1536580"/>
          </a:xfrm>
        </p:spPr>
        <p:txBody>
          <a:bodyPr>
            <a:normAutofit fontScale="90000"/>
          </a:bodyPr>
          <a:lstStyle/>
          <a:p>
            <a:r>
              <a:rPr lang="en-US" dirty="0"/>
              <a:t>Why do we need Protective Factors?</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664751" y="677722"/>
            <a:ext cx="4498213" cy="5874941"/>
          </a:xfrm>
        </p:spPr>
        <p:txBody>
          <a:bodyPr>
            <a:normAutofit/>
          </a:bodyPr>
          <a:lstStyle/>
          <a:p>
            <a:r>
              <a:rPr lang="en-GB" sz="2000" dirty="0"/>
              <a:t>Since vulnerabilities such as living in poverty, unemployment, limited access to education and food insecurity can generate a stress response within individuals – this can contribute towards our mental health distress and the deterioration of our wellbeing. </a:t>
            </a:r>
          </a:p>
          <a:p>
            <a:endParaRPr lang="en-GB" sz="2000" dirty="0"/>
          </a:p>
          <a:p>
            <a:r>
              <a:rPr lang="en-GB" sz="2000" dirty="0"/>
              <a:t>However, protective factors can help to counteract stress, which decreases the likelihood that a disorder (such as depression) will emerge in response to stress. </a:t>
            </a:r>
          </a:p>
          <a:p>
            <a:endParaRPr lang="en-GB" sz="2000" dirty="0"/>
          </a:p>
          <a:p>
            <a:r>
              <a:rPr lang="en-GB" sz="2000" dirty="0"/>
              <a:t>Protective factors can mitigate the onset of a biological predisposition to mental health disorders such as Schizophrenia </a:t>
            </a:r>
            <a:endParaRPr lang="en-US" sz="2000" dirty="0"/>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a:xfrm>
            <a:off x="342623" y="6187538"/>
            <a:ext cx="4992948" cy="365125"/>
          </a:xfrm>
        </p:spPr>
        <p:txBody>
          <a:bodyPr/>
          <a:lstStyle/>
          <a:p>
            <a:r>
              <a:rPr lang="en-GB" dirty="0"/>
              <a:t>Protective Factors for Good Mental Health and Mental Wellbeing</a:t>
            </a:r>
            <a:endParaRPr lang="en-US"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3</a:t>
            </a:fld>
            <a:endParaRPr lang="en-US" dirty="0"/>
          </a:p>
        </p:txBody>
      </p:sp>
      <p:pic>
        <p:nvPicPr>
          <p:cNvPr id="12" name="Audio 11">
            <a:hlinkClick r:id="" action="ppaction://media"/>
            <a:extLst>
              <a:ext uri="{FF2B5EF4-FFF2-40B4-BE49-F238E27FC236}">
                <a16:creationId xmlns:a16="http://schemas.microsoft.com/office/drawing/2014/main" id="{B90580A5-79F6-434D-81CA-CABEC3CAE5D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72925144"/>
      </p:ext>
    </p:extLst>
  </p:cSld>
  <p:clrMapOvr>
    <a:masterClrMapping/>
  </p:clrMapOvr>
  <mc:AlternateContent xmlns:mc="http://schemas.openxmlformats.org/markup-compatibility/2006">
    <mc:Choice xmlns:p14="http://schemas.microsoft.com/office/powerpoint/2010/main" Requires="p14">
      <p:transition spd="slow" p14:dur="2000" advTm="45149"/>
    </mc:Choice>
    <mc:Fallback>
      <p:transition spd="slow" advTm="4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2"/>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838200" y="125445"/>
            <a:ext cx="10515600" cy="1325563"/>
          </a:xfrm>
        </p:spPr>
        <p:txBody>
          <a:bodyPr>
            <a:normAutofit/>
          </a:bodyPr>
          <a:lstStyle/>
          <a:p>
            <a:pPr algn="ctr"/>
            <a:r>
              <a:rPr lang="en-US" sz="2800" dirty="0"/>
              <a:t>A reminder of some factors which can threaten our mental health and mental wellbeing</a:t>
            </a:r>
          </a:p>
        </p:txBody>
      </p:sp>
      <p:pic>
        <p:nvPicPr>
          <p:cNvPr id="10" name="Picture 9">
            <a:extLst>
              <a:ext uri="{FF2B5EF4-FFF2-40B4-BE49-F238E27FC236}">
                <a16:creationId xmlns:a16="http://schemas.microsoft.com/office/drawing/2014/main" id="{4CBACFDB-762E-4CEB-B390-132F4285C478}"/>
              </a:ext>
            </a:extLst>
          </p:cNvPr>
          <p:cNvPicPr>
            <a:picLocks noChangeAspect="1"/>
          </p:cNvPicPr>
          <p:nvPr/>
        </p:nvPicPr>
        <p:blipFill>
          <a:blip r:embed="rId4"/>
          <a:stretch>
            <a:fillRect/>
          </a:stretch>
        </p:blipFill>
        <p:spPr>
          <a:xfrm>
            <a:off x="3959167" y="3246104"/>
            <a:ext cx="4273666" cy="365792"/>
          </a:xfrm>
          <a:prstGeom prst="rect">
            <a:avLst/>
          </a:prstGeom>
        </p:spPr>
      </p:pic>
      <p:sp>
        <p:nvSpPr>
          <p:cNvPr id="3" name="Footer Placeholder 2">
            <a:extLst>
              <a:ext uri="{FF2B5EF4-FFF2-40B4-BE49-F238E27FC236}">
                <a16:creationId xmlns:a16="http://schemas.microsoft.com/office/drawing/2014/main" id="{5ABACD58-C3EC-4488-A3DB-D29386D20C75}"/>
              </a:ext>
            </a:extLst>
          </p:cNvPr>
          <p:cNvSpPr>
            <a:spLocks noGrp="1"/>
          </p:cNvSpPr>
          <p:nvPr>
            <p:ph type="ftr" sz="quarter" idx="11"/>
          </p:nvPr>
        </p:nvSpPr>
        <p:spPr>
          <a:xfrm>
            <a:off x="397562" y="6500685"/>
            <a:ext cx="4928088" cy="197640"/>
          </a:xfrm>
        </p:spPr>
        <p:txBody>
          <a:bodyPr/>
          <a:lstStyle/>
          <a:p>
            <a:r>
              <a:rPr lang="en-GB" dirty="0"/>
              <a:t>Protective Factors for Good Mental Health and Mental Wellbeing</a:t>
            </a:r>
          </a:p>
          <a:p>
            <a:endParaRPr lang="en-US" dirty="0"/>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p:txBody>
          <a:bodyPr/>
          <a:lstStyle/>
          <a:p>
            <a:fld id="{95CBEC59-7FF9-4688-98DF-89832A0C9025}" type="slidenum">
              <a:rPr lang="en-US" smtClean="0"/>
              <a:t>4</a:t>
            </a:fld>
            <a:endParaRPr lang="en-US" dirty="0"/>
          </a:p>
        </p:txBody>
      </p:sp>
      <p:pic>
        <p:nvPicPr>
          <p:cNvPr id="18" name="Picture Placeholder 17">
            <a:extLst>
              <a:ext uri="{FF2B5EF4-FFF2-40B4-BE49-F238E27FC236}">
                <a16:creationId xmlns:a16="http://schemas.microsoft.com/office/drawing/2014/main" id="{0FF5AE77-EE46-4082-9BD0-87AEDB9BB8C6}"/>
              </a:ext>
            </a:extLst>
          </p:cNvPr>
          <p:cNvPicPr>
            <a:picLocks noGrp="1" noChangeAspect="1"/>
          </p:cNvPicPr>
          <p:nvPr>
            <p:ph type="pic" sz="quarter" idx="15"/>
          </p:nvPr>
        </p:nvPicPr>
        <p:blipFill rotWithShape="1">
          <a:blip r:embed="rId5"/>
          <a:srcRect l="670" t="-462" r="-198" b="506"/>
          <a:stretch/>
        </p:blipFill>
        <p:spPr>
          <a:xfrm>
            <a:off x="3143052" y="1190574"/>
            <a:ext cx="6306533" cy="5194604"/>
          </a:xfrm>
          <a:prstGeom prst="rect">
            <a:avLst/>
          </a:prstGeom>
          <a:ln>
            <a:noFill/>
          </a:ln>
          <a:effectLst>
            <a:softEdge rad="112500"/>
          </a:effectLst>
        </p:spPr>
      </p:pic>
      <p:pic>
        <p:nvPicPr>
          <p:cNvPr id="19" name="Audio 18">
            <a:hlinkClick r:id="" action="ppaction://media"/>
            <a:extLst>
              <a:ext uri="{FF2B5EF4-FFF2-40B4-BE49-F238E27FC236}">
                <a16:creationId xmlns:a16="http://schemas.microsoft.com/office/drawing/2014/main" id="{106F3DA8-4943-4892-8536-DEC628BF23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24330166"/>
      </p:ext>
    </p:extLst>
  </p:cSld>
  <p:clrMapOvr>
    <a:masterClrMapping/>
  </p:clrMapOvr>
  <mc:AlternateContent xmlns:mc="http://schemas.openxmlformats.org/markup-compatibility/2006">
    <mc:Choice xmlns:p14="http://schemas.microsoft.com/office/powerpoint/2010/main" Requires="p14">
      <p:transition spd="slow" p14:dur="2000" advTm="110396"/>
    </mc:Choice>
    <mc:Fallback>
      <p:transition spd="slow" advTm="11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1527518" y="1403937"/>
            <a:ext cx="4143555" cy="1536580"/>
          </a:xfrm>
        </p:spPr>
        <p:txBody>
          <a:bodyPr>
            <a:normAutofit fontScale="90000"/>
          </a:bodyPr>
          <a:lstStyle/>
          <a:p>
            <a:r>
              <a:rPr lang="en-US" dirty="0"/>
              <a:t>What do we mean by Protective Factors?</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664751" y="677722"/>
            <a:ext cx="4498213" cy="5874941"/>
          </a:xfrm>
        </p:spPr>
        <p:txBody>
          <a:bodyPr>
            <a:normAutofit/>
          </a:bodyPr>
          <a:lstStyle/>
          <a:p>
            <a:r>
              <a:rPr lang="en-GB" sz="2400" dirty="0"/>
              <a:t>A protective factor can be defined as “a characteristic at the biological, psychological, family, or community (including peers and culture) level that is associated with a lower likelihood of problem outcomes or that reduces the negative impact of a risk factor on problem outcomes i.e., quality of social relationships, friendships, familial support, belonging, exercise, coping mechanisms such as meditation, reading, being a part of a local community. </a:t>
            </a:r>
          </a:p>
          <a:p>
            <a:endParaRPr lang="en-US" dirty="0"/>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a:xfrm>
            <a:off x="342623" y="6187538"/>
            <a:ext cx="4992948" cy="365125"/>
          </a:xfrm>
        </p:spPr>
        <p:txBody>
          <a:bodyPr/>
          <a:lstStyle/>
          <a:p>
            <a:r>
              <a:rPr lang="en-GB" dirty="0"/>
              <a:t>Protective Factors for Good Mental Health and Mental Wellbeing</a:t>
            </a:r>
            <a:endParaRPr lang="en-US"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5</a:t>
            </a:fld>
            <a:endParaRPr lang="en-US" dirty="0"/>
          </a:p>
        </p:txBody>
      </p:sp>
      <p:pic>
        <p:nvPicPr>
          <p:cNvPr id="6" name="Audio 5">
            <a:hlinkClick r:id="" action="ppaction://media"/>
            <a:extLst>
              <a:ext uri="{FF2B5EF4-FFF2-40B4-BE49-F238E27FC236}">
                <a16:creationId xmlns:a16="http://schemas.microsoft.com/office/drawing/2014/main" id="{4AAA4045-0EEB-4E36-A3D0-2B93A633B0E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02509950"/>
      </p:ext>
    </p:extLst>
  </p:cSld>
  <p:clrMapOvr>
    <a:masterClrMapping/>
  </p:clrMapOvr>
  <mc:AlternateContent xmlns:mc="http://schemas.openxmlformats.org/markup-compatibility/2006">
    <mc:Choice xmlns:p14="http://schemas.microsoft.com/office/powerpoint/2010/main" Requires="p14">
      <p:transition spd="slow" p14:dur="2000" advTm="39775"/>
    </mc:Choice>
    <mc:Fallback>
      <p:transition spd="slow" advTm="39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59CC-D317-447A-9D1A-7589A4812AF0}"/>
              </a:ext>
            </a:extLst>
          </p:cNvPr>
          <p:cNvSpPr>
            <a:spLocks noGrp="1"/>
          </p:cNvSpPr>
          <p:nvPr>
            <p:ph type="title"/>
          </p:nvPr>
        </p:nvSpPr>
        <p:spPr/>
        <p:txBody>
          <a:bodyPr>
            <a:normAutofit/>
          </a:bodyPr>
          <a:lstStyle/>
          <a:p>
            <a:r>
              <a:rPr lang="en-GB" sz="3200" dirty="0"/>
              <a:t>What are some examples of protective factors?</a:t>
            </a:r>
          </a:p>
        </p:txBody>
      </p:sp>
      <p:sp>
        <p:nvSpPr>
          <p:cNvPr id="3" name="Content Placeholder 2">
            <a:extLst>
              <a:ext uri="{FF2B5EF4-FFF2-40B4-BE49-F238E27FC236}">
                <a16:creationId xmlns:a16="http://schemas.microsoft.com/office/drawing/2014/main" id="{8DB42DAF-7C35-40D8-81D7-EBF6A66C05B8}"/>
              </a:ext>
            </a:extLst>
          </p:cNvPr>
          <p:cNvSpPr>
            <a:spLocks noGrp="1"/>
          </p:cNvSpPr>
          <p:nvPr>
            <p:ph idx="1"/>
          </p:nvPr>
        </p:nvSpPr>
        <p:spPr>
          <a:xfrm>
            <a:off x="190911" y="2086940"/>
            <a:ext cx="11564314" cy="3733014"/>
          </a:xfrm>
        </p:spPr>
        <p:txBody>
          <a:bodyPr>
            <a:normAutofit/>
          </a:bodyPr>
          <a:lstStyle/>
          <a:p>
            <a:pPr marL="285750" indent="-285750">
              <a:buFont typeface="Arial" panose="020B0604020202020204" pitchFamily="34" charset="0"/>
              <a:buChar char="•"/>
            </a:pPr>
            <a:r>
              <a:rPr lang="en-GB" sz="2000" b="1" dirty="0"/>
              <a:t>Protective factors can be conditions such as advantageous life circumstances that protect against mental illness. </a:t>
            </a:r>
          </a:p>
          <a:p>
            <a:pPr marL="285750" indent="-285750">
              <a:buFont typeface="Arial" panose="020B0604020202020204" pitchFamily="34" charset="0"/>
              <a:buChar char="•"/>
            </a:pPr>
            <a:r>
              <a:rPr lang="en-GB" sz="2000" b="1" dirty="0"/>
              <a:t>They can also be attributes: traits or behaviours of an individual that make them more resilient </a:t>
            </a:r>
          </a:p>
          <a:p>
            <a:pPr marL="285750" indent="-285750">
              <a:buFont typeface="Arial" panose="020B0604020202020204" pitchFamily="34" charset="0"/>
              <a:buChar char="•"/>
            </a:pPr>
            <a:r>
              <a:rPr lang="en-GB" sz="2000" b="1" dirty="0"/>
              <a:t>Strong parental and social support (conditions)</a:t>
            </a:r>
          </a:p>
          <a:p>
            <a:pPr marL="285750" indent="-285750">
              <a:buFont typeface="Arial" panose="020B0604020202020204" pitchFamily="34" charset="0"/>
              <a:buChar char="•"/>
            </a:pPr>
            <a:r>
              <a:rPr lang="en-GB" sz="2000" b="1" dirty="0"/>
              <a:t>Professional support such as from psychotherapists/counsellors</a:t>
            </a:r>
          </a:p>
          <a:p>
            <a:pPr marL="285750" indent="-285750">
              <a:buFont typeface="Arial" panose="020B0604020202020204" pitchFamily="34" charset="0"/>
              <a:buChar char="•"/>
            </a:pPr>
            <a:r>
              <a:rPr lang="en-GB" sz="2000" b="1" dirty="0"/>
              <a:t>Attributes that act as protective factors include social and emotional competence</a:t>
            </a:r>
          </a:p>
          <a:p>
            <a:pPr marL="285750" indent="-285750">
              <a:buFont typeface="Arial" panose="020B0604020202020204" pitchFamily="34" charset="0"/>
              <a:buChar char="•"/>
            </a:pPr>
            <a:r>
              <a:rPr lang="en-GB" sz="2000" b="1" dirty="0"/>
              <a:t>Use of healthy coping strategies i.e., exercise, meditation, reading, mindfulness </a:t>
            </a:r>
          </a:p>
          <a:p>
            <a:pPr marL="285750" indent="-285750">
              <a:buFont typeface="Arial" panose="020B0604020202020204" pitchFamily="34" charset="0"/>
              <a:buChar char="•"/>
            </a:pPr>
            <a:r>
              <a:rPr lang="en-GB" sz="2000" b="1" dirty="0"/>
              <a:t>Stress management techniques </a:t>
            </a:r>
          </a:p>
        </p:txBody>
      </p:sp>
      <p:sp>
        <p:nvSpPr>
          <p:cNvPr id="5" name="Slide Number Placeholder 4">
            <a:extLst>
              <a:ext uri="{FF2B5EF4-FFF2-40B4-BE49-F238E27FC236}">
                <a16:creationId xmlns:a16="http://schemas.microsoft.com/office/drawing/2014/main" id="{E42D9A7E-FFAF-445B-8BE1-97862AA6A3A8}"/>
              </a:ext>
            </a:extLst>
          </p:cNvPr>
          <p:cNvSpPr>
            <a:spLocks noGrp="1"/>
          </p:cNvSpPr>
          <p:nvPr>
            <p:ph type="sldNum" sz="quarter" idx="12"/>
          </p:nvPr>
        </p:nvSpPr>
        <p:spPr/>
        <p:txBody>
          <a:bodyPr/>
          <a:lstStyle/>
          <a:p>
            <a:fld id="{95CBEC59-7FF9-4688-98DF-89832A0C9025}" type="slidenum">
              <a:rPr lang="en-US" smtClean="0"/>
              <a:t>6</a:t>
            </a:fld>
            <a:endParaRPr lang="en-US" dirty="0"/>
          </a:p>
        </p:txBody>
      </p:sp>
      <p:pic>
        <p:nvPicPr>
          <p:cNvPr id="8" name="Picture 7">
            <a:extLst>
              <a:ext uri="{FF2B5EF4-FFF2-40B4-BE49-F238E27FC236}">
                <a16:creationId xmlns:a16="http://schemas.microsoft.com/office/drawing/2014/main" id="{3CCE934A-C6CE-4951-ADAB-9079A86DCBA7}"/>
              </a:ext>
            </a:extLst>
          </p:cNvPr>
          <p:cNvPicPr>
            <a:picLocks noChangeAspect="1"/>
          </p:cNvPicPr>
          <p:nvPr/>
        </p:nvPicPr>
        <p:blipFill>
          <a:blip r:embed="rId4"/>
          <a:stretch>
            <a:fillRect/>
          </a:stretch>
        </p:blipFill>
        <p:spPr>
          <a:xfrm>
            <a:off x="599049" y="6290962"/>
            <a:ext cx="4993057" cy="365792"/>
          </a:xfrm>
          <a:prstGeom prst="rect">
            <a:avLst/>
          </a:prstGeom>
        </p:spPr>
      </p:pic>
      <p:pic>
        <p:nvPicPr>
          <p:cNvPr id="9" name="Audio 8">
            <a:hlinkClick r:id="" action="ppaction://media"/>
            <a:extLst>
              <a:ext uri="{FF2B5EF4-FFF2-40B4-BE49-F238E27FC236}">
                <a16:creationId xmlns:a16="http://schemas.microsoft.com/office/drawing/2014/main" id="{1249F907-03DC-43F1-AB3B-06B1CBD537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51059136"/>
      </p:ext>
    </p:extLst>
  </p:cSld>
  <p:clrMapOvr>
    <a:masterClrMapping/>
  </p:clrMapOvr>
  <mc:AlternateContent xmlns:mc="http://schemas.openxmlformats.org/markup-compatibility/2006">
    <mc:Choice xmlns:p14="http://schemas.microsoft.com/office/powerpoint/2010/main" Requires="p14">
      <p:transition spd="slow" p14:dur="2000" advTm="71684"/>
    </mc:Choice>
    <mc:Fallback>
      <p:transition spd="slow" advTm="71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a:normAutofit/>
          </a:bodyPr>
          <a:lstStyle/>
          <a:p>
            <a:r>
              <a:rPr lang="en-US" sz="2800" dirty="0"/>
              <a:t>Is it possible to grow and develop our protective factors to enhance resilience?</a:t>
            </a:r>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a:lstStyle/>
          <a:p>
            <a:fld id="{95CBEC59-7FF9-4688-98DF-89832A0C9025}" type="slidenum">
              <a:rPr lang="en-US" smtClean="0"/>
              <a:t>7</a:t>
            </a:fld>
            <a:endParaRPr lang="en-US"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a:lstStyle/>
          <a:p>
            <a:r>
              <a:rPr lang="en-US" dirty="0"/>
              <a:t>Yes!</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405353" y="3431112"/>
            <a:ext cx="5417932" cy="2602043"/>
          </a:xfrm>
        </p:spPr>
        <p:txBody>
          <a:bodyPr>
            <a:normAutofit/>
          </a:bodyPr>
          <a:lstStyle/>
          <a:p>
            <a:r>
              <a:rPr lang="en-US" dirty="0"/>
              <a:t>Research shows it is possible to develop our resilience through multiple techniques. When we develop our resilience it doesn’t mean our stressful life circumstances go away, it simply means we have the better tools and mastery to deal with what’s in front of us. </a:t>
            </a:r>
          </a:p>
          <a:p>
            <a:endParaRPr lang="en-US" dirty="0"/>
          </a:p>
          <a:p>
            <a:r>
              <a:rPr lang="en-GB" dirty="0"/>
              <a:t>As we have discussed previously, having a good support network can help to build resilience and make stress easier to manage. </a:t>
            </a:r>
            <a:endParaRPr lang="en-US" dirty="0"/>
          </a:p>
        </p:txBody>
      </p:sp>
      <p:pic>
        <p:nvPicPr>
          <p:cNvPr id="8" name="Picture 7">
            <a:extLst>
              <a:ext uri="{FF2B5EF4-FFF2-40B4-BE49-F238E27FC236}">
                <a16:creationId xmlns:a16="http://schemas.microsoft.com/office/drawing/2014/main" id="{F50700CD-4C8C-480C-B5AE-EBC0420EC0C8}"/>
              </a:ext>
            </a:extLst>
          </p:cNvPr>
          <p:cNvPicPr>
            <a:picLocks noChangeAspect="1"/>
          </p:cNvPicPr>
          <p:nvPr/>
        </p:nvPicPr>
        <p:blipFill>
          <a:blip r:embed="rId4"/>
          <a:stretch>
            <a:fillRect/>
          </a:stretch>
        </p:blipFill>
        <p:spPr>
          <a:xfrm>
            <a:off x="845721" y="6369767"/>
            <a:ext cx="4993057" cy="365792"/>
          </a:xfrm>
          <a:prstGeom prst="rect">
            <a:avLst/>
          </a:prstGeom>
        </p:spPr>
      </p:pic>
      <p:pic>
        <p:nvPicPr>
          <p:cNvPr id="15" name="Content Placeholder 14">
            <a:extLst>
              <a:ext uri="{FF2B5EF4-FFF2-40B4-BE49-F238E27FC236}">
                <a16:creationId xmlns:a16="http://schemas.microsoft.com/office/drawing/2014/main" id="{B4EE5864-EEF6-47DD-8B7E-E76267B9879C}"/>
              </a:ext>
            </a:extLst>
          </p:cNvPr>
          <p:cNvPicPr>
            <a:picLocks noGrp="1" noChangeAspect="1"/>
          </p:cNvPicPr>
          <p:nvPr>
            <p:ph sz="quarter" idx="4"/>
          </p:nvPr>
        </p:nvPicPr>
        <p:blipFill>
          <a:blip r:embed="rId5"/>
          <a:stretch>
            <a:fillRect/>
          </a:stretch>
        </p:blipFill>
        <p:spPr>
          <a:xfrm>
            <a:off x="6530467" y="3069593"/>
            <a:ext cx="4571429" cy="2580952"/>
          </a:xfrm>
        </p:spPr>
      </p:pic>
      <p:pic>
        <p:nvPicPr>
          <p:cNvPr id="18" name="Audio 17">
            <a:hlinkClick r:id="" action="ppaction://media"/>
            <a:extLst>
              <a:ext uri="{FF2B5EF4-FFF2-40B4-BE49-F238E27FC236}">
                <a16:creationId xmlns:a16="http://schemas.microsoft.com/office/drawing/2014/main" id="{F02416F8-6DD2-4FCD-85FD-BF0CA2A76D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40486550"/>
      </p:ext>
    </p:extLst>
  </p:cSld>
  <p:clrMapOvr>
    <a:masterClrMapping/>
  </p:clrMapOvr>
  <mc:AlternateContent xmlns:mc="http://schemas.openxmlformats.org/markup-compatibility/2006">
    <mc:Choice xmlns:p14="http://schemas.microsoft.com/office/powerpoint/2010/main" Requires="p14">
      <p:transition spd="slow" p14:dur="2000" advTm="32504"/>
    </mc:Choice>
    <mc:Fallback>
      <p:transition spd="slow" advTm="32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p:txBody>
          <a:bodyPr/>
          <a:lstStyle/>
          <a:p>
            <a:r>
              <a:rPr lang="en-US" dirty="0"/>
              <a:t>Developing our resilience to support good mental health</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p:txBody>
          <a:bodyPr/>
          <a:lstStyle/>
          <a:p>
            <a:r>
              <a:rPr lang="en-US" dirty="0"/>
              <a:t>Using Mindfulness and Meditation</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8</a:t>
            </a:fld>
            <a:endParaRPr lang="en-US" dirty="0"/>
          </a:p>
        </p:txBody>
      </p:sp>
      <p:pic>
        <p:nvPicPr>
          <p:cNvPr id="17" name="Picture Placeholder 16">
            <a:extLst>
              <a:ext uri="{FF2B5EF4-FFF2-40B4-BE49-F238E27FC236}">
                <a16:creationId xmlns:a16="http://schemas.microsoft.com/office/drawing/2014/main" id="{6907FF63-547D-48BB-8932-0777AF0A6CD8}"/>
              </a:ext>
            </a:extLst>
          </p:cNvPr>
          <p:cNvPicPr>
            <a:picLocks noGrp="1" noChangeAspect="1"/>
          </p:cNvPicPr>
          <p:nvPr>
            <p:ph type="pic" idx="1"/>
          </p:nvPr>
        </p:nvPicPr>
        <p:blipFill>
          <a:blip r:embed="rId4"/>
          <a:srcRect l="28542" r="28542"/>
          <a:stretch>
            <a:fillRect/>
          </a:stretch>
        </p:blipFill>
        <p:spPr>
          <a:xfrm>
            <a:off x="5278700" y="1"/>
            <a:ext cx="5231567" cy="6857999"/>
          </a:xfrm>
        </p:spPr>
      </p:pic>
      <p:pic>
        <p:nvPicPr>
          <p:cNvPr id="18" name="Audio 17">
            <a:hlinkClick r:id="" action="ppaction://media"/>
            <a:extLst>
              <a:ext uri="{FF2B5EF4-FFF2-40B4-BE49-F238E27FC236}">
                <a16:creationId xmlns:a16="http://schemas.microsoft.com/office/drawing/2014/main" id="{C62C0C63-1610-4C21-8D62-CA9424E04A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98773633"/>
      </p:ext>
    </p:extLst>
  </p:cSld>
  <p:clrMapOvr>
    <a:masterClrMapping/>
  </p:clrMapOvr>
  <mc:AlternateContent xmlns:mc="http://schemas.openxmlformats.org/markup-compatibility/2006">
    <mc:Choice xmlns:p14="http://schemas.microsoft.com/office/powerpoint/2010/main" Requires="p14">
      <p:transition spd="slow" p14:dur="2000" advTm="9789"/>
    </mc:Choice>
    <mc:Fallback>
      <p:transition spd="slow" advTm="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59CC-D317-447A-9D1A-7589A4812AF0}"/>
              </a:ext>
            </a:extLst>
          </p:cNvPr>
          <p:cNvSpPr>
            <a:spLocks noGrp="1"/>
          </p:cNvSpPr>
          <p:nvPr>
            <p:ph type="title"/>
          </p:nvPr>
        </p:nvSpPr>
        <p:spPr/>
        <p:txBody>
          <a:bodyPr>
            <a:normAutofit/>
          </a:bodyPr>
          <a:lstStyle/>
          <a:p>
            <a:r>
              <a:rPr lang="en-GB" sz="3200" dirty="0"/>
              <a:t>What is Mindfulness?</a:t>
            </a:r>
          </a:p>
        </p:txBody>
      </p:sp>
      <p:sp>
        <p:nvSpPr>
          <p:cNvPr id="3" name="Content Placeholder 2">
            <a:extLst>
              <a:ext uri="{FF2B5EF4-FFF2-40B4-BE49-F238E27FC236}">
                <a16:creationId xmlns:a16="http://schemas.microsoft.com/office/drawing/2014/main" id="{8DB42DAF-7C35-40D8-81D7-EBF6A66C05B8}"/>
              </a:ext>
            </a:extLst>
          </p:cNvPr>
          <p:cNvSpPr>
            <a:spLocks noGrp="1"/>
          </p:cNvSpPr>
          <p:nvPr>
            <p:ph idx="1"/>
          </p:nvPr>
        </p:nvSpPr>
        <p:spPr>
          <a:xfrm>
            <a:off x="190911" y="2086940"/>
            <a:ext cx="11564314" cy="2986579"/>
          </a:xfrm>
        </p:spPr>
        <p:txBody>
          <a:bodyPr>
            <a:normAutofit/>
          </a:bodyPr>
          <a:lstStyle/>
          <a:p>
            <a:pPr marL="342900" indent="-342900">
              <a:buFont typeface="Arial" panose="020B0604020202020204" pitchFamily="34" charset="0"/>
              <a:buChar char="•"/>
            </a:pPr>
            <a:r>
              <a:rPr lang="en-GB" sz="2000" b="1" dirty="0">
                <a:solidFill>
                  <a:schemeClr val="tx1"/>
                </a:solidFill>
              </a:rPr>
              <a:t>Living mindfully is a method of coping with everyday life, supporting our well-being and as an alternative therapy to treating milder forms of mental health distress such as anxiety, depression and panic attacks. </a:t>
            </a:r>
          </a:p>
          <a:p>
            <a:pPr marL="342900" indent="-342900">
              <a:buFont typeface="Arial" panose="020B0604020202020204" pitchFamily="34" charset="0"/>
              <a:buChar char="•"/>
            </a:pPr>
            <a:r>
              <a:rPr lang="en-GB" sz="2000" b="1" dirty="0">
                <a:solidFill>
                  <a:schemeClr val="tx1"/>
                </a:solidFill>
              </a:rPr>
              <a:t>Using mindfulness is a healthy way to keep check of your mind, your thoughts and behaviours. I like to see mindfulness as a way of reflecting on who we are, where we have been, what we feel day by day, what we eat or drink and how we can continuously better ourselves and stay in a state of self-care.</a:t>
            </a:r>
          </a:p>
          <a:p>
            <a:pPr marL="342900" indent="-342900">
              <a:buFont typeface="Arial" panose="020B0604020202020204" pitchFamily="34" charset="0"/>
              <a:buChar char="•"/>
            </a:pPr>
            <a:r>
              <a:rPr lang="en-GB" sz="2000" b="1" dirty="0">
                <a:solidFill>
                  <a:schemeClr val="tx1"/>
                </a:solidFill>
              </a:rPr>
              <a:t>Eventually, as you continue to practice living mindfully it becomes an automatic habit requiring less day-to-day effort as we have rewired our brain to look for an alternative perspective to the daily stressors we encounter. </a:t>
            </a:r>
          </a:p>
        </p:txBody>
      </p:sp>
      <p:sp>
        <p:nvSpPr>
          <p:cNvPr id="5" name="Slide Number Placeholder 4">
            <a:extLst>
              <a:ext uri="{FF2B5EF4-FFF2-40B4-BE49-F238E27FC236}">
                <a16:creationId xmlns:a16="http://schemas.microsoft.com/office/drawing/2014/main" id="{E42D9A7E-FFAF-445B-8BE1-97862AA6A3A8}"/>
              </a:ext>
            </a:extLst>
          </p:cNvPr>
          <p:cNvSpPr>
            <a:spLocks noGrp="1"/>
          </p:cNvSpPr>
          <p:nvPr>
            <p:ph type="sldNum" sz="quarter" idx="12"/>
          </p:nvPr>
        </p:nvSpPr>
        <p:spPr/>
        <p:txBody>
          <a:bodyPr/>
          <a:lstStyle/>
          <a:p>
            <a:fld id="{95CBEC59-7FF9-4688-98DF-89832A0C9025}" type="slidenum">
              <a:rPr lang="en-US" smtClean="0"/>
              <a:t>9</a:t>
            </a:fld>
            <a:endParaRPr lang="en-US" dirty="0"/>
          </a:p>
        </p:txBody>
      </p:sp>
      <p:pic>
        <p:nvPicPr>
          <p:cNvPr id="6" name="Picture 5">
            <a:extLst>
              <a:ext uri="{FF2B5EF4-FFF2-40B4-BE49-F238E27FC236}">
                <a16:creationId xmlns:a16="http://schemas.microsoft.com/office/drawing/2014/main" id="{7FD290BD-662D-481B-B27D-309C4BBA8757}"/>
              </a:ext>
            </a:extLst>
          </p:cNvPr>
          <p:cNvPicPr>
            <a:picLocks noChangeAspect="1"/>
          </p:cNvPicPr>
          <p:nvPr/>
        </p:nvPicPr>
        <p:blipFill>
          <a:blip r:embed="rId4"/>
          <a:stretch>
            <a:fillRect/>
          </a:stretch>
        </p:blipFill>
        <p:spPr>
          <a:xfrm>
            <a:off x="73846" y="6300217"/>
            <a:ext cx="4993057" cy="365792"/>
          </a:xfrm>
          <a:prstGeom prst="rect">
            <a:avLst/>
          </a:prstGeom>
        </p:spPr>
      </p:pic>
      <p:pic>
        <p:nvPicPr>
          <p:cNvPr id="8" name="Audio 7">
            <a:hlinkClick r:id="" action="ppaction://media"/>
            <a:extLst>
              <a:ext uri="{FF2B5EF4-FFF2-40B4-BE49-F238E27FC236}">
                <a16:creationId xmlns:a16="http://schemas.microsoft.com/office/drawing/2014/main" id="{3D729A8F-77F6-479B-8957-A7DBF8B5B3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28205448"/>
      </p:ext>
    </p:extLst>
  </p:cSld>
  <p:clrMapOvr>
    <a:masterClrMapping/>
  </p:clrMapOvr>
  <mc:AlternateContent xmlns:mc="http://schemas.openxmlformats.org/markup-compatibility/2006">
    <mc:Choice xmlns:p14="http://schemas.microsoft.com/office/powerpoint/2010/main" Requires="p14">
      <p:transition spd="slow" p14:dur="2000" advTm="57348"/>
    </mc:Choice>
    <mc:Fallback>
      <p:transition spd="slow" advTm="5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17.9|13.2"/>
</p:tagLst>
</file>

<file path=ppt/tags/tag2.xml><?xml version="1.0" encoding="utf-8"?>
<p:tagLst xmlns:a="http://schemas.openxmlformats.org/drawingml/2006/main" xmlns:r="http://schemas.openxmlformats.org/officeDocument/2006/relationships" xmlns:p="http://schemas.openxmlformats.org/presentationml/2006/main">
  <p:tag name="TIMING" val="|3.3"/>
</p:tagLst>
</file>

<file path=ppt/tags/tag3.xml><?xml version="1.0" encoding="utf-8"?>
<p:tagLst xmlns:a="http://schemas.openxmlformats.org/drawingml/2006/main" xmlns:r="http://schemas.openxmlformats.org/officeDocument/2006/relationships" xmlns:p="http://schemas.openxmlformats.org/presentationml/2006/main">
  <p:tag name="TIMING" val="|5.7"/>
</p:tagLst>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42AFFF-C96F-4C05-9045-3240A5329ECA}">
  <ds:schemaRefs>
    <ds:schemaRef ds:uri="http://purl.org/dc/elements/1.1/"/>
    <ds:schemaRef ds:uri="http://purl.org/dc/terms/"/>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71af3243-3dd4-4a8d-8c0d-dd76da1f02a5"/>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0</TotalTime>
  <Words>1532</Words>
  <Application>Microsoft Office PowerPoint</Application>
  <PresentationFormat>Widescreen</PresentationFormat>
  <Paragraphs>110</Paragraphs>
  <Slides>16</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Arial</vt:lpstr>
      <vt:lpstr>Avenir Next LT Pro</vt:lpstr>
      <vt:lpstr>Speak Pro</vt:lpstr>
      <vt:lpstr>Office Theme</vt:lpstr>
      <vt:lpstr>Protective Factors for Good Mental Health and Mental Wellbeing</vt:lpstr>
      <vt:lpstr>Objectives for this session</vt:lpstr>
      <vt:lpstr>Why do we need Protective Factors?</vt:lpstr>
      <vt:lpstr>A reminder of some factors which can threaten our mental health and mental wellbeing</vt:lpstr>
      <vt:lpstr>What do we mean by Protective Factors?</vt:lpstr>
      <vt:lpstr>What are some examples of protective factors?</vt:lpstr>
      <vt:lpstr>Is it possible to grow and develop our protective factors to enhance resilience?</vt:lpstr>
      <vt:lpstr>Developing our resilience to support good mental health</vt:lpstr>
      <vt:lpstr>What is Mindfulness?</vt:lpstr>
      <vt:lpstr>Mindfulness Looks Like</vt:lpstr>
      <vt:lpstr>Mindfulness Looks Like</vt:lpstr>
      <vt:lpstr>Mindfulness Meditation</vt:lpstr>
      <vt:lpstr>Types of Meditation</vt:lpstr>
      <vt:lpstr>Types of Meditation</vt:lpstr>
      <vt:lpstr>Summary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2024-06-03T08:43:02Z</dcterms:created>
  <dcterms:modified xsi:type="dcterms:W3CDTF">2024-06-03T12:25:23Z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