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57" r:id="rId4"/>
    <p:sldId id="258" r:id="rId5"/>
    <p:sldId id="259" r:id="rId6"/>
    <p:sldId id="263" r:id="rId7"/>
    <p:sldId id="264" r:id="rId8"/>
    <p:sldId id="265" r:id="rId9"/>
    <p:sldId id="266" r:id="rId10"/>
    <p:sldId id="267" r:id="rId11"/>
    <p:sldId id="268" r:id="rId12"/>
    <p:sldId id="269" r:id="rId13"/>
    <p:sldId id="286" r:id="rId14"/>
    <p:sldId id="270" r:id="rId15"/>
    <p:sldId id="287" r:id="rId16"/>
    <p:sldId id="271" r:id="rId17"/>
    <p:sldId id="272" r:id="rId18"/>
    <p:sldId id="288" r:id="rId19"/>
    <p:sldId id="273" r:id="rId20"/>
    <p:sldId id="289" r:id="rId21"/>
    <p:sldId id="274" r:id="rId22"/>
    <p:sldId id="290" r:id="rId23"/>
    <p:sldId id="275" r:id="rId24"/>
    <p:sldId id="276" r:id="rId25"/>
    <p:sldId id="277" r:id="rId26"/>
    <p:sldId id="291" r:id="rId27"/>
    <p:sldId id="278" r:id="rId28"/>
    <p:sldId id="279" r:id="rId29"/>
    <p:sldId id="293" r:id="rId30"/>
    <p:sldId id="292" r:id="rId31"/>
    <p:sldId id="280" r:id="rId32"/>
    <p:sldId id="294" r:id="rId33"/>
    <p:sldId id="283" r:id="rId34"/>
    <p:sldId id="281" r:id="rId35"/>
    <p:sldId id="297" r:id="rId36"/>
    <p:sldId id="295" r:id="rId37"/>
    <p:sldId id="282" r:id="rId38"/>
    <p:sldId id="298" r:id="rId39"/>
    <p:sldId id="296" r:id="rId40"/>
    <p:sldId id="348" r:id="rId41"/>
    <p:sldId id="349" r:id="rId42"/>
    <p:sldId id="350" r:id="rId43"/>
    <p:sldId id="355" r:id="rId44"/>
    <p:sldId id="357" r:id="rId45"/>
    <p:sldId id="358" r:id="rId46"/>
    <p:sldId id="359" r:id="rId47"/>
    <p:sldId id="360" r:id="rId48"/>
    <p:sldId id="362" r:id="rId49"/>
    <p:sldId id="361" r:id="rId50"/>
    <p:sldId id="363" r:id="rId51"/>
    <p:sldId id="364" r:id="rId52"/>
    <p:sldId id="351" r:id="rId53"/>
    <p:sldId id="352" r:id="rId54"/>
    <p:sldId id="353" r:id="rId55"/>
    <p:sldId id="354" r:id="rId56"/>
    <p:sldId id="365" r:id="rId57"/>
    <p:sldId id="366" r:id="rId58"/>
    <p:sldId id="356" r:id="rId59"/>
    <p:sldId id="367" r:id="rId60"/>
    <p:sldId id="347" r:id="rId61"/>
    <p:sldId id="346" r:id="rId62"/>
    <p:sldId id="337" r:id="rId63"/>
    <p:sldId id="338" r:id="rId64"/>
    <p:sldId id="339" r:id="rId65"/>
    <p:sldId id="340" r:id="rId66"/>
    <p:sldId id="341" r:id="rId67"/>
    <p:sldId id="342" r:id="rId68"/>
    <p:sldId id="343" r:id="rId69"/>
    <p:sldId id="299" r:id="rId70"/>
    <p:sldId id="330" r:id="rId71"/>
    <p:sldId id="331" r:id="rId72"/>
    <p:sldId id="332" r:id="rId73"/>
    <p:sldId id="333" r:id="rId74"/>
    <p:sldId id="334" r:id="rId75"/>
    <p:sldId id="335" r:id="rId76"/>
    <p:sldId id="261" r:id="rId77"/>
    <p:sldId id="305" r:id="rId78"/>
    <p:sldId id="304" r:id="rId79"/>
    <p:sldId id="306" r:id="rId80"/>
    <p:sldId id="262" r:id="rId81"/>
    <p:sldId id="308" r:id="rId82"/>
    <p:sldId id="309" r:id="rId83"/>
    <p:sldId id="313" r:id="rId84"/>
    <p:sldId id="314" r:id="rId85"/>
    <p:sldId id="329" r:id="rId86"/>
    <p:sldId id="317" r:id="rId87"/>
    <p:sldId id="320" r:id="rId88"/>
    <p:sldId id="322" r:id="rId89"/>
    <p:sldId id="323" r:id="rId90"/>
    <p:sldId id="324" r:id="rId91"/>
    <p:sldId id="325" r:id="rId92"/>
    <p:sldId id="326" r:id="rId93"/>
    <p:sldId id="328" r:id="rId94"/>
    <p:sldId id="284" r:id="rId9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sorterViewPr>
    <p:cViewPr>
      <p:scale>
        <a:sx n="120" d="100"/>
        <a:sy n="120" d="100"/>
      </p:scale>
      <p:origin x="0" y="255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7139C-C38D-49CE-A341-3833A0333F6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it-IT"/>
        </a:p>
      </dgm:t>
    </dgm:pt>
    <dgm:pt modelId="{51BE9170-9948-4A4B-ADCE-5E3846C875A0}">
      <dgm:prSet phldrT="[Testo]"/>
      <dgm:spPr/>
      <dgm:t>
        <a:bodyPr/>
        <a:lstStyle/>
        <a:p>
          <a:r>
            <a:rPr lang="it-IT" b="1" dirty="0" smtClean="0">
              <a:solidFill>
                <a:schemeClr val="tx1"/>
              </a:solidFill>
            </a:rPr>
            <a:t>D.L. 225/2010, che istituisce il SNV</a:t>
          </a:r>
          <a:endParaRPr lang="it-IT" b="1" dirty="0">
            <a:solidFill>
              <a:schemeClr val="tx1"/>
            </a:solidFill>
          </a:endParaRPr>
        </a:p>
      </dgm:t>
    </dgm:pt>
    <dgm:pt modelId="{B1450697-7141-41EF-BD15-E2BA162754D0}" type="parTrans" cxnId="{61F39ACF-1DF1-4022-A2A6-931683CD746A}">
      <dgm:prSet/>
      <dgm:spPr/>
      <dgm:t>
        <a:bodyPr/>
        <a:lstStyle/>
        <a:p>
          <a:endParaRPr lang="it-IT"/>
        </a:p>
      </dgm:t>
    </dgm:pt>
    <dgm:pt modelId="{7315A54E-7A93-46C9-9EBB-BEDCB3C99718}" type="sibTrans" cxnId="{61F39ACF-1DF1-4022-A2A6-931683CD746A}">
      <dgm:prSet/>
      <dgm:spPr/>
      <dgm:t>
        <a:bodyPr/>
        <a:lstStyle/>
        <a:p>
          <a:endParaRPr lang="it-IT"/>
        </a:p>
      </dgm:t>
    </dgm:pt>
    <dgm:pt modelId="{92F067CA-F0BF-40DE-B3CC-698F30D2E53C}">
      <dgm:prSet phldrT="[Testo]"/>
      <dgm:spPr/>
      <dgm:t>
        <a:bodyPr/>
        <a:lstStyle/>
        <a:p>
          <a:r>
            <a:rPr lang="it-IT" b="1" dirty="0" smtClean="0">
              <a:solidFill>
                <a:schemeClr val="tx1"/>
              </a:solidFill>
            </a:rPr>
            <a:t>DPR 80/2013</a:t>
          </a:r>
          <a:endParaRPr lang="it-IT" b="1" dirty="0">
            <a:solidFill>
              <a:schemeClr val="tx1"/>
            </a:solidFill>
          </a:endParaRPr>
        </a:p>
      </dgm:t>
    </dgm:pt>
    <dgm:pt modelId="{A2ACF1B0-4AED-4A7C-B944-7A651D521FC5}" type="parTrans" cxnId="{17BBF56F-0EDF-4ED2-80DD-50F1D07FEEB4}">
      <dgm:prSet/>
      <dgm:spPr/>
      <dgm:t>
        <a:bodyPr/>
        <a:lstStyle/>
        <a:p>
          <a:endParaRPr lang="it-IT"/>
        </a:p>
      </dgm:t>
    </dgm:pt>
    <dgm:pt modelId="{CB2A9729-FDE2-458E-8EEF-A6FD969BD645}" type="sibTrans" cxnId="{17BBF56F-0EDF-4ED2-80DD-50F1D07FEEB4}">
      <dgm:prSet/>
      <dgm:spPr/>
      <dgm:t>
        <a:bodyPr/>
        <a:lstStyle/>
        <a:p>
          <a:endParaRPr lang="it-IT"/>
        </a:p>
      </dgm:t>
    </dgm:pt>
    <dgm:pt modelId="{44DC5925-3D53-49F2-9087-7067D0DD7558}">
      <dgm:prSet phldrT="[Testo]"/>
      <dgm:spPr/>
      <dgm:t>
        <a:bodyPr/>
        <a:lstStyle/>
        <a:p>
          <a:r>
            <a:rPr lang="it-IT" b="1" dirty="0" smtClean="0">
              <a:solidFill>
                <a:schemeClr val="tx1"/>
              </a:solidFill>
            </a:rPr>
            <a:t>Circolare</a:t>
          </a:r>
        </a:p>
        <a:p>
          <a:r>
            <a:rPr lang="it-IT" b="1" dirty="0" smtClean="0">
              <a:solidFill>
                <a:schemeClr val="tx1"/>
              </a:solidFill>
            </a:rPr>
            <a:t>N. 47 del 2014, esplicativa del Regolamento 80/2013</a:t>
          </a:r>
          <a:endParaRPr lang="it-IT" b="1" dirty="0">
            <a:solidFill>
              <a:schemeClr val="tx1"/>
            </a:solidFill>
          </a:endParaRPr>
        </a:p>
      </dgm:t>
    </dgm:pt>
    <dgm:pt modelId="{C0B8E404-B41A-41E4-8B1E-A67B3E9ECBB1}" type="parTrans" cxnId="{2B3285F2-A741-4981-A341-47D6C2011020}">
      <dgm:prSet/>
      <dgm:spPr/>
      <dgm:t>
        <a:bodyPr/>
        <a:lstStyle/>
        <a:p>
          <a:endParaRPr lang="it-IT"/>
        </a:p>
      </dgm:t>
    </dgm:pt>
    <dgm:pt modelId="{5D2BEB29-CFF0-490C-9873-267EA98AE723}" type="sibTrans" cxnId="{2B3285F2-A741-4981-A341-47D6C2011020}">
      <dgm:prSet/>
      <dgm:spPr/>
      <dgm:t>
        <a:bodyPr/>
        <a:lstStyle/>
        <a:p>
          <a:endParaRPr lang="it-IT"/>
        </a:p>
      </dgm:t>
    </dgm:pt>
    <dgm:pt modelId="{50ED638A-1790-4408-867B-C7077DD6A8F1}" type="pres">
      <dgm:prSet presAssocID="{4047139C-C38D-49CE-A341-3833A0333F67}" presName="rootnode" presStyleCnt="0">
        <dgm:presLayoutVars>
          <dgm:chMax/>
          <dgm:chPref/>
          <dgm:dir/>
          <dgm:animLvl val="lvl"/>
        </dgm:presLayoutVars>
      </dgm:prSet>
      <dgm:spPr/>
      <dgm:t>
        <a:bodyPr/>
        <a:lstStyle/>
        <a:p>
          <a:endParaRPr lang="it-IT"/>
        </a:p>
      </dgm:t>
    </dgm:pt>
    <dgm:pt modelId="{2F2EE46F-7942-4CB2-84E8-EF089A1CAC8E}" type="pres">
      <dgm:prSet presAssocID="{51BE9170-9948-4A4B-ADCE-5E3846C875A0}" presName="composite" presStyleCnt="0"/>
      <dgm:spPr/>
    </dgm:pt>
    <dgm:pt modelId="{1F2607B2-A361-4279-BEC8-C499BCE1E511}" type="pres">
      <dgm:prSet presAssocID="{51BE9170-9948-4A4B-ADCE-5E3846C875A0}" presName="bentUpArrow1" presStyleLbl="alignImgPlace1" presStyleIdx="0" presStyleCnt="2" custScaleX="172725"/>
      <dgm:spPr/>
    </dgm:pt>
    <dgm:pt modelId="{533C9C7A-26A7-4CAB-8CB1-F56D8AFCFF5B}" type="pres">
      <dgm:prSet presAssocID="{51BE9170-9948-4A4B-ADCE-5E3846C875A0}" presName="ParentText" presStyleLbl="node1" presStyleIdx="0" presStyleCnt="3" custScaleX="172725" custLinFactNeighborX="1866" custLinFactNeighborY="-2832">
        <dgm:presLayoutVars>
          <dgm:chMax val="1"/>
          <dgm:chPref val="1"/>
          <dgm:bulletEnabled val="1"/>
        </dgm:presLayoutVars>
      </dgm:prSet>
      <dgm:spPr/>
      <dgm:t>
        <a:bodyPr/>
        <a:lstStyle/>
        <a:p>
          <a:endParaRPr lang="it-IT"/>
        </a:p>
      </dgm:t>
    </dgm:pt>
    <dgm:pt modelId="{BD9C49A6-FB38-4AA6-AEC9-2EA16760F54E}" type="pres">
      <dgm:prSet presAssocID="{51BE9170-9948-4A4B-ADCE-5E3846C875A0}" presName="ChildText" presStyleLbl="revTx" presStyleIdx="0" presStyleCnt="2" custScaleX="172725">
        <dgm:presLayoutVars>
          <dgm:chMax val="0"/>
          <dgm:chPref val="0"/>
          <dgm:bulletEnabled val="1"/>
        </dgm:presLayoutVars>
      </dgm:prSet>
      <dgm:spPr/>
      <dgm:t>
        <a:bodyPr/>
        <a:lstStyle/>
        <a:p>
          <a:endParaRPr lang="it-IT"/>
        </a:p>
      </dgm:t>
    </dgm:pt>
    <dgm:pt modelId="{CABF0728-8F4B-4C00-9A6C-BC08699DD1D1}" type="pres">
      <dgm:prSet presAssocID="{7315A54E-7A93-46C9-9EBB-BEDCB3C99718}" presName="sibTrans" presStyleCnt="0"/>
      <dgm:spPr/>
    </dgm:pt>
    <dgm:pt modelId="{A78F7BBA-7F76-4824-9306-6F63EA5F48F5}" type="pres">
      <dgm:prSet presAssocID="{92F067CA-F0BF-40DE-B3CC-698F30D2E53C}" presName="composite" presStyleCnt="0"/>
      <dgm:spPr/>
    </dgm:pt>
    <dgm:pt modelId="{C55ACC7A-E6A7-468F-9340-B1212EDB47EB}" type="pres">
      <dgm:prSet presAssocID="{92F067CA-F0BF-40DE-B3CC-698F30D2E53C}" presName="bentUpArrow1" presStyleLbl="alignImgPlace1" presStyleIdx="1" presStyleCnt="2" custScaleX="172725"/>
      <dgm:spPr/>
    </dgm:pt>
    <dgm:pt modelId="{96E1E262-9E10-4EE8-B77A-49D07FFCDCBB}" type="pres">
      <dgm:prSet presAssocID="{92F067CA-F0BF-40DE-B3CC-698F30D2E53C}" presName="ParentText" presStyleLbl="node1" presStyleIdx="1" presStyleCnt="3" custScaleX="172725">
        <dgm:presLayoutVars>
          <dgm:chMax val="1"/>
          <dgm:chPref val="1"/>
          <dgm:bulletEnabled val="1"/>
        </dgm:presLayoutVars>
      </dgm:prSet>
      <dgm:spPr/>
      <dgm:t>
        <a:bodyPr/>
        <a:lstStyle/>
        <a:p>
          <a:endParaRPr lang="it-IT"/>
        </a:p>
      </dgm:t>
    </dgm:pt>
    <dgm:pt modelId="{0A2B4D89-FE69-4614-867B-C1EE28F854A4}" type="pres">
      <dgm:prSet presAssocID="{92F067CA-F0BF-40DE-B3CC-698F30D2E53C}" presName="ChildText" presStyleLbl="revTx" presStyleIdx="1" presStyleCnt="2" custScaleX="172725">
        <dgm:presLayoutVars>
          <dgm:chMax val="0"/>
          <dgm:chPref val="0"/>
          <dgm:bulletEnabled val="1"/>
        </dgm:presLayoutVars>
      </dgm:prSet>
      <dgm:spPr/>
      <dgm:t>
        <a:bodyPr/>
        <a:lstStyle/>
        <a:p>
          <a:endParaRPr lang="it-IT"/>
        </a:p>
      </dgm:t>
    </dgm:pt>
    <dgm:pt modelId="{316E469D-B26C-4440-BDA3-8BB18C7E4308}" type="pres">
      <dgm:prSet presAssocID="{CB2A9729-FDE2-458E-8EEF-A6FD969BD645}" presName="sibTrans" presStyleCnt="0"/>
      <dgm:spPr/>
    </dgm:pt>
    <dgm:pt modelId="{59514D8B-3154-46A5-BA85-956672DA8EC6}" type="pres">
      <dgm:prSet presAssocID="{44DC5925-3D53-49F2-9087-7067D0DD7558}" presName="composite" presStyleCnt="0"/>
      <dgm:spPr/>
    </dgm:pt>
    <dgm:pt modelId="{A295FF94-98CD-4706-9956-195A739A8A4F}" type="pres">
      <dgm:prSet presAssocID="{44DC5925-3D53-49F2-9087-7067D0DD7558}" presName="ParentText" presStyleLbl="node1" presStyleIdx="2" presStyleCnt="3" custScaleX="172725">
        <dgm:presLayoutVars>
          <dgm:chMax val="1"/>
          <dgm:chPref val="1"/>
          <dgm:bulletEnabled val="1"/>
        </dgm:presLayoutVars>
      </dgm:prSet>
      <dgm:spPr/>
      <dgm:t>
        <a:bodyPr/>
        <a:lstStyle/>
        <a:p>
          <a:endParaRPr lang="it-IT"/>
        </a:p>
      </dgm:t>
    </dgm:pt>
  </dgm:ptLst>
  <dgm:cxnLst>
    <dgm:cxn modelId="{2B3285F2-A741-4981-A341-47D6C2011020}" srcId="{4047139C-C38D-49CE-A341-3833A0333F67}" destId="{44DC5925-3D53-49F2-9087-7067D0DD7558}" srcOrd="2" destOrd="0" parTransId="{C0B8E404-B41A-41E4-8B1E-A67B3E9ECBB1}" sibTransId="{5D2BEB29-CFF0-490C-9873-267EA98AE723}"/>
    <dgm:cxn modelId="{5958EF25-9776-4567-9D82-D88AA8FC94A5}" type="presOf" srcId="{92F067CA-F0BF-40DE-B3CC-698F30D2E53C}" destId="{96E1E262-9E10-4EE8-B77A-49D07FFCDCBB}" srcOrd="0" destOrd="0" presId="urn:microsoft.com/office/officeart/2005/8/layout/StepDownProcess"/>
    <dgm:cxn modelId="{3D290198-F5B3-4BFF-B698-80D6364979E1}" type="presOf" srcId="{4047139C-C38D-49CE-A341-3833A0333F67}" destId="{50ED638A-1790-4408-867B-C7077DD6A8F1}" srcOrd="0" destOrd="0" presId="urn:microsoft.com/office/officeart/2005/8/layout/StepDownProcess"/>
    <dgm:cxn modelId="{964F1B87-D799-4162-B2C1-F31487BA9E21}" type="presOf" srcId="{44DC5925-3D53-49F2-9087-7067D0DD7558}" destId="{A295FF94-98CD-4706-9956-195A739A8A4F}" srcOrd="0" destOrd="0" presId="urn:microsoft.com/office/officeart/2005/8/layout/StepDownProcess"/>
    <dgm:cxn modelId="{17BBF56F-0EDF-4ED2-80DD-50F1D07FEEB4}" srcId="{4047139C-C38D-49CE-A341-3833A0333F67}" destId="{92F067CA-F0BF-40DE-B3CC-698F30D2E53C}" srcOrd="1" destOrd="0" parTransId="{A2ACF1B0-4AED-4A7C-B944-7A651D521FC5}" sibTransId="{CB2A9729-FDE2-458E-8EEF-A6FD969BD645}"/>
    <dgm:cxn modelId="{9E4ED47B-A959-40CA-BE7F-E0DC9059CE75}" type="presOf" srcId="{51BE9170-9948-4A4B-ADCE-5E3846C875A0}" destId="{533C9C7A-26A7-4CAB-8CB1-F56D8AFCFF5B}" srcOrd="0" destOrd="0" presId="urn:microsoft.com/office/officeart/2005/8/layout/StepDownProcess"/>
    <dgm:cxn modelId="{61F39ACF-1DF1-4022-A2A6-931683CD746A}" srcId="{4047139C-C38D-49CE-A341-3833A0333F67}" destId="{51BE9170-9948-4A4B-ADCE-5E3846C875A0}" srcOrd="0" destOrd="0" parTransId="{B1450697-7141-41EF-BD15-E2BA162754D0}" sibTransId="{7315A54E-7A93-46C9-9EBB-BEDCB3C99718}"/>
    <dgm:cxn modelId="{B5299CAE-1F2C-4C02-ADD1-810CEEE0EA0A}" type="presParOf" srcId="{50ED638A-1790-4408-867B-C7077DD6A8F1}" destId="{2F2EE46F-7942-4CB2-84E8-EF089A1CAC8E}" srcOrd="0" destOrd="0" presId="urn:microsoft.com/office/officeart/2005/8/layout/StepDownProcess"/>
    <dgm:cxn modelId="{D0131BC2-5F12-4A36-BB9A-AE18C4F440B7}" type="presParOf" srcId="{2F2EE46F-7942-4CB2-84E8-EF089A1CAC8E}" destId="{1F2607B2-A361-4279-BEC8-C499BCE1E511}" srcOrd="0" destOrd="0" presId="urn:microsoft.com/office/officeart/2005/8/layout/StepDownProcess"/>
    <dgm:cxn modelId="{99E4AC53-194A-4849-86DC-AD2798045E74}" type="presParOf" srcId="{2F2EE46F-7942-4CB2-84E8-EF089A1CAC8E}" destId="{533C9C7A-26A7-4CAB-8CB1-F56D8AFCFF5B}" srcOrd="1" destOrd="0" presId="urn:microsoft.com/office/officeart/2005/8/layout/StepDownProcess"/>
    <dgm:cxn modelId="{AC446B67-F54A-4B2F-82A4-4630EED7E166}" type="presParOf" srcId="{2F2EE46F-7942-4CB2-84E8-EF089A1CAC8E}" destId="{BD9C49A6-FB38-4AA6-AEC9-2EA16760F54E}" srcOrd="2" destOrd="0" presId="urn:microsoft.com/office/officeart/2005/8/layout/StepDownProcess"/>
    <dgm:cxn modelId="{61A4A6BB-47EA-4F09-BCC6-07BEBBBF7E78}" type="presParOf" srcId="{50ED638A-1790-4408-867B-C7077DD6A8F1}" destId="{CABF0728-8F4B-4C00-9A6C-BC08699DD1D1}" srcOrd="1" destOrd="0" presId="urn:microsoft.com/office/officeart/2005/8/layout/StepDownProcess"/>
    <dgm:cxn modelId="{A66097EE-04BD-47D4-886A-1E841C5EC100}" type="presParOf" srcId="{50ED638A-1790-4408-867B-C7077DD6A8F1}" destId="{A78F7BBA-7F76-4824-9306-6F63EA5F48F5}" srcOrd="2" destOrd="0" presId="urn:microsoft.com/office/officeart/2005/8/layout/StepDownProcess"/>
    <dgm:cxn modelId="{1C506561-0284-4E3F-AAB1-E64005B25EBF}" type="presParOf" srcId="{A78F7BBA-7F76-4824-9306-6F63EA5F48F5}" destId="{C55ACC7A-E6A7-468F-9340-B1212EDB47EB}" srcOrd="0" destOrd="0" presId="urn:microsoft.com/office/officeart/2005/8/layout/StepDownProcess"/>
    <dgm:cxn modelId="{F89B8115-B8C2-4428-BAB8-D38844FEE51E}" type="presParOf" srcId="{A78F7BBA-7F76-4824-9306-6F63EA5F48F5}" destId="{96E1E262-9E10-4EE8-B77A-49D07FFCDCBB}" srcOrd="1" destOrd="0" presId="urn:microsoft.com/office/officeart/2005/8/layout/StepDownProcess"/>
    <dgm:cxn modelId="{88879B95-D579-4C3C-9390-0ECF1E095B6A}" type="presParOf" srcId="{A78F7BBA-7F76-4824-9306-6F63EA5F48F5}" destId="{0A2B4D89-FE69-4614-867B-C1EE28F854A4}" srcOrd="2" destOrd="0" presId="urn:microsoft.com/office/officeart/2005/8/layout/StepDownProcess"/>
    <dgm:cxn modelId="{7049A7D2-F638-4B3E-AD88-1C1AB98AC477}" type="presParOf" srcId="{50ED638A-1790-4408-867B-C7077DD6A8F1}" destId="{316E469D-B26C-4440-BDA3-8BB18C7E4308}" srcOrd="3" destOrd="0" presId="urn:microsoft.com/office/officeart/2005/8/layout/StepDownProcess"/>
    <dgm:cxn modelId="{6C7C2990-BF8E-4303-85B6-339FBABC504F}" type="presParOf" srcId="{50ED638A-1790-4408-867B-C7077DD6A8F1}" destId="{59514D8B-3154-46A5-BA85-956672DA8EC6}" srcOrd="4" destOrd="0" presId="urn:microsoft.com/office/officeart/2005/8/layout/StepDownProcess"/>
    <dgm:cxn modelId="{83040BC4-F2C0-49B2-98D0-2EF6AAE6C7B8}" type="presParOf" srcId="{59514D8B-3154-46A5-BA85-956672DA8EC6}" destId="{A295FF94-98CD-4706-9956-195A739A8A4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99CA2-1250-42B7-A429-4C0B513A880C}"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it-IT"/>
        </a:p>
      </dgm:t>
    </dgm:pt>
    <dgm:pt modelId="{9D16422E-F07F-4CFF-8304-4594A87EF1EF}">
      <dgm:prSet phldrT="[Testo]"/>
      <dgm:spPr/>
      <dgm:t>
        <a:bodyPr/>
        <a:lstStyle/>
        <a:p>
          <a:r>
            <a:rPr lang="it-IT" dirty="0" smtClean="0"/>
            <a:t>riflettere</a:t>
          </a:r>
          <a:endParaRPr lang="it-IT" dirty="0"/>
        </a:p>
      </dgm:t>
    </dgm:pt>
    <dgm:pt modelId="{BD36B449-5F5C-425E-B51D-BBA8B2CD6EE5}" type="parTrans" cxnId="{E06F45AD-25C3-403C-BE84-9AA23F856546}">
      <dgm:prSet/>
      <dgm:spPr/>
      <dgm:t>
        <a:bodyPr/>
        <a:lstStyle/>
        <a:p>
          <a:endParaRPr lang="it-IT"/>
        </a:p>
      </dgm:t>
    </dgm:pt>
    <dgm:pt modelId="{8D607535-13CD-41B7-89D0-A391BCD9D362}" type="sibTrans" cxnId="{E06F45AD-25C3-403C-BE84-9AA23F856546}">
      <dgm:prSet/>
      <dgm:spPr/>
      <dgm:t>
        <a:bodyPr/>
        <a:lstStyle/>
        <a:p>
          <a:endParaRPr lang="it-IT"/>
        </a:p>
      </dgm:t>
    </dgm:pt>
    <dgm:pt modelId="{BAB9A95D-8490-49C6-95BE-22FF84D2E424}">
      <dgm:prSet phldrT="[Testo]"/>
      <dgm:spPr/>
      <dgm:t>
        <a:bodyPr/>
        <a:lstStyle/>
        <a:p>
          <a:r>
            <a:rPr lang="it-IT" dirty="0" smtClean="0"/>
            <a:t>confrontarsi</a:t>
          </a:r>
          <a:endParaRPr lang="it-IT" dirty="0"/>
        </a:p>
      </dgm:t>
    </dgm:pt>
    <dgm:pt modelId="{A6D2AA0D-38A9-4CAB-A91E-A244733AF2F2}" type="parTrans" cxnId="{348E616E-E3B0-459E-8662-54698544A339}">
      <dgm:prSet/>
      <dgm:spPr/>
      <dgm:t>
        <a:bodyPr/>
        <a:lstStyle/>
        <a:p>
          <a:endParaRPr lang="it-IT"/>
        </a:p>
      </dgm:t>
    </dgm:pt>
    <dgm:pt modelId="{C85A93F5-4F5A-4462-886B-E11FC736A072}" type="sibTrans" cxnId="{348E616E-E3B0-459E-8662-54698544A339}">
      <dgm:prSet/>
      <dgm:spPr/>
      <dgm:t>
        <a:bodyPr/>
        <a:lstStyle/>
        <a:p>
          <a:endParaRPr lang="it-IT"/>
        </a:p>
      </dgm:t>
    </dgm:pt>
    <dgm:pt modelId="{E74957BC-4ED8-4E5F-A929-16362CD6B142}">
      <dgm:prSet phldrT="[Testo]"/>
      <dgm:spPr/>
      <dgm:t>
        <a:bodyPr/>
        <a:lstStyle/>
        <a:p>
          <a:r>
            <a:rPr lang="it-IT" dirty="0" smtClean="0"/>
            <a:t>rendicontare</a:t>
          </a:r>
          <a:endParaRPr lang="it-IT" dirty="0"/>
        </a:p>
      </dgm:t>
    </dgm:pt>
    <dgm:pt modelId="{613250DF-27CF-4AF8-9EEC-39A1C4BE05F2}" type="parTrans" cxnId="{847A97D4-DEBF-443B-8385-A45D939BDE26}">
      <dgm:prSet/>
      <dgm:spPr/>
      <dgm:t>
        <a:bodyPr/>
        <a:lstStyle/>
        <a:p>
          <a:endParaRPr lang="it-IT"/>
        </a:p>
      </dgm:t>
    </dgm:pt>
    <dgm:pt modelId="{CC67AC83-10E1-4653-A525-5275E6BAF420}" type="sibTrans" cxnId="{847A97D4-DEBF-443B-8385-A45D939BDE26}">
      <dgm:prSet/>
      <dgm:spPr/>
      <dgm:t>
        <a:bodyPr/>
        <a:lstStyle/>
        <a:p>
          <a:endParaRPr lang="it-IT"/>
        </a:p>
      </dgm:t>
    </dgm:pt>
    <dgm:pt modelId="{870511C4-210F-4410-9062-54D8801C26F3}">
      <dgm:prSet/>
      <dgm:spPr/>
      <dgm:t>
        <a:bodyPr/>
        <a:lstStyle/>
        <a:p>
          <a:r>
            <a:rPr lang="it-IT" dirty="0" smtClean="0"/>
            <a:t>migliorarsi</a:t>
          </a:r>
          <a:endParaRPr lang="it-IT" dirty="0"/>
        </a:p>
      </dgm:t>
    </dgm:pt>
    <dgm:pt modelId="{9F6416D1-87D9-410F-B3FE-46D4E6728E77}" type="parTrans" cxnId="{84454C70-4CB1-41E0-B107-F93A81908ABD}">
      <dgm:prSet/>
      <dgm:spPr/>
      <dgm:t>
        <a:bodyPr/>
        <a:lstStyle/>
        <a:p>
          <a:endParaRPr lang="it-IT"/>
        </a:p>
      </dgm:t>
    </dgm:pt>
    <dgm:pt modelId="{9F286694-C344-4C5D-AA8B-2A6EBA362E42}" type="sibTrans" cxnId="{84454C70-4CB1-41E0-B107-F93A81908ABD}">
      <dgm:prSet/>
      <dgm:spPr/>
      <dgm:t>
        <a:bodyPr/>
        <a:lstStyle/>
        <a:p>
          <a:endParaRPr lang="it-IT"/>
        </a:p>
      </dgm:t>
    </dgm:pt>
    <dgm:pt modelId="{2CAE7E82-10C0-454E-84B6-94A5871159FD}">
      <dgm:prSet phldrT="[Testo]"/>
      <dgm:spPr/>
      <dgm:t>
        <a:bodyPr/>
        <a:lstStyle/>
        <a:p>
          <a:r>
            <a:rPr lang="it-IT" dirty="0" smtClean="0"/>
            <a:t>RAV</a:t>
          </a:r>
          <a:endParaRPr lang="it-IT" dirty="0"/>
        </a:p>
      </dgm:t>
    </dgm:pt>
    <dgm:pt modelId="{FA760278-6A43-46AE-96BB-201C131F2212}" type="sibTrans" cxnId="{66E7A384-F922-463C-A1C9-A6D03377B655}">
      <dgm:prSet/>
      <dgm:spPr/>
      <dgm:t>
        <a:bodyPr/>
        <a:lstStyle/>
        <a:p>
          <a:endParaRPr lang="it-IT"/>
        </a:p>
      </dgm:t>
    </dgm:pt>
    <dgm:pt modelId="{D7EFD26D-012B-4E42-8A1E-3CDD2B3CDFEF}" type="parTrans" cxnId="{66E7A384-F922-463C-A1C9-A6D03377B655}">
      <dgm:prSet/>
      <dgm:spPr/>
      <dgm:t>
        <a:bodyPr/>
        <a:lstStyle/>
        <a:p>
          <a:endParaRPr lang="it-IT"/>
        </a:p>
      </dgm:t>
    </dgm:pt>
    <dgm:pt modelId="{5F117E67-E740-4A39-9227-B72D8405CDA3}" type="pres">
      <dgm:prSet presAssocID="{AE499CA2-1250-42B7-A429-4C0B513A880C}" presName="Name0" presStyleCnt="0">
        <dgm:presLayoutVars>
          <dgm:chPref val="1"/>
          <dgm:dir/>
          <dgm:animOne val="branch"/>
          <dgm:animLvl val="lvl"/>
          <dgm:resizeHandles val="exact"/>
        </dgm:presLayoutVars>
      </dgm:prSet>
      <dgm:spPr/>
      <dgm:t>
        <a:bodyPr/>
        <a:lstStyle/>
        <a:p>
          <a:endParaRPr lang="it-IT"/>
        </a:p>
      </dgm:t>
    </dgm:pt>
    <dgm:pt modelId="{2AE7D743-8FE6-4564-91BF-1F87CC7D62BF}" type="pres">
      <dgm:prSet presAssocID="{2CAE7E82-10C0-454E-84B6-94A5871159FD}" presName="root1" presStyleCnt="0"/>
      <dgm:spPr/>
    </dgm:pt>
    <dgm:pt modelId="{3A31A6D0-776C-46E0-97D7-66A4E72E3193}" type="pres">
      <dgm:prSet presAssocID="{2CAE7E82-10C0-454E-84B6-94A5871159FD}" presName="LevelOneTextNode" presStyleLbl="node0" presStyleIdx="0" presStyleCnt="1" custLinFactNeighborX="-34811" custLinFactNeighborY="9134">
        <dgm:presLayoutVars>
          <dgm:chPref val="3"/>
        </dgm:presLayoutVars>
      </dgm:prSet>
      <dgm:spPr/>
      <dgm:t>
        <a:bodyPr/>
        <a:lstStyle/>
        <a:p>
          <a:endParaRPr lang="it-IT"/>
        </a:p>
      </dgm:t>
    </dgm:pt>
    <dgm:pt modelId="{8FA31CD0-6836-4A47-9958-A0D2A6A2544A}" type="pres">
      <dgm:prSet presAssocID="{2CAE7E82-10C0-454E-84B6-94A5871159FD}" presName="level2hierChild" presStyleCnt="0"/>
      <dgm:spPr/>
    </dgm:pt>
    <dgm:pt modelId="{A7E1A8CA-5A49-4261-9885-640D0918A85D}" type="pres">
      <dgm:prSet presAssocID="{BD36B449-5F5C-425E-B51D-BBA8B2CD6EE5}" presName="conn2-1" presStyleLbl="parChTrans1D2" presStyleIdx="0" presStyleCnt="4"/>
      <dgm:spPr/>
      <dgm:t>
        <a:bodyPr/>
        <a:lstStyle/>
        <a:p>
          <a:endParaRPr lang="it-IT"/>
        </a:p>
      </dgm:t>
    </dgm:pt>
    <dgm:pt modelId="{EE27A735-EEA8-45C3-9A3B-3AC7F975899E}" type="pres">
      <dgm:prSet presAssocID="{BD36B449-5F5C-425E-B51D-BBA8B2CD6EE5}" presName="connTx" presStyleLbl="parChTrans1D2" presStyleIdx="0" presStyleCnt="4"/>
      <dgm:spPr/>
      <dgm:t>
        <a:bodyPr/>
        <a:lstStyle/>
        <a:p>
          <a:endParaRPr lang="it-IT"/>
        </a:p>
      </dgm:t>
    </dgm:pt>
    <dgm:pt modelId="{07EAA499-75E2-4670-A2F0-A3C5916F6C48}" type="pres">
      <dgm:prSet presAssocID="{9D16422E-F07F-4CFF-8304-4594A87EF1EF}" presName="root2" presStyleCnt="0"/>
      <dgm:spPr/>
    </dgm:pt>
    <dgm:pt modelId="{91656368-E367-4352-9459-F7B61A305166}" type="pres">
      <dgm:prSet presAssocID="{9D16422E-F07F-4CFF-8304-4594A87EF1EF}" presName="LevelTwoTextNode" presStyleLbl="node2" presStyleIdx="0" presStyleCnt="4">
        <dgm:presLayoutVars>
          <dgm:chPref val="3"/>
        </dgm:presLayoutVars>
      </dgm:prSet>
      <dgm:spPr/>
      <dgm:t>
        <a:bodyPr/>
        <a:lstStyle/>
        <a:p>
          <a:endParaRPr lang="it-IT"/>
        </a:p>
      </dgm:t>
    </dgm:pt>
    <dgm:pt modelId="{4E91B4D3-479F-4513-BD6F-4B07E28FB686}" type="pres">
      <dgm:prSet presAssocID="{9D16422E-F07F-4CFF-8304-4594A87EF1EF}" presName="level3hierChild" presStyleCnt="0"/>
      <dgm:spPr/>
    </dgm:pt>
    <dgm:pt modelId="{9A440519-46E3-4107-A3EA-5D462C7D737C}" type="pres">
      <dgm:prSet presAssocID="{9F6416D1-87D9-410F-B3FE-46D4E6728E77}" presName="conn2-1" presStyleLbl="parChTrans1D2" presStyleIdx="1" presStyleCnt="4"/>
      <dgm:spPr/>
      <dgm:t>
        <a:bodyPr/>
        <a:lstStyle/>
        <a:p>
          <a:endParaRPr lang="it-IT"/>
        </a:p>
      </dgm:t>
    </dgm:pt>
    <dgm:pt modelId="{6DF985C0-A48F-4994-9DAC-B6C817FBD65B}" type="pres">
      <dgm:prSet presAssocID="{9F6416D1-87D9-410F-B3FE-46D4E6728E77}" presName="connTx" presStyleLbl="parChTrans1D2" presStyleIdx="1" presStyleCnt="4"/>
      <dgm:spPr/>
      <dgm:t>
        <a:bodyPr/>
        <a:lstStyle/>
        <a:p>
          <a:endParaRPr lang="it-IT"/>
        </a:p>
      </dgm:t>
    </dgm:pt>
    <dgm:pt modelId="{B84CD1EC-8DF3-4850-9547-2C63AC0D213B}" type="pres">
      <dgm:prSet presAssocID="{870511C4-210F-4410-9062-54D8801C26F3}" presName="root2" presStyleCnt="0"/>
      <dgm:spPr/>
    </dgm:pt>
    <dgm:pt modelId="{0EAA74D6-3FC3-4682-9424-8A6C63EC44D3}" type="pres">
      <dgm:prSet presAssocID="{870511C4-210F-4410-9062-54D8801C26F3}" presName="LevelTwoTextNode" presStyleLbl="node2" presStyleIdx="1" presStyleCnt="4">
        <dgm:presLayoutVars>
          <dgm:chPref val="3"/>
        </dgm:presLayoutVars>
      </dgm:prSet>
      <dgm:spPr/>
      <dgm:t>
        <a:bodyPr/>
        <a:lstStyle/>
        <a:p>
          <a:endParaRPr lang="it-IT"/>
        </a:p>
      </dgm:t>
    </dgm:pt>
    <dgm:pt modelId="{CFFB6B21-E0FF-40CB-9EE3-3F45D3BE2A2A}" type="pres">
      <dgm:prSet presAssocID="{870511C4-210F-4410-9062-54D8801C26F3}" presName="level3hierChild" presStyleCnt="0"/>
      <dgm:spPr/>
    </dgm:pt>
    <dgm:pt modelId="{506E62EC-3719-4ECA-BD68-D232E31BA290}" type="pres">
      <dgm:prSet presAssocID="{A6D2AA0D-38A9-4CAB-A91E-A244733AF2F2}" presName="conn2-1" presStyleLbl="parChTrans1D2" presStyleIdx="2" presStyleCnt="4"/>
      <dgm:spPr/>
      <dgm:t>
        <a:bodyPr/>
        <a:lstStyle/>
        <a:p>
          <a:endParaRPr lang="it-IT"/>
        </a:p>
      </dgm:t>
    </dgm:pt>
    <dgm:pt modelId="{D806E4E3-7654-4C0F-9A0C-8E55AF6FA92F}" type="pres">
      <dgm:prSet presAssocID="{A6D2AA0D-38A9-4CAB-A91E-A244733AF2F2}" presName="connTx" presStyleLbl="parChTrans1D2" presStyleIdx="2" presStyleCnt="4"/>
      <dgm:spPr/>
      <dgm:t>
        <a:bodyPr/>
        <a:lstStyle/>
        <a:p>
          <a:endParaRPr lang="it-IT"/>
        </a:p>
      </dgm:t>
    </dgm:pt>
    <dgm:pt modelId="{788979DB-E8AA-4753-A78A-B69515CC167E}" type="pres">
      <dgm:prSet presAssocID="{BAB9A95D-8490-49C6-95BE-22FF84D2E424}" presName="root2" presStyleCnt="0"/>
      <dgm:spPr/>
    </dgm:pt>
    <dgm:pt modelId="{7FE7CCE7-8BFA-457F-B5DE-CC730FACD4C2}" type="pres">
      <dgm:prSet presAssocID="{BAB9A95D-8490-49C6-95BE-22FF84D2E424}" presName="LevelTwoTextNode" presStyleLbl="node2" presStyleIdx="2" presStyleCnt="4">
        <dgm:presLayoutVars>
          <dgm:chPref val="3"/>
        </dgm:presLayoutVars>
      </dgm:prSet>
      <dgm:spPr/>
      <dgm:t>
        <a:bodyPr/>
        <a:lstStyle/>
        <a:p>
          <a:endParaRPr lang="it-IT"/>
        </a:p>
      </dgm:t>
    </dgm:pt>
    <dgm:pt modelId="{5C99DEBA-06AC-495A-9FC1-968BD90C7DFD}" type="pres">
      <dgm:prSet presAssocID="{BAB9A95D-8490-49C6-95BE-22FF84D2E424}" presName="level3hierChild" presStyleCnt="0"/>
      <dgm:spPr/>
    </dgm:pt>
    <dgm:pt modelId="{4C7D783E-0A37-45F8-AEFB-1BC7F71A0DF0}" type="pres">
      <dgm:prSet presAssocID="{613250DF-27CF-4AF8-9EEC-39A1C4BE05F2}" presName="conn2-1" presStyleLbl="parChTrans1D2" presStyleIdx="3" presStyleCnt="4"/>
      <dgm:spPr/>
      <dgm:t>
        <a:bodyPr/>
        <a:lstStyle/>
        <a:p>
          <a:endParaRPr lang="it-IT"/>
        </a:p>
      </dgm:t>
    </dgm:pt>
    <dgm:pt modelId="{0FDCC0C4-78BF-4FD2-AC4F-6D025412793C}" type="pres">
      <dgm:prSet presAssocID="{613250DF-27CF-4AF8-9EEC-39A1C4BE05F2}" presName="connTx" presStyleLbl="parChTrans1D2" presStyleIdx="3" presStyleCnt="4"/>
      <dgm:spPr/>
      <dgm:t>
        <a:bodyPr/>
        <a:lstStyle/>
        <a:p>
          <a:endParaRPr lang="it-IT"/>
        </a:p>
      </dgm:t>
    </dgm:pt>
    <dgm:pt modelId="{4A33835B-B3A3-4281-8E87-C34BBDCCACE5}" type="pres">
      <dgm:prSet presAssocID="{E74957BC-4ED8-4E5F-A929-16362CD6B142}" presName="root2" presStyleCnt="0"/>
      <dgm:spPr/>
    </dgm:pt>
    <dgm:pt modelId="{7D311E5C-D967-4AB7-BD89-1B8AC4CEC43C}" type="pres">
      <dgm:prSet presAssocID="{E74957BC-4ED8-4E5F-A929-16362CD6B142}" presName="LevelTwoTextNode" presStyleLbl="node2" presStyleIdx="3" presStyleCnt="4">
        <dgm:presLayoutVars>
          <dgm:chPref val="3"/>
        </dgm:presLayoutVars>
      </dgm:prSet>
      <dgm:spPr/>
      <dgm:t>
        <a:bodyPr/>
        <a:lstStyle/>
        <a:p>
          <a:endParaRPr lang="it-IT"/>
        </a:p>
      </dgm:t>
    </dgm:pt>
    <dgm:pt modelId="{D23B32D0-1E8B-461A-9AFC-99809D3F92A1}" type="pres">
      <dgm:prSet presAssocID="{E74957BC-4ED8-4E5F-A929-16362CD6B142}" presName="level3hierChild" presStyleCnt="0"/>
      <dgm:spPr/>
    </dgm:pt>
  </dgm:ptLst>
  <dgm:cxnLst>
    <dgm:cxn modelId="{66E7A384-F922-463C-A1C9-A6D03377B655}" srcId="{AE499CA2-1250-42B7-A429-4C0B513A880C}" destId="{2CAE7E82-10C0-454E-84B6-94A5871159FD}" srcOrd="0" destOrd="0" parTransId="{D7EFD26D-012B-4E42-8A1E-3CDD2B3CDFEF}" sibTransId="{FA760278-6A43-46AE-96BB-201C131F2212}"/>
    <dgm:cxn modelId="{C8B58B26-C8C9-4FF5-B761-138E94F41338}" type="presOf" srcId="{A6D2AA0D-38A9-4CAB-A91E-A244733AF2F2}" destId="{D806E4E3-7654-4C0F-9A0C-8E55AF6FA92F}" srcOrd="1" destOrd="0" presId="urn:microsoft.com/office/officeart/2008/layout/HorizontalMultiLevelHierarchy"/>
    <dgm:cxn modelId="{439AD98E-86AC-43B2-AF8C-036CA894C9E5}" type="presOf" srcId="{9F6416D1-87D9-410F-B3FE-46D4E6728E77}" destId="{9A440519-46E3-4107-A3EA-5D462C7D737C}" srcOrd="0" destOrd="0" presId="urn:microsoft.com/office/officeart/2008/layout/HorizontalMultiLevelHierarchy"/>
    <dgm:cxn modelId="{F7BAEC22-28FB-4976-BB53-B3713CB11BD8}" type="presOf" srcId="{870511C4-210F-4410-9062-54D8801C26F3}" destId="{0EAA74D6-3FC3-4682-9424-8A6C63EC44D3}" srcOrd="0" destOrd="0" presId="urn:microsoft.com/office/officeart/2008/layout/HorizontalMultiLevelHierarchy"/>
    <dgm:cxn modelId="{7E9D13D3-97FF-4F56-9868-D1DEC93402D5}" type="presOf" srcId="{BD36B449-5F5C-425E-B51D-BBA8B2CD6EE5}" destId="{EE27A735-EEA8-45C3-9A3B-3AC7F975899E}" srcOrd="1" destOrd="0" presId="urn:microsoft.com/office/officeart/2008/layout/HorizontalMultiLevelHierarchy"/>
    <dgm:cxn modelId="{9DA03DEF-B8DB-4D99-95DE-2D237E8A52B0}" type="presOf" srcId="{9F6416D1-87D9-410F-B3FE-46D4E6728E77}" destId="{6DF985C0-A48F-4994-9DAC-B6C817FBD65B}" srcOrd="1" destOrd="0" presId="urn:microsoft.com/office/officeart/2008/layout/HorizontalMultiLevelHierarchy"/>
    <dgm:cxn modelId="{4C7F9BD6-49A9-4CD3-BCA6-E6194A6480CE}" type="presOf" srcId="{E74957BC-4ED8-4E5F-A929-16362CD6B142}" destId="{7D311E5C-D967-4AB7-BD89-1B8AC4CEC43C}" srcOrd="0" destOrd="0" presId="urn:microsoft.com/office/officeart/2008/layout/HorizontalMultiLevelHierarchy"/>
    <dgm:cxn modelId="{E06F45AD-25C3-403C-BE84-9AA23F856546}" srcId="{2CAE7E82-10C0-454E-84B6-94A5871159FD}" destId="{9D16422E-F07F-4CFF-8304-4594A87EF1EF}" srcOrd="0" destOrd="0" parTransId="{BD36B449-5F5C-425E-B51D-BBA8B2CD6EE5}" sibTransId="{8D607535-13CD-41B7-89D0-A391BCD9D362}"/>
    <dgm:cxn modelId="{348E616E-E3B0-459E-8662-54698544A339}" srcId="{2CAE7E82-10C0-454E-84B6-94A5871159FD}" destId="{BAB9A95D-8490-49C6-95BE-22FF84D2E424}" srcOrd="2" destOrd="0" parTransId="{A6D2AA0D-38A9-4CAB-A91E-A244733AF2F2}" sibTransId="{C85A93F5-4F5A-4462-886B-E11FC736A072}"/>
    <dgm:cxn modelId="{B787E44B-5798-4EEF-B9D2-D9373F4021EB}" type="presOf" srcId="{9D16422E-F07F-4CFF-8304-4594A87EF1EF}" destId="{91656368-E367-4352-9459-F7B61A305166}" srcOrd="0" destOrd="0" presId="urn:microsoft.com/office/officeart/2008/layout/HorizontalMultiLevelHierarchy"/>
    <dgm:cxn modelId="{5F654281-F53E-47F4-946E-1945255980F2}" type="presOf" srcId="{613250DF-27CF-4AF8-9EEC-39A1C4BE05F2}" destId="{0FDCC0C4-78BF-4FD2-AC4F-6D025412793C}" srcOrd="1" destOrd="0" presId="urn:microsoft.com/office/officeart/2008/layout/HorizontalMultiLevelHierarchy"/>
    <dgm:cxn modelId="{847A97D4-DEBF-443B-8385-A45D939BDE26}" srcId="{2CAE7E82-10C0-454E-84B6-94A5871159FD}" destId="{E74957BC-4ED8-4E5F-A929-16362CD6B142}" srcOrd="3" destOrd="0" parTransId="{613250DF-27CF-4AF8-9EEC-39A1C4BE05F2}" sibTransId="{CC67AC83-10E1-4653-A525-5275E6BAF420}"/>
    <dgm:cxn modelId="{1B797552-E2F5-498E-9160-FDD9EE0419ED}" type="presOf" srcId="{AE499CA2-1250-42B7-A429-4C0B513A880C}" destId="{5F117E67-E740-4A39-9227-B72D8405CDA3}" srcOrd="0" destOrd="0" presId="urn:microsoft.com/office/officeart/2008/layout/HorizontalMultiLevelHierarchy"/>
    <dgm:cxn modelId="{F1E58A73-D7C0-4852-92EC-22A01EAC9D86}" type="presOf" srcId="{613250DF-27CF-4AF8-9EEC-39A1C4BE05F2}" destId="{4C7D783E-0A37-45F8-AEFB-1BC7F71A0DF0}" srcOrd="0" destOrd="0" presId="urn:microsoft.com/office/officeart/2008/layout/HorizontalMultiLevelHierarchy"/>
    <dgm:cxn modelId="{52FA0124-33C2-4C9E-A780-B75BE74E185F}" type="presOf" srcId="{BAB9A95D-8490-49C6-95BE-22FF84D2E424}" destId="{7FE7CCE7-8BFA-457F-B5DE-CC730FACD4C2}" srcOrd="0" destOrd="0" presId="urn:microsoft.com/office/officeart/2008/layout/HorizontalMultiLevelHierarchy"/>
    <dgm:cxn modelId="{D28D9677-B538-4A66-9FB2-196F03CFC71F}" type="presOf" srcId="{BD36B449-5F5C-425E-B51D-BBA8B2CD6EE5}" destId="{A7E1A8CA-5A49-4261-9885-640D0918A85D}" srcOrd="0" destOrd="0" presId="urn:microsoft.com/office/officeart/2008/layout/HorizontalMultiLevelHierarchy"/>
    <dgm:cxn modelId="{373F805F-4063-4935-84CE-E364784992F4}" type="presOf" srcId="{A6D2AA0D-38A9-4CAB-A91E-A244733AF2F2}" destId="{506E62EC-3719-4ECA-BD68-D232E31BA290}" srcOrd="0" destOrd="0" presId="urn:microsoft.com/office/officeart/2008/layout/HorizontalMultiLevelHierarchy"/>
    <dgm:cxn modelId="{A0F261C9-EDDF-4390-87A0-57C7BD3D2B2D}" type="presOf" srcId="{2CAE7E82-10C0-454E-84B6-94A5871159FD}" destId="{3A31A6D0-776C-46E0-97D7-66A4E72E3193}" srcOrd="0" destOrd="0" presId="urn:microsoft.com/office/officeart/2008/layout/HorizontalMultiLevelHierarchy"/>
    <dgm:cxn modelId="{84454C70-4CB1-41E0-B107-F93A81908ABD}" srcId="{2CAE7E82-10C0-454E-84B6-94A5871159FD}" destId="{870511C4-210F-4410-9062-54D8801C26F3}" srcOrd="1" destOrd="0" parTransId="{9F6416D1-87D9-410F-B3FE-46D4E6728E77}" sibTransId="{9F286694-C344-4C5D-AA8B-2A6EBA362E42}"/>
    <dgm:cxn modelId="{705B934C-83FE-4CC2-8FF1-6689FF42361D}" type="presParOf" srcId="{5F117E67-E740-4A39-9227-B72D8405CDA3}" destId="{2AE7D743-8FE6-4564-91BF-1F87CC7D62BF}" srcOrd="0" destOrd="0" presId="urn:microsoft.com/office/officeart/2008/layout/HorizontalMultiLevelHierarchy"/>
    <dgm:cxn modelId="{2ED97409-9B83-44E0-A0A3-5F395A5C27B1}" type="presParOf" srcId="{2AE7D743-8FE6-4564-91BF-1F87CC7D62BF}" destId="{3A31A6D0-776C-46E0-97D7-66A4E72E3193}" srcOrd="0" destOrd="0" presId="urn:microsoft.com/office/officeart/2008/layout/HorizontalMultiLevelHierarchy"/>
    <dgm:cxn modelId="{25BE1D08-E94A-4DD0-937D-7B71CEF4442E}" type="presParOf" srcId="{2AE7D743-8FE6-4564-91BF-1F87CC7D62BF}" destId="{8FA31CD0-6836-4A47-9958-A0D2A6A2544A}" srcOrd="1" destOrd="0" presId="urn:microsoft.com/office/officeart/2008/layout/HorizontalMultiLevelHierarchy"/>
    <dgm:cxn modelId="{970981BF-1357-4A17-98DC-0398B7595B45}" type="presParOf" srcId="{8FA31CD0-6836-4A47-9958-A0D2A6A2544A}" destId="{A7E1A8CA-5A49-4261-9885-640D0918A85D}" srcOrd="0" destOrd="0" presId="urn:microsoft.com/office/officeart/2008/layout/HorizontalMultiLevelHierarchy"/>
    <dgm:cxn modelId="{66FB436D-A752-4C2F-9D3D-37FC44281E7C}" type="presParOf" srcId="{A7E1A8CA-5A49-4261-9885-640D0918A85D}" destId="{EE27A735-EEA8-45C3-9A3B-3AC7F975899E}" srcOrd="0" destOrd="0" presId="urn:microsoft.com/office/officeart/2008/layout/HorizontalMultiLevelHierarchy"/>
    <dgm:cxn modelId="{5F39A631-E94F-45B4-A9F7-C463936A4E43}" type="presParOf" srcId="{8FA31CD0-6836-4A47-9958-A0D2A6A2544A}" destId="{07EAA499-75E2-4670-A2F0-A3C5916F6C48}" srcOrd="1" destOrd="0" presId="urn:microsoft.com/office/officeart/2008/layout/HorizontalMultiLevelHierarchy"/>
    <dgm:cxn modelId="{D23841E4-19FE-41B1-A362-1492AC5EBAC3}" type="presParOf" srcId="{07EAA499-75E2-4670-A2F0-A3C5916F6C48}" destId="{91656368-E367-4352-9459-F7B61A305166}" srcOrd="0" destOrd="0" presId="urn:microsoft.com/office/officeart/2008/layout/HorizontalMultiLevelHierarchy"/>
    <dgm:cxn modelId="{BAE958D8-E587-45E2-A163-C0B337214480}" type="presParOf" srcId="{07EAA499-75E2-4670-A2F0-A3C5916F6C48}" destId="{4E91B4D3-479F-4513-BD6F-4B07E28FB686}" srcOrd="1" destOrd="0" presId="urn:microsoft.com/office/officeart/2008/layout/HorizontalMultiLevelHierarchy"/>
    <dgm:cxn modelId="{B4ABC5C6-0D97-42ED-88CA-1F2A3DF4800E}" type="presParOf" srcId="{8FA31CD0-6836-4A47-9958-A0D2A6A2544A}" destId="{9A440519-46E3-4107-A3EA-5D462C7D737C}" srcOrd="2" destOrd="0" presId="urn:microsoft.com/office/officeart/2008/layout/HorizontalMultiLevelHierarchy"/>
    <dgm:cxn modelId="{264627EA-FA89-4608-BFB9-18D06A883A20}" type="presParOf" srcId="{9A440519-46E3-4107-A3EA-5D462C7D737C}" destId="{6DF985C0-A48F-4994-9DAC-B6C817FBD65B}" srcOrd="0" destOrd="0" presId="urn:microsoft.com/office/officeart/2008/layout/HorizontalMultiLevelHierarchy"/>
    <dgm:cxn modelId="{5B58931E-AD1B-46D8-97D7-5F5319812B27}" type="presParOf" srcId="{8FA31CD0-6836-4A47-9958-A0D2A6A2544A}" destId="{B84CD1EC-8DF3-4850-9547-2C63AC0D213B}" srcOrd="3" destOrd="0" presId="urn:microsoft.com/office/officeart/2008/layout/HorizontalMultiLevelHierarchy"/>
    <dgm:cxn modelId="{54F8733E-58CD-4F9A-9663-92722A1B8F40}" type="presParOf" srcId="{B84CD1EC-8DF3-4850-9547-2C63AC0D213B}" destId="{0EAA74D6-3FC3-4682-9424-8A6C63EC44D3}" srcOrd="0" destOrd="0" presId="urn:microsoft.com/office/officeart/2008/layout/HorizontalMultiLevelHierarchy"/>
    <dgm:cxn modelId="{329EB4D3-303A-4F76-8D72-6C8A366F5914}" type="presParOf" srcId="{B84CD1EC-8DF3-4850-9547-2C63AC0D213B}" destId="{CFFB6B21-E0FF-40CB-9EE3-3F45D3BE2A2A}" srcOrd="1" destOrd="0" presId="urn:microsoft.com/office/officeart/2008/layout/HorizontalMultiLevelHierarchy"/>
    <dgm:cxn modelId="{6223567B-237C-418A-834E-A3F5FEC6BBE9}" type="presParOf" srcId="{8FA31CD0-6836-4A47-9958-A0D2A6A2544A}" destId="{506E62EC-3719-4ECA-BD68-D232E31BA290}" srcOrd="4" destOrd="0" presId="urn:microsoft.com/office/officeart/2008/layout/HorizontalMultiLevelHierarchy"/>
    <dgm:cxn modelId="{C0E33B14-551C-4755-91AF-8B59EB6D1232}" type="presParOf" srcId="{506E62EC-3719-4ECA-BD68-D232E31BA290}" destId="{D806E4E3-7654-4C0F-9A0C-8E55AF6FA92F}" srcOrd="0" destOrd="0" presId="urn:microsoft.com/office/officeart/2008/layout/HorizontalMultiLevelHierarchy"/>
    <dgm:cxn modelId="{B0466839-5334-4DC2-A912-37050887F4CC}" type="presParOf" srcId="{8FA31CD0-6836-4A47-9958-A0D2A6A2544A}" destId="{788979DB-E8AA-4753-A78A-B69515CC167E}" srcOrd="5" destOrd="0" presId="urn:microsoft.com/office/officeart/2008/layout/HorizontalMultiLevelHierarchy"/>
    <dgm:cxn modelId="{85AC95CC-0824-416D-BF5A-358F65C0539C}" type="presParOf" srcId="{788979DB-E8AA-4753-A78A-B69515CC167E}" destId="{7FE7CCE7-8BFA-457F-B5DE-CC730FACD4C2}" srcOrd="0" destOrd="0" presId="urn:microsoft.com/office/officeart/2008/layout/HorizontalMultiLevelHierarchy"/>
    <dgm:cxn modelId="{C4BB5706-F1B0-45EC-BC4C-ACC434C5E22B}" type="presParOf" srcId="{788979DB-E8AA-4753-A78A-B69515CC167E}" destId="{5C99DEBA-06AC-495A-9FC1-968BD90C7DFD}" srcOrd="1" destOrd="0" presId="urn:microsoft.com/office/officeart/2008/layout/HorizontalMultiLevelHierarchy"/>
    <dgm:cxn modelId="{BB58B6F6-66E9-463F-B252-12085C674F3E}" type="presParOf" srcId="{8FA31CD0-6836-4A47-9958-A0D2A6A2544A}" destId="{4C7D783E-0A37-45F8-AEFB-1BC7F71A0DF0}" srcOrd="6" destOrd="0" presId="urn:microsoft.com/office/officeart/2008/layout/HorizontalMultiLevelHierarchy"/>
    <dgm:cxn modelId="{0B328B45-859A-4528-9D18-335A6E4108DD}" type="presParOf" srcId="{4C7D783E-0A37-45F8-AEFB-1BC7F71A0DF0}" destId="{0FDCC0C4-78BF-4FD2-AC4F-6D025412793C}" srcOrd="0" destOrd="0" presId="urn:microsoft.com/office/officeart/2008/layout/HorizontalMultiLevelHierarchy"/>
    <dgm:cxn modelId="{0D26E275-8A5A-48B9-A41B-585E06B39CFF}" type="presParOf" srcId="{8FA31CD0-6836-4A47-9958-A0D2A6A2544A}" destId="{4A33835B-B3A3-4281-8E87-C34BBDCCACE5}" srcOrd="7" destOrd="0" presId="urn:microsoft.com/office/officeart/2008/layout/HorizontalMultiLevelHierarchy"/>
    <dgm:cxn modelId="{F88CA519-DEA9-4E6A-B1D2-F0D49842FE63}" type="presParOf" srcId="{4A33835B-B3A3-4281-8E87-C34BBDCCACE5}" destId="{7D311E5C-D967-4AB7-BD89-1B8AC4CEC43C}" srcOrd="0" destOrd="0" presId="urn:microsoft.com/office/officeart/2008/layout/HorizontalMultiLevelHierarchy"/>
    <dgm:cxn modelId="{8FC520B3-A5CB-41D1-8F2C-C6BEB4CE7457}" type="presParOf" srcId="{4A33835B-B3A3-4281-8E87-C34BBDCCACE5}" destId="{D23B32D0-1E8B-461A-9AFC-99809D3F92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E306-FA46-452A-BF41-FB97C0EC14AE}"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it-IT"/>
        </a:p>
      </dgm:t>
    </dgm:pt>
    <dgm:pt modelId="{46F79159-DBBF-4B40-8B3E-F44163A78895}">
      <dgm:prSet phldrT="[Testo]" custT="1"/>
      <dgm:spPr/>
      <dgm:t>
        <a:bodyPr/>
        <a:lstStyle/>
        <a:p>
          <a:r>
            <a:rPr lang="it-IT" sz="1100" b="1" dirty="0" smtClean="0"/>
            <a:t>PTOF RAV PA </a:t>
          </a:r>
          <a:endParaRPr lang="it-IT" sz="1100" b="1" dirty="0"/>
        </a:p>
      </dgm:t>
    </dgm:pt>
    <dgm:pt modelId="{6E73FBC0-46DE-48DF-97DE-200578653D98}" type="parTrans" cxnId="{62356A7C-53D0-4B78-8FD0-5E0FA94AF79C}">
      <dgm:prSet/>
      <dgm:spPr/>
      <dgm:t>
        <a:bodyPr/>
        <a:lstStyle/>
        <a:p>
          <a:endParaRPr lang="it-IT"/>
        </a:p>
      </dgm:t>
    </dgm:pt>
    <dgm:pt modelId="{0063FCEB-E5AA-452C-B5C4-BB206AA76989}" type="sibTrans" cxnId="{62356A7C-53D0-4B78-8FD0-5E0FA94AF79C}">
      <dgm:prSet/>
      <dgm:spPr/>
      <dgm:t>
        <a:bodyPr/>
        <a:lstStyle/>
        <a:p>
          <a:endParaRPr lang="it-IT"/>
        </a:p>
      </dgm:t>
    </dgm:pt>
    <dgm:pt modelId="{DF3D8796-A1A1-4AFD-8D63-4BF6FD0061E8}">
      <dgm:prSet phldrT="[Testo]" custT="1"/>
      <dgm:spPr/>
      <dgm:t>
        <a:bodyPr/>
        <a:lstStyle/>
        <a:p>
          <a:r>
            <a:rPr lang="it-IT" sz="1100" b="1" dirty="0" smtClean="0"/>
            <a:t>contesto</a:t>
          </a:r>
          <a:endParaRPr lang="it-IT" sz="1100" b="1" dirty="0"/>
        </a:p>
      </dgm:t>
    </dgm:pt>
    <dgm:pt modelId="{FDA34F15-0967-429D-9637-D4FD2FF2E07C}" type="parTrans" cxnId="{FBACF8B6-9B6E-49B3-944F-06523872A12F}">
      <dgm:prSet/>
      <dgm:spPr/>
      <dgm:t>
        <a:bodyPr/>
        <a:lstStyle/>
        <a:p>
          <a:endParaRPr lang="it-IT" sz="1100" b="1"/>
        </a:p>
      </dgm:t>
    </dgm:pt>
    <dgm:pt modelId="{74144AE1-F4AB-4CE8-9979-333E16AEB740}" type="sibTrans" cxnId="{FBACF8B6-9B6E-49B3-944F-06523872A12F}">
      <dgm:prSet/>
      <dgm:spPr/>
      <dgm:t>
        <a:bodyPr/>
        <a:lstStyle/>
        <a:p>
          <a:endParaRPr lang="it-IT"/>
        </a:p>
      </dgm:t>
    </dgm:pt>
    <dgm:pt modelId="{26100F38-69DC-495F-8BA7-2F3CDFB91DF6}">
      <dgm:prSet phldrT="[Testo]" custT="1"/>
      <dgm:spPr/>
      <dgm:t>
        <a:bodyPr/>
        <a:lstStyle/>
        <a:p>
          <a:r>
            <a:rPr lang="it-IT" sz="1100" b="1" dirty="0" smtClean="0"/>
            <a:t>esiti</a:t>
          </a:r>
          <a:endParaRPr lang="it-IT" sz="1100" b="1" dirty="0"/>
        </a:p>
      </dgm:t>
    </dgm:pt>
    <dgm:pt modelId="{B9C80F5C-93CC-4EBD-9072-47751DC09B9B}" type="parTrans" cxnId="{44E977DC-4BD4-4C35-843A-E8EDC46BF6CE}">
      <dgm:prSet/>
      <dgm:spPr/>
      <dgm:t>
        <a:bodyPr/>
        <a:lstStyle/>
        <a:p>
          <a:endParaRPr lang="it-IT" sz="1100" b="1"/>
        </a:p>
      </dgm:t>
    </dgm:pt>
    <dgm:pt modelId="{F057BCDE-7ADB-4106-B3CC-16EAAB80EEA9}" type="sibTrans" cxnId="{44E977DC-4BD4-4C35-843A-E8EDC46BF6CE}">
      <dgm:prSet/>
      <dgm:spPr/>
      <dgm:t>
        <a:bodyPr/>
        <a:lstStyle/>
        <a:p>
          <a:endParaRPr lang="it-IT"/>
        </a:p>
      </dgm:t>
    </dgm:pt>
    <dgm:pt modelId="{FD33F978-C65F-401A-B421-584C9580D992}">
      <dgm:prSet phldrT="[Testo]" custT="1"/>
      <dgm:spPr/>
      <dgm:t>
        <a:bodyPr/>
        <a:lstStyle/>
        <a:p>
          <a:r>
            <a:rPr lang="it-IT" sz="1100" b="1" dirty="0" smtClean="0"/>
            <a:t>processi</a:t>
          </a:r>
          <a:endParaRPr lang="it-IT" sz="1100" b="1" dirty="0"/>
        </a:p>
      </dgm:t>
    </dgm:pt>
    <dgm:pt modelId="{64A40B2C-BD92-4CBE-9E0C-777D469BD878}" type="parTrans" cxnId="{CF8AE4AE-A98F-4DBC-899F-E25E7A8C46B0}">
      <dgm:prSet/>
      <dgm:spPr/>
      <dgm:t>
        <a:bodyPr/>
        <a:lstStyle/>
        <a:p>
          <a:endParaRPr lang="it-IT" sz="1100" b="1"/>
        </a:p>
      </dgm:t>
    </dgm:pt>
    <dgm:pt modelId="{0F07FB10-DE6C-4EBF-BAA0-05D6FBE25AA9}" type="sibTrans" cxnId="{CF8AE4AE-A98F-4DBC-899F-E25E7A8C46B0}">
      <dgm:prSet/>
      <dgm:spPr/>
      <dgm:t>
        <a:bodyPr/>
        <a:lstStyle/>
        <a:p>
          <a:endParaRPr lang="it-IT"/>
        </a:p>
      </dgm:t>
    </dgm:pt>
    <dgm:pt modelId="{6394F17C-3A8E-445D-AF0C-7B5BBF9D3194}">
      <dgm:prSet custT="1"/>
      <dgm:spPr/>
      <dgm:t>
        <a:bodyPr/>
        <a:lstStyle/>
        <a:p>
          <a:r>
            <a:rPr lang="it-IT" sz="1100" b="1" dirty="0" smtClean="0"/>
            <a:t>Risultati scolastici</a:t>
          </a:r>
          <a:endParaRPr lang="it-IT" sz="1100" b="1" dirty="0"/>
        </a:p>
      </dgm:t>
    </dgm:pt>
    <dgm:pt modelId="{91D94445-1C58-4635-852F-B07126DF0E66}" type="parTrans" cxnId="{A48C5490-C81C-48FB-B064-604CB3BB6D31}">
      <dgm:prSet/>
      <dgm:spPr/>
      <dgm:t>
        <a:bodyPr/>
        <a:lstStyle/>
        <a:p>
          <a:endParaRPr lang="it-IT" sz="1100" b="1"/>
        </a:p>
      </dgm:t>
    </dgm:pt>
    <dgm:pt modelId="{3003D402-E4BE-466F-8A76-9B8F7BF9A20C}" type="sibTrans" cxnId="{A48C5490-C81C-48FB-B064-604CB3BB6D31}">
      <dgm:prSet/>
      <dgm:spPr/>
      <dgm:t>
        <a:bodyPr/>
        <a:lstStyle/>
        <a:p>
          <a:endParaRPr lang="it-IT"/>
        </a:p>
      </dgm:t>
    </dgm:pt>
    <dgm:pt modelId="{2CF8ABD9-CA8B-4AD5-9714-DF3064C23179}">
      <dgm:prSet custT="1"/>
      <dgm:spPr/>
      <dgm:t>
        <a:bodyPr/>
        <a:lstStyle/>
        <a:p>
          <a:r>
            <a:rPr lang="it-IT" sz="1100" b="1" dirty="0" smtClean="0"/>
            <a:t>Risultati INVALSI</a:t>
          </a:r>
          <a:endParaRPr lang="it-IT" sz="1100" b="1" dirty="0"/>
        </a:p>
      </dgm:t>
    </dgm:pt>
    <dgm:pt modelId="{7F1E45B9-B31A-44D0-A7FB-0D22300FAE82}" type="parTrans" cxnId="{D8243A95-035D-478A-9064-E1188058399C}">
      <dgm:prSet/>
      <dgm:spPr/>
      <dgm:t>
        <a:bodyPr/>
        <a:lstStyle/>
        <a:p>
          <a:endParaRPr lang="it-IT" sz="1100" b="1"/>
        </a:p>
      </dgm:t>
    </dgm:pt>
    <dgm:pt modelId="{4E34600A-BB2E-4FAE-8D93-8F0698428D0F}" type="sibTrans" cxnId="{D8243A95-035D-478A-9064-E1188058399C}">
      <dgm:prSet/>
      <dgm:spPr/>
      <dgm:t>
        <a:bodyPr/>
        <a:lstStyle/>
        <a:p>
          <a:endParaRPr lang="it-IT"/>
        </a:p>
      </dgm:t>
    </dgm:pt>
    <dgm:pt modelId="{7AE97175-66C6-4F44-A182-6CC2D343C46B}">
      <dgm:prSet custT="1"/>
      <dgm:spPr/>
      <dgm:t>
        <a:bodyPr/>
        <a:lstStyle/>
        <a:p>
          <a:r>
            <a:rPr lang="it-IT" sz="1100" b="1" dirty="0" smtClean="0"/>
            <a:t>Competenze chiave e di cittadinanza</a:t>
          </a:r>
          <a:endParaRPr lang="it-IT" sz="1100" b="1" dirty="0"/>
        </a:p>
      </dgm:t>
    </dgm:pt>
    <dgm:pt modelId="{BA0DAA8B-1FCA-4AEF-9FC8-0F9E4BDFB556}" type="parTrans" cxnId="{EAAEA992-E5AA-43EA-A385-0F8A4A0424DE}">
      <dgm:prSet/>
      <dgm:spPr/>
      <dgm:t>
        <a:bodyPr/>
        <a:lstStyle/>
        <a:p>
          <a:endParaRPr lang="it-IT" sz="1100" b="1"/>
        </a:p>
      </dgm:t>
    </dgm:pt>
    <dgm:pt modelId="{A242408B-3A39-467E-BF87-FDE5FFB91738}" type="sibTrans" cxnId="{EAAEA992-E5AA-43EA-A385-0F8A4A0424DE}">
      <dgm:prSet/>
      <dgm:spPr/>
      <dgm:t>
        <a:bodyPr/>
        <a:lstStyle/>
        <a:p>
          <a:endParaRPr lang="it-IT"/>
        </a:p>
      </dgm:t>
    </dgm:pt>
    <dgm:pt modelId="{37F4EA31-2CE4-493D-964A-4E6DAD6A4BA6}">
      <dgm:prSet custT="1"/>
      <dgm:spPr/>
      <dgm:t>
        <a:bodyPr/>
        <a:lstStyle/>
        <a:p>
          <a:r>
            <a:rPr lang="it-IT" sz="1100" b="1" dirty="0" smtClean="0"/>
            <a:t>Risultati a distanza </a:t>
          </a:r>
          <a:endParaRPr lang="it-IT" sz="1100" b="1" dirty="0"/>
        </a:p>
      </dgm:t>
    </dgm:pt>
    <dgm:pt modelId="{D83486F9-D78C-4AD2-9F9E-05051AC1A33C}" type="parTrans" cxnId="{6361143D-7164-4824-A6EE-75C68B59E3F6}">
      <dgm:prSet/>
      <dgm:spPr/>
      <dgm:t>
        <a:bodyPr/>
        <a:lstStyle/>
        <a:p>
          <a:endParaRPr lang="it-IT" sz="1100" b="1"/>
        </a:p>
      </dgm:t>
    </dgm:pt>
    <dgm:pt modelId="{FD0460B9-156F-4F09-8796-AD73EEF041A4}" type="sibTrans" cxnId="{6361143D-7164-4824-A6EE-75C68B59E3F6}">
      <dgm:prSet/>
      <dgm:spPr/>
      <dgm:t>
        <a:bodyPr/>
        <a:lstStyle/>
        <a:p>
          <a:endParaRPr lang="it-IT"/>
        </a:p>
      </dgm:t>
    </dgm:pt>
    <dgm:pt modelId="{62C44E8E-2D88-4D18-9F7B-C6674480402C}">
      <dgm:prSet custT="1"/>
      <dgm:spPr/>
      <dgm:t>
        <a:bodyPr/>
        <a:lstStyle/>
        <a:p>
          <a:r>
            <a:rPr lang="it-IT" sz="1100" b="1" dirty="0" smtClean="0"/>
            <a:t>Pratiche  educative e didattiche</a:t>
          </a:r>
          <a:endParaRPr lang="it-IT" sz="1100" b="1" dirty="0"/>
        </a:p>
      </dgm:t>
    </dgm:pt>
    <dgm:pt modelId="{1F5CDFDD-E943-4B55-B638-11E440D36229}" type="parTrans" cxnId="{CAFAB4E0-1661-4483-A76C-E53968082C7E}">
      <dgm:prSet/>
      <dgm:spPr/>
      <dgm:t>
        <a:bodyPr/>
        <a:lstStyle/>
        <a:p>
          <a:endParaRPr lang="it-IT" sz="1100" b="1"/>
        </a:p>
      </dgm:t>
    </dgm:pt>
    <dgm:pt modelId="{0C1B8879-55E6-463C-B63F-258EDE5329D2}" type="sibTrans" cxnId="{CAFAB4E0-1661-4483-A76C-E53968082C7E}">
      <dgm:prSet/>
      <dgm:spPr/>
      <dgm:t>
        <a:bodyPr/>
        <a:lstStyle/>
        <a:p>
          <a:endParaRPr lang="it-IT"/>
        </a:p>
      </dgm:t>
    </dgm:pt>
    <dgm:pt modelId="{68C306A9-86AC-40AF-8E4A-1E387787074C}">
      <dgm:prSet custT="1"/>
      <dgm:spPr/>
      <dgm:t>
        <a:bodyPr/>
        <a:lstStyle/>
        <a:p>
          <a:r>
            <a:rPr lang="it-IT" sz="1100" b="1" dirty="0" smtClean="0"/>
            <a:t>Pratiche gestionali e amministrative </a:t>
          </a:r>
          <a:endParaRPr lang="it-IT" sz="1100" b="1" dirty="0"/>
        </a:p>
      </dgm:t>
    </dgm:pt>
    <dgm:pt modelId="{E216542D-4217-4F1F-932B-365A3717F9C8}" type="parTrans" cxnId="{1C6B7C22-1191-4DA4-AD34-997AA6BEAF2A}">
      <dgm:prSet/>
      <dgm:spPr/>
      <dgm:t>
        <a:bodyPr/>
        <a:lstStyle/>
        <a:p>
          <a:endParaRPr lang="it-IT" sz="1100" b="1"/>
        </a:p>
      </dgm:t>
    </dgm:pt>
    <dgm:pt modelId="{C8FB5BAE-B0D0-45D5-82BE-D8816C0EFACB}" type="sibTrans" cxnId="{1C6B7C22-1191-4DA4-AD34-997AA6BEAF2A}">
      <dgm:prSet/>
      <dgm:spPr/>
      <dgm:t>
        <a:bodyPr/>
        <a:lstStyle/>
        <a:p>
          <a:endParaRPr lang="it-IT"/>
        </a:p>
      </dgm:t>
    </dgm:pt>
    <dgm:pt modelId="{5586D039-D7DA-4061-AD94-3665BA3B5D0F}" type="asst">
      <dgm:prSet custT="1"/>
      <dgm:spPr>
        <a:solidFill>
          <a:schemeClr val="accent2">
            <a:lumMod val="50000"/>
          </a:schemeClr>
        </a:solidFill>
      </dgm:spPr>
      <dgm:t>
        <a:bodyPr/>
        <a:lstStyle/>
        <a:p>
          <a:r>
            <a:rPr lang="it-IT" sz="1100" b="1" dirty="0" smtClean="0"/>
            <a:t>PRIORITÀ E TRAGUARDI</a:t>
          </a:r>
          <a:endParaRPr lang="it-IT" sz="1100" b="1" dirty="0"/>
        </a:p>
      </dgm:t>
    </dgm:pt>
    <dgm:pt modelId="{B3902142-9BAE-4AB3-A9B2-9A076FAC7519}" type="parTrans" cxnId="{69DF781A-6F5A-4D3A-9687-884C47B4D248}">
      <dgm:prSet/>
      <dgm:spPr/>
      <dgm:t>
        <a:bodyPr/>
        <a:lstStyle/>
        <a:p>
          <a:endParaRPr lang="it-IT" sz="1100" b="1"/>
        </a:p>
      </dgm:t>
    </dgm:pt>
    <dgm:pt modelId="{B5D92F9C-B8F3-4C9C-9FC1-B5824A979009}" type="sibTrans" cxnId="{69DF781A-6F5A-4D3A-9687-884C47B4D248}">
      <dgm:prSet/>
      <dgm:spPr/>
      <dgm:t>
        <a:bodyPr/>
        <a:lstStyle/>
        <a:p>
          <a:endParaRPr lang="it-IT"/>
        </a:p>
      </dgm:t>
    </dgm:pt>
    <dgm:pt modelId="{05BD496F-8FA7-4AF8-8FC1-D0BA7DE89161}" type="asst">
      <dgm:prSet custT="1"/>
      <dgm:spPr>
        <a:solidFill>
          <a:schemeClr val="accent2">
            <a:lumMod val="50000"/>
          </a:schemeClr>
        </a:solidFill>
      </dgm:spPr>
      <dgm:t>
        <a:bodyPr/>
        <a:lstStyle/>
        <a:p>
          <a:r>
            <a:rPr lang="it-IT" sz="1100" b="1" dirty="0" smtClean="0"/>
            <a:t>OBIETTIVI</a:t>
          </a:r>
          <a:endParaRPr lang="it-IT" sz="1100" b="1" dirty="0"/>
        </a:p>
      </dgm:t>
    </dgm:pt>
    <dgm:pt modelId="{C5BCCFCC-A6D9-4D4B-BC20-93C7F7DB11E0}" type="parTrans" cxnId="{D4EF7CDB-E711-4661-8D34-9DD384427FD3}">
      <dgm:prSet/>
      <dgm:spPr/>
      <dgm:t>
        <a:bodyPr/>
        <a:lstStyle/>
        <a:p>
          <a:endParaRPr lang="it-IT" sz="1100" b="1"/>
        </a:p>
      </dgm:t>
    </dgm:pt>
    <dgm:pt modelId="{FE3289AA-A193-4989-AE00-DAED92C7BF9F}" type="sibTrans" cxnId="{D4EF7CDB-E711-4661-8D34-9DD384427FD3}">
      <dgm:prSet/>
      <dgm:spPr/>
      <dgm:t>
        <a:bodyPr/>
        <a:lstStyle/>
        <a:p>
          <a:endParaRPr lang="it-IT"/>
        </a:p>
      </dgm:t>
    </dgm:pt>
    <dgm:pt modelId="{739B60DF-E3CA-487C-AF44-DCA93DDB72F1}">
      <dgm:prSet custT="1"/>
      <dgm:spPr/>
      <dgm:t>
        <a:bodyPr/>
        <a:lstStyle/>
        <a:p>
          <a:pPr algn="l"/>
          <a:endParaRPr lang="it-IT" sz="1100" dirty="0" smtClean="0"/>
        </a:p>
        <a:p>
          <a:pPr algn="l"/>
          <a:endParaRPr lang="it-IT" sz="1100" dirty="0" smtClean="0"/>
        </a:p>
        <a:p>
          <a:pPr algn="l"/>
          <a:endParaRPr lang="it-IT" sz="1100" dirty="0" smtClean="0"/>
        </a:p>
        <a:p>
          <a:pPr algn="l"/>
          <a:r>
            <a:rPr lang="it-IT" sz="1100" b="1" dirty="0" smtClean="0">
              <a:solidFill>
                <a:schemeClr val="tx1"/>
              </a:solidFill>
            </a:rPr>
            <a:t>1.Orientamento strategico e organizzazione della scuola</a:t>
          </a:r>
        </a:p>
        <a:p>
          <a:pPr algn="l"/>
          <a:r>
            <a:rPr lang="it-IT" sz="1100" b="1" dirty="0" smtClean="0">
              <a:solidFill>
                <a:schemeClr val="tx1"/>
              </a:solidFill>
              <a:effectLst/>
              <a:latin typeface="+mn-lt"/>
              <a:ea typeface="Calibri"/>
            </a:rPr>
            <a:t>2.Sviluppo e valorizzazione delle risorse umane</a:t>
          </a:r>
        </a:p>
        <a:p>
          <a:pPr algn="l"/>
          <a:r>
            <a:rPr lang="it-IT" sz="1100" b="1" dirty="0" smtClean="0">
              <a:solidFill>
                <a:schemeClr val="tx1"/>
              </a:solidFill>
              <a:effectLst/>
              <a:latin typeface="+mn-lt"/>
            </a:rPr>
            <a:t>3. Integrazione con il territorio e rapporti</a:t>
          </a:r>
        </a:p>
        <a:p>
          <a:r>
            <a:rPr lang="it-IT" sz="1100" b="1" dirty="0" smtClean="0">
              <a:solidFill>
                <a:schemeClr val="tx1"/>
              </a:solidFill>
              <a:effectLst/>
              <a:latin typeface="+mn-lt"/>
            </a:rPr>
            <a:t>con le famiglie</a:t>
          </a:r>
        </a:p>
        <a:p>
          <a:pPr algn="l"/>
          <a:endParaRPr lang="it-IT" sz="1100" b="1" dirty="0" smtClean="0">
            <a:solidFill>
              <a:srgbClr val="000000"/>
            </a:solidFill>
            <a:effectLst/>
            <a:latin typeface="+mn-lt"/>
            <a:ea typeface="Calibri"/>
          </a:endParaRPr>
        </a:p>
        <a:p>
          <a:pPr algn="l"/>
          <a:endParaRPr lang="it-IT" sz="1100" b="1" dirty="0" smtClean="0">
            <a:solidFill>
              <a:srgbClr val="000000"/>
            </a:solidFill>
            <a:effectLst/>
            <a:latin typeface="+mn-lt"/>
            <a:ea typeface="Calibri"/>
          </a:endParaRPr>
        </a:p>
        <a:p>
          <a:pPr algn="l"/>
          <a:endParaRPr lang="it-IT" sz="1100" dirty="0" smtClean="0"/>
        </a:p>
      </dgm:t>
    </dgm:pt>
    <dgm:pt modelId="{D7F8CFDB-B754-4640-910F-6C97B82AA99C}" type="parTrans" cxnId="{86DECA9D-52F6-4A99-842F-1512D3CF7E05}">
      <dgm:prSet/>
      <dgm:spPr/>
      <dgm:t>
        <a:bodyPr/>
        <a:lstStyle/>
        <a:p>
          <a:endParaRPr lang="it-IT" sz="1100"/>
        </a:p>
      </dgm:t>
    </dgm:pt>
    <dgm:pt modelId="{2E755FA2-21DC-489E-9D8D-177A0F35815B}" type="sibTrans" cxnId="{86DECA9D-52F6-4A99-842F-1512D3CF7E05}">
      <dgm:prSet/>
      <dgm:spPr/>
      <dgm:t>
        <a:bodyPr/>
        <a:lstStyle/>
        <a:p>
          <a:endParaRPr lang="it-IT"/>
        </a:p>
      </dgm:t>
    </dgm:pt>
    <dgm:pt modelId="{204D85B1-143C-4F6F-8494-BB2E33E7C7CD}">
      <dgm:prSet custT="1"/>
      <dgm:spPr/>
      <dgm:t>
        <a:bodyPr/>
        <a:lstStyle/>
        <a:p>
          <a:pPr algn="l"/>
          <a:r>
            <a:rPr lang="it-IT" sz="1100" b="1" dirty="0" smtClean="0">
              <a:solidFill>
                <a:schemeClr val="tx1"/>
              </a:solidFill>
              <a:effectLst/>
            </a:rPr>
            <a:t>1.Curricolo, progettazione e valutazione</a:t>
          </a:r>
        </a:p>
        <a:p>
          <a:pPr algn="l"/>
          <a:r>
            <a:rPr lang="it-IT" sz="1100" b="1" dirty="0" smtClean="0">
              <a:solidFill>
                <a:schemeClr val="tx1"/>
              </a:solidFill>
              <a:effectLst/>
            </a:rPr>
            <a:t>2.Ambiente di apprendimento</a:t>
          </a:r>
        </a:p>
        <a:p>
          <a:pPr algn="l"/>
          <a:r>
            <a:rPr lang="it-IT" sz="1100" b="1" dirty="0" smtClean="0">
              <a:solidFill>
                <a:schemeClr val="tx1"/>
              </a:solidFill>
              <a:effectLst/>
            </a:rPr>
            <a:t>3. Inclusione e differenziazione</a:t>
          </a:r>
        </a:p>
        <a:p>
          <a:pPr algn="l"/>
          <a:r>
            <a:rPr lang="it-IT" sz="1100" b="1" dirty="0" smtClean="0">
              <a:solidFill>
                <a:schemeClr val="tx1"/>
              </a:solidFill>
              <a:effectLst/>
            </a:rPr>
            <a:t>4. Attività di continuità e orientamento </a:t>
          </a:r>
        </a:p>
        <a:p>
          <a:pPr algn="l"/>
          <a:r>
            <a:rPr lang="it-IT" sz="1100" b="1" dirty="0" smtClean="0">
              <a:solidFill>
                <a:schemeClr val="tx1"/>
              </a:solidFill>
              <a:effectLst/>
            </a:rPr>
            <a:t>Alternanza scuola lavoro</a:t>
          </a:r>
          <a:endParaRPr lang="it-IT" sz="1100" dirty="0">
            <a:solidFill>
              <a:schemeClr val="tx1"/>
            </a:solidFill>
          </a:endParaRPr>
        </a:p>
      </dgm:t>
    </dgm:pt>
    <dgm:pt modelId="{F0601FA2-EAA2-42AF-9E26-3CB033C7E8E0}" type="sibTrans" cxnId="{B673009B-D51E-4AEA-AE2D-D620D756DBA9}">
      <dgm:prSet/>
      <dgm:spPr/>
      <dgm:t>
        <a:bodyPr/>
        <a:lstStyle/>
        <a:p>
          <a:endParaRPr lang="it-IT"/>
        </a:p>
      </dgm:t>
    </dgm:pt>
    <dgm:pt modelId="{6D6B151F-9D17-46F0-8D33-686F93836CDC}" type="parTrans" cxnId="{B673009B-D51E-4AEA-AE2D-D620D756DBA9}">
      <dgm:prSet/>
      <dgm:spPr/>
      <dgm:t>
        <a:bodyPr/>
        <a:lstStyle/>
        <a:p>
          <a:endParaRPr lang="it-IT" sz="1100"/>
        </a:p>
      </dgm:t>
    </dgm:pt>
    <dgm:pt modelId="{FAA44480-C0C4-467C-A5C8-0F9AF1BB5752}" type="pres">
      <dgm:prSet presAssocID="{2222E306-FA46-452A-BF41-FB97C0EC14AE}" presName="hierChild1" presStyleCnt="0">
        <dgm:presLayoutVars>
          <dgm:orgChart val="1"/>
          <dgm:chPref val="1"/>
          <dgm:dir/>
          <dgm:animOne val="branch"/>
          <dgm:animLvl val="lvl"/>
          <dgm:resizeHandles/>
        </dgm:presLayoutVars>
      </dgm:prSet>
      <dgm:spPr/>
      <dgm:t>
        <a:bodyPr/>
        <a:lstStyle/>
        <a:p>
          <a:endParaRPr lang="it-IT"/>
        </a:p>
      </dgm:t>
    </dgm:pt>
    <dgm:pt modelId="{624A947B-5CE0-4C19-B1D7-038803275D14}" type="pres">
      <dgm:prSet presAssocID="{46F79159-DBBF-4B40-8B3E-F44163A78895}" presName="hierRoot1" presStyleCnt="0">
        <dgm:presLayoutVars>
          <dgm:hierBranch val="init"/>
        </dgm:presLayoutVars>
      </dgm:prSet>
      <dgm:spPr/>
      <dgm:t>
        <a:bodyPr/>
        <a:lstStyle/>
        <a:p>
          <a:endParaRPr lang="it-IT"/>
        </a:p>
      </dgm:t>
    </dgm:pt>
    <dgm:pt modelId="{50247DBE-925A-4495-A764-8A33CE2EE965}" type="pres">
      <dgm:prSet presAssocID="{46F79159-DBBF-4B40-8B3E-F44163A78895}" presName="rootComposite1" presStyleCnt="0"/>
      <dgm:spPr/>
      <dgm:t>
        <a:bodyPr/>
        <a:lstStyle/>
        <a:p>
          <a:endParaRPr lang="it-IT"/>
        </a:p>
      </dgm:t>
    </dgm:pt>
    <dgm:pt modelId="{96BD28E4-99A0-4BE3-81F0-653CB5BAF7ED}" type="pres">
      <dgm:prSet presAssocID="{46F79159-DBBF-4B40-8B3E-F44163A78895}" presName="rootText1" presStyleLbl="node0" presStyleIdx="0" presStyleCnt="1" custScaleX="259374" custScaleY="259374">
        <dgm:presLayoutVars>
          <dgm:chPref val="3"/>
        </dgm:presLayoutVars>
      </dgm:prSet>
      <dgm:spPr/>
      <dgm:t>
        <a:bodyPr/>
        <a:lstStyle/>
        <a:p>
          <a:endParaRPr lang="it-IT"/>
        </a:p>
      </dgm:t>
    </dgm:pt>
    <dgm:pt modelId="{D276A1C1-CD00-4E3F-8E2F-33A70BA721DB}" type="pres">
      <dgm:prSet presAssocID="{46F79159-DBBF-4B40-8B3E-F44163A78895}" presName="rootConnector1" presStyleLbl="node1" presStyleIdx="0" presStyleCnt="0"/>
      <dgm:spPr/>
      <dgm:t>
        <a:bodyPr/>
        <a:lstStyle/>
        <a:p>
          <a:endParaRPr lang="it-IT"/>
        </a:p>
      </dgm:t>
    </dgm:pt>
    <dgm:pt modelId="{05B6D89E-30B7-4CA4-84F1-8A72D2C9D33A}" type="pres">
      <dgm:prSet presAssocID="{46F79159-DBBF-4B40-8B3E-F44163A78895}" presName="hierChild2" presStyleCnt="0"/>
      <dgm:spPr/>
      <dgm:t>
        <a:bodyPr/>
        <a:lstStyle/>
        <a:p>
          <a:endParaRPr lang="it-IT"/>
        </a:p>
      </dgm:t>
    </dgm:pt>
    <dgm:pt modelId="{478541C6-3250-4CF3-ADC5-386DA520168A}" type="pres">
      <dgm:prSet presAssocID="{FDA34F15-0967-429D-9637-D4FD2FF2E07C}" presName="Name37" presStyleLbl="parChTrans1D2" presStyleIdx="0" presStyleCnt="3"/>
      <dgm:spPr/>
      <dgm:t>
        <a:bodyPr/>
        <a:lstStyle/>
        <a:p>
          <a:endParaRPr lang="it-IT"/>
        </a:p>
      </dgm:t>
    </dgm:pt>
    <dgm:pt modelId="{E46D7C59-91D2-4419-8CC6-7602C1FFBD3E}" type="pres">
      <dgm:prSet presAssocID="{DF3D8796-A1A1-4AFD-8D63-4BF6FD0061E8}" presName="hierRoot2" presStyleCnt="0">
        <dgm:presLayoutVars>
          <dgm:hierBranch val="init"/>
        </dgm:presLayoutVars>
      </dgm:prSet>
      <dgm:spPr/>
      <dgm:t>
        <a:bodyPr/>
        <a:lstStyle/>
        <a:p>
          <a:endParaRPr lang="it-IT"/>
        </a:p>
      </dgm:t>
    </dgm:pt>
    <dgm:pt modelId="{FB603948-B0C3-488C-AA81-CE4428E5535F}" type="pres">
      <dgm:prSet presAssocID="{DF3D8796-A1A1-4AFD-8D63-4BF6FD0061E8}" presName="rootComposite" presStyleCnt="0"/>
      <dgm:spPr/>
      <dgm:t>
        <a:bodyPr/>
        <a:lstStyle/>
        <a:p>
          <a:endParaRPr lang="it-IT"/>
        </a:p>
      </dgm:t>
    </dgm:pt>
    <dgm:pt modelId="{3E30FD41-AB42-4EF4-90FE-6FBD19D21E5D}" type="pres">
      <dgm:prSet presAssocID="{DF3D8796-A1A1-4AFD-8D63-4BF6FD0061E8}" presName="rootText" presStyleLbl="node2" presStyleIdx="0" presStyleCnt="3" custScaleX="259374" custScaleY="259374" custLinFactX="-66542" custLinFactNeighborX="-100000" custLinFactNeighborY="18727">
        <dgm:presLayoutVars>
          <dgm:chPref val="3"/>
        </dgm:presLayoutVars>
      </dgm:prSet>
      <dgm:spPr/>
      <dgm:t>
        <a:bodyPr/>
        <a:lstStyle/>
        <a:p>
          <a:endParaRPr lang="it-IT"/>
        </a:p>
      </dgm:t>
    </dgm:pt>
    <dgm:pt modelId="{CA42F67B-C9E0-49B1-B689-AF01C91E908E}" type="pres">
      <dgm:prSet presAssocID="{DF3D8796-A1A1-4AFD-8D63-4BF6FD0061E8}" presName="rootConnector" presStyleLbl="node2" presStyleIdx="0" presStyleCnt="3"/>
      <dgm:spPr/>
      <dgm:t>
        <a:bodyPr/>
        <a:lstStyle/>
        <a:p>
          <a:endParaRPr lang="it-IT"/>
        </a:p>
      </dgm:t>
    </dgm:pt>
    <dgm:pt modelId="{4DF9B5E0-16DE-4249-A97D-922F327FFF24}" type="pres">
      <dgm:prSet presAssocID="{DF3D8796-A1A1-4AFD-8D63-4BF6FD0061E8}" presName="hierChild4" presStyleCnt="0"/>
      <dgm:spPr/>
      <dgm:t>
        <a:bodyPr/>
        <a:lstStyle/>
        <a:p>
          <a:endParaRPr lang="it-IT"/>
        </a:p>
      </dgm:t>
    </dgm:pt>
    <dgm:pt modelId="{FCF00FAA-7903-4A54-843D-2DE1A3145E1F}" type="pres">
      <dgm:prSet presAssocID="{DF3D8796-A1A1-4AFD-8D63-4BF6FD0061E8}" presName="hierChild5" presStyleCnt="0"/>
      <dgm:spPr/>
      <dgm:t>
        <a:bodyPr/>
        <a:lstStyle/>
        <a:p>
          <a:endParaRPr lang="it-IT"/>
        </a:p>
      </dgm:t>
    </dgm:pt>
    <dgm:pt modelId="{5C9EB47A-9FBB-41BB-AE64-02910521D370}" type="pres">
      <dgm:prSet presAssocID="{B9C80F5C-93CC-4EBD-9072-47751DC09B9B}" presName="Name37" presStyleLbl="parChTrans1D2" presStyleIdx="1" presStyleCnt="3"/>
      <dgm:spPr/>
      <dgm:t>
        <a:bodyPr/>
        <a:lstStyle/>
        <a:p>
          <a:endParaRPr lang="it-IT"/>
        </a:p>
      </dgm:t>
    </dgm:pt>
    <dgm:pt modelId="{ABFDB83F-C293-45B2-91D3-A16FFA9083E2}" type="pres">
      <dgm:prSet presAssocID="{26100F38-69DC-495F-8BA7-2F3CDFB91DF6}" presName="hierRoot2" presStyleCnt="0">
        <dgm:presLayoutVars>
          <dgm:hierBranch val="init"/>
        </dgm:presLayoutVars>
      </dgm:prSet>
      <dgm:spPr/>
      <dgm:t>
        <a:bodyPr/>
        <a:lstStyle/>
        <a:p>
          <a:endParaRPr lang="it-IT"/>
        </a:p>
      </dgm:t>
    </dgm:pt>
    <dgm:pt modelId="{95556A55-5A6B-4A42-BEE2-31DD0DF7B0DF}" type="pres">
      <dgm:prSet presAssocID="{26100F38-69DC-495F-8BA7-2F3CDFB91DF6}" presName="rootComposite" presStyleCnt="0"/>
      <dgm:spPr/>
      <dgm:t>
        <a:bodyPr/>
        <a:lstStyle/>
        <a:p>
          <a:endParaRPr lang="it-IT"/>
        </a:p>
      </dgm:t>
    </dgm:pt>
    <dgm:pt modelId="{73DD2ECA-BBB6-4EF8-AD8B-0143F605AC36}" type="pres">
      <dgm:prSet presAssocID="{26100F38-69DC-495F-8BA7-2F3CDFB91DF6}" presName="rootText" presStyleLbl="node2" presStyleIdx="1" presStyleCnt="3" custScaleX="259374" custScaleY="259374" custLinFactNeighborX="-53384" custLinFactNeighborY="-9382">
        <dgm:presLayoutVars>
          <dgm:chPref val="3"/>
        </dgm:presLayoutVars>
      </dgm:prSet>
      <dgm:spPr/>
      <dgm:t>
        <a:bodyPr/>
        <a:lstStyle/>
        <a:p>
          <a:endParaRPr lang="it-IT"/>
        </a:p>
      </dgm:t>
    </dgm:pt>
    <dgm:pt modelId="{260FD448-D0E4-4CFA-9105-E08FBC7A422D}" type="pres">
      <dgm:prSet presAssocID="{26100F38-69DC-495F-8BA7-2F3CDFB91DF6}" presName="rootConnector" presStyleLbl="node2" presStyleIdx="1" presStyleCnt="3"/>
      <dgm:spPr/>
      <dgm:t>
        <a:bodyPr/>
        <a:lstStyle/>
        <a:p>
          <a:endParaRPr lang="it-IT"/>
        </a:p>
      </dgm:t>
    </dgm:pt>
    <dgm:pt modelId="{F428A71D-4CA3-4085-9A39-EAA9DA739557}" type="pres">
      <dgm:prSet presAssocID="{26100F38-69DC-495F-8BA7-2F3CDFB91DF6}" presName="hierChild4" presStyleCnt="0"/>
      <dgm:spPr/>
      <dgm:t>
        <a:bodyPr/>
        <a:lstStyle/>
        <a:p>
          <a:endParaRPr lang="it-IT"/>
        </a:p>
      </dgm:t>
    </dgm:pt>
    <dgm:pt modelId="{7092DB8C-5CE2-4548-9BF9-3229A96123E2}" type="pres">
      <dgm:prSet presAssocID="{91D94445-1C58-4635-852F-B07126DF0E66}" presName="Name37" presStyleLbl="parChTrans1D3" presStyleIdx="0" presStyleCnt="8"/>
      <dgm:spPr/>
      <dgm:t>
        <a:bodyPr/>
        <a:lstStyle/>
        <a:p>
          <a:endParaRPr lang="it-IT"/>
        </a:p>
      </dgm:t>
    </dgm:pt>
    <dgm:pt modelId="{CD5FB113-7BEA-433B-A187-BEB42CD34F60}" type="pres">
      <dgm:prSet presAssocID="{6394F17C-3A8E-445D-AF0C-7B5BBF9D3194}" presName="hierRoot2" presStyleCnt="0">
        <dgm:presLayoutVars>
          <dgm:hierBranch val="init"/>
        </dgm:presLayoutVars>
      </dgm:prSet>
      <dgm:spPr/>
      <dgm:t>
        <a:bodyPr/>
        <a:lstStyle/>
        <a:p>
          <a:endParaRPr lang="it-IT"/>
        </a:p>
      </dgm:t>
    </dgm:pt>
    <dgm:pt modelId="{3C7F2FB3-0D78-4B12-A8B1-26EAF10CCC51}" type="pres">
      <dgm:prSet presAssocID="{6394F17C-3A8E-445D-AF0C-7B5BBF9D3194}" presName="rootComposite" presStyleCnt="0"/>
      <dgm:spPr/>
      <dgm:t>
        <a:bodyPr/>
        <a:lstStyle/>
        <a:p>
          <a:endParaRPr lang="it-IT"/>
        </a:p>
      </dgm:t>
    </dgm:pt>
    <dgm:pt modelId="{07BBDA2A-593F-4A0C-A5FA-BDEA3661BB64}" type="pres">
      <dgm:prSet presAssocID="{6394F17C-3A8E-445D-AF0C-7B5BBF9D3194}" presName="rootText" presStyleLbl="node3" presStyleIdx="0" presStyleCnt="6" custScaleX="259374" custScaleY="259374">
        <dgm:presLayoutVars>
          <dgm:chPref val="3"/>
        </dgm:presLayoutVars>
      </dgm:prSet>
      <dgm:spPr/>
      <dgm:t>
        <a:bodyPr/>
        <a:lstStyle/>
        <a:p>
          <a:endParaRPr lang="it-IT"/>
        </a:p>
      </dgm:t>
    </dgm:pt>
    <dgm:pt modelId="{E9B28889-6995-4906-B6D7-EC27EFE98E76}" type="pres">
      <dgm:prSet presAssocID="{6394F17C-3A8E-445D-AF0C-7B5BBF9D3194}" presName="rootConnector" presStyleLbl="node3" presStyleIdx="0" presStyleCnt="6"/>
      <dgm:spPr/>
      <dgm:t>
        <a:bodyPr/>
        <a:lstStyle/>
        <a:p>
          <a:endParaRPr lang="it-IT"/>
        </a:p>
      </dgm:t>
    </dgm:pt>
    <dgm:pt modelId="{B3D505A5-733A-40E6-B3ED-78B2A3336080}" type="pres">
      <dgm:prSet presAssocID="{6394F17C-3A8E-445D-AF0C-7B5BBF9D3194}" presName="hierChild4" presStyleCnt="0"/>
      <dgm:spPr/>
      <dgm:t>
        <a:bodyPr/>
        <a:lstStyle/>
        <a:p>
          <a:endParaRPr lang="it-IT"/>
        </a:p>
      </dgm:t>
    </dgm:pt>
    <dgm:pt modelId="{037A3C4A-B88F-4467-8FC8-6AA68AD17CEA}" type="pres">
      <dgm:prSet presAssocID="{6394F17C-3A8E-445D-AF0C-7B5BBF9D3194}" presName="hierChild5" presStyleCnt="0"/>
      <dgm:spPr/>
      <dgm:t>
        <a:bodyPr/>
        <a:lstStyle/>
        <a:p>
          <a:endParaRPr lang="it-IT"/>
        </a:p>
      </dgm:t>
    </dgm:pt>
    <dgm:pt modelId="{15C48223-2FCF-40CC-9D7D-0D67F69B7FDE}" type="pres">
      <dgm:prSet presAssocID="{7F1E45B9-B31A-44D0-A7FB-0D22300FAE82}" presName="Name37" presStyleLbl="parChTrans1D3" presStyleIdx="1" presStyleCnt="8"/>
      <dgm:spPr/>
      <dgm:t>
        <a:bodyPr/>
        <a:lstStyle/>
        <a:p>
          <a:endParaRPr lang="it-IT"/>
        </a:p>
      </dgm:t>
    </dgm:pt>
    <dgm:pt modelId="{12CFBABA-0FC4-43AC-B4B0-AE6DC18B0BEB}" type="pres">
      <dgm:prSet presAssocID="{2CF8ABD9-CA8B-4AD5-9714-DF3064C23179}" presName="hierRoot2" presStyleCnt="0">
        <dgm:presLayoutVars>
          <dgm:hierBranch val="init"/>
        </dgm:presLayoutVars>
      </dgm:prSet>
      <dgm:spPr/>
      <dgm:t>
        <a:bodyPr/>
        <a:lstStyle/>
        <a:p>
          <a:endParaRPr lang="it-IT"/>
        </a:p>
      </dgm:t>
    </dgm:pt>
    <dgm:pt modelId="{C0BCC2E1-9129-412B-8E59-2F86F573D1F5}" type="pres">
      <dgm:prSet presAssocID="{2CF8ABD9-CA8B-4AD5-9714-DF3064C23179}" presName="rootComposite" presStyleCnt="0"/>
      <dgm:spPr/>
      <dgm:t>
        <a:bodyPr/>
        <a:lstStyle/>
        <a:p>
          <a:endParaRPr lang="it-IT"/>
        </a:p>
      </dgm:t>
    </dgm:pt>
    <dgm:pt modelId="{6883939D-36A7-4B13-9E2D-18C7931A1925}" type="pres">
      <dgm:prSet presAssocID="{2CF8ABD9-CA8B-4AD5-9714-DF3064C23179}" presName="rootText" presStyleLbl="node3" presStyleIdx="1" presStyleCnt="6" custScaleX="259374" custScaleY="259374">
        <dgm:presLayoutVars>
          <dgm:chPref val="3"/>
        </dgm:presLayoutVars>
      </dgm:prSet>
      <dgm:spPr/>
      <dgm:t>
        <a:bodyPr/>
        <a:lstStyle/>
        <a:p>
          <a:endParaRPr lang="it-IT"/>
        </a:p>
      </dgm:t>
    </dgm:pt>
    <dgm:pt modelId="{F7439C47-2363-4AA5-9C93-A443E5521E7C}" type="pres">
      <dgm:prSet presAssocID="{2CF8ABD9-CA8B-4AD5-9714-DF3064C23179}" presName="rootConnector" presStyleLbl="node3" presStyleIdx="1" presStyleCnt="6"/>
      <dgm:spPr/>
      <dgm:t>
        <a:bodyPr/>
        <a:lstStyle/>
        <a:p>
          <a:endParaRPr lang="it-IT"/>
        </a:p>
      </dgm:t>
    </dgm:pt>
    <dgm:pt modelId="{73D48C2F-83B2-4AE9-8D0C-9B4A42A64944}" type="pres">
      <dgm:prSet presAssocID="{2CF8ABD9-CA8B-4AD5-9714-DF3064C23179}" presName="hierChild4" presStyleCnt="0"/>
      <dgm:spPr/>
      <dgm:t>
        <a:bodyPr/>
        <a:lstStyle/>
        <a:p>
          <a:endParaRPr lang="it-IT"/>
        </a:p>
      </dgm:t>
    </dgm:pt>
    <dgm:pt modelId="{5EE7CA87-2E0D-44BF-AD1E-E8B114EB8D78}" type="pres">
      <dgm:prSet presAssocID="{2CF8ABD9-CA8B-4AD5-9714-DF3064C23179}" presName="hierChild5" presStyleCnt="0"/>
      <dgm:spPr/>
      <dgm:t>
        <a:bodyPr/>
        <a:lstStyle/>
        <a:p>
          <a:endParaRPr lang="it-IT"/>
        </a:p>
      </dgm:t>
    </dgm:pt>
    <dgm:pt modelId="{B7BC57FD-B8B4-46E6-AD73-EAE9F37A5313}" type="pres">
      <dgm:prSet presAssocID="{BA0DAA8B-1FCA-4AEF-9FC8-0F9E4BDFB556}" presName="Name37" presStyleLbl="parChTrans1D3" presStyleIdx="2" presStyleCnt="8"/>
      <dgm:spPr/>
      <dgm:t>
        <a:bodyPr/>
        <a:lstStyle/>
        <a:p>
          <a:endParaRPr lang="it-IT"/>
        </a:p>
      </dgm:t>
    </dgm:pt>
    <dgm:pt modelId="{4AC3A02B-F682-48A3-81A2-F92E9C418E2F}" type="pres">
      <dgm:prSet presAssocID="{7AE97175-66C6-4F44-A182-6CC2D343C46B}" presName="hierRoot2" presStyleCnt="0">
        <dgm:presLayoutVars>
          <dgm:hierBranch val="init"/>
        </dgm:presLayoutVars>
      </dgm:prSet>
      <dgm:spPr/>
      <dgm:t>
        <a:bodyPr/>
        <a:lstStyle/>
        <a:p>
          <a:endParaRPr lang="it-IT"/>
        </a:p>
      </dgm:t>
    </dgm:pt>
    <dgm:pt modelId="{E9B4C9F8-C20B-47B7-984A-4A7C8A6D7233}" type="pres">
      <dgm:prSet presAssocID="{7AE97175-66C6-4F44-A182-6CC2D343C46B}" presName="rootComposite" presStyleCnt="0"/>
      <dgm:spPr/>
      <dgm:t>
        <a:bodyPr/>
        <a:lstStyle/>
        <a:p>
          <a:endParaRPr lang="it-IT"/>
        </a:p>
      </dgm:t>
    </dgm:pt>
    <dgm:pt modelId="{EE3A4A78-9527-4C30-BBE5-CC71569F278A}" type="pres">
      <dgm:prSet presAssocID="{7AE97175-66C6-4F44-A182-6CC2D343C46B}" presName="rootText" presStyleLbl="node3" presStyleIdx="2" presStyleCnt="6" custScaleX="259374" custScaleY="259374">
        <dgm:presLayoutVars>
          <dgm:chPref val="3"/>
        </dgm:presLayoutVars>
      </dgm:prSet>
      <dgm:spPr/>
      <dgm:t>
        <a:bodyPr/>
        <a:lstStyle/>
        <a:p>
          <a:endParaRPr lang="it-IT"/>
        </a:p>
      </dgm:t>
    </dgm:pt>
    <dgm:pt modelId="{C26CE281-7B9D-42B9-BF80-3A02460E7DA2}" type="pres">
      <dgm:prSet presAssocID="{7AE97175-66C6-4F44-A182-6CC2D343C46B}" presName="rootConnector" presStyleLbl="node3" presStyleIdx="2" presStyleCnt="6"/>
      <dgm:spPr/>
      <dgm:t>
        <a:bodyPr/>
        <a:lstStyle/>
        <a:p>
          <a:endParaRPr lang="it-IT"/>
        </a:p>
      </dgm:t>
    </dgm:pt>
    <dgm:pt modelId="{5C22562A-0BE8-471B-AA73-AF62CC10DC88}" type="pres">
      <dgm:prSet presAssocID="{7AE97175-66C6-4F44-A182-6CC2D343C46B}" presName="hierChild4" presStyleCnt="0"/>
      <dgm:spPr/>
      <dgm:t>
        <a:bodyPr/>
        <a:lstStyle/>
        <a:p>
          <a:endParaRPr lang="it-IT"/>
        </a:p>
      </dgm:t>
    </dgm:pt>
    <dgm:pt modelId="{F7B58A66-0655-4B9C-9D7E-9A8208130E60}" type="pres">
      <dgm:prSet presAssocID="{7AE97175-66C6-4F44-A182-6CC2D343C46B}" presName="hierChild5" presStyleCnt="0"/>
      <dgm:spPr/>
      <dgm:t>
        <a:bodyPr/>
        <a:lstStyle/>
        <a:p>
          <a:endParaRPr lang="it-IT"/>
        </a:p>
      </dgm:t>
    </dgm:pt>
    <dgm:pt modelId="{04566C39-68B2-467A-B530-3472B693FE22}" type="pres">
      <dgm:prSet presAssocID="{D83486F9-D78C-4AD2-9F9E-05051AC1A33C}" presName="Name37" presStyleLbl="parChTrans1D3" presStyleIdx="3" presStyleCnt="8"/>
      <dgm:spPr/>
      <dgm:t>
        <a:bodyPr/>
        <a:lstStyle/>
        <a:p>
          <a:endParaRPr lang="it-IT"/>
        </a:p>
      </dgm:t>
    </dgm:pt>
    <dgm:pt modelId="{53B07C26-1609-427E-B336-D5E8FC2F1DC6}" type="pres">
      <dgm:prSet presAssocID="{37F4EA31-2CE4-493D-964A-4E6DAD6A4BA6}" presName="hierRoot2" presStyleCnt="0">
        <dgm:presLayoutVars>
          <dgm:hierBranch val="init"/>
        </dgm:presLayoutVars>
      </dgm:prSet>
      <dgm:spPr/>
      <dgm:t>
        <a:bodyPr/>
        <a:lstStyle/>
        <a:p>
          <a:endParaRPr lang="it-IT"/>
        </a:p>
      </dgm:t>
    </dgm:pt>
    <dgm:pt modelId="{A96C7349-3D35-4CD0-9DEA-37F8E137831D}" type="pres">
      <dgm:prSet presAssocID="{37F4EA31-2CE4-493D-964A-4E6DAD6A4BA6}" presName="rootComposite" presStyleCnt="0"/>
      <dgm:spPr/>
      <dgm:t>
        <a:bodyPr/>
        <a:lstStyle/>
        <a:p>
          <a:endParaRPr lang="it-IT"/>
        </a:p>
      </dgm:t>
    </dgm:pt>
    <dgm:pt modelId="{92A9B056-1F1F-4290-A153-9C30CACA8320}" type="pres">
      <dgm:prSet presAssocID="{37F4EA31-2CE4-493D-964A-4E6DAD6A4BA6}" presName="rootText" presStyleLbl="node3" presStyleIdx="3" presStyleCnt="6" custScaleX="259374" custScaleY="259374">
        <dgm:presLayoutVars>
          <dgm:chPref val="3"/>
        </dgm:presLayoutVars>
      </dgm:prSet>
      <dgm:spPr/>
      <dgm:t>
        <a:bodyPr/>
        <a:lstStyle/>
        <a:p>
          <a:endParaRPr lang="it-IT"/>
        </a:p>
      </dgm:t>
    </dgm:pt>
    <dgm:pt modelId="{5CA02A8B-8CBD-463D-8DCE-0A16AE2D6A41}" type="pres">
      <dgm:prSet presAssocID="{37F4EA31-2CE4-493D-964A-4E6DAD6A4BA6}" presName="rootConnector" presStyleLbl="node3" presStyleIdx="3" presStyleCnt="6"/>
      <dgm:spPr/>
      <dgm:t>
        <a:bodyPr/>
        <a:lstStyle/>
        <a:p>
          <a:endParaRPr lang="it-IT"/>
        </a:p>
      </dgm:t>
    </dgm:pt>
    <dgm:pt modelId="{6A152DD6-ECBD-46AB-B7A6-8146C2C16FEF}" type="pres">
      <dgm:prSet presAssocID="{37F4EA31-2CE4-493D-964A-4E6DAD6A4BA6}" presName="hierChild4" presStyleCnt="0"/>
      <dgm:spPr/>
      <dgm:t>
        <a:bodyPr/>
        <a:lstStyle/>
        <a:p>
          <a:endParaRPr lang="it-IT"/>
        </a:p>
      </dgm:t>
    </dgm:pt>
    <dgm:pt modelId="{51BCF428-40CA-42C7-ACD1-724F1F0F3627}" type="pres">
      <dgm:prSet presAssocID="{37F4EA31-2CE4-493D-964A-4E6DAD6A4BA6}" presName="hierChild5" presStyleCnt="0"/>
      <dgm:spPr/>
      <dgm:t>
        <a:bodyPr/>
        <a:lstStyle/>
        <a:p>
          <a:endParaRPr lang="it-IT"/>
        </a:p>
      </dgm:t>
    </dgm:pt>
    <dgm:pt modelId="{84159F41-F824-493F-87AB-525B02ACEADE}" type="pres">
      <dgm:prSet presAssocID="{26100F38-69DC-495F-8BA7-2F3CDFB91DF6}" presName="hierChild5" presStyleCnt="0"/>
      <dgm:spPr/>
      <dgm:t>
        <a:bodyPr/>
        <a:lstStyle/>
        <a:p>
          <a:endParaRPr lang="it-IT"/>
        </a:p>
      </dgm:t>
    </dgm:pt>
    <dgm:pt modelId="{ECD099EB-8373-460D-A52B-F8FA77A3073D}" type="pres">
      <dgm:prSet presAssocID="{B3902142-9BAE-4AB3-A9B2-9A076FAC7519}" presName="Name111" presStyleLbl="parChTrans1D3" presStyleIdx="4" presStyleCnt="8"/>
      <dgm:spPr/>
      <dgm:t>
        <a:bodyPr/>
        <a:lstStyle/>
        <a:p>
          <a:endParaRPr lang="it-IT"/>
        </a:p>
      </dgm:t>
    </dgm:pt>
    <dgm:pt modelId="{F11B7962-9C42-4AAE-93F3-F6ACB7AA933A}" type="pres">
      <dgm:prSet presAssocID="{5586D039-D7DA-4061-AD94-3665BA3B5D0F}" presName="hierRoot3" presStyleCnt="0">
        <dgm:presLayoutVars>
          <dgm:hierBranch val="init"/>
        </dgm:presLayoutVars>
      </dgm:prSet>
      <dgm:spPr/>
      <dgm:t>
        <a:bodyPr/>
        <a:lstStyle/>
        <a:p>
          <a:endParaRPr lang="it-IT"/>
        </a:p>
      </dgm:t>
    </dgm:pt>
    <dgm:pt modelId="{02DB5E5A-6273-4979-BD5D-1574FD211E52}" type="pres">
      <dgm:prSet presAssocID="{5586D039-D7DA-4061-AD94-3665BA3B5D0F}" presName="rootComposite3" presStyleCnt="0"/>
      <dgm:spPr/>
      <dgm:t>
        <a:bodyPr/>
        <a:lstStyle/>
        <a:p>
          <a:endParaRPr lang="it-IT"/>
        </a:p>
      </dgm:t>
    </dgm:pt>
    <dgm:pt modelId="{1E2D5099-6613-419B-964B-63095F6DE03E}" type="pres">
      <dgm:prSet presAssocID="{5586D039-D7DA-4061-AD94-3665BA3B5D0F}" presName="rootText3" presStyleLbl="asst2" presStyleIdx="0" presStyleCnt="2" custScaleX="318017" custScaleY="243058" custLinFactX="-25210" custLinFactY="100000" custLinFactNeighborX="-100000" custLinFactNeighborY="129528">
        <dgm:presLayoutVars>
          <dgm:chPref val="3"/>
        </dgm:presLayoutVars>
      </dgm:prSet>
      <dgm:spPr/>
      <dgm:t>
        <a:bodyPr/>
        <a:lstStyle/>
        <a:p>
          <a:endParaRPr lang="it-IT"/>
        </a:p>
      </dgm:t>
    </dgm:pt>
    <dgm:pt modelId="{778384AE-1033-4830-8D61-9C68EA2A97D2}" type="pres">
      <dgm:prSet presAssocID="{5586D039-D7DA-4061-AD94-3665BA3B5D0F}" presName="rootConnector3" presStyleLbl="asst2" presStyleIdx="0" presStyleCnt="2"/>
      <dgm:spPr/>
      <dgm:t>
        <a:bodyPr/>
        <a:lstStyle/>
        <a:p>
          <a:endParaRPr lang="it-IT"/>
        </a:p>
      </dgm:t>
    </dgm:pt>
    <dgm:pt modelId="{993C7AE3-FE13-496E-BA7E-277F4BDDCA2E}" type="pres">
      <dgm:prSet presAssocID="{5586D039-D7DA-4061-AD94-3665BA3B5D0F}" presName="hierChild6" presStyleCnt="0"/>
      <dgm:spPr/>
      <dgm:t>
        <a:bodyPr/>
        <a:lstStyle/>
        <a:p>
          <a:endParaRPr lang="it-IT"/>
        </a:p>
      </dgm:t>
    </dgm:pt>
    <dgm:pt modelId="{A1ADCD4B-DBC5-44FC-9E9A-04F4E1FE6AC0}" type="pres">
      <dgm:prSet presAssocID="{5586D039-D7DA-4061-AD94-3665BA3B5D0F}" presName="hierChild7" presStyleCnt="0"/>
      <dgm:spPr/>
      <dgm:t>
        <a:bodyPr/>
        <a:lstStyle/>
        <a:p>
          <a:endParaRPr lang="it-IT"/>
        </a:p>
      </dgm:t>
    </dgm:pt>
    <dgm:pt modelId="{909F3A61-B970-429C-8040-D990ABDFB5CB}" type="pres">
      <dgm:prSet presAssocID="{64A40B2C-BD92-4CBE-9E0C-777D469BD878}" presName="Name37" presStyleLbl="parChTrans1D2" presStyleIdx="2" presStyleCnt="3"/>
      <dgm:spPr/>
      <dgm:t>
        <a:bodyPr/>
        <a:lstStyle/>
        <a:p>
          <a:endParaRPr lang="it-IT"/>
        </a:p>
      </dgm:t>
    </dgm:pt>
    <dgm:pt modelId="{6C3F5E21-FAD5-46EA-87F8-00058ECF2338}" type="pres">
      <dgm:prSet presAssocID="{FD33F978-C65F-401A-B421-584C9580D992}" presName="hierRoot2" presStyleCnt="0">
        <dgm:presLayoutVars>
          <dgm:hierBranch val="init"/>
        </dgm:presLayoutVars>
      </dgm:prSet>
      <dgm:spPr/>
      <dgm:t>
        <a:bodyPr/>
        <a:lstStyle/>
        <a:p>
          <a:endParaRPr lang="it-IT"/>
        </a:p>
      </dgm:t>
    </dgm:pt>
    <dgm:pt modelId="{6B27D231-B98E-4D90-96F7-387B7BC566E3}" type="pres">
      <dgm:prSet presAssocID="{FD33F978-C65F-401A-B421-584C9580D992}" presName="rootComposite" presStyleCnt="0"/>
      <dgm:spPr/>
      <dgm:t>
        <a:bodyPr/>
        <a:lstStyle/>
        <a:p>
          <a:endParaRPr lang="it-IT"/>
        </a:p>
      </dgm:t>
    </dgm:pt>
    <dgm:pt modelId="{180B18A0-A0C0-499F-9360-5DB4CD858067}" type="pres">
      <dgm:prSet presAssocID="{FD33F978-C65F-401A-B421-584C9580D992}" presName="rootText" presStyleLbl="node2" presStyleIdx="2" presStyleCnt="3" custScaleX="259374" custScaleY="259374" custLinFactX="30047" custLinFactNeighborX="100000" custLinFactNeighborY="18727">
        <dgm:presLayoutVars>
          <dgm:chPref val="3"/>
        </dgm:presLayoutVars>
      </dgm:prSet>
      <dgm:spPr/>
      <dgm:t>
        <a:bodyPr/>
        <a:lstStyle/>
        <a:p>
          <a:endParaRPr lang="it-IT"/>
        </a:p>
      </dgm:t>
    </dgm:pt>
    <dgm:pt modelId="{0F025933-15BF-4C68-A759-B56CD6DAFBA5}" type="pres">
      <dgm:prSet presAssocID="{FD33F978-C65F-401A-B421-584C9580D992}" presName="rootConnector" presStyleLbl="node2" presStyleIdx="2" presStyleCnt="3"/>
      <dgm:spPr/>
      <dgm:t>
        <a:bodyPr/>
        <a:lstStyle/>
        <a:p>
          <a:endParaRPr lang="it-IT"/>
        </a:p>
      </dgm:t>
    </dgm:pt>
    <dgm:pt modelId="{36231858-F2DD-4870-B3EC-6AD802F534F1}" type="pres">
      <dgm:prSet presAssocID="{FD33F978-C65F-401A-B421-584C9580D992}" presName="hierChild4" presStyleCnt="0"/>
      <dgm:spPr/>
      <dgm:t>
        <a:bodyPr/>
        <a:lstStyle/>
        <a:p>
          <a:endParaRPr lang="it-IT"/>
        </a:p>
      </dgm:t>
    </dgm:pt>
    <dgm:pt modelId="{51D57ED4-42AF-4F92-B47A-A46B01E0B96B}" type="pres">
      <dgm:prSet presAssocID="{1F5CDFDD-E943-4B55-B638-11E440D36229}" presName="Name37" presStyleLbl="parChTrans1D3" presStyleIdx="5" presStyleCnt="8"/>
      <dgm:spPr/>
      <dgm:t>
        <a:bodyPr/>
        <a:lstStyle/>
        <a:p>
          <a:endParaRPr lang="it-IT"/>
        </a:p>
      </dgm:t>
    </dgm:pt>
    <dgm:pt modelId="{30A62601-B754-49B0-B0B6-338E2F9DCD3A}" type="pres">
      <dgm:prSet presAssocID="{62C44E8E-2D88-4D18-9F7B-C6674480402C}" presName="hierRoot2" presStyleCnt="0">
        <dgm:presLayoutVars>
          <dgm:hierBranch val="init"/>
        </dgm:presLayoutVars>
      </dgm:prSet>
      <dgm:spPr/>
      <dgm:t>
        <a:bodyPr/>
        <a:lstStyle/>
        <a:p>
          <a:endParaRPr lang="it-IT"/>
        </a:p>
      </dgm:t>
    </dgm:pt>
    <dgm:pt modelId="{8EE641AD-A701-484F-B2ED-D1C65DCF2FD9}" type="pres">
      <dgm:prSet presAssocID="{62C44E8E-2D88-4D18-9F7B-C6674480402C}" presName="rootComposite" presStyleCnt="0"/>
      <dgm:spPr/>
      <dgm:t>
        <a:bodyPr/>
        <a:lstStyle/>
        <a:p>
          <a:endParaRPr lang="it-IT"/>
        </a:p>
      </dgm:t>
    </dgm:pt>
    <dgm:pt modelId="{AAA7B8BD-9983-433D-8882-4CE7DEFC0396}" type="pres">
      <dgm:prSet presAssocID="{62C44E8E-2D88-4D18-9F7B-C6674480402C}" presName="rootText" presStyleLbl="node3" presStyleIdx="4" presStyleCnt="6" custScaleX="407351" custScaleY="259374" custLinFactY="3440" custLinFactNeighborX="35692" custLinFactNeighborY="100000">
        <dgm:presLayoutVars>
          <dgm:chPref val="3"/>
        </dgm:presLayoutVars>
      </dgm:prSet>
      <dgm:spPr/>
      <dgm:t>
        <a:bodyPr/>
        <a:lstStyle/>
        <a:p>
          <a:endParaRPr lang="it-IT"/>
        </a:p>
      </dgm:t>
    </dgm:pt>
    <dgm:pt modelId="{E1CB54BD-C409-4444-9FE0-9F8140B16E4E}" type="pres">
      <dgm:prSet presAssocID="{62C44E8E-2D88-4D18-9F7B-C6674480402C}" presName="rootConnector" presStyleLbl="node3" presStyleIdx="4" presStyleCnt="6"/>
      <dgm:spPr/>
      <dgm:t>
        <a:bodyPr/>
        <a:lstStyle/>
        <a:p>
          <a:endParaRPr lang="it-IT"/>
        </a:p>
      </dgm:t>
    </dgm:pt>
    <dgm:pt modelId="{DA8651A9-39B9-4DA3-A698-08C1311BEA89}" type="pres">
      <dgm:prSet presAssocID="{62C44E8E-2D88-4D18-9F7B-C6674480402C}" presName="hierChild4" presStyleCnt="0"/>
      <dgm:spPr/>
      <dgm:t>
        <a:bodyPr/>
        <a:lstStyle/>
        <a:p>
          <a:endParaRPr lang="it-IT"/>
        </a:p>
      </dgm:t>
    </dgm:pt>
    <dgm:pt modelId="{AE9DE1C0-64E1-4A8C-9255-00993B6D1617}" type="pres">
      <dgm:prSet presAssocID="{6D6B151F-9D17-46F0-8D33-686F93836CDC}" presName="Name37" presStyleLbl="parChTrans1D4" presStyleIdx="0" presStyleCnt="2"/>
      <dgm:spPr/>
      <dgm:t>
        <a:bodyPr/>
        <a:lstStyle/>
        <a:p>
          <a:endParaRPr lang="it-IT"/>
        </a:p>
      </dgm:t>
    </dgm:pt>
    <dgm:pt modelId="{A9D76EDE-7729-4040-901D-FBA941D8ECC7}" type="pres">
      <dgm:prSet presAssocID="{204D85B1-143C-4F6F-8494-BB2E33E7C7CD}" presName="hierRoot2" presStyleCnt="0">
        <dgm:presLayoutVars>
          <dgm:hierBranch val="init"/>
        </dgm:presLayoutVars>
      </dgm:prSet>
      <dgm:spPr/>
    </dgm:pt>
    <dgm:pt modelId="{65A8C295-B6C9-4EFD-81ED-297D0BE36D9F}" type="pres">
      <dgm:prSet presAssocID="{204D85B1-143C-4F6F-8494-BB2E33E7C7CD}" presName="rootComposite" presStyleCnt="0"/>
      <dgm:spPr/>
    </dgm:pt>
    <dgm:pt modelId="{0E1B2C8A-EE8F-4138-8392-359C373F5F5A}" type="pres">
      <dgm:prSet presAssocID="{204D85B1-143C-4F6F-8494-BB2E33E7C7CD}" presName="rootText" presStyleLbl="node4" presStyleIdx="0" presStyleCnt="2" custScaleX="440585" custScaleY="645591" custLinFactY="100000" custLinFactNeighborX="-23030" custLinFactNeighborY="133218">
        <dgm:presLayoutVars>
          <dgm:chPref val="3"/>
        </dgm:presLayoutVars>
      </dgm:prSet>
      <dgm:spPr/>
      <dgm:t>
        <a:bodyPr/>
        <a:lstStyle/>
        <a:p>
          <a:endParaRPr lang="it-IT"/>
        </a:p>
      </dgm:t>
    </dgm:pt>
    <dgm:pt modelId="{ABD5007C-0D57-412B-9F77-174143AECA06}" type="pres">
      <dgm:prSet presAssocID="{204D85B1-143C-4F6F-8494-BB2E33E7C7CD}" presName="rootConnector" presStyleLbl="node4" presStyleIdx="0" presStyleCnt="2"/>
      <dgm:spPr/>
      <dgm:t>
        <a:bodyPr/>
        <a:lstStyle/>
        <a:p>
          <a:endParaRPr lang="it-IT"/>
        </a:p>
      </dgm:t>
    </dgm:pt>
    <dgm:pt modelId="{8FA0A986-3459-4075-B2B1-515FBC53B8EA}" type="pres">
      <dgm:prSet presAssocID="{204D85B1-143C-4F6F-8494-BB2E33E7C7CD}" presName="hierChild4" presStyleCnt="0"/>
      <dgm:spPr/>
    </dgm:pt>
    <dgm:pt modelId="{AD995F6C-291E-485A-909D-C65003140C43}" type="pres">
      <dgm:prSet presAssocID="{204D85B1-143C-4F6F-8494-BB2E33E7C7CD}" presName="hierChild5" presStyleCnt="0"/>
      <dgm:spPr/>
    </dgm:pt>
    <dgm:pt modelId="{E19F8968-5F1B-4F7F-9EC4-F74CC65A276C}" type="pres">
      <dgm:prSet presAssocID="{62C44E8E-2D88-4D18-9F7B-C6674480402C}" presName="hierChild5" presStyleCnt="0"/>
      <dgm:spPr/>
      <dgm:t>
        <a:bodyPr/>
        <a:lstStyle/>
        <a:p>
          <a:endParaRPr lang="it-IT"/>
        </a:p>
      </dgm:t>
    </dgm:pt>
    <dgm:pt modelId="{D50E2341-C75D-4B61-A0A5-536BDC77C231}" type="pres">
      <dgm:prSet presAssocID="{E216542D-4217-4F1F-932B-365A3717F9C8}" presName="Name37" presStyleLbl="parChTrans1D3" presStyleIdx="6" presStyleCnt="8"/>
      <dgm:spPr/>
      <dgm:t>
        <a:bodyPr/>
        <a:lstStyle/>
        <a:p>
          <a:endParaRPr lang="it-IT"/>
        </a:p>
      </dgm:t>
    </dgm:pt>
    <dgm:pt modelId="{90BDDC56-C96A-42F6-8281-494B285FEE0A}" type="pres">
      <dgm:prSet presAssocID="{68C306A9-86AC-40AF-8E4A-1E387787074C}" presName="hierRoot2" presStyleCnt="0">
        <dgm:presLayoutVars>
          <dgm:hierBranch val="init"/>
        </dgm:presLayoutVars>
      </dgm:prSet>
      <dgm:spPr/>
      <dgm:t>
        <a:bodyPr/>
        <a:lstStyle/>
        <a:p>
          <a:endParaRPr lang="it-IT"/>
        </a:p>
      </dgm:t>
    </dgm:pt>
    <dgm:pt modelId="{25AB45F6-85C6-4D41-80F2-59496B575050}" type="pres">
      <dgm:prSet presAssocID="{68C306A9-86AC-40AF-8E4A-1E387787074C}" presName="rootComposite" presStyleCnt="0"/>
      <dgm:spPr/>
      <dgm:t>
        <a:bodyPr/>
        <a:lstStyle/>
        <a:p>
          <a:endParaRPr lang="it-IT"/>
        </a:p>
      </dgm:t>
    </dgm:pt>
    <dgm:pt modelId="{295F025F-712E-47BD-B2D7-FC3A8E2528CC}" type="pres">
      <dgm:prSet presAssocID="{68C306A9-86AC-40AF-8E4A-1E387787074C}" presName="rootText" presStyleLbl="node3" presStyleIdx="5" presStyleCnt="6" custScaleX="365574" custScaleY="259374" custLinFactX="49532" custLinFactY="18714" custLinFactNeighborX="100000" custLinFactNeighborY="100000">
        <dgm:presLayoutVars>
          <dgm:chPref val="3"/>
        </dgm:presLayoutVars>
      </dgm:prSet>
      <dgm:spPr/>
      <dgm:t>
        <a:bodyPr/>
        <a:lstStyle/>
        <a:p>
          <a:endParaRPr lang="it-IT"/>
        </a:p>
      </dgm:t>
    </dgm:pt>
    <dgm:pt modelId="{6B95CDE5-7D66-4094-B136-E622F1366D93}" type="pres">
      <dgm:prSet presAssocID="{68C306A9-86AC-40AF-8E4A-1E387787074C}" presName="rootConnector" presStyleLbl="node3" presStyleIdx="5" presStyleCnt="6"/>
      <dgm:spPr/>
      <dgm:t>
        <a:bodyPr/>
        <a:lstStyle/>
        <a:p>
          <a:endParaRPr lang="it-IT"/>
        </a:p>
      </dgm:t>
    </dgm:pt>
    <dgm:pt modelId="{5D724206-079B-4D89-BBE8-F56552407DF4}" type="pres">
      <dgm:prSet presAssocID="{68C306A9-86AC-40AF-8E4A-1E387787074C}" presName="hierChild4" presStyleCnt="0"/>
      <dgm:spPr/>
      <dgm:t>
        <a:bodyPr/>
        <a:lstStyle/>
        <a:p>
          <a:endParaRPr lang="it-IT"/>
        </a:p>
      </dgm:t>
    </dgm:pt>
    <dgm:pt modelId="{DDDF77B0-63D9-4495-9F4B-CE1554589164}" type="pres">
      <dgm:prSet presAssocID="{D7F8CFDB-B754-4640-910F-6C97B82AA99C}" presName="Name37" presStyleLbl="parChTrans1D4" presStyleIdx="1" presStyleCnt="2"/>
      <dgm:spPr/>
      <dgm:t>
        <a:bodyPr/>
        <a:lstStyle/>
        <a:p>
          <a:endParaRPr lang="it-IT"/>
        </a:p>
      </dgm:t>
    </dgm:pt>
    <dgm:pt modelId="{661EA4EC-00CB-48A2-BDD8-9DB511F6827D}" type="pres">
      <dgm:prSet presAssocID="{739B60DF-E3CA-487C-AF44-DCA93DDB72F1}" presName="hierRoot2" presStyleCnt="0">
        <dgm:presLayoutVars>
          <dgm:hierBranch val="init"/>
        </dgm:presLayoutVars>
      </dgm:prSet>
      <dgm:spPr/>
    </dgm:pt>
    <dgm:pt modelId="{AE904DC8-A138-47AD-AC93-265E26A438C4}" type="pres">
      <dgm:prSet presAssocID="{739B60DF-E3CA-487C-AF44-DCA93DDB72F1}" presName="rootComposite" presStyleCnt="0"/>
      <dgm:spPr/>
    </dgm:pt>
    <dgm:pt modelId="{EFF45DF2-1306-4B65-A659-1AA2863CDEFF}" type="pres">
      <dgm:prSet presAssocID="{739B60DF-E3CA-487C-AF44-DCA93DDB72F1}" presName="rootText" presStyleLbl="node4" presStyleIdx="1" presStyleCnt="2" custAng="10800000" custFlipVert="1" custScaleX="307086" custScaleY="798923" custLinFactX="100000" custLinFactY="71658" custLinFactNeighborX="136280" custLinFactNeighborY="100000">
        <dgm:presLayoutVars>
          <dgm:chPref val="3"/>
        </dgm:presLayoutVars>
      </dgm:prSet>
      <dgm:spPr/>
      <dgm:t>
        <a:bodyPr/>
        <a:lstStyle/>
        <a:p>
          <a:endParaRPr lang="it-IT"/>
        </a:p>
      </dgm:t>
    </dgm:pt>
    <dgm:pt modelId="{79ED5741-C839-43EE-B306-57B8869D6A8B}" type="pres">
      <dgm:prSet presAssocID="{739B60DF-E3CA-487C-AF44-DCA93DDB72F1}" presName="rootConnector" presStyleLbl="node4" presStyleIdx="1" presStyleCnt="2"/>
      <dgm:spPr/>
      <dgm:t>
        <a:bodyPr/>
        <a:lstStyle/>
        <a:p>
          <a:endParaRPr lang="it-IT"/>
        </a:p>
      </dgm:t>
    </dgm:pt>
    <dgm:pt modelId="{751956D8-1CAF-4F18-A649-42B7289CEDFF}" type="pres">
      <dgm:prSet presAssocID="{739B60DF-E3CA-487C-AF44-DCA93DDB72F1}" presName="hierChild4" presStyleCnt="0"/>
      <dgm:spPr/>
    </dgm:pt>
    <dgm:pt modelId="{089FC2F5-8F7A-4AFB-8804-3D32D42662B5}" type="pres">
      <dgm:prSet presAssocID="{739B60DF-E3CA-487C-AF44-DCA93DDB72F1}" presName="hierChild5" presStyleCnt="0"/>
      <dgm:spPr/>
    </dgm:pt>
    <dgm:pt modelId="{6A1AB9AF-D87D-4BFD-850A-F9889CE63F7F}" type="pres">
      <dgm:prSet presAssocID="{68C306A9-86AC-40AF-8E4A-1E387787074C}" presName="hierChild5" presStyleCnt="0"/>
      <dgm:spPr/>
      <dgm:t>
        <a:bodyPr/>
        <a:lstStyle/>
        <a:p>
          <a:endParaRPr lang="it-IT"/>
        </a:p>
      </dgm:t>
    </dgm:pt>
    <dgm:pt modelId="{E53114EA-DA05-49BD-A77E-E4FA991CABF2}" type="pres">
      <dgm:prSet presAssocID="{FD33F978-C65F-401A-B421-584C9580D992}" presName="hierChild5" presStyleCnt="0"/>
      <dgm:spPr/>
      <dgm:t>
        <a:bodyPr/>
        <a:lstStyle/>
        <a:p>
          <a:endParaRPr lang="it-IT"/>
        </a:p>
      </dgm:t>
    </dgm:pt>
    <dgm:pt modelId="{107DD3ED-0803-4968-92E8-10D8D2FD4E81}" type="pres">
      <dgm:prSet presAssocID="{C5BCCFCC-A6D9-4D4B-BC20-93C7F7DB11E0}" presName="Name111" presStyleLbl="parChTrans1D3" presStyleIdx="7" presStyleCnt="8"/>
      <dgm:spPr/>
      <dgm:t>
        <a:bodyPr/>
        <a:lstStyle/>
        <a:p>
          <a:endParaRPr lang="it-IT"/>
        </a:p>
      </dgm:t>
    </dgm:pt>
    <dgm:pt modelId="{7EEE204B-8F5B-49E5-A160-F5B5B31B45C8}" type="pres">
      <dgm:prSet presAssocID="{05BD496F-8FA7-4AF8-8FC1-D0BA7DE89161}" presName="hierRoot3" presStyleCnt="0">
        <dgm:presLayoutVars>
          <dgm:hierBranch val="init"/>
        </dgm:presLayoutVars>
      </dgm:prSet>
      <dgm:spPr/>
      <dgm:t>
        <a:bodyPr/>
        <a:lstStyle/>
        <a:p>
          <a:endParaRPr lang="it-IT"/>
        </a:p>
      </dgm:t>
    </dgm:pt>
    <dgm:pt modelId="{5A01C5EF-2B8B-4E31-AF38-19F8A55645BB}" type="pres">
      <dgm:prSet presAssocID="{05BD496F-8FA7-4AF8-8FC1-D0BA7DE89161}" presName="rootComposite3" presStyleCnt="0"/>
      <dgm:spPr/>
      <dgm:t>
        <a:bodyPr/>
        <a:lstStyle/>
        <a:p>
          <a:endParaRPr lang="it-IT"/>
        </a:p>
      </dgm:t>
    </dgm:pt>
    <dgm:pt modelId="{9A22FA4B-4113-49ED-9460-F87A556054F2}" type="pres">
      <dgm:prSet presAssocID="{05BD496F-8FA7-4AF8-8FC1-D0BA7DE89161}" presName="rootText3" presStyleLbl="asst2" presStyleIdx="1" presStyleCnt="2" custScaleX="240775" custScaleY="240056" custLinFactX="258425" custLinFactNeighborX="300000" custLinFactNeighborY="-38222">
        <dgm:presLayoutVars>
          <dgm:chPref val="3"/>
        </dgm:presLayoutVars>
      </dgm:prSet>
      <dgm:spPr/>
      <dgm:t>
        <a:bodyPr/>
        <a:lstStyle/>
        <a:p>
          <a:endParaRPr lang="it-IT"/>
        </a:p>
      </dgm:t>
    </dgm:pt>
    <dgm:pt modelId="{A9D30F35-973C-46F0-B6D5-4DBDC4606600}" type="pres">
      <dgm:prSet presAssocID="{05BD496F-8FA7-4AF8-8FC1-D0BA7DE89161}" presName="rootConnector3" presStyleLbl="asst2" presStyleIdx="1" presStyleCnt="2"/>
      <dgm:spPr/>
      <dgm:t>
        <a:bodyPr/>
        <a:lstStyle/>
        <a:p>
          <a:endParaRPr lang="it-IT"/>
        </a:p>
      </dgm:t>
    </dgm:pt>
    <dgm:pt modelId="{36853EAB-2632-40EE-A2E9-A01EB554E4B3}" type="pres">
      <dgm:prSet presAssocID="{05BD496F-8FA7-4AF8-8FC1-D0BA7DE89161}" presName="hierChild6" presStyleCnt="0"/>
      <dgm:spPr/>
      <dgm:t>
        <a:bodyPr/>
        <a:lstStyle/>
        <a:p>
          <a:endParaRPr lang="it-IT"/>
        </a:p>
      </dgm:t>
    </dgm:pt>
    <dgm:pt modelId="{E226D855-F77F-45D3-9E65-D40DB67E22A2}" type="pres">
      <dgm:prSet presAssocID="{05BD496F-8FA7-4AF8-8FC1-D0BA7DE89161}" presName="hierChild7" presStyleCnt="0"/>
      <dgm:spPr/>
      <dgm:t>
        <a:bodyPr/>
        <a:lstStyle/>
        <a:p>
          <a:endParaRPr lang="it-IT"/>
        </a:p>
      </dgm:t>
    </dgm:pt>
    <dgm:pt modelId="{B3260F45-7235-45C2-927D-3A0F8E68CEA6}" type="pres">
      <dgm:prSet presAssocID="{46F79159-DBBF-4B40-8B3E-F44163A78895}" presName="hierChild3" presStyleCnt="0"/>
      <dgm:spPr/>
      <dgm:t>
        <a:bodyPr/>
        <a:lstStyle/>
        <a:p>
          <a:endParaRPr lang="it-IT"/>
        </a:p>
      </dgm:t>
    </dgm:pt>
  </dgm:ptLst>
  <dgm:cxnLst>
    <dgm:cxn modelId="{53FE14F0-55AA-4730-8C99-131D51C61009}" type="presOf" srcId="{204D85B1-143C-4F6F-8494-BB2E33E7C7CD}" destId="{ABD5007C-0D57-412B-9F77-174143AECA06}" srcOrd="1" destOrd="0" presId="urn:microsoft.com/office/officeart/2005/8/layout/orgChart1"/>
    <dgm:cxn modelId="{3C3D7EB6-099F-4CA3-B88D-C62B8DBF740B}" type="presOf" srcId="{E216542D-4217-4F1F-932B-365A3717F9C8}" destId="{D50E2341-C75D-4B61-A0A5-536BDC77C231}" srcOrd="0" destOrd="0" presId="urn:microsoft.com/office/officeart/2005/8/layout/orgChart1"/>
    <dgm:cxn modelId="{EAAEA992-E5AA-43EA-A385-0F8A4A0424DE}" srcId="{26100F38-69DC-495F-8BA7-2F3CDFB91DF6}" destId="{7AE97175-66C6-4F44-A182-6CC2D343C46B}" srcOrd="2" destOrd="0" parTransId="{BA0DAA8B-1FCA-4AEF-9FC8-0F9E4BDFB556}" sibTransId="{A242408B-3A39-467E-BF87-FDE5FFB91738}"/>
    <dgm:cxn modelId="{A48C5490-C81C-48FB-B064-604CB3BB6D31}" srcId="{26100F38-69DC-495F-8BA7-2F3CDFB91DF6}" destId="{6394F17C-3A8E-445D-AF0C-7B5BBF9D3194}" srcOrd="0" destOrd="0" parTransId="{91D94445-1C58-4635-852F-B07126DF0E66}" sibTransId="{3003D402-E4BE-466F-8A76-9B8F7BF9A20C}"/>
    <dgm:cxn modelId="{758A0EB6-4639-4AAD-825B-CDFA857745CA}" type="presOf" srcId="{204D85B1-143C-4F6F-8494-BB2E33E7C7CD}" destId="{0E1B2C8A-EE8F-4138-8392-359C373F5F5A}" srcOrd="0" destOrd="0" presId="urn:microsoft.com/office/officeart/2005/8/layout/orgChart1"/>
    <dgm:cxn modelId="{2E976DC8-4E15-4B27-BE32-B2461F399A67}" type="presOf" srcId="{46F79159-DBBF-4B40-8B3E-F44163A78895}" destId="{96BD28E4-99A0-4BE3-81F0-653CB5BAF7ED}" srcOrd="0" destOrd="0" presId="urn:microsoft.com/office/officeart/2005/8/layout/orgChart1"/>
    <dgm:cxn modelId="{F228AB3E-101C-4B6E-B8BB-763BA34322AC}" type="presOf" srcId="{26100F38-69DC-495F-8BA7-2F3CDFB91DF6}" destId="{73DD2ECA-BBB6-4EF8-AD8B-0143F605AC36}" srcOrd="0" destOrd="0" presId="urn:microsoft.com/office/officeart/2005/8/layout/orgChart1"/>
    <dgm:cxn modelId="{CEBB2EB5-392C-44C0-BB5E-4F4E716C692E}" type="presOf" srcId="{68C306A9-86AC-40AF-8E4A-1E387787074C}" destId="{6B95CDE5-7D66-4094-B136-E622F1366D93}" srcOrd="1" destOrd="0" presId="urn:microsoft.com/office/officeart/2005/8/layout/orgChart1"/>
    <dgm:cxn modelId="{6DB65191-72C5-4287-964D-239BB32EE921}" type="presOf" srcId="{05BD496F-8FA7-4AF8-8FC1-D0BA7DE89161}" destId="{9A22FA4B-4113-49ED-9460-F87A556054F2}" srcOrd="0" destOrd="0" presId="urn:microsoft.com/office/officeart/2005/8/layout/orgChart1"/>
    <dgm:cxn modelId="{4D96DF44-68FB-432D-B06B-7099405A36F2}" type="presOf" srcId="{5586D039-D7DA-4061-AD94-3665BA3B5D0F}" destId="{778384AE-1033-4830-8D61-9C68EA2A97D2}" srcOrd="1" destOrd="0" presId="urn:microsoft.com/office/officeart/2005/8/layout/orgChart1"/>
    <dgm:cxn modelId="{9E9FFD6D-7E70-46A8-B0C1-7ACDA14CCE5B}" type="presOf" srcId="{D83486F9-D78C-4AD2-9F9E-05051AC1A33C}" destId="{04566C39-68B2-467A-B530-3472B693FE22}" srcOrd="0" destOrd="0" presId="urn:microsoft.com/office/officeart/2005/8/layout/orgChart1"/>
    <dgm:cxn modelId="{FBACF8B6-9B6E-49B3-944F-06523872A12F}" srcId="{46F79159-DBBF-4B40-8B3E-F44163A78895}" destId="{DF3D8796-A1A1-4AFD-8D63-4BF6FD0061E8}" srcOrd="0" destOrd="0" parTransId="{FDA34F15-0967-429D-9637-D4FD2FF2E07C}" sibTransId="{74144AE1-F4AB-4CE8-9979-333E16AEB740}"/>
    <dgm:cxn modelId="{4F5FF8C6-F663-44E0-8E89-1932CA14B008}" type="presOf" srcId="{739B60DF-E3CA-487C-AF44-DCA93DDB72F1}" destId="{79ED5741-C839-43EE-B306-57B8869D6A8B}" srcOrd="1" destOrd="0" presId="urn:microsoft.com/office/officeart/2005/8/layout/orgChart1"/>
    <dgm:cxn modelId="{1C6B7C22-1191-4DA4-AD34-997AA6BEAF2A}" srcId="{FD33F978-C65F-401A-B421-584C9580D992}" destId="{68C306A9-86AC-40AF-8E4A-1E387787074C}" srcOrd="1" destOrd="0" parTransId="{E216542D-4217-4F1F-932B-365A3717F9C8}" sibTransId="{C8FB5BAE-B0D0-45D5-82BE-D8816C0EFACB}"/>
    <dgm:cxn modelId="{ED9162D0-3EB9-4CF9-9149-8A4068746287}" type="presOf" srcId="{26100F38-69DC-495F-8BA7-2F3CDFB91DF6}" destId="{260FD448-D0E4-4CFA-9105-E08FBC7A422D}" srcOrd="1" destOrd="0" presId="urn:microsoft.com/office/officeart/2005/8/layout/orgChart1"/>
    <dgm:cxn modelId="{07703714-45DE-45CF-BEF1-76912E48D778}" type="presOf" srcId="{6394F17C-3A8E-445D-AF0C-7B5BBF9D3194}" destId="{E9B28889-6995-4906-B6D7-EC27EFE98E76}" srcOrd="1" destOrd="0" presId="urn:microsoft.com/office/officeart/2005/8/layout/orgChart1"/>
    <dgm:cxn modelId="{D4EF7CDB-E711-4661-8D34-9DD384427FD3}" srcId="{FD33F978-C65F-401A-B421-584C9580D992}" destId="{05BD496F-8FA7-4AF8-8FC1-D0BA7DE89161}" srcOrd="2" destOrd="0" parTransId="{C5BCCFCC-A6D9-4D4B-BC20-93C7F7DB11E0}" sibTransId="{FE3289AA-A193-4989-AE00-DAED92C7BF9F}"/>
    <dgm:cxn modelId="{B72F53A0-3050-4EF3-8191-05701DB489E3}" type="presOf" srcId="{FD33F978-C65F-401A-B421-584C9580D992}" destId="{0F025933-15BF-4C68-A759-B56CD6DAFBA5}" srcOrd="1" destOrd="0" presId="urn:microsoft.com/office/officeart/2005/8/layout/orgChart1"/>
    <dgm:cxn modelId="{6510541B-5853-447A-B6B5-4A0BEC8900DF}" type="presOf" srcId="{62C44E8E-2D88-4D18-9F7B-C6674480402C}" destId="{E1CB54BD-C409-4444-9FE0-9F8140B16E4E}" srcOrd="1" destOrd="0" presId="urn:microsoft.com/office/officeart/2005/8/layout/orgChart1"/>
    <dgm:cxn modelId="{42B260B0-6197-44FF-8EE5-80E1F08E89B7}" type="presOf" srcId="{DF3D8796-A1A1-4AFD-8D63-4BF6FD0061E8}" destId="{CA42F67B-C9E0-49B1-B689-AF01C91E908E}" srcOrd="1" destOrd="0" presId="urn:microsoft.com/office/officeart/2005/8/layout/orgChart1"/>
    <dgm:cxn modelId="{FF8D2EFA-B298-4D1C-8F44-DDEC2A6DCBCA}" type="presOf" srcId="{2222E306-FA46-452A-BF41-FB97C0EC14AE}" destId="{FAA44480-C0C4-467C-A5C8-0F9AF1BB5752}" srcOrd="0" destOrd="0" presId="urn:microsoft.com/office/officeart/2005/8/layout/orgChart1"/>
    <dgm:cxn modelId="{7CC508C5-29B5-41AF-8B90-D969874536D3}" type="presOf" srcId="{B9C80F5C-93CC-4EBD-9072-47751DC09B9B}" destId="{5C9EB47A-9FBB-41BB-AE64-02910521D370}" srcOrd="0" destOrd="0" presId="urn:microsoft.com/office/officeart/2005/8/layout/orgChart1"/>
    <dgm:cxn modelId="{86DECA9D-52F6-4A99-842F-1512D3CF7E05}" srcId="{68C306A9-86AC-40AF-8E4A-1E387787074C}" destId="{739B60DF-E3CA-487C-AF44-DCA93DDB72F1}" srcOrd="0" destOrd="0" parTransId="{D7F8CFDB-B754-4640-910F-6C97B82AA99C}" sibTransId="{2E755FA2-21DC-489E-9D8D-177A0F35815B}"/>
    <dgm:cxn modelId="{69DF781A-6F5A-4D3A-9687-884C47B4D248}" srcId="{26100F38-69DC-495F-8BA7-2F3CDFB91DF6}" destId="{5586D039-D7DA-4061-AD94-3665BA3B5D0F}" srcOrd="4" destOrd="0" parTransId="{B3902142-9BAE-4AB3-A9B2-9A076FAC7519}" sibTransId="{B5D92F9C-B8F3-4C9C-9FC1-B5824A979009}"/>
    <dgm:cxn modelId="{B58FCE3F-E432-4EB7-B50B-2FF5C6A9B855}" type="presOf" srcId="{2CF8ABD9-CA8B-4AD5-9714-DF3064C23179}" destId="{F7439C47-2363-4AA5-9C93-A443E5521E7C}" srcOrd="1" destOrd="0" presId="urn:microsoft.com/office/officeart/2005/8/layout/orgChart1"/>
    <dgm:cxn modelId="{B673009B-D51E-4AEA-AE2D-D620D756DBA9}" srcId="{62C44E8E-2D88-4D18-9F7B-C6674480402C}" destId="{204D85B1-143C-4F6F-8494-BB2E33E7C7CD}" srcOrd="0" destOrd="0" parTransId="{6D6B151F-9D17-46F0-8D33-686F93836CDC}" sibTransId="{F0601FA2-EAA2-42AF-9E26-3CB033C7E8E0}"/>
    <dgm:cxn modelId="{86B32F10-93C3-4BB5-B793-2AE2DD52F692}" type="presOf" srcId="{C5BCCFCC-A6D9-4D4B-BC20-93C7F7DB11E0}" destId="{107DD3ED-0803-4968-92E8-10D8D2FD4E81}" srcOrd="0" destOrd="0" presId="urn:microsoft.com/office/officeart/2005/8/layout/orgChart1"/>
    <dgm:cxn modelId="{BF22499B-F6F9-44E4-A08D-F3A49FBCD0D0}" type="presOf" srcId="{5586D039-D7DA-4061-AD94-3665BA3B5D0F}" destId="{1E2D5099-6613-419B-964B-63095F6DE03E}" srcOrd="0" destOrd="0" presId="urn:microsoft.com/office/officeart/2005/8/layout/orgChart1"/>
    <dgm:cxn modelId="{72F8435F-19AC-4836-88BF-049252802620}" type="presOf" srcId="{2CF8ABD9-CA8B-4AD5-9714-DF3064C23179}" destId="{6883939D-36A7-4B13-9E2D-18C7931A1925}" srcOrd="0" destOrd="0" presId="urn:microsoft.com/office/officeart/2005/8/layout/orgChart1"/>
    <dgm:cxn modelId="{44E977DC-4BD4-4C35-843A-E8EDC46BF6CE}" srcId="{46F79159-DBBF-4B40-8B3E-F44163A78895}" destId="{26100F38-69DC-495F-8BA7-2F3CDFB91DF6}" srcOrd="1" destOrd="0" parTransId="{B9C80F5C-93CC-4EBD-9072-47751DC09B9B}" sibTransId="{F057BCDE-7ADB-4106-B3CC-16EAAB80EEA9}"/>
    <dgm:cxn modelId="{6F40B1D5-B3E9-4D28-806B-6C3643DC1691}" type="presOf" srcId="{D7F8CFDB-B754-4640-910F-6C97B82AA99C}" destId="{DDDF77B0-63D9-4495-9F4B-CE1554589164}" srcOrd="0" destOrd="0" presId="urn:microsoft.com/office/officeart/2005/8/layout/orgChart1"/>
    <dgm:cxn modelId="{6361143D-7164-4824-A6EE-75C68B59E3F6}" srcId="{26100F38-69DC-495F-8BA7-2F3CDFB91DF6}" destId="{37F4EA31-2CE4-493D-964A-4E6DAD6A4BA6}" srcOrd="3" destOrd="0" parTransId="{D83486F9-D78C-4AD2-9F9E-05051AC1A33C}" sibTransId="{FD0460B9-156F-4F09-8796-AD73EEF041A4}"/>
    <dgm:cxn modelId="{185E1C95-14EB-496C-AFB7-DEBE3E9FCEDB}" type="presOf" srcId="{1F5CDFDD-E943-4B55-B638-11E440D36229}" destId="{51D57ED4-42AF-4F92-B47A-A46B01E0B96B}" srcOrd="0" destOrd="0" presId="urn:microsoft.com/office/officeart/2005/8/layout/orgChart1"/>
    <dgm:cxn modelId="{D8243A95-035D-478A-9064-E1188058399C}" srcId="{26100F38-69DC-495F-8BA7-2F3CDFB91DF6}" destId="{2CF8ABD9-CA8B-4AD5-9714-DF3064C23179}" srcOrd="1" destOrd="0" parTransId="{7F1E45B9-B31A-44D0-A7FB-0D22300FAE82}" sibTransId="{4E34600A-BB2E-4FAE-8D93-8F0698428D0F}"/>
    <dgm:cxn modelId="{0EC205A0-BC3E-47FD-899D-5F9F6A0CC85E}" type="presOf" srcId="{6D6B151F-9D17-46F0-8D33-686F93836CDC}" destId="{AE9DE1C0-64E1-4A8C-9255-00993B6D1617}" srcOrd="0" destOrd="0" presId="urn:microsoft.com/office/officeart/2005/8/layout/orgChart1"/>
    <dgm:cxn modelId="{148D7F41-50D2-4577-965D-A1CD3C93CF56}" type="presOf" srcId="{BA0DAA8B-1FCA-4AEF-9FC8-0F9E4BDFB556}" destId="{B7BC57FD-B8B4-46E6-AD73-EAE9F37A5313}" srcOrd="0" destOrd="0" presId="urn:microsoft.com/office/officeart/2005/8/layout/orgChart1"/>
    <dgm:cxn modelId="{62356A7C-53D0-4B78-8FD0-5E0FA94AF79C}" srcId="{2222E306-FA46-452A-BF41-FB97C0EC14AE}" destId="{46F79159-DBBF-4B40-8B3E-F44163A78895}" srcOrd="0" destOrd="0" parTransId="{6E73FBC0-46DE-48DF-97DE-200578653D98}" sibTransId="{0063FCEB-E5AA-452C-B5C4-BB206AA76989}"/>
    <dgm:cxn modelId="{084E5E5F-0498-4F16-99FD-B1791EDDF545}" type="presOf" srcId="{6394F17C-3A8E-445D-AF0C-7B5BBF9D3194}" destId="{07BBDA2A-593F-4A0C-A5FA-BDEA3661BB64}" srcOrd="0" destOrd="0" presId="urn:microsoft.com/office/officeart/2005/8/layout/orgChart1"/>
    <dgm:cxn modelId="{CF8AE4AE-A98F-4DBC-899F-E25E7A8C46B0}" srcId="{46F79159-DBBF-4B40-8B3E-F44163A78895}" destId="{FD33F978-C65F-401A-B421-584C9580D992}" srcOrd="2" destOrd="0" parTransId="{64A40B2C-BD92-4CBE-9E0C-777D469BD878}" sibTransId="{0F07FB10-DE6C-4EBF-BAA0-05D6FBE25AA9}"/>
    <dgm:cxn modelId="{8C11709C-E0E0-4159-813D-4DC9B71A9768}" type="presOf" srcId="{64A40B2C-BD92-4CBE-9E0C-777D469BD878}" destId="{909F3A61-B970-429C-8040-D990ABDFB5CB}" srcOrd="0" destOrd="0" presId="urn:microsoft.com/office/officeart/2005/8/layout/orgChart1"/>
    <dgm:cxn modelId="{68F41CE0-56F1-43A0-8E7F-ED61F8A0F877}" type="presOf" srcId="{FDA34F15-0967-429D-9637-D4FD2FF2E07C}" destId="{478541C6-3250-4CF3-ADC5-386DA520168A}" srcOrd="0" destOrd="0" presId="urn:microsoft.com/office/officeart/2005/8/layout/orgChart1"/>
    <dgm:cxn modelId="{DD57888E-E21E-4413-BB59-A2AE7A4F51D6}" type="presOf" srcId="{37F4EA31-2CE4-493D-964A-4E6DAD6A4BA6}" destId="{5CA02A8B-8CBD-463D-8DCE-0A16AE2D6A41}" srcOrd="1" destOrd="0" presId="urn:microsoft.com/office/officeart/2005/8/layout/orgChart1"/>
    <dgm:cxn modelId="{75033BDE-576A-431E-BC1D-4CC8BE7891E2}" type="presOf" srcId="{FD33F978-C65F-401A-B421-584C9580D992}" destId="{180B18A0-A0C0-499F-9360-5DB4CD858067}" srcOrd="0" destOrd="0" presId="urn:microsoft.com/office/officeart/2005/8/layout/orgChart1"/>
    <dgm:cxn modelId="{6DE37993-B059-441C-8DAE-C225E946FEEA}" type="presOf" srcId="{46F79159-DBBF-4B40-8B3E-F44163A78895}" destId="{D276A1C1-CD00-4E3F-8E2F-33A70BA721DB}" srcOrd="1" destOrd="0" presId="urn:microsoft.com/office/officeart/2005/8/layout/orgChart1"/>
    <dgm:cxn modelId="{B12C6DA3-E4DA-4E7B-9931-B13D8F09FDB6}" type="presOf" srcId="{7AE97175-66C6-4F44-A182-6CC2D343C46B}" destId="{EE3A4A78-9527-4C30-BBE5-CC71569F278A}" srcOrd="0" destOrd="0" presId="urn:microsoft.com/office/officeart/2005/8/layout/orgChart1"/>
    <dgm:cxn modelId="{57D70CE2-C3C2-4A8D-8757-DE1786D88D0A}" type="presOf" srcId="{7F1E45B9-B31A-44D0-A7FB-0D22300FAE82}" destId="{15C48223-2FCF-40CC-9D7D-0D67F69B7FDE}" srcOrd="0" destOrd="0" presId="urn:microsoft.com/office/officeart/2005/8/layout/orgChart1"/>
    <dgm:cxn modelId="{E6FFAA96-5CCB-4AFA-B381-7A679F1F23B5}" type="presOf" srcId="{7AE97175-66C6-4F44-A182-6CC2D343C46B}" destId="{C26CE281-7B9D-42B9-BF80-3A02460E7DA2}" srcOrd="1" destOrd="0" presId="urn:microsoft.com/office/officeart/2005/8/layout/orgChart1"/>
    <dgm:cxn modelId="{17477883-4B52-4796-9B28-45EE92F3A6EC}" type="presOf" srcId="{05BD496F-8FA7-4AF8-8FC1-D0BA7DE89161}" destId="{A9D30F35-973C-46F0-B6D5-4DBDC4606600}" srcOrd="1" destOrd="0" presId="urn:microsoft.com/office/officeart/2005/8/layout/orgChart1"/>
    <dgm:cxn modelId="{CAB082E2-5C9E-4736-B8F4-4F1FC1648378}" type="presOf" srcId="{62C44E8E-2D88-4D18-9F7B-C6674480402C}" destId="{AAA7B8BD-9983-433D-8882-4CE7DEFC0396}" srcOrd="0" destOrd="0" presId="urn:microsoft.com/office/officeart/2005/8/layout/orgChart1"/>
    <dgm:cxn modelId="{57D08A00-7CB2-44DA-B8D1-52D441216849}" type="presOf" srcId="{91D94445-1C58-4635-852F-B07126DF0E66}" destId="{7092DB8C-5CE2-4548-9BF9-3229A96123E2}" srcOrd="0" destOrd="0" presId="urn:microsoft.com/office/officeart/2005/8/layout/orgChart1"/>
    <dgm:cxn modelId="{40680EE1-04F8-42FF-9E98-8CF7539AE941}" type="presOf" srcId="{DF3D8796-A1A1-4AFD-8D63-4BF6FD0061E8}" destId="{3E30FD41-AB42-4EF4-90FE-6FBD19D21E5D}" srcOrd="0" destOrd="0" presId="urn:microsoft.com/office/officeart/2005/8/layout/orgChart1"/>
    <dgm:cxn modelId="{CAFAB4E0-1661-4483-A76C-E53968082C7E}" srcId="{FD33F978-C65F-401A-B421-584C9580D992}" destId="{62C44E8E-2D88-4D18-9F7B-C6674480402C}" srcOrd="0" destOrd="0" parTransId="{1F5CDFDD-E943-4B55-B638-11E440D36229}" sibTransId="{0C1B8879-55E6-463C-B63F-258EDE5329D2}"/>
    <dgm:cxn modelId="{165FA878-1F94-4786-9989-528D5193CC3D}" type="presOf" srcId="{68C306A9-86AC-40AF-8E4A-1E387787074C}" destId="{295F025F-712E-47BD-B2D7-FC3A8E2528CC}" srcOrd="0" destOrd="0" presId="urn:microsoft.com/office/officeart/2005/8/layout/orgChart1"/>
    <dgm:cxn modelId="{1E4C2830-18AE-43C9-B28F-FB7E867C2A52}" type="presOf" srcId="{739B60DF-E3CA-487C-AF44-DCA93DDB72F1}" destId="{EFF45DF2-1306-4B65-A659-1AA2863CDEFF}" srcOrd="0" destOrd="0" presId="urn:microsoft.com/office/officeart/2005/8/layout/orgChart1"/>
    <dgm:cxn modelId="{BD4CA111-8E21-43A0-AE3F-F701FD86B1E1}" type="presOf" srcId="{37F4EA31-2CE4-493D-964A-4E6DAD6A4BA6}" destId="{92A9B056-1F1F-4290-A153-9C30CACA8320}" srcOrd="0" destOrd="0" presId="urn:microsoft.com/office/officeart/2005/8/layout/orgChart1"/>
    <dgm:cxn modelId="{56B49711-D6B2-4563-93AB-937A7F5BFC87}" type="presOf" srcId="{B3902142-9BAE-4AB3-A9B2-9A076FAC7519}" destId="{ECD099EB-8373-460D-A52B-F8FA77A3073D}" srcOrd="0" destOrd="0" presId="urn:microsoft.com/office/officeart/2005/8/layout/orgChart1"/>
    <dgm:cxn modelId="{F2245229-073F-450A-B256-FAE1DDCB6E40}" type="presParOf" srcId="{FAA44480-C0C4-467C-A5C8-0F9AF1BB5752}" destId="{624A947B-5CE0-4C19-B1D7-038803275D14}" srcOrd="0" destOrd="0" presId="urn:microsoft.com/office/officeart/2005/8/layout/orgChart1"/>
    <dgm:cxn modelId="{352BB44F-BF40-46DE-ACAD-2CB16B5F6F41}" type="presParOf" srcId="{624A947B-5CE0-4C19-B1D7-038803275D14}" destId="{50247DBE-925A-4495-A764-8A33CE2EE965}" srcOrd="0" destOrd="0" presId="urn:microsoft.com/office/officeart/2005/8/layout/orgChart1"/>
    <dgm:cxn modelId="{6FD41B70-FA58-472F-B436-06C278B917A2}" type="presParOf" srcId="{50247DBE-925A-4495-A764-8A33CE2EE965}" destId="{96BD28E4-99A0-4BE3-81F0-653CB5BAF7ED}" srcOrd="0" destOrd="0" presId="urn:microsoft.com/office/officeart/2005/8/layout/orgChart1"/>
    <dgm:cxn modelId="{CB3ACDEC-CA96-434E-9A01-749457B48EAA}" type="presParOf" srcId="{50247DBE-925A-4495-A764-8A33CE2EE965}" destId="{D276A1C1-CD00-4E3F-8E2F-33A70BA721DB}" srcOrd="1" destOrd="0" presId="urn:microsoft.com/office/officeart/2005/8/layout/orgChart1"/>
    <dgm:cxn modelId="{8C1B0E74-00CA-4EFA-AA73-E611158FC889}" type="presParOf" srcId="{624A947B-5CE0-4C19-B1D7-038803275D14}" destId="{05B6D89E-30B7-4CA4-84F1-8A72D2C9D33A}" srcOrd="1" destOrd="0" presId="urn:microsoft.com/office/officeart/2005/8/layout/orgChart1"/>
    <dgm:cxn modelId="{C30B265A-A567-4F79-A5B1-6012DC5DC9A8}" type="presParOf" srcId="{05B6D89E-30B7-4CA4-84F1-8A72D2C9D33A}" destId="{478541C6-3250-4CF3-ADC5-386DA520168A}" srcOrd="0" destOrd="0" presId="urn:microsoft.com/office/officeart/2005/8/layout/orgChart1"/>
    <dgm:cxn modelId="{784EAC00-1EB7-4B7B-A4FB-F91A92904180}" type="presParOf" srcId="{05B6D89E-30B7-4CA4-84F1-8A72D2C9D33A}" destId="{E46D7C59-91D2-4419-8CC6-7602C1FFBD3E}" srcOrd="1" destOrd="0" presId="urn:microsoft.com/office/officeart/2005/8/layout/orgChart1"/>
    <dgm:cxn modelId="{DE7AC19D-B70F-413F-B235-5CC87512102E}" type="presParOf" srcId="{E46D7C59-91D2-4419-8CC6-7602C1FFBD3E}" destId="{FB603948-B0C3-488C-AA81-CE4428E5535F}" srcOrd="0" destOrd="0" presId="urn:microsoft.com/office/officeart/2005/8/layout/orgChart1"/>
    <dgm:cxn modelId="{DAFA3798-6282-46F5-A5A1-EB0880670698}" type="presParOf" srcId="{FB603948-B0C3-488C-AA81-CE4428E5535F}" destId="{3E30FD41-AB42-4EF4-90FE-6FBD19D21E5D}" srcOrd="0" destOrd="0" presId="urn:microsoft.com/office/officeart/2005/8/layout/orgChart1"/>
    <dgm:cxn modelId="{43CD69DD-59C4-43AC-A65E-463B2871C5D9}" type="presParOf" srcId="{FB603948-B0C3-488C-AA81-CE4428E5535F}" destId="{CA42F67B-C9E0-49B1-B689-AF01C91E908E}" srcOrd="1" destOrd="0" presId="urn:microsoft.com/office/officeart/2005/8/layout/orgChart1"/>
    <dgm:cxn modelId="{4A99DE66-0CD1-4C3F-81CB-8021B63E28D6}" type="presParOf" srcId="{E46D7C59-91D2-4419-8CC6-7602C1FFBD3E}" destId="{4DF9B5E0-16DE-4249-A97D-922F327FFF24}" srcOrd="1" destOrd="0" presId="urn:microsoft.com/office/officeart/2005/8/layout/orgChart1"/>
    <dgm:cxn modelId="{81481170-450A-4AD7-BFD5-5FBC0D7BBF28}" type="presParOf" srcId="{E46D7C59-91D2-4419-8CC6-7602C1FFBD3E}" destId="{FCF00FAA-7903-4A54-843D-2DE1A3145E1F}" srcOrd="2" destOrd="0" presId="urn:microsoft.com/office/officeart/2005/8/layout/orgChart1"/>
    <dgm:cxn modelId="{85086466-2B3F-4538-BC8F-0B5083BC175A}" type="presParOf" srcId="{05B6D89E-30B7-4CA4-84F1-8A72D2C9D33A}" destId="{5C9EB47A-9FBB-41BB-AE64-02910521D370}" srcOrd="2" destOrd="0" presId="urn:microsoft.com/office/officeart/2005/8/layout/orgChart1"/>
    <dgm:cxn modelId="{A01264CB-B1D6-4C44-909D-1F1B4562C19F}" type="presParOf" srcId="{05B6D89E-30B7-4CA4-84F1-8A72D2C9D33A}" destId="{ABFDB83F-C293-45B2-91D3-A16FFA9083E2}" srcOrd="3" destOrd="0" presId="urn:microsoft.com/office/officeart/2005/8/layout/orgChart1"/>
    <dgm:cxn modelId="{B280784D-66D7-454E-B2B2-82C6D56159A3}" type="presParOf" srcId="{ABFDB83F-C293-45B2-91D3-A16FFA9083E2}" destId="{95556A55-5A6B-4A42-BEE2-31DD0DF7B0DF}" srcOrd="0" destOrd="0" presId="urn:microsoft.com/office/officeart/2005/8/layout/orgChart1"/>
    <dgm:cxn modelId="{AD834F31-BEA0-482D-8B40-4DC556CB2554}" type="presParOf" srcId="{95556A55-5A6B-4A42-BEE2-31DD0DF7B0DF}" destId="{73DD2ECA-BBB6-4EF8-AD8B-0143F605AC36}" srcOrd="0" destOrd="0" presId="urn:microsoft.com/office/officeart/2005/8/layout/orgChart1"/>
    <dgm:cxn modelId="{FF9DA245-0C2A-4C41-87A9-863D5FAE7F7E}" type="presParOf" srcId="{95556A55-5A6B-4A42-BEE2-31DD0DF7B0DF}" destId="{260FD448-D0E4-4CFA-9105-E08FBC7A422D}" srcOrd="1" destOrd="0" presId="urn:microsoft.com/office/officeart/2005/8/layout/orgChart1"/>
    <dgm:cxn modelId="{40123931-7753-4609-9AA1-C3BDBC282469}" type="presParOf" srcId="{ABFDB83F-C293-45B2-91D3-A16FFA9083E2}" destId="{F428A71D-4CA3-4085-9A39-EAA9DA739557}" srcOrd="1" destOrd="0" presId="urn:microsoft.com/office/officeart/2005/8/layout/orgChart1"/>
    <dgm:cxn modelId="{89439276-11BB-46B7-9936-708CB2705FDC}" type="presParOf" srcId="{F428A71D-4CA3-4085-9A39-EAA9DA739557}" destId="{7092DB8C-5CE2-4548-9BF9-3229A96123E2}" srcOrd="0" destOrd="0" presId="urn:microsoft.com/office/officeart/2005/8/layout/orgChart1"/>
    <dgm:cxn modelId="{2714E2CC-D804-4DA8-BC32-08F41AB875FC}" type="presParOf" srcId="{F428A71D-4CA3-4085-9A39-EAA9DA739557}" destId="{CD5FB113-7BEA-433B-A187-BEB42CD34F60}" srcOrd="1" destOrd="0" presId="urn:microsoft.com/office/officeart/2005/8/layout/orgChart1"/>
    <dgm:cxn modelId="{E10CDA3A-5FE2-416D-B1B2-9ED0A832B2D6}" type="presParOf" srcId="{CD5FB113-7BEA-433B-A187-BEB42CD34F60}" destId="{3C7F2FB3-0D78-4B12-A8B1-26EAF10CCC51}" srcOrd="0" destOrd="0" presId="urn:microsoft.com/office/officeart/2005/8/layout/orgChart1"/>
    <dgm:cxn modelId="{7F87695C-78C9-4F66-8932-ACF531BD9E2C}" type="presParOf" srcId="{3C7F2FB3-0D78-4B12-A8B1-26EAF10CCC51}" destId="{07BBDA2A-593F-4A0C-A5FA-BDEA3661BB64}" srcOrd="0" destOrd="0" presId="urn:microsoft.com/office/officeart/2005/8/layout/orgChart1"/>
    <dgm:cxn modelId="{2AF780EB-75A5-48E9-9665-38300678C65A}" type="presParOf" srcId="{3C7F2FB3-0D78-4B12-A8B1-26EAF10CCC51}" destId="{E9B28889-6995-4906-B6D7-EC27EFE98E76}" srcOrd="1" destOrd="0" presId="urn:microsoft.com/office/officeart/2005/8/layout/orgChart1"/>
    <dgm:cxn modelId="{8ACEAC06-E815-4A50-ACF1-2651350C58A1}" type="presParOf" srcId="{CD5FB113-7BEA-433B-A187-BEB42CD34F60}" destId="{B3D505A5-733A-40E6-B3ED-78B2A3336080}" srcOrd="1" destOrd="0" presId="urn:microsoft.com/office/officeart/2005/8/layout/orgChart1"/>
    <dgm:cxn modelId="{C5949AA1-C236-49DC-B513-4831076DC9B5}" type="presParOf" srcId="{CD5FB113-7BEA-433B-A187-BEB42CD34F60}" destId="{037A3C4A-B88F-4467-8FC8-6AA68AD17CEA}" srcOrd="2" destOrd="0" presId="urn:microsoft.com/office/officeart/2005/8/layout/orgChart1"/>
    <dgm:cxn modelId="{99151578-2A28-4291-A686-482C3CE80443}" type="presParOf" srcId="{F428A71D-4CA3-4085-9A39-EAA9DA739557}" destId="{15C48223-2FCF-40CC-9D7D-0D67F69B7FDE}" srcOrd="2" destOrd="0" presId="urn:microsoft.com/office/officeart/2005/8/layout/orgChart1"/>
    <dgm:cxn modelId="{DB766142-A431-42D6-BA5D-806E219B183D}" type="presParOf" srcId="{F428A71D-4CA3-4085-9A39-EAA9DA739557}" destId="{12CFBABA-0FC4-43AC-B4B0-AE6DC18B0BEB}" srcOrd="3" destOrd="0" presId="urn:microsoft.com/office/officeart/2005/8/layout/orgChart1"/>
    <dgm:cxn modelId="{8EA91850-8122-4530-AED0-5A2D6C2100C7}" type="presParOf" srcId="{12CFBABA-0FC4-43AC-B4B0-AE6DC18B0BEB}" destId="{C0BCC2E1-9129-412B-8E59-2F86F573D1F5}" srcOrd="0" destOrd="0" presId="urn:microsoft.com/office/officeart/2005/8/layout/orgChart1"/>
    <dgm:cxn modelId="{1637C4AF-F624-49E9-8F27-A9FFD4572D62}" type="presParOf" srcId="{C0BCC2E1-9129-412B-8E59-2F86F573D1F5}" destId="{6883939D-36A7-4B13-9E2D-18C7931A1925}" srcOrd="0" destOrd="0" presId="urn:microsoft.com/office/officeart/2005/8/layout/orgChart1"/>
    <dgm:cxn modelId="{1AB91487-81DA-45E0-BD9B-459FDA517DF3}" type="presParOf" srcId="{C0BCC2E1-9129-412B-8E59-2F86F573D1F5}" destId="{F7439C47-2363-4AA5-9C93-A443E5521E7C}" srcOrd="1" destOrd="0" presId="urn:microsoft.com/office/officeart/2005/8/layout/orgChart1"/>
    <dgm:cxn modelId="{7BE1775C-36A4-40AE-B656-B4503AF74F63}" type="presParOf" srcId="{12CFBABA-0FC4-43AC-B4B0-AE6DC18B0BEB}" destId="{73D48C2F-83B2-4AE9-8D0C-9B4A42A64944}" srcOrd="1" destOrd="0" presId="urn:microsoft.com/office/officeart/2005/8/layout/orgChart1"/>
    <dgm:cxn modelId="{F07AB834-2DF0-4428-ABEF-221A481BDBE4}" type="presParOf" srcId="{12CFBABA-0FC4-43AC-B4B0-AE6DC18B0BEB}" destId="{5EE7CA87-2E0D-44BF-AD1E-E8B114EB8D78}" srcOrd="2" destOrd="0" presId="urn:microsoft.com/office/officeart/2005/8/layout/orgChart1"/>
    <dgm:cxn modelId="{56D5ED66-D9E0-4AF0-BE46-D3A011F46F33}" type="presParOf" srcId="{F428A71D-4CA3-4085-9A39-EAA9DA739557}" destId="{B7BC57FD-B8B4-46E6-AD73-EAE9F37A5313}" srcOrd="4" destOrd="0" presId="urn:microsoft.com/office/officeart/2005/8/layout/orgChart1"/>
    <dgm:cxn modelId="{78980881-D268-41F8-A3CB-BA92BADA15C3}" type="presParOf" srcId="{F428A71D-4CA3-4085-9A39-EAA9DA739557}" destId="{4AC3A02B-F682-48A3-81A2-F92E9C418E2F}" srcOrd="5" destOrd="0" presId="urn:microsoft.com/office/officeart/2005/8/layout/orgChart1"/>
    <dgm:cxn modelId="{649213A1-CA8C-43E8-9D7A-635FD359B7BF}" type="presParOf" srcId="{4AC3A02B-F682-48A3-81A2-F92E9C418E2F}" destId="{E9B4C9F8-C20B-47B7-984A-4A7C8A6D7233}" srcOrd="0" destOrd="0" presId="urn:microsoft.com/office/officeart/2005/8/layout/orgChart1"/>
    <dgm:cxn modelId="{80061DB2-2962-46F4-9662-7E10BE63F7E6}" type="presParOf" srcId="{E9B4C9F8-C20B-47B7-984A-4A7C8A6D7233}" destId="{EE3A4A78-9527-4C30-BBE5-CC71569F278A}" srcOrd="0" destOrd="0" presId="urn:microsoft.com/office/officeart/2005/8/layout/orgChart1"/>
    <dgm:cxn modelId="{F867A890-1B95-406C-9806-AEBA9D081DE4}" type="presParOf" srcId="{E9B4C9F8-C20B-47B7-984A-4A7C8A6D7233}" destId="{C26CE281-7B9D-42B9-BF80-3A02460E7DA2}" srcOrd="1" destOrd="0" presId="urn:microsoft.com/office/officeart/2005/8/layout/orgChart1"/>
    <dgm:cxn modelId="{B3E03366-5D25-4025-BCAE-8B83F9908E02}" type="presParOf" srcId="{4AC3A02B-F682-48A3-81A2-F92E9C418E2F}" destId="{5C22562A-0BE8-471B-AA73-AF62CC10DC88}" srcOrd="1" destOrd="0" presId="urn:microsoft.com/office/officeart/2005/8/layout/orgChart1"/>
    <dgm:cxn modelId="{F2601FA7-72E9-40AB-9FDA-BB0F4C0066EF}" type="presParOf" srcId="{4AC3A02B-F682-48A3-81A2-F92E9C418E2F}" destId="{F7B58A66-0655-4B9C-9D7E-9A8208130E60}" srcOrd="2" destOrd="0" presId="urn:microsoft.com/office/officeart/2005/8/layout/orgChart1"/>
    <dgm:cxn modelId="{ACF97CDA-7718-4AC2-A650-7C8F444617DE}" type="presParOf" srcId="{F428A71D-4CA3-4085-9A39-EAA9DA739557}" destId="{04566C39-68B2-467A-B530-3472B693FE22}" srcOrd="6" destOrd="0" presId="urn:microsoft.com/office/officeart/2005/8/layout/orgChart1"/>
    <dgm:cxn modelId="{4FAB5015-32A9-4EA2-9471-885FFC04B105}" type="presParOf" srcId="{F428A71D-4CA3-4085-9A39-EAA9DA739557}" destId="{53B07C26-1609-427E-B336-D5E8FC2F1DC6}" srcOrd="7" destOrd="0" presId="urn:microsoft.com/office/officeart/2005/8/layout/orgChart1"/>
    <dgm:cxn modelId="{034084C7-D695-4734-8EEB-EA1E46A1237A}" type="presParOf" srcId="{53B07C26-1609-427E-B336-D5E8FC2F1DC6}" destId="{A96C7349-3D35-4CD0-9DEA-37F8E137831D}" srcOrd="0" destOrd="0" presId="urn:microsoft.com/office/officeart/2005/8/layout/orgChart1"/>
    <dgm:cxn modelId="{59471254-DD5D-4E34-9762-A9803D7B2324}" type="presParOf" srcId="{A96C7349-3D35-4CD0-9DEA-37F8E137831D}" destId="{92A9B056-1F1F-4290-A153-9C30CACA8320}" srcOrd="0" destOrd="0" presId="urn:microsoft.com/office/officeart/2005/8/layout/orgChart1"/>
    <dgm:cxn modelId="{76A0AFFC-C0BF-4CCF-B9A8-BE802B31B7E1}" type="presParOf" srcId="{A96C7349-3D35-4CD0-9DEA-37F8E137831D}" destId="{5CA02A8B-8CBD-463D-8DCE-0A16AE2D6A41}" srcOrd="1" destOrd="0" presId="urn:microsoft.com/office/officeart/2005/8/layout/orgChart1"/>
    <dgm:cxn modelId="{32D8A2CA-1A3D-44F0-A379-CF6C44D8C7FF}" type="presParOf" srcId="{53B07C26-1609-427E-B336-D5E8FC2F1DC6}" destId="{6A152DD6-ECBD-46AB-B7A6-8146C2C16FEF}" srcOrd="1" destOrd="0" presId="urn:microsoft.com/office/officeart/2005/8/layout/orgChart1"/>
    <dgm:cxn modelId="{6CA0C022-F156-403D-BA0D-33E24430144F}" type="presParOf" srcId="{53B07C26-1609-427E-B336-D5E8FC2F1DC6}" destId="{51BCF428-40CA-42C7-ACD1-724F1F0F3627}" srcOrd="2" destOrd="0" presId="urn:microsoft.com/office/officeart/2005/8/layout/orgChart1"/>
    <dgm:cxn modelId="{AD845F82-C75C-411A-A515-76011FCC45C0}" type="presParOf" srcId="{ABFDB83F-C293-45B2-91D3-A16FFA9083E2}" destId="{84159F41-F824-493F-87AB-525B02ACEADE}" srcOrd="2" destOrd="0" presId="urn:microsoft.com/office/officeart/2005/8/layout/orgChart1"/>
    <dgm:cxn modelId="{ED30BFDE-8B4A-4BC0-9D23-6A6D14732A5C}" type="presParOf" srcId="{84159F41-F824-493F-87AB-525B02ACEADE}" destId="{ECD099EB-8373-460D-A52B-F8FA77A3073D}" srcOrd="0" destOrd="0" presId="urn:microsoft.com/office/officeart/2005/8/layout/orgChart1"/>
    <dgm:cxn modelId="{87A92FD1-5084-42F9-8DDC-301801DD1EED}" type="presParOf" srcId="{84159F41-F824-493F-87AB-525B02ACEADE}" destId="{F11B7962-9C42-4AAE-93F3-F6ACB7AA933A}" srcOrd="1" destOrd="0" presId="urn:microsoft.com/office/officeart/2005/8/layout/orgChart1"/>
    <dgm:cxn modelId="{EB0DE7EC-9D4B-4EAE-9CE0-8B558715BB2F}" type="presParOf" srcId="{F11B7962-9C42-4AAE-93F3-F6ACB7AA933A}" destId="{02DB5E5A-6273-4979-BD5D-1574FD211E52}" srcOrd="0" destOrd="0" presId="urn:microsoft.com/office/officeart/2005/8/layout/orgChart1"/>
    <dgm:cxn modelId="{08AC56C4-BC05-41E5-ADA4-D465790AD2A4}" type="presParOf" srcId="{02DB5E5A-6273-4979-BD5D-1574FD211E52}" destId="{1E2D5099-6613-419B-964B-63095F6DE03E}" srcOrd="0" destOrd="0" presId="urn:microsoft.com/office/officeart/2005/8/layout/orgChart1"/>
    <dgm:cxn modelId="{F60BAF64-B164-4179-A41E-AFA9F15EC639}" type="presParOf" srcId="{02DB5E5A-6273-4979-BD5D-1574FD211E52}" destId="{778384AE-1033-4830-8D61-9C68EA2A97D2}" srcOrd="1" destOrd="0" presId="urn:microsoft.com/office/officeart/2005/8/layout/orgChart1"/>
    <dgm:cxn modelId="{8E448DEE-95B2-45A2-96E3-66D430E5EBF2}" type="presParOf" srcId="{F11B7962-9C42-4AAE-93F3-F6ACB7AA933A}" destId="{993C7AE3-FE13-496E-BA7E-277F4BDDCA2E}" srcOrd="1" destOrd="0" presId="urn:microsoft.com/office/officeart/2005/8/layout/orgChart1"/>
    <dgm:cxn modelId="{9BC94D4E-E873-4713-B3F6-5C8EE2956F70}" type="presParOf" srcId="{F11B7962-9C42-4AAE-93F3-F6ACB7AA933A}" destId="{A1ADCD4B-DBC5-44FC-9E9A-04F4E1FE6AC0}" srcOrd="2" destOrd="0" presId="urn:microsoft.com/office/officeart/2005/8/layout/orgChart1"/>
    <dgm:cxn modelId="{D5EA34D6-6596-4602-A026-B141DAEAF910}" type="presParOf" srcId="{05B6D89E-30B7-4CA4-84F1-8A72D2C9D33A}" destId="{909F3A61-B970-429C-8040-D990ABDFB5CB}" srcOrd="4" destOrd="0" presId="urn:microsoft.com/office/officeart/2005/8/layout/orgChart1"/>
    <dgm:cxn modelId="{115B2B4C-2B6D-4CC0-BF38-57D5B85F74C0}" type="presParOf" srcId="{05B6D89E-30B7-4CA4-84F1-8A72D2C9D33A}" destId="{6C3F5E21-FAD5-46EA-87F8-00058ECF2338}" srcOrd="5" destOrd="0" presId="urn:microsoft.com/office/officeart/2005/8/layout/orgChart1"/>
    <dgm:cxn modelId="{8660796A-1803-4B7D-8E61-8E57C6AF2973}" type="presParOf" srcId="{6C3F5E21-FAD5-46EA-87F8-00058ECF2338}" destId="{6B27D231-B98E-4D90-96F7-387B7BC566E3}" srcOrd="0" destOrd="0" presId="urn:microsoft.com/office/officeart/2005/8/layout/orgChart1"/>
    <dgm:cxn modelId="{7A81DDED-D7BF-4972-A06B-B9A86F195837}" type="presParOf" srcId="{6B27D231-B98E-4D90-96F7-387B7BC566E3}" destId="{180B18A0-A0C0-499F-9360-5DB4CD858067}" srcOrd="0" destOrd="0" presId="urn:microsoft.com/office/officeart/2005/8/layout/orgChart1"/>
    <dgm:cxn modelId="{35228C73-7BC7-4C23-923F-DA8916FA2789}" type="presParOf" srcId="{6B27D231-B98E-4D90-96F7-387B7BC566E3}" destId="{0F025933-15BF-4C68-A759-B56CD6DAFBA5}" srcOrd="1" destOrd="0" presId="urn:microsoft.com/office/officeart/2005/8/layout/orgChart1"/>
    <dgm:cxn modelId="{CB29E6BB-CF22-48E0-B591-A69C9F2FC540}" type="presParOf" srcId="{6C3F5E21-FAD5-46EA-87F8-00058ECF2338}" destId="{36231858-F2DD-4870-B3EC-6AD802F534F1}" srcOrd="1" destOrd="0" presId="urn:microsoft.com/office/officeart/2005/8/layout/orgChart1"/>
    <dgm:cxn modelId="{876AC5FA-4DB1-4C9B-AA3E-F1FFA392E230}" type="presParOf" srcId="{36231858-F2DD-4870-B3EC-6AD802F534F1}" destId="{51D57ED4-42AF-4F92-B47A-A46B01E0B96B}" srcOrd="0" destOrd="0" presId="urn:microsoft.com/office/officeart/2005/8/layout/orgChart1"/>
    <dgm:cxn modelId="{F6DF81B9-D73E-4C29-BCB7-C61958F0257B}" type="presParOf" srcId="{36231858-F2DD-4870-B3EC-6AD802F534F1}" destId="{30A62601-B754-49B0-B0B6-338E2F9DCD3A}" srcOrd="1" destOrd="0" presId="urn:microsoft.com/office/officeart/2005/8/layout/orgChart1"/>
    <dgm:cxn modelId="{55D22898-8D57-4347-8461-FEA5D91BF9F4}" type="presParOf" srcId="{30A62601-B754-49B0-B0B6-338E2F9DCD3A}" destId="{8EE641AD-A701-484F-B2ED-D1C65DCF2FD9}" srcOrd="0" destOrd="0" presId="urn:microsoft.com/office/officeart/2005/8/layout/orgChart1"/>
    <dgm:cxn modelId="{2CD060BB-B542-4474-AB2A-424601B51F89}" type="presParOf" srcId="{8EE641AD-A701-484F-B2ED-D1C65DCF2FD9}" destId="{AAA7B8BD-9983-433D-8882-4CE7DEFC0396}" srcOrd="0" destOrd="0" presId="urn:microsoft.com/office/officeart/2005/8/layout/orgChart1"/>
    <dgm:cxn modelId="{0F7ADF81-F2ED-490A-B4A9-1D547300311D}" type="presParOf" srcId="{8EE641AD-A701-484F-B2ED-D1C65DCF2FD9}" destId="{E1CB54BD-C409-4444-9FE0-9F8140B16E4E}" srcOrd="1" destOrd="0" presId="urn:microsoft.com/office/officeart/2005/8/layout/orgChart1"/>
    <dgm:cxn modelId="{D58EB875-65E9-42F7-8636-22624244EB1A}" type="presParOf" srcId="{30A62601-B754-49B0-B0B6-338E2F9DCD3A}" destId="{DA8651A9-39B9-4DA3-A698-08C1311BEA89}" srcOrd="1" destOrd="0" presId="urn:microsoft.com/office/officeart/2005/8/layout/orgChart1"/>
    <dgm:cxn modelId="{7936CFBB-342F-4A5A-8754-EA1288358330}" type="presParOf" srcId="{DA8651A9-39B9-4DA3-A698-08C1311BEA89}" destId="{AE9DE1C0-64E1-4A8C-9255-00993B6D1617}" srcOrd="0" destOrd="0" presId="urn:microsoft.com/office/officeart/2005/8/layout/orgChart1"/>
    <dgm:cxn modelId="{56B7812C-116E-468A-BEDF-F52727057A2E}" type="presParOf" srcId="{DA8651A9-39B9-4DA3-A698-08C1311BEA89}" destId="{A9D76EDE-7729-4040-901D-FBA941D8ECC7}" srcOrd="1" destOrd="0" presId="urn:microsoft.com/office/officeart/2005/8/layout/orgChart1"/>
    <dgm:cxn modelId="{6336523F-67F1-435A-93F2-DFBC3364B885}" type="presParOf" srcId="{A9D76EDE-7729-4040-901D-FBA941D8ECC7}" destId="{65A8C295-B6C9-4EFD-81ED-297D0BE36D9F}" srcOrd="0" destOrd="0" presId="urn:microsoft.com/office/officeart/2005/8/layout/orgChart1"/>
    <dgm:cxn modelId="{C5687753-8A77-4158-8ACF-81455910CC42}" type="presParOf" srcId="{65A8C295-B6C9-4EFD-81ED-297D0BE36D9F}" destId="{0E1B2C8A-EE8F-4138-8392-359C373F5F5A}" srcOrd="0" destOrd="0" presId="urn:microsoft.com/office/officeart/2005/8/layout/orgChart1"/>
    <dgm:cxn modelId="{3DB81700-7B14-49B3-8A08-D0306805266E}" type="presParOf" srcId="{65A8C295-B6C9-4EFD-81ED-297D0BE36D9F}" destId="{ABD5007C-0D57-412B-9F77-174143AECA06}" srcOrd="1" destOrd="0" presId="urn:microsoft.com/office/officeart/2005/8/layout/orgChart1"/>
    <dgm:cxn modelId="{53199F36-37B4-4209-AED6-D285A6CC496F}" type="presParOf" srcId="{A9D76EDE-7729-4040-901D-FBA941D8ECC7}" destId="{8FA0A986-3459-4075-B2B1-515FBC53B8EA}" srcOrd="1" destOrd="0" presId="urn:microsoft.com/office/officeart/2005/8/layout/orgChart1"/>
    <dgm:cxn modelId="{A8193B72-FD70-4B2B-8B74-6B17277C4439}" type="presParOf" srcId="{A9D76EDE-7729-4040-901D-FBA941D8ECC7}" destId="{AD995F6C-291E-485A-909D-C65003140C43}" srcOrd="2" destOrd="0" presId="urn:microsoft.com/office/officeart/2005/8/layout/orgChart1"/>
    <dgm:cxn modelId="{462B1823-7B95-46DE-96D9-A0955991A890}" type="presParOf" srcId="{30A62601-B754-49B0-B0B6-338E2F9DCD3A}" destId="{E19F8968-5F1B-4F7F-9EC4-F74CC65A276C}" srcOrd="2" destOrd="0" presId="urn:microsoft.com/office/officeart/2005/8/layout/orgChart1"/>
    <dgm:cxn modelId="{54B94149-5394-4DEE-BA4A-28E399E6CEF7}" type="presParOf" srcId="{36231858-F2DD-4870-B3EC-6AD802F534F1}" destId="{D50E2341-C75D-4B61-A0A5-536BDC77C231}" srcOrd="2" destOrd="0" presId="urn:microsoft.com/office/officeart/2005/8/layout/orgChart1"/>
    <dgm:cxn modelId="{F6319A3A-32C6-4ACD-A62B-E184ADDCFFFE}" type="presParOf" srcId="{36231858-F2DD-4870-B3EC-6AD802F534F1}" destId="{90BDDC56-C96A-42F6-8281-494B285FEE0A}" srcOrd="3" destOrd="0" presId="urn:microsoft.com/office/officeart/2005/8/layout/orgChart1"/>
    <dgm:cxn modelId="{977C1A3D-87D8-46E0-9818-582191CCC260}" type="presParOf" srcId="{90BDDC56-C96A-42F6-8281-494B285FEE0A}" destId="{25AB45F6-85C6-4D41-80F2-59496B575050}" srcOrd="0" destOrd="0" presId="urn:microsoft.com/office/officeart/2005/8/layout/orgChart1"/>
    <dgm:cxn modelId="{75E87851-E197-45ED-A3F1-9A44B3E0E706}" type="presParOf" srcId="{25AB45F6-85C6-4D41-80F2-59496B575050}" destId="{295F025F-712E-47BD-B2D7-FC3A8E2528CC}" srcOrd="0" destOrd="0" presId="urn:microsoft.com/office/officeart/2005/8/layout/orgChart1"/>
    <dgm:cxn modelId="{4167BCCC-65D9-45F2-A460-AEB40AE244C6}" type="presParOf" srcId="{25AB45F6-85C6-4D41-80F2-59496B575050}" destId="{6B95CDE5-7D66-4094-B136-E622F1366D93}" srcOrd="1" destOrd="0" presId="urn:microsoft.com/office/officeart/2005/8/layout/orgChart1"/>
    <dgm:cxn modelId="{CBEAC9DF-9F30-4D1B-9A66-F2385768D30E}" type="presParOf" srcId="{90BDDC56-C96A-42F6-8281-494B285FEE0A}" destId="{5D724206-079B-4D89-BBE8-F56552407DF4}" srcOrd="1" destOrd="0" presId="urn:microsoft.com/office/officeart/2005/8/layout/orgChart1"/>
    <dgm:cxn modelId="{56183FCD-07C0-481A-8089-C379F0B8FD73}" type="presParOf" srcId="{5D724206-079B-4D89-BBE8-F56552407DF4}" destId="{DDDF77B0-63D9-4495-9F4B-CE1554589164}" srcOrd="0" destOrd="0" presId="urn:microsoft.com/office/officeart/2005/8/layout/orgChart1"/>
    <dgm:cxn modelId="{9A3EF247-4375-4A01-AC69-D3166C412C8C}" type="presParOf" srcId="{5D724206-079B-4D89-BBE8-F56552407DF4}" destId="{661EA4EC-00CB-48A2-BDD8-9DB511F6827D}" srcOrd="1" destOrd="0" presId="urn:microsoft.com/office/officeart/2005/8/layout/orgChart1"/>
    <dgm:cxn modelId="{F8B94AD3-259E-4DE1-9FCF-44AA9664CD1C}" type="presParOf" srcId="{661EA4EC-00CB-48A2-BDD8-9DB511F6827D}" destId="{AE904DC8-A138-47AD-AC93-265E26A438C4}" srcOrd="0" destOrd="0" presId="urn:microsoft.com/office/officeart/2005/8/layout/orgChart1"/>
    <dgm:cxn modelId="{78FAFC5C-B9C9-4064-83B8-66CB5E1D73B6}" type="presParOf" srcId="{AE904DC8-A138-47AD-AC93-265E26A438C4}" destId="{EFF45DF2-1306-4B65-A659-1AA2863CDEFF}" srcOrd="0" destOrd="0" presId="urn:microsoft.com/office/officeart/2005/8/layout/orgChart1"/>
    <dgm:cxn modelId="{235CCD9E-176C-4408-8B7C-4F3299AA8ECA}" type="presParOf" srcId="{AE904DC8-A138-47AD-AC93-265E26A438C4}" destId="{79ED5741-C839-43EE-B306-57B8869D6A8B}" srcOrd="1" destOrd="0" presId="urn:microsoft.com/office/officeart/2005/8/layout/orgChart1"/>
    <dgm:cxn modelId="{A9599595-1B0C-4A3A-AFB3-6D4519EB9318}" type="presParOf" srcId="{661EA4EC-00CB-48A2-BDD8-9DB511F6827D}" destId="{751956D8-1CAF-4F18-A649-42B7289CEDFF}" srcOrd="1" destOrd="0" presId="urn:microsoft.com/office/officeart/2005/8/layout/orgChart1"/>
    <dgm:cxn modelId="{DC0675CA-F504-432E-96E3-F2A4C3B6E4B3}" type="presParOf" srcId="{661EA4EC-00CB-48A2-BDD8-9DB511F6827D}" destId="{089FC2F5-8F7A-4AFB-8804-3D32D42662B5}" srcOrd="2" destOrd="0" presId="urn:microsoft.com/office/officeart/2005/8/layout/orgChart1"/>
    <dgm:cxn modelId="{4BFAF2E7-016A-4CC8-ABF4-D664D901782E}" type="presParOf" srcId="{90BDDC56-C96A-42F6-8281-494B285FEE0A}" destId="{6A1AB9AF-D87D-4BFD-850A-F9889CE63F7F}" srcOrd="2" destOrd="0" presId="urn:microsoft.com/office/officeart/2005/8/layout/orgChart1"/>
    <dgm:cxn modelId="{31DE238B-C3E4-4F15-BE78-5778FBE8B7CC}" type="presParOf" srcId="{6C3F5E21-FAD5-46EA-87F8-00058ECF2338}" destId="{E53114EA-DA05-49BD-A77E-E4FA991CABF2}" srcOrd="2" destOrd="0" presId="urn:microsoft.com/office/officeart/2005/8/layout/orgChart1"/>
    <dgm:cxn modelId="{3B69329B-03A6-4928-8520-F28BF4278E2E}" type="presParOf" srcId="{E53114EA-DA05-49BD-A77E-E4FA991CABF2}" destId="{107DD3ED-0803-4968-92E8-10D8D2FD4E81}" srcOrd="0" destOrd="0" presId="urn:microsoft.com/office/officeart/2005/8/layout/orgChart1"/>
    <dgm:cxn modelId="{E7AD1A11-CC01-40C1-AC3F-5452B58FE70B}" type="presParOf" srcId="{E53114EA-DA05-49BD-A77E-E4FA991CABF2}" destId="{7EEE204B-8F5B-49E5-A160-F5B5B31B45C8}" srcOrd="1" destOrd="0" presId="urn:microsoft.com/office/officeart/2005/8/layout/orgChart1"/>
    <dgm:cxn modelId="{81F33ADA-D74D-47B9-B27B-3D6611E46FB4}" type="presParOf" srcId="{7EEE204B-8F5B-49E5-A160-F5B5B31B45C8}" destId="{5A01C5EF-2B8B-4E31-AF38-19F8A55645BB}" srcOrd="0" destOrd="0" presId="urn:microsoft.com/office/officeart/2005/8/layout/orgChart1"/>
    <dgm:cxn modelId="{C7FF289D-066B-49A3-A9A3-03CE977C7E2E}" type="presParOf" srcId="{5A01C5EF-2B8B-4E31-AF38-19F8A55645BB}" destId="{9A22FA4B-4113-49ED-9460-F87A556054F2}" srcOrd="0" destOrd="0" presId="urn:microsoft.com/office/officeart/2005/8/layout/orgChart1"/>
    <dgm:cxn modelId="{C607A366-279B-415F-9CC9-85D43A63BF2D}" type="presParOf" srcId="{5A01C5EF-2B8B-4E31-AF38-19F8A55645BB}" destId="{A9D30F35-973C-46F0-B6D5-4DBDC4606600}" srcOrd="1" destOrd="0" presId="urn:microsoft.com/office/officeart/2005/8/layout/orgChart1"/>
    <dgm:cxn modelId="{65C6C7EC-611A-4DBF-9ED8-B910FBD901A9}" type="presParOf" srcId="{7EEE204B-8F5B-49E5-A160-F5B5B31B45C8}" destId="{36853EAB-2632-40EE-A2E9-A01EB554E4B3}" srcOrd="1" destOrd="0" presId="urn:microsoft.com/office/officeart/2005/8/layout/orgChart1"/>
    <dgm:cxn modelId="{A65A5553-800E-487D-BE45-820DFCDFB7EB}" type="presParOf" srcId="{7EEE204B-8F5B-49E5-A160-F5B5B31B45C8}" destId="{E226D855-F77F-45D3-9E65-D40DB67E22A2}" srcOrd="2" destOrd="0" presId="urn:microsoft.com/office/officeart/2005/8/layout/orgChart1"/>
    <dgm:cxn modelId="{DEE70EB6-89F4-4539-B7C0-DB603A30F1A9}" type="presParOf" srcId="{624A947B-5CE0-4C19-B1D7-038803275D14}" destId="{B3260F45-7235-45C2-927D-3A0F8E68CE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607B2-A361-4279-BEC8-C499BCE1E511}">
      <dsp:nvSpPr>
        <dsp:cNvPr id="0" name=""/>
        <dsp:cNvSpPr/>
      </dsp:nvSpPr>
      <dsp:spPr>
        <a:xfrm rot="5400000">
          <a:off x="1248087" y="752648"/>
          <a:ext cx="1050131" cy="206499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3C9C7A-26A7-4CAB-8CB1-F56D8AFCFF5B}">
      <dsp:nvSpPr>
        <dsp:cNvPr id="0" name=""/>
        <dsp:cNvSpPr/>
      </dsp:nvSpPr>
      <dsp:spPr>
        <a:xfrm>
          <a:off x="360036" y="0"/>
          <a:ext cx="3053437" cy="123740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1"/>
              </a:solidFill>
            </a:rPr>
            <a:t>D.L. 225/2010, che istituisce il SNV</a:t>
          </a:r>
          <a:endParaRPr lang="it-IT" sz="2000" b="1" kern="1200" dirty="0">
            <a:solidFill>
              <a:schemeClr val="tx1"/>
            </a:solidFill>
          </a:endParaRPr>
        </a:p>
      </dsp:txBody>
      <dsp:txXfrm>
        <a:off x="420452" y="60416"/>
        <a:ext cx="2932605" cy="1116572"/>
      </dsp:txXfrm>
    </dsp:sp>
    <dsp:sp modelId="{BD9C49A6-FB38-4AA6-AEC9-2EA16760F54E}">
      <dsp:nvSpPr>
        <dsp:cNvPr id="0" name=""/>
        <dsp:cNvSpPr/>
      </dsp:nvSpPr>
      <dsp:spPr>
        <a:xfrm>
          <a:off x="2270145" y="141298"/>
          <a:ext cx="2220779" cy="1000125"/>
        </a:xfrm>
        <a:prstGeom prst="rect">
          <a:avLst/>
        </a:prstGeom>
        <a:noFill/>
        <a:ln>
          <a:noFill/>
        </a:ln>
        <a:effectLst/>
      </dsp:spPr>
      <dsp:style>
        <a:lnRef idx="0">
          <a:scrgbClr r="0" g="0" b="0"/>
        </a:lnRef>
        <a:fillRef idx="0">
          <a:scrgbClr r="0" g="0" b="0"/>
        </a:fillRef>
        <a:effectRef idx="0">
          <a:scrgbClr r="0" g="0" b="0"/>
        </a:effectRef>
        <a:fontRef idx="minor"/>
      </dsp:style>
    </dsp:sp>
    <dsp:sp modelId="{C55ACC7A-E6A7-468F-9340-B1212EDB47EB}">
      <dsp:nvSpPr>
        <dsp:cNvPr id="0" name=""/>
        <dsp:cNvSpPr/>
      </dsp:nvSpPr>
      <dsp:spPr>
        <a:xfrm rot="5400000">
          <a:off x="3246747" y="2142661"/>
          <a:ext cx="1050131" cy="2064991"/>
        </a:xfrm>
        <a:prstGeom prst="bentUpArrow">
          <a:avLst>
            <a:gd name="adj1" fmla="val 32840"/>
            <a:gd name="adj2" fmla="val 25000"/>
            <a:gd name="adj3" fmla="val 35780"/>
          </a:avLst>
        </a:prstGeom>
        <a:solidFill>
          <a:schemeClr val="accent1">
            <a:tint val="50000"/>
            <a:hueOff val="-12059736"/>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E1E262-9E10-4EE8-B77A-49D07FFCDCBB}">
      <dsp:nvSpPr>
        <dsp:cNvPr id="0" name=""/>
        <dsp:cNvSpPr/>
      </dsp:nvSpPr>
      <dsp:spPr>
        <a:xfrm>
          <a:off x="2325709" y="1413297"/>
          <a:ext cx="3053437" cy="123740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1"/>
              </a:solidFill>
            </a:rPr>
            <a:t>DPR 80/2013</a:t>
          </a:r>
          <a:endParaRPr lang="it-IT" sz="2000" b="1" kern="1200" dirty="0">
            <a:solidFill>
              <a:schemeClr val="tx1"/>
            </a:solidFill>
          </a:endParaRPr>
        </a:p>
      </dsp:txBody>
      <dsp:txXfrm>
        <a:off x="2386125" y="1473713"/>
        <a:ext cx="2932605" cy="1116572"/>
      </dsp:txXfrm>
    </dsp:sp>
    <dsp:sp modelId="{0A2B4D89-FE69-4614-867B-C1EE28F854A4}">
      <dsp:nvSpPr>
        <dsp:cNvPr id="0" name=""/>
        <dsp:cNvSpPr/>
      </dsp:nvSpPr>
      <dsp:spPr>
        <a:xfrm>
          <a:off x="4268805" y="1531312"/>
          <a:ext cx="2220779" cy="1000125"/>
        </a:xfrm>
        <a:prstGeom prst="rect">
          <a:avLst/>
        </a:prstGeom>
        <a:noFill/>
        <a:ln>
          <a:noFill/>
        </a:ln>
        <a:effectLst/>
      </dsp:spPr>
      <dsp:style>
        <a:lnRef idx="0">
          <a:scrgbClr r="0" g="0" b="0"/>
        </a:lnRef>
        <a:fillRef idx="0">
          <a:scrgbClr r="0" g="0" b="0"/>
        </a:fillRef>
        <a:effectRef idx="0">
          <a:scrgbClr r="0" g="0" b="0"/>
        </a:effectRef>
        <a:fontRef idx="minor"/>
      </dsp:style>
    </dsp:sp>
    <dsp:sp modelId="{A295FF94-98CD-4706-9956-195A739A8A4F}">
      <dsp:nvSpPr>
        <dsp:cNvPr id="0" name=""/>
        <dsp:cNvSpPr/>
      </dsp:nvSpPr>
      <dsp:spPr>
        <a:xfrm>
          <a:off x="4324369" y="2803311"/>
          <a:ext cx="3053437" cy="123740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1"/>
              </a:solidFill>
            </a:rPr>
            <a:t>Circolare</a:t>
          </a:r>
        </a:p>
        <a:p>
          <a:pPr lvl="0" algn="ctr" defTabSz="889000">
            <a:lnSpc>
              <a:spcPct val="90000"/>
            </a:lnSpc>
            <a:spcBef>
              <a:spcPct val="0"/>
            </a:spcBef>
            <a:spcAft>
              <a:spcPct val="35000"/>
            </a:spcAft>
          </a:pPr>
          <a:r>
            <a:rPr lang="it-IT" sz="2000" b="1" kern="1200" dirty="0" smtClean="0">
              <a:solidFill>
                <a:schemeClr val="tx1"/>
              </a:solidFill>
            </a:rPr>
            <a:t>N. 47 del 2014, esplicativa del Regolamento 80/2013</a:t>
          </a:r>
          <a:endParaRPr lang="it-IT" sz="2000" b="1" kern="1200" dirty="0">
            <a:solidFill>
              <a:schemeClr val="tx1"/>
            </a:solidFill>
          </a:endParaRPr>
        </a:p>
      </dsp:txBody>
      <dsp:txXfrm>
        <a:off x="4384785" y="2863727"/>
        <a:ext cx="2932605"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D783E-0A37-45F8-AEFB-1BC7F71A0DF0}">
      <dsp:nvSpPr>
        <dsp:cNvPr id="0" name=""/>
        <dsp:cNvSpPr/>
      </dsp:nvSpPr>
      <dsp:spPr>
        <a:xfrm>
          <a:off x="3193358" y="1764406"/>
          <a:ext cx="673229" cy="1257139"/>
        </a:xfrm>
        <a:custGeom>
          <a:avLst/>
          <a:gdLst/>
          <a:ahLst/>
          <a:cxnLst/>
          <a:rect l="0" t="0" r="0" b="0"/>
          <a:pathLst>
            <a:path>
              <a:moveTo>
                <a:pt x="0" y="0"/>
              </a:moveTo>
              <a:lnTo>
                <a:pt x="336614" y="0"/>
              </a:lnTo>
              <a:lnTo>
                <a:pt x="336614" y="1257139"/>
              </a:lnTo>
              <a:lnTo>
                <a:pt x="673229" y="125713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494322" y="2357324"/>
        <a:ext cx="71302" cy="71302"/>
      </dsp:txXfrm>
    </dsp:sp>
    <dsp:sp modelId="{506E62EC-3719-4ECA-BD68-D232E31BA290}">
      <dsp:nvSpPr>
        <dsp:cNvPr id="0" name=""/>
        <dsp:cNvSpPr/>
      </dsp:nvSpPr>
      <dsp:spPr>
        <a:xfrm>
          <a:off x="3193358" y="1764406"/>
          <a:ext cx="673229" cy="419046"/>
        </a:xfrm>
        <a:custGeom>
          <a:avLst/>
          <a:gdLst/>
          <a:ahLst/>
          <a:cxnLst/>
          <a:rect l="0" t="0" r="0" b="0"/>
          <a:pathLst>
            <a:path>
              <a:moveTo>
                <a:pt x="0" y="0"/>
              </a:moveTo>
              <a:lnTo>
                <a:pt x="336614" y="0"/>
              </a:lnTo>
              <a:lnTo>
                <a:pt x="336614" y="419046"/>
              </a:lnTo>
              <a:lnTo>
                <a:pt x="673229" y="4190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510148" y="1954104"/>
        <a:ext cx="39649" cy="39649"/>
      </dsp:txXfrm>
    </dsp:sp>
    <dsp:sp modelId="{9A440519-46E3-4107-A3EA-5D462C7D737C}">
      <dsp:nvSpPr>
        <dsp:cNvPr id="0" name=""/>
        <dsp:cNvSpPr/>
      </dsp:nvSpPr>
      <dsp:spPr>
        <a:xfrm>
          <a:off x="3193358" y="1345359"/>
          <a:ext cx="673229" cy="419046"/>
        </a:xfrm>
        <a:custGeom>
          <a:avLst/>
          <a:gdLst/>
          <a:ahLst/>
          <a:cxnLst/>
          <a:rect l="0" t="0" r="0" b="0"/>
          <a:pathLst>
            <a:path>
              <a:moveTo>
                <a:pt x="0" y="419046"/>
              </a:moveTo>
              <a:lnTo>
                <a:pt x="336614" y="419046"/>
              </a:lnTo>
              <a:lnTo>
                <a:pt x="336614" y="0"/>
              </a:lnTo>
              <a:lnTo>
                <a:pt x="67322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510148" y="1535057"/>
        <a:ext cx="39649" cy="39649"/>
      </dsp:txXfrm>
    </dsp:sp>
    <dsp:sp modelId="{A7E1A8CA-5A49-4261-9885-640D0918A85D}">
      <dsp:nvSpPr>
        <dsp:cNvPr id="0" name=""/>
        <dsp:cNvSpPr/>
      </dsp:nvSpPr>
      <dsp:spPr>
        <a:xfrm>
          <a:off x="3193358" y="507266"/>
          <a:ext cx="673229" cy="1257139"/>
        </a:xfrm>
        <a:custGeom>
          <a:avLst/>
          <a:gdLst/>
          <a:ahLst/>
          <a:cxnLst/>
          <a:rect l="0" t="0" r="0" b="0"/>
          <a:pathLst>
            <a:path>
              <a:moveTo>
                <a:pt x="0" y="1257139"/>
              </a:moveTo>
              <a:lnTo>
                <a:pt x="336614" y="1257139"/>
              </a:lnTo>
              <a:lnTo>
                <a:pt x="336614" y="0"/>
              </a:lnTo>
              <a:lnTo>
                <a:pt x="67322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494322" y="1100184"/>
        <a:ext cx="71302" cy="71302"/>
      </dsp:txXfrm>
    </dsp:sp>
    <dsp:sp modelId="{3A31A6D0-776C-46E0-97D7-66A4E72E3193}">
      <dsp:nvSpPr>
        <dsp:cNvPr id="0" name=""/>
        <dsp:cNvSpPr/>
      </dsp:nvSpPr>
      <dsp:spPr>
        <a:xfrm rot="16200000">
          <a:off x="1093715" y="1429168"/>
          <a:ext cx="3528812" cy="670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it-IT" sz="4400" kern="1200" dirty="0" smtClean="0"/>
            <a:t>RAV</a:t>
          </a:r>
          <a:endParaRPr lang="it-IT" sz="4400" kern="1200" dirty="0"/>
        </a:p>
      </dsp:txBody>
      <dsp:txXfrm>
        <a:off x="1093715" y="1429168"/>
        <a:ext cx="3528812" cy="670474"/>
      </dsp:txXfrm>
    </dsp:sp>
    <dsp:sp modelId="{91656368-E367-4352-9459-F7B61A305166}">
      <dsp:nvSpPr>
        <dsp:cNvPr id="0" name=""/>
        <dsp:cNvSpPr/>
      </dsp:nvSpPr>
      <dsp:spPr>
        <a:xfrm>
          <a:off x="3866588" y="172029"/>
          <a:ext cx="2199155" cy="6704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3200" kern="1200" dirty="0" smtClean="0"/>
            <a:t>riflettere</a:t>
          </a:r>
          <a:endParaRPr lang="it-IT" sz="3200" kern="1200" dirty="0"/>
        </a:p>
      </dsp:txBody>
      <dsp:txXfrm>
        <a:off x="3866588" y="172029"/>
        <a:ext cx="2199155" cy="670474"/>
      </dsp:txXfrm>
    </dsp:sp>
    <dsp:sp modelId="{0EAA74D6-3FC3-4682-9424-8A6C63EC44D3}">
      <dsp:nvSpPr>
        <dsp:cNvPr id="0" name=""/>
        <dsp:cNvSpPr/>
      </dsp:nvSpPr>
      <dsp:spPr>
        <a:xfrm>
          <a:off x="3866588" y="1010122"/>
          <a:ext cx="2199155" cy="6704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3200" kern="1200" dirty="0" smtClean="0"/>
            <a:t>migliorarsi</a:t>
          </a:r>
          <a:endParaRPr lang="it-IT" sz="3200" kern="1200" dirty="0"/>
        </a:p>
      </dsp:txBody>
      <dsp:txXfrm>
        <a:off x="3866588" y="1010122"/>
        <a:ext cx="2199155" cy="670474"/>
      </dsp:txXfrm>
    </dsp:sp>
    <dsp:sp modelId="{7FE7CCE7-8BFA-457F-B5DE-CC730FACD4C2}">
      <dsp:nvSpPr>
        <dsp:cNvPr id="0" name=""/>
        <dsp:cNvSpPr/>
      </dsp:nvSpPr>
      <dsp:spPr>
        <a:xfrm>
          <a:off x="3866588" y="1848215"/>
          <a:ext cx="2199155" cy="6704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3200" kern="1200" dirty="0" smtClean="0"/>
            <a:t>confrontarsi</a:t>
          </a:r>
          <a:endParaRPr lang="it-IT" sz="3200" kern="1200" dirty="0"/>
        </a:p>
      </dsp:txBody>
      <dsp:txXfrm>
        <a:off x="3866588" y="1848215"/>
        <a:ext cx="2199155" cy="670474"/>
      </dsp:txXfrm>
    </dsp:sp>
    <dsp:sp modelId="{7D311E5C-D967-4AB7-BD89-1B8AC4CEC43C}">
      <dsp:nvSpPr>
        <dsp:cNvPr id="0" name=""/>
        <dsp:cNvSpPr/>
      </dsp:nvSpPr>
      <dsp:spPr>
        <a:xfrm>
          <a:off x="3866588" y="2686308"/>
          <a:ext cx="2199155" cy="6704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3200" kern="1200" dirty="0" smtClean="0"/>
            <a:t>rendicontare</a:t>
          </a:r>
          <a:endParaRPr lang="it-IT" sz="3200" kern="1200" dirty="0"/>
        </a:p>
      </dsp:txBody>
      <dsp:txXfrm>
        <a:off x="3866588" y="2686308"/>
        <a:ext cx="2199155" cy="670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D3ED-0803-4968-92E8-10D8D2FD4E81}">
      <dsp:nvSpPr>
        <dsp:cNvPr id="0" name=""/>
        <dsp:cNvSpPr/>
      </dsp:nvSpPr>
      <dsp:spPr>
        <a:xfrm>
          <a:off x="6612265" y="1453604"/>
          <a:ext cx="617477" cy="263060"/>
        </a:xfrm>
        <a:custGeom>
          <a:avLst/>
          <a:gdLst/>
          <a:ahLst/>
          <a:cxnLst/>
          <a:rect l="0" t="0" r="0" b="0"/>
          <a:pathLst>
            <a:path>
              <a:moveTo>
                <a:pt x="0" y="0"/>
              </a:moveTo>
              <a:lnTo>
                <a:pt x="0" y="263060"/>
              </a:lnTo>
              <a:lnTo>
                <a:pt x="617477" y="26306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F77B0-63D9-4495-9F4B-CE1554589164}">
      <dsp:nvSpPr>
        <dsp:cNvPr id="0" name=""/>
        <dsp:cNvSpPr/>
      </dsp:nvSpPr>
      <dsp:spPr>
        <a:xfrm>
          <a:off x="6787925" y="3164505"/>
          <a:ext cx="109804" cy="976630"/>
        </a:xfrm>
        <a:custGeom>
          <a:avLst/>
          <a:gdLst/>
          <a:ahLst/>
          <a:cxnLst/>
          <a:rect l="0" t="0" r="0" b="0"/>
          <a:pathLst>
            <a:path>
              <a:moveTo>
                <a:pt x="0" y="0"/>
              </a:moveTo>
              <a:lnTo>
                <a:pt x="0" y="976630"/>
              </a:lnTo>
              <a:lnTo>
                <a:pt x="109804" y="97663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0E2341-C75D-4B61-A0A5-536BDC77C231}">
      <dsp:nvSpPr>
        <dsp:cNvPr id="0" name=""/>
        <dsp:cNvSpPr/>
      </dsp:nvSpPr>
      <dsp:spPr>
        <a:xfrm>
          <a:off x="6612265" y="1453604"/>
          <a:ext cx="907817" cy="1061571"/>
        </a:xfrm>
        <a:custGeom>
          <a:avLst/>
          <a:gdLst/>
          <a:ahLst/>
          <a:cxnLst/>
          <a:rect l="0" t="0" r="0" b="0"/>
          <a:pathLst>
            <a:path>
              <a:moveTo>
                <a:pt x="0" y="0"/>
              </a:moveTo>
              <a:lnTo>
                <a:pt x="0" y="1008998"/>
              </a:lnTo>
              <a:lnTo>
                <a:pt x="907817" y="1008998"/>
              </a:lnTo>
              <a:lnTo>
                <a:pt x="907817" y="106157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DE1C0-64E1-4A8C-9255-00993B6D1617}">
      <dsp:nvSpPr>
        <dsp:cNvPr id="0" name=""/>
        <dsp:cNvSpPr/>
      </dsp:nvSpPr>
      <dsp:spPr>
        <a:xfrm>
          <a:off x="4201176" y="3126267"/>
          <a:ext cx="91440" cy="1206797"/>
        </a:xfrm>
        <a:custGeom>
          <a:avLst/>
          <a:gdLst/>
          <a:ahLst/>
          <a:cxnLst/>
          <a:rect l="0" t="0" r="0" b="0"/>
          <a:pathLst>
            <a:path>
              <a:moveTo>
                <a:pt x="45720" y="0"/>
              </a:moveTo>
              <a:lnTo>
                <a:pt x="45720" y="1206797"/>
              </a:lnTo>
              <a:lnTo>
                <a:pt x="57639" y="1206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57ED4-42AF-4F92-B47A-A46B01E0B96B}">
      <dsp:nvSpPr>
        <dsp:cNvPr id="0" name=""/>
        <dsp:cNvSpPr/>
      </dsp:nvSpPr>
      <dsp:spPr>
        <a:xfrm>
          <a:off x="5062723" y="1453604"/>
          <a:ext cx="1549541" cy="1023333"/>
        </a:xfrm>
        <a:custGeom>
          <a:avLst/>
          <a:gdLst/>
          <a:ahLst/>
          <a:cxnLst/>
          <a:rect l="0" t="0" r="0" b="0"/>
          <a:pathLst>
            <a:path>
              <a:moveTo>
                <a:pt x="1549541" y="0"/>
              </a:moveTo>
              <a:lnTo>
                <a:pt x="1549541" y="970760"/>
              </a:lnTo>
              <a:lnTo>
                <a:pt x="0" y="970760"/>
              </a:lnTo>
              <a:lnTo>
                <a:pt x="0" y="102333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F3A61-B970-429C-8040-D990ABDFB5CB}">
      <dsp:nvSpPr>
        <dsp:cNvPr id="0" name=""/>
        <dsp:cNvSpPr/>
      </dsp:nvSpPr>
      <dsp:spPr>
        <a:xfrm>
          <a:off x="3411478" y="652246"/>
          <a:ext cx="3200787" cy="152027"/>
        </a:xfrm>
        <a:custGeom>
          <a:avLst/>
          <a:gdLst/>
          <a:ahLst/>
          <a:cxnLst/>
          <a:rect l="0" t="0" r="0" b="0"/>
          <a:pathLst>
            <a:path>
              <a:moveTo>
                <a:pt x="0" y="0"/>
              </a:moveTo>
              <a:lnTo>
                <a:pt x="0" y="99454"/>
              </a:lnTo>
              <a:lnTo>
                <a:pt x="3200787" y="99454"/>
              </a:lnTo>
              <a:lnTo>
                <a:pt x="3200787" y="15202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099EB-8373-460D-A52B-F8FA77A3073D}">
      <dsp:nvSpPr>
        <dsp:cNvPr id="0" name=""/>
        <dsp:cNvSpPr/>
      </dsp:nvSpPr>
      <dsp:spPr>
        <a:xfrm>
          <a:off x="1592280" y="1383234"/>
          <a:ext cx="406060" cy="1007486"/>
        </a:xfrm>
        <a:custGeom>
          <a:avLst/>
          <a:gdLst/>
          <a:ahLst/>
          <a:cxnLst/>
          <a:rect l="0" t="0" r="0" b="0"/>
          <a:pathLst>
            <a:path>
              <a:moveTo>
                <a:pt x="406060" y="0"/>
              </a:moveTo>
              <a:lnTo>
                <a:pt x="406060" y="1007486"/>
              </a:lnTo>
              <a:lnTo>
                <a:pt x="0" y="100748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566C39-68B2-467A-B530-3472B693FE22}">
      <dsp:nvSpPr>
        <dsp:cNvPr id="0" name=""/>
        <dsp:cNvSpPr/>
      </dsp:nvSpPr>
      <dsp:spPr>
        <a:xfrm>
          <a:off x="1998340" y="1383234"/>
          <a:ext cx="462087" cy="3430351"/>
        </a:xfrm>
        <a:custGeom>
          <a:avLst/>
          <a:gdLst/>
          <a:ahLst/>
          <a:cxnLst/>
          <a:rect l="0" t="0" r="0" b="0"/>
          <a:pathLst>
            <a:path>
              <a:moveTo>
                <a:pt x="0" y="0"/>
              </a:moveTo>
              <a:lnTo>
                <a:pt x="0" y="3430351"/>
              </a:lnTo>
              <a:lnTo>
                <a:pt x="462087" y="343035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C57FD-B8B4-46E6-AD73-EAE9F37A5313}">
      <dsp:nvSpPr>
        <dsp:cNvPr id="0" name=""/>
        <dsp:cNvSpPr/>
      </dsp:nvSpPr>
      <dsp:spPr>
        <a:xfrm>
          <a:off x="1998340" y="1383234"/>
          <a:ext cx="462087" cy="2675876"/>
        </a:xfrm>
        <a:custGeom>
          <a:avLst/>
          <a:gdLst/>
          <a:ahLst/>
          <a:cxnLst/>
          <a:rect l="0" t="0" r="0" b="0"/>
          <a:pathLst>
            <a:path>
              <a:moveTo>
                <a:pt x="0" y="0"/>
              </a:moveTo>
              <a:lnTo>
                <a:pt x="0" y="2675876"/>
              </a:lnTo>
              <a:lnTo>
                <a:pt x="462087" y="267587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C48223-2FCF-40CC-9D7D-0D67F69B7FDE}">
      <dsp:nvSpPr>
        <dsp:cNvPr id="0" name=""/>
        <dsp:cNvSpPr/>
      </dsp:nvSpPr>
      <dsp:spPr>
        <a:xfrm>
          <a:off x="1998340" y="1383234"/>
          <a:ext cx="462087" cy="1921401"/>
        </a:xfrm>
        <a:custGeom>
          <a:avLst/>
          <a:gdLst/>
          <a:ahLst/>
          <a:cxnLst/>
          <a:rect l="0" t="0" r="0" b="0"/>
          <a:pathLst>
            <a:path>
              <a:moveTo>
                <a:pt x="0" y="0"/>
              </a:moveTo>
              <a:lnTo>
                <a:pt x="0" y="1921401"/>
              </a:lnTo>
              <a:lnTo>
                <a:pt x="462087" y="192140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2DB8C-5CE2-4548-9BF9-3229A96123E2}">
      <dsp:nvSpPr>
        <dsp:cNvPr id="0" name=""/>
        <dsp:cNvSpPr/>
      </dsp:nvSpPr>
      <dsp:spPr>
        <a:xfrm>
          <a:off x="1998340" y="1383234"/>
          <a:ext cx="462087" cy="1166926"/>
        </a:xfrm>
        <a:custGeom>
          <a:avLst/>
          <a:gdLst/>
          <a:ahLst/>
          <a:cxnLst/>
          <a:rect l="0" t="0" r="0" b="0"/>
          <a:pathLst>
            <a:path>
              <a:moveTo>
                <a:pt x="0" y="0"/>
              </a:moveTo>
              <a:lnTo>
                <a:pt x="0" y="1166926"/>
              </a:lnTo>
              <a:lnTo>
                <a:pt x="462087" y="116692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EB47A-9FBB-41BB-AE64-02910521D370}">
      <dsp:nvSpPr>
        <dsp:cNvPr id="0" name=""/>
        <dsp:cNvSpPr/>
      </dsp:nvSpPr>
      <dsp:spPr>
        <a:xfrm>
          <a:off x="1998340" y="606526"/>
          <a:ext cx="1413137" cy="91440"/>
        </a:xfrm>
        <a:custGeom>
          <a:avLst/>
          <a:gdLst/>
          <a:ahLst/>
          <a:cxnLst/>
          <a:rect l="0" t="0" r="0" b="0"/>
          <a:pathLst>
            <a:path>
              <a:moveTo>
                <a:pt x="1413137" y="45720"/>
              </a:moveTo>
              <a:lnTo>
                <a:pt x="1413137" y="74805"/>
              </a:lnTo>
              <a:lnTo>
                <a:pt x="0" y="74805"/>
              </a:lnTo>
              <a:lnTo>
                <a:pt x="0" y="12737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8541C6-3250-4CF3-ADC5-386DA520168A}">
      <dsp:nvSpPr>
        <dsp:cNvPr id="0" name=""/>
        <dsp:cNvSpPr/>
      </dsp:nvSpPr>
      <dsp:spPr>
        <a:xfrm>
          <a:off x="649330" y="652246"/>
          <a:ext cx="2762148" cy="152027"/>
        </a:xfrm>
        <a:custGeom>
          <a:avLst/>
          <a:gdLst/>
          <a:ahLst/>
          <a:cxnLst/>
          <a:rect l="0" t="0" r="0" b="0"/>
          <a:pathLst>
            <a:path>
              <a:moveTo>
                <a:pt x="2762148" y="0"/>
              </a:moveTo>
              <a:lnTo>
                <a:pt x="2762148" y="99454"/>
              </a:lnTo>
              <a:lnTo>
                <a:pt x="0" y="99454"/>
              </a:lnTo>
              <a:lnTo>
                <a:pt x="0" y="15202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BD28E4-99A0-4BE3-81F0-653CB5BAF7ED}">
      <dsp:nvSpPr>
        <dsp:cNvPr id="0" name=""/>
        <dsp:cNvSpPr/>
      </dsp:nvSpPr>
      <dsp:spPr>
        <a:xfrm>
          <a:off x="2762148" y="2916"/>
          <a:ext cx="1298660" cy="6493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PTOF RAV PA </a:t>
          </a:r>
          <a:endParaRPr lang="it-IT" sz="1100" b="1" kern="1200" dirty="0"/>
        </a:p>
      </dsp:txBody>
      <dsp:txXfrm>
        <a:off x="2762148" y="2916"/>
        <a:ext cx="1298660" cy="649330"/>
      </dsp:txXfrm>
    </dsp:sp>
    <dsp:sp modelId="{3E30FD41-AB42-4EF4-90FE-6FBD19D21E5D}">
      <dsp:nvSpPr>
        <dsp:cNvPr id="0" name=""/>
        <dsp:cNvSpPr/>
      </dsp:nvSpPr>
      <dsp:spPr>
        <a:xfrm>
          <a:off x="0" y="804273"/>
          <a:ext cx="1298660" cy="6493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contesto</a:t>
          </a:r>
          <a:endParaRPr lang="it-IT" sz="1100" b="1" kern="1200" dirty="0"/>
        </a:p>
      </dsp:txBody>
      <dsp:txXfrm>
        <a:off x="0" y="804273"/>
        <a:ext cx="1298660" cy="649330"/>
      </dsp:txXfrm>
    </dsp:sp>
    <dsp:sp modelId="{73DD2ECA-BBB6-4EF8-AD8B-0143F605AC36}">
      <dsp:nvSpPr>
        <dsp:cNvPr id="0" name=""/>
        <dsp:cNvSpPr/>
      </dsp:nvSpPr>
      <dsp:spPr>
        <a:xfrm>
          <a:off x="1349010" y="733904"/>
          <a:ext cx="1298660" cy="6493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esiti</a:t>
          </a:r>
          <a:endParaRPr lang="it-IT" sz="1100" b="1" kern="1200" dirty="0"/>
        </a:p>
      </dsp:txBody>
      <dsp:txXfrm>
        <a:off x="1349010" y="733904"/>
        <a:ext cx="1298660" cy="649330"/>
      </dsp:txXfrm>
    </dsp:sp>
    <dsp:sp modelId="{07BBDA2A-593F-4A0C-A5FA-BDEA3661BB64}">
      <dsp:nvSpPr>
        <dsp:cNvPr id="0" name=""/>
        <dsp:cNvSpPr/>
      </dsp:nvSpPr>
      <dsp:spPr>
        <a:xfrm>
          <a:off x="2460428" y="2225495"/>
          <a:ext cx="1298660" cy="649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Risultati scolastici</a:t>
          </a:r>
          <a:endParaRPr lang="it-IT" sz="1100" b="1" kern="1200" dirty="0"/>
        </a:p>
      </dsp:txBody>
      <dsp:txXfrm>
        <a:off x="2460428" y="2225495"/>
        <a:ext cx="1298660" cy="649330"/>
      </dsp:txXfrm>
    </dsp:sp>
    <dsp:sp modelId="{6883939D-36A7-4B13-9E2D-18C7931A1925}">
      <dsp:nvSpPr>
        <dsp:cNvPr id="0" name=""/>
        <dsp:cNvSpPr/>
      </dsp:nvSpPr>
      <dsp:spPr>
        <a:xfrm>
          <a:off x="2460428" y="2979970"/>
          <a:ext cx="1298660" cy="649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Risultati INVALSI</a:t>
          </a:r>
          <a:endParaRPr lang="it-IT" sz="1100" b="1" kern="1200" dirty="0"/>
        </a:p>
      </dsp:txBody>
      <dsp:txXfrm>
        <a:off x="2460428" y="2979970"/>
        <a:ext cx="1298660" cy="649330"/>
      </dsp:txXfrm>
    </dsp:sp>
    <dsp:sp modelId="{EE3A4A78-9527-4C30-BBE5-CC71569F278A}">
      <dsp:nvSpPr>
        <dsp:cNvPr id="0" name=""/>
        <dsp:cNvSpPr/>
      </dsp:nvSpPr>
      <dsp:spPr>
        <a:xfrm>
          <a:off x="2460428" y="3734446"/>
          <a:ext cx="1298660" cy="649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Competenze chiave e di cittadinanza</a:t>
          </a:r>
          <a:endParaRPr lang="it-IT" sz="1100" b="1" kern="1200" dirty="0"/>
        </a:p>
      </dsp:txBody>
      <dsp:txXfrm>
        <a:off x="2460428" y="3734446"/>
        <a:ext cx="1298660" cy="649330"/>
      </dsp:txXfrm>
    </dsp:sp>
    <dsp:sp modelId="{92A9B056-1F1F-4290-A153-9C30CACA8320}">
      <dsp:nvSpPr>
        <dsp:cNvPr id="0" name=""/>
        <dsp:cNvSpPr/>
      </dsp:nvSpPr>
      <dsp:spPr>
        <a:xfrm>
          <a:off x="2460428" y="4488921"/>
          <a:ext cx="1298660" cy="649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Risultati a distanza </a:t>
          </a:r>
          <a:endParaRPr lang="it-IT" sz="1100" b="1" kern="1200" dirty="0"/>
        </a:p>
      </dsp:txBody>
      <dsp:txXfrm>
        <a:off x="2460428" y="4488921"/>
        <a:ext cx="1298660" cy="649330"/>
      </dsp:txXfrm>
    </dsp:sp>
    <dsp:sp modelId="{1E2D5099-6613-419B-964B-63095F6DE03E}">
      <dsp:nvSpPr>
        <dsp:cNvPr id="0" name=""/>
        <dsp:cNvSpPr/>
      </dsp:nvSpPr>
      <dsp:spPr>
        <a:xfrm>
          <a:off x="0" y="2086479"/>
          <a:ext cx="1592280" cy="608483"/>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PRIORITÀ E TRAGUARDI</a:t>
          </a:r>
          <a:endParaRPr lang="it-IT" sz="1100" b="1" kern="1200" dirty="0"/>
        </a:p>
      </dsp:txBody>
      <dsp:txXfrm>
        <a:off x="0" y="2086479"/>
        <a:ext cx="1592280" cy="608483"/>
      </dsp:txXfrm>
    </dsp:sp>
    <dsp:sp modelId="{180B18A0-A0C0-499F-9360-5DB4CD858067}">
      <dsp:nvSpPr>
        <dsp:cNvPr id="0" name=""/>
        <dsp:cNvSpPr/>
      </dsp:nvSpPr>
      <dsp:spPr>
        <a:xfrm>
          <a:off x="5962935" y="804273"/>
          <a:ext cx="1298660" cy="6493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processi</a:t>
          </a:r>
          <a:endParaRPr lang="it-IT" sz="1100" b="1" kern="1200" dirty="0"/>
        </a:p>
      </dsp:txBody>
      <dsp:txXfrm>
        <a:off x="5962935" y="804273"/>
        <a:ext cx="1298660" cy="649330"/>
      </dsp:txXfrm>
    </dsp:sp>
    <dsp:sp modelId="{AAA7B8BD-9983-433D-8882-4CE7DEFC0396}">
      <dsp:nvSpPr>
        <dsp:cNvPr id="0" name=""/>
        <dsp:cNvSpPr/>
      </dsp:nvSpPr>
      <dsp:spPr>
        <a:xfrm>
          <a:off x="4042940" y="2476937"/>
          <a:ext cx="2039566" cy="649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Pratiche  educative e didattiche</a:t>
          </a:r>
          <a:endParaRPr lang="it-IT" sz="1100" b="1" kern="1200" dirty="0"/>
        </a:p>
      </dsp:txBody>
      <dsp:txXfrm>
        <a:off x="4042940" y="2476937"/>
        <a:ext cx="2039566" cy="649330"/>
      </dsp:txXfrm>
    </dsp:sp>
    <dsp:sp modelId="{0E1B2C8A-EE8F-4138-8392-359C373F5F5A}">
      <dsp:nvSpPr>
        <dsp:cNvPr id="0" name=""/>
        <dsp:cNvSpPr/>
      </dsp:nvSpPr>
      <dsp:spPr>
        <a:xfrm>
          <a:off x="4258816" y="3524962"/>
          <a:ext cx="2205966" cy="16162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it-IT" sz="1100" b="1" kern="1200" dirty="0" smtClean="0">
              <a:solidFill>
                <a:schemeClr val="tx1"/>
              </a:solidFill>
              <a:effectLst/>
            </a:rPr>
            <a:t>1.Curricolo, progettazione e valutazione</a:t>
          </a:r>
        </a:p>
        <a:p>
          <a:pPr lvl="0" algn="l" defTabSz="488950">
            <a:lnSpc>
              <a:spcPct val="90000"/>
            </a:lnSpc>
            <a:spcBef>
              <a:spcPct val="0"/>
            </a:spcBef>
            <a:spcAft>
              <a:spcPct val="35000"/>
            </a:spcAft>
          </a:pPr>
          <a:r>
            <a:rPr lang="it-IT" sz="1100" b="1" kern="1200" dirty="0" smtClean="0">
              <a:solidFill>
                <a:schemeClr val="tx1"/>
              </a:solidFill>
              <a:effectLst/>
            </a:rPr>
            <a:t>2.Ambiente di apprendimento</a:t>
          </a:r>
        </a:p>
        <a:p>
          <a:pPr lvl="0" algn="l" defTabSz="488950">
            <a:lnSpc>
              <a:spcPct val="90000"/>
            </a:lnSpc>
            <a:spcBef>
              <a:spcPct val="0"/>
            </a:spcBef>
            <a:spcAft>
              <a:spcPct val="35000"/>
            </a:spcAft>
          </a:pPr>
          <a:r>
            <a:rPr lang="it-IT" sz="1100" b="1" kern="1200" dirty="0" smtClean="0">
              <a:solidFill>
                <a:schemeClr val="tx1"/>
              </a:solidFill>
              <a:effectLst/>
            </a:rPr>
            <a:t>3. Inclusione e differenziazione</a:t>
          </a:r>
        </a:p>
        <a:p>
          <a:pPr lvl="0" algn="l" defTabSz="488950">
            <a:lnSpc>
              <a:spcPct val="90000"/>
            </a:lnSpc>
            <a:spcBef>
              <a:spcPct val="0"/>
            </a:spcBef>
            <a:spcAft>
              <a:spcPct val="35000"/>
            </a:spcAft>
          </a:pPr>
          <a:r>
            <a:rPr lang="it-IT" sz="1100" b="1" kern="1200" dirty="0" smtClean="0">
              <a:solidFill>
                <a:schemeClr val="tx1"/>
              </a:solidFill>
              <a:effectLst/>
            </a:rPr>
            <a:t>4. Attività di continuità e orientamento </a:t>
          </a:r>
        </a:p>
        <a:p>
          <a:pPr lvl="0" algn="l" defTabSz="488950">
            <a:lnSpc>
              <a:spcPct val="90000"/>
            </a:lnSpc>
            <a:spcBef>
              <a:spcPct val="0"/>
            </a:spcBef>
            <a:spcAft>
              <a:spcPct val="35000"/>
            </a:spcAft>
          </a:pPr>
          <a:r>
            <a:rPr lang="it-IT" sz="1100" b="1" kern="1200" dirty="0" smtClean="0">
              <a:solidFill>
                <a:schemeClr val="tx1"/>
              </a:solidFill>
              <a:effectLst/>
            </a:rPr>
            <a:t>Alternanza scuola lavoro</a:t>
          </a:r>
          <a:endParaRPr lang="it-IT" sz="1100" kern="1200" dirty="0">
            <a:solidFill>
              <a:schemeClr val="tx1"/>
            </a:solidFill>
          </a:endParaRPr>
        </a:p>
      </dsp:txBody>
      <dsp:txXfrm>
        <a:off x="4258816" y="3524962"/>
        <a:ext cx="2205966" cy="1616205"/>
      </dsp:txXfrm>
    </dsp:sp>
    <dsp:sp modelId="{295F025F-712E-47BD-B2D7-FC3A8E2528CC}">
      <dsp:nvSpPr>
        <dsp:cNvPr id="0" name=""/>
        <dsp:cNvSpPr/>
      </dsp:nvSpPr>
      <dsp:spPr>
        <a:xfrm>
          <a:off x="6604886" y="2515175"/>
          <a:ext cx="1830393" cy="649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Pratiche gestionali e amministrative </a:t>
          </a:r>
          <a:endParaRPr lang="it-IT" sz="1100" b="1" kern="1200" dirty="0"/>
        </a:p>
      </dsp:txBody>
      <dsp:txXfrm>
        <a:off x="6604886" y="2515175"/>
        <a:ext cx="1830393" cy="649330"/>
      </dsp:txXfrm>
    </dsp:sp>
    <dsp:sp modelId="{EFF45DF2-1306-4B65-A659-1AA2863CDEFF}">
      <dsp:nvSpPr>
        <dsp:cNvPr id="0" name=""/>
        <dsp:cNvSpPr/>
      </dsp:nvSpPr>
      <dsp:spPr>
        <a:xfrm rot="10800000" flipV="1">
          <a:off x="6897730" y="3141103"/>
          <a:ext cx="1537549" cy="20000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endParaRPr lang="it-IT" sz="1100" kern="1200" dirty="0" smtClean="0"/>
        </a:p>
        <a:p>
          <a:pPr lvl="0" algn="l" defTabSz="488950">
            <a:lnSpc>
              <a:spcPct val="90000"/>
            </a:lnSpc>
            <a:spcBef>
              <a:spcPct val="0"/>
            </a:spcBef>
            <a:spcAft>
              <a:spcPct val="35000"/>
            </a:spcAft>
          </a:pPr>
          <a:endParaRPr lang="it-IT" sz="1100" kern="1200" dirty="0" smtClean="0"/>
        </a:p>
        <a:p>
          <a:pPr lvl="0" algn="l" defTabSz="488950">
            <a:lnSpc>
              <a:spcPct val="90000"/>
            </a:lnSpc>
            <a:spcBef>
              <a:spcPct val="0"/>
            </a:spcBef>
            <a:spcAft>
              <a:spcPct val="35000"/>
            </a:spcAft>
          </a:pPr>
          <a:endParaRPr lang="it-IT" sz="1100" kern="1200" dirty="0" smtClean="0"/>
        </a:p>
        <a:p>
          <a:pPr lvl="0" algn="l" defTabSz="488950">
            <a:lnSpc>
              <a:spcPct val="90000"/>
            </a:lnSpc>
            <a:spcBef>
              <a:spcPct val="0"/>
            </a:spcBef>
            <a:spcAft>
              <a:spcPct val="35000"/>
            </a:spcAft>
          </a:pPr>
          <a:r>
            <a:rPr lang="it-IT" sz="1100" b="1" kern="1200" dirty="0" smtClean="0">
              <a:solidFill>
                <a:schemeClr val="tx1"/>
              </a:solidFill>
            </a:rPr>
            <a:t>1.Orientamento strategico e organizzazione della scuola</a:t>
          </a:r>
        </a:p>
        <a:p>
          <a:pPr lvl="0" algn="l" defTabSz="488950">
            <a:lnSpc>
              <a:spcPct val="90000"/>
            </a:lnSpc>
            <a:spcBef>
              <a:spcPct val="0"/>
            </a:spcBef>
            <a:spcAft>
              <a:spcPct val="35000"/>
            </a:spcAft>
          </a:pPr>
          <a:r>
            <a:rPr lang="it-IT" sz="1100" b="1" kern="1200" dirty="0" smtClean="0">
              <a:solidFill>
                <a:schemeClr val="tx1"/>
              </a:solidFill>
              <a:effectLst/>
              <a:latin typeface="+mn-lt"/>
              <a:ea typeface="Calibri"/>
            </a:rPr>
            <a:t>2.Sviluppo e valorizzazione delle risorse umane</a:t>
          </a:r>
        </a:p>
        <a:p>
          <a:pPr lvl="0" algn="l" defTabSz="488950">
            <a:lnSpc>
              <a:spcPct val="90000"/>
            </a:lnSpc>
            <a:spcBef>
              <a:spcPct val="0"/>
            </a:spcBef>
            <a:spcAft>
              <a:spcPct val="35000"/>
            </a:spcAft>
          </a:pPr>
          <a:r>
            <a:rPr lang="it-IT" sz="1100" b="1" kern="1200" dirty="0" smtClean="0">
              <a:solidFill>
                <a:schemeClr val="tx1"/>
              </a:solidFill>
              <a:effectLst/>
              <a:latin typeface="+mn-lt"/>
            </a:rPr>
            <a:t>3. Integrazione con il territorio e rapporti</a:t>
          </a:r>
        </a:p>
        <a:p>
          <a:pPr lvl="0" defTabSz="488950">
            <a:lnSpc>
              <a:spcPct val="90000"/>
            </a:lnSpc>
            <a:spcBef>
              <a:spcPct val="0"/>
            </a:spcBef>
            <a:spcAft>
              <a:spcPct val="35000"/>
            </a:spcAft>
          </a:pPr>
          <a:r>
            <a:rPr lang="it-IT" sz="1100" b="1" kern="1200" dirty="0" smtClean="0">
              <a:solidFill>
                <a:schemeClr val="tx1"/>
              </a:solidFill>
              <a:effectLst/>
              <a:latin typeface="+mn-lt"/>
            </a:rPr>
            <a:t>con le famiglie</a:t>
          </a:r>
        </a:p>
        <a:p>
          <a:pPr lvl="0" algn="l" defTabSz="488950">
            <a:lnSpc>
              <a:spcPct val="90000"/>
            </a:lnSpc>
            <a:spcBef>
              <a:spcPct val="0"/>
            </a:spcBef>
            <a:spcAft>
              <a:spcPct val="35000"/>
            </a:spcAft>
          </a:pPr>
          <a:endParaRPr lang="it-IT" sz="1100" b="1" kern="1200" dirty="0" smtClean="0">
            <a:solidFill>
              <a:srgbClr val="000000"/>
            </a:solidFill>
            <a:effectLst/>
            <a:latin typeface="+mn-lt"/>
            <a:ea typeface="Calibri"/>
          </a:endParaRPr>
        </a:p>
        <a:p>
          <a:pPr lvl="0" algn="l" defTabSz="488950">
            <a:lnSpc>
              <a:spcPct val="90000"/>
            </a:lnSpc>
            <a:spcBef>
              <a:spcPct val="0"/>
            </a:spcBef>
            <a:spcAft>
              <a:spcPct val="35000"/>
            </a:spcAft>
          </a:pPr>
          <a:endParaRPr lang="it-IT" sz="1100" b="1" kern="1200" dirty="0" smtClean="0">
            <a:solidFill>
              <a:srgbClr val="000000"/>
            </a:solidFill>
            <a:effectLst/>
            <a:latin typeface="+mn-lt"/>
            <a:ea typeface="Calibri"/>
          </a:endParaRPr>
        </a:p>
        <a:p>
          <a:pPr lvl="0" algn="l" defTabSz="488950">
            <a:lnSpc>
              <a:spcPct val="90000"/>
            </a:lnSpc>
            <a:spcBef>
              <a:spcPct val="0"/>
            </a:spcBef>
            <a:spcAft>
              <a:spcPct val="35000"/>
            </a:spcAft>
          </a:pPr>
          <a:endParaRPr lang="it-IT" sz="1100" kern="1200" dirty="0" smtClean="0"/>
        </a:p>
      </dsp:txBody>
      <dsp:txXfrm rot="-10800000">
        <a:off x="6897730" y="3141103"/>
        <a:ext cx="1537549" cy="2000064"/>
      </dsp:txXfrm>
    </dsp:sp>
    <dsp:sp modelId="{9A22FA4B-4113-49ED-9460-F87A556054F2}">
      <dsp:nvSpPr>
        <dsp:cNvPr id="0" name=""/>
        <dsp:cNvSpPr/>
      </dsp:nvSpPr>
      <dsp:spPr>
        <a:xfrm>
          <a:off x="7229742" y="1416179"/>
          <a:ext cx="1205537" cy="600968"/>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b="1" kern="1200" dirty="0" smtClean="0"/>
            <a:t>OBIETTIVI</a:t>
          </a:r>
          <a:endParaRPr lang="it-IT" sz="1100" b="1" kern="1200" dirty="0"/>
        </a:p>
      </dsp:txBody>
      <dsp:txXfrm>
        <a:off x="7229742" y="1416179"/>
        <a:ext cx="1205537" cy="60096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2"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olo e contenuto: enfas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2"/>
          <p:cNvSpPr>
            <a:spLocks noGrp="1"/>
          </p:cNvSpPr>
          <p:nvPr>
            <p:ph type="dt" sz="half" idx="10"/>
          </p:nvPr>
        </p:nvSpPr>
        <p:spPr/>
        <p:txBody>
          <a:bodyPr/>
          <a:lstStyle>
            <a:lvl1pPr eaLnBrk="1" latinLnBrk="0" hangingPunct="1">
              <a:defRPr kumimoji="0" lang="it-IT">
                <a:solidFill>
                  <a:schemeClr val="tx1">
                    <a:lumMod val="85000"/>
                    <a:lumOff val="15000"/>
                  </a:schemeClr>
                </a:solidFill>
              </a:defRPr>
            </a:lvl1pPr>
          </a:lstStyle>
          <a:p>
            <a:pPr>
              <a:defRPr/>
            </a:pPr>
            <a:fld id="{7B12DC04-A5FA-433D-BB68-6D272B8B0A98}" type="datetimeFigureOut">
              <a:rPr lang="it-IT"/>
              <a:pPr>
                <a:defRPr/>
              </a:pPr>
              <a:t>07/06/2020</a:t>
            </a:fld>
            <a:endParaRPr/>
          </a:p>
        </p:txBody>
      </p:sp>
      <p:sp>
        <p:nvSpPr>
          <p:cNvPr id="5" name="Footer Placeholder 3"/>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a:pPr>
            <a:endParaRPr/>
          </a:p>
        </p:txBody>
      </p:sp>
      <p:sp>
        <p:nvSpPr>
          <p:cNvPr id="7" name="Slide Number Placeholder 4"/>
          <p:cNvSpPr>
            <a:spLocks noGrp="1"/>
          </p:cNvSpPr>
          <p:nvPr>
            <p:ph type="sldNum" sz="quarter" idx="12"/>
          </p:nvPr>
        </p:nvSpPr>
        <p:spPr/>
        <p:txBody>
          <a:bodyPr/>
          <a:lstStyle>
            <a:lvl1pPr>
              <a:defRPr>
                <a:solidFill>
                  <a:srgbClr val="262626"/>
                </a:solidFill>
              </a:defRPr>
            </a:lvl1pPr>
          </a:lstStyle>
          <a:p>
            <a:pPr>
              <a:defRPr/>
            </a:pPr>
            <a:fld id="{BD67B25D-753F-42EA-9BB0-528C3D8C790B}" type="slidenum">
              <a:rPr lang="it-IT" altLang="it-IT"/>
              <a:pPr>
                <a:defRPr/>
              </a:pPr>
              <a:t>‹N›</a:t>
            </a:fld>
            <a:endParaRPr lang="it-IT" altLang="it-IT"/>
          </a:p>
        </p:txBody>
      </p:sp>
    </p:spTree>
    <p:extLst>
      <p:ext uri="{BB962C8B-B14F-4D97-AF65-F5344CB8AC3E}">
        <p14:creationId xmlns:p14="http://schemas.microsoft.com/office/powerpoint/2010/main" val="202927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20932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0330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3"/>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90035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88307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9"/>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2"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2746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7133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3"/>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92642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6498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2185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599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2"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51273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marL="8145">
              <a:lnSpc>
                <a:spcPts val="904"/>
              </a:lnSpc>
              <a:defRPr sz="770" b="0" i="0" spc="-3">
                <a:solidFill>
                  <a:schemeClr val="tx1"/>
                </a:solidFill>
                <a:latin typeface="Times New Roman"/>
                <a:cs typeface="Times New Roman"/>
              </a:defRPr>
            </a:lvl1pPr>
          </a:lstStyle>
          <a:p>
            <a:pPr>
              <a:defRPr/>
            </a:pPr>
            <a:r>
              <a:rPr lang="it-IT">
                <a:solidFill>
                  <a:prstClr val="black"/>
                </a:solidFill>
              </a:rPr>
              <a:t>Dicembre</a:t>
            </a:r>
            <a:r>
              <a:rPr lang="it-IT" spc="-38">
                <a:solidFill>
                  <a:prstClr val="black"/>
                </a:solidFill>
              </a:rPr>
              <a:t> </a:t>
            </a:r>
            <a:r>
              <a:rPr lang="it-IT" spc="0">
                <a:solidFill>
                  <a:prstClr val="black"/>
                </a:solidFill>
              </a:rPr>
              <a:t>2017</a:t>
            </a:r>
            <a:endParaRPr lang="it-IT" spc="0" dirty="0">
              <a:solidFill>
                <a:prstClr val="black"/>
              </a:solidFill>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4A6D728-3F2B-4555-98FB-5C1911B51E8F}" type="datetimeFigureOut">
              <a:rPr lang="en-US">
                <a:solidFill>
                  <a:prstClr val="black">
                    <a:tint val="75000"/>
                  </a:prstClr>
                </a:solidFill>
              </a:rPr>
              <a:pPr>
                <a:defRPr/>
              </a:pPr>
              <a:t>6/7/2020</a:t>
            </a:fld>
            <a:endParaRPr lang="en-US">
              <a:solidFill>
                <a:prstClr val="black">
                  <a:tint val="75000"/>
                </a:prstClr>
              </a:solidFill>
            </a:endParaRPr>
          </a:p>
        </p:txBody>
      </p:sp>
      <p:sp>
        <p:nvSpPr>
          <p:cNvPr id="4" name="Holder 4"/>
          <p:cNvSpPr>
            <a:spLocks noGrp="1"/>
          </p:cNvSpPr>
          <p:nvPr>
            <p:ph type="sldNum" sz="quarter" idx="12"/>
          </p:nvPr>
        </p:nvSpPr>
        <p:spPr/>
        <p:txBody>
          <a:bodyPr lIns="0" tIns="0" rIns="0" bIns="0"/>
          <a:lstStyle>
            <a:lvl1pPr marL="15875">
              <a:lnSpc>
                <a:spcPts val="900"/>
              </a:lnSpc>
              <a:defRPr sz="700">
                <a:solidFill>
                  <a:schemeClr val="tx1"/>
                </a:solidFill>
                <a:latin typeface="Times New Roman" pitchFamily="18" charset="0"/>
                <a:cs typeface="Times New Roman" pitchFamily="18" charset="0"/>
              </a:defRPr>
            </a:lvl1pPr>
          </a:lstStyle>
          <a:p>
            <a:pPr>
              <a:defRPr/>
            </a:pPr>
            <a:fld id="{9697816D-B91F-4816-9586-9FA4F79C16C6}" type="slidenum">
              <a:rPr lang="it-IT" altLang="it-IT">
                <a:solidFill>
                  <a:prstClr val="black"/>
                </a:solidFill>
              </a:rPr>
              <a:pPr>
                <a:defRPr/>
              </a:pPr>
              <a:t>‹N›</a:t>
            </a:fld>
            <a:endParaRPr lang="it-IT" altLang="it-IT">
              <a:solidFill>
                <a:prstClr val="black"/>
              </a:solidFill>
            </a:endParaRPr>
          </a:p>
        </p:txBody>
      </p:sp>
    </p:spTree>
    <p:extLst>
      <p:ext uri="{BB962C8B-B14F-4D97-AF65-F5344CB8AC3E}">
        <p14:creationId xmlns:p14="http://schemas.microsoft.com/office/powerpoint/2010/main" val="843893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rgbClr val="08883B"/>
                </a:solidFill>
                <a:latin typeface="Arial"/>
                <a:cs typeface="Arial"/>
              </a:defRPr>
            </a:lvl1pPr>
          </a:lstStyle>
          <a:p>
            <a:endParaRPr/>
          </a:p>
        </p:txBody>
      </p:sp>
      <p:sp>
        <p:nvSpPr>
          <p:cNvPr id="3" name="Holder 3"/>
          <p:cNvSpPr>
            <a:spLocks noGrp="1"/>
          </p:cNvSpPr>
          <p:nvPr>
            <p:ph sz="half" idx="2"/>
          </p:nvPr>
        </p:nvSpPr>
        <p:spPr>
          <a:xfrm>
            <a:off x="508210" y="2613266"/>
            <a:ext cx="3595370" cy="3771265"/>
          </a:xfrm>
          <a:prstGeom prst="rect">
            <a:avLst/>
          </a:prstGeom>
        </p:spPr>
        <p:txBody>
          <a:bodyPr wrap="square" lIns="0" tIns="0" rIns="0" bIns="0">
            <a:spAutoFit/>
          </a:bodyPr>
          <a:lstStyle>
            <a:lvl1pPr>
              <a:defRPr sz="1600" b="0" i="0">
                <a:solidFill>
                  <a:srgbClr val="43682A"/>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6/7/2020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76219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9"/>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4629152"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B5EBE-6FBB-421E-99AA-081252CD993E}" type="datetimeFigureOut">
              <a:rPr lang="it-IT" smtClean="0">
                <a:solidFill>
                  <a:prstClr val="black">
                    <a:tint val="75000"/>
                  </a:prstClr>
                </a:solidFill>
              </a:rPr>
              <a:pPr/>
              <a:t>07/06/2020</a:t>
            </a:fld>
            <a:endParaRPr lang="it-IT">
              <a:solidFill>
                <a:prstClr val="black">
                  <a:tint val="75000"/>
                </a:prstClr>
              </a:solidFill>
            </a:endParaRPr>
          </a:p>
        </p:txBody>
      </p:sp>
      <p:sp>
        <p:nvSpPr>
          <p:cNvPr id="5" name="Segnaposto piè di pagina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D1D8F-519B-431E-8F3A-285173235548}"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207866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0" y="330201"/>
            <a:ext cx="9144000" cy="2057400"/>
          </a:xfrm>
          <a:prstGeom prst="roundRect">
            <a:avLst/>
          </a:prstGeom>
          <a:solidFill>
            <a:srgbClr val="F5FF50"/>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it-IT" sz="3200" b="1" dirty="0">
                <a:solidFill>
                  <a:srgbClr val="00B0F0"/>
                </a:solidFill>
                <a:latin typeface="Quicksand-Light" panose="02070303000000060000"/>
              </a:rPr>
              <a:t>CORSO DI PREPARAZIONE </a:t>
            </a:r>
          </a:p>
          <a:p>
            <a:pPr lvl="0" algn="ctr"/>
            <a:r>
              <a:rPr lang="it-IT" sz="3200" b="1" dirty="0">
                <a:solidFill>
                  <a:srgbClr val="00B0F0"/>
                </a:solidFill>
                <a:latin typeface="Quicksand-Light" panose="02070303000000060000"/>
              </a:rPr>
              <a:t>AL CONCORSO A CATTEDRA ORDINARIO </a:t>
            </a:r>
          </a:p>
          <a:p>
            <a:pPr lvl="0" algn="ctr"/>
            <a:r>
              <a:rPr lang="it-IT" sz="3200" b="1" dirty="0">
                <a:solidFill>
                  <a:srgbClr val="00B0F0"/>
                </a:solidFill>
                <a:latin typeface="Quicksand-Light" panose="02070303000000060000"/>
              </a:rPr>
              <a:t>PER TUTTI GLI ORDINI E GRADI DI SCUOLA</a:t>
            </a:r>
          </a:p>
        </p:txBody>
      </p:sp>
      <p:sp>
        <p:nvSpPr>
          <p:cNvPr id="2" name="Rettangolo 1"/>
          <p:cNvSpPr/>
          <p:nvPr/>
        </p:nvSpPr>
        <p:spPr>
          <a:xfrm>
            <a:off x="0" y="3013509"/>
            <a:ext cx="9144000" cy="461665"/>
          </a:xfrm>
          <a:prstGeom prst="rect">
            <a:avLst/>
          </a:prstGeom>
        </p:spPr>
        <p:txBody>
          <a:bodyPr wrap="square">
            <a:spAutoFit/>
          </a:bodyPr>
          <a:lstStyle/>
          <a:p>
            <a:pPr algn="ctr"/>
            <a:r>
              <a:rPr lang="it-IT" sz="2400" b="1" dirty="0" smtClean="0">
                <a:solidFill>
                  <a:srgbClr val="FFFF00"/>
                </a:solidFill>
                <a:latin typeface="Garamond" panose="02020404030301010803" pitchFamily="18" charset="0"/>
                <a:cs typeface="Calibri" panose="020F0502020204030204" pitchFamily="34" charset="0"/>
              </a:rPr>
              <a:t>Prof</a:t>
            </a:r>
            <a:r>
              <a:rPr lang="it-IT" sz="2400" b="1" dirty="0">
                <a:solidFill>
                  <a:srgbClr val="FFFF00"/>
                </a:solidFill>
                <a:latin typeface="Garamond" panose="02020404030301010803" pitchFamily="18" charset="0"/>
                <a:cs typeface="Calibri" panose="020F0502020204030204" pitchFamily="34" charset="0"/>
              </a:rPr>
              <a:t>. Antonio Pizzarelli – Dirigente scolastico</a:t>
            </a:r>
          </a:p>
        </p:txBody>
      </p:sp>
      <p:sp>
        <p:nvSpPr>
          <p:cNvPr id="6" name="Rettangolo arrotondato 5"/>
          <p:cNvSpPr/>
          <p:nvPr/>
        </p:nvSpPr>
        <p:spPr>
          <a:xfrm>
            <a:off x="0" y="5037432"/>
            <a:ext cx="9143999" cy="1800199"/>
          </a:xfrm>
          <a:prstGeom prst="roundRect">
            <a:avLst/>
          </a:prstGeom>
          <a:solidFill>
            <a:srgbClr val="F5FF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sz="2200" b="1" dirty="0">
              <a:solidFill>
                <a:srgbClr val="0000FF"/>
              </a:solidFill>
            </a:endParaRPr>
          </a:p>
          <a:p>
            <a:pPr algn="ctr"/>
            <a:endParaRPr lang="it-IT" altLang="it-IT" sz="2400" b="1" dirty="0">
              <a:solidFill>
                <a:srgbClr val="00B0F0"/>
              </a:solidFill>
              <a:latin typeface="Garamond" panose="02020404030301010803" pitchFamily="18" charset="0"/>
              <a:cs typeface="Calibri" panose="020F0502020204030204" pitchFamily="34" charset="0"/>
            </a:endParaRPr>
          </a:p>
          <a:p>
            <a:pPr algn="ctr"/>
            <a:r>
              <a:rPr lang="it-IT" altLang="it-IT" sz="2800" b="1" dirty="0">
                <a:solidFill>
                  <a:srgbClr val="00B0F0"/>
                </a:solidFill>
                <a:latin typeface="Garamond" panose="02020404030301010803" pitchFamily="18" charset="0"/>
                <a:cs typeface="Calibri" panose="020F0502020204030204" pitchFamily="34" charset="0"/>
              </a:rPr>
              <a:t>Area 3 – Indicazioni nazionali, Piano triennale dell’offerta formativa,   programmazione curricolare e progettazione, continuità educativa,  curricolo, sistema di valutazione e autovalutazione.</a:t>
            </a:r>
            <a:endParaRPr lang="it-IT" sz="2800" dirty="0">
              <a:solidFill>
                <a:srgbClr val="00B0F0"/>
              </a:solidFill>
              <a:latin typeface="Garamond" panose="02020404030301010803" pitchFamily="18" charset="0"/>
            </a:endParaRPr>
          </a:p>
          <a:p>
            <a:pPr algn="ctr"/>
            <a:r>
              <a:rPr lang="it-IT" sz="2400" dirty="0">
                <a:solidFill>
                  <a:prstClr val="black"/>
                </a:solidFill>
              </a:rPr>
              <a:t/>
            </a:r>
            <a:br>
              <a:rPr lang="it-IT" sz="2400" dirty="0">
                <a:solidFill>
                  <a:prstClr val="black"/>
                </a:solidFill>
              </a:rPr>
            </a:br>
            <a:endParaRPr lang="it-IT" sz="2200" b="1" dirty="0">
              <a:solidFill>
                <a:srgbClr val="00B0F0"/>
              </a:solidFill>
            </a:endParaRPr>
          </a:p>
        </p:txBody>
      </p:sp>
    </p:spTree>
    <p:custDataLst>
      <p:tags r:id="rId1"/>
    </p:custDataLst>
    <p:extLst>
      <p:ext uri="{BB962C8B-B14F-4D97-AF65-F5344CB8AC3E}">
        <p14:creationId xmlns:p14="http://schemas.microsoft.com/office/powerpoint/2010/main" val="40028929"/>
      </p:ext>
    </p:extLst>
  </p:cSld>
  <p:clrMapOvr>
    <a:masterClrMapping/>
  </p:clrMapOvr>
  <p:transition spd="slow" advTm="14078">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1000" fill="hold"/>
                                        <p:tgtEl>
                                          <p:spTgt spid="6"/>
                                        </p:tgtEl>
                                      </p:cBhvr>
                                      <p:by x="65000" y="65000"/>
                                    </p:animScale>
                                  </p:childTnLst>
                                </p:cTn>
                              </p:par>
                              <p:par>
                                <p:cTn id="19" presetID="64" presetClass="path" presetSubtype="0" fill="hold" grpId="1" nodeType="withEffect">
                                  <p:stCondLst>
                                    <p:cond delay="0"/>
                                  </p:stCondLst>
                                  <p:childTnLst>
                                    <p:animMotion origin="layout" path="M 0 4.44444E-6 L -0.13151 -0.20973 " pathEditMode="relative" rAng="0" ptsTypes="AA">
                                      <p:cBhvr>
                                        <p:cTn id="20" dur="1000" fill="hold"/>
                                        <p:tgtEl>
                                          <p:spTgt spid="6"/>
                                        </p:tgtEl>
                                        <p:attrNameLst>
                                          <p:attrName>ppt_x</p:attrName>
                                          <p:attrName>ppt_y</p:attrName>
                                        </p:attrNameLst>
                                      </p:cBhvr>
                                      <p:rCtr x="-6576" y="-10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6"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8"/>
            <a:ext cx="8856984" cy="4801314"/>
          </a:xfrm>
          <a:prstGeom prst="rect">
            <a:avLst/>
          </a:prstGeom>
        </p:spPr>
        <p:txBody>
          <a:bodyPr wrap="square">
            <a:spAutoFit/>
          </a:bodyPr>
          <a:lstStyle/>
          <a:p>
            <a:pPr algn="just"/>
            <a:r>
              <a:rPr lang="it-IT" sz="3200" b="1" dirty="0">
                <a:solidFill>
                  <a:srgbClr val="FFFF00"/>
                </a:solidFill>
              </a:rPr>
              <a:t>4. DIRITTO DI SCELTA, OBBLIGO SCOLASTICO E </a:t>
            </a:r>
            <a:r>
              <a:rPr lang="it-IT" sz="3200" b="1" dirty="0" smtClean="0">
                <a:solidFill>
                  <a:srgbClr val="FFFF00"/>
                </a:solidFill>
              </a:rPr>
              <a:t>FREQUENZA</a:t>
            </a:r>
          </a:p>
          <a:p>
            <a:pPr algn="just"/>
            <a:r>
              <a:rPr lang="it-IT" dirty="0">
                <a:solidFill>
                  <a:srgbClr val="FFFF00"/>
                </a:solidFill>
              </a:rPr>
              <a:t/>
            </a:r>
            <a:br>
              <a:rPr lang="it-IT" dirty="0">
                <a:solidFill>
                  <a:srgbClr val="FFFF00"/>
                </a:solidFill>
              </a:rPr>
            </a:br>
            <a:r>
              <a:rPr lang="it-IT" sz="2800" dirty="0">
                <a:solidFill>
                  <a:srgbClr val="FFFF00"/>
                </a:solidFill>
              </a:rPr>
              <a:t>4.1. L’utente ha facoltà di scegliere fra le istituzioni che erogano il servizio scolastico. La libertà di scelta si esercita tra le istituzioni scolastiche statali dello stesso tipo, nei limiti della capienza obiettiva di ciascuna di esse. In caso di eccedenza di domande va, comunque, considerato il criterio della territorialità (residenza, domicilio, sede di lavoro dei familiari, ecc</a:t>
            </a:r>
            <a:r>
              <a:rPr lang="it-IT" sz="2800" dirty="0" smtClean="0">
                <a:solidFill>
                  <a:srgbClr val="FFFF00"/>
                </a:solidFill>
              </a:rPr>
              <a:t>.).</a:t>
            </a:r>
            <a:endParaRPr lang="it-IT" sz="2800" dirty="0">
              <a:solidFill>
                <a:srgbClr val="FFFF00"/>
              </a:solidFill>
            </a:endParaRPr>
          </a:p>
          <a:p>
            <a:pPr algn="just"/>
            <a:endParaRPr lang="it-IT" sz="2800" dirty="0">
              <a:solidFill>
                <a:srgbClr val="FFFF00"/>
              </a:solidFill>
            </a:endParaRPr>
          </a:p>
        </p:txBody>
      </p:sp>
    </p:spTree>
    <p:extLst>
      <p:ext uri="{BB962C8B-B14F-4D97-AF65-F5344CB8AC3E}">
        <p14:creationId xmlns:p14="http://schemas.microsoft.com/office/powerpoint/2010/main" val="315106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496944" cy="2677656"/>
          </a:xfrm>
          <a:prstGeom prst="rect">
            <a:avLst/>
          </a:prstGeom>
        </p:spPr>
        <p:txBody>
          <a:bodyPr wrap="square">
            <a:spAutoFit/>
          </a:bodyPr>
          <a:lstStyle/>
          <a:p>
            <a:pPr lvl="0" algn="just"/>
            <a:r>
              <a:rPr lang="it-IT" sz="2800" dirty="0">
                <a:solidFill>
                  <a:srgbClr val="FFFF00"/>
                </a:solidFill>
              </a:rPr>
              <a:t>4.2 L’obbligo scolastico, il proseguimento degli studi superiori e la regolarità della frequenza sono assicurati con interventi di prevenzione e controllo dell’evasione e della dispersione scolastica da parte di tutte le istituzioni coinvolte, che collaborano tra loro in modo funzionale ed organico.</a:t>
            </a:r>
          </a:p>
        </p:txBody>
      </p:sp>
    </p:spTree>
    <p:extLst>
      <p:ext uri="{BB962C8B-B14F-4D97-AF65-F5344CB8AC3E}">
        <p14:creationId xmlns:p14="http://schemas.microsoft.com/office/powerpoint/2010/main" val="54461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2198" y="0"/>
            <a:ext cx="8640960" cy="6617196"/>
          </a:xfrm>
          <a:prstGeom prst="rect">
            <a:avLst/>
          </a:prstGeom>
        </p:spPr>
        <p:txBody>
          <a:bodyPr wrap="square">
            <a:spAutoFit/>
          </a:bodyPr>
          <a:lstStyle/>
          <a:p>
            <a:r>
              <a:rPr lang="it-IT" sz="3200" b="1" dirty="0">
                <a:solidFill>
                  <a:srgbClr val="FFFF00"/>
                </a:solidFill>
              </a:rPr>
              <a:t>5 PARTECIPAZIONE, EFFICIENZA, </a:t>
            </a:r>
            <a:r>
              <a:rPr lang="it-IT" sz="3200" b="1" dirty="0" smtClean="0">
                <a:solidFill>
                  <a:srgbClr val="FFFF00"/>
                </a:solidFill>
              </a:rPr>
              <a:t>TRASPARENZA</a:t>
            </a:r>
          </a:p>
          <a:p>
            <a:pPr algn="just"/>
            <a:r>
              <a:rPr lang="it-IT" sz="2800" dirty="0"/>
              <a:t/>
            </a:r>
            <a:br>
              <a:rPr lang="it-IT" sz="2800" dirty="0"/>
            </a:br>
            <a:r>
              <a:rPr lang="it-IT" sz="2800" dirty="0">
                <a:solidFill>
                  <a:srgbClr val="FFFF00"/>
                </a:solidFill>
              </a:rPr>
              <a:t>5.1 Istituzioni, personale, genitori, alunni, sono protagonisti e responsabili dell’attuazione della “Carta”, attraverso una gestione partecipata della scuola, nell’ambito degli organi e delle procedure vigenti.</a:t>
            </a:r>
            <a:br>
              <a:rPr lang="it-IT" sz="2800" dirty="0">
                <a:solidFill>
                  <a:srgbClr val="FFFF00"/>
                </a:solidFill>
              </a:rPr>
            </a:br>
            <a:r>
              <a:rPr lang="it-IT" sz="2800" dirty="0">
                <a:solidFill>
                  <a:srgbClr val="FFFF00"/>
                </a:solidFill>
              </a:rPr>
              <a:t>I loro comportamenti devono favorire la più ampia realizzazione degli standard generali del servizio</a:t>
            </a:r>
            <a:r>
              <a:rPr lang="it-IT" sz="2800" dirty="0" smtClean="0">
                <a:solidFill>
                  <a:srgbClr val="FFFF00"/>
                </a:solidFill>
              </a:rPr>
              <a:t>.</a:t>
            </a:r>
          </a:p>
          <a:p>
            <a:pPr algn="just"/>
            <a:r>
              <a:rPr lang="it-IT" sz="2800" dirty="0">
                <a:solidFill>
                  <a:srgbClr val="FFFF00"/>
                </a:solidFill>
              </a:rPr>
              <a:t/>
            </a:r>
            <a:br>
              <a:rPr lang="it-IT" sz="2800" dirty="0">
                <a:solidFill>
                  <a:srgbClr val="FFFF00"/>
                </a:solidFill>
              </a:rPr>
            </a:br>
            <a:r>
              <a:rPr lang="it-IT" sz="2800" dirty="0">
                <a:solidFill>
                  <a:srgbClr val="FFFF00"/>
                </a:solidFill>
              </a:rPr>
              <a:t>5.2 Le istituzioni scolastiche e gli enti locali si impegnano a favorire le attività extrascolastiche che realizzano la funzione della scuola come centro di promozione culturale, sociale e civile, consentendo l’uso degli edifici e delle attrezzature fuori dell’orario del servizio scolastico.</a:t>
            </a:r>
            <a:r>
              <a:rPr lang="it-IT" sz="2800" dirty="0"/>
              <a:t/>
            </a:r>
            <a:br>
              <a:rPr lang="it-IT" sz="2800" dirty="0"/>
            </a:br>
            <a:endParaRPr lang="it-IT" sz="2800" dirty="0"/>
          </a:p>
        </p:txBody>
      </p:sp>
    </p:spTree>
    <p:extLst>
      <p:ext uri="{BB962C8B-B14F-4D97-AF65-F5344CB8AC3E}">
        <p14:creationId xmlns:p14="http://schemas.microsoft.com/office/powerpoint/2010/main" val="38842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0440"/>
            <a:ext cx="9144000" cy="6555641"/>
          </a:xfrm>
          <a:prstGeom prst="rect">
            <a:avLst/>
          </a:prstGeom>
        </p:spPr>
        <p:txBody>
          <a:bodyPr wrap="square">
            <a:spAutoFit/>
          </a:bodyPr>
          <a:lstStyle/>
          <a:p>
            <a:pPr lvl="0" algn="just"/>
            <a:r>
              <a:rPr lang="it-IT" sz="2800" dirty="0">
                <a:solidFill>
                  <a:srgbClr val="FFFF00"/>
                </a:solidFill>
              </a:rPr>
              <a:t>5.3 Le istituzioni scolastiche, al fine di promuovere ogni forma di partecipazione, garantiscono la massima semplificazione delle procedure ed un’informazione completa e </a:t>
            </a:r>
            <a:r>
              <a:rPr lang="it-IT" sz="2800" dirty="0" smtClean="0">
                <a:solidFill>
                  <a:srgbClr val="FFFF00"/>
                </a:solidFill>
              </a:rPr>
              <a:t>trasparente.</a:t>
            </a:r>
          </a:p>
          <a:p>
            <a:pPr lvl="0" algn="just"/>
            <a:endParaRPr lang="it-IT" sz="2800" dirty="0">
              <a:solidFill>
                <a:srgbClr val="FFFF00"/>
              </a:solidFill>
            </a:endParaRPr>
          </a:p>
          <a:p>
            <a:pPr lvl="0" algn="just"/>
            <a:r>
              <a:rPr lang="it-IT" sz="2800" dirty="0" smtClean="0">
                <a:solidFill>
                  <a:srgbClr val="FFFF00"/>
                </a:solidFill>
              </a:rPr>
              <a:t>5.4 </a:t>
            </a:r>
            <a:r>
              <a:rPr lang="it-IT" sz="2800" dirty="0">
                <a:solidFill>
                  <a:srgbClr val="FFFF00"/>
                </a:solidFill>
              </a:rPr>
              <a:t>L’attività scolastica, ed in particolare l’orario di servizio di tutte le componenti, si informa a criteri di efficienza, di efficacia, di flessibilità, nell’organizzazione dei servizi amministrativi, dell’attività didattica e dell’offerta formativa </a:t>
            </a:r>
            <a:r>
              <a:rPr lang="it-IT" sz="2800" dirty="0" smtClean="0">
                <a:solidFill>
                  <a:srgbClr val="FFFF00"/>
                </a:solidFill>
              </a:rPr>
              <a:t>integrata.</a:t>
            </a:r>
          </a:p>
          <a:p>
            <a:pPr lvl="0" algn="just"/>
            <a:endParaRPr lang="it-IT" sz="2800" dirty="0">
              <a:solidFill>
                <a:srgbClr val="FFFF00"/>
              </a:solidFill>
            </a:endParaRPr>
          </a:p>
          <a:p>
            <a:pPr lvl="0" algn="just"/>
            <a:r>
              <a:rPr lang="it-IT" sz="2800" dirty="0" smtClean="0">
                <a:solidFill>
                  <a:srgbClr val="FFFF00"/>
                </a:solidFill>
              </a:rPr>
              <a:t>5.5 </a:t>
            </a:r>
            <a:r>
              <a:rPr lang="it-IT" sz="2800" dirty="0">
                <a:solidFill>
                  <a:srgbClr val="FFFF00"/>
                </a:solidFill>
              </a:rPr>
              <a:t>Per le stesse finalità, la scuola garantisce ed organizza le modalità di aggiornamento del personale in collaborazione con istituzioni ed enti culturali, nell’ambito delle linee di indirizzo e delle strategie di intervento definite dall’amministrazione.</a:t>
            </a:r>
          </a:p>
        </p:txBody>
      </p:sp>
    </p:spTree>
    <p:extLst>
      <p:ext uri="{BB962C8B-B14F-4D97-AF65-F5344CB8AC3E}">
        <p14:creationId xmlns:p14="http://schemas.microsoft.com/office/powerpoint/2010/main" val="103595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06823"/>
            <a:ext cx="8856984" cy="6678751"/>
          </a:xfrm>
          <a:prstGeom prst="rect">
            <a:avLst/>
          </a:prstGeom>
        </p:spPr>
        <p:txBody>
          <a:bodyPr wrap="square">
            <a:spAutoFit/>
          </a:bodyPr>
          <a:lstStyle/>
          <a:p>
            <a:pPr algn="just"/>
            <a:r>
              <a:rPr lang="it-IT" sz="3200" b="1" dirty="0">
                <a:solidFill>
                  <a:srgbClr val="FFFF00"/>
                </a:solidFill>
              </a:rPr>
              <a:t>6. LIBERTA’ DI INSEGNAMENTO ED AGGIORNAMENTO DEL </a:t>
            </a:r>
            <a:r>
              <a:rPr lang="it-IT" sz="3200" b="1" dirty="0" smtClean="0">
                <a:solidFill>
                  <a:srgbClr val="FFFF00"/>
                </a:solidFill>
              </a:rPr>
              <a:t>PERSONALE</a:t>
            </a:r>
          </a:p>
          <a:p>
            <a:pPr algn="just"/>
            <a:r>
              <a:rPr lang="it-IT" sz="2800" dirty="0"/>
              <a:t/>
            </a:r>
            <a:br>
              <a:rPr lang="it-IT" sz="2800" dirty="0"/>
            </a:br>
            <a:r>
              <a:rPr lang="it-IT" sz="2800" dirty="0">
                <a:solidFill>
                  <a:srgbClr val="FFFF00"/>
                </a:solidFill>
              </a:rPr>
              <a:t>6.1 La programmazione assicura il rispetto delle libertà di insegnamento dei docenti e garantisce la formazione dell’alunno, facilitandone le potenzialità evolutive e contribuendo allo sviluppo armonico della personalità, nel rispetto degli obiettivi formativi nazionali e comunitari, generali e specifici, recepiti nei piani di studi di </a:t>
            </a:r>
            <a:r>
              <a:rPr lang="it-IT" sz="2800" dirty="0" smtClean="0">
                <a:solidFill>
                  <a:srgbClr val="FFFF00"/>
                </a:solidFill>
              </a:rPr>
              <a:t>ciascun indirizzo.</a:t>
            </a:r>
          </a:p>
          <a:p>
            <a:pPr algn="just"/>
            <a:endParaRPr lang="it-IT" sz="2800" dirty="0">
              <a:solidFill>
                <a:srgbClr val="FFFF00"/>
              </a:solidFill>
            </a:endParaRPr>
          </a:p>
          <a:p>
            <a:pPr algn="just"/>
            <a:r>
              <a:rPr lang="it-IT" sz="2800" dirty="0" smtClean="0">
                <a:solidFill>
                  <a:srgbClr val="FFFF00"/>
                </a:solidFill>
              </a:rPr>
              <a:t>6.2 </a:t>
            </a:r>
            <a:r>
              <a:rPr lang="it-IT" sz="2800" dirty="0">
                <a:solidFill>
                  <a:srgbClr val="FFFF00"/>
                </a:solidFill>
              </a:rPr>
              <a:t>L’aggiornamento e la formazione costituiscono un impegno per tutto il personale scolastico e un compito per l’amministrazione, che assicura interventi organici e regolari.</a:t>
            </a:r>
          </a:p>
        </p:txBody>
      </p:sp>
    </p:spTree>
    <p:extLst>
      <p:ext uri="{BB962C8B-B14F-4D97-AF65-F5344CB8AC3E}">
        <p14:creationId xmlns:p14="http://schemas.microsoft.com/office/powerpoint/2010/main" val="337091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3393"/>
            <a:ext cx="9036496" cy="6986528"/>
          </a:xfrm>
          <a:prstGeom prst="rect">
            <a:avLst/>
          </a:prstGeom>
        </p:spPr>
        <p:txBody>
          <a:bodyPr wrap="square">
            <a:spAutoFit/>
          </a:bodyPr>
          <a:lstStyle/>
          <a:p>
            <a:pPr algn="just"/>
            <a:r>
              <a:rPr lang="it-IT" sz="2800" b="1" dirty="0">
                <a:solidFill>
                  <a:srgbClr val="FFFF00"/>
                </a:solidFill>
              </a:rPr>
              <a:t>PARTE </a:t>
            </a:r>
            <a:r>
              <a:rPr lang="it-IT" sz="2800" b="1" dirty="0" smtClean="0">
                <a:solidFill>
                  <a:srgbClr val="FFFF00"/>
                </a:solidFill>
              </a:rPr>
              <a:t>I</a:t>
            </a:r>
          </a:p>
          <a:p>
            <a:pPr algn="just"/>
            <a:endParaRPr lang="it-IT" sz="2800" b="1" dirty="0">
              <a:solidFill>
                <a:srgbClr val="FFFF00"/>
              </a:solidFill>
            </a:endParaRPr>
          </a:p>
          <a:p>
            <a:pPr algn="just"/>
            <a:r>
              <a:rPr lang="it-IT" sz="2800" b="1" dirty="0">
                <a:solidFill>
                  <a:srgbClr val="FFFF00"/>
                </a:solidFill>
              </a:rPr>
              <a:t>7 AREA </a:t>
            </a:r>
            <a:r>
              <a:rPr lang="it-IT" sz="2800" b="1" dirty="0" smtClean="0">
                <a:solidFill>
                  <a:srgbClr val="FFFF00"/>
                </a:solidFill>
              </a:rPr>
              <a:t>DIDATTICA</a:t>
            </a:r>
          </a:p>
          <a:p>
            <a:pPr algn="just"/>
            <a:endParaRPr lang="it-IT" sz="2800" b="1" dirty="0" smtClean="0">
              <a:solidFill>
                <a:srgbClr val="FFFF00"/>
              </a:solidFill>
            </a:endParaRPr>
          </a:p>
          <a:p>
            <a:pPr algn="just"/>
            <a:r>
              <a:rPr lang="it-IT" sz="2800" dirty="0" smtClean="0">
                <a:solidFill>
                  <a:srgbClr val="FFFF00"/>
                </a:solidFill>
              </a:rPr>
              <a:t>7.1 </a:t>
            </a:r>
            <a:r>
              <a:rPr lang="it-IT" sz="2800" dirty="0">
                <a:solidFill>
                  <a:srgbClr val="FFFF00"/>
                </a:solidFill>
              </a:rPr>
              <a:t>La scuola, con l’apporto delle competenze professionali del personale e con la collaborazione ed il concorso delle famiglie, delle istituzioni e della Società civile, è responsabile della qualità delle attività educative e si impegna a garantirne l’adeguatezza alle esigenze culturali e formative degli alunni, nel rispetto di obiettivi educativi validi per il raggiungimento delle finalità </a:t>
            </a:r>
            <a:r>
              <a:rPr lang="it-IT" sz="2800" dirty="0" smtClean="0">
                <a:solidFill>
                  <a:srgbClr val="FFFF00"/>
                </a:solidFill>
              </a:rPr>
              <a:t>istituzionali.</a:t>
            </a:r>
          </a:p>
          <a:p>
            <a:pPr algn="just"/>
            <a:endParaRPr lang="it-IT" sz="2800" dirty="0" smtClean="0">
              <a:solidFill>
                <a:srgbClr val="FFFF00"/>
              </a:solidFill>
            </a:endParaRPr>
          </a:p>
          <a:p>
            <a:pPr algn="just"/>
            <a:r>
              <a:rPr lang="it-IT" sz="2800" dirty="0" smtClean="0">
                <a:solidFill>
                  <a:srgbClr val="FFFF00"/>
                </a:solidFill>
              </a:rPr>
              <a:t>7.2 </a:t>
            </a:r>
            <a:r>
              <a:rPr lang="it-IT" sz="2800" dirty="0">
                <a:solidFill>
                  <a:srgbClr val="FFFF00"/>
                </a:solidFill>
              </a:rPr>
              <a:t>La scuola individua ed elabora gli strumenti per garantire la continuità educativa tra i diversi ordini e gradi dell’istruzione, al fine di promuovere un armonico </a:t>
            </a:r>
            <a:r>
              <a:rPr lang="it-IT" sz="2800" dirty="0" smtClean="0">
                <a:solidFill>
                  <a:srgbClr val="FFFF00"/>
                </a:solidFill>
              </a:rPr>
              <a:t>sviluppo della </a:t>
            </a:r>
            <a:r>
              <a:rPr lang="it-IT" sz="2800" dirty="0">
                <a:solidFill>
                  <a:srgbClr val="FFFF00"/>
                </a:solidFill>
              </a:rPr>
              <a:t>personalità degli alunni</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343624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6632"/>
            <a:ext cx="8712968" cy="5262979"/>
          </a:xfrm>
          <a:prstGeom prst="rect">
            <a:avLst/>
          </a:prstGeom>
        </p:spPr>
        <p:txBody>
          <a:bodyPr wrap="square">
            <a:spAutoFit/>
          </a:bodyPr>
          <a:lstStyle/>
          <a:p>
            <a:pPr lvl="0" algn="just"/>
            <a:r>
              <a:rPr lang="it-IT" sz="2800" dirty="0">
                <a:solidFill>
                  <a:srgbClr val="FFFF00"/>
                </a:solidFill>
              </a:rPr>
              <a:t>7.3 Nella scelta dei libri di testo e delle strumentazioni didattiche, la scuola assume come criteri di riferimento la validità culturale e la funzionalità educativa, con particolare riguardo agli obiettivi formativi, e la rispondenza alle esigenze dell’utenza. </a:t>
            </a:r>
            <a:endParaRPr lang="it-IT" sz="2800" dirty="0" smtClean="0">
              <a:solidFill>
                <a:srgbClr val="FFFF00"/>
              </a:solidFill>
            </a:endParaRPr>
          </a:p>
          <a:p>
            <a:pPr lvl="0" algn="just"/>
            <a:endParaRPr lang="it-IT" sz="2800" dirty="0">
              <a:solidFill>
                <a:srgbClr val="FFFF00"/>
              </a:solidFill>
            </a:endParaRPr>
          </a:p>
          <a:p>
            <a:pPr lvl="0" algn="just"/>
            <a:r>
              <a:rPr lang="it-IT" sz="2800" dirty="0" smtClean="0">
                <a:solidFill>
                  <a:srgbClr val="FFFF00"/>
                </a:solidFill>
              </a:rPr>
              <a:t>Nella </a:t>
            </a:r>
            <a:r>
              <a:rPr lang="it-IT" sz="2800" dirty="0">
                <a:solidFill>
                  <a:srgbClr val="FFFF00"/>
                </a:solidFill>
              </a:rPr>
              <a:t>programmazione dell’azione educativa e didattica i docenti, nella scuola dell’obbligo, devono adottare, con il coinvolgimento delle famiglie, soluzioni idonee a rendere possibile un’equa distribuzione dei testi scolastici nell’arco della settimana, in modo da evitare, nella stessa giornata, un sovraccarico di materiali didattici da trasportare.</a:t>
            </a:r>
          </a:p>
        </p:txBody>
      </p:sp>
    </p:spTree>
    <p:extLst>
      <p:ext uri="{BB962C8B-B14F-4D97-AF65-F5344CB8AC3E}">
        <p14:creationId xmlns:p14="http://schemas.microsoft.com/office/powerpoint/2010/main" val="265575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2"/>
            <a:ext cx="8856984" cy="4832092"/>
          </a:xfrm>
          <a:prstGeom prst="rect">
            <a:avLst/>
          </a:prstGeom>
        </p:spPr>
        <p:txBody>
          <a:bodyPr wrap="square">
            <a:spAutoFit/>
          </a:bodyPr>
          <a:lstStyle/>
          <a:p>
            <a:pPr algn="just"/>
            <a:r>
              <a:rPr lang="it-IT" sz="2800" dirty="0">
                <a:solidFill>
                  <a:srgbClr val="FFFF00"/>
                </a:solidFill>
              </a:rPr>
              <a:t>7.4 Nell’assegnazione dei compiti da svolgere a casa, il docente opera in coerenza con la programmazione didattica del consiglio di interclasse o di classe, tenendo presente la necessità di rispettare razionali tempi di studio degli </a:t>
            </a:r>
            <a:r>
              <a:rPr lang="it-IT" sz="2800" dirty="0" smtClean="0">
                <a:solidFill>
                  <a:srgbClr val="FFFF00"/>
                </a:solidFill>
              </a:rPr>
              <a:t>alunni.</a:t>
            </a:r>
          </a:p>
          <a:p>
            <a:pPr algn="just"/>
            <a:endParaRPr lang="it-IT" sz="2800" dirty="0">
              <a:solidFill>
                <a:srgbClr val="FFFF00"/>
              </a:solidFill>
            </a:endParaRPr>
          </a:p>
          <a:p>
            <a:pPr algn="just"/>
            <a:r>
              <a:rPr lang="it-IT" sz="2800" dirty="0" smtClean="0">
                <a:solidFill>
                  <a:srgbClr val="FFFF00"/>
                </a:solidFill>
              </a:rPr>
              <a:t>Nel </a:t>
            </a:r>
            <a:r>
              <a:rPr lang="it-IT" sz="2800" dirty="0">
                <a:solidFill>
                  <a:srgbClr val="FFFF00"/>
                </a:solidFill>
              </a:rPr>
              <a:t>rispetto degli obiettivi formativi, previsti dagli ordinamenti scolastici e della programmazione educativo-didattica, si deve tendere ad assicurare ai bambini, nelle ore extrascolastiche, il tempo da dedicare al gioco o all’attività sportiva o all’apprendimento di lingue </a:t>
            </a:r>
            <a:r>
              <a:rPr lang="it-IT" sz="2800" dirty="0" err="1">
                <a:solidFill>
                  <a:srgbClr val="FFFF00"/>
                </a:solidFill>
              </a:rPr>
              <a:t>staniere</a:t>
            </a:r>
            <a:r>
              <a:rPr lang="it-IT" sz="2800" dirty="0">
                <a:solidFill>
                  <a:srgbClr val="FFFF00"/>
                </a:solidFill>
              </a:rPr>
              <a:t> o arti.</a:t>
            </a:r>
            <a:br>
              <a:rPr lang="it-IT" sz="2800" dirty="0">
                <a:solidFill>
                  <a:srgbClr val="FFFF00"/>
                </a:solidFill>
              </a:rPr>
            </a:br>
            <a:endParaRPr lang="it-IT" sz="2800" dirty="0">
              <a:solidFill>
                <a:srgbClr val="FFFF00"/>
              </a:solidFill>
            </a:endParaRPr>
          </a:p>
        </p:txBody>
      </p:sp>
    </p:spTree>
    <p:extLst>
      <p:ext uri="{BB962C8B-B14F-4D97-AF65-F5344CB8AC3E}">
        <p14:creationId xmlns:p14="http://schemas.microsoft.com/office/powerpoint/2010/main" val="343364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66623"/>
            <a:ext cx="8568952" cy="3539430"/>
          </a:xfrm>
          <a:prstGeom prst="rect">
            <a:avLst/>
          </a:prstGeom>
        </p:spPr>
        <p:txBody>
          <a:bodyPr wrap="square">
            <a:spAutoFit/>
          </a:bodyPr>
          <a:lstStyle/>
          <a:p>
            <a:pPr lvl="0" algn="just"/>
            <a:r>
              <a:rPr lang="it-IT" sz="2800" dirty="0">
                <a:solidFill>
                  <a:srgbClr val="FFFF00"/>
                </a:solidFill>
              </a:rPr>
              <a:t>7.5 Nel rapporto con gli allievi, in particolare con i più piccoli, i docenti colloquiano in modo pacato e teso al convincimento. Non devono ricorrere ad alcuna forma di intimidazione o minaccia di punizioni mortificanti</a:t>
            </a:r>
            <a:r>
              <a:rPr lang="it-IT" sz="2800" dirty="0" smtClean="0">
                <a:solidFill>
                  <a:srgbClr val="FFFF00"/>
                </a:solidFill>
              </a:rPr>
              <a:t>.</a:t>
            </a:r>
          </a:p>
          <a:p>
            <a:pPr lvl="0" algn="just"/>
            <a:r>
              <a:rPr lang="it-IT" sz="2800" dirty="0">
                <a:solidFill>
                  <a:srgbClr val="FFFF00"/>
                </a:solidFill>
              </a:rPr>
              <a:t/>
            </a:r>
            <a:br>
              <a:rPr lang="it-IT" sz="2800" dirty="0">
                <a:solidFill>
                  <a:srgbClr val="FFFF00"/>
                </a:solidFill>
              </a:rPr>
            </a:br>
            <a:r>
              <a:rPr lang="it-IT" sz="2800" dirty="0">
                <a:solidFill>
                  <a:srgbClr val="FFFF00"/>
                </a:solidFill>
              </a:rPr>
              <a:t>7.6 Progetto educativo e programmazione</a:t>
            </a:r>
            <a:br>
              <a:rPr lang="it-IT" sz="2800" dirty="0">
                <a:solidFill>
                  <a:srgbClr val="FFFF00"/>
                </a:solidFill>
              </a:rPr>
            </a:br>
            <a:r>
              <a:rPr lang="it-IT" sz="2800" dirty="0">
                <a:solidFill>
                  <a:srgbClr val="FFFF00"/>
                </a:solidFill>
              </a:rPr>
              <a:t>La scuola garantisce l’elaborazione, l’adozione e la pubblicizzazione dei seguenti documenti:</a:t>
            </a:r>
          </a:p>
        </p:txBody>
      </p:sp>
    </p:spTree>
    <p:extLst>
      <p:ext uri="{BB962C8B-B14F-4D97-AF65-F5344CB8AC3E}">
        <p14:creationId xmlns:p14="http://schemas.microsoft.com/office/powerpoint/2010/main" val="119786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965" y="-73742"/>
            <a:ext cx="9144000" cy="7325082"/>
          </a:xfrm>
          <a:prstGeom prst="rect">
            <a:avLst/>
          </a:prstGeom>
        </p:spPr>
        <p:txBody>
          <a:bodyPr wrap="square">
            <a:spAutoFit/>
          </a:bodyPr>
          <a:lstStyle/>
          <a:p>
            <a:pPr marL="457200" indent="-457200" algn="just">
              <a:buAutoNum type="alphaUcPeriod"/>
            </a:pPr>
            <a:r>
              <a:rPr lang="it-IT" sz="3200" b="1" dirty="0" smtClean="0">
                <a:solidFill>
                  <a:srgbClr val="FFFF00"/>
                </a:solidFill>
              </a:rPr>
              <a:t>Progetto </a:t>
            </a:r>
            <a:r>
              <a:rPr lang="it-IT" sz="3200" b="1" dirty="0">
                <a:solidFill>
                  <a:srgbClr val="FFFF00"/>
                </a:solidFill>
              </a:rPr>
              <a:t>educativo </a:t>
            </a:r>
            <a:r>
              <a:rPr lang="it-IT" sz="3200" b="1" dirty="0" smtClean="0">
                <a:solidFill>
                  <a:srgbClr val="FFFF00"/>
                </a:solidFill>
              </a:rPr>
              <a:t>d’Istituto</a:t>
            </a:r>
          </a:p>
          <a:p>
            <a:pPr algn="just"/>
            <a:r>
              <a:rPr lang="it-IT" dirty="0"/>
              <a:t/>
            </a:r>
            <a:br>
              <a:rPr lang="it-IT" dirty="0"/>
            </a:br>
            <a:r>
              <a:rPr lang="it-IT" sz="2800" dirty="0">
                <a:solidFill>
                  <a:srgbClr val="FFFF00"/>
                </a:solidFill>
              </a:rPr>
              <a:t>Il P.E.I., elaborato dalle singole scuole, contiene le scelte educative ed organizzative delle risorse e costituisce un </a:t>
            </a:r>
            <a:r>
              <a:rPr lang="it-IT" sz="2800" dirty="0" smtClean="0">
                <a:solidFill>
                  <a:srgbClr val="FFFF00"/>
                </a:solidFill>
              </a:rPr>
              <a:t>impegno per </a:t>
            </a:r>
            <a:r>
              <a:rPr lang="it-IT" sz="2800" dirty="0">
                <a:solidFill>
                  <a:srgbClr val="FFFF00"/>
                </a:solidFill>
              </a:rPr>
              <a:t>l’intera comunità </a:t>
            </a:r>
            <a:r>
              <a:rPr lang="it-IT" sz="2800" dirty="0" smtClean="0">
                <a:solidFill>
                  <a:srgbClr val="FFFF00"/>
                </a:solidFill>
              </a:rPr>
              <a:t>scolastica. Integrato </a:t>
            </a:r>
            <a:r>
              <a:rPr lang="it-IT" sz="2800" dirty="0">
                <a:solidFill>
                  <a:srgbClr val="FFFF00"/>
                </a:solidFill>
              </a:rPr>
              <a:t>dal regolamento d’istituto, definisce, in modo razionale e produttivo il piano organizzativo in funzione delle proposte culturali, delle scelte educative e degli obiettivi formativi elaborati dai competenti organi della scuola.</a:t>
            </a:r>
            <a:br>
              <a:rPr lang="it-IT" sz="2800" dirty="0">
                <a:solidFill>
                  <a:srgbClr val="FFFF00"/>
                </a:solidFill>
              </a:rPr>
            </a:br>
            <a:r>
              <a:rPr lang="it-IT" sz="2800" dirty="0">
                <a:solidFill>
                  <a:srgbClr val="FFFF00"/>
                </a:solidFill>
              </a:rPr>
              <a:t>In particolare, regola l’uso delle risorse di istituto e la pianificazione delle attività di sostegno, di recupero, di orientamento e di formazione </a:t>
            </a:r>
            <a:r>
              <a:rPr lang="it-IT" sz="2800" dirty="0" smtClean="0">
                <a:solidFill>
                  <a:srgbClr val="FFFF00"/>
                </a:solidFill>
              </a:rPr>
              <a:t>integrata. Contiene</a:t>
            </a:r>
            <a:r>
              <a:rPr lang="it-IT" sz="2800" dirty="0">
                <a:solidFill>
                  <a:srgbClr val="FFFF00"/>
                </a:solidFill>
              </a:rPr>
              <a:t>, inoltre, i criteri relativi alla formazione delle classi, all’assegnazione dei docenti alle stesse, alla formulazione dell’orario del personale docente e A.T.A. (amministrativo, tecnico, ausiliario), alla valutazione complessiva del servizio scolastico.</a:t>
            </a:r>
            <a:br>
              <a:rPr lang="it-IT" sz="2800" dirty="0">
                <a:solidFill>
                  <a:srgbClr val="FFFF00"/>
                </a:solidFill>
              </a:rPr>
            </a:br>
            <a:endParaRPr lang="it-IT" sz="2800" dirty="0">
              <a:solidFill>
                <a:srgbClr val="FFFF00"/>
              </a:solidFill>
            </a:endParaRPr>
          </a:p>
        </p:txBody>
      </p:sp>
    </p:spTree>
    <p:extLst>
      <p:ext uri="{BB962C8B-B14F-4D97-AF65-F5344CB8AC3E}">
        <p14:creationId xmlns:p14="http://schemas.microsoft.com/office/powerpoint/2010/main" val="178606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1819449"/>
            <a:ext cx="9144000" cy="492443"/>
          </a:xfrm>
          <a:prstGeom prst="rect">
            <a:avLst/>
          </a:prstGeom>
        </p:spPr>
        <p:txBody>
          <a:bodyPr wrap="square" rtlCol="0">
            <a:spAutoFit/>
          </a:bodyPr>
          <a:lstStyle/>
          <a:p>
            <a:r>
              <a:rPr lang="it-IT" sz="2600" b="1" dirty="0">
                <a:solidFill>
                  <a:srgbClr val="FFFF00"/>
                </a:solidFill>
                <a:effectLst>
                  <a:outerShdw blurRad="38100" dist="38100" dir="2700000" algn="tl">
                    <a:srgbClr val="000000">
                      <a:alpha val="43137"/>
                    </a:srgbClr>
                  </a:outerShdw>
                </a:effectLst>
              </a:rPr>
              <a:t>   </a:t>
            </a:r>
            <a:endParaRPr lang="it-IT" sz="2200" b="1" dirty="0">
              <a:solidFill>
                <a:srgbClr val="FFFF00"/>
              </a:solidFill>
              <a:effectLst>
                <a:outerShdw blurRad="38100" dist="38100" dir="2700000" algn="tl">
                  <a:srgbClr val="000000">
                    <a:alpha val="43137"/>
                  </a:srgbClr>
                </a:outerShdw>
              </a:effectLst>
            </a:endParaRPr>
          </a:p>
        </p:txBody>
      </p:sp>
      <p:sp>
        <p:nvSpPr>
          <p:cNvPr id="2" name="Rettangolo 1"/>
          <p:cNvSpPr/>
          <p:nvPr/>
        </p:nvSpPr>
        <p:spPr>
          <a:xfrm>
            <a:off x="141196" y="470647"/>
            <a:ext cx="8838137" cy="4524315"/>
          </a:xfrm>
          <a:prstGeom prst="rect">
            <a:avLst/>
          </a:prstGeom>
        </p:spPr>
        <p:txBody>
          <a:bodyPr wrap="square">
            <a:spAutoFit/>
          </a:bodyPr>
          <a:lstStyle/>
          <a:p>
            <a:pPr marL="457200" indent="-457200" defTabSz="457207">
              <a:buClr>
                <a:srgbClr val="E7E6E6">
                  <a:lumMod val="40000"/>
                  <a:lumOff val="60000"/>
                </a:srgbClr>
              </a:buClr>
              <a:buFont typeface="Wingdings" panose="05000000000000000000" pitchFamily="2" charset="2"/>
              <a:buChar char="q"/>
              <a:defRPr/>
            </a:pPr>
            <a:r>
              <a:rPr lang="it-IT" sz="3600" b="1" dirty="0" smtClean="0">
                <a:solidFill>
                  <a:srgbClr val="FFFF00"/>
                </a:solidFill>
                <a:latin typeface="Garamond" panose="02020404030301010803" pitchFamily="18" charset="0"/>
              </a:rPr>
              <a:t> Dalla </a:t>
            </a:r>
            <a:r>
              <a:rPr lang="it-IT" sz="3600" b="1" dirty="0">
                <a:solidFill>
                  <a:srgbClr val="FFFF00"/>
                </a:solidFill>
                <a:latin typeface="Garamond" panose="02020404030301010803" pitchFamily="18" charset="0"/>
              </a:rPr>
              <a:t>carta dei servizi scolastici (</a:t>
            </a:r>
            <a:r>
              <a:rPr lang="it-IT" sz="3600" b="1" dirty="0" err="1">
                <a:solidFill>
                  <a:srgbClr val="FFFF00"/>
                </a:solidFill>
                <a:latin typeface="Garamond" panose="02020404030301010803" pitchFamily="18" charset="0"/>
              </a:rPr>
              <a:t>customer</a:t>
            </a:r>
            <a:r>
              <a:rPr lang="it-IT" sz="3600" b="1" dirty="0">
                <a:solidFill>
                  <a:srgbClr val="FFFF00"/>
                </a:solidFill>
                <a:latin typeface="Garamond" panose="02020404030301010803" pitchFamily="18" charset="0"/>
              </a:rPr>
              <a:t> </a:t>
            </a:r>
            <a:r>
              <a:rPr lang="it-IT" sz="3600" b="1" dirty="0" err="1">
                <a:solidFill>
                  <a:srgbClr val="FFFF00"/>
                </a:solidFill>
                <a:latin typeface="Garamond" panose="02020404030301010803" pitchFamily="18" charset="0"/>
              </a:rPr>
              <a:t>satisfaction</a:t>
            </a:r>
            <a:r>
              <a:rPr lang="it-IT" sz="3600" b="1" dirty="0">
                <a:solidFill>
                  <a:srgbClr val="FFFF00"/>
                </a:solidFill>
                <a:latin typeface="Garamond" panose="02020404030301010803" pitchFamily="18" charset="0"/>
              </a:rPr>
              <a:t>) al Rapporto di autovalutazione (RAV); </a:t>
            </a:r>
          </a:p>
          <a:p>
            <a:pPr marL="457200" indent="-457200" defTabSz="457207">
              <a:buClr>
                <a:srgbClr val="E7E6E6">
                  <a:lumMod val="40000"/>
                  <a:lumOff val="60000"/>
                </a:srgbClr>
              </a:buClr>
              <a:buFont typeface="Wingdings" panose="05000000000000000000" pitchFamily="2" charset="2"/>
              <a:buChar char="q"/>
              <a:defRPr/>
            </a:pPr>
            <a:r>
              <a:rPr lang="it-IT" sz="3600" b="1" dirty="0" smtClean="0">
                <a:solidFill>
                  <a:srgbClr val="FFFF00"/>
                </a:solidFill>
                <a:latin typeface="Garamond" panose="02020404030301010803" pitchFamily="18" charset="0"/>
              </a:rPr>
              <a:t> Il </a:t>
            </a:r>
            <a:r>
              <a:rPr lang="it-IT" sz="3600" b="1" dirty="0">
                <a:solidFill>
                  <a:srgbClr val="FFFF00"/>
                </a:solidFill>
                <a:latin typeface="Garamond" panose="02020404030301010803" pitchFamily="18" charset="0"/>
              </a:rPr>
              <a:t>piano di miglioramento (</a:t>
            </a:r>
            <a:r>
              <a:rPr lang="it-IT" sz="3600" b="1" dirty="0" err="1">
                <a:solidFill>
                  <a:srgbClr val="FFFF00"/>
                </a:solidFill>
                <a:latin typeface="Garamond" panose="02020404030301010803" pitchFamily="18" charset="0"/>
              </a:rPr>
              <a:t>PdM</a:t>
            </a:r>
            <a:r>
              <a:rPr lang="it-IT" sz="3600" b="1" dirty="0">
                <a:solidFill>
                  <a:srgbClr val="FFFF00"/>
                </a:solidFill>
                <a:latin typeface="Garamond" panose="02020404030301010803" pitchFamily="18" charset="0"/>
              </a:rPr>
              <a:t>);</a:t>
            </a:r>
          </a:p>
          <a:p>
            <a:pPr marL="457200" indent="-457200" defTabSz="457207">
              <a:buClr>
                <a:srgbClr val="E7E6E6">
                  <a:lumMod val="40000"/>
                  <a:lumOff val="60000"/>
                </a:srgbClr>
              </a:buClr>
              <a:buFont typeface="Wingdings" panose="05000000000000000000" pitchFamily="2" charset="2"/>
              <a:buChar char="q"/>
              <a:defRPr/>
            </a:pPr>
            <a:r>
              <a:rPr lang="it-IT" sz="3600" b="1" dirty="0" smtClean="0">
                <a:solidFill>
                  <a:srgbClr val="FFFF00"/>
                </a:solidFill>
                <a:latin typeface="Garamond" panose="02020404030301010803" pitchFamily="18" charset="0"/>
              </a:rPr>
              <a:t> Rapporto </a:t>
            </a:r>
            <a:r>
              <a:rPr lang="it-IT" sz="3600" b="1" dirty="0">
                <a:solidFill>
                  <a:srgbClr val="FFFF00"/>
                </a:solidFill>
                <a:latin typeface="Garamond" panose="02020404030301010803" pitchFamily="18" charset="0"/>
              </a:rPr>
              <a:t>Piano triennale offerta formativa (PTOF) e RAV;</a:t>
            </a:r>
          </a:p>
          <a:p>
            <a:pPr marL="457200" indent="-457200" defTabSz="457207">
              <a:buClr>
                <a:srgbClr val="E7E6E6">
                  <a:lumMod val="40000"/>
                  <a:lumOff val="60000"/>
                </a:srgbClr>
              </a:buClr>
              <a:buFont typeface="Wingdings" panose="05000000000000000000" pitchFamily="2" charset="2"/>
              <a:buChar char="q"/>
              <a:defRPr/>
            </a:pPr>
            <a:r>
              <a:rPr lang="it-IT" sz="3600" b="1" dirty="0" smtClean="0">
                <a:solidFill>
                  <a:srgbClr val="FFFF00"/>
                </a:solidFill>
                <a:latin typeface="Garamond" panose="02020404030301010803" pitchFamily="18" charset="0"/>
              </a:rPr>
              <a:t> </a:t>
            </a:r>
            <a:r>
              <a:rPr lang="it-IT" sz="3600" b="1" dirty="0" err="1" smtClean="0">
                <a:solidFill>
                  <a:srgbClr val="FFFF00"/>
                </a:solidFill>
                <a:latin typeface="Garamond" panose="02020404030301010803" pitchFamily="18" charset="0"/>
              </a:rPr>
              <a:t>Accountability</a:t>
            </a:r>
            <a:r>
              <a:rPr lang="it-IT" sz="3600" b="1" dirty="0">
                <a:solidFill>
                  <a:srgbClr val="FFFF00"/>
                </a:solidFill>
                <a:latin typeface="Garamond" panose="02020404030301010803" pitchFamily="18" charset="0"/>
              </a:rPr>
              <a:t>. </a:t>
            </a:r>
            <a:r>
              <a:rPr lang="it-IT" sz="3600" b="1" dirty="0" smtClean="0">
                <a:solidFill>
                  <a:srgbClr val="FFFF00"/>
                </a:solidFill>
                <a:latin typeface="Garamond" panose="02020404030301010803" pitchFamily="18" charset="0"/>
              </a:rPr>
              <a:t>  Rendicontazione/bilancio </a:t>
            </a:r>
            <a:r>
              <a:rPr lang="it-IT" sz="3600" b="1" dirty="0">
                <a:solidFill>
                  <a:srgbClr val="FFFF00"/>
                </a:solidFill>
                <a:latin typeface="Garamond" panose="02020404030301010803" pitchFamily="18" charset="0"/>
              </a:rPr>
              <a:t>sociale.</a:t>
            </a:r>
          </a:p>
        </p:txBody>
      </p:sp>
    </p:spTree>
    <p:custDataLst>
      <p:tags r:id="rId1"/>
    </p:custDataLst>
    <p:extLst>
      <p:ext uri="{BB962C8B-B14F-4D97-AF65-F5344CB8AC3E}">
        <p14:creationId xmlns:p14="http://schemas.microsoft.com/office/powerpoint/2010/main" val="4247398871"/>
      </p:ext>
    </p:extLst>
  </p:cSld>
  <p:clrMapOvr>
    <a:masterClrMapping/>
  </p:clrMapOvr>
  <p:transition spd="med" advTm="2605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6" presetClass="emph" presetSubtype="0" fill="hold" grpId="0" nodeType="withEffect">
                                  <p:stCondLst>
                                    <p:cond delay="0"/>
                                  </p:stCondLst>
                                  <p:childTnLst>
                                    <p:animScale>
                                      <p:cBhvr>
                                        <p:cTn id="11" dur="1000" fill="hold"/>
                                        <p:tgtEl>
                                          <p:spTgt spid="8"/>
                                        </p:tgtEl>
                                      </p:cBhvr>
                                      <p:by x="65000" y="65000"/>
                                    </p:animScale>
                                  </p:childTnLst>
                                </p:cTn>
                              </p:par>
                              <p:par>
                                <p:cTn id="12" presetID="64" presetClass="path" presetSubtype="0" decel="10000" fill="hold" grpId="1" nodeType="withEffect">
                                  <p:stCondLst>
                                    <p:cond delay="0"/>
                                  </p:stCondLst>
                                  <p:childTnLst>
                                    <p:animMotion origin="layout" path="M 0 -1.85185E-6 L 0.17214 -0.25463 " pathEditMode="fixed" rAng="0" ptsTypes="AA">
                                      <p:cBhvr>
                                        <p:cTn id="13" dur="1000" fill="hold"/>
                                        <p:tgtEl>
                                          <p:spTgt spid="8"/>
                                        </p:tgtEl>
                                        <p:attrNameLst>
                                          <p:attrName>ppt_x</p:attrName>
                                          <p:attrName>ppt_y</p:attrName>
                                        </p:attrNameLst>
                                      </p:cBhvr>
                                      <p:rCtr x="8607" y="-1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272" y="22940"/>
            <a:ext cx="9061727" cy="6986528"/>
          </a:xfrm>
          <a:prstGeom prst="rect">
            <a:avLst/>
          </a:prstGeom>
        </p:spPr>
        <p:txBody>
          <a:bodyPr wrap="square">
            <a:spAutoFit/>
          </a:bodyPr>
          <a:lstStyle/>
          <a:p>
            <a:pPr lvl="0" algn="just"/>
            <a:r>
              <a:rPr lang="it-IT" sz="2800" dirty="0">
                <a:solidFill>
                  <a:srgbClr val="FFFF00"/>
                </a:solidFill>
              </a:rPr>
              <a:t>Il regolamento d’istituto </a:t>
            </a:r>
            <a:r>
              <a:rPr lang="it-IT" sz="2800" dirty="0" smtClean="0">
                <a:solidFill>
                  <a:srgbClr val="FFFF00"/>
                </a:solidFill>
              </a:rPr>
              <a:t>comprende, in particolare</a:t>
            </a:r>
            <a:r>
              <a:rPr lang="it-IT" sz="2800" dirty="0">
                <a:solidFill>
                  <a:srgbClr val="FFFF00"/>
                </a:solidFill>
              </a:rPr>
              <a:t>, </a:t>
            </a:r>
            <a:r>
              <a:rPr lang="it-IT" sz="2800" dirty="0" smtClean="0">
                <a:solidFill>
                  <a:srgbClr val="FFFF00"/>
                </a:solidFill>
              </a:rPr>
              <a:t>le norme relative </a:t>
            </a:r>
            <a:r>
              <a:rPr lang="it-IT" sz="2800" dirty="0">
                <a:solidFill>
                  <a:srgbClr val="FFFF00"/>
                </a:solidFill>
              </a:rPr>
              <a:t>a</a:t>
            </a:r>
            <a:r>
              <a:rPr lang="it-IT" sz="2800" dirty="0" smtClean="0">
                <a:solidFill>
                  <a:srgbClr val="FFFF00"/>
                </a:solidFill>
              </a:rPr>
              <a:t>: - vigilanza </a:t>
            </a:r>
            <a:r>
              <a:rPr lang="it-IT" sz="2800" dirty="0">
                <a:solidFill>
                  <a:srgbClr val="FFFF00"/>
                </a:solidFill>
              </a:rPr>
              <a:t>sugli alunni</a:t>
            </a:r>
            <a:r>
              <a:rPr lang="it-IT" sz="2800" dirty="0" smtClean="0">
                <a:solidFill>
                  <a:srgbClr val="FFFF00"/>
                </a:solidFill>
              </a:rPr>
              <a:t>; - </a:t>
            </a:r>
            <a:r>
              <a:rPr lang="it-IT" sz="2800" dirty="0">
                <a:solidFill>
                  <a:srgbClr val="FFFF00"/>
                </a:solidFill>
              </a:rPr>
              <a:t>comportamento degli alunni e regolamentazione di ritardi, uscite, </a:t>
            </a:r>
            <a:r>
              <a:rPr lang="it-IT" sz="2800" dirty="0" smtClean="0">
                <a:solidFill>
                  <a:srgbClr val="FFFF00"/>
                </a:solidFill>
              </a:rPr>
              <a:t>assenze, giustificazioni; - </a:t>
            </a:r>
            <a:r>
              <a:rPr lang="it-IT" sz="2800" dirty="0">
                <a:solidFill>
                  <a:srgbClr val="FFFF00"/>
                </a:solidFill>
              </a:rPr>
              <a:t>uso degli spazi, dei laboratori e della biblioteca</a:t>
            </a:r>
            <a:r>
              <a:rPr lang="it-IT" sz="2800" dirty="0" smtClean="0">
                <a:solidFill>
                  <a:srgbClr val="FFFF00"/>
                </a:solidFill>
              </a:rPr>
              <a:t>; - </a:t>
            </a:r>
            <a:r>
              <a:rPr lang="it-IT" sz="2800" dirty="0">
                <a:solidFill>
                  <a:srgbClr val="FFFF00"/>
                </a:solidFill>
              </a:rPr>
              <a:t>conservazione delle strutture e delle dotazioni.</a:t>
            </a:r>
            <a:br>
              <a:rPr lang="it-IT" sz="2800" dirty="0">
                <a:solidFill>
                  <a:srgbClr val="FFFF00"/>
                </a:solidFill>
              </a:rPr>
            </a:br>
            <a:r>
              <a:rPr lang="it-IT" sz="2800" dirty="0">
                <a:solidFill>
                  <a:srgbClr val="FFFF00"/>
                </a:solidFill>
              </a:rPr>
              <a:t>Nel regolamento sono, inoltre, definite in modo specifico:</a:t>
            </a:r>
            <a:br>
              <a:rPr lang="it-IT" sz="2800" dirty="0">
                <a:solidFill>
                  <a:srgbClr val="FFFF00"/>
                </a:solidFill>
              </a:rPr>
            </a:br>
            <a:r>
              <a:rPr lang="it-IT" sz="2800" dirty="0">
                <a:solidFill>
                  <a:srgbClr val="FFFF00"/>
                </a:solidFill>
              </a:rPr>
              <a:t>- le modalità di comunicazione con studenti e genitori con riferimento ad incontri con i docenti, di mattina e di </a:t>
            </a:r>
            <a:r>
              <a:rPr lang="it-IT" sz="2800" dirty="0" smtClean="0">
                <a:solidFill>
                  <a:srgbClr val="FFFF00"/>
                </a:solidFill>
              </a:rPr>
              <a:t>pomeriggio (prefissati </a:t>
            </a:r>
            <a:r>
              <a:rPr lang="it-IT" sz="2800" dirty="0">
                <a:solidFill>
                  <a:srgbClr val="FFFF00"/>
                </a:solidFill>
              </a:rPr>
              <a:t>e/o per appuntamento</a:t>
            </a:r>
            <a:r>
              <a:rPr lang="it-IT" sz="2800" dirty="0" smtClean="0">
                <a:solidFill>
                  <a:srgbClr val="FFFF00"/>
                </a:solidFill>
              </a:rPr>
              <a:t>); - </a:t>
            </a:r>
            <a:r>
              <a:rPr lang="it-IT" sz="2800" dirty="0">
                <a:solidFill>
                  <a:srgbClr val="FFFF00"/>
                </a:solidFill>
              </a:rPr>
              <a:t>le modalità di convocazione e di svolgimento delle assemblee di classe, organizzate dalla scuola o richieste da studenti e genitori, del comitato degli studenti e dei genitori, dei consigli di intersezione, di interclasse o di classe e del consiglio di Circolo o di istituto</a:t>
            </a:r>
            <a:r>
              <a:rPr lang="it-IT" sz="2800" dirty="0" smtClean="0">
                <a:solidFill>
                  <a:srgbClr val="FFFF00"/>
                </a:solidFill>
              </a:rPr>
              <a:t>; - </a:t>
            </a:r>
            <a:r>
              <a:rPr lang="it-IT" sz="2800" dirty="0">
                <a:solidFill>
                  <a:srgbClr val="FFFF00"/>
                </a:solidFill>
              </a:rPr>
              <a:t>il calendario di massima delle </a:t>
            </a:r>
            <a:r>
              <a:rPr lang="it-IT" sz="2800" dirty="0" smtClean="0">
                <a:solidFill>
                  <a:srgbClr val="FFFF00"/>
                </a:solidFill>
              </a:rPr>
              <a:t>riunioni e </a:t>
            </a:r>
            <a:r>
              <a:rPr lang="it-IT" sz="2800" dirty="0">
                <a:solidFill>
                  <a:srgbClr val="FFFF00"/>
                </a:solidFill>
              </a:rPr>
              <a:t>la pubblicizzazione degli </a:t>
            </a:r>
            <a:r>
              <a:rPr lang="it-IT" sz="2800" dirty="0" smtClean="0">
                <a:solidFill>
                  <a:srgbClr val="FFFF00"/>
                </a:solidFill>
              </a:rPr>
              <a:t>atti. Informazione </a:t>
            </a:r>
            <a:r>
              <a:rPr lang="it-IT" sz="2800" dirty="0">
                <a:solidFill>
                  <a:srgbClr val="FFFF00"/>
                </a:solidFill>
              </a:rPr>
              <a:t>all’utenza sul P.E.I</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158158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3050" y="116632"/>
            <a:ext cx="8964488" cy="6555641"/>
          </a:xfrm>
          <a:prstGeom prst="rect">
            <a:avLst/>
          </a:prstGeom>
        </p:spPr>
        <p:txBody>
          <a:bodyPr wrap="square">
            <a:spAutoFit/>
          </a:bodyPr>
          <a:lstStyle/>
          <a:p>
            <a:r>
              <a:rPr lang="it-IT" sz="3200" b="1" dirty="0">
                <a:solidFill>
                  <a:srgbClr val="FFFF00"/>
                </a:solidFill>
              </a:rPr>
              <a:t>B. Programmazione educativa e </a:t>
            </a:r>
            <a:r>
              <a:rPr lang="it-IT" sz="3200" b="1" dirty="0" smtClean="0">
                <a:solidFill>
                  <a:srgbClr val="FFFF00"/>
                </a:solidFill>
              </a:rPr>
              <a:t>didattica</a:t>
            </a:r>
          </a:p>
          <a:p>
            <a:r>
              <a:rPr lang="it-IT" sz="2800" b="1" dirty="0"/>
              <a:t/>
            </a:r>
            <a:br>
              <a:rPr lang="it-IT" sz="2800" b="1" dirty="0"/>
            </a:br>
            <a:r>
              <a:rPr lang="it-IT" sz="2800" dirty="0">
                <a:solidFill>
                  <a:srgbClr val="FFFF00"/>
                </a:solidFill>
              </a:rPr>
              <a:t>Programmazione educativa</a:t>
            </a:r>
            <a:br>
              <a:rPr lang="it-IT" sz="2800" dirty="0">
                <a:solidFill>
                  <a:srgbClr val="FFFF00"/>
                </a:solidFill>
              </a:rPr>
            </a:br>
            <a:r>
              <a:rPr lang="it-IT" sz="2800" dirty="0">
                <a:solidFill>
                  <a:srgbClr val="FFFF00"/>
                </a:solidFill>
              </a:rPr>
              <a:t>La programmazione educativa, elaborata dal Collegio dei docenti, progetta i percorsi formativi </a:t>
            </a:r>
            <a:r>
              <a:rPr lang="it-IT" sz="2800" dirty="0" err="1">
                <a:solidFill>
                  <a:srgbClr val="FFFF00"/>
                </a:solidFill>
              </a:rPr>
              <a:t>coorrelati</a:t>
            </a:r>
            <a:r>
              <a:rPr lang="it-IT" sz="2800" dirty="0">
                <a:solidFill>
                  <a:srgbClr val="FFFF00"/>
                </a:solidFill>
              </a:rPr>
              <a:t> agli obiettivi e alle finalità nei programmi.</a:t>
            </a:r>
            <a:br>
              <a:rPr lang="it-IT" sz="2800" dirty="0">
                <a:solidFill>
                  <a:srgbClr val="FFFF00"/>
                </a:solidFill>
              </a:rPr>
            </a:br>
            <a:r>
              <a:rPr lang="it-IT" sz="2800" dirty="0">
                <a:solidFill>
                  <a:srgbClr val="FFFF00"/>
                </a:solidFill>
              </a:rPr>
              <a:t>Al fine di armonizzare l’attività dei consigli di intersezione, di interclasse o di classe, individua gli strumenti per la rivelazione della situazione iniziale e finale e per la verifica e la valutazione dei percorsi didattici.</a:t>
            </a:r>
            <a:br>
              <a:rPr lang="it-IT" sz="2800" dirty="0">
                <a:solidFill>
                  <a:srgbClr val="FFFF00"/>
                </a:solidFill>
              </a:rPr>
            </a:br>
            <a:r>
              <a:rPr lang="it-IT" sz="2800" dirty="0">
                <a:solidFill>
                  <a:srgbClr val="FFFF00"/>
                </a:solidFill>
              </a:rPr>
              <a:t>Sulla base dei criteri espressi dal Consiglio di circolo o d’istituto, elabora le attività riguardanti l’orientamento, la formazione integrata, i corsi di recupero, gli interventi di sostegno.</a:t>
            </a:r>
            <a:br>
              <a:rPr lang="it-IT" sz="2800" dirty="0">
                <a:solidFill>
                  <a:srgbClr val="FFFF00"/>
                </a:solidFill>
              </a:rPr>
            </a:br>
            <a:r>
              <a:rPr lang="it-IT" sz="2800" dirty="0">
                <a:solidFill>
                  <a:srgbClr val="FFFF00"/>
                </a:solidFill>
              </a:rPr>
              <a:t> </a:t>
            </a:r>
            <a:r>
              <a:rPr lang="it-IT" sz="2800" dirty="0" smtClean="0">
                <a:solidFill>
                  <a:srgbClr val="FFFF00"/>
                </a:solidFill>
              </a:rPr>
              <a:t>Informazioni </a:t>
            </a:r>
            <a:r>
              <a:rPr lang="it-IT" sz="2800" dirty="0">
                <a:solidFill>
                  <a:srgbClr val="FFFF00"/>
                </a:solidFill>
              </a:rPr>
              <a:t>all’utenza sulla programmazione </a:t>
            </a:r>
            <a:r>
              <a:rPr lang="it-IT" sz="2800" dirty="0" smtClean="0">
                <a:solidFill>
                  <a:srgbClr val="FFFF00"/>
                </a:solidFill>
              </a:rPr>
              <a:t>educativa.</a:t>
            </a:r>
            <a:endParaRPr lang="it-IT" sz="2800" dirty="0">
              <a:solidFill>
                <a:srgbClr val="FFFF00"/>
              </a:solidFill>
            </a:endParaRPr>
          </a:p>
        </p:txBody>
      </p:sp>
    </p:spTree>
    <p:extLst>
      <p:ext uri="{BB962C8B-B14F-4D97-AF65-F5344CB8AC3E}">
        <p14:creationId xmlns:p14="http://schemas.microsoft.com/office/powerpoint/2010/main" val="232474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8072" y="332656"/>
            <a:ext cx="8640960" cy="5693866"/>
          </a:xfrm>
          <a:prstGeom prst="rect">
            <a:avLst/>
          </a:prstGeom>
        </p:spPr>
        <p:txBody>
          <a:bodyPr wrap="square">
            <a:spAutoFit/>
          </a:bodyPr>
          <a:lstStyle/>
          <a:p>
            <a:pPr algn="just"/>
            <a:r>
              <a:rPr lang="it-IT" sz="2800" dirty="0">
                <a:solidFill>
                  <a:srgbClr val="FFFF00"/>
                </a:solidFill>
              </a:rPr>
              <a:t>Programmazione </a:t>
            </a:r>
            <a:r>
              <a:rPr lang="it-IT" sz="2800" dirty="0" smtClean="0">
                <a:solidFill>
                  <a:srgbClr val="FFFF00"/>
                </a:solidFill>
              </a:rPr>
              <a:t>didattica</a:t>
            </a:r>
          </a:p>
          <a:p>
            <a:pPr algn="just"/>
            <a:r>
              <a:rPr lang="it-IT" sz="2800" dirty="0" smtClean="0">
                <a:solidFill>
                  <a:srgbClr val="FFFF00"/>
                </a:solidFill>
              </a:rPr>
              <a:t>Elaborata </a:t>
            </a:r>
            <a:r>
              <a:rPr lang="it-IT" sz="2800" dirty="0">
                <a:solidFill>
                  <a:srgbClr val="FFFF00"/>
                </a:solidFill>
              </a:rPr>
              <a:t>ed approvata dal Consiglio di intersezione, di interclasse o di classe:</a:t>
            </a:r>
            <a:br>
              <a:rPr lang="it-IT" sz="2800" dirty="0">
                <a:solidFill>
                  <a:srgbClr val="FFFF00"/>
                </a:solidFill>
              </a:rPr>
            </a:br>
            <a:r>
              <a:rPr lang="it-IT" sz="2800" dirty="0">
                <a:solidFill>
                  <a:srgbClr val="FFFF00"/>
                </a:solidFill>
              </a:rPr>
              <a:t>- delinea il percorso formativo della classe e del singolo alunno, adeguando ad essi gli interventi operativi;</a:t>
            </a:r>
            <a:br>
              <a:rPr lang="it-IT" sz="2800" dirty="0">
                <a:solidFill>
                  <a:srgbClr val="FFFF00"/>
                </a:solidFill>
              </a:rPr>
            </a:br>
            <a:r>
              <a:rPr lang="it-IT" sz="2800" dirty="0">
                <a:solidFill>
                  <a:srgbClr val="FFFF00"/>
                </a:solidFill>
              </a:rPr>
              <a:t>- utilizza il contributo delle varie aree disciplinari per il raggiungimento degli obiettivi e delle finalità educative indicati dal Consiglio di intersezione, di interclasse o di classe e dal Collegio dei docenti;</a:t>
            </a:r>
            <a:br>
              <a:rPr lang="it-IT" sz="2800" dirty="0">
                <a:solidFill>
                  <a:srgbClr val="FFFF00"/>
                </a:solidFill>
              </a:rPr>
            </a:br>
            <a:r>
              <a:rPr lang="it-IT" sz="2800" dirty="0">
                <a:solidFill>
                  <a:srgbClr val="FFFF00"/>
                </a:solidFill>
              </a:rPr>
              <a:t>- è sottoposta sistematicamente a momenti di verifica e di valutazione dei risultati, al fine di adeguare l’azione didattica alle esigenze formative che emergono “in itinere”.</a:t>
            </a:r>
          </a:p>
        </p:txBody>
      </p:sp>
    </p:spTree>
    <p:extLst>
      <p:ext uri="{BB962C8B-B14F-4D97-AF65-F5344CB8AC3E}">
        <p14:creationId xmlns:p14="http://schemas.microsoft.com/office/powerpoint/2010/main" val="236172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6064" y="0"/>
            <a:ext cx="8856984" cy="5693866"/>
          </a:xfrm>
          <a:prstGeom prst="rect">
            <a:avLst/>
          </a:prstGeom>
        </p:spPr>
        <p:txBody>
          <a:bodyPr wrap="square">
            <a:spAutoFit/>
          </a:bodyPr>
          <a:lstStyle/>
          <a:p>
            <a:pPr algn="just"/>
            <a:r>
              <a:rPr lang="it-IT" sz="2800" dirty="0">
                <a:solidFill>
                  <a:srgbClr val="FFFF00"/>
                </a:solidFill>
              </a:rPr>
              <a:t>Contratto </a:t>
            </a:r>
            <a:r>
              <a:rPr lang="it-IT" sz="2800" dirty="0" smtClean="0">
                <a:solidFill>
                  <a:srgbClr val="FFFF00"/>
                </a:solidFill>
              </a:rPr>
              <a:t>formativo</a:t>
            </a:r>
          </a:p>
          <a:p>
            <a:pPr algn="just"/>
            <a:endParaRPr lang="it-IT" sz="2800" dirty="0" smtClean="0">
              <a:solidFill>
                <a:srgbClr val="FFFF00"/>
              </a:solidFill>
            </a:endParaRPr>
          </a:p>
          <a:p>
            <a:pPr algn="just"/>
            <a:r>
              <a:rPr lang="it-IT" sz="2800" dirty="0" smtClean="0">
                <a:solidFill>
                  <a:srgbClr val="FFFF00"/>
                </a:solidFill>
              </a:rPr>
              <a:t>Il </a:t>
            </a:r>
            <a:r>
              <a:rPr lang="it-IT" sz="2800" dirty="0">
                <a:solidFill>
                  <a:srgbClr val="FFFF00"/>
                </a:solidFill>
              </a:rPr>
              <a:t>contratto formativo è la dichiarazione, esplicita e partecipata, dell’operato della scuola.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Esso </a:t>
            </a:r>
            <a:r>
              <a:rPr lang="it-IT" sz="2800" dirty="0">
                <a:solidFill>
                  <a:srgbClr val="FFFF00"/>
                </a:solidFill>
              </a:rPr>
              <a:t>si stabilisce, in particolare, tra il docente e l’allievo ma coinvolge l’intero Consiglio di interclasse o di classe e la classe, gli Organi dell’istituto, i genitori, gli Enti esterni preposti od interessati al servizio scolastico.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Sulla </a:t>
            </a:r>
            <a:r>
              <a:rPr lang="it-IT" sz="2800" dirty="0">
                <a:solidFill>
                  <a:srgbClr val="FFFF00"/>
                </a:solidFill>
              </a:rPr>
              <a:t>base del contratto formativo, elaborato nell’ambito ed in coerenza degli obiettivi formativi definiti ai diversi </a:t>
            </a:r>
            <a:r>
              <a:rPr lang="it-IT" sz="2800" dirty="0" smtClean="0">
                <a:solidFill>
                  <a:srgbClr val="FFFF00"/>
                </a:solidFill>
              </a:rPr>
              <a:t>livelli istituzionali:</a:t>
            </a:r>
            <a:endParaRPr lang="it-IT" sz="2000" dirty="0"/>
          </a:p>
        </p:txBody>
      </p:sp>
    </p:spTree>
    <p:extLst>
      <p:ext uri="{BB962C8B-B14F-4D97-AF65-F5344CB8AC3E}">
        <p14:creationId xmlns:p14="http://schemas.microsoft.com/office/powerpoint/2010/main" val="1329062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375" y="188640"/>
            <a:ext cx="8424936" cy="6555641"/>
          </a:xfrm>
          <a:prstGeom prst="rect">
            <a:avLst/>
          </a:prstGeom>
        </p:spPr>
        <p:txBody>
          <a:bodyPr wrap="square">
            <a:spAutoFit/>
          </a:bodyPr>
          <a:lstStyle/>
          <a:p>
            <a:r>
              <a:rPr lang="it-IT" sz="2800" dirty="0">
                <a:solidFill>
                  <a:srgbClr val="FFFF00"/>
                </a:solidFill>
              </a:rPr>
              <a:t>l’allievo deve conoscere:</a:t>
            </a:r>
            <a:br>
              <a:rPr lang="it-IT" sz="2800" dirty="0">
                <a:solidFill>
                  <a:srgbClr val="FFFF00"/>
                </a:solidFill>
              </a:rPr>
            </a:br>
            <a:r>
              <a:rPr lang="it-IT" sz="2800" dirty="0">
                <a:solidFill>
                  <a:srgbClr val="FFFF00"/>
                </a:solidFill>
              </a:rPr>
              <a:t>- gli obiettivi didattici ed educativi del suo curricolo</a:t>
            </a:r>
            <a:br>
              <a:rPr lang="it-IT" sz="2800" dirty="0">
                <a:solidFill>
                  <a:srgbClr val="FFFF00"/>
                </a:solidFill>
              </a:rPr>
            </a:br>
            <a:r>
              <a:rPr lang="it-IT" sz="2800" dirty="0">
                <a:solidFill>
                  <a:srgbClr val="FFFF00"/>
                </a:solidFill>
              </a:rPr>
              <a:t>- il percorso per raggiungerli</a:t>
            </a:r>
            <a:br>
              <a:rPr lang="it-IT" sz="2800" dirty="0">
                <a:solidFill>
                  <a:srgbClr val="FFFF00"/>
                </a:solidFill>
              </a:rPr>
            </a:br>
            <a:r>
              <a:rPr lang="it-IT" sz="2800" dirty="0">
                <a:solidFill>
                  <a:srgbClr val="FFFF00"/>
                </a:solidFill>
              </a:rPr>
              <a:t>- le fasi del suo curricolo</a:t>
            </a:r>
            <a:br>
              <a:rPr lang="it-IT" sz="2800" dirty="0">
                <a:solidFill>
                  <a:srgbClr val="FFFF00"/>
                </a:solidFill>
              </a:rPr>
            </a:br>
            <a:r>
              <a:rPr lang="it-IT" sz="2800" dirty="0">
                <a:solidFill>
                  <a:srgbClr val="FFFF00"/>
                </a:solidFill>
              </a:rPr>
              <a:t/>
            </a:r>
            <a:br>
              <a:rPr lang="it-IT" sz="2800" dirty="0">
                <a:solidFill>
                  <a:srgbClr val="FFFF00"/>
                </a:solidFill>
              </a:rPr>
            </a:br>
            <a:r>
              <a:rPr lang="it-IT" sz="2800" dirty="0">
                <a:solidFill>
                  <a:srgbClr val="FFFF00"/>
                </a:solidFill>
              </a:rPr>
              <a:t>il docente deve:</a:t>
            </a:r>
            <a:br>
              <a:rPr lang="it-IT" sz="2800" dirty="0">
                <a:solidFill>
                  <a:srgbClr val="FFFF00"/>
                </a:solidFill>
              </a:rPr>
            </a:br>
            <a:r>
              <a:rPr lang="it-IT" sz="2800" dirty="0">
                <a:solidFill>
                  <a:srgbClr val="FFFF00"/>
                </a:solidFill>
              </a:rPr>
              <a:t>- esprimere la propria offerta formativa</a:t>
            </a:r>
            <a:br>
              <a:rPr lang="it-IT" sz="2800" dirty="0">
                <a:solidFill>
                  <a:srgbClr val="FFFF00"/>
                </a:solidFill>
              </a:rPr>
            </a:br>
            <a:r>
              <a:rPr lang="it-IT" sz="2800" dirty="0">
                <a:solidFill>
                  <a:srgbClr val="FFFF00"/>
                </a:solidFill>
              </a:rPr>
              <a:t>- motivare il proprio intervento didattico</a:t>
            </a:r>
            <a:br>
              <a:rPr lang="it-IT" sz="2800" dirty="0">
                <a:solidFill>
                  <a:srgbClr val="FFFF00"/>
                </a:solidFill>
              </a:rPr>
            </a:br>
            <a:r>
              <a:rPr lang="it-IT" sz="2800" dirty="0">
                <a:solidFill>
                  <a:srgbClr val="FFFF00"/>
                </a:solidFill>
              </a:rPr>
              <a:t>- esplicitare le strategie, gli strumenti di verifica, i criteri di valutazione</a:t>
            </a:r>
            <a:br>
              <a:rPr lang="it-IT" sz="2800" dirty="0">
                <a:solidFill>
                  <a:srgbClr val="FFFF00"/>
                </a:solidFill>
              </a:rPr>
            </a:br>
            <a:r>
              <a:rPr lang="it-IT" sz="2800" dirty="0">
                <a:solidFill>
                  <a:srgbClr val="FFFF00"/>
                </a:solidFill>
              </a:rPr>
              <a:t/>
            </a:r>
            <a:br>
              <a:rPr lang="it-IT" sz="2800" dirty="0">
                <a:solidFill>
                  <a:srgbClr val="FFFF00"/>
                </a:solidFill>
              </a:rPr>
            </a:br>
            <a:r>
              <a:rPr lang="it-IT" sz="2800" dirty="0">
                <a:solidFill>
                  <a:srgbClr val="FFFF00"/>
                </a:solidFill>
              </a:rPr>
              <a:t>il genitore deve:</a:t>
            </a:r>
            <a:br>
              <a:rPr lang="it-IT" sz="2800" dirty="0">
                <a:solidFill>
                  <a:srgbClr val="FFFF00"/>
                </a:solidFill>
              </a:rPr>
            </a:br>
            <a:r>
              <a:rPr lang="it-IT" sz="2800" dirty="0">
                <a:solidFill>
                  <a:srgbClr val="FFFF00"/>
                </a:solidFill>
              </a:rPr>
              <a:t>- conoscere l’offerta formativa</a:t>
            </a:r>
            <a:br>
              <a:rPr lang="it-IT" sz="2800" dirty="0">
                <a:solidFill>
                  <a:srgbClr val="FFFF00"/>
                </a:solidFill>
              </a:rPr>
            </a:br>
            <a:r>
              <a:rPr lang="it-IT" sz="2800" dirty="0">
                <a:solidFill>
                  <a:srgbClr val="FFFF00"/>
                </a:solidFill>
              </a:rPr>
              <a:t>- esprimere pareri e proposte</a:t>
            </a:r>
            <a:br>
              <a:rPr lang="it-IT" sz="2800" dirty="0">
                <a:solidFill>
                  <a:srgbClr val="FFFF00"/>
                </a:solidFill>
              </a:rPr>
            </a:br>
            <a:r>
              <a:rPr lang="it-IT" sz="2800" dirty="0">
                <a:solidFill>
                  <a:srgbClr val="FFFF00"/>
                </a:solidFill>
              </a:rPr>
              <a:t>- collaborare nelle attività.</a:t>
            </a:r>
            <a:endParaRPr lang="it-IT" sz="2400" dirty="0">
              <a:solidFill>
                <a:srgbClr val="FFFF00"/>
              </a:solidFill>
            </a:endParaRPr>
          </a:p>
        </p:txBody>
      </p:sp>
    </p:spTree>
    <p:extLst>
      <p:ext uri="{BB962C8B-B14F-4D97-AF65-F5344CB8AC3E}">
        <p14:creationId xmlns:p14="http://schemas.microsoft.com/office/powerpoint/2010/main" val="37549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6632"/>
            <a:ext cx="8784976" cy="5816977"/>
          </a:xfrm>
          <a:prstGeom prst="rect">
            <a:avLst/>
          </a:prstGeom>
        </p:spPr>
        <p:txBody>
          <a:bodyPr wrap="square">
            <a:spAutoFit/>
          </a:bodyPr>
          <a:lstStyle/>
          <a:p>
            <a:pPr algn="just"/>
            <a:r>
              <a:rPr lang="it-IT" sz="3200" b="1" dirty="0">
                <a:solidFill>
                  <a:srgbClr val="FFFF00"/>
                </a:solidFill>
              </a:rPr>
              <a:t>PARTE </a:t>
            </a:r>
            <a:r>
              <a:rPr lang="it-IT" sz="3200" b="1" dirty="0" smtClean="0">
                <a:solidFill>
                  <a:srgbClr val="FFFF00"/>
                </a:solidFill>
              </a:rPr>
              <a:t>II</a:t>
            </a:r>
          </a:p>
          <a:p>
            <a:pPr algn="just"/>
            <a:endParaRPr lang="it-IT" sz="3200" b="1" dirty="0">
              <a:solidFill>
                <a:srgbClr val="FFFF00"/>
              </a:solidFill>
            </a:endParaRPr>
          </a:p>
          <a:p>
            <a:pPr algn="just"/>
            <a:r>
              <a:rPr lang="it-IT" sz="2800" b="1" dirty="0">
                <a:solidFill>
                  <a:srgbClr val="FFFF00"/>
                </a:solidFill>
              </a:rPr>
              <a:t>8. SERVIZI </a:t>
            </a:r>
            <a:r>
              <a:rPr lang="it-IT" sz="2800" b="1" dirty="0" smtClean="0">
                <a:solidFill>
                  <a:srgbClr val="FFFF00"/>
                </a:solidFill>
              </a:rPr>
              <a:t>AMMINISTRATIVI</a:t>
            </a:r>
            <a:endParaRPr lang="it-IT" sz="2800" dirty="0">
              <a:solidFill>
                <a:srgbClr val="FFFF00"/>
              </a:solidFill>
            </a:endParaRPr>
          </a:p>
          <a:p>
            <a:pPr algn="just"/>
            <a:endParaRPr lang="it-IT" sz="2800" dirty="0">
              <a:solidFill>
                <a:srgbClr val="FFFF00"/>
              </a:solidFill>
            </a:endParaRPr>
          </a:p>
          <a:p>
            <a:pPr algn="just"/>
            <a:r>
              <a:rPr lang="it-IT" sz="2800" dirty="0" smtClean="0">
                <a:solidFill>
                  <a:srgbClr val="FFFF00"/>
                </a:solidFill>
              </a:rPr>
              <a:t>8.1 </a:t>
            </a:r>
            <a:r>
              <a:rPr lang="it-IT" sz="2800" dirty="0">
                <a:solidFill>
                  <a:srgbClr val="FFFF00"/>
                </a:solidFill>
              </a:rPr>
              <a:t>La scuola individua, fissandone e pubblicandone gli standard e garantendone altresì l’osservanza ed il rispetto, i seguenti fattori di qualità dei servizi amministrativi: celerità delle procedure; trasparenza; informatizzazione dei servizi di segreteria; tempi di attesa agli sportelli; flessibilità degli orari degli uffici a contatto con il pubblico</a:t>
            </a:r>
            <a:r>
              <a:rPr lang="it-IT" sz="2800" dirty="0" smtClean="0">
                <a:solidFill>
                  <a:srgbClr val="FFFF00"/>
                </a:solidFill>
              </a:rPr>
              <a:t>.</a:t>
            </a:r>
          </a:p>
          <a:p>
            <a:pPr algn="just"/>
            <a:r>
              <a:rPr lang="it-IT" sz="2800" dirty="0">
                <a:solidFill>
                  <a:srgbClr val="FFFF00"/>
                </a:solidFill>
              </a:rPr>
              <a:t/>
            </a:r>
            <a:br>
              <a:rPr lang="it-IT" sz="2800" dirty="0">
                <a:solidFill>
                  <a:srgbClr val="FFFF00"/>
                </a:solidFill>
              </a:rPr>
            </a:br>
            <a:r>
              <a:rPr lang="it-IT" sz="2800" dirty="0">
                <a:solidFill>
                  <a:srgbClr val="FFFF00"/>
                </a:solidFill>
              </a:rPr>
              <a:t>8.2 Ai fini di un miglior servizio per l’utenza, si può derogare dagli standard fissati</a:t>
            </a:r>
            <a:r>
              <a:rPr lang="it-IT" sz="2800" dirty="0" smtClean="0">
                <a:solidFill>
                  <a:srgbClr val="FFFF00"/>
                </a:solidFill>
              </a:rPr>
              <a:t>.</a:t>
            </a:r>
            <a:endParaRPr lang="it-IT" dirty="0"/>
          </a:p>
        </p:txBody>
      </p:sp>
    </p:spTree>
    <p:extLst>
      <p:ext uri="{BB962C8B-B14F-4D97-AF65-F5344CB8AC3E}">
        <p14:creationId xmlns:p14="http://schemas.microsoft.com/office/powerpoint/2010/main" val="424100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640960" cy="6032421"/>
          </a:xfrm>
          <a:prstGeom prst="rect">
            <a:avLst/>
          </a:prstGeom>
        </p:spPr>
        <p:txBody>
          <a:bodyPr wrap="square">
            <a:spAutoFit/>
          </a:bodyPr>
          <a:lstStyle/>
          <a:p>
            <a:pPr algn="just"/>
            <a:r>
              <a:rPr lang="it-IT" sz="3200" b="1" dirty="0">
                <a:solidFill>
                  <a:srgbClr val="FFFF00"/>
                </a:solidFill>
              </a:rPr>
              <a:t>Standard specifici delle </a:t>
            </a:r>
            <a:r>
              <a:rPr lang="it-IT" sz="3200" b="1" dirty="0" smtClean="0">
                <a:solidFill>
                  <a:srgbClr val="FFFF00"/>
                </a:solidFill>
              </a:rPr>
              <a:t>procedure</a:t>
            </a:r>
            <a:endParaRPr lang="it-IT" sz="3200" dirty="0">
              <a:solidFill>
                <a:srgbClr val="FFFF00"/>
              </a:solidFill>
            </a:endParaRPr>
          </a:p>
          <a:p>
            <a:pPr algn="just"/>
            <a:endParaRPr lang="it-IT" sz="2800" dirty="0">
              <a:solidFill>
                <a:srgbClr val="FFFF00"/>
              </a:solidFill>
            </a:endParaRPr>
          </a:p>
          <a:p>
            <a:pPr algn="just"/>
            <a:r>
              <a:rPr lang="it-IT" sz="2800" dirty="0" smtClean="0">
                <a:solidFill>
                  <a:srgbClr val="FFFF00"/>
                </a:solidFill>
              </a:rPr>
              <a:t>8.3 </a:t>
            </a:r>
            <a:r>
              <a:rPr lang="it-IT" sz="2800" dirty="0">
                <a:solidFill>
                  <a:srgbClr val="FFFF00"/>
                </a:solidFill>
              </a:rPr>
              <a:t>La distribuzione dei moduli di iscrizione è effettuata “a vista” nei giorni previsti, in orario potenziato e pubblicizzato in modo efficace.</a:t>
            </a:r>
            <a:br>
              <a:rPr lang="it-IT" sz="2800" dirty="0">
                <a:solidFill>
                  <a:srgbClr val="FFFF00"/>
                </a:solidFill>
              </a:rPr>
            </a:br>
            <a:r>
              <a:rPr lang="it-IT" sz="2800" dirty="0">
                <a:solidFill>
                  <a:srgbClr val="FFFF00"/>
                </a:solidFill>
              </a:rPr>
              <a:t>8.4 La Segreteria garantisce lo svolgimento della procedura di iscrizione alle classi in un massimo di 10 minuti dalla consegna delle domande.</a:t>
            </a:r>
            <a:br>
              <a:rPr lang="it-IT" sz="2800" dirty="0">
                <a:solidFill>
                  <a:srgbClr val="FFFF00"/>
                </a:solidFill>
              </a:rPr>
            </a:br>
            <a:r>
              <a:rPr lang="it-IT" sz="2800" dirty="0">
                <a:solidFill>
                  <a:srgbClr val="FFFF00"/>
                </a:solidFill>
              </a:rPr>
              <a:t>8.5 Il rilascio di certificati è effettuato nel normale orario di apertura della Segreteria al pubblico, entro il tempo massimo di tre giorni lavorativi per quelli di iscrizione e frequenza e di cinque giorni per quelli con votazioni e/o giudizi.</a:t>
            </a:r>
            <a:br>
              <a:rPr lang="it-IT" sz="2800" dirty="0">
                <a:solidFill>
                  <a:srgbClr val="FFFF00"/>
                </a:solidFill>
              </a:rPr>
            </a:br>
            <a:endParaRPr lang="it-IT" dirty="0"/>
          </a:p>
        </p:txBody>
      </p:sp>
    </p:spTree>
    <p:extLst>
      <p:ext uri="{BB962C8B-B14F-4D97-AF65-F5344CB8AC3E}">
        <p14:creationId xmlns:p14="http://schemas.microsoft.com/office/powerpoint/2010/main" val="38276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260648"/>
            <a:ext cx="8424936" cy="7109639"/>
          </a:xfrm>
          <a:prstGeom prst="rect">
            <a:avLst/>
          </a:prstGeom>
        </p:spPr>
        <p:txBody>
          <a:bodyPr wrap="square">
            <a:spAutoFit/>
          </a:bodyPr>
          <a:lstStyle/>
          <a:p>
            <a:pPr algn="just"/>
            <a:r>
              <a:rPr lang="it-IT" sz="2800" dirty="0">
                <a:solidFill>
                  <a:srgbClr val="FFFF00"/>
                </a:solidFill>
              </a:rPr>
              <a:t>8.6 Gli attestati e i documenti sostitutivi del diploma sono consegnati “a vista”, a partire dal terzo giorno lavorativo successivo alla pubblicazione dei risultati finali</a:t>
            </a:r>
            <a:r>
              <a:rPr lang="it-IT" sz="2800" dirty="0" smtClean="0">
                <a:solidFill>
                  <a:srgbClr val="FFFF00"/>
                </a:solidFill>
              </a:rPr>
              <a:t>.</a:t>
            </a:r>
          </a:p>
          <a:p>
            <a:pPr algn="just"/>
            <a:endParaRPr lang="it-IT" sz="2800" dirty="0">
              <a:solidFill>
                <a:srgbClr val="FFFF00"/>
              </a:solidFill>
            </a:endParaRPr>
          </a:p>
          <a:p>
            <a:pPr algn="just"/>
            <a:r>
              <a:rPr lang="it-IT" sz="2800" dirty="0">
                <a:solidFill>
                  <a:srgbClr val="FFFF00"/>
                </a:solidFill>
              </a:rPr>
              <a:t>8.7 I documenti di valutazione degli alunni sono consegnati dal Capo di Istituto o dai docenti incaricati entro cinque giorni dal termine delle operazioni generali di </a:t>
            </a:r>
            <a:r>
              <a:rPr lang="it-IT" sz="2800" dirty="0" smtClean="0">
                <a:solidFill>
                  <a:srgbClr val="FFFF00"/>
                </a:solidFill>
              </a:rPr>
              <a:t>scrutinio.</a:t>
            </a:r>
          </a:p>
          <a:p>
            <a:pPr algn="just"/>
            <a:endParaRPr lang="it-IT" sz="2800" dirty="0">
              <a:solidFill>
                <a:srgbClr val="FFFF00"/>
              </a:solidFill>
            </a:endParaRPr>
          </a:p>
          <a:p>
            <a:pPr algn="just"/>
            <a:r>
              <a:rPr lang="it-IT" sz="2800" dirty="0" smtClean="0">
                <a:solidFill>
                  <a:srgbClr val="FFFF00"/>
                </a:solidFill>
              </a:rPr>
              <a:t>8.8 </a:t>
            </a:r>
            <a:r>
              <a:rPr lang="it-IT" sz="2800" dirty="0">
                <a:solidFill>
                  <a:srgbClr val="FFFF00"/>
                </a:solidFill>
              </a:rPr>
              <a:t>Gli uffici di Segreteria - compatibilmente con la dotazione organica di personale amministrativo - garantiscono un orario di apertura al pubblico, di mattina e di pomeriggio, funzionale alle esigenze degli utenti e del territorio.</a:t>
            </a:r>
            <a:endParaRPr lang="it-IT" sz="2800" dirty="0" smtClean="0">
              <a:solidFill>
                <a:srgbClr val="FFFF00"/>
              </a:solidFill>
            </a:endParaRPr>
          </a:p>
          <a:p>
            <a:pPr algn="just"/>
            <a:r>
              <a:rPr lang="it-IT" dirty="0"/>
              <a:t/>
            </a:r>
            <a:br>
              <a:rPr lang="it-IT" dirty="0"/>
            </a:br>
            <a:r>
              <a:rPr lang="it-IT" dirty="0"/>
              <a:t>.</a:t>
            </a:r>
          </a:p>
        </p:txBody>
      </p:sp>
    </p:spTree>
    <p:extLst>
      <p:ext uri="{BB962C8B-B14F-4D97-AF65-F5344CB8AC3E}">
        <p14:creationId xmlns:p14="http://schemas.microsoft.com/office/powerpoint/2010/main" val="4080375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97346"/>
            <a:ext cx="8640960" cy="6124754"/>
          </a:xfrm>
          <a:prstGeom prst="rect">
            <a:avLst/>
          </a:prstGeom>
        </p:spPr>
        <p:txBody>
          <a:bodyPr wrap="square">
            <a:spAutoFit/>
          </a:bodyPr>
          <a:lstStyle/>
          <a:p>
            <a:pPr algn="just"/>
            <a:r>
              <a:rPr lang="it-IT" sz="2800" dirty="0">
                <a:solidFill>
                  <a:srgbClr val="FFFF00"/>
                </a:solidFill>
              </a:rPr>
              <a:t/>
            </a:r>
            <a:br>
              <a:rPr lang="it-IT" sz="2800" dirty="0">
                <a:solidFill>
                  <a:srgbClr val="FFFF00"/>
                </a:solidFill>
              </a:rPr>
            </a:br>
            <a:r>
              <a:rPr lang="it-IT" sz="2800" dirty="0">
                <a:solidFill>
                  <a:srgbClr val="FFFF00"/>
                </a:solidFill>
              </a:rPr>
              <a:t>Il Consiglio di Circolo o di istituto delibera in merito sulla base delle indicazioni degli utenti e dei </a:t>
            </a:r>
            <a:r>
              <a:rPr lang="it-IT" sz="2800" dirty="0" smtClean="0">
                <a:solidFill>
                  <a:srgbClr val="FFFF00"/>
                </a:solidFill>
              </a:rPr>
              <a:t>loro rappresentanti.</a:t>
            </a:r>
          </a:p>
          <a:p>
            <a:pPr algn="just"/>
            <a:endParaRPr lang="it-IT" sz="2800" dirty="0">
              <a:solidFill>
                <a:srgbClr val="FFFF00"/>
              </a:solidFill>
            </a:endParaRPr>
          </a:p>
          <a:p>
            <a:pPr algn="just"/>
            <a:r>
              <a:rPr lang="it-IT" sz="2800" dirty="0" smtClean="0">
                <a:solidFill>
                  <a:srgbClr val="FFFF00"/>
                </a:solidFill>
              </a:rPr>
              <a:t>L’ufficio </a:t>
            </a:r>
            <a:r>
              <a:rPr lang="it-IT" sz="2800" dirty="0">
                <a:solidFill>
                  <a:srgbClr val="FFFF00"/>
                </a:solidFill>
              </a:rPr>
              <a:t>di direzione o di presidenza riceve il pubblico sia su appuntamento telefonico sia secondo un orario di </a:t>
            </a:r>
            <a:r>
              <a:rPr lang="it-IT" sz="2800" dirty="0" err="1">
                <a:solidFill>
                  <a:srgbClr val="FFFF00"/>
                </a:solidFill>
              </a:rPr>
              <a:t>apetura</a:t>
            </a:r>
            <a:r>
              <a:rPr lang="it-IT" sz="2800" dirty="0">
                <a:solidFill>
                  <a:srgbClr val="FFFF00"/>
                </a:solidFill>
              </a:rPr>
              <a:t> comunicato con appositi avvisi</a:t>
            </a:r>
            <a:r>
              <a:rPr lang="it-IT" sz="2800" dirty="0" smtClean="0">
                <a:solidFill>
                  <a:srgbClr val="FFFF00"/>
                </a:solidFill>
              </a:rPr>
              <a:t>.</a:t>
            </a:r>
          </a:p>
          <a:p>
            <a:pPr algn="just"/>
            <a:r>
              <a:rPr lang="it-IT" sz="2800" dirty="0">
                <a:solidFill>
                  <a:srgbClr val="FFFF00"/>
                </a:solidFill>
              </a:rPr>
              <a:t/>
            </a:r>
            <a:br>
              <a:rPr lang="it-IT" sz="2800" dirty="0">
                <a:solidFill>
                  <a:srgbClr val="FFFF00"/>
                </a:solidFill>
              </a:rPr>
            </a:br>
            <a:r>
              <a:rPr lang="it-IT" sz="2800" dirty="0">
                <a:solidFill>
                  <a:srgbClr val="FFFF00"/>
                </a:solidFill>
              </a:rPr>
              <a:t>8.9 La scuola assicura all’utente la tempestività del contatto telefonico, stabilendo al proprio interno modalità di risposta che comprendano il nome dell’Istituto, il nome e la qualifica di chi risponde, la persona o l’ufficio in grado di fornire le informazioni richieste</a:t>
            </a:r>
          </a:p>
        </p:txBody>
      </p:sp>
    </p:spTree>
    <p:extLst>
      <p:ext uri="{BB962C8B-B14F-4D97-AF65-F5344CB8AC3E}">
        <p14:creationId xmlns:p14="http://schemas.microsoft.com/office/powerpoint/2010/main" val="86446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2317" y="188640"/>
            <a:ext cx="8712968" cy="5262979"/>
          </a:xfrm>
          <a:prstGeom prst="rect">
            <a:avLst/>
          </a:prstGeom>
        </p:spPr>
        <p:txBody>
          <a:bodyPr wrap="square">
            <a:spAutoFit/>
          </a:bodyPr>
          <a:lstStyle/>
          <a:p>
            <a:r>
              <a:rPr lang="it-IT" sz="3200" b="1" dirty="0">
                <a:solidFill>
                  <a:srgbClr val="FFFF00"/>
                </a:solidFill>
              </a:rPr>
              <a:t>Per l’informazione vengono seguiti i seguenti criteri:</a:t>
            </a:r>
            <a:r>
              <a:rPr lang="it-IT" sz="2800" dirty="0"/>
              <a:t/>
            </a:r>
            <a:br>
              <a:rPr lang="it-IT" sz="2800" dirty="0"/>
            </a:br>
            <a:r>
              <a:rPr lang="it-IT" sz="2800" dirty="0">
                <a:solidFill>
                  <a:srgbClr val="FFFF00"/>
                </a:solidFill>
              </a:rPr>
              <a:t/>
            </a:r>
            <a:br>
              <a:rPr lang="it-IT" sz="2800" dirty="0">
                <a:solidFill>
                  <a:srgbClr val="FFFF00"/>
                </a:solidFill>
              </a:rPr>
            </a:br>
            <a:r>
              <a:rPr lang="it-IT" sz="2800" dirty="0">
                <a:solidFill>
                  <a:srgbClr val="FFFF00"/>
                </a:solidFill>
              </a:rPr>
              <a:t>8.10 Ciascun Istituto deve assicurare spazi ben visibili adibiti all’informazione; in particolare sono predisposti:</a:t>
            </a:r>
            <a:br>
              <a:rPr lang="it-IT" sz="2800" dirty="0">
                <a:solidFill>
                  <a:srgbClr val="FFFF00"/>
                </a:solidFill>
              </a:rPr>
            </a:br>
            <a:r>
              <a:rPr lang="it-IT" sz="2800" dirty="0">
                <a:solidFill>
                  <a:srgbClr val="FFFF00"/>
                </a:solidFill>
              </a:rPr>
              <a:t>- tabella dell’orario di lavoro dei dipendenti </a:t>
            </a:r>
            <a:endParaRPr lang="it-IT" sz="2800" dirty="0" smtClean="0">
              <a:solidFill>
                <a:srgbClr val="FFFF00"/>
              </a:solidFill>
            </a:endParaRPr>
          </a:p>
          <a:p>
            <a:r>
              <a:rPr lang="it-IT" sz="2800" dirty="0" smtClean="0">
                <a:solidFill>
                  <a:srgbClr val="FFFF00"/>
                </a:solidFill>
              </a:rPr>
              <a:t>(</a:t>
            </a:r>
            <a:r>
              <a:rPr lang="it-IT" sz="2800" dirty="0">
                <a:solidFill>
                  <a:srgbClr val="FFFF00"/>
                </a:solidFill>
              </a:rPr>
              <a:t>orario dei docenti; orario, funzioni e dislocazione del personale amministrativo, tecnico, ausiliario - A.T.A.)</a:t>
            </a:r>
            <a:br>
              <a:rPr lang="it-IT" sz="2800" dirty="0">
                <a:solidFill>
                  <a:srgbClr val="FFFF00"/>
                </a:solidFill>
              </a:rPr>
            </a:br>
            <a:r>
              <a:rPr lang="it-IT" sz="2800" dirty="0">
                <a:solidFill>
                  <a:srgbClr val="FFFF00"/>
                </a:solidFill>
              </a:rPr>
              <a:t>- organigramma degli organi collegiali</a:t>
            </a:r>
            <a:br>
              <a:rPr lang="it-IT" sz="2800" dirty="0">
                <a:solidFill>
                  <a:srgbClr val="FFFF00"/>
                </a:solidFill>
              </a:rPr>
            </a:br>
            <a:r>
              <a:rPr lang="it-IT" sz="2800" dirty="0">
                <a:solidFill>
                  <a:srgbClr val="FFFF00"/>
                </a:solidFill>
              </a:rPr>
              <a:t>- organico del personale docente e A.T.A.</a:t>
            </a:r>
            <a:br>
              <a:rPr lang="it-IT" sz="2800" dirty="0">
                <a:solidFill>
                  <a:srgbClr val="FFFF00"/>
                </a:solidFill>
              </a:rPr>
            </a:br>
            <a:r>
              <a:rPr lang="it-IT" sz="2800" dirty="0">
                <a:solidFill>
                  <a:srgbClr val="FFFF00"/>
                </a:solidFill>
              </a:rPr>
              <a:t>- albi d’Istituto.</a:t>
            </a:r>
            <a:r>
              <a:rPr lang="it-IT" sz="2000" dirty="0">
                <a:solidFill>
                  <a:srgbClr val="FFFF00"/>
                </a:solidFill>
              </a:rPr>
              <a:t/>
            </a:r>
            <a:br>
              <a:rPr lang="it-IT" sz="2000" dirty="0">
                <a:solidFill>
                  <a:srgbClr val="FFFF00"/>
                </a:solidFill>
              </a:rPr>
            </a:br>
            <a:endParaRPr lang="it-IT" sz="2000" dirty="0">
              <a:solidFill>
                <a:srgbClr val="FFFF00"/>
              </a:solidFill>
            </a:endParaRPr>
          </a:p>
        </p:txBody>
      </p:sp>
    </p:spTree>
    <p:extLst>
      <p:ext uri="{BB962C8B-B14F-4D97-AF65-F5344CB8AC3E}">
        <p14:creationId xmlns:p14="http://schemas.microsoft.com/office/powerpoint/2010/main" val="377599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1819449"/>
            <a:ext cx="9144000" cy="492443"/>
          </a:xfrm>
          <a:prstGeom prst="rect">
            <a:avLst/>
          </a:prstGeom>
        </p:spPr>
        <p:txBody>
          <a:bodyPr wrap="square" rtlCol="0">
            <a:spAutoFit/>
          </a:bodyPr>
          <a:lstStyle/>
          <a:p>
            <a:r>
              <a:rPr lang="it-IT" sz="2600" b="1" dirty="0">
                <a:solidFill>
                  <a:srgbClr val="FFFF00"/>
                </a:solidFill>
                <a:effectLst>
                  <a:outerShdw blurRad="38100" dist="38100" dir="2700000" algn="tl">
                    <a:srgbClr val="000000">
                      <a:alpha val="43137"/>
                    </a:srgbClr>
                  </a:outerShdw>
                </a:effectLst>
              </a:rPr>
              <a:t>   </a:t>
            </a:r>
            <a:endParaRPr lang="it-IT" sz="2200" b="1" dirty="0">
              <a:solidFill>
                <a:srgbClr val="FFFF00"/>
              </a:solidFill>
              <a:effectLst>
                <a:outerShdw blurRad="38100" dist="38100" dir="2700000" algn="tl">
                  <a:srgbClr val="000000">
                    <a:alpha val="43137"/>
                  </a:srgbClr>
                </a:outerShdw>
              </a:effectLst>
            </a:endParaRPr>
          </a:p>
        </p:txBody>
      </p:sp>
      <p:sp>
        <p:nvSpPr>
          <p:cNvPr id="2" name="Rettangolo 1"/>
          <p:cNvSpPr/>
          <p:nvPr/>
        </p:nvSpPr>
        <p:spPr>
          <a:xfrm>
            <a:off x="141196" y="470647"/>
            <a:ext cx="8838137" cy="1754326"/>
          </a:xfrm>
          <a:prstGeom prst="rect">
            <a:avLst/>
          </a:prstGeom>
        </p:spPr>
        <p:txBody>
          <a:bodyPr wrap="square">
            <a:spAutoFit/>
          </a:bodyPr>
          <a:lstStyle/>
          <a:p>
            <a:pPr algn="just" defTabSz="457207">
              <a:buClr>
                <a:srgbClr val="E7E6E6">
                  <a:lumMod val="40000"/>
                  <a:lumOff val="60000"/>
                </a:srgbClr>
              </a:buClr>
              <a:defRPr/>
            </a:pPr>
            <a:r>
              <a:rPr lang="it-IT" sz="3600" b="1" dirty="0" smtClean="0">
                <a:solidFill>
                  <a:srgbClr val="FFFF00"/>
                </a:solidFill>
                <a:latin typeface="Garamond" panose="02020404030301010803" pitchFamily="18" charset="0"/>
              </a:rPr>
              <a:t>Dalla </a:t>
            </a:r>
            <a:r>
              <a:rPr lang="it-IT" sz="3600" b="1" dirty="0">
                <a:solidFill>
                  <a:srgbClr val="FFFF00"/>
                </a:solidFill>
                <a:latin typeface="Garamond" panose="02020404030301010803" pitchFamily="18" charset="0"/>
              </a:rPr>
              <a:t>carta dei servizi scolastici (</a:t>
            </a:r>
            <a:r>
              <a:rPr lang="it-IT" sz="3600" b="1" dirty="0" err="1">
                <a:solidFill>
                  <a:srgbClr val="FFFF00"/>
                </a:solidFill>
                <a:latin typeface="Garamond" panose="02020404030301010803" pitchFamily="18" charset="0"/>
              </a:rPr>
              <a:t>customer</a:t>
            </a:r>
            <a:r>
              <a:rPr lang="it-IT" sz="3600" b="1" dirty="0">
                <a:solidFill>
                  <a:srgbClr val="FFFF00"/>
                </a:solidFill>
                <a:latin typeface="Garamond" panose="02020404030301010803" pitchFamily="18" charset="0"/>
              </a:rPr>
              <a:t> </a:t>
            </a:r>
            <a:r>
              <a:rPr lang="it-IT" sz="3600" b="1" dirty="0" err="1">
                <a:solidFill>
                  <a:srgbClr val="FFFF00"/>
                </a:solidFill>
                <a:latin typeface="Garamond" panose="02020404030301010803" pitchFamily="18" charset="0"/>
              </a:rPr>
              <a:t>satisfaction</a:t>
            </a:r>
            <a:r>
              <a:rPr lang="it-IT" sz="3600" b="1" dirty="0">
                <a:solidFill>
                  <a:srgbClr val="FFFF00"/>
                </a:solidFill>
                <a:latin typeface="Garamond" panose="02020404030301010803" pitchFamily="18" charset="0"/>
              </a:rPr>
              <a:t>) al Rapporto di autovalutazione (RAV</a:t>
            </a:r>
            <a:r>
              <a:rPr lang="it-IT" sz="3600" b="1" dirty="0" smtClean="0">
                <a:solidFill>
                  <a:srgbClr val="FFFF00"/>
                </a:solidFill>
                <a:latin typeface="Garamond" panose="02020404030301010803" pitchFamily="18" charset="0"/>
              </a:rPr>
              <a:t>).</a:t>
            </a:r>
            <a:endParaRPr lang="it-IT" sz="3600" b="1" dirty="0">
              <a:solidFill>
                <a:srgbClr val="FFFF00"/>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4068874313"/>
      </p:ext>
    </p:extLst>
  </p:cSld>
  <p:clrMapOvr>
    <a:masterClrMapping/>
  </p:clrMapOvr>
  <p:transition spd="med" advTm="2605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6" presetClass="emph" presetSubtype="0" fill="hold" grpId="0" nodeType="withEffect">
                                  <p:stCondLst>
                                    <p:cond delay="0"/>
                                  </p:stCondLst>
                                  <p:childTnLst>
                                    <p:animScale>
                                      <p:cBhvr>
                                        <p:cTn id="11" dur="1000" fill="hold"/>
                                        <p:tgtEl>
                                          <p:spTgt spid="8"/>
                                        </p:tgtEl>
                                      </p:cBhvr>
                                      <p:by x="65000" y="65000"/>
                                    </p:animScale>
                                  </p:childTnLst>
                                </p:cTn>
                              </p:par>
                              <p:par>
                                <p:cTn id="12" presetID="64" presetClass="path" presetSubtype="0" decel="10000" fill="hold" grpId="1" nodeType="withEffect">
                                  <p:stCondLst>
                                    <p:cond delay="0"/>
                                  </p:stCondLst>
                                  <p:childTnLst>
                                    <p:animMotion origin="layout" path="M 0 -1.85185E-6 L 0.17214 -0.25463 " pathEditMode="fixed" rAng="0" ptsTypes="AA">
                                      <p:cBhvr>
                                        <p:cTn id="13" dur="1000" fill="hold"/>
                                        <p:tgtEl>
                                          <p:spTgt spid="8"/>
                                        </p:tgtEl>
                                        <p:attrNameLst>
                                          <p:attrName>ppt_x</p:attrName>
                                          <p:attrName>ppt_y</p:attrName>
                                        </p:attrNameLst>
                                      </p:cBhvr>
                                      <p:rCtr x="8607" y="-1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986528"/>
          </a:xfrm>
          <a:prstGeom prst="rect">
            <a:avLst/>
          </a:prstGeom>
        </p:spPr>
        <p:txBody>
          <a:bodyPr wrap="square">
            <a:spAutoFit/>
          </a:bodyPr>
          <a:lstStyle/>
          <a:p>
            <a:r>
              <a:rPr lang="it-IT" sz="2800" dirty="0">
                <a:solidFill>
                  <a:srgbClr val="FFFF00"/>
                </a:solidFill>
              </a:rPr>
              <a:t>Sono inoltre resi disponibili appositi spazi per:</a:t>
            </a:r>
            <a:br>
              <a:rPr lang="it-IT" sz="2800" dirty="0">
                <a:solidFill>
                  <a:srgbClr val="FFFF00"/>
                </a:solidFill>
              </a:rPr>
            </a:br>
            <a:r>
              <a:rPr lang="it-IT" sz="2800" dirty="0">
                <a:solidFill>
                  <a:srgbClr val="FFFF00"/>
                </a:solidFill>
              </a:rPr>
              <a:t/>
            </a:r>
            <a:br>
              <a:rPr lang="it-IT" sz="2800" dirty="0">
                <a:solidFill>
                  <a:srgbClr val="FFFF00"/>
                </a:solidFill>
              </a:rPr>
            </a:br>
            <a:r>
              <a:rPr lang="it-IT" sz="2800" dirty="0">
                <a:solidFill>
                  <a:srgbClr val="FFFF00"/>
                </a:solidFill>
              </a:rPr>
              <a:t>- bacheca sindacale</a:t>
            </a:r>
            <a:br>
              <a:rPr lang="it-IT" sz="2800" dirty="0">
                <a:solidFill>
                  <a:srgbClr val="FFFF00"/>
                </a:solidFill>
              </a:rPr>
            </a:br>
            <a:r>
              <a:rPr lang="it-IT" sz="2800" dirty="0">
                <a:solidFill>
                  <a:srgbClr val="FFFF00"/>
                </a:solidFill>
              </a:rPr>
              <a:t>- bacheca degli studenti</a:t>
            </a:r>
            <a:br>
              <a:rPr lang="it-IT" sz="2800" dirty="0">
                <a:solidFill>
                  <a:srgbClr val="FFFF00"/>
                </a:solidFill>
              </a:rPr>
            </a:br>
            <a:r>
              <a:rPr lang="it-IT" sz="2800" dirty="0">
                <a:solidFill>
                  <a:srgbClr val="FFFF00"/>
                </a:solidFill>
              </a:rPr>
              <a:t>- bacheca dei </a:t>
            </a:r>
            <a:r>
              <a:rPr lang="it-IT" sz="2800" dirty="0" smtClean="0">
                <a:solidFill>
                  <a:srgbClr val="FFFF00"/>
                </a:solidFill>
              </a:rPr>
              <a:t>genitori</a:t>
            </a:r>
          </a:p>
          <a:p>
            <a:r>
              <a:rPr lang="it-IT" sz="2800" dirty="0">
                <a:solidFill>
                  <a:srgbClr val="FFFF00"/>
                </a:solidFill>
              </a:rPr>
              <a:t/>
            </a:r>
            <a:br>
              <a:rPr lang="it-IT" sz="2800" dirty="0">
                <a:solidFill>
                  <a:srgbClr val="FFFF00"/>
                </a:solidFill>
              </a:rPr>
            </a:br>
            <a:r>
              <a:rPr lang="it-IT" sz="2800" dirty="0">
                <a:solidFill>
                  <a:srgbClr val="FFFF00"/>
                </a:solidFill>
              </a:rPr>
              <a:t>8.11 Presso l’ingresso e presso gli Uffici devono essere presenti e riconoscibili operatori scolastici in grado di fornire all’utenza le prime informazioni per la fruizione del servizio</a:t>
            </a:r>
            <a:r>
              <a:rPr lang="it-IT" sz="2800" dirty="0" smtClean="0">
                <a:solidFill>
                  <a:srgbClr val="FFFF00"/>
                </a:solidFill>
              </a:rPr>
              <a:t>.</a:t>
            </a:r>
          </a:p>
          <a:p>
            <a:r>
              <a:rPr lang="it-IT" sz="2800" dirty="0">
                <a:solidFill>
                  <a:srgbClr val="FFFF00"/>
                </a:solidFill>
              </a:rPr>
              <a:t/>
            </a:r>
            <a:br>
              <a:rPr lang="it-IT" sz="2800" dirty="0">
                <a:solidFill>
                  <a:srgbClr val="FFFF00"/>
                </a:solidFill>
              </a:rPr>
            </a:br>
            <a:r>
              <a:rPr lang="it-IT" sz="2800" dirty="0">
                <a:solidFill>
                  <a:srgbClr val="FFFF00"/>
                </a:solidFill>
              </a:rPr>
              <a:t>8.12 Gli operatori scolastici devono indossare il cartellino di identificazione in maniera ben visibile per l’intero orario di lavoro</a:t>
            </a:r>
            <a:r>
              <a:rPr lang="it-IT" sz="2800" dirty="0" smtClean="0">
                <a:solidFill>
                  <a:srgbClr val="FFFF00"/>
                </a:solidFill>
              </a:rPr>
              <a:t>.</a:t>
            </a:r>
          </a:p>
          <a:p>
            <a:r>
              <a:rPr lang="it-IT" sz="2800" dirty="0">
                <a:solidFill>
                  <a:srgbClr val="FFFF00"/>
                </a:solidFill>
              </a:rPr>
              <a:t/>
            </a:r>
            <a:br>
              <a:rPr lang="it-IT" sz="2800" dirty="0">
                <a:solidFill>
                  <a:srgbClr val="FFFF00"/>
                </a:solidFill>
              </a:rPr>
            </a:br>
            <a:r>
              <a:rPr lang="it-IT" sz="2800" dirty="0">
                <a:solidFill>
                  <a:srgbClr val="FFFF00"/>
                </a:solidFill>
              </a:rPr>
              <a:t>8.13 Il Regolamento d’Istituto deve avere adeguata pubblicità mediante affissione.</a:t>
            </a:r>
          </a:p>
        </p:txBody>
      </p:sp>
    </p:spTree>
    <p:extLst>
      <p:ext uri="{BB962C8B-B14F-4D97-AF65-F5344CB8AC3E}">
        <p14:creationId xmlns:p14="http://schemas.microsoft.com/office/powerpoint/2010/main" val="194931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0"/>
            <a:ext cx="9036496" cy="6924973"/>
          </a:xfrm>
          <a:prstGeom prst="rect">
            <a:avLst/>
          </a:prstGeom>
        </p:spPr>
        <p:txBody>
          <a:bodyPr wrap="square">
            <a:spAutoFit/>
          </a:bodyPr>
          <a:lstStyle/>
          <a:p>
            <a:pPr algn="just"/>
            <a:r>
              <a:rPr lang="it-IT" sz="2800" b="1" dirty="0">
                <a:solidFill>
                  <a:srgbClr val="FFFF00"/>
                </a:solidFill>
              </a:rPr>
              <a:t>PARTE </a:t>
            </a:r>
            <a:r>
              <a:rPr lang="it-IT" sz="2800" b="1" dirty="0" smtClean="0">
                <a:solidFill>
                  <a:srgbClr val="FFFF00"/>
                </a:solidFill>
              </a:rPr>
              <a:t>III</a:t>
            </a:r>
          </a:p>
          <a:p>
            <a:pPr algn="just"/>
            <a:endParaRPr lang="it-IT" sz="2800" b="1" dirty="0">
              <a:solidFill>
                <a:srgbClr val="FFFF00"/>
              </a:solidFill>
            </a:endParaRPr>
          </a:p>
          <a:p>
            <a:pPr algn="just"/>
            <a:r>
              <a:rPr lang="it-IT" sz="2800" b="1" dirty="0">
                <a:solidFill>
                  <a:srgbClr val="FFFF00"/>
                </a:solidFill>
              </a:rPr>
              <a:t>9. CONDIZIONI AMBIENTALI DELLA </a:t>
            </a:r>
            <a:r>
              <a:rPr lang="it-IT" sz="2800" b="1" dirty="0" smtClean="0">
                <a:solidFill>
                  <a:srgbClr val="FFFF00"/>
                </a:solidFill>
              </a:rPr>
              <a:t>SCUOLA</a:t>
            </a:r>
            <a:endParaRPr lang="it-IT" sz="2800" dirty="0">
              <a:solidFill>
                <a:srgbClr val="FFFF00"/>
              </a:solidFill>
            </a:endParaRPr>
          </a:p>
          <a:p>
            <a:pPr algn="just"/>
            <a:endParaRPr lang="it-IT" sz="2800" dirty="0">
              <a:solidFill>
                <a:srgbClr val="FFFF00"/>
              </a:solidFill>
            </a:endParaRPr>
          </a:p>
          <a:p>
            <a:pPr algn="just"/>
            <a:r>
              <a:rPr lang="it-IT" sz="2800" dirty="0" smtClean="0">
                <a:solidFill>
                  <a:srgbClr val="FFFF00"/>
                </a:solidFill>
              </a:rPr>
              <a:t>9.1 </a:t>
            </a:r>
            <a:r>
              <a:rPr lang="it-IT" sz="2800" dirty="0">
                <a:solidFill>
                  <a:srgbClr val="FFFF00"/>
                </a:solidFill>
              </a:rPr>
              <a:t>L’ambiente scolastico deve essere pulito, accogliente, </a:t>
            </a:r>
            <a:r>
              <a:rPr lang="it-IT" sz="2800" dirty="0" err="1" smtClean="0">
                <a:solidFill>
                  <a:srgbClr val="FFFF00"/>
                </a:solidFill>
              </a:rPr>
              <a:t>sicuro.Le</a:t>
            </a:r>
            <a:r>
              <a:rPr lang="it-IT" sz="2800" dirty="0" smtClean="0">
                <a:solidFill>
                  <a:srgbClr val="FFFF00"/>
                </a:solidFill>
              </a:rPr>
              <a:t> </a:t>
            </a:r>
            <a:r>
              <a:rPr lang="it-IT" sz="2800" dirty="0">
                <a:solidFill>
                  <a:srgbClr val="FFFF00"/>
                </a:solidFill>
              </a:rPr>
              <a:t>condizioni di igiene e sicurezza dei locali e dei servizi devono garantirne una permanenza a scuola confortevole per gli alunni e per il </a:t>
            </a:r>
            <a:r>
              <a:rPr lang="it-IT" sz="2800" dirty="0" smtClean="0">
                <a:solidFill>
                  <a:srgbClr val="FFFF00"/>
                </a:solidFill>
              </a:rPr>
              <a:t>personale.</a:t>
            </a:r>
          </a:p>
          <a:p>
            <a:pPr algn="just"/>
            <a:r>
              <a:rPr lang="it-IT" sz="2800" dirty="0" smtClean="0">
                <a:solidFill>
                  <a:srgbClr val="FFFF00"/>
                </a:solidFill>
              </a:rPr>
              <a:t>Il </a:t>
            </a:r>
            <a:r>
              <a:rPr lang="it-IT" sz="2800" dirty="0">
                <a:solidFill>
                  <a:srgbClr val="FFFF00"/>
                </a:solidFill>
              </a:rPr>
              <a:t>personale ausiliario, specie quello delle scuole materne ed elementari, deve adoperarsi per garantire la costante igiene dei </a:t>
            </a:r>
            <a:r>
              <a:rPr lang="it-IT" sz="2800" dirty="0" smtClean="0">
                <a:solidFill>
                  <a:srgbClr val="FFFF00"/>
                </a:solidFill>
              </a:rPr>
              <a:t>servizi.</a:t>
            </a:r>
          </a:p>
          <a:p>
            <a:pPr algn="just"/>
            <a:r>
              <a:rPr lang="it-IT" sz="2800" dirty="0" smtClean="0">
                <a:solidFill>
                  <a:srgbClr val="FFFF00"/>
                </a:solidFill>
              </a:rPr>
              <a:t>La </a:t>
            </a:r>
            <a:r>
              <a:rPr lang="it-IT" sz="2800" dirty="0">
                <a:solidFill>
                  <a:srgbClr val="FFFF00"/>
                </a:solidFill>
              </a:rPr>
              <a:t>scuola si impegna, in particolare, a sensibilizzare le istituzioni interessate, comprese le associazioni dei genitori, degli utenti e dei consumatori, al fine di garantire agli alunni la sicurezza interna ed esterna (quest’ultima nell’ambito del circondario </a:t>
            </a:r>
            <a:r>
              <a:rPr lang="it-IT" sz="2800" dirty="0" smtClean="0">
                <a:solidFill>
                  <a:srgbClr val="FFFF00"/>
                </a:solidFill>
              </a:rPr>
              <a:t>scolastico</a:t>
            </a:r>
            <a:r>
              <a:rPr lang="it-IT" sz="2800" dirty="0">
                <a:solidFill>
                  <a:srgbClr val="FFFF00"/>
                </a:solidFill>
              </a:rPr>
              <a:t>).</a:t>
            </a:r>
          </a:p>
        </p:txBody>
      </p:sp>
    </p:spTree>
    <p:extLst>
      <p:ext uri="{BB962C8B-B14F-4D97-AF65-F5344CB8AC3E}">
        <p14:creationId xmlns:p14="http://schemas.microsoft.com/office/powerpoint/2010/main" val="230235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8142" y="116632"/>
            <a:ext cx="8964488" cy="4832092"/>
          </a:xfrm>
          <a:prstGeom prst="rect">
            <a:avLst/>
          </a:prstGeom>
        </p:spPr>
        <p:txBody>
          <a:bodyPr wrap="square">
            <a:spAutoFit/>
          </a:bodyPr>
          <a:lstStyle/>
          <a:p>
            <a:pPr algn="just"/>
            <a:r>
              <a:rPr lang="it-IT" sz="2800" dirty="0" smtClean="0">
                <a:solidFill>
                  <a:srgbClr val="FFFF00"/>
                </a:solidFill>
              </a:rPr>
              <a:t>9.2 </a:t>
            </a:r>
            <a:r>
              <a:rPr lang="it-IT" sz="2800" dirty="0">
                <a:solidFill>
                  <a:srgbClr val="FFFF00"/>
                </a:solidFill>
              </a:rPr>
              <a:t>Ogni scuola individua i seguenti fattori di qualità riferibili alle condizioni ambientali, e ne dà informazione all’utenza</a:t>
            </a:r>
            <a:r>
              <a:rPr lang="it-IT" sz="2800" dirty="0" smtClean="0">
                <a:solidFill>
                  <a:srgbClr val="FFFF00"/>
                </a:solidFill>
              </a:rPr>
              <a:t>:</a:t>
            </a:r>
          </a:p>
          <a:p>
            <a:pPr algn="just"/>
            <a:r>
              <a:rPr lang="it-IT" sz="2800" dirty="0">
                <a:solidFill>
                  <a:srgbClr val="FFFF00"/>
                </a:solidFill>
              </a:rPr>
              <a:t/>
            </a:r>
            <a:br>
              <a:rPr lang="it-IT" sz="2800" dirty="0">
                <a:solidFill>
                  <a:srgbClr val="FFFF00"/>
                </a:solidFill>
              </a:rPr>
            </a:br>
            <a:r>
              <a:rPr lang="it-IT" sz="2800" dirty="0">
                <a:solidFill>
                  <a:srgbClr val="FFFF00"/>
                </a:solidFill>
              </a:rPr>
              <a:t>- Numero, dimensione (superficie, cubatura e numero degli alunni) e dotazioni (cattedra, banchi, lavagne, armadietti, ecc.) delle aule dove si svolge la normale attività didattica</a:t>
            </a:r>
            <a:r>
              <a:rPr lang="it-IT" sz="2800" dirty="0" smtClean="0">
                <a:solidFill>
                  <a:srgbClr val="FFFF00"/>
                </a:solidFill>
              </a:rPr>
              <a:t>.</a:t>
            </a:r>
          </a:p>
          <a:p>
            <a:pPr algn="just"/>
            <a:r>
              <a:rPr lang="it-IT" sz="2800" dirty="0">
                <a:solidFill>
                  <a:srgbClr val="FFFF00"/>
                </a:solidFill>
              </a:rPr>
              <a:t/>
            </a:r>
            <a:br>
              <a:rPr lang="it-IT" sz="2800" dirty="0">
                <a:solidFill>
                  <a:srgbClr val="FFFF00"/>
                </a:solidFill>
              </a:rPr>
            </a:br>
            <a:r>
              <a:rPr lang="it-IT" sz="2800" dirty="0">
                <a:solidFill>
                  <a:srgbClr val="FFFF00"/>
                </a:solidFill>
              </a:rPr>
              <a:t>- Numero tipo, dimensione (superficie e cubatura), dotazioni (macchine e attrezzature, posti alunno, ecc.). orario settimanale di disponibilità e di utilizzo effettivo delle aule speciali e dei laboratori</a:t>
            </a:r>
            <a:r>
              <a:rPr lang="it-IT" sz="2800" dirty="0" smtClean="0">
                <a:solidFill>
                  <a:srgbClr val="FFFF00"/>
                </a:solidFill>
              </a:rPr>
              <a:t>.</a:t>
            </a:r>
            <a:endParaRPr lang="it-IT" dirty="0">
              <a:solidFill>
                <a:srgbClr val="FFFF00"/>
              </a:solidFill>
            </a:endParaRPr>
          </a:p>
        </p:txBody>
      </p:sp>
    </p:spTree>
    <p:extLst>
      <p:ext uri="{BB962C8B-B14F-4D97-AF65-F5344CB8AC3E}">
        <p14:creationId xmlns:p14="http://schemas.microsoft.com/office/powerpoint/2010/main" val="423459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8640"/>
            <a:ext cx="8784976" cy="4401205"/>
          </a:xfrm>
          <a:prstGeom prst="rect">
            <a:avLst/>
          </a:prstGeom>
        </p:spPr>
        <p:txBody>
          <a:bodyPr wrap="square">
            <a:spAutoFit/>
          </a:bodyPr>
          <a:lstStyle/>
          <a:p>
            <a:pPr algn="just">
              <a:buFontTx/>
              <a:buChar char="-"/>
            </a:pPr>
            <a:r>
              <a:rPr lang="it-IT" sz="2800" dirty="0" smtClean="0">
                <a:solidFill>
                  <a:srgbClr val="FFFF00"/>
                </a:solidFill>
              </a:rPr>
              <a:t> Numero</a:t>
            </a:r>
            <a:r>
              <a:rPr lang="it-IT" sz="2800" dirty="0">
                <a:solidFill>
                  <a:srgbClr val="FFFF00"/>
                </a:solidFill>
              </a:rPr>
              <a:t>, dimensione (superficie e cubatura), dotazioni e media delle ore di utilizzazione settimanale distinta per attività curricolari e per attività extracurricolari </a:t>
            </a:r>
            <a:r>
              <a:rPr lang="it-IT" sz="2800" dirty="0" smtClean="0">
                <a:solidFill>
                  <a:srgbClr val="FFFF00"/>
                </a:solidFill>
              </a:rPr>
              <a:t>delle palestre.</a:t>
            </a:r>
          </a:p>
          <a:p>
            <a:pPr algn="just">
              <a:buFontTx/>
              <a:buChar char="-"/>
            </a:pPr>
            <a:endParaRPr lang="it-IT" sz="2800" dirty="0" smtClean="0">
              <a:solidFill>
                <a:srgbClr val="FFFF00"/>
              </a:solidFill>
            </a:endParaRPr>
          </a:p>
          <a:p>
            <a:pPr algn="just"/>
            <a:r>
              <a:rPr lang="it-IT" sz="2800" dirty="0" smtClean="0">
                <a:solidFill>
                  <a:srgbClr val="FFFF00"/>
                </a:solidFill>
              </a:rPr>
              <a:t>- Numero</a:t>
            </a:r>
            <a:r>
              <a:rPr lang="it-IT" sz="2800" dirty="0">
                <a:solidFill>
                  <a:srgbClr val="FFFF00"/>
                </a:solidFill>
              </a:rPr>
              <a:t>, dimensioni, con indicazioni del numero massimo di persone contenibile, dotazione delle sale (posti a sedere, microfoni, schermi per proiezione, ecc.) e media delle ore di utilizzazione settimanale distinta per attività curricolari ed extracurricolari delle sale per riunioni</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256684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54171"/>
            <a:ext cx="8784976" cy="6555641"/>
          </a:xfrm>
          <a:prstGeom prst="rect">
            <a:avLst/>
          </a:prstGeom>
        </p:spPr>
        <p:txBody>
          <a:bodyPr wrap="square">
            <a:spAutoFit/>
          </a:bodyPr>
          <a:lstStyle/>
          <a:p>
            <a:pPr algn="just"/>
            <a:r>
              <a:rPr lang="it-IT" sz="2800" dirty="0" smtClean="0">
                <a:solidFill>
                  <a:srgbClr val="FFFF00"/>
                </a:solidFill>
              </a:rPr>
              <a:t>- Numero, dimensione e dotazioni dei locali di servizio (per fotocopie, per stampa, sala docenti, ecc.).</a:t>
            </a:r>
          </a:p>
          <a:p>
            <a:pPr algn="just"/>
            <a:r>
              <a:rPr lang="it-IT" sz="2800" dirty="0" smtClean="0">
                <a:solidFill>
                  <a:srgbClr val="FFFF00"/>
                </a:solidFill>
              </a:rPr>
              <a:t>- Numero, dimensioni, dotazioni di libri e riviste, orario settimanale di apertura e modalità per la consultazione e il prestito delle biblioteche.</a:t>
            </a:r>
          </a:p>
          <a:p>
            <a:pPr algn="just">
              <a:buFontTx/>
              <a:buChar char="-"/>
            </a:pPr>
            <a:r>
              <a:rPr lang="it-IT" sz="2800" dirty="0" smtClean="0">
                <a:solidFill>
                  <a:srgbClr val="FFFF00"/>
                </a:solidFill>
              </a:rPr>
              <a:t> Numero </a:t>
            </a:r>
            <a:r>
              <a:rPr lang="it-IT" sz="2800" dirty="0">
                <a:solidFill>
                  <a:srgbClr val="FFFF00"/>
                </a:solidFill>
              </a:rPr>
              <a:t>dei servizi igienici, con indicazione dell’esistenza di servizi igienici per </a:t>
            </a:r>
            <a:r>
              <a:rPr lang="it-IT" sz="2800" dirty="0" smtClean="0">
                <a:solidFill>
                  <a:srgbClr val="FFFF00"/>
                </a:solidFill>
              </a:rPr>
              <a:t>handicappati.</a:t>
            </a:r>
          </a:p>
          <a:p>
            <a:pPr algn="just">
              <a:buFontTx/>
              <a:buChar char="-"/>
            </a:pPr>
            <a:r>
              <a:rPr lang="it-IT" sz="2800" dirty="0" smtClean="0">
                <a:solidFill>
                  <a:srgbClr val="FFFF00"/>
                </a:solidFill>
              </a:rPr>
              <a:t> Esistenza </a:t>
            </a:r>
            <a:r>
              <a:rPr lang="it-IT" sz="2800" dirty="0">
                <a:solidFill>
                  <a:srgbClr val="FFFF00"/>
                </a:solidFill>
              </a:rPr>
              <a:t>di barriere </a:t>
            </a:r>
            <a:r>
              <a:rPr lang="it-IT" sz="2800" dirty="0" smtClean="0">
                <a:solidFill>
                  <a:srgbClr val="FFFF00"/>
                </a:solidFill>
              </a:rPr>
              <a:t>architettoniche.</a:t>
            </a:r>
          </a:p>
          <a:p>
            <a:pPr algn="just"/>
            <a:r>
              <a:rPr lang="it-IT" sz="2800" dirty="0" smtClean="0">
                <a:solidFill>
                  <a:srgbClr val="FFFF00"/>
                </a:solidFill>
              </a:rPr>
              <a:t>- Esistenza </a:t>
            </a:r>
            <a:r>
              <a:rPr lang="it-IT" sz="2800" dirty="0">
                <a:solidFill>
                  <a:srgbClr val="FFFF00"/>
                </a:solidFill>
              </a:rPr>
              <a:t>di ascensori e montacarichi</a:t>
            </a:r>
            <a:r>
              <a:rPr lang="it-IT" sz="2800" dirty="0" smtClean="0">
                <a:solidFill>
                  <a:srgbClr val="FFFF00"/>
                </a:solidFill>
              </a:rPr>
              <a:t>.</a:t>
            </a:r>
          </a:p>
          <a:p>
            <a:pPr algn="just"/>
            <a:r>
              <a:rPr lang="it-IT" sz="2800" dirty="0" smtClean="0">
                <a:solidFill>
                  <a:srgbClr val="FFFF00"/>
                </a:solidFill>
              </a:rPr>
              <a:t>- Esistenza </a:t>
            </a:r>
            <a:r>
              <a:rPr lang="it-IT" sz="2800" dirty="0">
                <a:solidFill>
                  <a:srgbClr val="FFFF00"/>
                </a:solidFill>
              </a:rPr>
              <a:t>e descrizione di spazi esterni attrezzati e non (posteggi, impianti sportivi, ecc</a:t>
            </a:r>
            <a:r>
              <a:rPr lang="it-IT" sz="2800" dirty="0" smtClean="0">
                <a:solidFill>
                  <a:srgbClr val="FFFF00"/>
                </a:solidFill>
              </a:rPr>
              <a:t>.).</a:t>
            </a:r>
          </a:p>
          <a:p>
            <a:pPr marL="457200" indent="-457200" algn="just">
              <a:buFontTx/>
              <a:buChar char="-"/>
            </a:pPr>
            <a:r>
              <a:rPr lang="it-IT" sz="2800" dirty="0" smtClean="0">
                <a:solidFill>
                  <a:srgbClr val="FFFF00"/>
                </a:solidFill>
              </a:rPr>
              <a:t>Piano </a:t>
            </a:r>
            <a:r>
              <a:rPr lang="it-IT" sz="2800" dirty="0">
                <a:solidFill>
                  <a:srgbClr val="FFFF00"/>
                </a:solidFill>
              </a:rPr>
              <a:t>di evacuazione dell’edificio in caso di calamità</a:t>
            </a:r>
            <a:r>
              <a:rPr lang="it-IT" sz="2800" dirty="0" smtClean="0">
                <a:solidFill>
                  <a:srgbClr val="FFFF00"/>
                </a:solidFill>
              </a:rPr>
              <a:t>.</a:t>
            </a:r>
          </a:p>
          <a:p>
            <a:pPr algn="just"/>
            <a:endParaRPr lang="it-IT" sz="2800" dirty="0" smtClean="0"/>
          </a:p>
          <a:p>
            <a:pPr algn="just"/>
            <a:r>
              <a:rPr lang="it-IT" sz="2800" dirty="0" smtClean="0">
                <a:solidFill>
                  <a:srgbClr val="FFFF00"/>
                </a:solidFill>
              </a:rPr>
              <a:t>9.3 </a:t>
            </a:r>
            <a:r>
              <a:rPr lang="it-IT" sz="2800" dirty="0">
                <a:solidFill>
                  <a:srgbClr val="FFFF00"/>
                </a:solidFill>
              </a:rPr>
              <a:t>I fattori di qualità devono essere riferiti a ciascuna delle sedi che facciano parte della stessa istituzione</a:t>
            </a:r>
          </a:p>
        </p:txBody>
      </p:sp>
    </p:spTree>
    <p:extLst>
      <p:ext uri="{BB962C8B-B14F-4D97-AF65-F5344CB8AC3E}">
        <p14:creationId xmlns:p14="http://schemas.microsoft.com/office/powerpoint/2010/main" val="96790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6103"/>
            <a:ext cx="9144000" cy="4401205"/>
          </a:xfrm>
          <a:prstGeom prst="rect">
            <a:avLst/>
          </a:prstGeom>
        </p:spPr>
        <p:txBody>
          <a:bodyPr wrap="square">
            <a:spAutoFit/>
          </a:bodyPr>
          <a:lstStyle/>
          <a:p>
            <a:pPr algn="just"/>
            <a:r>
              <a:rPr lang="it-IT" sz="2800" b="1" dirty="0">
                <a:solidFill>
                  <a:srgbClr val="FFFF00"/>
                </a:solidFill>
              </a:rPr>
              <a:t>PARTE </a:t>
            </a:r>
            <a:r>
              <a:rPr lang="it-IT" sz="2800" b="1" dirty="0" smtClean="0">
                <a:solidFill>
                  <a:srgbClr val="FFFF00"/>
                </a:solidFill>
              </a:rPr>
              <a:t>IV</a:t>
            </a:r>
          </a:p>
          <a:p>
            <a:pPr algn="just"/>
            <a:endParaRPr lang="it-IT" sz="2800" dirty="0">
              <a:solidFill>
                <a:srgbClr val="FFFF00"/>
              </a:solidFill>
            </a:endParaRPr>
          </a:p>
          <a:p>
            <a:pPr algn="just"/>
            <a:r>
              <a:rPr lang="it-IT" sz="2800" dirty="0">
                <a:solidFill>
                  <a:srgbClr val="FFFF00"/>
                </a:solidFill>
              </a:rPr>
              <a:t>10. PROCEDURA DEI RECLAMI E VALUTAZIONE DEL SERVIZIO</a:t>
            </a:r>
            <a:br>
              <a:rPr lang="it-IT" sz="2800" dirty="0">
                <a:solidFill>
                  <a:srgbClr val="FFFF00"/>
                </a:solidFill>
              </a:rPr>
            </a:br>
            <a:r>
              <a:rPr lang="it-IT" sz="2800" dirty="0">
                <a:solidFill>
                  <a:srgbClr val="FFFF00"/>
                </a:solidFill>
              </a:rPr>
              <a:t>10.1 Procedura dei </a:t>
            </a:r>
            <a:r>
              <a:rPr lang="it-IT" sz="2800" dirty="0" smtClean="0">
                <a:solidFill>
                  <a:srgbClr val="FFFF00"/>
                </a:solidFill>
              </a:rPr>
              <a:t>reclami</a:t>
            </a:r>
          </a:p>
          <a:p>
            <a:pPr algn="just"/>
            <a:r>
              <a:rPr lang="it-IT" sz="2800" dirty="0" smtClean="0">
                <a:solidFill>
                  <a:srgbClr val="FFFF00"/>
                </a:solidFill>
              </a:rPr>
              <a:t>I </a:t>
            </a:r>
            <a:r>
              <a:rPr lang="it-IT" sz="2800" dirty="0">
                <a:solidFill>
                  <a:srgbClr val="FFFF00"/>
                </a:solidFill>
              </a:rPr>
              <a:t>reclami possono essere espressi in forma orale, scritta, telefonica, via fax e devono contenere generalità, indirizzo e reperibilità del </a:t>
            </a:r>
            <a:r>
              <a:rPr lang="it-IT" sz="2800" dirty="0" smtClean="0">
                <a:solidFill>
                  <a:srgbClr val="FFFF00"/>
                </a:solidFill>
              </a:rPr>
              <a:t>proponente. I </a:t>
            </a:r>
            <a:r>
              <a:rPr lang="it-IT" sz="2800" dirty="0">
                <a:solidFill>
                  <a:srgbClr val="FFFF00"/>
                </a:solidFill>
              </a:rPr>
              <a:t>reclami orali e telefonici debbono, successivamente, essere sottoscritti. I reclami anonimi non sono presi in considerazione, se non circostanziati. </a:t>
            </a:r>
          </a:p>
        </p:txBody>
      </p:sp>
    </p:spTree>
    <p:extLst>
      <p:ext uri="{BB962C8B-B14F-4D97-AF65-F5344CB8AC3E}">
        <p14:creationId xmlns:p14="http://schemas.microsoft.com/office/powerpoint/2010/main" val="1091336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8122" y="289679"/>
            <a:ext cx="8568952" cy="4832092"/>
          </a:xfrm>
          <a:prstGeom prst="rect">
            <a:avLst/>
          </a:prstGeom>
        </p:spPr>
        <p:txBody>
          <a:bodyPr wrap="square">
            <a:spAutoFit/>
          </a:bodyPr>
          <a:lstStyle/>
          <a:p>
            <a:pPr algn="just"/>
            <a:r>
              <a:rPr lang="it-IT" sz="2800" dirty="0">
                <a:solidFill>
                  <a:srgbClr val="FFFF00"/>
                </a:solidFill>
              </a:rPr>
              <a:t>Il Capo di Istituto, dopo avere esperito ogni possibile indagine in merito, risponde, sempre in forma scritta, con celerità e, comunque, non oltre 15 giorni, attivandosi per rimuovere le cause che hanno provocato il reclamo. Qualora il reclamo non sia di competenza del Capo di Istituto, al reclamante sono fornite indicazioni circa il corretto </a:t>
            </a:r>
            <a:r>
              <a:rPr lang="it-IT" sz="2800" dirty="0" smtClean="0">
                <a:solidFill>
                  <a:srgbClr val="FFFF00"/>
                </a:solidFill>
              </a:rPr>
              <a:t>destinatario.</a:t>
            </a:r>
          </a:p>
          <a:p>
            <a:pPr algn="just"/>
            <a:r>
              <a:rPr lang="it-IT" sz="2800" dirty="0" smtClean="0">
                <a:solidFill>
                  <a:srgbClr val="FFFF00"/>
                </a:solidFill>
              </a:rPr>
              <a:t>Annualmente</a:t>
            </a:r>
            <a:r>
              <a:rPr lang="it-IT" sz="2800" dirty="0">
                <a:solidFill>
                  <a:srgbClr val="FFFF00"/>
                </a:solidFill>
              </a:rPr>
              <a:t>, il Capo di Istituto formula per il Consiglio una relazione analitica dei reclami e dei successivi provvedimenti. Tale relazione è inserita nella relazione generale del Consiglio sull’anno scolastico</a:t>
            </a:r>
            <a:r>
              <a:rPr lang="it-IT" sz="2800" dirty="0" smtClean="0">
                <a:solidFill>
                  <a:srgbClr val="FFFF00"/>
                </a:solidFill>
              </a:rPr>
              <a:t>.</a:t>
            </a:r>
            <a:endParaRPr lang="it-IT" dirty="0">
              <a:solidFill>
                <a:srgbClr val="FFFF00"/>
              </a:solidFill>
            </a:endParaRPr>
          </a:p>
        </p:txBody>
      </p:sp>
    </p:spTree>
    <p:extLst>
      <p:ext uri="{BB962C8B-B14F-4D97-AF65-F5344CB8AC3E}">
        <p14:creationId xmlns:p14="http://schemas.microsoft.com/office/powerpoint/2010/main" val="1411623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7145"/>
            <a:ext cx="9036496" cy="6986528"/>
          </a:xfrm>
          <a:prstGeom prst="rect">
            <a:avLst/>
          </a:prstGeom>
        </p:spPr>
        <p:txBody>
          <a:bodyPr wrap="square">
            <a:spAutoFit/>
          </a:bodyPr>
          <a:lstStyle/>
          <a:p>
            <a:pPr algn="just"/>
            <a:r>
              <a:rPr lang="it-IT" sz="2800" dirty="0">
                <a:solidFill>
                  <a:srgbClr val="FFFF00"/>
                </a:solidFill>
              </a:rPr>
              <a:t>10.2 Valutazione del </a:t>
            </a:r>
            <a:r>
              <a:rPr lang="it-IT" sz="2800" dirty="0" smtClean="0">
                <a:solidFill>
                  <a:srgbClr val="FFFF00"/>
                </a:solidFill>
              </a:rPr>
              <a:t>servizio</a:t>
            </a:r>
          </a:p>
          <a:p>
            <a:pPr algn="just"/>
            <a:r>
              <a:rPr lang="it-IT" sz="2800" dirty="0" smtClean="0">
                <a:solidFill>
                  <a:srgbClr val="FFFF00"/>
                </a:solidFill>
              </a:rPr>
              <a:t>Allo </a:t>
            </a:r>
            <a:r>
              <a:rPr lang="it-IT" sz="2800" dirty="0">
                <a:solidFill>
                  <a:srgbClr val="FFFF00"/>
                </a:solidFill>
              </a:rPr>
              <a:t>scopo di raccogliere elementi utili alla valutazione del servizio, viene effettuata una rilevazione mediante questionari opportunamente tarati, rivolti ai genitori, al personale e - limitatamente alle scuole secondarie di 2° grado - anche agli </a:t>
            </a:r>
            <a:r>
              <a:rPr lang="it-IT" sz="2800" dirty="0" smtClean="0">
                <a:solidFill>
                  <a:srgbClr val="FFFF00"/>
                </a:solidFill>
              </a:rPr>
              <a:t>studenti.</a:t>
            </a:r>
          </a:p>
          <a:p>
            <a:pPr algn="just"/>
            <a:r>
              <a:rPr lang="it-IT" sz="2800" dirty="0" smtClean="0">
                <a:solidFill>
                  <a:srgbClr val="FFFF00"/>
                </a:solidFill>
              </a:rPr>
              <a:t>I </a:t>
            </a:r>
            <a:r>
              <a:rPr lang="it-IT" sz="2800" dirty="0">
                <a:solidFill>
                  <a:srgbClr val="FFFF00"/>
                </a:solidFill>
              </a:rPr>
              <a:t>questionari, che vertono sugli aspetti organizzativi, didattici ed amministrativi del servizio, devono prevedere una graduazione delle valutazioni e la possibilità di formulare </a:t>
            </a:r>
            <a:r>
              <a:rPr lang="it-IT" sz="2800" dirty="0" smtClean="0">
                <a:solidFill>
                  <a:srgbClr val="FFFF00"/>
                </a:solidFill>
              </a:rPr>
              <a:t>proposte.</a:t>
            </a:r>
          </a:p>
          <a:p>
            <a:pPr algn="just"/>
            <a:r>
              <a:rPr lang="it-IT" sz="2800" dirty="0" smtClean="0">
                <a:solidFill>
                  <a:srgbClr val="FFFF00"/>
                </a:solidFill>
              </a:rPr>
              <a:t>Nella </a:t>
            </a:r>
            <a:r>
              <a:rPr lang="it-IT" sz="2800" dirty="0">
                <a:solidFill>
                  <a:srgbClr val="FFFF00"/>
                </a:solidFill>
              </a:rPr>
              <a:t>formulazione delle domande, possono essere utilizzati indicatori forniti dagli organi dell’amministrazione scolastica e degli enti </a:t>
            </a:r>
            <a:r>
              <a:rPr lang="it-IT" sz="2800" dirty="0" smtClean="0">
                <a:solidFill>
                  <a:srgbClr val="FFFF00"/>
                </a:solidFill>
              </a:rPr>
              <a:t>locali. Alla </a:t>
            </a:r>
            <a:r>
              <a:rPr lang="it-IT" sz="2800" dirty="0">
                <a:solidFill>
                  <a:srgbClr val="FFFF00"/>
                </a:solidFill>
              </a:rPr>
              <a:t>fine di ciascun anno scolastico, il Collegio dei docenti redige una relazione sull’attività formativa della scuola che viene sottoposta all’attenzione del Consiglio di circolo o di istituto.</a:t>
            </a:r>
          </a:p>
        </p:txBody>
      </p:sp>
    </p:spTree>
    <p:extLst>
      <p:ext uri="{BB962C8B-B14F-4D97-AF65-F5344CB8AC3E}">
        <p14:creationId xmlns:p14="http://schemas.microsoft.com/office/powerpoint/2010/main" val="4184471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16632"/>
            <a:ext cx="8568952" cy="5324535"/>
          </a:xfrm>
          <a:prstGeom prst="rect">
            <a:avLst/>
          </a:prstGeom>
        </p:spPr>
        <p:txBody>
          <a:bodyPr wrap="square">
            <a:spAutoFit/>
          </a:bodyPr>
          <a:lstStyle/>
          <a:p>
            <a:r>
              <a:rPr lang="it-IT" sz="3200" b="1" dirty="0">
                <a:solidFill>
                  <a:srgbClr val="FFFF00"/>
                </a:solidFill>
              </a:rPr>
              <a:t>Il Sistema nazionale di valutazione (SNV) </a:t>
            </a:r>
            <a:endParaRPr lang="it-IT" sz="3200" b="1" dirty="0" smtClean="0">
              <a:solidFill>
                <a:srgbClr val="FFFF00"/>
              </a:solidFill>
            </a:endParaRPr>
          </a:p>
          <a:p>
            <a:endParaRPr lang="it-IT" sz="2800" dirty="0"/>
          </a:p>
          <a:p>
            <a:pPr algn="just"/>
            <a:r>
              <a:rPr lang="it-IT" sz="2800" dirty="0" smtClean="0">
                <a:solidFill>
                  <a:srgbClr val="FFFF00"/>
                </a:solidFill>
              </a:rPr>
              <a:t>Il </a:t>
            </a:r>
            <a:r>
              <a:rPr lang="it-IT" sz="2800" dirty="0">
                <a:solidFill>
                  <a:srgbClr val="FFFF00"/>
                </a:solidFill>
              </a:rPr>
              <a:t>Sistema nazionale di valutazione (SNV) costituisce una risorsa strategica per orientare le politiche scolastiche e formative verso la crescita culturale, economica e sociale del Paese e per favorire la piena attuazione dell'autonomia delle istituzioni scolastiche.</a:t>
            </a:r>
          </a:p>
          <a:p>
            <a:pPr algn="just"/>
            <a:endParaRPr lang="it-IT" sz="2800" dirty="0">
              <a:solidFill>
                <a:srgbClr val="FFFF00"/>
              </a:solidFill>
            </a:endParaRPr>
          </a:p>
          <a:p>
            <a:pPr algn="just"/>
            <a:r>
              <a:rPr lang="it-IT" sz="2800" dirty="0">
                <a:solidFill>
                  <a:srgbClr val="FFFF00"/>
                </a:solidFill>
              </a:rPr>
              <a:t>Per migliorare la qualità dell'offerta formativa e degli apprendimenti, il SNV valuta l'efficienza e l'efficacia del sistema educativo di istruzione e formazione.</a:t>
            </a:r>
          </a:p>
          <a:p>
            <a:pPr algn="just"/>
            <a:endParaRPr lang="it-IT" sz="2800" dirty="0">
              <a:solidFill>
                <a:srgbClr val="FFFF00"/>
              </a:solidFill>
            </a:endParaRPr>
          </a:p>
        </p:txBody>
      </p:sp>
    </p:spTree>
    <p:extLst>
      <p:ext uri="{BB962C8B-B14F-4D97-AF65-F5344CB8AC3E}">
        <p14:creationId xmlns:p14="http://schemas.microsoft.com/office/powerpoint/2010/main" val="427187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318955"/>
            <a:ext cx="8640960" cy="2308324"/>
          </a:xfrm>
          <a:prstGeom prst="rect">
            <a:avLst/>
          </a:prstGeom>
        </p:spPr>
        <p:txBody>
          <a:bodyPr wrap="square">
            <a:spAutoFit/>
          </a:bodyPr>
          <a:lstStyle/>
          <a:p>
            <a:pPr lvl="0" algn="just"/>
            <a:r>
              <a:rPr lang="it-IT" sz="3200" b="1" dirty="0">
                <a:solidFill>
                  <a:srgbClr val="FFFF00"/>
                </a:solidFill>
              </a:rPr>
              <a:t>Il SNV si sviluppa su tre dimensioni:</a:t>
            </a:r>
          </a:p>
          <a:p>
            <a:pPr lvl="0" algn="just"/>
            <a:endParaRPr lang="it-IT" sz="2800" dirty="0">
              <a:solidFill>
                <a:srgbClr val="FFFF00"/>
              </a:solidFill>
            </a:endParaRPr>
          </a:p>
          <a:p>
            <a:pPr lvl="0" algn="just"/>
            <a:r>
              <a:rPr lang="it-IT" sz="2800" dirty="0">
                <a:solidFill>
                  <a:srgbClr val="FFFF00"/>
                </a:solidFill>
              </a:rPr>
              <a:t>la valutazione delle istituzioni scolastiche</a:t>
            </a:r>
          </a:p>
          <a:p>
            <a:pPr lvl="0" algn="just"/>
            <a:r>
              <a:rPr lang="it-IT" sz="2800" dirty="0">
                <a:solidFill>
                  <a:srgbClr val="FFFF00"/>
                </a:solidFill>
              </a:rPr>
              <a:t>la valutazione della dirigenza scolastica</a:t>
            </a:r>
          </a:p>
          <a:p>
            <a:pPr lvl="0" algn="just"/>
            <a:r>
              <a:rPr lang="it-IT" sz="2800" dirty="0">
                <a:solidFill>
                  <a:srgbClr val="FFFF00"/>
                </a:solidFill>
              </a:rPr>
              <a:t>la valorizzazione del merito professionale dei docenti</a:t>
            </a:r>
            <a:endParaRPr lang="it-IT" sz="2800" dirty="0">
              <a:solidFill>
                <a:srgbClr val="FFFF00"/>
              </a:solidFill>
            </a:endParaRPr>
          </a:p>
        </p:txBody>
      </p:sp>
    </p:spTree>
    <p:extLst>
      <p:ext uri="{BB962C8B-B14F-4D97-AF65-F5344CB8AC3E}">
        <p14:creationId xmlns:p14="http://schemas.microsoft.com/office/powerpoint/2010/main" val="366088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8"/>
            <a:ext cx="8784976" cy="6247864"/>
          </a:xfrm>
          <a:prstGeom prst="rect">
            <a:avLst/>
          </a:prstGeom>
        </p:spPr>
        <p:txBody>
          <a:bodyPr wrap="square">
            <a:spAutoFit/>
          </a:bodyPr>
          <a:lstStyle/>
          <a:p>
            <a:pPr algn="just"/>
            <a:r>
              <a:rPr lang="it-IT" sz="3200" b="1" dirty="0">
                <a:solidFill>
                  <a:srgbClr val="FFFF00"/>
                </a:solidFill>
              </a:rPr>
              <a:t>Direttiva 21 luglio 1995, n. </a:t>
            </a:r>
            <a:r>
              <a:rPr lang="it-IT" sz="3200" b="1" dirty="0" smtClean="0">
                <a:solidFill>
                  <a:srgbClr val="FFFF00"/>
                </a:solidFill>
              </a:rPr>
              <a:t>254</a:t>
            </a:r>
          </a:p>
          <a:p>
            <a:pPr algn="just"/>
            <a:endParaRPr lang="it-IT" sz="3200" dirty="0">
              <a:solidFill>
                <a:srgbClr val="FFFF00"/>
              </a:solidFill>
            </a:endParaRPr>
          </a:p>
          <a:p>
            <a:pPr algn="just"/>
            <a:r>
              <a:rPr lang="it-IT" sz="3200" b="1" dirty="0">
                <a:solidFill>
                  <a:srgbClr val="FFFF00"/>
                </a:solidFill>
              </a:rPr>
              <a:t>Carta dei servizi </a:t>
            </a:r>
            <a:r>
              <a:rPr lang="it-IT" sz="3200" b="1" dirty="0" smtClean="0">
                <a:solidFill>
                  <a:srgbClr val="FFFF00"/>
                </a:solidFill>
              </a:rPr>
              <a:t>scolastici</a:t>
            </a:r>
          </a:p>
          <a:p>
            <a:pPr algn="just"/>
            <a:endParaRPr lang="it-IT" sz="2400" dirty="0">
              <a:solidFill>
                <a:srgbClr val="FFFF00"/>
              </a:solidFill>
            </a:endParaRPr>
          </a:p>
          <a:p>
            <a:pPr algn="just"/>
            <a:r>
              <a:rPr lang="it-IT" sz="2800" b="1" dirty="0">
                <a:solidFill>
                  <a:srgbClr val="FFFF00"/>
                </a:solidFill>
              </a:rPr>
              <a:t>Art. 1</a:t>
            </a:r>
            <a:endParaRPr lang="it-IT" sz="2800" dirty="0">
              <a:solidFill>
                <a:srgbClr val="FFFF00"/>
              </a:solidFill>
            </a:endParaRPr>
          </a:p>
          <a:p>
            <a:pPr algn="just"/>
            <a:r>
              <a:rPr lang="it-IT" sz="2800" dirty="0">
                <a:solidFill>
                  <a:srgbClr val="FFFF00"/>
                </a:solidFill>
              </a:rPr>
              <a:t>1. Ai sensi dell'art. 2 del D.P.C.M. 7 giugno 1995, pubblicato sulla G.U. n. 138 del 15 giugno 1995, le istituzioni scolastiche adottano, entro 120 giorni dalla data di entrata in vigore del predetto decreto, una "Carta dei servizi scolastici", sulla base dei principi indicati nello schema generale di riferimento recepito nel decreto medesimo, nonché della direttiva 27 gennaio 1994 del presidente del Consiglio dei ministri pubblicata sulla G.U. n. 43 del 22 febbraio 1994.</a:t>
            </a:r>
          </a:p>
        </p:txBody>
      </p:sp>
    </p:spTree>
    <p:extLst>
      <p:ext uri="{BB962C8B-B14F-4D97-AF65-F5344CB8AC3E}">
        <p14:creationId xmlns:p14="http://schemas.microsoft.com/office/powerpoint/2010/main" val="178962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olo 1"/>
          <p:cNvSpPr>
            <a:spLocks noGrp="1"/>
          </p:cNvSpPr>
          <p:nvPr>
            <p:ph type="title"/>
          </p:nvPr>
        </p:nvSpPr>
        <p:spPr>
          <a:xfrm>
            <a:off x="251520" y="-3069"/>
            <a:ext cx="8848235" cy="911789"/>
          </a:xfrm>
        </p:spPr>
        <p:txBody>
          <a:bodyPr>
            <a:normAutofit/>
          </a:bodyPr>
          <a:lstStyle/>
          <a:p>
            <a:pPr algn="ctr"/>
            <a:r>
              <a:rPr lang="it-IT" altLang="it-IT" sz="3200" b="1" dirty="0" smtClean="0">
                <a:solidFill>
                  <a:srgbClr val="FFFF00"/>
                </a:solidFill>
                <a:latin typeface="+mn-lt"/>
              </a:rPr>
              <a:t>NASCE IL SNV</a:t>
            </a:r>
          </a:p>
        </p:txBody>
      </p:sp>
      <p:sp>
        <p:nvSpPr>
          <p:cNvPr id="221187" name="Segnaposto contenuto 2"/>
          <p:cNvSpPr>
            <a:spLocks noGrp="1"/>
          </p:cNvSpPr>
          <p:nvPr>
            <p:ph idx="1"/>
          </p:nvPr>
        </p:nvSpPr>
        <p:spPr>
          <a:xfrm>
            <a:off x="126657" y="893493"/>
            <a:ext cx="9017343" cy="5949280"/>
          </a:xfrm>
        </p:spPr>
        <p:txBody>
          <a:bodyPr>
            <a:normAutofit/>
          </a:bodyPr>
          <a:lstStyle/>
          <a:p>
            <a:pPr marL="0" indent="0" algn="just">
              <a:buFont typeface="Arial" pitchFamily="34" charset="0"/>
              <a:buNone/>
            </a:pPr>
            <a:r>
              <a:rPr lang="it-IT" altLang="it-IT" sz="2400" dirty="0">
                <a:solidFill>
                  <a:srgbClr val="FFFF00"/>
                </a:solidFill>
              </a:rPr>
              <a:t>I</a:t>
            </a:r>
            <a:r>
              <a:rPr lang="it-IT" altLang="it-IT" sz="2400" dirty="0" smtClean="0">
                <a:solidFill>
                  <a:srgbClr val="FFFF00"/>
                </a:solidFill>
              </a:rPr>
              <a:t>l Sistema nazionale di valutazione del sistema educativo di istruzione e formazione, in sigla S.N.V., è costituito dai seguenti soggetti: Invalsi, Indire e contingente ispettivo (art. 2 DPR 80/2013, Regolamento sul sistema nazionale di valutazione).</a:t>
            </a:r>
          </a:p>
        </p:txBody>
      </p:sp>
      <p:graphicFrame>
        <p:nvGraphicFramePr>
          <p:cNvPr id="4" name="Diagramma 3"/>
          <p:cNvGraphicFramePr/>
          <p:nvPr>
            <p:extLst>
              <p:ext uri="{D42A27DB-BD31-4B8C-83A1-F6EECF244321}">
                <p14:modId xmlns:p14="http://schemas.microsoft.com/office/powerpoint/2010/main" val="470812164"/>
              </p:ext>
            </p:extLst>
          </p:nvPr>
        </p:nvGraphicFramePr>
        <p:xfrm>
          <a:off x="755576" y="2492896"/>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66642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32</a:t>
            </a:r>
            <a:endParaRPr sz="800">
              <a:solidFill>
                <a:prstClr val="black"/>
              </a:solidFill>
              <a:latin typeface="Arial"/>
              <a:cs typeface="Arial"/>
            </a:endParaRPr>
          </a:p>
        </p:txBody>
      </p:sp>
      <p:grpSp>
        <p:nvGrpSpPr>
          <p:cNvPr id="4" name="object 4"/>
          <p:cNvGrpSpPr/>
          <p:nvPr/>
        </p:nvGrpSpPr>
        <p:grpSpPr>
          <a:xfrm>
            <a:off x="276712" y="1104327"/>
            <a:ext cx="8574681" cy="5381837"/>
            <a:chOff x="251459" y="799337"/>
            <a:chExt cx="8441183" cy="4668520"/>
          </a:xfrm>
        </p:grpSpPr>
        <p:sp>
          <p:nvSpPr>
            <p:cNvPr id="8" name="object 8"/>
            <p:cNvSpPr/>
            <p:nvPr/>
          </p:nvSpPr>
          <p:spPr>
            <a:xfrm>
              <a:off x="252222" y="799337"/>
              <a:ext cx="8440420" cy="4668520"/>
            </a:xfrm>
            <a:custGeom>
              <a:avLst/>
              <a:gdLst/>
              <a:ahLst/>
              <a:cxnLst/>
              <a:rect l="l" t="t" r="r" b="b"/>
              <a:pathLst>
                <a:path w="8440420" h="4668520">
                  <a:moveTo>
                    <a:pt x="0" y="0"/>
                  </a:moveTo>
                  <a:lnTo>
                    <a:pt x="8439912" y="0"/>
                  </a:lnTo>
                  <a:lnTo>
                    <a:pt x="8439912" y="4668012"/>
                  </a:lnTo>
                  <a:lnTo>
                    <a:pt x="0" y="4668012"/>
                  </a:lnTo>
                  <a:lnTo>
                    <a:pt x="0" y="0"/>
                  </a:lnTo>
                  <a:close/>
                </a:path>
              </a:pathLst>
            </a:custGeom>
            <a:ln w="25908">
              <a:solidFill>
                <a:srgbClr val="008B2B"/>
              </a:solidFill>
            </a:ln>
          </p:spPr>
          <p:txBody>
            <a:bodyPr wrap="square" lIns="0" tIns="0" rIns="0" bIns="0" rtlCol="0"/>
            <a:lstStyle/>
            <a:p>
              <a:endParaRPr>
                <a:solidFill>
                  <a:prstClr val="black"/>
                </a:solidFill>
              </a:endParaRPr>
            </a:p>
          </p:txBody>
        </p:sp>
        <p:sp>
          <p:nvSpPr>
            <p:cNvPr id="9" name="object 9"/>
            <p:cNvSpPr/>
            <p:nvPr/>
          </p:nvSpPr>
          <p:spPr>
            <a:xfrm>
              <a:off x="251459" y="1021080"/>
              <a:ext cx="8304276" cy="42641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4639055" y="2654807"/>
              <a:ext cx="3919613" cy="582523"/>
            </a:xfrm>
            <a:prstGeom prst="rect">
              <a:avLst/>
            </a:prstGeom>
            <a:blipFill>
              <a:blip r:embed="rId3" cstate="print"/>
              <a:stretch>
                <a:fillRect/>
              </a:stretch>
            </a:blipFill>
          </p:spPr>
          <p:txBody>
            <a:bodyPr wrap="square" lIns="0" tIns="0" rIns="0" bIns="0" rtlCol="0"/>
            <a:lstStyle/>
            <a:p>
              <a:endParaRPr>
                <a:solidFill>
                  <a:prstClr val="black"/>
                </a:solidFill>
              </a:endParaRPr>
            </a:p>
          </p:txBody>
        </p:sp>
      </p:grpSp>
      <p:sp>
        <p:nvSpPr>
          <p:cNvPr id="11" name="object 11"/>
          <p:cNvSpPr txBox="1">
            <a:spLocks noGrp="1"/>
          </p:cNvSpPr>
          <p:nvPr>
            <p:ph type="title"/>
          </p:nvPr>
        </p:nvSpPr>
        <p:spPr>
          <a:xfrm>
            <a:off x="441642" y="80960"/>
            <a:ext cx="8162806" cy="504625"/>
          </a:xfrm>
          <a:prstGeom prst="rect">
            <a:avLst/>
          </a:prstGeom>
        </p:spPr>
        <p:txBody>
          <a:bodyPr vert="horz" wrap="square" lIns="0" tIns="12065" rIns="0" bIns="0" rtlCol="0">
            <a:spAutoFit/>
          </a:bodyPr>
          <a:lstStyle/>
          <a:p>
            <a:pPr marL="12700">
              <a:lnSpc>
                <a:spcPct val="100000"/>
              </a:lnSpc>
              <a:spcBef>
                <a:spcPts val="95"/>
              </a:spcBef>
            </a:pPr>
            <a:r>
              <a:rPr sz="3200" b="1" u="none" spc="-5" dirty="0">
                <a:solidFill>
                  <a:srgbClr val="FFFF00"/>
                </a:solidFill>
                <a:latin typeface="+mn-lt"/>
              </a:rPr>
              <a:t>Le fasi e i</a:t>
            </a:r>
            <a:r>
              <a:rPr sz="3200" b="1" u="none" spc="-25" dirty="0">
                <a:solidFill>
                  <a:srgbClr val="FFFF00"/>
                </a:solidFill>
                <a:latin typeface="+mn-lt"/>
              </a:rPr>
              <a:t> </a:t>
            </a:r>
            <a:r>
              <a:rPr sz="3200" b="1" u="none" spc="-5" dirty="0">
                <a:solidFill>
                  <a:srgbClr val="FFFF00"/>
                </a:solidFill>
                <a:latin typeface="+mn-lt"/>
              </a:rPr>
              <a:t>tempi</a:t>
            </a:r>
            <a:endParaRPr sz="3200" b="1" dirty="0">
              <a:solidFill>
                <a:srgbClr val="FFFF00"/>
              </a:solidFill>
              <a:latin typeface="+mn-lt"/>
            </a:endParaRPr>
          </a:p>
        </p:txBody>
      </p:sp>
    </p:spTree>
    <p:extLst>
      <p:ext uri="{BB962C8B-B14F-4D97-AF65-F5344CB8AC3E}">
        <p14:creationId xmlns:p14="http://schemas.microsoft.com/office/powerpoint/2010/main" val="891663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60648"/>
            <a:ext cx="8568952" cy="6555641"/>
          </a:xfrm>
          <a:prstGeom prst="rect">
            <a:avLst/>
          </a:prstGeom>
        </p:spPr>
        <p:txBody>
          <a:bodyPr wrap="square">
            <a:spAutoFit/>
          </a:bodyPr>
          <a:lstStyle/>
          <a:p>
            <a:pPr algn="just"/>
            <a:r>
              <a:rPr lang="it-IT" sz="2800" b="1" dirty="0">
                <a:solidFill>
                  <a:srgbClr val="FFFF00"/>
                </a:solidFill>
              </a:rPr>
              <a:t>DECRETO DEL PRESIDENTE DELLA REPUBBLICA 28 marzo 2013, n. 80</a:t>
            </a:r>
          </a:p>
          <a:p>
            <a:pPr algn="just"/>
            <a:r>
              <a:rPr lang="it-IT" sz="2800" b="1" dirty="0">
                <a:solidFill>
                  <a:srgbClr val="FFFF00"/>
                </a:solidFill>
              </a:rPr>
              <a:t>Regolamento sul sistema nazionale di valutazione in materia di istruzione </a:t>
            </a:r>
            <a:r>
              <a:rPr lang="it-IT" sz="2800" b="1" dirty="0" smtClean="0">
                <a:solidFill>
                  <a:srgbClr val="FFFF00"/>
                </a:solidFill>
              </a:rPr>
              <a:t>e formazione </a:t>
            </a:r>
          </a:p>
          <a:p>
            <a:pPr algn="just"/>
            <a:endParaRPr lang="it-IT" sz="2800" b="1" dirty="0">
              <a:solidFill>
                <a:srgbClr val="FFFF00"/>
              </a:solidFill>
            </a:endParaRPr>
          </a:p>
          <a:p>
            <a:pPr algn="just"/>
            <a:r>
              <a:rPr lang="it-IT" sz="2800" b="1" dirty="0">
                <a:solidFill>
                  <a:srgbClr val="FFFF00"/>
                </a:solidFill>
              </a:rPr>
              <a:t>L'S.N.V. è costituito dai seguenti soggetti:</a:t>
            </a:r>
          </a:p>
          <a:p>
            <a:pPr algn="just"/>
            <a:r>
              <a:rPr lang="it-IT" sz="2800" b="1" dirty="0">
                <a:solidFill>
                  <a:srgbClr val="FFFF00"/>
                </a:solidFill>
              </a:rPr>
              <a:t> a) Invalsi: Istituto nazionale per la valutazione del sistema di istruzione e formazione, di</a:t>
            </a:r>
          </a:p>
          <a:p>
            <a:pPr algn="just"/>
            <a:r>
              <a:rPr lang="it-IT" sz="2800" b="1" dirty="0">
                <a:solidFill>
                  <a:srgbClr val="FFFF00"/>
                </a:solidFill>
              </a:rPr>
              <a:t>cui al decreto legislativo 19 novembre 2004, n. 286; </a:t>
            </a:r>
            <a:endParaRPr lang="it-IT" sz="2800" b="1" dirty="0" smtClean="0">
              <a:solidFill>
                <a:srgbClr val="FFFF00"/>
              </a:solidFill>
            </a:endParaRPr>
          </a:p>
          <a:p>
            <a:pPr algn="just"/>
            <a:endParaRPr lang="it-IT" sz="2800" b="1" dirty="0">
              <a:solidFill>
                <a:srgbClr val="FFFF00"/>
              </a:solidFill>
            </a:endParaRPr>
          </a:p>
          <a:p>
            <a:pPr algn="just"/>
            <a:r>
              <a:rPr lang="it-IT" sz="2800" b="1" dirty="0">
                <a:solidFill>
                  <a:srgbClr val="FFFF00"/>
                </a:solidFill>
              </a:rPr>
              <a:t> b) Indire: Istituto nazionale di documentazione, innovazione e ricerca educativa, di cui</a:t>
            </a:r>
          </a:p>
          <a:p>
            <a:pPr algn="just"/>
            <a:r>
              <a:rPr lang="it-IT" sz="2800" b="1" dirty="0">
                <a:solidFill>
                  <a:srgbClr val="FFFF00"/>
                </a:solidFill>
              </a:rPr>
              <a:t>all'articolo 19, comma 1, del decreto-legge 6 luglio 2011, n. 98, convertito, con</a:t>
            </a:r>
          </a:p>
          <a:p>
            <a:pPr algn="just"/>
            <a:r>
              <a:rPr lang="it-IT" sz="2800" b="1" dirty="0">
                <a:solidFill>
                  <a:srgbClr val="FFFF00"/>
                </a:solidFill>
              </a:rPr>
              <a:t>modificazioni, dalla legge 15 luglio 2011, n. 111</a:t>
            </a:r>
            <a:r>
              <a:rPr lang="it-IT" sz="2800" b="1" dirty="0" smtClean="0">
                <a:solidFill>
                  <a:srgbClr val="FFFF00"/>
                </a:solidFill>
              </a:rPr>
              <a:t>;</a:t>
            </a:r>
            <a:endParaRPr lang="it-IT" sz="2800" b="1" dirty="0">
              <a:solidFill>
                <a:srgbClr val="FFFF00"/>
              </a:solidFill>
            </a:endParaRPr>
          </a:p>
        </p:txBody>
      </p:sp>
    </p:spTree>
    <p:extLst>
      <p:ext uri="{BB962C8B-B14F-4D97-AF65-F5344CB8AC3E}">
        <p14:creationId xmlns:p14="http://schemas.microsoft.com/office/powerpoint/2010/main" val="1190389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547" y="95188"/>
            <a:ext cx="8712968" cy="3539430"/>
          </a:xfrm>
          <a:prstGeom prst="rect">
            <a:avLst/>
          </a:prstGeom>
        </p:spPr>
        <p:txBody>
          <a:bodyPr wrap="square">
            <a:spAutoFit/>
          </a:bodyPr>
          <a:lstStyle/>
          <a:p>
            <a:pPr lvl="0" algn="just"/>
            <a:r>
              <a:rPr lang="it-IT" sz="2800" b="1" dirty="0">
                <a:solidFill>
                  <a:srgbClr val="FFFF00"/>
                </a:solidFill>
              </a:rPr>
              <a:t>c) contingente ispettivo: contingente di dirigenti di seconda fascia con funzione</a:t>
            </a:r>
          </a:p>
          <a:p>
            <a:pPr lvl="0" algn="just"/>
            <a:r>
              <a:rPr lang="it-IT" sz="2800" b="1" dirty="0">
                <a:solidFill>
                  <a:srgbClr val="FFFF00"/>
                </a:solidFill>
              </a:rPr>
              <a:t>tecnico-ispettiva, appartenenti alla dotazione organica dirigenziale del Ministero, che</a:t>
            </a:r>
          </a:p>
          <a:p>
            <a:pPr lvl="0" algn="just"/>
            <a:r>
              <a:rPr lang="it-IT" sz="2800" b="1" dirty="0">
                <a:solidFill>
                  <a:srgbClr val="FFFF00"/>
                </a:solidFill>
              </a:rPr>
              <a:t>svolgono l’attività di valutazione nei nuclei di cui all'articolo 6 del presente decreto</a:t>
            </a:r>
            <a:r>
              <a:rPr lang="it-IT" sz="2800" b="1" dirty="0" smtClean="0">
                <a:solidFill>
                  <a:srgbClr val="FFFF00"/>
                </a:solidFill>
              </a:rPr>
              <a:t>.</a:t>
            </a:r>
          </a:p>
          <a:p>
            <a:pPr lvl="0" algn="just"/>
            <a:endParaRPr lang="it-IT" sz="2800" b="1" dirty="0">
              <a:solidFill>
                <a:srgbClr val="FFFF00"/>
              </a:solidFill>
            </a:endParaRPr>
          </a:p>
          <a:p>
            <a:pPr lvl="0" algn="just"/>
            <a:r>
              <a:rPr lang="it-IT" sz="2800" b="1" dirty="0">
                <a:solidFill>
                  <a:srgbClr val="FFFF00"/>
                </a:solidFill>
              </a:rPr>
              <a:t> </a:t>
            </a:r>
            <a:endParaRPr lang="it-IT" sz="2800" b="1" dirty="0">
              <a:solidFill>
                <a:srgbClr val="FFFF00"/>
              </a:solidFill>
            </a:endParaRPr>
          </a:p>
        </p:txBody>
      </p:sp>
    </p:spTree>
    <p:extLst>
      <p:ext uri="{BB962C8B-B14F-4D97-AF65-F5344CB8AC3E}">
        <p14:creationId xmlns:p14="http://schemas.microsoft.com/office/powerpoint/2010/main" val="3423424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8"/>
            <a:ext cx="8712968" cy="5262979"/>
          </a:xfrm>
          <a:prstGeom prst="rect">
            <a:avLst/>
          </a:prstGeom>
        </p:spPr>
        <p:txBody>
          <a:bodyPr wrap="square">
            <a:spAutoFit/>
          </a:bodyPr>
          <a:lstStyle/>
          <a:p>
            <a:pPr lvl="0" algn="just"/>
            <a:r>
              <a:rPr lang="it-IT" sz="2800" b="1" dirty="0">
                <a:solidFill>
                  <a:srgbClr val="FFFF00"/>
                </a:solidFill>
              </a:rPr>
              <a:t>3. Concorrono, altresì, all’attività di valutazione</a:t>
            </a:r>
            <a:r>
              <a:rPr lang="it-IT" sz="2800" b="1" dirty="0" smtClean="0">
                <a:solidFill>
                  <a:srgbClr val="FFFF00"/>
                </a:solidFill>
              </a:rPr>
              <a:t>:</a:t>
            </a:r>
          </a:p>
          <a:p>
            <a:pPr lvl="0" algn="just"/>
            <a:endParaRPr lang="it-IT" sz="2800" b="1" dirty="0">
              <a:solidFill>
                <a:srgbClr val="FFFF00"/>
              </a:solidFill>
            </a:endParaRPr>
          </a:p>
          <a:p>
            <a:pPr lvl="0" algn="just"/>
            <a:r>
              <a:rPr lang="it-IT" sz="2800" b="1" dirty="0">
                <a:solidFill>
                  <a:srgbClr val="FFFF00"/>
                </a:solidFill>
              </a:rPr>
              <a:t> a) la conferenza: conferenza per il coordinamento funzionale dell'S.N.V., di </a:t>
            </a:r>
            <a:r>
              <a:rPr lang="it-IT" sz="2800" b="1" dirty="0" smtClean="0">
                <a:solidFill>
                  <a:srgbClr val="FFFF00"/>
                </a:solidFill>
              </a:rPr>
              <a:t>cui all'articolo </a:t>
            </a:r>
            <a:r>
              <a:rPr lang="it-IT" sz="2800" b="1" dirty="0">
                <a:solidFill>
                  <a:srgbClr val="FFFF00"/>
                </a:solidFill>
              </a:rPr>
              <a:t>2, comma 5, del presente decreto</a:t>
            </a:r>
            <a:r>
              <a:rPr lang="it-IT" sz="2800" b="1" dirty="0" smtClean="0">
                <a:solidFill>
                  <a:srgbClr val="FFFF00"/>
                </a:solidFill>
              </a:rPr>
              <a:t>;</a:t>
            </a:r>
          </a:p>
          <a:p>
            <a:pPr lvl="0" algn="just"/>
            <a:endParaRPr lang="it-IT" sz="2800" b="1" dirty="0">
              <a:solidFill>
                <a:srgbClr val="FFFF00"/>
              </a:solidFill>
            </a:endParaRPr>
          </a:p>
          <a:p>
            <a:pPr lvl="0" algn="just"/>
            <a:r>
              <a:rPr lang="it-IT" sz="2800" b="1" dirty="0">
                <a:solidFill>
                  <a:srgbClr val="FFFF00"/>
                </a:solidFill>
              </a:rPr>
              <a:t> b) i nuclei di valutazione esterna: nuclei costituiti, ai sensi dell'articolo 6, comma 2, </a:t>
            </a:r>
            <a:r>
              <a:rPr lang="it-IT" sz="2800" b="1" dirty="0" smtClean="0">
                <a:solidFill>
                  <a:srgbClr val="FFFF00"/>
                </a:solidFill>
              </a:rPr>
              <a:t>da un </a:t>
            </a:r>
            <a:r>
              <a:rPr lang="it-IT" sz="2800" b="1" dirty="0">
                <a:solidFill>
                  <a:srgbClr val="FFFF00"/>
                </a:solidFill>
              </a:rPr>
              <a:t>dirigente tecnico del contingente ispettivo e da due esperti scelti dall'elenco di cui</a:t>
            </a:r>
          </a:p>
          <a:p>
            <a:pPr lvl="0" algn="just"/>
            <a:r>
              <a:rPr lang="it-IT" sz="2800" b="1" dirty="0">
                <a:solidFill>
                  <a:srgbClr val="FFFF00"/>
                </a:solidFill>
              </a:rPr>
              <a:t>all'articolo 3, comma 1, lettera f). </a:t>
            </a:r>
          </a:p>
          <a:p>
            <a:pPr lvl="0" algn="just"/>
            <a:endParaRPr lang="it-IT" sz="2800" b="1" dirty="0">
              <a:solidFill>
                <a:srgbClr val="FFFF00"/>
              </a:solidFill>
            </a:endParaRPr>
          </a:p>
        </p:txBody>
      </p:sp>
    </p:spTree>
    <p:extLst>
      <p:ext uri="{BB962C8B-B14F-4D97-AF65-F5344CB8AC3E}">
        <p14:creationId xmlns:p14="http://schemas.microsoft.com/office/powerpoint/2010/main" val="3131181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1530"/>
            <a:ext cx="9144000" cy="7109639"/>
          </a:xfrm>
          <a:prstGeom prst="rect">
            <a:avLst/>
          </a:prstGeom>
        </p:spPr>
        <p:txBody>
          <a:bodyPr wrap="square">
            <a:spAutoFit/>
          </a:bodyPr>
          <a:lstStyle/>
          <a:p>
            <a:pPr lvl="0" algn="just"/>
            <a:r>
              <a:rPr lang="it-IT" sz="3200" b="1" dirty="0" smtClean="0">
                <a:solidFill>
                  <a:srgbClr val="FFFF00"/>
                </a:solidFill>
              </a:rPr>
              <a:t>Invalsi</a:t>
            </a:r>
          </a:p>
          <a:p>
            <a:pPr lvl="0" algn="just"/>
            <a:endParaRPr lang="it-IT" sz="3200" b="1" dirty="0">
              <a:solidFill>
                <a:srgbClr val="FFFF00"/>
              </a:solidFill>
            </a:endParaRPr>
          </a:p>
          <a:p>
            <a:pPr lvl="0" algn="just"/>
            <a:r>
              <a:rPr lang="it-IT" sz="2800" dirty="0" smtClean="0">
                <a:solidFill>
                  <a:srgbClr val="FFFF00"/>
                </a:solidFill>
              </a:rPr>
              <a:t>a</a:t>
            </a:r>
            <a:r>
              <a:rPr lang="it-IT" sz="2800" dirty="0">
                <a:solidFill>
                  <a:srgbClr val="FFFF00"/>
                </a:solidFill>
              </a:rPr>
              <a:t>) assicura il coordinamento funzionale dell'S.N.V.;</a:t>
            </a:r>
          </a:p>
          <a:p>
            <a:pPr lvl="0" algn="just"/>
            <a:r>
              <a:rPr lang="it-IT" sz="2800" dirty="0">
                <a:solidFill>
                  <a:srgbClr val="FFFF00"/>
                </a:solidFill>
              </a:rPr>
              <a:t> b) propone i protocolli di valutazione e il programma delle visite alle istituzioni</a:t>
            </a:r>
          </a:p>
          <a:p>
            <a:pPr lvl="0" algn="just"/>
            <a:r>
              <a:rPr lang="it-IT" sz="2800" dirty="0">
                <a:solidFill>
                  <a:srgbClr val="FFFF00"/>
                </a:solidFill>
              </a:rPr>
              <a:t>scolastiche da parte dei nuclei di valutazione esterna, di cui all'articolo 6;</a:t>
            </a:r>
          </a:p>
          <a:p>
            <a:pPr lvl="0" algn="just"/>
            <a:r>
              <a:rPr lang="it-IT" sz="2800" dirty="0">
                <a:solidFill>
                  <a:srgbClr val="FFFF00"/>
                </a:solidFill>
              </a:rPr>
              <a:t> c) definisce gli indicatori di efficienza e di efficacia in base ai quali l'S.N.V. individua </a:t>
            </a:r>
            <a:r>
              <a:rPr lang="it-IT" sz="2800" dirty="0" smtClean="0">
                <a:solidFill>
                  <a:srgbClr val="FFFF00"/>
                </a:solidFill>
              </a:rPr>
              <a:t>le istituzioni </a:t>
            </a:r>
            <a:r>
              <a:rPr lang="it-IT" sz="2800" dirty="0">
                <a:solidFill>
                  <a:srgbClr val="FFFF00"/>
                </a:solidFill>
              </a:rPr>
              <a:t>scolastiche che necessitano di supporto e da sottoporre prioritariamente a</a:t>
            </a:r>
          </a:p>
          <a:p>
            <a:pPr lvl="0" algn="just"/>
            <a:r>
              <a:rPr lang="it-IT" sz="2800" dirty="0">
                <a:solidFill>
                  <a:srgbClr val="FFFF00"/>
                </a:solidFill>
              </a:rPr>
              <a:t>valutazione esterna</a:t>
            </a:r>
            <a:r>
              <a:rPr lang="it-IT" sz="2800" dirty="0" smtClean="0">
                <a:solidFill>
                  <a:srgbClr val="FFFF00"/>
                </a:solidFill>
              </a:rPr>
              <a:t>;</a:t>
            </a:r>
          </a:p>
          <a:p>
            <a:pPr lvl="0" algn="just"/>
            <a:r>
              <a:rPr lang="it-IT" sz="2800" dirty="0">
                <a:solidFill>
                  <a:srgbClr val="FFFF00"/>
                </a:solidFill>
              </a:rPr>
              <a:t>d) mette a disposizione delle singole istituzioni scolastiche strumenti relativi al</a:t>
            </a:r>
          </a:p>
          <a:p>
            <a:pPr lvl="0" algn="just"/>
            <a:r>
              <a:rPr lang="it-IT" sz="2800" dirty="0">
                <a:solidFill>
                  <a:srgbClr val="FFFF00"/>
                </a:solidFill>
              </a:rPr>
              <a:t>procedimento di valutazione di cui all'articolo 6 per la realizzazione delle azioni di cui</a:t>
            </a:r>
          </a:p>
          <a:p>
            <a:pPr lvl="0" algn="just"/>
            <a:r>
              <a:rPr lang="it-IT" sz="2800" dirty="0">
                <a:solidFill>
                  <a:srgbClr val="FFFF00"/>
                </a:solidFill>
              </a:rPr>
              <a:t>all'articolo 6, comma 1</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3626894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300" y="29497"/>
            <a:ext cx="8856187" cy="6555641"/>
          </a:xfrm>
          <a:prstGeom prst="rect">
            <a:avLst/>
          </a:prstGeom>
        </p:spPr>
        <p:txBody>
          <a:bodyPr wrap="square">
            <a:spAutoFit/>
          </a:bodyPr>
          <a:lstStyle/>
          <a:p>
            <a:pPr lvl="0" algn="just"/>
            <a:r>
              <a:rPr lang="it-IT" sz="2800" dirty="0">
                <a:solidFill>
                  <a:srgbClr val="FFFF00"/>
                </a:solidFill>
              </a:rPr>
              <a:t>e) definisce gli indicatori per la valutazione dei dirigenti scolastici, in coerenza con le</a:t>
            </a:r>
          </a:p>
          <a:p>
            <a:pPr lvl="0" algn="just"/>
            <a:r>
              <a:rPr lang="it-IT" sz="2800" dirty="0">
                <a:solidFill>
                  <a:srgbClr val="FFFF00"/>
                </a:solidFill>
              </a:rPr>
              <a:t>disposizioni contenute nel decreto legislativo 27 ottobre 2009, n. 150;</a:t>
            </a:r>
          </a:p>
          <a:p>
            <a:pPr lvl="0" algn="just"/>
            <a:r>
              <a:rPr lang="it-IT" sz="2800" dirty="0">
                <a:solidFill>
                  <a:srgbClr val="FFFF00"/>
                </a:solidFill>
              </a:rPr>
              <a:t> f) cura la selezione, la formazione e l'inserimento in un apposito elenco degli esperti </a:t>
            </a:r>
            <a:r>
              <a:rPr lang="it-IT" sz="2800" dirty="0" smtClean="0">
                <a:solidFill>
                  <a:srgbClr val="FFFF00"/>
                </a:solidFill>
              </a:rPr>
              <a:t>dei nuclei </a:t>
            </a:r>
            <a:r>
              <a:rPr lang="it-IT" sz="2800" dirty="0">
                <a:solidFill>
                  <a:srgbClr val="FFFF00"/>
                </a:solidFill>
              </a:rPr>
              <a:t>per la valutazione esterna di cui all'articolo 6, comma 2, nell'ambito delle </a:t>
            </a:r>
            <a:r>
              <a:rPr lang="it-IT" sz="2800" dirty="0" smtClean="0">
                <a:solidFill>
                  <a:srgbClr val="FFFF00"/>
                </a:solidFill>
              </a:rPr>
              <a:t>risorse umane</a:t>
            </a:r>
            <a:r>
              <a:rPr lang="it-IT" sz="2800" dirty="0">
                <a:solidFill>
                  <a:srgbClr val="FFFF00"/>
                </a:solidFill>
              </a:rPr>
              <a:t>, finanziarie e strumentali disponibili a legislazione vigente. </a:t>
            </a:r>
            <a:r>
              <a:rPr lang="it-IT" sz="2800" dirty="0" smtClean="0">
                <a:solidFill>
                  <a:srgbClr val="FFFF00"/>
                </a:solidFill>
              </a:rPr>
              <a:t> A </a:t>
            </a:r>
            <a:r>
              <a:rPr lang="it-IT" sz="2800" dirty="0">
                <a:solidFill>
                  <a:srgbClr val="FFFF00"/>
                </a:solidFill>
              </a:rPr>
              <a:t>tale fine, sulla </a:t>
            </a:r>
            <a:r>
              <a:rPr lang="it-IT" sz="2800" dirty="0" smtClean="0">
                <a:solidFill>
                  <a:srgbClr val="FFFF00"/>
                </a:solidFill>
              </a:rPr>
              <a:t>base dei </a:t>
            </a:r>
            <a:r>
              <a:rPr lang="it-IT" sz="2800" dirty="0">
                <a:solidFill>
                  <a:srgbClr val="FFFF00"/>
                </a:solidFill>
              </a:rPr>
              <a:t>criteri generali definiti con direttiva del Ministro, l'Invalsi con propria </a:t>
            </a:r>
            <a:r>
              <a:rPr lang="it-IT" sz="2800" dirty="0" smtClean="0">
                <a:solidFill>
                  <a:srgbClr val="FFFF00"/>
                </a:solidFill>
              </a:rPr>
              <a:t>deliberazione stabilisce</a:t>
            </a:r>
            <a:r>
              <a:rPr lang="it-IT" sz="2800" dirty="0">
                <a:solidFill>
                  <a:srgbClr val="FFFF00"/>
                </a:solidFill>
              </a:rPr>
              <a:t>, entro sessanta giorni dall'emanazione della direttiva stessa, le modalità </a:t>
            </a:r>
            <a:r>
              <a:rPr lang="it-IT" sz="2800" dirty="0" smtClean="0">
                <a:solidFill>
                  <a:srgbClr val="FFFF00"/>
                </a:solidFill>
              </a:rPr>
              <a:t>di costituzione </a:t>
            </a:r>
            <a:r>
              <a:rPr lang="it-IT" sz="2800" dirty="0">
                <a:solidFill>
                  <a:srgbClr val="FFFF00"/>
                </a:solidFill>
              </a:rPr>
              <a:t>e gestione di detto elenco; esso cura, altresì, la formazione degli ispettori </a:t>
            </a:r>
            <a:r>
              <a:rPr lang="it-IT" sz="2800" dirty="0" smtClean="0">
                <a:solidFill>
                  <a:srgbClr val="FFFF00"/>
                </a:solidFill>
              </a:rPr>
              <a:t>che partecipano </a:t>
            </a:r>
            <a:r>
              <a:rPr lang="it-IT" sz="2800" dirty="0">
                <a:solidFill>
                  <a:srgbClr val="FFFF00"/>
                </a:solidFill>
              </a:rPr>
              <a:t>ai citati nuclei;</a:t>
            </a:r>
          </a:p>
          <a:p>
            <a:pPr lvl="0" algn="just"/>
            <a:endParaRPr lang="it-IT" sz="2800" dirty="0">
              <a:solidFill>
                <a:srgbClr val="FFFF00"/>
              </a:solidFill>
            </a:endParaRPr>
          </a:p>
        </p:txBody>
      </p:sp>
    </p:spTree>
    <p:extLst>
      <p:ext uri="{BB962C8B-B14F-4D97-AF65-F5344CB8AC3E}">
        <p14:creationId xmlns:p14="http://schemas.microsoft.com/office/powerpoint/2010/main" val="3079868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548680"/>
            <a:ext cx="8640960" cy="3970318"/>
          </a:xfrm>
          <a:prstGeom prst="rect">
            <a:avLst/>
          </a:prstGeom>
        </p:spPr>
        <p:txBody>
          <a:bodyPr wrap="square">
            <a:spAutoFit/>
          </a:bodyPr>
          <a:lstStyle/>
          <a:p>
            <a:pPr lvl="0" algn="just"/>
            <a:r>
              <a:rPr lang="it-IT" sz="2800" dirty="0" smtClean="0">
                <a:solidFill>
                  <a:srgbClr val="FFFF00"/>
                </a:solidFill>
              </a:rPr>
              <a:t>g</a:t>
            </a:r>
            <a:r>
              <a:rPr lang="it-IT" sz="2800" dirty="0">
                <a:solidFill>
                  <a:srgbClr val="FFFF00"/>
                </a:solidFill>
              </a:rPr>
              <a:t>) redige le relazioni al Ministro e i rapporti sul sistema scolastico e formativo, di cui</a:t>
            </a:r>
          </a:p>
          <a:p>
            <a:pPr lvl="0" algn="just"/>
            <a:r>
              <a:rPr lang="it-IT" sz="2800" dirty="0">
                <a:solidFill>
                  <a:srgbClr val="FFFF00"/>
                </a:solidFill>
              </a:rPr>
              <a:t>all'articolo 3 del decreto legislativo 19 novembre 2004, n. 286, in modo tale da</a:t>
            </a:r>
          </a:p>
          <a:p>
            <a:pPr lvl="0" algn="just"/>
            <a:r>
              <a:rPr lang="it-IT" sz="2800" dirty="0">
                <a:solidFill>
                  <a:srgbClr val="FFFF00"/>
                </a:solidFill>
              </a:rPr>
              <a:t>consentire anche una comparazione su base internazionale;</a:t>
            </a:r>
          </a:p>
          <a:p>
            <a:pPr lvl="0" algn="just"/>
            <a:r>
              <a:rPr lang="it-IT" sz="2800" dirty="0">
                <a:solidFill>
                  <a:srgbClr val="FFFF00"/>
                </a:solidFill>
              </a:rPr>
              <a:t> h) partecipa alle indagini internazionali e alle altre iniziative in materia di valutazione, in</a:t>
            </a:r>
          </a:p>
          <a:p>
            <a:pPr lvl="0" algn="just"/>
            <a:r>
              <a:rPr lang="it-IT" sz="2800" dirty="0">
                <a:solidFill>
                  <a:srgbClr val="FFFF00"/>
                </a:solidFill>
              </a:rPr>
              <a:t>rappresentanza dell'Italia.</a:t>
            </a:r>
            <a:endParaRPr lang="it-IT" sz="2800" dirty="0">
              <a:solidFill>
                <a:srgbClr val="FFFF00"/>
              </a:solidFill>
            </a:endParaRPr>
          </a:p>
        </p:txBody>
      </p:sp>
    </p:spTree>
    <p:extLst>
      <p:ext uri="{BB962C8B-B14F-4D97-AF65-F5344CB8AC3E}">
        <p14:creationId xmlns:p14="http://schemas.microsoft.com/office/powerpoint/2010/main" val="3787287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8850" y="116632"/>
            <a:ext cx="8640960" cy="6555641"/>
          </a:xfrm>
          <a:prstGeom prst="rect">
            <a:avLst/>
          </a:prstGeom>
        </p:spPr>
        <p:txBody>
          <a:bodyPr wrap="square">
            <a:spAutoFit/>
          </a:bodyPr>
          <a:lstStyle/>
          <a:p>
            <a:pPr algn="just"/>
            <a:r>
              <a:rPr lang="it-IT" sz="3200" b="1" dirty="0" smtClean="0">
                <a:solidFill>
                  <a:srgbClr val="FFFF00"/>
                </a:solidFill>
              </a:rPr>
              <a:t>Indire</a:t>
            </a:r>
          </a:p>
          <a:p>
            <a:pPr algn="just"/>
            <a:endParaRPr lang="it-IT" sz="2800" dirty="0" smtClean="0">
              <a:solidFill>
                <a:srgbClr val="FFFF00"/>
              </a:solidFill>
            </a:endParaRPr>
          </a:p>
          <a:p>
            <a:pPr algn="just"/>
            <a:r>
              <a:rPr lang="it-IT" sz="2800" dirty="0" smtClean="0">
                <a:solidFill>
                  <a:srgbClr val="FFFF00"/>
                </a:solidFill>
              </a:rPr>
              <a:t>1</a:t>
            </a:r>
            <a:r>
              <a:rPr lang="it-IT" sz="2800" dirty="0">
                <a:solidFill>
                  <a:srgbClr val="FFFF00"/>
                </a:solidFill>
              </a:rPr>
              <a:t>. L'Indire concorre a realizzare gli obiettivi dell'S.N.V. attraverso il supporto alle istituzioni scolastiche nella definizione e attuazione dei piani di miglioramento della qualità dell'offerta formativa e dei risultati degli apprendimenti degli studenti, autonomamente adottati dalle stesse. A tale fine, cura il sostegno ai processi di innovazione centrati sulla diffusione e sull'utilizzo delle nuove tecnologie, attivando coerenti progetti di ricerca tesi al miglioramento della didattica, nonché interventi di consulenza e di formazione in servizio del personale docente, amministrativo, tecnico e ausiliario e dei dirigenti scolastici, anche sulla base di richieste specifiche delle istituzioni scolastiche. </a:t>
            </a:r>
          </a:p>
        </p:txBody>
      </p:sp>
    </p:spTree>
    <p:extLst>
      <p:ext uri="{BB962C8B-B14F-4D97-AF65-F5344CB8AC3E}">
        <p14:creationId xmlns:p14="http://schemas.microsoft.com/office/powerpoint/2010/main" val="82971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2"/>
            <a:ext cx="8928992" cy="6555641"/>
          </a:xfrm>
          <a:prstGeom prst="rect">
            <a:avLst/>
          </a:prstGeom>
        </p:spPr>
        <p:txBody>
          <a:bodyPr wrap="square">
            <a:spAutoFit/>
          </a:bodyPr>
          <a:lstStyle/>
          <a:p>
            <a:pPr algn="just"/>
            <a:r>
              <a:rPr lang="it-IT" sz="3200" b="1" dirty="0">
                <a:solidFill>
                  <a:srgbClr val="FFFF00"/>
                </a:solidFill>
              </a:rPr>
              <a:t>Contingente </a:t>
            </a:r>
            <a:r>
              <a:rPr lang="it-IT" sz="3200" b="1" dirty="0" smtClean="0">
                <a:solidFill>
                  <a:srgbClr val="FFFF00"/>
                </a:solidFill>
              </a:rPr>
              <a:t>ispettivo</a:t>
            </a:r>
          </a:p>
          <a:p>
            <a:pPr algn="just"/>
            <a:endParaRPr lang="it-IT" sz="2800" dirty="0">
              <a:solidFill>
                <a:srgbClr val="FFFF00"/>
              </a:solidFill>
            </a:endParaRPr>
          </a:p>
          <a:p>
            <a:pPr algn="just"/>
            <a:r>
              <a:rPr lang="it-IT" sz="2800" dirty="0">
                <a:solidFill>
                  <a:srgbClr val="FFFF00"/>
                </a:solidFill>
              </a:rPr>
              <a:t> 1. Il contingente ispettivo concorre a realizzare gli obiettivi dell'S.N.V. partecipando </a:t>
            </a:r>
            <a:r>
              <a:rPr lang="it-IT" sz="2800" dirty="0" smtClean="0">
                <a:solidFill>
                  <a:srgbClr val="FFFF00"/>
                </a:solidFill>
              </a:rPr>
              <a:t>ai nuclei </a:t>
            </a:r>
            <a:r>
              <a:rPr lang="it-IT" sz="2800" dirty="0">
                <a:solidFill>
                  <a:srgbClr val="FFFF00"/>
                </a:solidFill>
              </a:rPr>
              <a:t>di valutazione di cui all'articolo 6, comma 2. Il numero di dirigenti che ne </a:t>
            </a:r>
            <a:r>
              <a:rPr lang="it-IT" sz="2800" dirty="0" smtClean="0">
                <a:solidFill>
                  <a:srgbClr val="FFFF00"/>
                </a:solidFill>
              </a:rPr>
              <a:t>fanno parte </a:t>
            </a:r>
            <a:r>
              <a:rPr lang="it-IT" sz="2800" dirty="0">
                <a:solidFill>
                  <a:srgbClr val="FFFF00"/>
                </a:solidFill>
              </a:rPr>
              <a:t>è individuato, tenuto conto delle altre funzioni assolte da tale categoria </a:t>
            </a:r>
            <a:r>
              <a:rPr lang="it-IT" sz="2800" dirty="0" smtClean="0">
                <a:solidFill>
                  <a:srgbClr val="FFFF00"/>
                </a:solidFill>
              </a:rPr>
              <a:t>di personale</a:t>
            </a:r>
            <a:r>
              <a:rPr lang="it-IT" sz="2800" dirty="0">
                <a:solidFill>
                  <a:srgbClr val="FFFF00"/>
                </a:solidFill>
              </a:rPr>
              <a:t>, con decreto del Ministro nell'ambito della dotazione organica dei dirigenti </a:t>
            </a:r>
            <a:r>
              <a:rPr lang="it-IT" sz="2800" dirty="0" smtClean="0">
                <a:solidFill>
                  <a:srgbClr val="FFFF00"/>
                </a:solidFill>
              </a:rPr>
              <a:t>di seconda </a:t>
            </a:r>
            <a:r>
              <a:rPr lang="it-IT" sz="2800" dirty="0">
                <a:solidFill>
                  <a:srgbClr val="FFFF00"/>
                </a:solidFill>
              </a:rPr>
              <a:t>fascia con funzione tecnico-ispettiva ed è ripartito tra amministrazione </a:t>
            </a:r>
            <a:r>
              <a:rPr lang="it-IT" sz="2800" dirty="0" smtClean="0">
                <a:solidFill>
                  <a:srgbClr val="FFFF00"/>
                </a:solidFill>
              </a:rPr>
              <a:t>centrale e </a:t>
            </a:r>
            <a:r>
              <a:rPr lang="it-IT" sz="2800" dirty="0">
                <a:solidFill>
                  <a:srgbClr val="FFFF00"/>
                </a:solidFill>
              </a:rPr>
              <a:t>periferica. I relativi incarichi di funzione dirigenziale non generale sono conferiti </a:t>
            </a:r>
            <a:r>
              <a:rPr lang="it-IT" sz="2800" dirty="0" smtClean="0">
                <a:solidFill>
                  <a:srgbClr val="FFFF00"/>
                </a:solidFill>
              </a:rPr>
              <a:t>dal direttore </a:t>
            </a:r>
            <a:r>
              <a:rPr lang="it-IT" sz="2800" dirty="0">
                <a:solidFill>
                  <a:srgbClr val="FFFF00"/>
                </a:solidFill>
              </a:rPr>
              <a:t>generale per gli ordinamenti scolastici e l'autonomia scolastica del Ministero </a:t>
            </a:r>
            <a:r>
              <a:rPr lang="it-IT" sz="2800" dirty="0" smtClean="0">
                <a:solidFill>
                  <a:srgbClr val="FFFF00"/>
                </a:solidFill>
              </a:rPr>
              <a:t>e dai </a:t>
            </a:r>
            <a:r>
              <a:rPr lang="it-IT" sz="2800" dirty="0">
                <a:solidFill>
                  <a:srgbClr val="FFFF00"/>
                </a:solidFill>
              </a:rPr>
              <a:t>direttori generali degli Uffici scolastici regionali, ai sensi dell'articolo 19 del </a:t>
            </a:r>
            <a:r>
              <a:rPr lang="it-IT" sz="2800" dirty="0" smtClean="0">
                <a:solidFill>
                  <a:srgbClr val="FFFF00"/>
                </a:solidFill>
              </a:rPr>
              <a:t>decreto legislativo </a:t>
            </a:r>
            <a:r>
              <a:rPr lang="it-IT" sz="2800" dirty="0">
                <a:solidFill>
                  <a:srgbClr val="FFFF00"/>
                </a:solidFill>
              </a:rPr>
              <a:t>30 marzo 2001, n. 165</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3977842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76672"/>
            <a:ext cx="8712968" cy="5262979"/>
          </a:xfrm>
          <a:prstGeom prst="rect">
            <a:avLst/>
          </a:prstGeom>
        </p:spPr>
        <p:txBody>
          <a:bodyPr wrap="square">
            <a:spAutoFit/>
          </a:bodyPr>
          <a:lstStyle/>
          <a:p>
            <a:pPr algn="just"/>
            <a:r>
              <a:rPr lang="it-IT" sz="2800" dirty="0">
                <a:solidFill>
                  <a:srgbClr val="FFFF00"/>
                </a:solidFill>
              </a:rPr>
              <a:t>2. La Carta dei servizi scolastici è adottata dal Consiglio di circolo o di istituto, che a tal fine acquisisce preventivamente il parere del collegio dei docenti. Quest'ultimo ha carattere vincolante per gli aspetti pedagogico-didattici</a:t>
            </a:r>
            <a:r>
              <a:rPr lang="it-IT" sz="2800" dirty="0" smtClean="0">
                <a:solidFill>
                  <a:srgbClr val="FFFF00"/>
                </a:solidFill>
              </a:rPr>
              <a:t>.</a:t>
            </a:r>
          </a:p>
          <a:p>
            <a:pPr algn="just"/>
            <a:endParaRPr lang="it-IT" sz="2800" dirty="0">
              <a:solidFill>
                <a:srgbClr val="FFFF00"/>
              </a:solidFill>
            </a:endParaRPr>
          </a:p>
          <a:p>
            <a:pPr algn="just"/>
            <a:r>
              <a:rPr lang="it-IT" sz="2800" dirty="0">
                <a:solidFill>
                  <a:srgbClr val="FFFF00"/>
                </a:solidFill>
              </a:rPr>
              <a:t>3. Nelle materie oggetto di specifica disciplina sia nel regolamento di circolo o di istituto sia nella Carta dei servizi scolastici, le istituzioni scolastiche adeguano i propri regolamenti interni di circolo o di istituto, di cui all'art. 6, lettera a), del D.P.R. 31 maggio 1974, n. 416, ai principi ed alle disposizioni contenuti nella Carta di </a:t>
            </a:r>
            <a:r>
              <a:rPr lang="it-IT" sz="2800" dirty="0" smtClean="0">
                <a:solidFill>
                  <a:srgbClr val="FFFF00"/>
                </a:solidFill>
              </a:rPr>
              <a:t>istituto.</a:t>
            </a:r>
            <a:endParaRPr lang="it-IT" sz="2800" dirty="0">
              <a:solidFill>
                <a:srgbClr val="FFFF00"/>
              </a:solidFill>
            </a:endParaRPr>
          </a:p>
        </p:txBody>
      </p:sp>
    </p:spTree>
    <p:extLst>
      <p:ext uri="{BB962C8B-B14F-4D97-AF65-F5344CB8AC3E}">
        <p14:creationId xmlns:p14="http://schemas.microsoft.com/office/powerpoint/2010/main" val="3441308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568952" cy="4093428"/>
          </a:xfrm>
          <a:prstGeom prst="rect">
            <a:avLst/>
          </a:prstGeom>
        </p:spPr>
        <p:txBody>
          <a:bodyPr wrap="square">
            <a:spAutoFit/>
          </a:bodyPr>
          <a:lstStyle/>
          <a:p>
            <a:pPr algn="just"/>
            <a:r>
              <a:rPr lang="it-IT" sz="3200" b="1" dirty="0" smtClean="0">
                <a:solidFill>
                  <a:srgbClr val="FFFF00"/>
                </a:solidFill>
              </a:rPr>
              <a:t>Autovalutazione</a:t>
            </a:r>
          </a:p>
          <a:p>
            <a:pPr algn="just"/>
            <a:endParaRPr lang="it-IT" sz="3200" dirty="0">
              <a:solidFill>
                <a:srgbClr val="FFFF00"/>
              </a:solidFill>
            </a:endParaRPr>
          </a:p>
          <a:p>
            <a:pPr algn="just"/>
            <a:r>
              <a:rPr lang="it-IT" sz="2800" dirty="0">
                <a:solidFill>
                  <a:srgbClr val="FFFF00"/>
                </a:solidFill>
              </a:rPr>
              <a:t>Dall'anno scolastico 2014/15 le istituzioni scolastiche (statali e paritarie) sono chiamate a promuovere un'attività di analisi e di valutazione interna partendo da una serie di indicatori e di dati comparati, forniti dal MIUR. Tutte le scuole, per la definizione del Rapporto di autovalutazione, adottano una struttura comune di riferimento attraverso un format on </a:t>
            </a:r>
            <a:r>
              <a:rPr lang="it-IT" sz="2800" dirty="0" smtClean="0">
                <a:solidFill>
                  <a:srgbClr val="FFFF00"/>
                </a:solidFill>
              </a:rPr>
              <a:t>line.</a:t>
            </a:r>
            <a:endParaRPr lang="it-IT" sz="2800" dirty="0">
              <a:solidFill>
                <a:srgbClr val="FFFF00"/>
              </a:solidFill>
            </a:endParaRPr>
          </a:p>
        </p:txBody>
      </p:sp>
    </p:spTree>
    <p:extLst>
      <p:ext uri="{BB962C8B-B14F-4D97-AF65-F5344CB8AC3E}">
        <p14:creationId xmlns:p14="http://schemas.microsoft.com/office/powerpoint/2010/main" val="833063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0"/>
            <a:ext cx="8712968" cy="4462760"/>
          </a:xfrm>
          <a:prstGeom prst="rect">
            <a:avLst/>
          </a:prstGeom>
        </p:spPr>
        <p:txBody>
          <a:bodyPr wrap="square">
            <a:spAutoFit/>
          </a:bodyPr>
          <a:lstStyle/>
          <a:p>
            <a:pPr algn="just"/>
            <a:r>
              <a:rPr lang="it-IT" sz="3200" b="1" dirty="0">
                <a:solidFill>
                  <a:srgbClr val="FFFF00"/>
                </a:solidFill>
              </a:rPr>
              <a:t>Valutazione esterna</a:t>
            </a:r>
          </a:p>
          <a:p>
            <a:pPr algn="just"/>
            <a:endParaRPr lang="it-IT" sz="2800" dirty="0" smtClean="0"/>
          </a:p>
          <a:p>
            <a:pPr algn="just"/>
            <a:r>
              <a:rPr lang="it-IT" sz="2800" dirty="0" smtClean="0">
                <a:solidFill>
                  <a:srgbClr val="FFFF00"/>
                </a:solidFill>
              </a:rPr>
              <a:t>A </a:t>
            </a:r>
            <a:r>
              <a:rPr lang="it-IT" sz="2800" dirty="0">
                <a:solidFill>
                  <a:srgbClr val="FFFF00"/>
                </a:solidFill>
              </a:rPr>
              <a:t>partire dall'anno scolastico 2015/16 è partita la fase di valutazione esterna attraverso le visite alle scuole da parte dei Nuclei esterni di valutazione (NEV)composti da un Dirigente tecnico e due esperti di valutazione selezionati dall'INVALSI. Tutta la procedura di valutazione esterna ha un protocollo nazionale, con modalità e strumenti comuni. Le scuole da sottoporre a visita sono individuate a campione dall'INVALSI.</a:t>
            </a:r>
          </a:p>
        </p:txBody>
      </p:sp>
    </p:spTree>
    <p:extLst>
      <p:ext uri="{BB962C8B-B14F-4D97-AF65-F5344CB8AC3E}">
        <p14:creationId xmlns:p14="http://schemas.microsoft.com/office/powerpoint/2010/main" val="1352877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5611" y="476672"/>
            <a:ext cx="8784976" cy="3662541"/>
          </a:xfrm>
          <a:prstGeom prst="rect">
            <a:avLst/>
          </a:prstGeom>
        </p:spPr>
        <p:txBody>
          <a:bodyPr wrap="square">
            <a:spAutoFit/>
          </a:bodyPr>
          <a:lstStyle/>
          <a:p>
            <a:pPr algn="just"/>
            <a:r>
              <a:rPr lang="it-IT" sz="3200" b="1" dirty="0">
                <a:solidFill>
                  <a:srgbClr val="FFFF00"/>
                </a:solidFill>
              </a:rPr>
              <a:t>Azioni di </a:t>
            </a:r>
            <a:r>
              <a:rPr lang="it-IT" sz="3200" b="1" dirty="0" smtClean="0">
                <a:solidFill>
                  <a:srgbClr val="FFFF00"/>
                </a:solidFill>
              </a:rPr>
              <a:t>miglioramento</a:t>
            </a:r>
          </a:p>
          <a:p>
            <a:pPr algn="just"/>
            <a:endParaRPr lang="it-IT" sz="3200" b="1" dirty="0">
              <a:solidFill>
                <a:srgbClr val="FFFF00"/>
              </a:solidFill>
            </a:endParaRPr>
          </a:p>
          <a:p>
            <a:pPr algn="just"/>
            <a:r>
              <a:rPr lang="it-IT" sz="2800" dirty="0">
                <a:solidFill>
                  <a:srgbClr val="FFFF00"/>
                </a:solidFill>
              </a:rPr>
              <a:t>Dall'anno scolastico 2015/16, in coerenza con quanto previsto nel RAV, tutte le scuole pianificano e avviano le azioni di miglioramento, avvalendosi eventualmente del supporto dell'INDIRE o di altri soggetti pubblici e privati (UNIVERSITÀ, enti di ricerca, associazioni professionali e culturali</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4162178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61867"/>
            <a:ext cx="8712968" cy="3231654"/>
          </a:xfrm>
          <a:prstGeom prst="rect">
            <a:avLst/>
          </a:prstGeom>
        </p:spPr>
        <p:txBody>
          <a:bodyPr wrap="square">
            <a:spAutoFit/>
          </a:bodyPr>
          <a:lstStyle/>
          <a:p>
            <a:pPr algn="just"/>
            <a:r>
              <a:rPr lang="it-IT" sz="3200" b="1" dirty="0">
                <a:solidFill>
                  <a:srgbClr val="FFFF00"/>
                </a:solidFill>
              </a:rPr>
              <a:t>Rendicontazione </a:t>
            </a:r>
            <a:r>
              <a:rPr lang="it-IT" sz="3200" b="1" dirty="0" smtClean="0">
                <a:solidFill>
                  <a:srgbClr val="FFFF00"/>
                </a:solidFill>
              </a:rPr>
              <a:t>sociale</a:t>
            </a:r>
          </a:p>
          <a:p>
            <a:pPr algn="just"/>
            <a:endParaRPr lang="it-IT" sz="3200" b="1" dirty="0">
              <a:solidFill>
                <a:srgbClr val="FFFF00"/>
              </a:solidFill>
            </a:endParaRPr>
          </a:p>
          <a:p>
            <a:pPr algn="just"/>
            <a:r>
              <a:rPr lang="it-IT" sz="2800" dirty="0">
                <a:solidFill>
                  <a:srgbClr val="FFFF00"/>
                </a:solidFill>
              </a:rPr>
              <a:t>Dall'anno scolastico 2018/19, le scuole promuovono, a seguito della pubblicazione di un primo rapporto di rendicontazione attraverso modello comune a livello nazionale, iniziative informative pubbliche ai fini della rendicontazione sociale.</a:t>
            </a:r>
          </a:p>
        </p:txBody>
      </p:sp>
    </p:spTree>
    <p:extLst>
      <p:ext uri="{BB962C8B-B14F-4D97-AF65-F5344CB8AC3E}">
        <p14:creationId xmlns:p14="http://schemas.microsoft.com/office/powerpoint/2010/main" val="2283031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olo 1"/>
          <p:cNvSpPr txBox="1">
            <a:spLocks/>
          </p:cNvSpPr>
          <p:nvPr/>
        </p:nvSpPr>
        <p:spPr bwMode="auto">
          <a:xfrm>
            <a:off x="0" y="1700808"/>
            <a:ext cx="91440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itchFamily="34" charset="0"/>
              <a:buChar char="•"/>
              <a:defRPr sz="2100">
                <a:solidFill>
                  <a:schemeClr val="tx1"/>
                </a:solidFill>
                <a:latin typeface="Calibri" pitchFamily="34" charset="0"/>
              </a:defRPr>
            </a:lvl1pPr>
            <a:lvl2pPr marL="514350" indent="-171450" defTabSz="685800">
              <a:lnSpc>
                <a:spcPct val="90000"/>
              </a:lnSpc>
              <a:spcBef>
                <a:spcPts val="375"/>
              </a:spcBef>
              <a:buFont typeface="Arial" pitchFamily="34" charset="0"/>
              <a:buChar char="•"/>
              <a:defRPr>
                <a:solidFill>
                  <a:schemeClr val="tx1"/>
                </a:solidFill>
                <a:latin typeface="Calibri" pitchFamily="34" charset="0"/>
              </a:defRPr>
            </a:lvl2pPr>
            <a:lvl3pPr marL="857250" indent="-171450" defTabSz="685800">
              <a:lnSpc>
                <a:spcPct val="90000"/>
              </a:lnSpc>
              <a:spcBef>
                <a:spcPts val="375"/>
              </a:spcBef>
              <a:buFont typeface="Arial" pitchFamily="34" charset="0"/>
              <a:buChar char="•"/>
              <a:defRPr sz="1500">
                <a:solidFill>
                  <a:schemeClr val="tx1"/>
                </a:solidFill>
                <a:latin typeface="Calibri" pitchFamily="34" charset="0"/>
              </a:defRPr>
            </a:lvl3pPr>
            <a:lvl4pPr marL="1200150" indent="-171450" defTabSz="685800">
              <a:lnSpc>
                <a:spcPct val="90000"/>
              </a:lnSpc>
              <a:spcBef>
                <a:spcPts val="375"/>
              </a:spcBef>
              <a:buFont typeface="Arial" pitchFamily="34" charset="0"/>
              <a:buChar char="•"/>
              <a:defRPr sz="1300">
                <a:solidFill>
                  <a:schemeClr val="tx1"/>
                </a:solidFill>
                <a:latin typeface="Calibri" pitchFamily="34" charset="0"/>
              </a:defRPr>
            </a:lvl4pPr>
            <a:lvl5pPr marL="1543050" indent="-171450" defTabSz="685800">
              <a:lnSpc>
                <a:spcPct val="90000"/>
              </a:lnSpc>
              <a:spcBef>
                <a:spcPts val="375"/>
              </a:spcBef>
              <a:buFont typeface="Arial" pitchFamily="34" charset="0"/>
              <a:buChar char="•"/>
              <a:defRPr sz="1300">
                <a:solidFill>
                  <a:schemeClr val="tx1"/>
                </a:solidFill>
                <a:latin typeface="Calibri" pitchFamily="34" charset="0"/>
              </a:defRPr>
            </a:lvl5pPr>
            <a:lvl6pPr marL="20002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4574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29146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371850" indent="-171450" defTabSz="6858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algn="ctr">
              <a:spcBef>
                <a:spcPct val="0"/>
              </a:spcBef>
              <a:buFontTx/>
              <a:buNone/>
            </a:pPr>
            <a:r>
              <a:rPr lang="it-IT" altLang="it-IT" sz="3200" b="1" dirty="0">
                <a:solidFill>
                  <a:srgbClr val="FFFF00"/>
                </a:solidFill>
                <a:latin typeface="Calibri Light" pitchFamily="34" charset="0"/>
              </a:rPr>
              <a:t>REGOLAMENTO 80/2013 </a:t>
            </a:r>
            <a:br>
              <a:rPr lang="it-IT" altLang="it-IT" sz="3200" b="1" dirty="0">
                <a:solidFill>
                  <a:srgbClr val="FFFF00"/>
                </a:solidFill>
                <a:latin typeface="Calibri Light" pitchFamily="34" charset="0"/>
              </a:rPr>
            </a:br>
            <a:r>
              <a:rPr lang="it-IT" altLang="it-IT" sz="3200" b="1" dirty="0">
                <a:solidFill>
                  <a:srgbClr val="FFFF00"/>
                </a:solidFill>
                <a:latin typeface="Calibri Light" pitchFamily="34" charset="0"/>
              </a:rPr>
              <a:t>IL RAV E LE SUE FUNZIONI</a:t>
            </a:r>
          </a:p>
        </p:txBody>
      </p:sp>
      <p:graphicFrame>
        <p:nvGraphicFramePr>
          <p:cNvPr id="4" name="Diagramma 3"/>
          <p:cNvGraphicFramePr/>
          <p:nvPr/>
        </p:nvGraphicFramePr>
        <p:xfrm>
          <a:off x="160986" y="3193961"/>
          <a:ext cx="8822027" cy="352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323528" y="260648"/>
            <a:ext cx="8568952" cy="584775"/>
          </a:xfrm>
          <a:prstGeom prst="rect">
            <a:avLst/>
          </a:prstGeom>
        </p:spPr>
        <p:txBody>
          <a:bodyPr wrap="square">
            <a:spAutoFit/>
          </a:bodyPr>
          <a:lstStyle/>
          <a:p>
            <a:pPr algn="ctr"/>
            <a:r>
              <a:rPr lang="it-IT" sz="3200" b="1" dirty="0">
                <a:solidFill>
                  <a:srgbClr val="FFFF00"/>
                </a:solidFill>
              </a:rPr>
              <a:t>Il Rapporto di Autovalutazione </a:t>
            </a:r>
          </a:p>
        </p:txBody>
      </p:sp>
    </p:spTree>
    <p:extLst>
      <p:ext uri="{BB962C8B-B14F-4D97-AF65-F5344CB8AC3E}">
        <p14:creationId xmlns:p14="http://schemas.microsoft.com/office/powerpoint/2010/main" val="2913406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165" y="332656"/>
            <a:ext cx="8568952" cy="5693866"/>
          </a:xfrm>
          <a:prstGeom prst="rect">
            <a:avLst/>
          </a:prstGeom>
        </p:spPr>
        <p:txBody>
          <a:bodyPr wrap="square">
            <a:spAutoFit/>
          </a:bodyPr>
          <a:lstStyle/>
          <a:p>
            <a:pPr algn="just"/>
            <a:r>
              <a:rPr lang="it-IT" sz="2800" dirty="0">
                <a:solidFill>
                  <a:srgbClr val="FFFF00"/>
                </a:solidFill>
              </a:rPr>
              <a:t>Il RAV  è presentato quale strumento per migliorare, per confrontarsi e rendicontare</a:t>
            </a:r>
            <a:r>
              <a:rPr lang="it-IT" sz="2800" dirty="0" smtClean="0">
                <a:solidFill>
                  <a:srgbClr val="FFFF00"/>
                </a:solidFill>
              </a:rPr>
              <a:t>.</a:t>
            </a:r>
          </a:p>
          <a:p>
            <a:pPr algn="just"/>
            <a:endParaRPr lang="it-IT" sz="2800" dirty="0">
              <a:solidFill>
                <a:srgbClr val="FFFF00"/>
              </a:solidFill>
            </a:endParaRPr>
          </a:p>
          <a:p>
            <a:pPr algn="just"/>
            <a:r>
              <a:rPr lang="it-IT" sz="2800" dirty="0">
                <a:solidFill>
                  <a:srgbClr val="FFFF00"/>
                </a:solidFill>
              </a:rPr>
              <a:t>In seguito all’elaborazione del RAV, sulla base delle azioni miglioramento, individuate dalle scuole, si arriverà alla fase finale di rendicontazione sociale. </a:t>
            </a:r>
            <a:endParaRPr lang="it-IT" sz="2800" dirty="0" smtClean="0">
              <a:solidFill>
                <a:srgbClr val="FFFF00"/>
              </a:solidFill>
            </a:endParaRPr>
          </a:p>
          <a:p>
            <a:pPr algn="just"/>
            <a:endParaRPr lang="it-IT" sz="2800" dirty="0">
              <a:solidFill>
                <a:srgbClr val="FFFF00"/>
              </a:solidFill>
            </a:endParaRPr>
          </a:p>
          <a:p>
            <a:pPr algn="just"/>
            <a:r>
              <a:rPr lang="it-IT" sz="2800" dirty="0">
                <a:solidFill>
                  <a:srgbClr val="FFFF00"/>
                </a:solidFill>
              </a:rPr>
              <a:t>Il Regolamento n. 80 del 2013 parla di “pubblicazione, diffusione dei risultati raggiunti, attraverso indicatori e dati comparabili, sia in una dimensione di trasparenza sia in una dimensione di condivisione e promozione al miglioramento del servizio con la comunità di appartenenza”.</a:t>
            </a:r>
          </a:p>
        </p:txBody>
      </p:sp>
    </p:spTree>
    <p:extLst>
      <p:ext uri="{BB962C8B-B14F-4D97-AF65-F5344CB8AC3E}">
        <p14:creationId xmlns:p14="http://schemas.microsoft.com/office/powerpoint/2010/main" val="1571567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54171"/>
            <a:ext cx="8856984" cy="5816977"/>
          </a:xfrm>
          <a:prstGeom prst="rect">
            <a:avLst/>
          </a:prstGeom>
        </p:spPr>
        <p:txBody>
          <a:bodyPr wrap="square">
            <a:spAutoFit/>
          </a:bodyPr>
          <a:lstStyle/>
          <a:p>
            <a:r>
              <a:rPr lang="it-IT" sz="3200" dirty="0">
                <a:solidFill>
                  <a:srgbClr val="FFFF00"/>
                </a:solidFill>
              </a:rPr>
              <a:t>Il Rapporto di </a:t>
            </a:r>
            <a:r>
              <a:rPr lang="it-IT" sz="3200" dirty="0" smtClean="0">
                <a:solidFill>
                  <a:srgbClr val="FFFF00"/>
                </a:solidFill>
              </a:rPr>
              <a:t>Autovalutazione (RAV)</a:t>
            </a:r>
          </a:p>
          <a:p>
            <a:endParaRPr lang="it-IT" sz="3200" dirty="0">
              <a:solidFill>
                <a:srgbClr val="FFFF00"/>
              </a:solidFill>
            </a:endParaRPr>
          </a:p>
          <a:p>
            <a:pPr algn="just"/>
            <a:r>
              <a:rPr lang="it-IT" sz="2800" dirty="0" smtClean="0">
                <a:solidFill>
                  <a:srgbClr val="FFFF00"/>
                </a:solidFill>
              </a:rPr>
              <a:t>Il </a:t>
            </a:r>
            <a:r>
              <a:rPr lang="it-IT" sz="2800" dirty="0">
                <a:solidFill>
                  <a:srgbClr val="FFFF00"/>
                </a:solidFill>
              </a:rPr>
              <a:t>processo di valutazione, definito dal SNV, inizia con l'autovalutazione.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Lo </a:t>
            </a:r>
            <a:r>
              <a:rPr lang="it-IT" sz="2800" dirty="0">
                <a:solidFill>
                  <a:srgbClr val="FFFF00"/>
                </a:solidFill>
              </a:rPr>
              <a:t>strumento che accompagna e documenta questo processo è il Rapporto di autovalutazione (RAV).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Viene </a:t>
            </a:r>
            <a:r>
              <a:rPr lang="it-IT" sz="2800" dirty="0">
                <a:solidFill>
                  <a:srgbClr val="FFFF00"/>
                </a:solidFill>
              </a:rPr>
              <a:t>messo a disposizione un format a livello nazionale, aperto comunque alle integrazioni delle scuole per cogliere la specificità di ogni realtà senza riduzioni o semplificazioni </a:t>
            </a:r>
            <a:r>
              <a:rPr lang="it-IT" sz="2800" dirty="0" smtClean="0">
                <a:solidFill>
                  <a:srgbClr val="FFFF00"/>
                </a:solidFill>
              </a:rPr>
              <a:t>eccessive.</a:t>
            </a:r>
          </a:p>
          <a:p>
            <a:pPr algn="just"/>
            <a:endParaRPr lang="it-IT" sz="2800" dirty="0">
              <a:solidFill>
                <a:srgbClr val="FFFF00"/>
              </a:solidFill>
            </a:endParaRPr>
          </a:p>
        </p:txBody>
      </p:sp>
    </p:spTree>
    <p:extLst>
      <p:ext uri="{BB962C8B-B14F-4D97-AF65-F5344CB8AC3E}">
        <p14:creationId xmlns:p14="http://schemas.microsoft.com/office/powerpoint/2010/main" val="2869229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ttangolo 3"/>
          <p:cNvSpPr>
            <a:spLocks noChangeArrowheads="1"/>
          </p:cNvSpPr>
          <p:nvPr/>
        </p:nvSpPr>
        <p:spPr bwMode="auto">
          <a:xfrm>
            <a:off x="147637" y="0"/>
            <a:ext cx="8861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it-IT" altLang="it-IT" sz="3200" b="1" dirty="0">
                <a:solidFill>
                  <a:srgbClr val="FFFF00"/>
                </a:solidFill>
              </a:rPr>
              <a:t>RAV: priorità e traguardi</a:t>
            </a:r>
            <a:endParaRPr lang="it-IT" altLang="it-IT" sz="3200" dirty="0">
              <a:solidFill>
                <a:srgbClr val="FFFF00"/>
              </a:solidFill>
            </a:endParaRPr>
          </a:p>
        </p:txBody>
      </p:sp>
      <p:graphicFrame>
        <p:nvGraphicFramePr>
          <p:cNvPr id="7" name="Segnaposto contenuto 3"/>
          <p:cNvGraphicFramePr>
            <a:graphicFrameLocks noGrp="1"/>
          </p:cNvGraphicFramePr>
          <p:nvPr>
            <p:ph idx="1"/>
            <p:extLst>
              <p:ext uri="{D42A27DB-BD31-4B8C-83A1-F6EECF244321}">
                <p14:modId xmlns:p14="http://schemas.microsoft.com/office/powerpoint/2010/main" val="1680527080"/>
              </p:ext>
            </p:extLst>
          </p:nvPr>
        </p:nvGraphicFramePr>
        <p:xfrm>
          <a:off x="147637" y="1412776"/>
          <a:ext cx="8861611" cy="5224489"/>
        </p:xfrm>
        <a:graphic>
          <a:graphicData uri="http://schemas.openxmlformats.org/drawingml/2006/table">
            <a:tbl>
              <a:tblPr bandRow="1">
                <a:tableStyleId>{3C2FFA5D-87B4-456A-9821-1D502468CF0F}</a:tableStyleId>
              </a:tblPr>
              <a:tblGrid>
                <a:gridCol w="2183031"/>
                <a:gridCol w="3339290"/>
                <a:gridCol w="3339290"/>
              </a:tblGrid>
              <a:tr h="553128">
                <a:tc>
                  <a:txBody>
                    <a:bodyPr/>
                    <a:lstStyle/>
                    <a:p>
                      <a:pPr>
                        <a:spcAft>
                          <a:spcPts val="0"/>
                        </a:spcAft>
                      </a:pPr>
                      <a:r>
                        <a:rPr lang="it-IT" sz="1400" b="1" dirty="0">
                          <a:solidFill>
                            <a:srgbClr val="FFFF00"/>
                          </a:solidFill>
                          <a:effectLst/>
                          <a:latin typeface="+mn-lt"/>
                        </a:rPr>
                        <a:t>ESITI DEGLI STUDENTI</a:t>
                      </a:r>
                      <a:endParaRPr lang="it-IT" sz="1400" b="1" dirty="0">
                        <a:solidFill>
                          <a:srgbClr val="FFFF00"/>
                        </a:solidFill>
                        <a:effectLst/>
                        <a:latin typeface="+mn-lt"/>
                        <a:ea typeface="Calibri"/>
                      </a:endParaRPr>
                    </a:p>
                  </a:txBody>
                  <a:tcPr marL="28552" marR="28552" marT="0" marB="0" anchor="ctr">
                    <a:solidFill>
                      <a:schemeClr val="accent1">
                        <a:lumMod val="75000"/>
                      </a:schemeClr>
                    </a:solidFill>
                  </a:tcPr>
                </a:tc>
                <a:tc>
                  <a:txBody>
                    <a:bodyPr/>
                    <a:lstStyle/>
                    <a:p>
                      <a:pPr algn="l"/>
                      <a:r>
                        <a:rPr lang="it-IT" sz="1400" b="1" i="0" u="none" strike="noStrike" baseline="0" dirty="0" smtClean="0">
                          <a:solidFill>
                            <a:srgbClr val="FFFF00"/>
                          </a:solidFill>
                          <a:latin typeface="+mn-lt"/>
                        </a:rPr>
                        <a:t>DESCRIZIONE DELLA</a:t>
                      </a:r>
                    </a:p>
                    <a:p>
                      <a:pPr algn="l"/>
                      <a:r>
                        <a:rPr lang="it-IT" sz="1400" b="1" i="0" u="none" strike="noStrike" baseline="0" dirty="0" smtClean="0">
                          <a:solidFill>
                            <a:srgbClr val="FFFF00"/>
                          </a:solidFill>
                          <a:latin typeface="+mn-lt"/>
                        </a:rPr>
                        <a:t>PRIORITA</a:t>
                      </a:r>
                      <a:endParaRPr lang="it-IT" sz="1400" b="1" dirty="0">
                        <a:solidFill>
                          <a:srgbClr val="FFFF00"/>
                        </a:solidFill>
                        <a:latin typeface="+mn-lt"/>
                      </a:endParaRPr>
                    </a:p>
                  </a:txBody>
                  <a:tcPr marL="28552" marR="28552" marT="0" marB="0" anchor="ctr">
                    <a:solidFill>
                      <a:schemeClr val="accent1">
                        <a:lumMod val="75000"/>
                      </a:schemeClr>
                    </a:solidFill>
                  </a:tcPr>
                </a:tc>
                <a:tc>
                  <a:txBody>
                    <a:bodyPr/>
                    <a:lstStyle/>
                    <a:p>
                      <a:pPr algn="l"/>
                      <a:r>
                        <a:rPr lang="it-IT" sz="1400" b="1" i="0" u="none" strike="noStrike" baseline="0" dirty="0" smtClean="0">
                          <a:solidFill>
                            <a:srgbClr val="FFFF00"/>
                          </a:solidFill>
                          <a:latin typeface="+mn-lt"/>
                        </a:rPr>
                        <a:t>DESCRIZIONE DEL</a:t>
                      </a:r>
                    </a:p>
                    <a:p>
                      <a:pPr algn="l"/>
                      <a:r>
                        <a:rPr lang="it-IT" sz="1400" b="1" i="0" u="none" strike="noStrike" baseline="0" smtClean="0">
                          <a:solidFill>
                            <a:srgbClr val="FFFF00"/>
                          </a:solidFill>
                          <a:latin typeface="+mn-lt"/>
                        </a:rPr>
                        <a:t>TRAGUARDO </a:t>
                      </a:r>
                      <a:endParaRPr lang="it-IT" sz="1400" b="1" i="0" u="none" strike="noStrike" baseline="0" dirty="0" smtClean="0">
                        <a:solidFill>
                          <a:srgbClr val="FFFF00"/>
                        </a:solidFill>
                        <a:latin typeface="+mn-lt"/>
                      </a:endParaRPr>
                    </a:p>
                  </a:txBody>
                  <a:tcPr marL="28552" marR="28552" marT="0" marB="0">
                    <a:solidFill>
                      <a:schemeClr val="accent1">
                        <a:lumMod val="75000"/>
                      </a:schemeClr>
                    </a:solidFill>
                  </a:tcPr>
                </a:tc>
              </a:tr>
              <a:tr h="644788">
                <a:tc rowSpan="4">
                  <a:txBody>
                    <a:bodyPr/>
                    <a:lstStyle/>
                    <a:p>
                      <a:pPr>
                        <a:spcAft>
                          <a:spcPts val="0"/>
                        </a:spcAft>
                      </a:pPr>
                      <a:r>
                        <a:rPr lang="it-IT" sz="2400" b="1">
                          <a:solidFill>
                            <a:srgbClr val="FFFF00"/>
                          </a:solidFill>
                          <a:effectLst/>
                          <a:latin typeface="+mn-lt"/>
                        </a:rPr>
                        <a:t>Risultati scolastici</a:t>
                      </a:r>
                      <a:endParaRPr lang="it-IT" sz="2400" b="1">
                        <a:solidFill>
                          <a:srgbClr val="FFFF00"/>
                        </a:solidFill>
                        <a:effectLst/>
                        <a:latin typeface="+mn-lt"/>
                        <a:ea typeface="Calibri"/>
                      </a:endParaRPr>
                    </a:p>
                  </a:txBody>
                  <a:tcPr marL="28552" marR="28552" marT="0" marB="0" anchor="ctr">
                    <a:solidFill>
                      <a:schemeClr val="accent1">
                        <a:lumMod val="75000"/>
                      </a:schemeClr>
                    </a:solidFill>
                  </a:tcPr>
                </a:tc>
                <a:tc>
                  <a:txBody>
                    <a:bodyPr/>
                    <a:lstStyle/>
                    <a:p>
                      <a:endParaRPr lang="it-IT" sz="2000" b="1" dirty="0">
                        <a:solidFill>
                          <a:srgbClr val="FFFF00"/>
                        </a:solidFill>
                        <a:latin typeface="+mn-lt"/>
                      </a:endParaRPr>
                    </a:p>
                  </a:txBody>
                  <a:tcPr marL="28552" marR="28552" marT="0" marB="0" anchor="ctr">
                    <a:solidFill>
                      <a:schemeClr val="accent1">
                        <a:lumMod val="75000"/>
                      </a:schemeClr>
                    </a:solidFill>
                  </a:tcPr>
                </a:tc>
                <a:tc>
                  <a:txBody>
                    <a:bodyPr/>
                    <a:lstStyle/>
                    <a:p>
                      <a:endParaRPr lang="it-IT" sz="2000" b="1" dirty="0">
                        <a:solidFill>
                          <a:srgbClr val="FFFF00"/>
                        </a:solidFill>
                        <a:latin typeface="+mn-lt"/>
                      </a:endParaRPr>
                    </a:p>
                  </a:txBody>
                  <a:tcPr marL="28552" marR="28552" marT="0" marB="0">
                    <a:solidFill>
                      <a:schemeClr val="accent1">
                        <a:lumMod val="75000"/>
                      </a:schemeClr>
                    </a:solidFill>
                  </a:tcPr>
                </a:tc>
              </a:tr>
              <a:tr h="223885">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17488">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55869">
                <a:tc vMerge="1">
                  <a:txBody>
                    <a:bodyPr/>
                    <a:lstStyle/>
                    <a:p>
                      <a:endParaRPr lang="it-IT"/>
                    </a:p>
                  </a:txBody>
                  <a:tcPr/>
                </a:tc>
                <a:tc>
                  <a:txBody>
                    <a:bodyPr/>
                    <a:lstStyle/>
                    <a:p>
                      <a:endParaRPr lang="it-IT" sz="1050" b="1" dirty="0">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545000">
                <a:tc rowSpan="4">
                  <a:txBody>
                    <a:bodyPr/>
                    <a:lstStyle/>
                    <a:p>
                      <a:pPr>
                        <a:spcAft>
                          <a:spcPts val="0"/>
                        </a:spcAft>
                      </a:pPr>
                      <a:r>
                        <a:rPr lang="it-IT" sz="2400" b="1">
                          <a:solidFill>
                            <a:srgbClr val="FFFF00"/>
                          </a:solidFill>
                          <a:effectLst/>
                          <a:latin typeface="+mn-lt"/>
                        </a:rPr>
                        <a:t>Risultati nelle prove </a:t>
                      </a:r>
                    </a:p>
                    <a:p>
                      <a:pPr>
                        <a:spcAft>
                          <a:spcPts val="0"/>
                        </a:spcAft>
                      </a:pPr>
                      <a:r>
                        <a:rPr lang="it-IT" sz="2400" b="1">
                          <a:solidFill>
                            <a:srgbClr val="FFFF00"/>
                          </a:solidFill>
                          <a:effectLst/>
                          <a:latin typeface="+mn-lt"/>
                        </a:rPr>
                        <a:t>standardizzate nazionali</a:t>
                      </a:r>
                      <a:endParaRPr lang="it-IT" sz="2400" b="1">
                        <a:solidFill>
                          <a:srgbClr val="FFFF00"/>
                        </a:solidFill>
                        <a:effectLst/>
                        <a:latin typeface="+mn-lt"/>
                        <a:ea typeface="Calibri"/>
                      </a:endParaRPr>
                    </a:p>
                  </a:txBody>
                  <a:tcPr marL="28552" marR="28552" marT="0" marB="0" anchor="ctr">
                    <a:solidFill>
                      <a:schemeClr val="accent1">
                        <a:lumMod val="75000"/>
                      </a:schemeClr>
                    </a:solidFill>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36679">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62266">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55869">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36679">
                <a:tc rowSpan="4">
                  <a:txBody>
                    <a:bodyPr/>
                    <a:lstStyle/>
                    <a:p>
                      <a:pPr>
                        <a:spcAft>
                          <a:spcPts val="0"/>
                        </a:spcAft>
                      </a:pPr>
                      <a:r>
                        <a:rPr lang="it-IT" sz="2400" b="1">
                          <a:solidFill>
                            <a:srgbClr val="FFFF00"/>
                          </a:solidFill>
                          <a:effectLst/>
                          <a:latin typeface="+mn-lt"/>
                        </a:rPr>
                        <a:t>Competenze chiave </a:t>
                      </a:r>
                    </a:p>
                    <a:p>
                      <a:pPr>
                        <a:spcAft>
                          <a:spcPts val="0"/>
                        </a:spcAft>
                      </a:pPr>
                      <a:r>
                        <a:rPr lang="it-IT" sz="2400" b="1">
                          <a:solidFill>
                            <a:srgbClr val="FFFF00"/>
                          </a:solidFill>
                          <a:effectLst/>
                          <a:latin typeface="+mn-lt"/>
                        </a:rPr>
                        <a:t>e di cittadinanza</a:t>
                      </a:r>
                      <a:endParaRPr lang="it-IT" sz="2400" b="1">
                        <a:solidFill>
                          <a:srgbClr val="FFFF00"/>
                        </a:solidFill>
                        <a:effectLst/>
                        <a:latin typeface="+mn-lt"/>
                        <a:ea typeface="Calibri"/>
                      </a:endParaRPr>
                    </a:p>
                  </a:txBody>
                  <a:tcPr marL="28552" marR="28552" marT="0" marB="0" anchor="ctr">
                    <a:solidFill>
                      <a:schemeClr val="accent1">
                        <a:lumMod val="75000"/>
                      </a:schemeClr>
                    </a:solidFill>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49472">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30282">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43075">
                <a:tc vMerge="1">
                  <a:txBody>
                    <a:bodyPr/>
                    <a:lstStyle/>
                    <a:p>
                      <a:endParaRPr lang="it-IT"/>
                    </a:p>
                  </a:txBody>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314844">
                <a:tc rowSpan="3">
                  <a:txBody>
                    <a:bodyPr/>
                    <a:lstStyle/>
                    <a:p>
                      <a:pPr>
                        <a:spcAft>
                          <a:spcPts val="0"/>
                        </a:spcAft>
                      </a:pPr>
                      <a:r>
                        <a:rPr lang="it-IT" sz="2400" b="1" dirty="0">
                          <a:solidFill>
                            <a:srgbClr val="FFFF00"/>
                          </a:solidFill>
                          <a:effectLst/>
                          <a:latin typeface="+mn-lt"/>
                        </a:rPr>
                        <a:t>Risultati a distanza</a:t>
                      </a:r>
                      <a:endParaRPr lang="it-IT" sz="2400" b="1" dirty="0">
                        <a:solidFill>
                          <a:srgbClr val="FFFF00"/>
                        </a:solidFill>
                        <a:effectLst/>
                        <a:latin typeface="+mn-lt"/>
                        <a:ea typeface="Calibri"/>
                      </a:endParaRPr>
                    </a:p>
                  </a:txBody>
                  <a:tcPr marL="28552" marR="28552" marT="0" marB="0" anchor="ctr">
                    <a:solidFill>
                      <a:schemeClr val="accent1">
                        <a:lumMod val="75000"/>
                      </a:schemeClr>
                    </a:solidFill>
                  </a:tcPr>
                </a:tc>
                <a:tc>
                  <a:txBody>
                    <a:bodyPr/>
                    <a:lstStyle/>
                    <a:p>
                      <a:endParaRPr lang="it-IT" sz="1050" b="1">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17488">
                <a:tc vMerge="1">
                  <a:txBody>
                    <a:bodyPr/>
                    <a:lstStyle/>
                    <a:p>
                      <a:endParaRPr lang="it-IT"/>
                    </a:p>
                  </a:txBody>
                  <a:tcPr/>
                </a:tc>
                <a:tc>
                  <a:txBody>
                    <a:bodyPr/>
                    <a:lstStyle/>
                    <a:p>
                      <a:endParaRPr lang="it-IT" sz="1050" b="1" dirty="0">
                        <a:solidFill>
                          <a:srgbClr val="FFFF00"/>
                        </a:solidFill>
                        <a:latin typeface="+mn-lt"/>
                      </a:endParaRPr>
                    </a:p>
                  </a:txBody>
                  <a:tcPr marL="28552" marR="28552" marT="0" marB="0" anchor="ctr">
                    <a:solidFill>
                      <a:schemeClr val="accent1">
                        <a:lumMod val="75000"/>
                      </a:schemeClr>
                    </a:solidFill>
                  </a:tcPr>
                </a:tc>
                <a:tc>
                  <a:txBody>
                    <a:bodyPr/>
                    <a:lstStyle/>
                    <a:p>
                      <a:endParaRPr lang="it-IT" sz="1050" b="1" dirty="0">
                        <a:solidFill>
                          <a:srgbClr val="FFFF00"/>
                        </a:solidFill>
                        <a:latin typeface="+mn-lt"/>
                      </a:endParaRPr>
                    </a:p>
                  </a:txBody>
                  <a:tcPr marL="28552" marR="28552" marT="0" marB="0">
                    <a:solidFill>
                      <a:schemeClr val="accent1">
                        <a:lumMod val="75000"/>
                      </a:schemeClr>
                    </a:solidFill>
                  </a:tcPr>
                </a:tc>
              </a:tr>
              <a:tr h="236679">
                <a:tc vMerge="1">
                  <a:txBody>
                    <a:bodyPr/>
                    <a:lstStyle/>
                    <a:p>
                      <a:endParaRPr lang="it-IT"/>
                    </a:p>
                  </a:txBody>
                  <a:tcPr/>
                </a:tc>
                <a:tc>
                  <a:txBody>
                    <a:bodyPr/>
                    <a:lstStyle/>
                    <a:p>
                      <a:endParaRPr lang="it-IT" sz="1000" b="1" dirty="0"/>
                    </a:p>
                  </a:txBody>
                  <a:tcPr marL="28552" marR="28552" marT="0" marB="0" anchor="ctr">
                    <a:solidFill>
                      <a:schemeClr val="accent1">
                        <a:lumMod val="75000"/>
                      </a:schemeClr>
                    </a:solidFill>
                  </a:tcPr>
                </a:tc>
                <a:tc>
                  <a:txBody>
                    <a:bodyPr/>
                    <a:lstStyle/>
                    <a:p>
                      <a:endParaRPr lang="it-IT" sz="1000" b="1" dirty="0"/>
                    </a:p>
                  </a:txBody>
                  <a:tcPr marL="28552" marR="28552" marT="0" marB="0">
                    <a:solidFill>
                      <a:schemeClr val="accent1">
                        <a:lumMod val="75000"/>
                      </a:schemeClr>
                    </a:solidFill>
                  </a:tcPr>
                </a:tc>
              </a:tr>
            </a:tbl>
          </a:graphicData>
        </a:graphic>
      </p:graphicFrame>
    </p:spTree>
    <p:extLst>
      <p:ext uri="{BB962C8B-B14F-4D97-AF65-F5344CB8AC3E}">
        <p14:creationId xmlns:p14="http://schemas.microsoft.com/office/powerpoint/2010/main" val="19251968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0"/>
            <a:ext cx="8712968" cy="3108543"/>
          </a:xfrm>
          <a:prstGeom prst="rect">
            <a:avLst/>
          </a:prstGeom>
        </p:spPr>
        <p:txBody>
          <a:bodyPr wrap="square">
            <a:spAutoFit/>
          </a:bodyPr>
          <a:lstStyle/>
          <a:p>
            <a:pPr lvl="0" algn="just"/>
            <a:r>
              <a:rPr lang="it-IT" sz="2800" dirty="0">
                <a:solidFill>
                  <a:srgbClr val="FFFF00"/>
                </a:solidFill>
              </a:rPr>
              <a:t>Il rapporto fornisce una rappresentazione della scuola attraverso un'analisi del suo funzionamento e costituisce la base per individuare le priorità di sviluppo verso cui orientare il piano di </a:t>
            </a:r>
            <a:r>
              <a:rPr lang="it-IT" sz="2800" dirty="0" smtClean="0">
                <a:solidFill>
                  <a:srgbClr val="FFFF00"/>
                </a:solidFill>
              </a:rPr>
              <a:t>miglioramento.</a:t>
            </a:r>
          </a:p>
          <a:p>
            <a:pPr lvl="0" algn="just"/>
            <a:endParaRPr lang="it-IT" sz="2800" dirty="0">
              <a:solidFill>
                <a:srgbClr val="FFFF00"/>
              </a:solidFill>
            </a:endParaRPr>
          </a:p>
          <a:p>
            <a:pPr lvl="0" algn="just"/>
            <a:r>
              <a:rPr lang="it-IT" sz="2800" dirty="0" smtClean="0">
                <a:solidFill>
                  <a:srgbClr val="FFFF00"/>
                </a:solidFill>
              </a:rPr>
              <a:t>Tutti </a:t>
            </a:r>
            <a:r>
              <a:rPr lang="it-IT" sz="2800" dirty="0">
                <a:solidFill>
                  <a:srgbClr val="FFFF00"/>
                </a:solidFill>
              </a:rPr>
              <a:t>i RAV vengono pubblicati nell'apposita sezione del portale "Scuola in chiaro".</a:t>
            </a:r>
          </a:p>
        </p:txBody>
      </p:sp>
    </p:spTree>
    <p:extLst>
      <p:ext uri="{BB962C8B-B14F-4D97-AF65-F5344CB8AC3E}">
        <p14:creationId xmlns:p14="http://schemas.microsoft.com/office/powerpoint/2010/main" val="2817844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260648"/>
            <a:ext cx="8568952" cy="5324535"/>
          </a:xfrm>
          <a:prstGeom prst="rect">
            <a:avLst/>
          </a:prstGeom>
        </p:spPr>
        <p:txBody>
          <a:bodyPr wrap="square">
            <a:spAutoFit/>
          </a:bodyPr>
          <a:lstStyle/>
          <a:p>
            <a:endParaRPr lang="it-IT" sz="3200" dirty="0">
              <a:solidFill>
                <a:srgbClr val="FFFF00"/>
              </a:solidFill>
            </a:endParaRPr>
          </a:p>
          <a:p>
            <a:pPr algn="just"/>
            <a:r>
              <a:rPr lang="it-IT" sz="2800" dirty="0">
                <a:solidFill>
                  <a:srgbClr val="FFFF00"/>
                </a:solidFill>
              </a:rPr>
              <a:t> La gestione del processo di autovalutazione interna è affidata al Dirigente scolastico, che, in qualità di rappresentante legale e garante della gestione unitaria della scuola, rimane il diretto responsabile dei contenuti e dei dati inseriti nel RAV.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Il </a:t>
            </a:r>
            <a:r>
              <a:rPr lang="it-IT" sz="2800" dirty="0">
                <a:solidFill>
                  <a:srgbClr val="FFFF00"/>
                </a:solidFill>
              </a:rPr>
              <a:t>Dirigente scolastico è supportato da un Nucleo interno di valutazione, la cui composizione può essere articolata variamente a seconda del contesto di riferimento, della realtà scolastica e delle modalità di analisi che si intendono intraprendere. </a:t>
            </a:r>
          </a:p>
        </p:txBody>
      </p:sp>
    </p:spTree>
    <p:extLst>
      <p:ext uri="{BB962C8B-B14F-4D97-AF65-F5344CB8AC3E}">
        <p14:creationId xmlns:p14="http://schemas.microsoft.com/office/powerpoint/2010/main" val="350533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04664"/>
            <a:ext cx="8784976" cy="6124754"/>
          </a:xfrm>
          <a:prstGeom prst="rect">
            <a:avLst/>
          </a:prstGeom>
        </p:spPr>
        <p:txBody>
          <a:bodyPr wrap="square">
            <a:spAutoFit/>
          </a:bodyPr>
          <a:lstStyle/>
          <a:p>
            <a:pPr algn="just"/>
            <a:r>
              <a:rPr lang="it-IT" sz="2800" dirty="0" smtClean="0">
                <a:solidFill>
                  <a:srgbClr val="FFFF00"/>
                </a:solidFill>
              </a:rPr>
              <a:t>4. La </a:t>
            </a:r>
            <a:r>
              <a:rPr lang="it-IT" sz="2800" dirty="0">
                <a:solidFill>
                  <a:srgbClr val="FFFF00"/>
                </a:solidFill>
              </a:rPr>
              <a:t>Carta dei servizi scolastici, adottata dalle singole istituzioni scolastiche, è adeguatamente pubblicizzata, anche mediante affissione all'albo dell'istituto, presso il personale della scuola, i genitori e gli alunni.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Copia </a:t>
            </a:r>
            <a:r>
              <a:rPr lang="it-IT" sz="2800" dirty="0">
                <a:solidFill>
                  <a:srgbClr val="FFFF00"/>
                </a:solidFill>
              </a:rPr>
              <a:t>di essa è inviata alla Presidenza del Consiglio dei ministri, Dipartimento della Funzione Pubblica, per la successiva valutazione degli standard di qualità indicate nelle singole Carte di istituto e per il previsto monitoraggio circa le modalità di attuazione delle stesse. Altra copia della Carta in argomento è inviata anche al provveditore agli studi, al sovrintendente scolastico regionale, che la porterà a conoscenza della segreteria regionale degli ispettori tecnici, e al distretto scolastico competente.</a:t>
            </a:r>
          </a:p>
        </p:txBody>
      </p:sp>
    </p:spTree>
    <p:extLst>
      <p:ext uri="{BB962C8B-B14F-4D97-AF65-F5344CB8AC3E}">
        <p14:creationId xmlns:p14="http://schemas.microsoft.com/office/powerpoint/2010/main" val="4004266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8575" y="260648"/>
            <a:ext cx="8640960" cy="3108543"/>
          </a:xfrm>
          <a:prstGeom prst="rect">
            <a:avLst/>
          </a:prstGeom>
        </p:spPr>
        <p:txBody>
          <a:bodyPr wrap="square">
            <a:spAutoFit/>
          </a:bodyPr>
          <a:lstStyle/>
          <a:p>
            <a:pPr lvl="0" algn="just"/>
            <a:r>
              <a:rPr lang="it-IT" sz="2800" b="1" dirty="0">
                <a:solidFill>
                  <a:srgbClr val="FFFF00"/>
                </a:solidFill>
              </a:rPr>
              <a:t>Il Nucleo interno di valutazione </a:t>
            </a:r>
            <a:r>
              <a:rPr lang="it-IT" sz="2800" b="1" dirty="0" smtClean="0">
                <a:solidFill>
                  <a:srgbClr val="FFFF00"/>
                </a:solidFill>
              </a:rPr>
              <a:t> (NIV)</a:t>
            </a:r>
          </a:p>
          <a:p>
            <a:pPr lvl="0" algn="just"/>
            <a:endParaRPr lang="it-IT" sz="2800" dirty="0">
              <a:solidFill>
                <a:srgbClr val="FFFF00"/>
              </a:solidFill>
            </a:endParaRPr>
          </a:p>
          <a:p>
            <a:pPr lvl="0" algn="just"/>
            <a:r>
              <a:rPr lang="it-IT" sz="2800" dirty="0" smtClean="0">
                <a:solidFill>
                  <a:srgbClr val="FFFF00"/>
                </a:solidFill>
              </a:rPr>
              <a:t>Il </a:t>
            </a:r>
            <a:r>
              <a:rPr lang="it-IT" sz="2800" dirty="0">
                <a:solidFill>
                  <a:srgbClr val="FFFF00"/>
                </a:solidFill>
              </a:rPr>
              <a:t>Nucleo interno di valutazione, fatta salva l’autonomia di ogni istituzione scolastica, è preferibilmente costituito, oltre che dal Dirigente scolastico, dal docente referente della valutazione e da uno o più docenti con adeguata professionalità individuati dal Collegio dei docenti. </a:t>
            </a:r>
          </a:p>
        </p:txBody>
      </p:sp>
    </p:spTree>
    <p:extLst>
      <p:ext uri="{BB962C8B-B14F-4D97-AF65-F5344CB8AC3E}">
        <p14:creationId xmlns:p14="http://schemas.microsoft.com/office/powerpoint/2010/main" val="752931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8"/>
            <a:ext cx="8712968" cy="3108543"/>
          </a:xfrm>
          <a:prstGeom prst="rect">
            <a:avLst/>
          </a:prstGeom>
        </p:spPr>
        <p:txBody>
          <a:bodyPr wrap="square">
            <a:spAutoFit/>
          </a:bodyPr>
          <a:lstStyle/>
          <a:p>
            <a:pPr algn="just"/>
            <a:r>
              <a:rPr lang="it-IT" sz="2800" dirty="0">
                <a:solidFill>
                  <a:srgbClr val="FFFF00"/>
                </a:solidFill>
              </a:rPr>
              <a:t>Nel processo di autovalutazione è opportuno che il Dirigente e il Nucleo interno di valutazione si adoperino per favorire e sostenere il coinvolgimento diretto di tutta la comunità scolastica, incoraggiando la riflessione interna e promuovendo momenti di incontro e di condivisione degli obiettivi e delle modalità operative dell’intero processo di autovalutazione</a:t>
            </a:r>
          </a:p>
        </p:txBody>
      </p:sp>
    </p:spTree>
    <p:extLst>
      <p:ext uri="{BB962C8B-B14F-4D97-AF65-F5344CB8AC3E}">
        <p14:creationId xmlns:p14="http://schemas.microsoft.com/office/powerpoint/2010/main" val="1564502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3095" y="116632"/>
            <a:ext cx="8424936" cy="6186309"/>
          </a:xfrm>
          <a:prstGeom prst="rect">
            <a:avLst/>
          </a:prstGeom>
        </p:spPr>
        <p:txBody>
          <a:bodyPr wrap="square">
            <a:spAutoFit/>
          </a:bodyPr>
          <a:lstStyle/>
          <a:p>
            <a:pPr algn="just"/>
            <a:r>
              <a:rPr lang="it-IT" sz="3200" b="1" dirty="0">
                <a:solidFill>
                  <a:srgbClr val="FFFF00"/>
                </a:solidFill>
              </a:rPr>
              <a:t>Questionario </a:t>
            </a:r>
            <a:r>
              <a:rPr lang="it-IT" sz="3200" b="1" dirty="0" smtClean="0">
                <a:solidFill>
                  <a:srgbClr val="FFFF00"/>
                </a:solidFill>
              </a:rPr>
              <a:t>Scuola</a:t>
            </a:r>
          </a:p>
          <a:p>
            <a:pPr algn="just"/>
            <a:endParaRPr lang="it-IT" sz="2800" dirty="0" smtClean="0">
              <a:solidFill>
                <a:srgbClr val="FFFF00"/>
              </a:solidFill>
            </a:endParaRPr>
          </a:p>
          <a:p>
            <a:pPr algn="just"/>
            <a:r>
              <a:rPr lang="it-IT" sz="2800" dirty="0" smtClean="0">
                <a:solidFill>
                  <a:srgbClr val="FFFF00"/>
                </a:solidFill>
              </a:rPr>
              <a:t>I </a:t>
            </a:r>
            <a:r>
              <a:rPr lang="it-IT" sz="2800" dirty="0">
                <a:solidFill>
                  <a:srgbClr val="FFFF00"/>
                </a:solidFill>
              </a:rPr>
              <a:t>dati raccolti vengono immediatamente resi disponibili nel RAV, successivamente vengono elaborati e restituiti in piattaforma unitamente a valori di riferimento esterni (benchmark), allo scopo di supportare le istituzioni scolastiche nel processo di autovalutazione. </a:t>
            </a:r>
            <a:endParaRPr lang="it-IT" sz="2800" dirty="0" smtClean="0">
              <a:solidFill>
                <a:srgbClr val="FFFF00"/>
              </a:solidFill>
            </a:endParaRPr>
          </a:p>
          <a:p>
            <a:pPr algn="just"/>
            <a:endParaRPr lang="it-IT" sz="2800" dirty="0" smtClean="0">
              <a:solidFill>
                <a:srgbClr val="FFFF00"/>
              </a:solidFill>
            </a:endParaRPr>
          </a:p>
          <a:p>
            <a:pPr algn="just"/>
            <a:r>
              <a:rPr lang="it-IT" sz="2800" dirty="0" smtClean="0">
                <a:solidFill>
                  <a:srgbClr val="FFFF00"/>
                </a:solidFill>
              </a:rPr>
              <a:t>Il Questionario </a:t>
            </a:r>
            <a:r>
              <a:rPr lang="it-IT" sz="2800" dirty="0">
                <a:solidFill>
                  <a:srgbClr val="FFFF00"/>
                </a:solidFill>
              </a:rPr>
              <a:t>risulta semplificato nel numero di domande proposte e  la sua compilazione direttamente in piattaforma rende più chiara e immediata la corrispondenza tra le risposte fornite dalla scuola e la costruzione dei parametri di riferimento. </a:t>
            </a:r>
          </a:p>
          <a:p>
            <a:pPr algn="just"/>
            <a:r>
              <a:rPr lang="it-IT" sz="2800" dirty="0">
                <a:solidFill>
                  <a:srgbClr val="FFFF00"/>
                </a:solidFill>
              </a:rPr>
              <a:t> </a:t>
            </a:r>
          </a:p>
        </p:txBody>
      </p:sp>
    </p:spTree>
    <p:extLst>
      <p:ext uri="{BB962C8B-B14F-4D97-AF65-F5344CB8AC3E}">
        <p14:creationId xmlns:p14="http://schemas.microsoft.com/office/powerpoint/2010/main" val="1354372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3" y="260648"/>
            <a:ext cx="8856983" cy="6247864"/>
          </a:xfrm>
          <a:prstGeom prst="rect">
            <a:avLst/>
          </a:prstGeom>
        </p:spPr>
        <p:txBody>
          <a:bodyPr wrap="square">
            <a:spAutoFit/>
          </a:bodyPr>
          <a:lstStyle/>
          <a:p>
            <a:r>
              <a:rPr lang="it-IT" sz="3200" b="1" dirty="0">
                <a:solidFill>
                  <a:srgbClr val="FFFF00"/>
                </a:solidFill>
              </a:rPr>
              <a:t> Definizione di priorità e </a:t>
            </a:r>
            <a:r>
              <a:rPr lang="it-IT" sz="3200" b="1" dirty="0" smtClean="0">
                <a:solidFill>
                  <a:srgbClr val="FFFF00"/>
                </a:solidFill>
              </a:rPr>
              <a:t>traguardi </a:t>
            </a:r>
          </a:p>
          <a:p>
            <a:endParaRPr lang="it-IT" sz="3200" b="1" dirty="0">
              <a:solidFill>
                <a:srgbClr val="FFFF00"/>
              </a:solidFill>
            </a:endParaRPr>
          </a:p>
          <a:p>
            <a:pPr algn="just"/>
            <a:r>
              <a:rPr lang="it-IT" sz="2800" dirty="0" smtClean="0">
                <a:solidFill>
                  <a:srgbClr val="FFFF00"/>
                </a:solidFill>
              </a:rPr>
              <a:t>le </a:t>
            </a:r>
            <a:r>
              <a:rPr lang="it-IT" sz="2800" dirty="0">
                <a:solidFill>
                  <a:srgbClr val="FFFF00"/>
                </a:solidFill>
              </a:rPr>
              <a:t>priorità si riferiscono agli obiettivi generali che la scuola si prefigge di realizzare nel lungo periodo attraverso l’azione di miglioramento e devono necessariamente riguardare gli esiti degli studenti; </a:t>
            </a:r>
          </a:p>
          <a:p>
            <a:pPr algn="just"/>
            <a:endParaRPr lang="it-IT" sz="2800" dirty="0" smtClean="0">
              <a:solidFill>
                <a:srgbClr val="FFFF00"/>
              </a:solidFill>
            </a:endParaRPr>
          </a:p>
          <a:p>
            <a:pPr algn="just"/>
            <a:r>
              <a:rPr lang="it-IT" sz="2800" dirty="0" smtClean="0">
                <a:solidFill>
                  <a:srgbClr val="FFFF00"/>
                </a:solidFill>
              </a:rPr>
              <a:t>i </a:t>
            </a:r>
            <a:r>
              <a:rPr lang="it-IT" sz="2800" dirty="0">
                <a:solidFill>
                  <a:srgbClr val="FFFF00"/>
                </a:solidFill>
              </a:rPr>
              <a:t>traguardi di lungo periodo riguardano i risultati attesi in relazione alle priorità strategiche,  previsti a lungo termine (3 anni). </a:t>
            </a:r>
            <a:endParaRPr lang="it-IT" sz="2800" dirty="0" smtClean="0">
              <a:solidFill>
                <a:srgbClr val="FFFF00"/>
              </a:solidFill>
            </a:endParaRPr>
          </a:p>
          <a:p>
            <a:pPr algn="just"/>
            <a:endParaRPr lang="it-IT" sz="2800" dirty="0">
              <a:solidFill>
                <a:srgbClr val="FFFF00"/>
              </a:solidFill>
            </a:endParaRPr>
          </a:p>
          <a:p>
            <a:pPr algn="just"/>
            <a:r>
              <a:rPr lang="it-IT" sz="2800" dirty="0" smtClean="0">
                <a:solidFill>
                  <a:srgbClr val="FFFF00"/>
                </a:solidFill>
              </a:rPr>
              <a:t>Essi </a:t>
            </a:r>
            <a:r>
              <a:rPr lang="it-IT" sz="2800" dirty="0">
                <a:solidFill>
                  <a:srgbClr val="FFFF00"/>
                </a:solidFill>
              </a:rPr>
              <a:t>articolano in forma osservabile e/o misurabile i contenuti delle priorità e rappresentano le mete verso cui la scuola tende nella sua azione di miglioramento; </a:t>
            </a:r>
          </a:p>
        </p:txBody>
      </p:sp>
    </p:spTree>
    <p:extLst>
      <p:ext uri="{BB962C8B-B14F-4D97-AF65-F5344CB8AC3E}">
        <p14:creationId xmlns:p14="http://schemas.microsoft.com/office/powerpoint/2010/main" val="3286496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260648"/>
            <a:ext cx="8928992" cy="2677656"/>
          </a:xfrm>
          <a:prstGeom prst="rect">
            <a:avLst/>
          </a:prstGeom>
        </p:spPr>
        <p:txBody>
          <a:bodyPr wrap="square">
            <a:spAutoFit/>
          </a:bodyPr>
          <a:lstStyle/>
          <a:p>
            <a:pPr algn="just"/>
            <a:r>
              <a:rPr lang="it-IT" sz="2800" dirty="0">
                <a:solidFill>
                  <a:srgbClr val="FFFF00"/>
                </a:solidFill>
              </a:rPr>
              <a:t>gli obiettivi di processo rappresentano una definizione operativa delle attività su cui si intende agire concretamente per raggiungere le priorità strategiche individuate e costituiscono degli obiettivi operativi da raggiungere nel breve periodo (un anno scolastico) e riguardano una o più aree di processo. </a:t>
            </a:r>
          </a:p>
        </p:txBody>
      </p:sp>
    </p:spTree>
    <p:extLst>
      <p:ext uri="{BB962C8B-B14F-4D97-AF65-F5344CB8AC3E}">
        <p14:creationId xmlns:p14="http://schemas.microsoft.com/office/powerpoint/2010/main" val="1809409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0"/>
            <a:ext cx="8712968" cy="4462760"/>
          </a:xfrm>
          <a:prstGeom prst="rect">
            <a:avLst/>
          </a:prstGeom>
        </p:spPr>
        <p:txBody>
          <a:bodyPr wrap="square">
            <a:spAutoFit/>
          </a:bodyPr>
          <a:lstStyle/>
          <a:p>
            <a:pPr algn="just"/>
            <a:r>
              <a:rPr lang="it-IT" sz="3200" b="1" dirty="0">
                <a:solidFill>
                  <a:srgbClr val="FFFF00"/>
                </a:solidFill>
              </a:rPr>
              <a:t>Sezioni del </a:t>
            </a:r>
            <a:r>
              <a:rPr lang="it-IT" sz="3200" b="1" dirty="0" smtClean="0">
                <a:solidFill>
                  <a:srgbClr val="FFFF00"/>
                </a:solidFill>
              </a:rPr>
              <a:t>RAV</a:t>
            </a:r>
          </a:p>
          <a:p>
            <a:pPr algn="just"/>
            <a:endParaRPr lang="it-IT" sz="2800" dirty="0"/>
          </a:p>
          <a:p>
            <a:pPr algn="just"/>
            <a:r>
              <a:rPr lang="it-IT" sz="2800" dirty="0" smtClean="0">
                <a:solidFill>
                  <a:srgbClr val="FFFF00"/>
                </a:solidFill>
              </a:rPr>
              <a:t> </a:t>
            </a:r>
            <a:r>
              <a:rPr lang="it-IT" sz="2800" dirty="0">
                <a:solidFill>
                  <a:srgbClr val="FFFF00"/>
                </a:solidFill>
              </a:rPr>
              <a:t>Il Rapporto di Autovalutazione si articola nelle seguenti </a:t>
            </a:r>
            <a:r>
              <a:rPr lang="it-IT" sz="2800" dirty="0" smtClean="0">
                <a:solidFill>
                  <a:srgbClr val="FFFF00"/>
                </a:solidFill>
              </a:rPr>
              <a:t>sezioni:</a:t>
            </a:r>
          </a:p>
          <a:p>
            <a:pPr algn="just"/>
            <a:endParaRPr lang="it-IT" sz="2800" dirty="0">
              <a:solidFill>
                <a:srgbClr val="FFFF00"/>
              </a:solidFill>
            </a:endParaRPr>
          </a:p>
          <a:p>
            <a:pPr algn="just"/>
            <a:r>
              <a:rPr lang="it-IT" sz="2800" dirty="0">
                <a:solidFill>
                  <a:srgbClr val="FFFF00"/>
                </a:solidFill>
              </a:rPr>
              <a:t>• CONTESTO </a:t>
            </a:r>
          </a:p>
          <a:p>
            <a:pPr algn="just"/>
            <a:r>
              <a:rPr lang="it-IT" sz="2800" dirty="0">
                <a:solidFill>
                  <a:srgbClr val="FFFF00"/>
                </a:solidFill>
              </a:rPr>
              <a:t>• ESITI </a:t>
            </a:r>
          </a:p>
          <a:p>
            <a:pPr algn="just"/>
            <a:r>
              <a:rPr lang="it-IT" sz="2800" dirty="0">
                <a:solidFill>
                  <a:srgbClr val="FFFF00"/>
                </a:solidFill>
              </a:rPr>
              <a:t>• PROCESSI – Pratiche educative e didattiche </a:t>
            </a:r>
          </a:p>
          <a:p>
            <a:pPr algn="just"/>
            <a:r>
              <a:rPr lang="it-IT" sz="2800" dirty="0">
                <a:solidFill>
                  <a:srgbClr val="FFFF00"/>
                </a:solidFill>
              </a:rPr>
              <a:t>• PROCESSI – Pratiche gestionali e organizzative </a:t>
            </a:r>
          </a:p>
          <a:p>
            <a:pPr algn="just"/>
            <a:r>
              <a:rPr lang="it-IT" sz="2800" dirty="0">
                <a:solidFill>
                  <a:srgbClr val="FFFF00"/>
                </a:solidFill>
              </a:rPr>
              <a:t>• PRIORITÀ </a:t>
            </a:r>
          </a:p>
        </p:txBody>
      </p:sp>
    </p:spTree>
    <p:extLst>
      <p:ext uri="{BB962C8B-B14F-4D97-AF65-F5344CB8AC3E}">
        <p14:creationId xmlns:p14="http://schemas.microsoft.com/office/powerpoint/2010/main" val="995271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5689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29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7295" y="188640"/>
            <a:ext cx="8640960" cy="2739211"/>
          </a:xfrm>
          <a:prstGeom prst="rect">
            <a:avLst/>
          </a:prstGeom>
        </p:spPr>
        <p:txBody>
          <a:bodyPr wrap="square">
            <a:spAutoFit/>
          </a:bodyPr>
          <a:lstStyle/>
          <a:p>
            <a:pPr algn="just"/>
            <a:r>
              <a:rPr lang="it-IT" sz="3200" b="1" dirty="0">
                <a:solidFill>
                  <a:srgbClr val="FFFF00"/>
                </a:solidFill>
              </a:rPr>
              <a:t>Il piano di miglioramento (</a:t>
            </a:r>
            <a:r>
              <a:rPr lang="it-IT" sz="3200" b="1" dirty="0" err="1">
                <a:solidFill>
                  <a:srgbClr val="FFFF00"/>
                </a:solidFill>
              </a:rPr>
              <a:t>PdM</a:t>
            </a:r>
            <a:r>
              <a:rPr lang="it-IT" sz="3200" b="1" dirty="0" smtClean="0">
                <a:solidFill>
                  <a:srgbClr val="FFFF00"/>
                </a:solidFill>
              </a:rPr>
              <a:t>)</a:t>
            </a:r>
          </a:p>
          <a:p>
            <a:pPr algn="just"/>
            <a:endParaRPr lang="it-IT" sz="2800" dirty="0">
              <a:solidFill>
                <a:srgbClr val="FFFF00"/>
              </a:solidFill>
            </a:endParaRPr>
          </a:p>
          <a:p>
            <a:pPr algn="just"/>
            <a:r>
              <a:rPr lang="it-IT" sz="2800" dirty="0" smtClean="0">
                <a:solidFill>
                  <a:srgbClr val="FFFF00"/>
                </a:solidFill>
              </a:rPr>
              <a:t>A </a:t>
            </a:r>
            <a:r>
              <a:rPr lang="it-IT" sz="2800" dirty="0">
                <a:solidFill>
                  <a:srgbClr val="FFFF00"/>
                </a:solidFill>
              </a:rPr>
              <a:t>partire dall’inizio dell’anno scolastico 2015/16 tutte le scuole (statali e paritarie) sono tenute a pianificare un percorso di miglioramento per il raggiungimento dei traguardi connessi alle priorità indicate nel </a:t>
            </a:r>
            <a:r>
              <a:rPr lang="it-IT" sz="2800" dirty="0" smtClean="0">
                <a:solidFill>
                  <a:srgbClr val="FFFF00"/>
                </a:solidFill>
              </a:rPr>
              <a:t>RAV.</a:t>
            </a:r>
            <a:endParaRPr lang="it-IT" sz="2800" dirty="0">
              <a:solidFill>
                <a:srgbClr val="FFFF00"/>
              </a:solidFill>
            </a:endParaRPr>
          </a:p>
        </p:txBody>
      </p:sp>
    </p:spTree>
    <p:extLst>
      <p:ext uri="{BB962C8B-B14F-4D97-AF65-F5344CB8AC3E}">
        <p14:creationId xmlns:p14="http://schemas.microsoft.com/office/powerpoint/2010/main" val="143739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7569" y="372885"/>
            <a:ext cx="8568952" cy="3877985"/>
          </a:xfrm>
          <a:prstGeom prst="rect">
            <a:avLst/>
          </a:prstGeom>
        </p:spPr>
        <p:txBody>
          <a:bodyPr wrap="square">
            <a:spAutoFit/>
          </a:bodyPr>
          <a:lstStyle/>
          <a:p>
            <a:r>
              <a:rPr lang="it-IT" sz="3200" b="1" dirty="0">
                <a:solidFill>
                  <a:srgbClr val="FFFF00"/>
                </a:solidFill>
              </a:rPr>
              <a:t>Gli </a:t>
            </a:r>
            <a:r>
              <a:rPr lang="it-IT" sz="3200" b="1" dirty="0" smtClean="0">
                <a:solidFill>
                  <a:srgbClr val="FFFF00"/>
                </a:solidFill>
              </a:rPr>
              <a:t>attori</a:t>
            </a:r>
            <a:endParaRPr lang="it-IT" sz="3200" b="1" dirty="0">
              <a:solidFill>
                <a:srgbClr val="FFFF00"/>
              </a:solidFill>
            </a:endParaRPr>
          </a:p>
          <a:p>
            <a:endParaRPr lang="it-IT" dirty="0"/>
          </a:p>
          <a:p>
            <a:pPr algn="just"/>
            <a:r>
              <a:rPr lang="it-IT" sz="2800" dirty="0">
                <a:solidFill>
                  <a:srgbClr val="FFFF00"/>
                </a:solidFill>
              </a:rPr>
              <a:t>Il </a:t>
            </a:r>
            <a:r>
              <a:rPr lang="it-IT" sz="2800" dirty="0" smtClean="0">
                <a:solidFill>
                  <a:srgbClr val="FFFF00"/>
                </a:solidFill>
              </a:rPr>
              <a:t>Dirigente Scolastico </a:t>
            </a:r>
            <a:r>
              <a:rPr lang="it-IT" sz="2800" dirty="0">
                <a:solidFill>
                  <a:srgbClr val="FFFF00"/>
                </a:solidFill>
              </a:rPr>
              <a:t>responsabile della gestione del processo di </a:t>
            </a:r>
            <a:r>
              <a:rPr lang="it-IT" sz="2800" dirty="0" smtClean="0">
                <a:solidFill>
                  <a:srgbClr val="FFFF00"/>
                </a:solidFill>
              </a:rPr>
              <a:t>miglioramento.</a:t>
            </a:r>
          </a:p>
          <a:p>
            <a:pPr algn="just"/>
            <a:endParaRPr lang="it-IT" sz="2800" dirty="0">
              <a:solidFill>
                <a:srgbClr val="FFFF00"/>
              </a:solidFill>
            </a:endParaRPr>
          </a:p>
          <a:p>
            <a:pPr algn="just"/>
            <a:r>
              <a:rPr lang="it-IT" sz="2800" dirty="0">
                <a:solidFill>
                  <a:srgbClr val="FFFF00"/>
                </a:solidFill>
              </a:rPr>
              <a:t>Il nucleo interno di valutazione (già denominato “unità di autovalutazione”), costituito per la fase di autovalutazione e per la compilazione del RAV, eventualmente integrato e/o </a:t>
            </a:r>
            <a:r>
              <a:rPr lang="it-IT" sz="2800" dirty="0" smtClean="0">
                <a:solidFill>
                  <a:srgbClr val="FFFF00"/>
                </a:solidFill>
              </a:rPr>
              <a:t>modificato.</a:t>
            </a:r>
            <a:endParaRPr lang="it-IT" sz="2800" dirty="0">
              <a:solidFill>
                <a:srgbClr val="FFFF00"/>
              </a:solidFill>
            </a:endParaRPr>
          </a:p>
        </p:txBody>
      </p:sp>
    </p:spTree>
    <p:extLst>
      <p:ext uri="{BB962C8B-B14F-4D97-AF65-F5344CB8AC3E}">
        <p14:creationId xmlns:p14="http://schemas.microsoft.com/office/powerpoint/2010/main" val="3912519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58847"/>
            <a:ext cx="8712968" cy="5663089"/>
          </a:xfrm>
          <a:prstGeom prst="rect">
            <a:avLst/>
          </a:prstGeom>
        </p:spPr>
        <p:txBody>
          <a:bodyPr wrap="square">
            <a:spAutoFit/>
          </a:bodyPr>
          <a:lstStyle/>
          <a:p>
            <a:pPr algn="just"/>
            <a:r>
              <a:rPr lang="it-IT" sz="3200" b="1" dirty="0">
                <a:solidFill>
                  <a:srgbClr val="FFFF00"/>
                </a:solidFill>
              </a:rPr>
              <a:t>Il coinvolgimento della comunità scolastica nel processo di </a:t>
            </a:r>
            <a:r>
              <a:rPr lang="it-IT" sz="3200" b="1" dirty="0" smtClean="0">
                <a:solidFill>
                  <a:srgbClr val="FFFF00"/>
                </a:solidFill>
              </a:rPr>
              <a:t>miglioramento</a:t>
            </a:r>
            <a:endParaRPr lang="it-IT" sz="3200" b="1" dirty="0">
              <a:solidFill>
                <a:srgbClr val="FFFF00"/>
              </a:solidFill>
            </a:endParaRPr>
          </a:p>
          <a:p>
            <a:endParaRPr lang="it-IT" sz="2800" dirty="0">
              <a:solidFill>
                <a:srgbClr val="FFFF00"/>
              </a:solidFill>
            </a:endParaRPr>
          </a:p>
          <a:p>
            <a:r>
              <a:rPr lang="it-IT" sz="2800" dirty="0">
                <a:solidFill>
                  <a:srgbClr val="FFFF00"/>
                </a:solidFill>
              </a:rPr>
              <a:t>Il DS e il nucleo di valutazione </a:t>
            </a:r>
            <a:r>
              <a:rPr lang="it-IT" sz="2800" dirty="0" smtClean="0">
                <a:solidFill>
                  <a:srgbClr val="FFFF00"/>
                </a:solidFill>
              </a:rPr>
              <a:t>devono</a:t>
            </a:r>
            <a:endParaRPr lang="it-IT" sz="2800" dirty="0">
              <a:solidFill>
                <a:srgbClr val="FFFF00"/>
              </a:solidFill>
            </a:endParaRPr>
          </a:p>
          <a:p>
            <a:endParaRPr lang="it-IT" dirty="0"/>
          </a:p>
          <a:p>
            <a:pPr algn="just"/>
            <a:r>
              <a:rPr lang="it-IT" sz="2800" dirty="0">
                <a:solidFill>
                  <a:srgbClr val="FFFF00"/>
                </a:solidFill>
              </a:rPr>
              <a:t>favorire e sostenere il coinvolgimento diretto di tutta la comunità scolastica, anche promuovendo momenti di incontro e di condivisione degli obiettivi e delle modalità operative dell’intero processo di </a:t>
            </a:r>
            <a:r>
              <a:rPr lang="it-IT" sz="2800" dirty="0" smtClean="0">
                <a:solidFill>
                  <a:srgbClr val="FFFF00"/>
                </a:solidFill>
              </a:rPr>
              <a:t>miglioramento;</a:t>
            </a:r>
          </a:p>
          <a:p>
            <a:pPr algn="just"/>
            <a:endParaRPr lang="it-IT" sz="2800" dirty="0">
              <a:solidFill>
                <a:srgbClr val="FFFF00"/>
              </a:solidFill>
            </a:endParaRPr>
          </a:p>
          <a:p>
            <a:pPr algn="just"/>
            <a:r>
              <a:rPr lang="it-IT" sz="2800" dirty="0">
                <a:solidFill>
                  <a:srgbClr val="FFFF00"/>
                </a:solidFill>
              </a:rPr>
              <a:t>valorizzare le risorse interne, individuando e responsabilizzando le competenze professionali più utili in relazione ai contenuti delle azioni previste nel </a:t>
            </a:r>
            <a:r>
              <a:rPr lang="it-IT" sz="2800" dirty="0" err="1" smtClean="0">
                <a:solidFill>
                  <a:srgbClr val="FFFF00"/>
                </a:solidFill>
              </a:rPr>
              <a:t>PdM</a:t>
            </a:r>
            <a:r>
              <a:rPr lang="it-IT" sz="2800" dirty="0" smtClean="0">
                <a:solidFill>
                  <a:srgbClr val="FFFF00"/>
                </a:solidFill>
              </a:rPr>
              <a:t>;</a:t>
            </a:r>
            <a:endParaRPr lang="it-IT" sz="2800" dirty="0">
              <a:solidFill>
                <a:srgbClr val="FFFF00"/>
              </a:solidFill>
            </a:endParaRPr>
          </a:p>
        </p:txBody>
      </p:sp>
    </p:spTree>
    <p:extLst>
      <p:ext uri="{BB962C8B-B14F-4D97-AF65-F5344CB8AC3E}">
        <p14:creationId xmlns:p14="http://schemas.microsoft.com/office/powerpoint/2010/main" val="229457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76672"/>
            <a:ext cx="8568952" cy="5570756"/>
          </a:xfrm>
          <a:prstGeom prst="rect">
            <a:avLst/>
          </a:prstGeom>
        </p:spPr>
        <p:txBody>
          <a:bodyPr wrap="square">
            <a:spAutoFit/>
          </a:bodyPr>
          <a:lstStyle/>
          <a:p>
            <a:pPr algn="just"/>
            <a:r>
              <a:rPr lang="it-IT" sz="3200" b="1" dirty="0">
                <a:solidFill>
                  <a:srgbClr val="FFFF00"/>
                </a:solidFill>
              </a:rPr>
              <a:t>Decreto Presidenza Consiglio dei Ministri 7 giugno 1995</a:t>
            </a:r>
          </a:p>
          <a:p>
            <a:pPr algn="just"/>
            <a:r>
              <a:rPr lang="it-IT" sz="3200" b="1" dirty="0">
                <a:solidFill>
                  <a:srgbClr val="FFFF00"/>
                </a:solidFill>
              </a:rPr>
              <a:t>Schema generale di riferimento della </a:t>
            </a:r>
            <a:r>
              <a:rPr lang="it-IT" sz="3200" b="1" dirty="0" smtClean="0">
                <a:solidFill>
                  <a:srgbClr val="FFFF00"/>
                </a:solidFill>
              </a:rPr>
              <a:t>«Carta </a:t>
            </a:r>
            <a:r>
              <a:rPr lang="it-IT" sz="3200" b="1" dirty="0">
                <a:solidFill>
                  <a:srgbClr val="FFFF00"/>
                </a:solidFill>
              </a:rPr>
              <a:t>dei servizi </a:t>
            </a:r>
            <a:r>
              <a:rPr lang="it-IT" sz="3200" b="1" dirty="0" smtClean="0">
                <a:solidFill>
                  <a:srgbClr val="FFFF00"/>
                </a:solidFill>
              </a:rPr>
              <a:t>scolastici»</a:t>
            </a:r>
          </a:p>
          <a:p>
            <a:pPr algn="just"/>
            <a:endParaRPr lang="it-IT" sz="3200" b="1" dirty="0">
              <a:solidFill>
                <a:srgbClr val="FFFF00"/>
              </a:solidFill>
            </a:endParaRPr>
          </a:p>
          <a:p>
            <a:pPr algn="just"/>
            <a:r>
              <a:rPr lang="it-IT" sz="2800" b="1" dirty="0">
                <a:solidFill>
                  <a:srgbClr val="FFFF00"/>
                </a:solidFill>
              </a:rPr>
              <a:t>Articolo </a:t>
            </a:r>
            <a:r>
              <a:rPr lang="it-IT" sz="2800" b="1" dirty="0" smtClean="0">
                <a:solidFill>
                  <a:srgbClr val="FFFF00"/>
                </a:solidFill>
              </a:rPr>
              <a:t>1</a:t>
            </a:r>
          </a:p>
          <a:p>
            <a:pPr algn="just"/>
            <a:r>
              <a:rPr lang="it-IT" sz="2800" dirty="0" smtClean="0">
                <a:solidFill>
                  <a:srgbClr val="FFFF00"/>
                </a:solidFill>
              </a:rPr>
              <a:t>In </a:t>
            </a:r>
            <a:r>
              <a:rPr lang="it-IT" sz="2800" dirty="0">
                <a:solidFill>
                  <a:srgbClr val="FFFF00"/>
                </a:solidFill>
              </a:rPr>
              <a:t>attuazione dell'art. 2, comma 1, del decreto-legge 12 maggio 1995, n.163, è emanato l'allegato schema generale di riferimento, denominato: "Carta dei servizi della scuola", predisposto dal Dipartimento della funzione pubblica, d'intesa con il Ministero della pubblica istruzione.</a:t>
            </a:r>
          </a:p>
        </p:txBody>
      </p:sp>
    </p:spTree>
    <p:extLst>
      <p:ext uri="{BB962C8B-B14F-4D97-AF65-F5344CB8AC3E}">
        <p14:creationId xmlns:p14="http://schemas.microsoft.com/office/powerpoint/2010/main" val="2737456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66623"/>
            <a:ext cx="8640960" cy="3539430"/>
          </a:xfrm>
          <a:prstGeom prst="rect">
            <a:avLst/>
          </a:prstGeom>
        </p:spPr>
        <p:txBody>
          <a:bodyPr wrap="square">
            <a:spAutoFit/>
          </a:bodyPr>
          <a:lstStyle/>
          <a:p>
            <a:pPr lvl="0" algn="just"/>
            <a:r>
              <a:rPr lang="it-IT" sz="2800" dirty="0">
                <a:solidFill>
                  <a:srgbClr val="FFFF00"/>
                </a:solidFill>
              </a:rPr>
              <a:t>incoraggiare la riflessione dell’intera comunità scolastica attraverso una progettazione delle azioni che introduca nuovi approcci al miglioramento scolastico, basati sulla condivisione di percorsi di </a:t>
            </a:r>
            <a:r>
              <a:rPr lang="it-IT" sz="2800" dirty="0" smtClean="0">
                <a:solidFill>
                  <a:srgbClr val="FFFF00"/>
                </a:solidFill>
              </a:rPr>
              <a:t>innovazione;</a:t>
            </a:r>
          </a:p>
          <a:p>
            <a:pPr lvl="0" algn="just"/>
            <a:endParaRPr lang="it-IT" sz="2800" dirty="0">
              <a:solidFill>
                <a:srgbClr val="FFFF00"/>
              </a:solidFill>
            </a:endParaRPr>
          </a:p>
          <a:p>
            <a:pPr lvl="0" algn="just"/>
            <a:r>
              <a:rPr lang="it-IT" sz="2800" dirty="0">
                <a:solidFill>
                  <a:srgbClr val="FFFF00"/>
                </a:solidFill>
              </a:rPr>
              <a:t>promuovere la conoscenza e la comunicazione anche pubblica del processo di miglioramento, prevenendo un approccio di chiusura </a:t>
            </a:r>
            <a:r>
              <a:rPr lang="it-IT" sz="2800" dirty="0" smtClean="0">
                <a:solidFill>
                  <a:srgbClr val="FFFF00"/>
                </a:solidFill>
              </a:rPr>
              <a:t>autoreferenziale.</a:t>
            </a:r>
            <a:endParaRPr lang="it-IT" sz="2800" dirty="0">
              <a:solidFill>
                <a:srgbClr val="FFFF00"/>
              </a:solidFill>
            </a:endParaRPr>
          </a:p>
        </p:txBody>
      </p:sp>
    </p:spTree>
    <p:extLst>
      <p:ext uri="{BB962C8B-B14F-4D97-AF65-F5344CB8AC3E}">
        <p14:creationId xmlns:p14="http://schemas.microsoft.com/office/powerpoint/2010/main" val="1325395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301" y="188640"/>
            <a:ext cx="8784976" cy="4832092"/>
          </a:xfrm>
          <a:prstGeom prst="rect">
            <a:avLst/>
          </a:prstGeom>
        </p:spPr>
        <p:txBody>
          <a:bodyPr wrap="square">
            <a:spAutoFit/>
          </a:bodyPr>
          <a:lstStyle/>
          <a:p>
            <a:pPr algn="just"/>
            <a:r>
              <a:rPr lang="it-IT" sz="2800" dirty="0">
                <a:solidFill>
                  <a:srgbClr val="FFFF00"/>
                </a:solidFill>
              </a:rPr>
              <a:t>All’interno del Sistema Nazionale di Valutazione, il miglioramento si configura come un percorso mirato all’individuazione di una linea strategica, di un processo di </a:t>
            </a:r>
            <a:r>
              <a:rPr lang="it-IT" sz="2800" dirty="0" err="1">
                <a:solidFill>
                  <a:srgbClr val="FFFF00"/>
                </a:solidFill>
              </a:rPr>
              <a:t>problem</a:t>
            </a:r>
            <a:r>
              <a:rPr lang="it-IT" sz="2800" dirty="0">
                <a:solidFill>
                  <a:srgbClr val="FFFF00"/>
                </a:solidFill>
              </a:rPr>
              <a:t> </a:t>
            </a:r>
            <a:r>
              <a:rPr lang="it-IT" sz="2800" dirty="0" err="1">
                <a:solidFill>
                  <a:srgbClr val="FFFF00"/>
                </a:solidFill>
              </a:rPr>
              <a:t>solving</a:t>
            </a:r>
            <a:r>
              <a:rPr lang="it-IT" sz="2800" dirty="0">
                <a:solidFill>
                  <a:srgbClr val="FFFF00"/>
                </a:solidFill>
              </a:rPr>
              <a:t> e di pianificazione che le scuole mettono in atto sulla base di priorità e traguardi individuati nella sezione 5 del RAV</a:t>
            </a:r>
            <a:r>
              <a:rPr lang="it-IT" sz="2800" dirty="0" smtClean="0">
                <a:solidFill>
                  <a:srgbClr val="FFFF00"/>
                </a:solidFill>
              </a:rPr>
              <a:t>.</a:t>
            </a:r>
          </a:p>
          <a:p>
            <a:pPr algn="just"/>
            <a:endParaRPr lang="it-IT" sz="2800" dirty="0">
              <a:solidFill>
                <a:srgbClr val="FFFF00"/>
              </a:solidFill>
            </a:endParaRPr>
          </a:p>
          <a:p>
            <a:pPr algn="just"/>
            <a:r>
              <a:rPr lang="it-IT" sz="2800" dirty="0" smtClean="0">
                <a:solidFill>
                  <a:srgbClr val="FFFF00"/>
                </a:solidFill>
              </a:rPr>
              <a:t>Gli interventi </a:t>
            </a:r>
            <a:r>
              <a:rPr lang="it-IT" sz="2800" dirty="0">
                <a:solidFill>
                  <a:srgbClr val="FFFF00"/>
                </a:solidFill>
              </a:rPr>
              <a:t>di </a:t>
            </a:r>
            <a:r>
              <a:rPr lang="it-IT" sz="2800" dirty="0" smtClean="0">
                <a:solidFill>
                  <a:srgbClr val="FFFF00"/>
                </a:solidFill>
              </a:rPr>
              <a:t>miglioramento si collocano </a:t>
            </a:r>
            <a:r>
              <a:rPr lang="it-IT" sz="2800" dirty="0">
                <a:solidFill>
                  <a:srgbClr val="FFFF00"/>
                </a:solidFill>
              </a:rPr>
              <a:t>su due livelli: quello delle pratiche educative e didattiche e quello delle pratiche gestionali ed organizzative, per agire in maniera efficace sulla complessità del sistema scuola.</a:t>
            </a:r>
          </a:p>
        </p:txBody>
      </p:sp>
    </p:spTree>
    <p:extLst>
      <p:ext uri="{BB962C8B-B14F-4D97-AF65-F5344CB8AC3E}">
        <p14:creationId xmlns:p14="http://schemas.microsoft.com/office/powerpoint/2010/main" val="1744554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7569" y="289679"/>
            <a:ext cx="8424936" cy="4401205"/>
          </a:xfrm>
          <a:prstGeom prst="rect">
            <a:avLst/>
          </a:prstGeom>
        </p:spPr>
        <p:txBody>
          <a:bodyPr wrap="square">
            <a:spAutoFit/>
          </a:bodyPr>
          <a:lstStyle/>
          <a:p>
            <a:pPr algn="just"/>
            <a:r>
              <a:rPr lang="it-IT" sz="2800" dirty="0" smtClean="0">
                <a:solidFill>
                  <a:srgbClr val="FFFF00"/>
                </a:solidFill>
              </a:rPr>
              <a:t>Scegliere </a:t>
            </a:r>
            <a:r>
              <a:rPr lang="it-IT" sz="2800" dirty="0">
                <a:solidFill>
                  <a:srgbClr val="FFFF00"/>
                </a:solidFill>
              </a:rPr>
              <a:t>gli obiettivi di processo più utili alla luce delle priorità individuate nella sezione 5 del RAV.</a:t>
            </a:r>
          </a:p>
          <a:p>
            <a:pPr algn="just"/>
            <a:endParaRPr lang="it-IT" sz="2800" dirty="0">
              <a:solidFill>
                <a:srgbClr val="FFFF00"/>
              </a:solidFill>
            </a:endParaRPr>
          </a:p>
          <a:p>
            <a:pPr algn="just"/>
            <a:r>
              <a:rPr lang="it-IT" sz="2800" dirty="0" smtClean="0">
                <a:solidFill>
                  <a:srgbClr val="FFFF00"/>
                </a:solidFill>
              </a:rPr>
              <a:t>Decidere </a:t>
            </a:r>
            <a:r>
              <a:rPr lang="it-IT" sz="2800" dirty="0">
                <a:solidFill>
                  <a:srgbClr val="FFFF00"/>
                </a:solidFill>
              </a:rPr>
              <a:t>le azioni più opportune per raggiungere gli obiettivi scelti.</a:t>
            </a:r>
          </a:p>
          <a:p>
            <a:pPr algn="just"/>
            <a:endParaRPr lang="it-IT" sz="2800" dirty="0">
              <a:solidFill>
                <a:srgbClr val="FFFF00"/>
              </a:solidFill>
            </a:endParaRPr>
          </a:p>
          <a:p>
            <a:pPr algn="just"/>
            <a:r>
              <a:rPr lang="it-IT" sz="2800" dirty="0" smtClean="0">
                <a:solidFill>
                  <a:srgbClr val="FFFF00"/>
                </a:solidFill>
              </a:rPr>
              <a:t>Pianificare </a:t>
            </a:r>
            <a:r>
              <a:rPr lang="it-IT" sz="2800" dirty="0">
                <a:solidFill>
                  <a:srgbClr val="FFFF00"/>
                </a:solidFill>
              </a:rPr>
              <a:t>gli obiettivi di processo individuati</a:t>
            </a:r>
            <a:r>
              <a:rPr lang="it-IT" sz="2800" dirty="0" smtClean="0">
                <a:solidFill>
                  <a:srgbClr val="FFFF00"/>
                </a:solidFill>
              </a:rPr>
              <a:t>.</a:t>
            </a:r>
          </a:p>
          <a:p>
            <a:pPr algn="just"/>
            <a:endParaRPr lang="it-IT" sz="2800" dirty="0">
              <a:solidFill>
                <a:srgbClr val="FFFF00"/>
              </a:solidFill>
            </a:endParaRPr>
          </a:p>
          <a:p>
            <a:pPr algn="just"/>
            <a:r>
              <a:rPr lang="it-IT" sz="2800" dirty="0" smtClean="0">
                <a:solidFill>
                  <a:srgbClr val="FFFF00"/>
                </a:solidFill>
              </a:rPr>
              <a:t>Valutare</a:t>
            </a:r>
            <a:r>
              <a:rPr lang="it-IT" sz="2800" dirty="0">
                <a:solidFill>
                  <a:srgbClr val="FFFF00"/>
                </a:solidFill>
              </a:rPr>
              <a:t>, condividere e diffondere i risultati alla luce del lavoro svolto dal Nucleo di </a:t>
            </a:r>
            <a:r>
              <a:rPr lang="it-IT" sz="2800" dirty="0" smtClean="0">
                <a:solidFill>
                  <a:srgbClr val="FFFF00"/>
                </a:solidFill>
              </a:rPr>
              <a:t>Valutazione.</a:t>
            </a:r>
            <a:endParaRPr lang="it-IT" sz="2800" dirty="0">
              <a:solidFill>
                <a:srgbClr val="FFFF00"/>
              </a:solidFill>
            </a:endParaRPr>
          </a:p>
        </p:txBody>
      </p:sp>
    </p:spTree>
    <p:extLst>
      <p:ext uri="{BB962C8B-B14F-4D97-AF65-F5344CB8AC3E}">
        <p14:creationId xmlns:p14="http://schemas.microsoft.com/office/powerpoint/2010/main" val="2958892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2"/>
            <a:ext cx="8784976" cy="5324535"/>
          </a:xfrm>
          <a:prstGeom prst="rect">
            <a:avLst/>
          </a:prstGeom>
        </p:spPr>
        <p:txBody>
          <a:bodyPr wrap="square">
            <a:spAutoFit/>
          </a:bodyPr>
          <a:lstStyle/>
          <a:p>
            <a:pPr algn="just"/>
            <a:r>
              <a:rPr lang="it-IT" sz="3200" dirty="0" smtClean="0">
                <a:solidFill>
                  <a:srgbClr val="FFFF00"/>
                </a:solidFill>
              </a:rPr>
              <a:t>Rapporto </a:t>
            </a:r>
            <a:r>
              <a:rPr lang="it-IT" sz="3200" dirty="0">
                <a:solidFill>
                  <a:srgbClr val="FFFF00"/>
                </a:solidFill>
              </a:rPr>
              <a:t>tra il PTOF e il </a:t>
            </a:r>
            <a:r>
              <a:rPr lang="it-IT" sz="3200" dirty="0" err="1" smtClean="0">
                <a:solidFill>
                  <a:srgbClr val="FFFF00"/>
                </a:solidFill>
              </a:rPr>
              <a:t>PdM</a:t>
            </a:r>
            <a:endParaRPr lang="it-IT" sz="3200" dirty="0">
              <a:solidFill>
                <a:srgbClr val="FFFF00"/>
              </a:solidFill>
            </a:endParaRPr>
          </a:p>
          <a:p>
            <a:pPr algn="just"/>
            <a:endParaRPr lang="it-IT" sz="2800" dirty="0"/>
          </a:p>
          <a:p>
            <a:pPr algn="just"/>
            <a:r>
              <a:rPr lang="it-IT" sz="2800" dirty="0">
                <a:solidFill>
                  <a:srgbClr val="FFFF00"/>
                </a:solidFill>
              </a:rPr>
              <a:t>Il Piano Triennale dell’Offerta Formativa (PTOF), che rappresenta il documento fondamentale costitutivo dell’identità culturale e progettuale delle istituzioni scolastiche ed esplicita la progettazione curricolare, extracurricolare, educativa e organizzativa che le singole scuole adottano nell’ambito della loro autonomia, </a:t>
            </a:r>
            <a:r>
              <a:rPr lang="it-IT" sz="2800" dirty="0" smtClean="0">
                <a:solidFill>
                  <a:srgbClr val="FFFF00"/>
                </a:solidFill>
              </a:rPr>
              <a:t>viene </a:t>
            </a:r>
            <a:r>
              <a:rPr lang="it-IT" sz="2800" dirty="0">
                <a:solidFill>
                  <a:srgbClr val="FFFF00"/>
                </a:solidFill>
              </a:rPr>
              <a:t>integrato (Art. 3 </a:t>
            </a:r>
            <a:r>
              <a:rPr lang="it-IT" sz="2800" dirty="0" err="1">
                <a:solidFill>
                  <a:srgbClr val="FFFF00"/>
                </a:solidFill>
              </a:rPr>
              <a:t>dpr</a:t>
            </a:r>
            <a:r>
              <a:rPr lang="it-IT" sz="2800" dirty="0">
                <a:solidFill>
                  <a:srgbClr val="FFFF00"/>
                </a:solidFill>
              </a:rPr>
              <a:t> 275/1999 novellato dal comma 14 dell’art. 1 L.  107/2015) con il  Piano di Miglioramento dell’istituzione scolastica, previsto dal D.P.R. 28 marzo 2013, n. 80.</a:t>
            </a:r>
          </a:p>
        </p:txBody>
      </p:sp>
    </p:spTree>
    <p:extLst>
      <p:ext uri="{BB962C8B-B14F-4D97-AF65-F5344CB8AC3E}">
        <p14:creationId xmlns:p14="http://schemas.microsoft.com/office/powerpoint/2010/main" val="1895996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1819449"/>
            <a:ext cx="9144000" cy="492443"/>
          </a:xfrm>
          <a:prstGeom prst="rect">
            <a:avLst/>
          </a:prstGeom>
        </p:spPr>
        <p:txBody>
          <a:bodyPr wrap="square" rtlCol="0">
            <a:spAutoFit/>
          </a:bodyPr>
          <a:lstStyle/>
          <a:p>
            <a:r>
              <a:rPr lang="it-IT" sz="2600" b="1" dirty="0">
                <a:solidFill>
                  <a:srgbClr val="FFFF00"/>
                </a:solidFill>
                <a:effectLst>
                  <a:outerShdw blurRad="38100" dist="38100" dir="2700000" algn="tl">
                    <a:srgbClr val="000000">
                      <a:alpha val="43137"/>
                    </a:srgbClr>
                  </a:outerShdw>
                </a:effectLst>
              </a:rPr>
              <a:t>   </a:t>
            </a:r>
            <a:endParaRPr lang="it-IT" sz="2200" b="1" dirty="0">
              <a:solidFill>
                <a:srgbClr val="FFFF00"/>
              </a:solidFill>
              <a:effectLst>
                <a:outerShdw blurRad="38100" dist="38100" dir="2700000" algn="tl">
                  <a:srgbClr val="000000">
                    <a:alpha val="43137"/>
                  </a:srgbClr>
                </a:outerShdw>
              </a:effectLst>
            </a:endParaRPr>
          </a:p>
        </p:txBody>
      </p:sp>
      <p:sp>
        <p:nvSpPr>
          <p:cNvPr id="2" name="Rettangolo 1"/>
          <p:cNvSpPr/>
          <p:nvPr/>
        </p:nvSpPr>
        <p:spPr>
          <a:xfrm>
            <a:off x="141196" y="470647"/>
            <a:ext cx="8838137" cy="1815882"/>
          </a:xfrm>
          <a:prstGeom prst="rect">
            <a:avLst/>
          </a:prstGeom>
        </p:spPr>
        <p:txBody>
          <a:bodyPr wrap="square">
            <a:spAutoFit/>
          </a:bodyPr>
          <a:lstStyle/>
          <a:p>
            <a:pPr algn="just" defTabSz="457207">
              <a:buClr>
                <a:srgbClr val="E7E6E6">
                  <a:lumMod val="40000"/>
                  <a:lumOff val="60000"/>
                </a:srgbClr>
              </a:buClr>
              <a:defRPr/>
            </a:pPr>
            <a:r>
              <a:rPr lang="it-IT" sz="3600" b="1" dirty="0" smtClean="0">
                <a:solidFill>
                  <a:srgbClr val="FFFF00"/>
                </a:solidFill>
                <a:latin typeface="Garamond" panose="02020404030301010803" pitchFamily="18" charset="0"/>
              </a:rPr>
              <a:t>Rapporto </a:t>
            </a:r>
            <a:r>
              <a:rPr lang="it-IT" sz="3600" b="1" dirty="0">
                <a:solidFill>
                  <a:srgbClr val="FFFF00"/>
                </a:solidFill>
                <a:latin typeface="Garamond" panose="02020404030301010803" pitchFamily="18" charset="0"/>
              </a:rPr>
              <a:t>Piano triennale offerta formativa (PTOF) e </a:t>
            </a:r>
            <a:r>
              <a:rPr lang="it-IT" sz="3600" b="1" dirty="0" smtClean="0">
                <a:solidFill>
                  <a:srgbClr val="FFFF00"/>
                </a:solidFill>
                <a:latin typeface="Garamond" panose="02020404030301010803" pitchFamily="18" charset="0"/>
              </a:rPr>
              <a:t>RAV.</a:t>
            </a:r>
            <a:endParaRPr lang="it-IT" sz="3600" b="1" dirty="0">
              <a:solidFill>
                <a:srgbClr val="FFFF00"/>
              </a:solidFill>
              <a:latin typeface="Garamond" panose="02020404030301010803" pitchFamily="18" charset="0"/>
            </a:endParaRPr>
          </a:p>
          <a:p>
            <a:pPr marL="457200" indent="-457200" defTabSz="457207">
              <a:buClr>
                <a:srgbClr val="E7E6E6">
                  <a:lumMod val="40000"/>
                  <a:lumOff val="60000"/>
                </a:srgbClr>
              </a:buClr>
              <a:buFont typeface="Wingdings" panose="05000000000000000000" pitchFamily="2" charset="2"/>
              <a:buChar char="q"/>
              <a:defRPr/>
            </a:pPr>
            <a:endParaRPr lang="it-IT" sz="4000" b="1" dirty="0">
              <a:solidFill>
                <a:srgbClr val="FFFF00"/>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4055914693"/>
      </p:ext>
    </p:extLst>
  </p:cSld>
  <p:clrMapOvr>
    <a:masterClrMapping/>
  </p:clrMapOvr>
  <p:transition spd="med" advTm="2605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6" presetClass="emph" presetSubtype="0" fill="hold" grpId="0" nodeType="withEffect">
                                  <p:stCondLst>
                                    <p:cond delay="0"/>
                                  </p:stCondLst>
                                  <p:childTnLst>
                                    <p:animScale>
                                      <p:cBhvr>
                                        <p:cTn id="11" dur="1000" fill="hold"/>
                                        <p:tgtEl>
                                          <p:spTgt spid="8"/>
                                        </p:tgtEl>
                                      </p:cBhvr>
                                      <p:by x="65000" y="65000"/>
                                    </p:animScale>
                                  </p:childTnLst>
                                </p:cTn>
                              </p:par>
                              <p:par>
                                <p:cTn id="12" presetID="64" presetClass="path" presetSubtype="0" decel="10000" fill="hold" grpId="1" nodeType="withEffect">
                                  <p:stCondLst>
                                    <p:cond delay="0"/>
                                  </p:stCondLst>
                                  <p:childTnLst>
                                    <p:animMotion origin="layout" path="M 0 -1.85185E-6 L 0.17214 -0.25463 " pathEditMode="fixed" rAng="0" ptsTypes="AA">
                                      <p:cBhvr>
                                        <p:cTn id="13" dur="1000" fill="hold"/>
                                        <p:tgtEl>
                                          <p:spTgt spid="8"/>
                                        </p:tgtEl>
                                        <p:attrNameLst>
                                          <p:attrName>ppt_x</p:attrName>
                                          <p:attrName>ppt_y</p:attrName>
                                        </p:attrNameLst>
                                      </p:cBhvr>
                                      <p:rCtr x="8607" y="-1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olo 1"/>
          <p:cNvSpPr>
            <a:spLocks noGrp="1"/>
          </p:cNvSpPr>
          <p:nvPr>
            <p:ph type="title"/>
          </p:nvPr>
        </p:nvSpPr>
        <p:spPr>
          <a:xfrm>
            <a:off x="0" y="0"/>
            <a:ext cx="9144000" cy="836613"/>
          </a:xfrm>
        </p:spPr>
        <p:txBody>
          <a:bodyPr/>
          <a:lstStyle/>
          <a:p>
            <a:pPr algn="ctr"/>
            <a:r>
              <a:rPr lang="it-IT" altLang="it-IT" sz="3200" b="1" smtClean="0">
                <a:solidFill>
                  <a:srgbClr val="C00000"/>
                </a:solidFill>
              </a:rPr>
              <a:t>AREA PROCESSI: gli obiettivi </a:t>
            </a:r>
          </a:p>
        </p:txBody>
      </p:sp>
      <p:graphicFrame>
        <p:nvGraphicFramePr>
          <p:cNvPr id="4" name="Segnaposto contenuto 3"/>
          <p:cNvGraphicFramePr>
            <a:graphicFrameLocks noGrp="1"/>
          </p:cNvGraphicFramePr>
          <p:nvPr>
            <p:ph idx="1"/>
          </p:nvPr>
        </p:nvGraphicFramePr>
        <p:xfrm>
          <a:off x="0" y="836613"/>
          <a:ext cx="9144000" cy="6021385"/>
        </p:xfrm>
        <a:graphic>
          <a:graphicData uri="http://schemas.openxmlformats.org/drawingml/2006/table">
            <a:tbl>
              <a:tblPr/>
              <a:tblGrid>
                <a:gridCol w="2401888"/>
                <a:gridCol w="2713037"/>
                <a:gridCol w="2557463"/>
                <a:gridCol w="1471612"/>
              </a:tblGrid>
              <a:tr h="1048737">
                <a:tc>
                  <a:txBody>
                    <a:bodyPr/>
                    <a:lstStyle>
                      <a:lvl1pPr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C00000"/>
                          </a:solidFill>
                          <a:effectLst/>
                          <a:latin typeface="Calibri" panose="020F0502020204030204" pitchFamily="34" charset="0"/>
                        </a:rPr>
                        <a:t>AREE DI PROCESSO</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C00000"/>
                          </a:solidFill>
                          <a:effectLst/>
                          <a:latin typeface="Calibri" panose="020F0502020204030204" pitchFamily="34" charset="0"/>
                        </a:rPr>
                        <a:t> </a:t>
                      </a:r>
                      <a:r>
                        <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rPr>
                        <a:t>SUB-AREE 1</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tabLst>
                          <a:tab pos="142875"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42875"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42875"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42875"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42875" algn="l"/>
                        </a:tabLst>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ts val="438"/>
                        </a:spcBef>
                        <a:spcAft>
                          <a:spcPct val="0"/>
                        </a:spcAft>
                        <a:buClrTx/>
                        <a:buSzTx/>
                        <a:buFontTx/>
                        <a:buNone/>
                        <a:tabLst>
                          <a:tab pos="142875" algn="l"/>
                        </a:tabLst>
                      </a:pPr>
                      <a:r>
                        <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rPr>
                        <a:t>SUB-AREE 2</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C00000"/>
                          </a:solidFill>
                          <a:effectLst/>
                          <a:latin typeface="Calibri" panose="020F0502020204030204" pitchFamily="34" charset="0"/>
                        </a:rPr>
                        <a:t>DESCRIZIONE DELL'OBIETTIVO</a:t>
                      </a:r>
                    </a:p>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C00000"/>
                          </a:solidFill>
                          <a:effectLst/>
                          <a:latin typeface="Calibri" panose="020F0502020204030204" pitchFamily="34" charset="0"/>
                        </a:rPr>
                        <a:t>DI PROCESSO</a:t>
                      </a:r>
                    </a:p>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C00000"/>
                          </a:solidFill>
                          <a:effectLst/>
                          <a:latin typeface="Calibri" panose="020F0502020204030204" pitchFamily="34" charset="0"/>
                        </a:rPr>
                        <a:t> </a:t>
                      </a:r>
                      <a:r>
                        <a:rPr kumimoji="0" lang="it-IT" altLang="it-IT" sz="1000" b="1" i="0" u="none" strike="noStrike" cap="none" normalizeH="0" baseline="0" smtClean="0">
                          <a:ln>
                            <a:noFill/>
                          </a:ln>
                          <a:solidFill>
                            <a:srgbClr val="C00000"/>
                          </a:solidFill>
                          <a:effectLst/>
                          <a:latin typeface="Calibri" panose="020F0502020204030204" pitchFamily="34" charset="0"/>
                        </a:rPr>
                        <a:t>(max 150 caratteri spazi inclusi)</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88770">
                <a:tc rowSpan="10">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Processi – Pratiche educative e didattiche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Curricolo, progettazione e valutazione</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rgbClr val="000000"/>
                          </a:solidFill>
                          <a:effectLst/>
                          <a:latin typeface="Calibri" panose="020F0502020204030204" pitchFamily="34" charset="0"/>
                        </a:rPr>
                        <a:t>Curricolo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76076">
                <a:tc vMerge="1">
                  <a:txBody>
                    <a:bodyPr/>
                    <a:lstStyle/>
                    <a:p>
                      <a:endParaRPr lang="it-IT"/>
                    </a:p>
                  </a:txBody>
                  <a:tcPr/>
                </a:tc>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Progettazione didattica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76076">
                <a:tc vMerge="1">
                  <a:txBody>
                    <a:bodyPr/>
                    <a:lstStyle/>
                    <a:p>
                      <a:endParaRPr lang="it-IT"/>
                    </a:p>
                  </a:txBody>
                  <a:tcPr/>
                </a:tc>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Valutazione degli studenti</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76076">
                <a:tc vMerge="1">
                  <a:txBody>
                    <a:bodyPr/>
                    <a:lstStyle/>
                    <a:p>
                      <a:endParaRPr lang="it-IT"/>
                    </a:p>
                  </a:txBody>
                  <a:tcPr/>
                </a:tc>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Ambiente di apprendimento</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organizzativa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76076">
                <a:tc vMerge="1">
                  <a:txBody>
                    <a:bodyPr/>
                    <a:lstStyle/>
                    <a:p>
                      <a:endParaRPr lang="it-IT"/>
                    </a:p>
                  </a:txBody>
                  <a:tcPr/>
                </a:tc>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metodologica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76076">
                <a:tc vMerge="1">
                  <a:txBody>
                    <a:bodyPr/>
                    <a:lstStyle/>
                    <a:p>
                      <a:endParaRPr lang="it-IT"/>
                    </a:p>
                  </a:txBody>
                  <a:tcPr/>
                </a:tc>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relazionale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76076">
                <a:tc vMerge="1">
                  <a:txBody>
                    <a:bodyPr/>
                    <a:lstStyle/>
                    <a:p>
                      <a:endParaRPr lang="it-IT"/>
                    </a:p>
                  </a:txBody>
                  <a:tcPr/>
                </a:tc>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Inclusione e differenziazione</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Inclusione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76076">
                <a:tc vMerge="1">
                  <a:txBody>
                    <a:bodyPr/>
                    <a:lstStyle/>
                    <a:p>
                      <a:endParaRPr lang="it-IT"/>
                    </a:p>
                  </a:txBody>
                  <a:tcPr/>
                </a:tc>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Recupero e potenziamento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401421">
                <a:tc vMerge="1">
                  <a:txBody>
                    <a:bodyPr/>
                    <a:lstStyle/>
                    <a:p>
                      <a:endParaRPr lang="it-IT"/>
                    </a:p>
                  </a:txBody>
                  <a:tcPr/>
                </a:tc>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Continuità e orientamento</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Attività di continuità</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76076">
                <a:tc vMerge="1">
                  <a:txBody>
                    <a:bodyPr/>
                    <a:lstStyle/>
                    <a:p>
                      <a:endParaRPr lang="it-IT"/>
                    </a:p>
                  </a:txBody>
                  <a:tcPr/>
                </a:tc>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Orientamento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000" b="0" i="0" u="none" strike="noStrike" cap="none" normalizeH="0" baseline="0" smtClean="0">
                          <a:ln>
                            <a:noFill/>
                          </a:ln>
                          <a:solidFill>
                            <a:srgbClr val="000000"/>
                          </a:solidFill>
                          <a:effectLst/>
                          <a:latin typeface="Calibri" panose="020F0502020204030204" pitchFamily="34" charset="0"/>
                        </a:rPr>
                        <a:t> </a:t>
                      </a:r>
                      <a:endParaRPr kumimoji="0" lang="it-IT" altLang="it-IT" sz="10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929773">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Processi – Pratiche gestionali e organizzative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Orientamento strategico e organizzazione della scuola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Missione e obiettivi prioritari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Controllo dei processi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Organizzazione delle risorse umane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Gestione delle risorse economiche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300" b="0" i="0" u="none" strike="noStrike" cap="none" normalizeH="0" baseline="0" smtClean="0">
                        <a:ln>
                          <a:noFill/>
                        </a:ln>
                        <a:solidFill>
                          <a:srgbClr val="000000"/>
                        </a:solidFill>
                        <a:effectLst/>
                        <a:latin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572038">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Sviluppo e valorizzazione delle risorse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umane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Formazione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Valorizzazione delle competenze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Collaborazione tra insegnanti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572038">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Integrazione con il territorio e rapporti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con le famiglie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Collaborazione con il territorio</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Coinvolgimento delle famiglie</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Tree>
    <p:extLst>
      <p:ext uri="{BB962C8B-B14F-4D97-AF65-F5344CB8AC3E}">
        <p14:creationId xmlns:p14="http://schemas.microsoft.com/office/powerpoint/2010/main" val="2504627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olo 1"/>
          <p:cNvSpPr>
            <a:spLocks noGrp="1"/>
          </p:cNvSpPr>
          <p:nvPr>
            <p:ph type="title"/>
          </p:nvPr>
        </p:nvSpPr>
        <p:spPr>
          <a:xfrm>
            <a:off x="0" y="0"/>
            <a:ext cx="9144000" cy="598488"/>
          </a:xfrm>
        </p:spPr>
        <p:txBody>
          <a:bodyPr>
            <a:normAutofit fontScale="90000"/>
          </a:bodyPr>
          <a:lstStyle/>
          <a:p>
            <a:pPr algn="ctr"/>
            <a:r>
              <a:rPr lang="it-IT" altLang="it-IT" sz="3200" b="1" smtClean="0">
                <a:solidFill>
                  <a:srgbClr val="C00000"/>
                </a:solidFill>
              </a:rPr>
              <a:t>STRUTTURA DEL PTOF E SIMMETRIA CON RAV</a:t>
            </a:r>
            <a:br>
              <a:rPr lang="it-IT" altLang="it-IT" sz="3200" b="1" smtClean="0">
                <a:solidFill>
                  <a:srgbClr val="C00000"/>
                </a:solidFill>
              </a:rPr>
            </a:br>
            <a:r>
              <a:rPr lang="it-IT" altLang="it-IT" sz="1600" b="1" smtClean="0">
                <a:solidFill>
                  <a:srgbClr val="C00000"/>
                </a:solidFill>
              </a:rPr>
              <a:t>Nota MIUR 1830.06-10-2017</a:t>
            </a:r>
          </a:p>
        </p:txBody>
      </p:sp>
      <p:graphicFrame>
        <p:nvGraphicFramePr>
          <p:cNvPr id="4" name="Segnaposto contenuto 3"/>
          <p:cNvGraphicFramePr>
            <a:graphicFrameLocks noGrp="1"/>
          </p:cNvGraphicFramePr>
          <p:nvPr>
            <p:ph idx="1"/>
          </p:nvPr>
        </p:nvGraphicFramePr>
        <p:xfrm>
          <a:off x="0" y="836613"/>
          <a:ext cx="4484688" cy="6027739"/>
        </p:xfrm>
        <a:graphic>
          <a:graphicData uri="http://schemas.openxmlformats.org/drawingml/2006/table">
            <a:tbl>
              <a:tblPr/>
              <a:tblGrid>
                <a:gridCol w="2308225"/>
                <a:gridCol w="2176463"/>
              </a:tblGrid>
              <a:tr h="434975">
                <a:tc>
                  <a:txBody>
                    <a:bodyPr/>
                    <a:lstStyle>
                      <a:lvl1pPr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C00000"/>
                          </a:solidFill>
                          <a:effectLst/>
                          <a:latin typeface="Calibri" panose="020F0502020204030204" pitchFamily="34" charset="0"/>
                        </a:rPr>
                        <a:t> </a:t>
                      </a:r>
                      <a:r>
                        <a:rPr kumimoji="0" lang="it-IT" altLang="it-IT" sz="1400" b="1"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rPr>
                        <a:t>AREE   PTOF</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tabLst>
                          <a:tab pos="142875"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42875"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42875"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42875"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42875" algn="l"/>
                        </a:tabLst>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ts val="438"/>
                        </a:spcBef>
                        <a:spcAft>
                          <a:spcPct val="0"/>
                        </a:spcAft>
                        <a:buClrTx/>
                        <a:buSzTx/>
                        <a:buFontTx/>
                        <a:buNone/>
                        <a:tabLst>
                          <a:tab pos="142875" algn="l"/>
                        </a:tabLst>
                      </a:pPr>
                      <a:r>
                        <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rPr>
                        <a:t>SUB-AREE  PTOF </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71463">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Curricolo, progettazione e valutazione</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rgbClr val="000000"/>
                          </a:solidFill>
                          <a:effectLst/>
                          <a:latin typeface="Calibri" panose="020F0502020204030204" pitchFamily="34" charset="0"/>
                        </a:rPr>
                        <a:t>Curricolo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60350">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Progettazione didattica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60350">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Valutazione degli studenti</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60350">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rgbClr val="000000"/>
                          </a:solidFill>
                          <a:effectLst/>
                          <a:latin typeface="Calibri" panose="020F0502020204030204" pitchFamily="34" charset="0"/>
                        </a:rPr>
                        <a:t>Ambiente di apprendimento</a:t>
                      </a:r>
                      <a:endParaRPr kumimoji="0" lang="it-IT" altLang="it-IT" sz="12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organizzativa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60350">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metodologica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60350">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relazionale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60350">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Inclusione e differenziazione</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Inclusione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60350">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Recupero e potenziamento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7825">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Continuità e orientamento</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Attività di continuità</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60350">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Orientamento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250950">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Orientamento strategico e organizzazione della scuola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Missione e obiettivi prioritari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Controllo dei processi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Organizzazione delle risorse umane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Gestione delle risorse economiche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71596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Sviluppo e valorizzazione delle risorse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umane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Formazione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Valorizzazione delle competenze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Collaborazione tra insegnanti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89376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Integrazione con il territorio e rapporti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con le famiglie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Collaborazione con il territorio</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Coinvolgimento delle famiglie</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graphicFrame>
        <p:nvGraphicFramePr>
          <p:cNvPr id="5" name="Segnaposto contenuto 3"/>
          <p:cNvGraphicFramePr>
            <a:graphicFrameLocks noGrp="1"/>
          </p:cNvGraphicFramePr>
          <p:nvPr/>
        </p:nvGraphicFramePr>
        <p:xfrm>
          <a:off x="4500563" y="836613"/>
          <a:ext cx="4643437" cy="6029326"/>
        </p:xfrm>
        <a:graphic>
          <a:graphicData uri="http://schemas.openxmlformats.org/drawingml/2006/table">
            <a:tbl>
              <a:tblPr/>
              <a:tblGrid>
                <a:gridCol w="2389187"/>
                <a:gridCol w="2254250"/>
              </a:tblGrid>
              <a:tr h="426742">
                <a:tc>
                  <a:txBody>
                    <a:bodyPr/>
                    <a:lstStyle>
                      <a:lvl1pPr indent="4572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smtClean="0">
                          <a:ln>
                            <a:noFill/>
                          </a:ln>
                          <a:solidFill>
                            <a:srgbClr val="C00000"/>
                          </a:solidFill>
                          <a:effectLst/>
                          <a:latin typeface="Calibri" panose="020F0502020204030204" pitchFamily="34" charset="0"/>
                        </a:rPr>
                        <a:t> </a:t>
                      </a:r>
                      <a:r>
                        <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rPr>
                        <a:t>AREE   RAV</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tabLst>
                          <a:tab pos="142875"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42875"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42875"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42875"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42875" algn="l"/>
                        </a:tabLst>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tabLst>
                          <a:tab pos="142875" algn="l"/>
                        </a:tabLst>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ts val="438"/>
                        </a:spcBef>
                        <a:spcAft>
                          <a:spcPct val="0"/>
                        </a:spcAft>
                        <a:buClrTx/>
                        <a:buSzTx/>
                        <a:buFontTx/>
                        <a:buNone/>
                        <a:tabLst>
                          <a:tab pos="142875" algn="l"/>
                        </a:tabLst>
                      </a:pPr>
                      <a:r>
                        <a:rPr kumimoji="0" lang="it-IT" altLang="it-IT" sz="1400" b="1" i="0" u="none" strike="noStrike" cap="none" normalizeH="0" baseline="0" smtClean="0">
                          <a:ln>
                            <a:noFill/>
                          </a:ln>
                          <a:solidFill>
                            <a:srgbClr val="C00000"/>
                          </a:solidFill>
                          <a:effectLst/>
                          <a:latin typeface="Calibri" panose="020F0502020204030204" pitchFamily="34" charset="0"/>
                          <a:cs typeface="Calibri" panose="020F0502020204030204" pitchFamily="34" charset="0"/>
                        </a:rPr>
                        <a:t>SUB-AREE  RAV</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58777">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Curricolo, progettazione e valutazione</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smtClean="0">
                          <a:ln>
                            <a:noFill/>
                          </a:ln>
                          <a:solidFill>
                            <a:srgbClr val="000000"/>
                          </a:solidFill>
                          <a:effectLst/>
                          <a:latin typeface="Calibri" panose="020F0502020204030204" pitchFamily="34" charset="0"/>
                        </a:rPr>
                        <a:t>Curricolo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47663">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Progettazione didattica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47663">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Valutazione degli studenti</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47663">
                <a:tc rowSpan="3">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Ambiente di apprendimento</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organizzativa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47663">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metodologica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47663">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Dimensione relazionale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247663">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Inclusione e differenziazione</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Inclusione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47663">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Recupero e potenziamento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58794">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Continuità e orientamento</a:t>
                      </a:r>
                      <a:endPar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endParaRP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66"/>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Attività di continuità</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47663">
                <a:tc vMerge="1">
                  <a:txBody>
                    <a:bodyPr/>
                    <a:lstStyle/>
                    <a:p>
                      <a:endParaRPr lang="it-IT"/>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Calibri" panose="020F0502020204030204" pitchFamily="34" charset="0"/>
                        </a:rPr>
                        <a:t>Orientamento</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1255779">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rPr>
                        <a:t>Orientamento strategico e organizzazione della scuola</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Missione e obiettivi prioritari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Controllo dei processi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Organizzazione delle risorse umane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Gestione delle risorse economiche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850945">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Sviluppo e valorizzazione delle risorse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umane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Formazione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Valorizzazione delle competenze</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Collaborazione tra insegnanti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896985">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Integrazione con il territorio e rapporti</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1" i="0" u="none" strike="noStrike" cap="none" normalizeH="0" baseline="0" smtClean="0">
                          <a:ln>
                            <a:noFill/>
                          </a:ln>
                          <a:solidFill>
                            <a:srgbClr val="000000"/>
                          </a:solidFill>
                          <a:effectLst/>
                          <a:latin typeface="Calibri" panose="020F0502020204030204" pitchFamily="34" charset="0"/>
                          <a:cs typeface="Calibri" panose="020F0502020204030204" pitchFamily="34" charset="0"/>
                        </a:rPr>
                        <a:t>con le famiglie</a:t>
                      </a:r>
                    </a:p>
                  </a:txBody>
                  <a:tcPr marL="21917" marR="2191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Collaborazione con il territorio</a:t>
                      </a:r>
                    </a:p>
                    <a:p>
                      <a:pPr marL="0" marR="0" lvl="0" indent="0" algn="l" defTabSz="6858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Coinvolgimento delle famiglie</a:t>
                      </a:r>
                    </a:p>
                    <a:p>
                      <a:pPr marL="0" marR="0" lvl="0" indent="0" algn="l" defTabSz="6858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Tree>
    <p:extLst>
      <p:ext uri="{BB962C8B-B14F-4D97-AF65-F5344CB8AC3E}">
        <p14:creationId xmlns:p14="http://schemas.microsoft.com/office/powerpoint/2010/main" val="21398387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olo 1"/>
          <p:cNvSpPr>
            <a:spLocks noGrp="1"/>
          </p:cNvSpPr>
          <p:nvPr>
            <p:ph type="title"/>
          </p:nvPr>
        </p:nvSpPr>
        <p:spPr>
          <a:xfrm>
            <a:off x="128588" y="365125"/>
            <a:ext cx="8899525" cy="1025525"/>
          </a:xfrm>
        </p:spPr>
        <p:txBody>
          <a:bodyPr/>
          <a:lstStyle/>
          <a:p>
            <a:pPr algn="ctr"/>
            <a:r>
              <a:rPr lang="it-IT" altLang="it-IT" b="1" smtClean="0">
                <a:solidFill>
                  <a:srgbClr val="C00000"/>
                </a:solidFill>
              </a:rPr>
              <a:t>Struttura del PTOF-RAV  </a:t>
            </a:r>
          </a:p>
        </p:txBody>
      </p:sp>
      <p:graphicFrame>
        <p:nvGraphicFramePr>
          <p:cNvPr id="4" name="Segnaposto contenuto 3"/>
          <p:cNvGraphicFramePr>
            <a:graphicFrameLocks noGrp="1"/>
          </p:cNvGraphicFramePr>
          <p:nvPr>
            <p:ph idx="1"/>
          </p:nvPr>
        </p:nvGraphicFramePr>
        <p:xfrm>
          <a:off x="457200" y="1600200"/>
          <a:ext cx="843528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934740"/>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0" y="1819449"/>
            <a:ext cx="9144000" cy="492443"/>
          </a:xfrm>
          <a:prstGeom prst="rect">
            <a:avLst/>
          </a:prstGeom>
        </p:spPr>
        <p:txBody>
          <a:bodyPr wrap="square" rtlCol="0">
            <a:spAutoFit/>
          </a:bodyPr>
          <a:lstStyle/>
          <a:p>
            <a:r>
              <a:rPr lang="it-IT" sz="2600" b="1" dirty="0">
                <a:solidFill>
                  <a:srgbClr val="FFFF00"/>
                </a:solidFill>
                <a:effectLst>
                  <a:outerShdw blurRad="38100" dist="38100" dir="2700000" algn="tl">
                    <a:srgbClr val="000000">
                      <a:alpha val="43137"/>
                    </a:srgbClr>
                  </a:outerShdw>
                </a:effectLst>
              </a:rPr>
              <a:t>   </a:t>
            </a:r>
            <a:endParaRPr lang="it-IT" sz="2200" b="1" dirty="0">
              <a:solidFill>
                <a:srgbClr val="FFFF00"/>
              </a:solidFill>
              <a:effectLst>
                <a:outerShdw blurRad="38100" dist="38100" dir="2700000" algn="tl">
                  <a:srgbClr val="000000">
                    <a:alpha val="43137"/>
                  </a:srgbClr>
                </a:outerShdw>
              </a:effectLst>
            </a:endParaRPr>
          </a:p>
        </p:txBody>
      </p:sp>
      <p:sp>
        <p:nvSpPr>
          <p:cNvPr id="2" name="Rettangolo 1"/>
          <p:cNvSpPr/>
          <p:nvPr/>
        </p:nvSpPr>
        <p:spPr>
          <a:xfrm>
            <a:off x="141196" y="470647"/>
            <a:ext cx="8838137" cy="1200329"/>
          </a:xfrm>
          <a:prstGeom prst="rect">
            <a:avLst/>
          </a:prstGeom>
        </p:spPr>
        <p:txBody>
          <a:bodyPr wrap="square">
            <a:spAutoFit/>
          </a:bodyPr>
          <a:lstStyle/>
          <a:p>
            <a:pPr algn="just" defTabSz="457207">
              <a:buClr>
                <a:srgbClr val="E7E6E6">
                  <a:lumMod val="40000"/>
                  <a:lumOff val="60000"/>
                </a:srgbClr>
              </a:buClr>
              <a:defRPr/>
            </a:pPr>
            <a:r>
              <a:rPr lang="it-IT" sz="3600" b="1" dirty="0" err="1" smtClean="0">
                <a:solidFill>
                  <a:srgbClr val="FFFF00"/>
                </a:solidFill>
                <a:latin typeface="Garamond" panose="02020404030301010803" pitchFamily="18" charset="0"/>
              </a:rPr>
              <a:t>Accountability</a:t>
            </a:r>
            <a:r>
              <a:rPr lang="it-IT" sz="3600" b="1" dirty="0">
                <a:solidFill>
                  <a:srgbClr val="FFFF00"/>
                </a:solidFill>
                <a:latin typeface="Garamond" panose="02020404030301010803" pitchFamily="18" charset="0"/>
              </a:rPr>
              <a:t>. </a:t>
            </a:r>
            <a:r>
              <a:rPr lang="it-IT" sz="3600" b="1" dirty="0" smtClean="0">
                <a:solidFill>
                  <a:srgbClr val="FFFF00"/>
                </a:solidFill>
                <a:latin typeface="Garamond" panose="02020404030301010803" pitchFamily="18" charset="0"/>
              </a:rPr>
              <a:t>  Rendicontazione/bilancio </a:t>
            </a:r>
            <a:r>
              <a:rPr lang="it-IT" sz="3600" b="1" dirty="0">
                <a:solidFill>
                  <a:srgbClr val="FFFF00"/>
                </a:solidFill>
                <a:latin typeface="Garamond" panose="02020404030301010803" pitchFamily="18" charset="0"/>
              </a:rPr>
              <a:t>sociale.</a:t>
            </a:r>
          </a:p>
        </p:txBody>
      </p:sp>
    </p:spTree>
    <p:custDataLst>
      <p:tags r:id="rId1"/>
    </p:custDataLst>
    <p:extLst>
      <p:ext uri="{BB962C8B-B14F-4D97-AF65-F5344CB8AC3E}">
        <p14:creationId xmlns:p14="http://schemas.microsoft.com/office/powerpoint/2010/main" val="4229386126"/>
      </p:ext>
    </p:extLst>
  </p:cSld>
  <p:clrMapOvr>
    <a:masterClrMapping/>
  </p:clrMapOvr>
  <p:transition spd="med" advTm="2605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2"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6" presetClass="emph" presetSubtype="0" fill="hold" grpId="0" nodeType="withEffect">
                                  <p:stCondLst>
                                    <p:cond delay="0"/>
                                  </p:stCondLst>
                                  <p:childTnLst>
                                    <p:animScale>
                                      <p:cBhvr>
                                        <p:cTn id="11" dur="1000" fill="hold"/>
                                        <p:tgtEl>
                                          <p:spTgt spid="8"/>
                                        </p:tgtEl>
                                      </p:cBhvr>
                                      <p:by x="65000" y="65000"/>
                                    </p:animScale>
                                  </p:childTnLst>
                                </p:cTn>
                              </p:par>
                              <p:par>
                                <p:cTn id="12" presetID="64" presetClass="path" presetSubtype="0" decel="10000" fill="hold" grpId="1" nodeType="withEffect">
                                  <p:stCondLst>
                                    <p:cond delay="0"/>
                                  </p:stCondLst>
                                  <p:childTnLst>
                                    <p:animMotion origin="layout" path="M 0 -1.85185E-6 L 0.17214 -0.25463 " pathEditMode="fixed" rAng="0" ptsTypes="AA">
                                      <p:cBhvr>
                                        <p:cTn id="13" dur="1000" fill="hold"/>
                                        <p:tgtEl>
                                          <p:spTgt spid="8"/>
                                        </p:tgtEl>
                                        <p:attrNameLst>
                                          <p:attrName>ppt_x</p:attrName>
                                          <p:attrName>ppt_y</p:attrName>
                                        </p:attrNameLst>
                                      </p:cBhvr>
                                      <p:rCtr x="8607" y="-1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30</a:t>
            </a:r>
            <a:endParaRPr sz="800">
              <a:solidFill>
                <a:prstClr val="black"/>
              </a:solidFill>
              <a:latin typeface="Arial"/>
              <a:cs typeface="Arial"/>
            </a:endParaRPr>
          </a:p>
        </p:txBody>
      </p:sp>
      <p:sp>
        <p:nvSpPr>
          <p:cNvPr id="8" name="object 8"/>
          <p:cNvSpPr txBox="1">
            <a:spLocks noGrp="1"/>
          </p:cNvSpPr>
          <p:nvPr>
            <p:ph type="title"/>
          </p:nvPr>
        </p:nvSpPr>
        <p:spPr>
          <a:xfrm>
            <a:off x="207263" y="-49112"/>
            <a:ext cx="8775700" cy="504625"/>
          </a:xfrm>
          <a:prstGeom prst="rect">
            <a:avLst/>
          </a:prstGeom>
        </p:spPr>
        <p:txBody>
          <a:bodyPr vert="horz" wrap="square" lIns="0" tIns="12065" rIns="0" bIns="0" rtlCol="0">
            <a:spAutoFit/>
          </a:bodyPr>
          <a:lstStyle/>
          <a:p>
            <a:pPr marL="12700" algn="ctr">
              <a:lnSpc>
                <a:spcPct val="100000"/>
              </a:lnSpc>
              <a:spcBef>
                <a:spcPts val="95"/>
              </a:spcBef>
            </a:pPr>
            <a:r>
              <a:rPr sz="3200" b="1" u="none" spc="-5" dirty="0">
                <a:solidFill>
                  <a:srgbClr val="FFFF00"/>
                </a:solidFill>
                <a:latin typeface="+mn-lt"/>
              </a:rPr>
              <a:t>Il riferimento normativo: DPR</a:t>
            </a:r>
            <a:r>
              <a:rPr sz="3200" b="1" u="none" spc="50" dirty="0">
                <a:solidFill>
                  <a:srgbClr val="FFFF00"/>
                </a:solidFill>
                <a:latin typeface="+mn-lt"/>
              </a:rPr>
              <a:t> </a:t>
            </a:r>
            <a:r>
              <a:rPr sz="3200" b="1" u="none" spc="-5" dirty="0">
                <a:solidFill>
                  <a:srgbClr val="FFFF00"/>
                </a:solidFill>
                <a:latin typeface="+mn-lt"/>
              </a:rPr>
              <a:t>80/2013</a:t>
            </a:r>
            <a:endParaRPr sz="3200" b="1" dirty="0">
              <a:solidFill>
                <a:srgbClr val="FFFF00"/>
              </a:solidFill>
              <a:latin typeface="+mn-lt"/>
            </a:endParaRPr>
          </a:p>
        </p:txBody>
      </p:sp>
      <p:sp>
        <p:nvSpPr>
          <p:cNvPr id="9" name="object 9"/>
          <p:cNvSpPr/>
          <p:nvPr/>
        </p:nvSpPr>
        <p:spPr>
          <a:xfrm>
            <a:off x="207263" y="1124711"/>
            <a:ext cx="8775700" cy="4709160"/>
          </a:xfrm>
          <a:custGeom>
            <a:avLst/>
            <a:gdLst/>
            <a:ahLst/>
            <a:cxnLst/>
            <a:rect l="l" t="t" r="r" b="b"/>
            <a:pathLst>
              <a:path w="8775700" h="4709160">
                <a:moveTo>
                  <a:pt x="0" y="0"/>
                </a:moveTo>
                <a:lnTo>
                  <a:pt x="8775192" y="0"/>
                </a:lnTo>
                <a:lnTo>
                  <a:pt x="8775192" y="4709160"/>
                </a:lnTo>
                <a:lnTo>
                  <a:pt x="0" y="4709160"/>
                </a:lnTo>
                <a:lnTo>
                  <a:pt x="0" y="0"/>
                </a:lnTo>
                <a:close/>
              </a:path>
            </a:pathLst>
          </a:custGeom>
          <a:ln w="9144">
            <a:noFill/>
          </a:ln>
        </p:spPr>
        <p:txBody>
          <a:bodyPr wrap="square" lIns="0" tIns="0" rIns="0" bIns="0" rtlCol="0"/>
          <a:lstStyle/>
          <a:p>
            <a:endParaRPr>
              <a:solidFill>
                <a:prstClr val="black"/>
              </a:solidFill>
            </a:endParaRPr>
          </a:p>
        </p:txBody>
      </p:sp>
      <p:sp>
        <p:nvSpPr>
          <p:cNvPr id="10" name="object 10"/>
          <p:cNvSpPr txBox="1"/>
          <p:nvPr/>
        </p:nvSpPr>
        <p:spPr>
          <a:xfrm>
            <a:off x="207263" y="700921"/>
            <a:ext cx="8775700" cy="6045886"/>
          </a:xfrm>
          <a:prstGeom prst="rect">
            <a:avLst/>
          </a:prstGeom>
          <a:ln>
            <a:noFill/>
          </a:ln>
        </p:spPr>
        <p:txBody>
          <a:bodyPr vert="horz" wrap="square" lIns="0" tIns="13335" rIns="0" bIns="0" rtlCol="0">
            <a:spAutoFit/>
          </a:bodyPr>
          <a:lstStyle/>
          <a:p>
            <a:pPr algn="ctr">
              <a:spcBef>
                <a:spcPts val="105"/>
              </a:spcBef>
            </a:pPr>
            <a:r>
              <a:rPr sz="2800" b="1" dirty="0">
                <a:solidFill>
                  <a:srgbClr val="FFFF00"/>
                </a:solidFill>
                <a:cs typeface="Arial"/>
              </a:rPr>
              <a:t>Articolo</a:t>
            </a:r>
            <a:r>
              <a:rPr sz="2800" b="1" spc="-35" dirty="0">
                <a:solidFill>
                  <a:srgbClr val="FFFF00"/>
                </a:solidFill>
                <a:cs typeface="Arial"/>
              </a:rPr>
              <a:t> </a:t>
            </a:r>
            <a:r>
              <a:rPr sz="2800" b="1" dirty="0">
                <a:solidFill>
                  <a:srgbClr val="FFFF00"/>
                </a:solidFill>
                <a:cs typeface="Arial"/>
              </a:rPr>
              <a:t>6</a:t>
            </a:r>
            <a:endParaRPr sz="2800" dirty="0">
              <a:solidFill>
                <a:srgbClr val="FFFF00"/>
              </a:solidFill>
              <a:cs typeface="Arial"/>
            </a:endParaRPr>
          </a:p>
          <a:p>
            <a:pPr algn="ctr"/>
            <a:r>
              <a:rPr sz="2800" dirty="0">
                <a:solidFill>
                  <a:srgbClr val="FFFF00"/>
                </a:solidFill>
                <a:cs typeface="Arial"/>
              </a:rPr>
              <a:t>(Procedimento di</a:t>
            </a:r>
            <a:r>
              <a:rPr sz="2800" spc="-60" dirty="0">
                <a:solidFill>
                  <a:srgbClr val="FFFF00"/>
                </a:solidFill>
                <a:cs typeface="Arial"/>
              </a:rPr>
              <a:t> </a:t>
            </a:r>
            <a:r>
              <a:rPr sz="2800" spc="-5" dirty="0">
                <a:solidFill>
                  <a:srgbClr val="FFFF00"/>
                </a:solidFill>
                <a:cs typeface="Arial"/>
              </a:rPr>
              <a:t>valutazione)</a:t>
            </a:r>
            <a:endParaRPr sz="2800" dirty="0">
              <a:solidFill>
                <a:srgbClr val="FFFF00"/>
              </a:solidFill>
              <a:cs typeface="Arial"/>
            </a:endParaRPr>
          </a:p>
          <a:p>
            <a:pPr>
              <a:spcBef>
                <a:spcPts val="40"/>
              </a:spcBef>
            </a:pPr>
            <a:endParaRPr sz="2800" dirty="0">
              <a:solidFill>
                <a:srgbClr val="FFFF00"/>
              </a:solidFill>
              <a:cs typeface="Arial"/>
            </a:endParaRPr>
          </a:p>
          <a:p>
            <a:pPr marL="12700" marR="5080" algn="just"/>
            <a:r>
              <a:rPr sz="2800" spc="-5" dirty="0">
                <a:solidFill>
                  <a:srgbClr val="FFFF00"/>
                </a:solidFill>
                <a:cs typeface="Arial"/>
              </a:rPr>
              <a:t>Ai fini dell’articolo </a:t>
            </a:r>
            <a:r>
              <a:rPr sz="2800" dirty="0">
                <a:solidFill>
                  <a:srgbClr val="FFFF00"/>
                </a:solidFill>
                <a:cs typeface="Arial"/>
              </a:rPr>
              <a:t>2 </a:t>
            </a:r>
            <a:r>
              <a:rPr sz="2800" spc="-5" dirty="0">
                <a:solidFill>
                  <a:srgbClr val="FFFF00"/>
                </a:solidFill>
                <a:cs typeface="Arial"/>
              </a:rPr>
              <a:t>(miglioramento) il procedimento </a:t>
            </a:r>
            <a:r>
              <a:rPr sz="2800" dirty="0">
                <a:solidFill>
                  <a:srgbClr val="FFFF00"/>
                </a:solidFill>
                <a:cs typeface="Arial"/>
              </a:rPr>
              <a:t>di </a:t>
            </a:r>
            <a:r>
              <a:rPr sz="2800" spc="-5" dirty="0">
                <a:solidFill>
                  <a:srgbClr val="FFFF00"/>
                </a:solidFill>
                <a:cs typeface="Arial"/>
              </a:rPr>
              <a:t>valutazione delle  istituzioni scolastiche </a:t>
            </a:r>
            <a:r>
              <a:rPr sz="2800" dirty="0">
                <a:solidFill>
                  <a:srgbClr val="FFFF00"/>
                </a:solidFill>
                <a:cs typeface="Arial"/>
              </a:rPr>
              <a:t>si </a:t>
            </a:r>
            <a:r>
              <a:rPr sz="2800" spc="-5" dirty="0">
                <a:solidFill>
                  <a:srgbClr val="FFFF00"/>
                </a:solidFill>
                <a:cs typeface="Arial"/>
              </a:rPr>
              <a:t>sviluppa, in </a:t>
            </a:r>
            <a:r>
              <a:rPr sz="2800" spc="-10" dirty="0">
                <a:solidFill>
                  <a:srgbClr val="FFFF00"/>
                </a:solidFill>
                <a:cs typeface="Arial"/>
              </a:rPr>
              <a:t>modo </a:t>
            </a:r>
            <a:r>
              <a:rPr sz="2800" dirty="0">
                <a:solidFill>
                  <a:srgbClr val="FFFF00"/>
                </a:solidFill>
                <a:cs typeface="Arial"/>
              </a:rPr>
              <a:t>da </a:t>
            </a:r>
            <a:r>
              <a:rPr sz="2800" spc="-5" dirty="0">
                <a:solidFill>
                  <a:srgbClr val="FFFF00"/>
                </a:solidFill>
                <a:cs typeface="Arial"/>
              </a:rPr>
              <a:t>valorizzare il ruolo delle </a:t>
            </a:r>
            <a:r>
              <a:rPr sz="2800" dirty="0">
                <a:solidFill>
                  <a:srgbClr val="FFFF00"/>
                </a:solidFill>
                <a:cs typeface="Arial"/>
              </a:rPr>
              <a:t>scuole  nel </a:t>
            </a:r>
            <a:r>
              <a:rPr sz="2800" spc="-5" dirty="0">
                <a:solidFill>
                  <a:srgbClr val="FFFF00"/>
                </a:solidFill>
                <a:cs typeface="Arial"/>
              </a:rPr>
              <a:t>processo </a:t>
            </a:r>
            <a:r>
              <a:rPr sz="2800" dirty="0">
                <a:solidFill>
                  <a:srgbClr val="FFFF00"/>
                </a:solidFill>
                <a:cs typeface="Arial"/>
              </a:rPr>
              <a:t>di </a:t>
            </a:r>
            <a:r>
              <a:rPr sz="2800" spc="-5" dirty="0">
                <a:solidFill>
                  <a:srgbClr val="FFFF00"/>
                </a:solidFill>
                <a:cs typeface="Arial"/>
              </a:rPr>
              <a:t>autovalutazione, </a:t>
            </a:r>
            <a:r>
              <a:rPr sz="2800" dirty="0">
                <a:solidFill>
                  <a:srgbClr val="FFFF00"/>
                </a:solidFill>
                <a:cs typeface="Arial"/>
              </a:rPr>
              <a:t>sulla base </a:t>
            </a:r>
            <a:r>
              <a:rPr sz="2800" spc="-5" dirty="0">
                <a:solidFill>
                  <a:srgbClr val="FFFF00"/>
                </a:solidFill>
                <a:cs typeface="Arial"/>
              </a:rPr>
              <a:t>dei protocolli </a:t>
            </a:r>
            <a:r>
              <a:rPr sz="2800" dirty="0">
                <a:solidFill>
                  <a:srgbClr val="FFFF00"/>
                </a:solidFill>
                <a:cs typeface="Arial"/>
              </a:rPr>
              <a:t>di </a:t>
            </a:r>
            <a:r>
              <a:rPr sz="2800" spc="-5" dirty="0">
                <a:solidFill>
                  <a:srgbClr val="FFFF00"/>
                </a:solidFill>
                <a:cs typeface="Arial"/>
              </a:rPr>
              <a:t>valutazione </a:t>
            </a:r>
            <a:r>
              <a:rPr sz="2800" dirty="0">
                <a:solidFill>
                  <a:srgbClr val="FFFF00"/>
                </a:solidFill>
                <a:cs typeface="Arial"/>
              </a:rPr>
              <a:t>e  </a:t>
            </a:r>
            <a:r>
              <a:rPr sz="2800" spc="-5" dirty="0">
                <a:solidFill>
                  <a:srgbClr val="FFFF00"/>
                </a:solidFill>
                <a:cs typeface="Arial"/>
              </a:rPr>
              <a:t>delle </a:t>
            </a:r>
            <a:r>
              <a:rPr sz="2800" dirty="0">
                <a:solidFill>
                  <a:srgbClr val="FFFF00"/>
                </a:solidFill>
                <a:cs typeface="Arial"/>
              </a:rPr>
              <a:t>scadenze </a:t>
            </a:r>
            <a:r>
              <a:rPr sz="2800" spc="-5" dirty="0">
                <a:solidFill>
                  <a:srgbClr val="FFFF00"/>
                </a:solidFill>
                <a:cs typeface="Arial"/>
              </a:rPr>
              <a:t>temporali </a:t>
            </a:r>
            <a:r>
              <a:rPr sz="2800" dirty="0">
                <a:solidFill>
                  <a:srgbClr val="FFFF00"/>
                </a:solidFill>
                <a:cs typeface="Arial"/>
              </a:rPr>
              <a:t>… </a:t>
            </a:r>
            <a:r>
              <a:rPr sz="2800" spc="-5" dirty="0">
                <a:solidFill>
                  <a:srgbClr val="FFFF00"/>
                </a:solidFill>
                <a:cs typeface="Arial"/>
              </a:rPr>
              <a:t>nelle </a:t>
            </a:r>
            <a:r>
              <a:rPr sz="2800" dirty="0">
                <a:solidFill>
                  <a:srgbClr val="FFFF00"/>
                </a:solidFill>
                <a:cs typeface="Arial"/>
              </a:rPr>
              <a:t>seguenti</a:t>
            </a:r>
            <a:r>
              <a:rPr sz="2800" spc="-114" dirty="0">
                <a:solidFill>
                  <a:srgbClr val="FFFF00"/>
                </a:solidFill>
                <a:cs typeface="Arial"/>
              </a:rPr>
              <a:t> </a:t>
            </a:r>
            <a:r>
              <a:rPr sz="2800" spc="-5" dirty="0">
                <a:solidFill>
                  <a:srgbClr val="FFFF00"/>
                </a:solidFill>
                <a:cs typeface="Arial"/>
              </a:rPr>
              <a:t>fasi:</a:t>
            </a:r>
            <a:endParaRPr sz="2800" dirty="0">
              <a:solidFill>
                <a:srgbClr val="FFFF00"/>
              </a:solidFill>
              <a:cs typeface="Arial"/>
            </a:endParaRPr>
          </a:p>
          <a:p>
            <a:pPr>
              <a:spcBef>
                <a:spcPts val="45"/>
              </a:spcBef>
            </a:pPr>
            <a:endParaRPr sz="2800" dirty="0">
              <a:solidFill>
                <a:srgbClr val="FFFF00"/>
              </a:solidFill>
              <a:cs typeface="Arial"/>
            </a:endParaRPr>
          </a:p>
          <a:p>
            <a:pPr marL="12065">
              <a:tabLst>
                <a:tab pos="308610" algn="l"/>
              </a:tabLst>
            </a:pPr>
            <a:r>
              <a:rPr sz="2800" spc="-5" dirty="0">
                <a:solidFill>
                  <a:srgbClr val="FFFF00"/>
                </a:solidFill>
                <a:cs typeface="Arial"/>
              </a:rPr>
              <a:t>autovalutazione delle </a:t>
            </a:r>
            <a:r>
              <a:rPr sz="2800" dirty="0">
                <a:solidFill>
                  <a:srgbClr val="FFFF00"/>
                </a:solidFill>
                <a:cs typeface="Arial"/>
              </a:rPr>
              <a:t>istituzioni</a:t>
            </a:r>
            <a:r>
              <a:rPr sz="2800" spc="-40" dirty="0">
                <a:solidFill>
                  <a:srgbClr val="FFFF00"/>
                </a:solidFill>
                <a:cs typeface="Arial"/>
              </a:rPr>
              <a:t> </a:t>
            </a:r>
            <a:r>
              <a:rPr sz="2800" dirty="0">
                <a:solidFill>
                  <a:srgbClr val="FFFF00"/>
                </a:solidFill>
                <a:cs typeface="Arial"/>
              </a:rPr>
              <a:t>scolastiche</a:t>
            </a:r>
          </a:p>
          <a:p>
            <a:pPr marL="12065">
              <a:spcBef>
                <a:spcPts val="5"/>
              </a:spcBef>
              <a:tabLst>
                <a:tab pos="308610" algn="l"/>
              </a:tabLst>
            </a:pPr>
            <a:r>
              <a:rPr sz="2800" spc="-5" dirty="0" err="1" smtClean="0">
                <a:solidFill>
                  <a:srgbClr val="FFFF00"/>
                </a:solidFill>
                <a:cs typeface="Arial"/>
              </a:rPr>
              <a:t>valutazione</a:t>
            </a:r>
            <a:r>
              <a:rPr sz="2800" spc="-35" dirty="0" smtClean="0">
                <a:solidFill>
                  <a:srgbClr val="FFFF00"/>
                </a:solidFill>
                <a:cs typeface="Arial"/>
              </a:rPr>
              <a:t> </a:t>
            </a:r>
            <a:r>
              <a:rPr sz="2800" dirty="0">
                <a:solidFill>
                  <a:srgbClr val="FFFF00"/>
                </a:solidFill>
                <a:cs typeface="Arial"/>
              </a:rPr>
              <a:t>esterna</a:t>
            </a:r>
          </a:p>
          <a:p>
            <a:pPr marL="12065">
              <a:tabLst>
                <a:tab pos="293370" algn="l"/>
              </a:tabLst>
            </a:pPr>
            <a:r>
              <a:rPr sz="2800" dirty="0" err="1" smtClean="0">
                <a:solidFill>
                  <a:srgbClr val="FFFF00"/>
                </a:solidFill>
                <a:cs typeface="Arial"/>
              </a:rPr>
              <a:t>azioni</a:t>
            </a:r>
            <a:r>
              <a:rPr sz="2800" dirty="0" smtClean="0">
                <a:solidFill>
                  <a:srgbClr val="FFFF00"/>
                </a:solidFill>
                <a:cs typeface="Arial"/>
              </a:rPr>
              <a:t> </a:t>
            </a:r>
            <a:r>
              <a:rPr sz="2800" dirty="0">
                <a:solidFill>
                  <a:srgbClr val="FFFF00"/>
                </a:solidFill>
                <a:cs typeface="Arial"/>
              </a:rPr>
              <a:t>di</a:t>
            </a:r>
            <a:r>
              <a:rPr sz="2800" spc="-15" dirty="0">
                <a:solidFill>
                  <a:srgbClr val="FFFF00"/>
                </a:solidFill>
                <a:cs typeface="Arial"/>
              </a:rPr>
              <a:t> </a:t>
            </a:r>
            <a:r>
              <a:rPr sz="2800" spc="-5" dirty="0">
                <a:solidFill>
                  <a:srgbClr val="FFFF00"/>
                </a:solidFill>
                <a:cs typeface="Arial"/>
              </a:rPr>
              <a:t>miglioramento</a:t>
            </a:r>
            <a:endParaRPr sz="2800" dirty="0">
              <a:solidFill>
                <a:srgbClr val="FFFF00"/>
              </a:solidFill>
              <a:cs typeface="Arial"/>
            </a:endParaRPr>
          </a:p>
          <a:p>
            <a:pPr>
              <a:spcBef>
                <a:spcPts val="40"/>
              </a:spcBef>
              <a:buClr>
                <a:srgbClr val="3B4E8B"/>
              </a:buClr>
            </a:pPr>
            <a:endParaRPr sz="2800" dirty="0">
              <a:solidFill>
                <a:srgbClr val="FFFF00"/>
              </a:solidFill>
              <a:cs typeface="Arial"/>
            </a:endParaRPr>
          </a:p>
          <a:p>
            <a:pPr marL="12065">
              <a:buClr>
                <a:srgbClr val="3B4E8B"/>
              </a:buClr>
              <a:tabLst>
                <a:tab pos="308610" algn="l"/>
              </a:tabLst>
            </a:pPr>
            <a:r>
              <a:rPr sz="2800" b="1" spc="-5" dirty="0">
                <a:solidFill>
                  <a:srgbClr val="FFFF00"/>
                </a:solidFill>
                <a:uFill>
                  <a:solidFill>
                    <a:srgbClr val="008B2B"/>
                  </a:solidFill>
                </a:uFill>
                <a:cs typeface="Arial"/>
              </a:rPr>
              <a:t>rendicontazione sociale delle istituzioni</a:t>
            </a:r>
            <a:r>
              <a:rPr sz="2800" b="1" spc="-110" dirty="0">
                <a:solidFill>
                  <a:srgbClr val="FFFF00"/>
                </a:solidFill>
                <a:uFill>
                  <a:solidFill>
                    <a:srgbClr val="008B2B"/>
                  </a:solidFill>
                </a:uFill>
                <a:cs typeface="Arial"/>
              </a:rPr>
              <a:t> </a:t>
            </a:r>
            <a:r>
              <a:rPr sz="2800" b="1" dirty="0">
                <a:solidFill>
                  <a:srgbClr val="FFFF00"/>
                </a:solidFill>
                <a:uFill>
                  <a:solidFill>
                    <a:srgbClr val="008B2B"/>
                  </a:solidFill>
                </a:uFill>
                <a:cs typeface="Arial"/>
              </a:rPr>
              <a:t>scolastiche</a:t>
            </a:r>
            <a:endParaRPr sz="2800" dirty="0">
              <a:solidFill>
                <a:srgbClr val="FFFF00"/>
              </a:solidFill>
              <a:cs typeface="Arial"/>
            </a:endParaRPr>
          </a:p>
        </p:txBody>
      </p:sp>
    </p:spTree>
    <p:extLst>
      <p:ext uri="{BB962C8B-B14F-4D97-AF65-F5344CB8AC3E}">
        <p14:creationId xmlns:p14="http://schemas.microsoft.com/office/powerpoint/2010/main" val="183457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937653"/>
          </a:xfrm>
          <a:prstGeom prst="rect">
            <a:avLst/>
          </a:prstGeom>
        </p:spPr>
        <p:txBody>
          <a:bodyPr wrap="square">
            <a:spAutoFit/>
          </a:bodyPr>
          <a:lstStyle/>
          <a:p>
            <a:r>
              <a:rPr lang="it-IT" sz="3200" b="1" dirty="0">
                <a:solidFill>
                  <a:srgbClr val="FFFF00"/>
                </a:solidFill>
              </a:rPr>
              <a:t>Carta dei servizi scolastici</a:t>
            </a:r>
            <a:endParaRPr lang="it-IT" sz="3200" dirty="0">
              <a:solidFill>
                <a:srgbClr val="FFFF00"/>
              </a:solidFill>
            </a:endParaRPr>
          </a:p>
          <a:p>
            <a:r>
              <a:rPr lang="it-IT" sz="2400" dirty="0"/>
              <a:t> </a:t>
            </a:r>
          </a:p>
          <a:p>
            <a:pPr algn="just"/>
            <a:r>
              <a:rPr lang="it-IT" sz="2400" dirty="0">
                <a:solidFill>
                  <a:srgbClr val="FFFF00"/>
                </a:solidFill>
              </a:rPr>
              <a:t>PRINCIPI FONDAMENTALI</a:t>
            </a:r>
          </a:p>
          <a:p>
            <a:pPr algn="just"/>
            <a:r>
              <a:rPr lang="it-IT" sz="2400" dirty="0">
                <a:solidFill>
                  <a:srgbClr val="FFFF00"/>
                </a:solidFill>
              </a:rPr>
              <a:t>La carta dei servizi della scuola ha come fonte di ispirazione fondamentale gli artt. 3, 33 e 34 della Costituzione </a:t>
            </a:r>
            <a:r>
              <a:rPr lang="it-IT" sz="2400" dirty="0" smtClean="0">
                <a:solidFill>
                  <a:srgbClr val="FFFF00"/>
                </a:solidFill>
              </a:rPr>
              <a:t>italiana.</a:t>
            </a:r>
          </a:p>
          <a:p>
            <a:r>
              <a:rPr lang="it-IT" sz="2400" dirty="0" smtClean="0">
                <a:solidFill>
                  <a:srgbClr val="FFFF00"/>
                </a:solidFill>
              </a:rPr>
              <a:t>1.UGUAGLIANZA</a:t>
            </a:r>
            <a:r>
              <a:rPr lang="it-IT" sz="2400" dirty="0">
                <a:solidFill>
                  <a:srgbClr val="FFFF00"/>
                </a:solidFill>
              </a:rPr>
              <a:t/>
            </a:r>
            <a:br>
              <a:rPr lang="it-IT" sz="2400" dirty="0">
                <a:solidFill>
                  <a:srgbClr val="FFFF00"/>
                </a:solidFill>
              </a:rPr>
            </a:br>
            <a:r>
              <a:rPr lang="it-IT" sz="2400" dirty="0">
                <a:solidFill>
                  <a:srgbClr val="FFFF00"/>
                </a:solidFill>
              </a:rPr>
              <a:t>1.1 Nessuna discriminazione nell’erogazione del servizio scolastico può essere compiuta per motivi riguardanti sesso, razza, etnia, lingua, religione, opinioni politiche, condizioni psico-fisiche e socio-economiche.</a:t>
            </a:r>
          </a:p>
          <a:p>
            <a:r>
              <a:rPr lang="it-IT" sz="2400" dirty="0">
                <a:solidFill>
                  <a:srgbClr val="FFFF00"/>
                </a:solidFill>
              </a:rPr>
              <a:t>2. IMPARZIALITA’ E REGOLARITA’</a:t>
            </a:r>
            <a:br>
              <a:rPr lang="it-IT" sz="2400" dirty="0">
                <a:solidFill>
                  <a:srgbClr val="FFFF00"/>
                </a:solidFill>
              </a:rPr>
            </a:br>
            <a:r>
              <a:rPr lang="it-IT" sz="2400" dirty="0">
                <a:solidFill>
                  <a:srgbClr val="FFFF00"/>
                </a:solidFill>
              </a:rPr>
              <a:t>2.1 I soggetti del servizio scolastico agiscono secondo criteri di obiettività ed equità.</a:t>
            </a:r>
            <a:br>
              <a:rPr lang="it-IT" sz="2400" dirty="0">
                <a:solidFill>
                  <a:srgbClr val="FFFF00"/>
                </a:solidFill>
              </a:rPr>
            </a:br>
            <a:r>
              <a:rPr lang="it-IT" sz="2400" dirty="0">
                <a:solidFill>
                  <a:srgbClr val="FFFF00"/>
                </a:solidFill>
              </a:rPr>
              <a:t>2.2 La scuola, attraverso tutte le sue componenti e con l’impegno delle istituzioni collegate, garantisce la regolarità e la continuità del servizio e delle attività educative, anche in situazioni di conflitto sindacale, nel rispetto dei principi e delle norme sanciti dalla legge e in applicazione delle disposizioni contrattuali in materia.</a:t>
            </a:r>
          </a:p>
        </p:txBody>
      </p:sp>
    </p:spTree>
    <p:extLst>
      <p:ext uri="{BB962C8B-B14F-4D97-AF65-F5344CB8AC3E}">
        <p14:creationId xmlns:p14="http://schemas.microsoft.com/office/powerpoint/2010/main" val="4685145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31</a:t>
            </a:r>
            <a:endParaRPr sz="800">
              <a:solidFill>
                <a:prstClr val="black"/>
              </a:solidFill>
              <a:latin typeface="Arial"/>
              <a:cs typeface="Arial"/>
            </a:endParaRPr>
          </a:p>
        </p:txBody>
      </p:sp>
      <p:sp>
        <p:nvSpPr>
          <p:cNvPr id="8" name="object 8"/>
          <p:cNvSpPr txBox="1">
            <a:spLocks noGrp="1"/>
          </p:cNvSpPr>
          <p:nvPr>
            <p:ph type="title"/>
          </p:nvPr>
        </p:nvSpPr>
        <p:spPr>
          <a:xfrm>
            <a:off x="107504" y="128840"/>
            <a:ext cx="8784975" cy="504625"/>
          </a:xfrm>
          <a:prstGeom prst="rect">
            <a:avLst/>
          </a:prstGeom>
        </p:spPr>
        <p:txBody>
          <a:bodyPr vert="horz" wrap="square" lIns="0" tIns="12065" rIns="0" bIns="0" rtlCol="0">
            <a:spAutoFit/>
          </a:bodyPr>
          <a:lstStyle/>
          <a:p>
            <a:pPr marL="12700">
              <a:lnSpc>
                <a:spcPct val="100000"/>
              </a:lnSpc>
              <a:spcBef>
                <a:spcPts val="95"/>
              </a:spcBef>
            </a:pPr>
            <a:r>
              <a:rPr lang="it-IT" sz="3200" b="1" spc="-5" dirty="0">
                <a:solidFill>
                  <a:srgbClr val="FFFF00"/>
                </a:solidFill>
                <a:latin typeface="+mn-lt"/>
              </a:rPr>
              <a:t>R</a:t>
            </a:r>
            <a:r>
              <a:rPr lang="it-IT" sz="3200" b="1" spc="-5" dirty="0" smtClean="0">
                <a:solidFill>
                  <a:srgbClr val="FFFF00"/>
                </a:solidFill>
                <a:latin typeface="+mn-lt"/>
              </a:rPr>
              <a:t>endicontazione </a:t>
            </a:r>
            <a:r>
              <a:rPr lang="it-IT" sz="3200" b="1" spc="-5" dirty="0">
                <a:solidFill>
                  <a:srgbClr val="FFFF00"/>
                </a:solidFill>
                <a:latin typeface="+mn-lt"/>
              </a:rPr>
              <a:t>sociale delle istituzioni  </a:t>
            </a:r>
            <a:r>
              <a:rPr lang="it-IT" sz="3200" b="1" spc="-5" dirty="0" smtClean="0">
                <a:solidFill>
                  <a:srgbClr val="FFFF00"/>
                </a:solidFill>
                <a:latin typeface="+mn-lt"/>
              </a:rPr>
              <a:t>scolastiche</a:t>
            </a:r>
            <a:endParaRPr lang="it-IT" sz="3200" b="1" spc="-5" dirty="0">
              <a:solidFill>
                <a:srgbClr val="FFFF00"/>
              </a:solidFill>
              <a:latin typeface="+mn-lt"/>
            </a:endParaRPr>
          </a:p>
        </p:txBody>
      </p:sp>
      <p:sp>
        <p:nvSpPr>
          <p:cNvPr id="9" name="object 9"/>
          <p:cNvSpPr txBox="1"/>
          <p:nvPr/>
        </p:nvSpPr>
        <p:spPr>
          <a:xfrm>
            <a:off x="107504" y="1650021"/>
            <a:ext cx="8784976" cy="2597506"/>
          </a:xfrm>
          <a:prstGeom prst="rect">
            <a:avLst/>
          </a:prstGeom>
        </p:spPr>
        <p:txBody>
          <a:bodyPr vert="horz" wrap="square" lIns="0" tIns="12065" rIns="0" bIns="0" rtlCol="0">
            <a:spAutoFit/>
          </a:bodyPr>
          <a:lstStyle/>
          <a:p>
            <a:pPr algn="just">
              <a:spcBef>
                <a:spcPts val="10"/>
              </a:spcBef>
            </a:pPr>
            <a:endParaRPr sz="2800" dirty="0">
              <a:solidFill>
                <a:srgbClr val="FFFF00"/>
              </a:solidFill>
              <a:cs typeface="Arial"/>
            </a:endParaRPr>
          </a:p>
          <a:p>
            <a:pPr marL="12065" marR="5080" indent="-1905" algn="just"/>
            <a:r>
              <a:rPr lang="it-IT" sz="2800" spc="-5" dirty="0">
                <a:solidFill>
                  <a:srgbClr val="FFFF00"/>
                </a:solidFill>
                <a:cs typeface="Arial"/>
              </a:rPr>
              <a:t>P</a:t>
            </a:r>
            <a:r>
              <a:rPr sz="2800" spc="-5" dirty="0" err="1" smtClean="0">
                <a:solidFill>
                  <a:srgbClr val="FFFF00"/>
                </a:solidFill>
                <a:cs typeface="Arial"/>
              </a:rPr>
              <a:t>ubblicazione</a:t>
            </a:r>
            <a:r>
              <a:rPr sz="2800" spc="-5" dirty="0">
                <a:solidFill>
                  <a:srgbClr val="FFFF00"/>
                </a:solidFill>
                <a:cs typeface="Arial"/>
              </a:rPr>
              <a:t>, diffusione </a:t>
            </a:r>
            <a:r>
              <a:rPr sz="2800" dirty="0">
                <a:solidFill>
                  <a:srgbClr val="FFFF00"/>
                </a:solidFill>
                <a:cs typeface="Arial"/>
              </a:rPr>
              <a:t>dei </a:t>
            </a:r>
            <a:r>
              <a:rPr sz="2800" spc="-5" dirty="0">
                <a:solidFill>
                  <a:srgbClr val="FFFF00"/>
                </a:solidFill>
                <a:cs typeface="Arial"/>
              </a:rPr>
              <a:t>risultati raggiunti, attraverso  indicatori e </a:t>
            </a:r>
            <a:r>
              <a:rPr sz="2800" dirty="0">
                <a:solidFill>
                  <a:srgbClr val="FFFF00"/>
                </a:solidFill>
                <a:cs typeface="Arial"/>
              </a:rPr>
              <a:t>dati </a:t>
            </a:r>
            <a:r>
              <a:rPr sz="2800" spc="-5" dirty="0">
                <a:solidFill>
                  <a:srgbClr val="FFFF00"/>
                </a:solidFill>
                <a:cs typeface="Arial"/>
              </a:rPr>
              <a:t>comparabili, sia in </a:t>
            </a:r>
            <a:r>
              <a:rPr sz="2800" dirty="0">
                <a:solidFill>
                  <a:srgbClr val="FFFF00"/>
                </a:solidFill>
                <a:cs typeface="Arial"/>
              </a:rPr>
              <a:t>una </a:t>
            </a:r>
            <a:r>
              <a:rPr sz="2800" spc="-5" dirty="0">
                <a:solidFill>
                  <a:srgbClr val="FFFF00"/>
                </a:solidFill>
                <a:cs typeface="Arial"/>
              </a:rPr>
              <a:t>dimensione </a:t>
            </a:r>
            <a:r>
              <a:rPr sz="2800" dirty="0">
                <a:solidFill>
                  <a:srgbClr val="FFFF00"/>
                </a:solidFill>
                <a:cs typeface="Arial"/>
              </a:rPr>
              <a:t>di  </a:t>
            </a:r>
            <a:r>
              <a:rPr sz="2800" spc="-5" dirty="0">
                <a:solidFill>
                  <a:srgbClr val="FFFF00"/>
                </a:solidFill>
                <a:cs typeface="Arial"/>
              </a:rPr>
              <a:t>trasparenza sia in </a:t>
            </a:r>
            <a:r>
              <a:rPr sz="2800" dirty="0">
                <a:solidFill>
                  <a:srgbClr val="FFFF00"/>
                </a:solidFill>
                <a:cs typeface="Arial"/>
              </a:rPr>
              <a:t>una </a:t>
            </a:r>
            <a:r>
              <a:rPr sz="2800" spc="-5" dirty="0">
                <a:solidFill>
                  <a:srgbClr val="FFFF00"/>
                </a:solidFill>
                <a:cs typeface="Arial"/>
              </a:rPr>
              <a:t>dimensione </a:t>
            </a:r>
            <a:r>
              <a:rPr sz="2800" dirty="0">
                <a:solidFill>
                  <a:srgbClr val="FFFF00"/>
                </a:solidFill>
                <a:cs typeface="Arial"/>
              </a:rPr>
              <a:t>di </a:t>
            </a:r>
            <a:r>
              <a:rPr sz="2800" spc="-5" dirty="0">
                <a:solidFill>
                  <a:srgbClr val="FFFF00"/>
                </a:solidFill>
                <a:cs typeface="Arial"/>
              </a:rPr>
              <a:t>condivisione e  promozione </a:t>
            </a:r>
            <a:r>
              <a:rPr sz="2800" dirty="0">
                <a:solidFill>
                  <a:srgbClr val="FFFF00"/>
                </a:solidFill>
                <a:cs typeface="Arial"/>
              </a:rPr>
              <a:t>al </a:t>
            </a:r>
            <a:r>
              <a:rPr sz="2800" spc="-10" dirty="0">
                <a:solidFill>
                  <a:srgbClr val="FFFF00"/>
                </a:solidFill>
                <a:cs typeface="Arial"/>
              </a:rPr>
              <a:t>miglioramento </a:t>
            </a:r>
            <a:r>
              <a:rPr sz="2800" dirty="0">
                <a:solidFill>
                  <a:srgbClr val="FFFF00"/>
                </a:solidFill>
                <a:cs typeface="Arial"/>
              </a:rPr>
              <a:t>del </a:t>
            </a:r>
            <a:r>
              <a:rPr sz="2800" spc="-5" dirty="0">
                <a:solidFill>
                  <a:srgbClr val="FFFF00"/>
                </a:solidFill>
                <a:cs typeface="Arial"/>
              </a:rPr>
              <a:t>servizio con la comunità  </a:t>
            </a:r>
            <a:r>
              <a:rPr sz="2800" dirty="0">
                <a:solidFill>
                  <a:srgbClr val="FFFF00"/>
                </a:solidFill>
                <a:cs typeface="Arial"/>
              </a:rPr>
              <a:t>di</a:t>
            </a:r>
            <a:r>
              <a:rPr sz="2800" spc="-10" dirty="0">
                <a:solidFill>
                  <a:srgbClr val="FFFF00"/>
                </a:solidFill>
                <a:cs typeface="Arial"/>
              </a:rPr>
              <a:t> </a:t>
            </a:r>
            <a:r>
              <a:rPr sz="2800" dirty="0">
                <a:solidFill>
                  <a:srgbClr val="FFFF00"/>
                </a:solidFill>
                <a:cs typeface="Arial"/>
              </a:rPr>
              <a:t>appartenenza.</a:t>
            </a:r>
          </a:p>
        </p:txBody>
      </p:sp>
    </p:spTree>
    <p:extLst>
      <p:ext uri="{BB962C8B-B14F-4D97-AF65-F5344CB8AC3E}">
        <p14:creationId xmlns:p14="http://schemas.microsoft.com/office/powerpoint/2010/main" val="4187654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35</a:t>
            </a:r>
            <a:endParaRPr sz="800">
              <a:solidFill>
                <a:prstClr val="black"/>
              </a:solidFill>
              <a:latin typeface="Arial"/>
              <a:cs typeface="Arial"/>
            </a:endParaRPr>
          </a:p>
        </p:txBody>
      </p:sp>
      <p:sp>
        <p:nvSpPr>
          <p:cNvPr id="3" name="object 3"/>
          <p:cNvSpPr/>
          <p:nvPr/>
        </p:nvSpPr>
        <p:spPr>
          <a:xfrm>
            <a:off x="7534656" y="6225540"/>
            <a:ext cx="367283" cy="48920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23281" y="1268760"/>
            <a:ext cx="9036495" cy="5780429"/>
          </a:xfrm>
          <a:prstGeom prst="rect">
            <a:avLst/>
          </a:prstGeom>
        </p:spPr>
        <p:txBody>
          <a:bodyPr vert="horz" wrap="square" lIns="0" tIns="12065" rIns="0" bIns="0" rtlCol="0">
            <a:spAutoFit/>
          </a:bodyPr>
          <a:lstStyle/>
          <a:p>
            <a:pPr marL="12700" marR="5080" algn="just">
              <a:spcBef>
                <a:spcPts val="95"/>
              </a:spcBef>
            </a:pPr>
            <a:r>
              <a:rPr sz="2800" b="1" spc="-5" dirty="0">
                <a:solidFill>
                  <a:srgbClr val="FFFF00"/>
                </a:solidFill>
                <a:cs typeface="Arial"/>
              </a:rPr>
              <a:t>La </a:t>
            </a:r>
            <a:r>
              <a:rPr sz="2800" b="1" dirty="0">
                <a:solidFill>
                  <a:srgbClr val="FFFF00"/>
                </a:solidFill>
                <a:cs typeface="Arial"/>
              </a:rPr>
              <a:t>rendicontazione </a:t>
            </a:r>
            <a:r>
              <a:rPr sz="2800" b="1" spc="-5" dirty="0">
                <a:solidFill>
                  <a:srgbClr val="FFFF00"/>
                </a:solidFill>
                <a:cs typeface="Arial"/>
              </a:rPr>
              <a:t>sociale </a:t>
            </a:r>
            <a:r>
              <a:rPr sz="2800" b="1" dirty="0">
                <a:solidFill>
                  <a:srgbClr val="FFFF00"/>
                </a:solidFill>
                <a:cs typeface="Arial"/>
              </a:rPr>
              <a:t>delle </a:t>
            </a:r>
            <a:r>
              <a:rPr sz="2800" b="1" spc="-5" dirty="0">
                <a:solidFill>
                  <a:srgbClr val="FFFF00"/>
                </a:solidFill>
                <a:cs typeface="Arial"/>
              </a:rPr>
              <a:t>amministrazioni </a:t>
            </a:r>
            <a:r>
              <a:rPr sz="2800" b="1" dirty="0">
                <a:solidFill>
                  <a:srgbClr val="FFFF00"/>
                </a:solidFill>
                <a:cs typeface="Arial"/>
              </a:rPr>
              <a:t>pubbliche  </a:t>
            </a:r>
            <a:r>
              <a:rPr sz="2800" b="1" spc="-5" dirty="0">
                <a:solidFill>
                  <a:srgbClr val="FFFF00"/>
                </a:solidFill>
                <a:cs typeface="Arial"/>
              </a:rPr>
              <a:t>risponde </a:t>
            </a:r>
            <a:r>
              <a:rPr sz="2800" b="1" dirty="0">
                <a:solidFill>
                  <a:srgbClr val="FFFF00"/>
                </a:solidFill>
                <a:cs typeface="Arial"/>
              </a:rPr>
              <a:t>alle esigenze conoscitive </a:t>
            </a:r>
            <a:r>
              <a:rPr sz="2800" b="1" spc="-5" dirty="0">
                <a:solidFill>
                  <a:srgbClr val="FFFF00"/>
                </a:solidFill>
                <a:cs typeface="Arial"/>
              </a:rPr>
              <a:t>dei diversi </a:t>
            </a:r>
            <a:r>
              <a:rPr sz="2800" b="1" dirty="0">
                <a:solidFill>
                  <a:srgbClr val="FFFF00"/>
                </a:solidFill>
                <a:cs typeface="Arial"/>
              </a:rPr>
              <a:t>interlocutori</a:t>
            </a:r>
            <a:r>
              <a:rPr sz="2800" dirty="0">
                <a:solidFill>
                  <a:srgbClr val="FFFF00"/>
                </a:solidFill>
                <a:cs typeface="Arial"/>
              </a:rPr>
              <a:t>,  siano essi </a:t>
            </a:r>
            <a:r>
              <a:rPr sz="2800" spc="-5" dirty="0">
                <a:solidFill>
                  <a:srgbClr val="FFFF00"/>
                </a:solidFill>
                <a:cs typeface="Arial"/>
              </a:rPr>
              <a:t>singoli cittadini, famiglie, imprese, associazioni, altre istituzioni  </a:t>
            </a:r>
            <a:r>
              <a:rPr sz="2800" dirty="0">
                <a:solidFill>
                  <a:srgbClr val="FFFF00"/>
                </a:solidFill>
                <a:cs typeface="Arial"/>
              </a:rPr>
              <a:t>pubbliche o </a:t>
            </a:r>
            <a:r>
              <a:rPr sz="2800" spc="-5" dirty="0">
                <a:solidFill>
                  <a:srgbClr val="FFFF00"/>
                </a:solidFill>
                <a:cs typeface="Arial"/>
              </a:rPr>
              <a:t>private, </a:t>
            </a:r>
            <a:r>
              <a:rPr sz="2800" b="1" spc="-5" dirty="0">
                <a:solidFill>
                  <a:srgbClr val="FFFF00"/>
                </a:solidFill>
                <a:cs typeface="Arial"/>
              </a:rPr>
              <a:t>consentendo </a:t>
            </a:r>
            <a:r>
              <a:rPr sz="2800" b="1" spc="-10" dirty="0">
                <a:solidFill>
                  <a:srgbClr val="FFFF00"/>
                </a:solidFill>
                <a:cs typeface="Arial"/>
              </a:rPr>
              <a:t>loro </a:t>
            </a:r>
            <a:r>
              <a:rPr sz="2800" b="1" dirty="0">
                <a:solidFill>
                  <a:srgbClr val="FFFF00"/>
                </a:solidFill>
                <a:cs typeface="Arial"/>
              </a:rPr>
              <a:t>di </a:t>
            </a:r>
            <a:r>
              <a:rPr sz="2800" b="1" spc="-5" dirty="0">
                <a:solidFill>
                  <a:srgbClr val="FFFF00"/>
                </a:solidFill>
                <a:cs typeface="Arial"/>
              </a:rPr>
              <a:t>comprendere </a:t>
            </a:r>
            <a:r>
              <a:rPr sz="2800" b="1" dirty="0">
                <a:solidFill>
                  <a:srgbClr val="FFFF00"/>
                </a:solidFill>
                <a:cs typeface="Arial"/>
              </a:rPr>
              <a:t>e </a:t>
            </a:r>
            <a:r>
              <a:rPr sz="2800" b="1" spc="-5" dirty="0">
                <a:solidFill>
                  <a:srgbClr val="FFFF00"/>
                </a:solidFill>
                <a:cs typeface="Arial"/>
              </a:rPr>
              <a:t>valutare gli  </a:t>
            </a:r>
            <a:r>
              <a:rPr sz="2800" b="1" dirty="0">
                <a:solidFill>
                  <a:srgbClr val="FFFF00"/>
                </a:solidFill>
                <a:cs typeface="Arial"/>
              </a:rPr>
              <a:t>effetti </a:t>
            </a:r>
            <a:r>
              <a:rPr sz="2800" b="1" spc="-5" dirty="0">
                <a:solidFill>
                  <a:srgbClr val="FFFF00"/>
                </a:solidFill>
                <a:cs typeface="Arial"/>
              </a:rPr>
              <a:t>dell’azione</a:t>
            </a:r>
            <a:r>
              <a:rPr sz="2800" b="1" spc="-80" dirty="0">
                <a:solidFill>
                  <a:srgbClr val="FFFF00"/>
                </a:solidFill>
                <a:cs typeface="Arial"/>
              </a:rPr>
              <a:t> </a:t>
            </a:r>
            <a:r>
              <a:rPr sz="2800" b="1" spc="-5" dirty="0">
                <a:solidFill>
                  <a:srgbClr val="FFFF00"/>
                </a:solidFill>
                <a:cs typeface="Arial"/>
              </a:rPr>
              <a:t>amministrativa</a:t>
            </a:r>
            <a:r>
              <a:rPr sz="2800" spc="-5" dirty="0">
                <a:solidFill>
                  <a:srgbClr val="FFFF00"/>
                </a:solidFill>
                <a:cs typeface="Arial"/>
              </a:rPr>
              <a:t>.</a:t>
            </a:r>
            <a:endParaRPr sz="2800" dirty="0">
              <a:solidFill>
                <a:srgbClr val="FFFF00"/>
              </a:solidFill>
              <a:cs typeface="Arial"/>
            </a:endParaRPr>
          </a:p>
          <a:p>
            <a:endParaRPr sz="2800" dirty="0">
              <a:solidFill>
                <a:srgbClr val="FFFF00"/>
              </a:solidFill>
              <a:cs typeface="Arial"/>
            </a:endParaRPr>
          </a:p>
          <a:p>
            <a:pPr marL="12700" marR="5080" algn="just">
              <a:spcBef>
                <a:spcPts val="1310"/>
              </a:spcBef>
            </a:pPr>
            <a:r>
              <a:rPr sz="2800" b="1" spc="-5" dirty="0">
                <a:solidFill>
                  <a:srgbClr val="FFFF00"/>
                </a:solidFill>
                <a:cs typeface="Arial"/>
              </a:rPr>
              <a:t>Gli strumenti per effettuare la </a:t>
            </a:r>
            <a:r>
              <a:rPr sz="2800" b="1" dirty="0">
                <a:solidFill>
                  <a:srgbClr val="FFFF00"/>
                </a:solidFill>
                <a:cs typeface="Arial"/>
              </a:rPr>
              <a:t>rendicontazione </a:t>
            </a:r>
            <a:r>
              <a:rPr sz="2800" b="1" spc="-5" dirty="0">
                <a:solidFill>
                  <a:srgbClr val="FFFF00"/>
                </a:solidFill>
                <a:cs typeface="Arial"/>
              </a:rPr>
              <a:t>sociale </a:t>
            </a:r>
            <a:r>
              <a:rPr sz="2800" b="1" dirty="0">
                <a:solidFill>
                  <a:srgbClr val="FFFF00"/>
                </a:solidFill>
                <a:cs typeface="Arial"/>
              </a:rPr>
              <a:t>possono  </a:t>
            </a:r>
            <a:r>
              <a:rPr sz="2800" b="1" spc="-5" dirty="0">
                <a:solidFill>
                  <a:srgbClr val="FFFF00"/>
                </a:solidFill>
                <a:cs typeface="Arial"/>
              </a:rPr>
              <a:t>essere molteplici </a:t>
            </a:r>
            <a:r>
              <a:rPr sz="2800" dirty="0">
                <a:solidFill>
                  <a:srgbClr val="FFFF00"/>
                </a:solidFill>
                <a:cs typeface="Arial"/>
              </a:rPr>
              <a:t>… </a:t>
            </a:r>
            <a:r>
              <a:rPr sz="2800" spc="-5" dirty="0">
                <a:solidFill>
                  <a:srgbClr val="FFFF00"/>
                </a:solidFill>
                <a:cs typeface="Arial"/>
              </a:rPr>
              <a:t>il </a:t>
            </a:r>
            <a:r>
              <a:rPr sz="2800" b="1" spc="-5" dirty="0">
                <a:solidFill>
                  <a:srgbClr val="FFFF00"/>
                </a:solidFill>
                <a:cs typeface="Arial"/>
              </a:rPr>
              <a:t>Bilancio sociale </a:t>
            </a:r>
            <a:r>
              <a:rPr sz="2800" spc="-5" dirty="0">
                <a:solidFill>
                  <a:srgbClr val="FFFF00"/>
                </a:solidFill>
                <a:cs typeface="Arial"/>
              </a:rPr>
              <a:t>può essere considerato il  principale, in quanto finalizzato </a:t>
            </a:r>
            <a:r>
              <a:rPr sz="2800" dirty="0">
                <a:solidFill>
                  <a:srgbClr val="FFFF00"/>
                </a:solidFill>
                <a:cs typeface="Arial"/>
              </a:rPr>
              <a:t>a </a:t>
            </a:r>
            <a:r>
              <a:rPr sz="2800" spc="-5" dirty="0">
                <a:solidFill>
                  <a:srgbClr val="FFFF00"/>
                </a:solidFill>
                <a:cs typeface="Arial"/>
              </a:rPr>
              <a:t>dar conto </a:t>
            </a:r>
            <a:r>
              <a:rPr sz="2800" dirty="0">
                <a:solidFill>
                  <a:srgbClr val="FFFF00"/>
                </a:solidFill>
                <a:cs typeface="Arial"/>
              </a:rPr>
              <a:t>del </a:t>
            </a:r>
            <a:r>
              <a:rPr sz="2800" spc="-5" dirty="0">
                <a:solidFill>
                  <a:srgbClr val="FFFF00"/>
                </a:solidFill>
                <a:cs typeface="Arial"/>
              </a:rPr>
              <a:t>complesso delle </a:t>
            </a:r>
            <a:r>
              <a:rPr sz="2800" spc="-10" dirty="0">
                <a:solidFill>
                  <a:srgbClr val="FFFF00"/>
                </a:solidFill>
                <a:cs typeface="Arial"/>
              </a:rPr>
              <a:t>attività </a:t>
            </a:r>
            <a:r>
              <a:rPr sz="2800" dirty="0">
                <a:solidFill>
                  <a:srgbClr val="FFFF00"/>
                </a:solidFill>
                <a:cs typeface="Arial"/>
              </a:rPr>
              <a:t>e  a </a:t>
            </a:r>
            <a:r>
              <a:rPr sz="2800" spc="-5" dirty="0">
                <a:solidFill>
                  <a:srgbClr val="FFFF00"/>
                </a:solidFill>
                <a:cs typeface="Arial"/>
              </a:rPr>
              <a:t>rappresentare in un quadro unitario il rapporto fra visione politica,  obiettivi, </a:t>
            </a:r>
            <a:r>
              <a:rPr sz="2800" dirty="0">
                <a:solidFill>
                  <a:srgbClr val="FFFF00"/>
                </a:solidFill>
                <a:cs typeface="Arial"/>
              </a:rPr>
              <a:t>risorse e</a:t>
            </a:r>
            <a:r>
              <a:rPr sz="2800" spc="-55" dirty="0">
                <a:solidFill>
                  <a:srgbClr val="FFFF00"/>
                </a:solidFill>
                <a:cs typeface="Arial"/>
              </a:rPr>
              <a:t> </a:t>
            </a:r>
            <a:r>
              <a:rPr sz="2800" spc="-5" dirty="0">
                <a:solidFill>
                  <a:srgbClr val="FFFF00"/>
                </a:solidFill>
                <a:cs typeface="Arial"/>
              </a:rPr>
              <a:t>risultati.</a:t>
            </a:r>
            <a:endParaRPr sz="2800" dirty="0">
              <a:solidFill>
                <a:srgbClr val="FFFF00"/>
              </a:solidFill>
              <a:cs typeface="Arial"/>
            </a:endParaRPr>
          </a:p>
        </p:txBody>
      </p:sp>
      <p:sp>
        <p:nvSpPr>
          <p:cNvPr id="10" name="object 10"/>
          <p:cNvSpPr txBox="1"/>
          <p:nvPr/>
        </p:nvSpPr>
        <p:spPr>
          <a:xfrm>
            <a:off x="23281" y="59571"/>
            <a:ext cx="9036495" cy="1010533"/>
          </a:xfrm>
          <a:prstGeom prst="rect">
            <a:avLst/>
          </a:prstGeom>
        </p:spPr>
        <p:txBody>
          <a:bodyPr vert="horz" wrap="square" lIns="0" tIns="12700" rIns="0" bIns="0" rtlCol="0">
            <a:spAutoFit/>
          </a:bodyPr>
          <a:lstStyle/>
          <a:p>
            <a:pPr marL="12700">
              <a:spcBef>
                <a:spcPts val="100"/>
              </a:spcBef>
            </a:pPr>
            <a:r>
              <a:rPr sz="3200" b="1" spc="-5" dirty="0">
                <a:solidFill>
                  <a:srgbClr val="FFFF00"/>
                </a:solidFill>
                <a:cs typeface="Arial"/>
              </a:rPr>
              <a:t>Direttiva sulla rendicontazione sociale nelle</a:t>
            </a:r>
            <a:r>
              <a:rPr sz="3200" b="1" spc="-60" dirty="0">
                <a:solidFill>
                  <a:srgbClr val="FFFF00"/>
                </a:solidFill>
                <a:cs typeface="Arial"/>
              </a:rPr>
              <a:t> </a:t>
            </a:r>
            <a:r>
              <a:rPr sz="3200" b="1" spc="-65" dirty="0">
                <a:solidFill>
                  <a:srgbClr val="FFFF00"/>
                </a:solidFill>
                <a:cs typeface="Arial"/>
              </a:rPr>
              <a:t>P.A</a:t>
            </a:r>
            <a:r>
              <a:rPr sz="3200" b="1" spc="-65" dirty="0" smtClean="0">
                <a:solidFill>
                  <a:srgbClr val="FFFF00"/>
                </a:solidFill>
                <a:cs typeface="Arial"/>
              </a:rPr>
              <a:t>.</a:t>
            </a:r>
            <a:endParaRPr lang="it-IT" sz="3200" b="1" spc="-65" dirty="0" smtClean="0">
              <a:solidFill>
                <a:srgbClr val="FFFF00"/>
              </a:solidFill>
              <a:cs typeface="Arial"/>
            </a:endParaRPr>
          </a:p>
          <a:p>
            <a:pPr marL="12700">
              <a:spcBef>
                <a:spcPts val="100"/>
              </a:spcBef>
            </a:pPr>
            <a:r>
              <a:rPr lang="it-IT" sz="3200" b="1" dirty="0">
                <a:solidFill>
                  <a:srgbClr val="FFFF00"/>
                </a:solidFill>
                <a:cs typeface="Arial"/>
              </a:rPr>
              <a:t>DM 17/02/2006</a:t>
            </a:r>
            <a:endParaRPr sz="3200" b="1" dirty="0">
              <a:solidFill>
                <a:srgbClr val="FFFF00"/>
              </a:solidFill>
              <a:cs typeface="Arial"/>
            </a:endParaRPr>
          </a:p>
        </p:txBody>
      </p:sp>
    </p:spTree>
    <p:extLst>
      <p:ext uri="{BB962C8B-B14F-4D97-AF65-F5344CB8AC3E}">
        <p14:creationId xmlns:p14="http://schemas.microsoft.com/office/powerpoint/2010/main" val="20372762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36</a:t>
            </a:r>
            <a:endParaRPr sz="800">
              <a:solidFill>
                <a:prstClr val="black"/>
              </a:solidFill>
              <a:latin typeface="Arial"/>
              <a:cs typeface="Arial"/>
            </a:endParaRPr>
          </a:p>
        </p:txBody>
      </p:sp>
      <p:sp>
        <p:nvSpPr>
          <p:cNvPr id="3" name="object 3"/>
          <p:cNvSpPr/>
          <p:nvPr/>
        </p:nvSpPr>
        <p:spPr>
          <a:xfrm>
            <a:off x="7534656" y="6225540"/>
            <a:ext cx="367283" cy="48920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107504" y="-15600"/>
            <a:ext cx="9036496" cy="505267"/>
          </a:xfrm>
          <a:prstGeom prst="rect">
            <a:avLst/>
          </a:prstGeom>
        </p:spPr>
        <p:txBody>
          <a:bodyPr vert="horz" wrap="square" lIns="0" tIns="12700" rIns="0" bIns="0" rtlCol="0">
            <a:spAutoFit/>
          </a:bodyPr>
          <a:lstStyle/>
          <a:p>
            <a:pPr marL="12700">
              <a:lnSpc>
                <a:spcPct val="100000"/>
              </a:lnSpc>
              <a:spcBef>
                <a:spcPts val="100"/>
              </a:spcBef>
            </a:pPr>
            <a:r>
              <a:rPr sz="3200" b="1" u="none" spc="-5" dirty="0">
                <a:solidFill>
                  <a:srgbClr val="FFFF00"/>
                </a:solidFill>
                <a:latin typeface="+mn-lt"/>
              </a:rPr>
              <a:t>2009. D.Lgs. 150/2009, art. 4</a:t>
            </a:r>
            <a:r>
              <a:rPr sz="3200" b="1" u="none" spc="-30" dirty="0">
                <a:solidFill>
                  <a:srgbClr val="FFFF00"/>
                </a:solidFill>
                <a:latin typeface="+mn-lt"/>
              </a:rPr>
              <a:t> </a:t>
            </a:r>
            <a:r>
              <a:rPr sz="3200" b="1" u="none" spc="-5" dirty="0">
                <a:solidFill>
                  <a:srgbClr val="FFFF00"/>
                </a:solidFill>
                <a:latin typeface="+mn-lt"/>
              </a:rPr>
              <a:t>c</a:t>
            </a:r>
            <a:r>
              <a:rPr sz="3200" b="1" u="none" spc="-5" dirty="0" smtClean="0">
                <a:solidFill>
                  <a:srgbClr val="FFFF00"/>
                </a:solidFill>
                <a:latin typeface="+mn-lt"/>
              </a:rPr>
              <a:t>.</a:t>
            </a:r>
            <a:r>
              <a:rPr lang="it-IT" sz="3200" b="1" u="none" spc="-5" dirty="0" smtClean="0">
                <a:solidFill>
                  <a:srgbClr val="FFFF00"/>
                </a:solidFill>
                <a:latin typeface="+mn-lt"/>
              </a:rPr>
              <a:t> </a:t>
            </a:r>
            <a:r>
              <a:rPr sz="3200" b="1" u="none" spc="-5" dirty="0" smtClean="0">
                <a:solidFill>
                  <a:srgbClr val="FFFF00"/>
                </a:solidFill>
                <a:latin typeface="+mn-lt"/>
              </a:rPr>
              <a:t>2</a:t>
            </a:r>
            <a:endParaRPr sz="3200" b="1" dirty="0">
              <a:solidFill>
                <a:srgbClr val="FFFF00"/>
              </a:solidFill>
              <a:latin typeface="+mn-lt"/>
            </a:endParaRPr>
          </a:p>
        </p:txBody>
      </p:sp>
      <p:sp>
        <p:nvSpPr>
          <p:cNvPr id="9" name="object 9"/>
          <p:cNvSpPr txBox="1"/>
          <p:nvPr/>
        </p:nvSpPr>
        <p:spPr>
          <a:xfrm>
            <a:off x="257716" y="1034135"/>
            <a:ext cx="8634764" cy="5373907"/>
          </a:xfrm>
          <a:prstGeom prst="rect">
            <a:avLst/>
          </a:prstGeom>
        </p:spPr>
        <p:txBody>
          <a:bodyPr vert="horz" wrap="square" lIns="0" tIns="112395" rIns="0" bIns="0" rtlCol="0">
            <a:spAutoFit/>
          </a:bodyPr>
          <a:lstStyle/>
          <a:p>
            <a:pPr marL="622300" marR="173355" indent="-610235" algn="just">
              <a:spcBef>
                <a:spcPts val="885"/>
              </a:spcBef>
            </a:pPr>
            <a:r>
              <a:rPr sz="2800" b="1" spc="-5" dirty="0">
                <a:solidFill>
                  <a:srgbClr val="FFFF00"/>
                </a:solidFill>
                <a:latin typeface="Arial"/>
                <a:cs typeface="Arial"/>
              </a:rPr>
              <a:t>Il ciclo di gestione della performance si articola nelle seguenti  fasi:</a:t>
            </a:r>
            <a:endParaRPr sz="2800" dirty="0">
              <a:solidFill>
                <a:srgbClr val="FFFF00"/>
              </a:solidFill>
              <a:latin typeface="Arial"/>
              <a:cs typeface="Arial"/>
            </a:endParaRPr>
          </a:p>
          <a:p>
            <a:pPr algn="just"/>
            <a:endParaRPr sz="2800" dirty="0">
              <a:solidFill>
                <a:srgbClr val="FFFF00"/>
              </a:solidFill>
              <a:latin typeface="Arial"/>
              <a:cs typeface="Arial"/>
            </a:endParaRPr>
          </a:p>
          <a:p>
            <a:pPr marL="372110" marR="126364" indent="-360045" algn="just">
              <a:buFontTx/>
              <a:buAutoNum type="alphaLcParenR"/>
              <a:tabLst>
                <a:tab pos="372745" algn="l"/>
              </a:tabLst>
            </a:pPr>
            <a:r>
              <a:rPr sz="2800" spc="-5" dirty="0">
                <a:solidFill>
                  <a:srgbClr val="FFFF00"/>
                </a:solidFill>
                <a:latin typeface="Arial"/>
                <a:cs typeface="Arial"/>
              </a:rPr>
              <a:t>definizione e assegnazione degli obiettivi che </a:t>
            </a:r>
            <a:r>
              <a:rPr sz="2800" dirty="0">
                <a:solidFill>
                  <a:srgbClr val="FFFF00"/>
                </a:solidFill>
                <a:latin typeface="Arial"/>
                <a:cs typeface="Arial"/>
              </a:rPr>
              <a:t>si </a:t>
            </a:r>
            <a:r>
              <a:rPr sz="2800" spc="-5" dirty="0">
                <a:solidFill>
                  <a:srgbClr val="FFFF00"/>
                </a:solidFill>
                <a:latin typeface="Arial"/>
                <a:cs typeface="Arial"/>
              </a:rPr>
              <a:t>intendono  raggiungere, dei valori attesi di risultato e dei rispettivi</a:t>
            </a:r>
            <a:r>
              <a:rPr sz="2800" spc="175" dirty="0">
                <a:solidFill>
                  <a:srgbClr val="FFFF00"/>
                </a:solidFill>
                <a:latin typeface="Arial"/>
                <a:cs typeface="Arial"/>
              </a:rPr>
              <a:t> </a:t>
            </a:r>
            <a:r>
              <a:rPr sz="2800" spc="-5" dirty="0" err="1">
                <a:solidFill>
                  <a:srgbClr val="FFFF00"/>
                </a:solidFill>
                <a:latin typeface="Arial"/>
                <a:cs typeface="Arial"/>
              </a:rPr>
              <a:t>indicatori</a:t>
            </a:r>
            <a:r>
              <a:rPr sz="2800" spc="-5" dirty="0" smtClean="0">
                <a:solidFill>
                  <a:srgbClr val="FFFF00"/>
                </a:solidFill>
                <a:latin typeface="Arial"/>
                <a:cs typeface="Arial"/>
              </a:rPr>
              <a:t>;</a:t>
            </a:r>
            <a:endParaRPr lang="it-IT" sz="2800" spc="-5" dirty="0">
              <a:solidFill>
                <a:srgbClr val="FFFF00"/>
              </a:solidFill>
              <a:latin typeface="Arial"/>
              <a:cs typeface="Arial"/>
            </a:endParaRPr>
          </a:p>
          <a:p>
            <a:pPr marL="372110" marR="126364" indent="-360045" algn="just">
              <a:buFontTx/>
              <a:buAutoNum type="alphaLcParenR"/>
              <a:tabLst>
                <a:tab pos="372745" algn="l"/>
              </a:tabLst>
            </a:pPr>
            <a:endParaRPr sz="2800" dirty="0">
              <a:solidFill>
                <a:srgbClr val="FFFF00"/>
              </a:solidFill>
              <a:latin typeface="Arial"/>
              <a:cs typeface="Arial"/>
            </a:endParaRPr>
          </a:p>
          <a:p>
            <a:pPr marL="388620" indent="-376555" algn="just">
              <a:buFontTx/>
              <a:buAutoNum type="alphaLcParenR"/>
              <a:tabLst>
                <a:tab pos="388620" algn="l"/>
                <a:tab pos="389255" algn="l"/>
              </a:tabLst>
            </a:pPr>
            <a:r>
              <a:rPr sz="2800" spc="-5" dirty="0">
                <a:solidFill>
                  <a:srgbClr val="FFFF00"/>
                </a:solidFill>
                <a:latin typeface="Arial"/>
                <a:cs typeface="Arial"/>
              </a:rPr>
              <a:t>collegamento tra gli obiettivi e l'allocazione delle</a:t>
            </a:r>
            <a:r>
              <a:rPr sz="2800" spc="50" dirty="0">
                <a:solidFill>
                  <a:srgbClr val="FFFF00"/>
                </a:solidFill>
                <a:latin typeface="Arial"/>
                <a:cs typeface="Arial"/>
              </a:rPr>
              <a:t> </a:t>
            </a:r>
            <a:r>
              <a:rPr sz="2800" spc="-5" dirty="0" err="1">
                <a:solidFill>
                  <a:srgbClr val="FFFF00"/>
                </a:solidFill>
                <a:latin typeface="Arial"/>
                <a:cs typeface="Arial"/>
              </a:rPr>
              <a:t>risorse</a:t>
            </a:r>
            <a:r>
              <a:rPr sz="2800" spc="-5" dirty="0" smtClean="0">
                <a:solidFill>
                  <a:srgbClr val="FFFF00"/>
                </a:solidFill>
                <a:latin typeface="Arial"/>
                <a:cs typeface="Arial"/>
              </a:rPr>
              <a:t>;</a:t>
            </a:r>
            <a:endParaRPr lang="it-IT" sz="2800" spc="-5" dirty="0">
              <a:solidFill>
                <a:srgbClr val="FFFF00"/>
              </a:solidFill>
              <a:latin typeface="Arial"/>
              <a:cs typeface="Arial"/>
            </a:endParaRPr>
          </a:p>
          <a:p>
            <a:pPr marL="388620" indent="-376555" algn="just">
              <a:buFontTx/>
              <a:buAutoNum type="alphaLcParenR"/>
              <a:tabLst>
                <a:tab pos="388620" algn="l"/>
                <a:tab pos="389255" algn="l"/>
              </a:tabLst>
            </a:pPr>
            <a:endParaRPr sz="2800" dirty="0">
              <a:solidFill>
                <a:srgbClr val="FFFF00"/>
              </a:solidFill>
              <a:latin typeface="Arial"/>
              <a:cs typeface="Arial"/>
            </a:endParaRPr>
          </a:p>
          <a:p>
            <a:pPr marL="372110" marR="767715" indent="-360045" algn="just">
              <a:spcBef>
                <a:spcPts val="695"/>
              </a:spcBef>
              <a:buFontTx/>
              <a:buAutoNum type="alphaLcParenR"/>
              <a:tabLst>
                <a:tab pos="372745" algn="l"/>
              </a:tabLst>
            </a:pPr>
            <a:r>
              <a:rPr sz="2800" spc="-5" dirty="0">
                <a:solidFill>
                  <a:srgbClr val="FFFF00"/>
                </a:solidFill>
                <a:latin typeface="Arial"/>
                <a:cs typeface="Arial"/>
              </a:rPr>
              <a:t>monitoraggio in corso di esercizio e attivazione di eventuali  interventi</a:t>
            </a:r>
            <a:r>
              <a:rPr sz="2800" spc="10" dirty="0">
                <a:solidFill>
                  <a:srgbClr val="FFFF00"/>
                </a:solidFill>
                <a:latin typeface="Arial"/>
                <a:cs typeface="Arial"/>
              </a:rPr>
              <a:t> </a:t>
            </a:r>
            <a:r>
              <a:rPr sz="2800" spc="-5" dirty="0" err="1">
                <a:solidFill>
                  <a:srgbClr val="FFFF00"/>
                </a:solidFill>
                <a:latin typeface="Arial"/>
                <a:cs typeface="Arial"/>
              </a:rPr>
              <a:t>correttivi</a:t>
            </a:r>
            <a:r>
              <a:rPr sz="2800" spc="-5" dirty="0" smtClean="0">
                <a:solidFill>
                  <a:srgbClr val="FFFF00"/>
                </a:solidFill>
                <a:latin typeface="Arial"/>
                <a:cs typeface="Arial"/>
              </a:rPr>
              <a:t>;</a:t>
            </a:r>
            <a:endParaRPr sz="2800" dirty="0">
              <a:solidFill>
                <a:srgbClr val="FFFF00"/>
              </a:solidFill>
              <a:latin typeface="Arial"/>
              <a:cs typeface="Arial"/>
            </a:endParaRPr>
          </a:p>
        </p:txBody>
      </p:sp>
    </p:spTree>
    <p:extLst>
      <p:ext uri="{BB962C8B-B14F-4D97-AF65-F5344CB8AC3E}">
        <p14:creationId xmlns:p14="http://schemas.microsoft.com/office/powerpoint/2010/main" val="22805848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0150" y="188640"/>
            <a:ext cx="8712968" cy="4462760"/>
          </a:xfrm>
          <a:prstGeom prst="rect">
            <a:avLst/>
          </a:prstGeom>
        </p:spPr>
        <p:txBody>
          <a:bodyPr wrap="square">
            <a:spAutoFit/>
          </a:bodyPr>
          <a:lstStyle/>
          <a:p>
            <a:pPr marL="12700" marR="502920" lvl="0" algn="just">
              <a:spcBef>
                <a:spcPts val="605"/>
              </a:spcBef>
              <a:tabLst>
                <a:tab pos="340360" algn="l"/>
              </a:tabLst>
            </a:pPr>
            <a:r>
              <a:rPr lang="it-IT" sz="2800" spc="-5" dirty="0" smtClean="0">
                <a:solidFill>
                  <a:srgbClr val="FFFF00"/>
                </a:solidFill>
                <a:cs typeface="Arial"/>
              </a:rPr>
              <a:t>d) misurazione </a:t>
            </a:r>
            <a:r>
              <a:rPr lang="it-IT" sz="2800" spc="-5" dirty="0">
                <a:solidFill>
                  <a:srgbClr val="FFFF00"/>
                </a:solidFill>
                <a:cs typeface="Arial"/>
              </a:rPr>
              <a:t>e valutazione della performance, organizzativa e  individuale</a:t>
            </a:r>
            <a:r>
              <a:rPr lang="it-IT" sz="2800" spc="-5" dirty="0" smtClean="0">
                <a:solidFill>
                  <a:srgbClr val="FFFF00"/>
                </a:solidFill>
                <a:cs typeface="Arial"/>
              </a:rPr>
              <a:t>;</a:t>
            </a:r>
          </a:p>
          <a:p>
            <a:pPr marL="12700" marR="502920" lvl="0" algn="just">
              <a:spcBef>
                <a:spcPts val="605"/>
              </a:spcBef>
              <a:tabLst>
                <a:tab pos="340360" algn="l"/>
              </a:tabLst>
            </a:pPr>
            <a:endParaRPr lang="it-IT" sz="2800" dirty="0">
              <a:solidFill>
                <a:srgbClr val="FFFF00"/>
              </a:solidFill>
              <a:cs typeface="Arial"/>
            </a:endParaRPr>
          </a:p>
          <a:p>
            <a:pPr marL="12065" marR="5080" lvl="0" algn="just">
              <a:spcBef>
                <a:spcPts val="595"/>
              </a:spcBef>
              <a:tabLst>
                <a:tab pos="372745" algn="l"/>
              </a:tabLst>
            </a:pPr>
            <a:r>
              <a:rPr lang="it-IT" sz="2800" spc="-5" dirty="0" smtClean="0">
                <a:solidFill>
                  <a:srgbClr val="FFFF00"/>
                </a:solidFill>
                <a:cs typeface="Arial"/>
              </a:rPr>
              <a:t>e) utilizzo </a:t>
            </a:r>
            <a:r>
              <a:rPr lang="it-IT" sz="2800" spc="-5" dirty="0">
                <a:solidFill>
                  <a:srgbClr val="FFFF00"/>
                </a:solidFill>
                <a:cs typeface="Arial"/>
              </a:rPr>
              <a:t>dei sistemi premianti, secondo criteri di valorizzazione del  merito</a:t>
            </a:r>
            <a:r>
              <a:rPr lang="it-IT" sz="2800" b="1" spc="-5" dirty="0">
                <a:solidFill>
                  <a:srgbClr val="FFFF00"/>
                </a:solidFill>
                <a:cs typeface="Arial"/>
              </a:rPr>
              <a:t>;</a:t>
            </a:r>
            <a:endParaRPr lang="it-IT" sz="2800" dirty="0">
              <a:solidFill>
                <a:srgbClr val="FFFF00"/>
              </a:solidFill>
              <a:cs typeface="Arial"/>
            </a:endParaRPr>
          </a:p>
          <a:p>
            <a:pPr lvl="0" algn="just">
              <a:spcBef>
                <a:spcPts val="20"/>
              </a:spcBef>
              <a:buFontTx/>
              <a:buAutoNum type="alphaLcParenR"/>
            </a:pPr>
            <a:endParaRPr lang="it-IT" sz="2800" dirty="0">
              <a:solidFill>
                <a:srgbClr val="FFFF00"/>
              </a:solidFill>
              <a:latin typeface="Arial"/>
              <a:cs typeface="Arial"/>
            </a:endParaRPr>
          </a:p>
          <a:p>
            <a:pPr marL="12065" marR="92075" lvl="0" algn="just">
              <a:spcBef>
                <a:spcPts val="5"/>
              </a:spcBef>
              <a:buClr>
                <a:srgbClr val="08883B"/>
              </a:buClr>
              <a:tabLst>
                <a:tab pos="433070" algn="l"/>
                <a:tab pos="433705" algn="l"/>
              </a:tabLst>
            </a:pPr>
            <a:r>
              <a:rPr lang="it-IT" sz="2800" dirty="0">
                <a:solidFill>
                  <a:srgbClr val="FFFF00"/>
                </a:solidFill>
              </a:rPr>
              <a:t>f) rendicontazione dei risultati agli organi di indirizzo politico, amministrativo, ai vertici delle amministrazioni, nonché ai  competenti organi esterni, ai cittadini.</a:t>
            </a:r>
          </a:p>
          <a:p>
            <a:pPr marL="12065" marR="92075" lvl="0" algn="just">
              <a:spcBef>
                <a:spcPts val="5"/>
              </a:spcBef>
              <a:buClr>
                <a:srgbClr val="08883B"/>
              </a:buClr>
              <a:tabLst>
                <a:tab pos="433070" algn="l"/>
                <a:tab pos="433705" algn="l"/>
              </a:tabLst>
            </a:pPr>
            <a:endParaRPr lang="it-IT" sz="2200" dirty="0">
              <a:solidFill>
                <a:srgbClr val="FFFF00"/>
              </a:solidFill>
              <a:latin typeface="Arial"/>
              <a:cs typeface="Arial"/>
            </a:endParaRPr>
          </a:p>
        </p:txBody>
      </p:sp>
    </p:spTree>
    <p:extLst>
      <p:ext uri="{BB962C8B-B14F-4D97-AF65-F5344CB8AC3E}">
        <p14:creationId xmlns:p14="http://schemas.microsoft.com/office/powerpoint/2010/main" val="1085535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39</a:t>
            </a:r>
            <a:endParaRPr sz="800">
              <a:solidFill>
                <a:prstClr val="black"/>
              </a:solidFill>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1117654152"/>
              </p:ext>
            </p:extLst>
          </p:nvPr>
        </p:nvGraphicFramePr>
        <p:xfrm>
          <a:off x="419507" y="586930"/>
          <a:ext cx="8228964" cy="5778846"/>
        </p:xfrm>
        <a:graphic>
          <a:graphicData uri="http://schemas.openxmlformats.org/drawingml/2006/table">
            <a:tbl>
              <a:tblPr firstRow="1" bandRow="1">
                <a:tableStyleId>{2D5ABB26-0587-4C30-8999-92F81FD0307C}</a:tableStyleId>
              </a:tblPr>
              <a:tblGrid>
                <a:gridCol w="685800"/>
                <a:gridCol w="3010535"/>
                <a:gridCol w="2385694"/>
                <a:gridCol w="2146935"/>
              </a:tblGrid>
              <a:tr h="703668">
                <a:tc gridSpan="2">
                  <a:txBody>
                    <a:bodyPr/>
                    <a:lstStyle/>
                    <a:p>
                      <a:pPr marL="48895" algn="ctr">
                        <a:lnSpc>
                          <a:spcPct val="100000"/>
                        </a:lnSpc>
                        <a:spcBef>
                          <a:spcPts val="65"/>
                        </a:spcBef>
                      </a:pPr>
                      <a:r>
                        <a:rPr sz="1700" i="1" spc="-5" dirty="0">
                          <a:solidFill>
                            <a:srgbClr val="FFFFFF"/>
                          </a:solidFill>
                          <a:latin typeface="Carlito"/>
                          <a:cs typeface="Carlito"/>
                        </a:rPr>
                        <a:t>Priorità</a:t>
                      </a:r>
                      <a:endParaRPr sz="1700" dirty="0">
                        <a:latin typeface="Carlito"/>
                        <a:cs typeface="Carlito"/>
                      </a:endParaRPr>
                    </a:p>
                    <a:p>
                      <a:pPr algn="ctr">
                        <a:lnSpc>
                          <a:spcPct val="100000"/>
                        </a:lnSpc>
                        <a:spcBef>
                          <a:spcPts val="295"/>
                        </a:spcBef>
                      </a:pPr>
                      <a:r>
                        <a:rPr sz="1700" b="1" spc="-5" dirty="0">
                          <a:solidFill>
                            <a:srgbClr val="FFFFFF"/>
                          </a:solidFill>
                          <a:latin typeface="Carlito"/>
                          <a:cs typeface="Carlito"/>
                        </a:rPr>
                        <a:t>ESITI </a:t>
                      </a:r>
                      <a:r>
                        <a:rPr sz="1700" b="1" spc="-10" dirty="0">
                          <a:solidFill>
                            <a:srgbClr val="FFFFFF"/>
                          </a:solidFill>
                          <a:latin typeface="Carlito"/>
                          <a:cs typeface="Carlito"/>
                        </a:rPr>
                        <a:t>DEGLI</a:t>
                      </a:r>
                      <a:r>
                        <a:rPr sz="1700" b="1" spc="-25" dirty="0">
                          <a:solidFill>
                            <a:srgbClr val="FFFFFF"/>
                          </a:solidFill>
                          <a:latin typeface="Carlito"/>
                          <a:cs typeface="Carlito"/>
                        </a:rPr>
                        <a:t> </a:t>
                      </a:r>
                      <a:r>
                        <a:rPr sz="1700" b="1" spc="-5" dirty="0">
                          <a:solidFill>
                            <a:srgbClr val="FFFFFF"/>
                          </a:solidFill>
                          <a:latin typeface="Carlito"/>
                          <a:cs typeface="Carlito"/>
                        </a:rPr>
                        <a:t>STUDENTI</a:t>
                      </a:r>
                      <a:endParaRPr sz="1700" dirty="0">
                        <a:latin typeface="Carlito"/>
                        <a:cs typeface="Carlito"/>
                      </a:endParaRPr>
                    </a:p>
                  </a:txBody>
                  <a:tcPr marL="0" marR="0" marT="82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060"/>
                    </a:solidFill>
                  </a:tcPr>
                </a:tc>
                <a:tc hMerge="1">
                  <a:txBody>
                    <a:bodyPr/>
                    <a:lstStyle/>
                    <a:p>
                      <a:endParaRPr/>
                    </a:p>
                  </a:txBody>
                  <a:tcPr marL="0" marR="0" marT="0" marB="0"/>
                </a:tc>
                <a:tc>
                  <a:txBody>
                    <a:bodyPr/>
                    <a:lstStyle/>
                    <a:p>
                      <a:pPr algn="ctr">
                        <a:lnSpc>
                          <a:spcPct val="100000"/>
                        </a:lnSpc>
                        <a:spcBef>
                          <a:spcPts val="65"/>
                        </a:spcBef>
                      </a:pPr>
                      <a:r>
                        <a:rPr sz="1700" b="1" dirty="0">
                          <a:solidFill>
                            <a:srgbClr val="FFFFFF"/>
                          </a:solidFill>
                          <a:latin typeface="Carlito"/>
                          <a:cs typeface="Carlito"/>
                        </a:rPr>
                        <a:t>DESCRIZIONE</a:t>
                      </a:r>
                      <a:endParaRPr sz="1700" dirty="0">
                        <a:latin typeface="Carlito"/>
                        <a:cs typeface="Carlito"/>
                      </a:endParaRPr>
                    </a:p>
                    <a:p>
                      <a:pPr algn="ctr">
                        <a:lnSpc>
                          <a:spcPct val="100000"/>
                        </a:lnSpc>
                        <a:spcBef>
                          <a:spcPts val="295"/>
                        </a:spcBef>
                      </a:pPr>
                      <a:r>
                        <a:rPr sz="1700" b="1" dirty="0">
                          <a:solidFill>
                            <a:srgbClr val="FFFFFF"/>
                          </a:solidFill>
                          <a:latin typeface="Carlito"/>
                          <a:cs typeface="Carlito"/>
                        </a:rPr>
                        <a:t>DELLA</a:t>
                      </a:r>
                      <a:r>
                        <a:rPr sz="1700" b="1" spc="-15" dirty="0">
                          <a:solidFill>
                            <a:srgbClr val="FFFFFF"/>
                          </a:solidFill>
                          <a:latin typeface="Carlito"/>
                          <a:cs typeface="Carlito"/>
                        </a:rPr>
                        <a:t> </a:t>
                      </a:r>
                      <a:r>
                        <a:rPr sz="1700" b="1" spc="-20" dirty="0">
                          <a:solidFill>
                            <a:srgbClr val="FFFFFF"/>
                          </a:solidFill>
                          <a:latin typeface="Carlito"/>
                          <a:cs typeface="Carlito"/>
                        </a:rPr>
                        <a:t>PRIORITÀ</a:t>
                      </a:r>
                      <a:endParaRPr sz="1700" dirty="0">
                        <a:latin typeface="Carlito"/>
                        <a:cs typeface="Carlito"/>
                      </a:endParaRPr>
                    </a:p>
                  </a:txBody>
                  <a:tcPr marL="0" marR="0" marT="82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060"/>
                    </a:solidFill>
                  </a:tcPr>
                </a:tc>
                <a:tc>
                  <a:txBody>
                    <a:bodyPr/>
                    <a:lstStyle/>
                    <a:p>
                      <a:pPr algn="ctr">
                        <a:lnSpc>
                          <a:spcPct val="100000"/>
                        </a:lnSpc>
                        <a:spcBef>
                          <a:spcPts val="65"/>
                        </a:spcBef>
                      </a:pPr>
                      <a:r>
                        <a:rPr sz="1700" b="1" dirty="0">
                          <a:solidFill>
                            <a:srgbClr val="FFFFFF"/>
                          </a:solidFill>
                          <a:latin typeface="Carlito"/>
                          <a:cs typeface="Carlito"/>
                        </a:rPr>
                        <a:t>DESCRIZIONE</a:t>
                      </a:r>
                      <a:endParaRPr sz="1700" dirty="0">
                        <a:latin typeface="Carlito"/>
                        <a:cs typeface="Carlito"/>
                      </a:endParaRPr>
                    </a:p>
                    <a:p>
                      <a:pPr algn="ctr">
                        <a:lnSpc>
                          <a:spcPct val="100000"/>
                        </a:lnSpc>
                        <a:spcBef>
                          <a:spcPts val="295"/>
                        </a:spcBef>
                      </a:pPr>
                      <a:r>
                        <a:rPr sz="1700" b="1" dirty="0">
                          <a:solidFill>
                            <a:srgbClr val="FFFFFF"/>
                          </a:solidFill>
                          <a:latin typeface="Carlito"/>
                          <a:cs typeface="Carlito"/>
                        </a:rPr>
                        <a:t>DEL</a:t>
                      </a:r>
                      <a:r>
                        <a:rPr sz="1700" b="1" spc="-15" dirty="0">
                          <a:solidFill>
                            <a:srgbClr val="FFFFFF"/>
                          </a:solidFill>
                          <a:latin typeface="Carlito"/>
                          <a:cs typeface="Carlito"/>
                        </a:rPr>
                        <a:t> </a:t>
                      </a:r>
                      <a:r>
                        <a:rPr sz="1700" b="1" spc="-10" dirty="0">
                          <a:solidFill>
                            <a:srgbClr val="FFFFFF"/>
                          </a:solidFill>
                          <a:latin typeface="Carlito"/>
                          <a:cs typeface="Carlito"/>
                        </a:rPr>
                        <a:t>TRAGUARDO</a:t>
                      </a:r>
                      <a:endParaRPr sz="1700" dirty="0">
                        <a:latin typeface="Carlito"/>
                        <a:cs typeface="Carlito"/>
                      </a:endParaRPr>
                    </a:p>
                  </a:txBody>
                  <a:tcPr marL="0" marR="0" marT="82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060"/>
                    </a:solidFill>
                  </a:tcPr>
                </a:tc>
              </a:tr>
              <a:tr h="1226819">
                <a:tc>
                  <a:txBody>
                    <a:bodyPr/>
                    <a:lstStyle/>
                    <a:p>
                      <a:pPr>
                        <a:lnSpc>
                          <a:spcPct val="100000"/>
                        </a:lnSpc>
                      </a:pPr>
                      <a:endParaRPr sz="1900">
                        <a:latin typeface="Times New Roman"/>
                        <a:cs typeface="Times New Roman"/>
                      </a:endParaRPr>
                    </a:p>
                    <a:p>
                      <a:pPr marL="42545">
                        <a:lnSpc>
                          <a:spcPct val="100000"/>
                        </a:lnSpc>
                        <a:spcBef>
                          <a:spcPts val="1535"/>
                        </a:spcBef>
                      </a:pPr>
                      <a:r>
                        <a:rPr sz="1700" dirty="0">
                          <a:solidFill>
                            <a:srgbClr val="002060"/>
                          </a:solidFill>
                          <a:latin typeface="Wingdings"/>
                          <a:cs typeface="Wingdings"/>
                        </a:rPr>
                        <a:t></a:t>
                      </a:r>
                      <a:endParaRPr sz="1700">
                        <a:latin typeface="Wingdings"/>
                        <a:cs typeface="Wingding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2850">
                        <a:latin typeface="Times New Roman"/>
                        <a:cs typeface="Times New Roman"/>
                      </a:endParaRPr>
                    </a:p>
                    <a:p>
                      <a:pPr marL="42545">
                        <a:lnSpc>
                          <a:spcPct val="100000"/>
                        </a:lnSpc>
                      </a:pPr>
                      <a:r>
                        <a:rPr sz="2300" b="1" dirty="0">
                          <a:solidFill>
                            <a:srgbClr val="002060"/>
                          </a:solidFill>
                          <a:latin typeface="Carlito"/>
                          <a:cs typeface="Carlito"/>
                        </a:rPr>
                        <a:t>a) </a:t>
                      </a:r>
                      <a:r>
                        <a:rPr sz="2300" b="1" spc="-10" dirty="0">
                          <a:solidFill>
                            <a:srgbClr val="002060"/>
                          </a:solidFill>
                          <a:latin typeface="Carlito"/>
                          <a:cs typeface="Carlito"/>
                        </a:rPr>
                        <a:t>Risultati</a:t>
                      </a:r>
                      <a:r>
                        <a:rPr sz="2300" b="1" spc="-35" dirty="0">
                          <a:solidFill>
                            <a:srgbClr val="002060"/>
                          </a:solidFill>
                          <a:latin typeface="Carlito"/>
                          <a:cs typeface="Carlito"/>
                        </a:rPr>
                        <a:t> </a:t>
                      </a:r>
                      <a:r>
                        <a:rPr sz="2300" b="1" spc="-5" dirty="0">
                          <a:solidFill>
                            <a:srgbClr val="002060"/>
                          </a:solidFill>
                          <a:latin typeface="Carlito"/>
                          <a:cs typeface="Carlito"/>
                        </a:rPr>
                        <a:t>scolastici</a:t>
                      </a:r>
                      <a:endParaRPr sz="2300">
                        <a:latin typeface="Carlito"/>
                        <a:cs typeface="Carlito"/>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800" dirty="0">
                        <a:latin typeface="Times New Roman"/>
                        <a:cs typeface="Times New Roman"/>
                      </a:endParaRPr>
                    </a:p>
                    <a:p>
                      <a:pPr marL="42545" marR="286385">
                        <a:lnSpc>
                          <a:spcPct val="115300"/>
                        </a:lnSpc>
                      </a:pPr>
                      <a:r>
                        <a:rPr lang="it-IT" sz="1700" dirty="0" smtClean="0">
                          <a:solidFill>
                            <a:srgbClr val="002060"/>
                          </a:solidFill>
                          <a:latin typeface="Caladea"/>
                          <a:cs typeface="Caladea"/>
                        </a:rPr>
                        <a:t> </a:t>
                      </a:r>
                      <a:endParaRPr sz="1700" dirty="0">
                        <a:latin typeface="Caladea"/>
                        <a:cs typeface="Calade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0"/>
                        </a:spcBef>
                      </a:pPr>
                      <a:endParaRPr sz="1800" dirty="0">
                        <a:latin typeface="Times New Roman"/>
                        <a:cs typeface="Times New Roman"/>
                      </a:endParaRPr>
                    </a:p>
                    <a:p>
                      <a:pPr marL="42545" marR="48260">
                        <a:lnSpc>
                          <a:spcPct val="115300"/>
                        </a:lnSpc>
                      </a:pPr>
                      <a:r>
                        <a:rPr lang="it-IT" sz="1700" dirty="0" smtClean="0">
                          <a:solidFill>
                            <a:srgbClr val="002060"/>
                          </a:solidFill>
                          <a:latin typeface="Caladea"/>
                          <a:cs typeface="Caladea"/>
                        </a:rPr>
                        <a:t> </a:t>
                      </a:r>
                      <a:endParaRPr sz="1700" dirty="0">
                        <a:latin typeface="Caladea"/>
                        <a:cs typeface="Caladea"/>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64361">
                <a:tc>
                  <a:txBody>
                    <a:bodyPr/>
                    <a:lstStyle/>
                    <a:p>
                      <a:pPr>
                        <a:lnSpc>
                          <a:spcPct val="100000"/>
                        </a:lnSpc>
                      </a:pPr>
                      <a:endParaRPr sz="1900">
                        <a:latin typeface="Times New Roman"/>
                        <a:cs typeface="Times New Roman"/>
                      </a:endParaRPr>
                    </a:p>
                    <a:p>
                      <a:pPr marL="42545">
                        <a:lnSpc>
                          <a:spcPct val="100000"/>
                        </a:lnSpc>
                        <a:spcBef>
                          <a:spcPts val="1680"/>
                        </a:spcBef>
                      </a:pPr>
                      <a:r>
                        <a:rPr sz="1700" dirty="0">
                          <a:solidFill>
                            <a:srgbClr val="002060"/>
                          </a:solidFill>
                          <a:latin typeface="Wingdings"/>
                          <a:cs typeface="Wingdings"/>
                        </a:rPr>
                        <a:t></a:t>
                      </a:r>
                      <a:endParaRPr sz="1700">
                        <a:latin typeface="Wingdings"/>
                        <a:cs typeface="Wingding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545" marR="158750" indent="66675">
                        <a:lnSpc>
                          <a:spcPct val="115199"/>
                        </a:lnSpc>
                        <a:spcBef>
                          <a:spcPts val="1460"/>
                        </a:spcBef>
                      </a:pPr>
                      <a:r>
                        <a:rPr sz="2300" b="1" spc="-5" dirty="0">
                          <a:solidFill>
                            <a:srgbClr val="002060"/>
                          </a:solidFill>
                          <a:latin typeface="Carlito"/>
                          <a:cs typeface="Carlito"/>
                        </a:rPr>
                        <a:t>b) </a:t>
                      </a:r>
                      <a:r>
                        <a:rPr sz="2300" b="1" spc="-10" dirty="0">
                          <a:solidFill>
                            <a:srgbClr val="002060"/>
                          </a:solidFill>
                          <a:latin typeface="Carlito"/>
                          <a:cs typeface="Carlito"/>
                        </a:rPr>
                        <a:t>Risultati </a:t>
                      </a:r>
                      <a:r>
                        <a:rPr sz="2300" b="1" spc="-5" dirty="0">
                          <a:solidFill>
                            <a:srgbClr val="002060"/>
                          </a:solidFill>
                          <a:latin typeface="Carlito"/>
                          <a:cs typeface="Carlito"/>
                        </a:rPr>
                        <a:t>nelle </a:t>
                      </a:r>
                      <a:r>
                        <a:rPr sz="2300" b="1" spc="-15" dirty="0">
                          <a:solidFill>
                            <a:srgbClr val="002060"/>
                          </a:solidFill>
                          <a:latin typeface="Carlito"/>
                          <a:cs typeface="Carlito"/>
                        </a:rPr>
                        <a:t>prove  standardizzate</a:t>
                      </a:r>
                      <a:endParaRPr sz="2300">
                        <a:latin typeface="Carlito"/>
                        <a:cs typeface="Carlito"/>
                      </a:endParaRPr>
                    </a:p>
                  </a:txBody>
                  <a:tcPr marL="0" marR="0" marT="1854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26820">
                <a:tc>
                  <a:txBody>
                    <a:bodyPr/>
                    <a:lstStyle/>
                    <a:p>
                      <a:pPr>
                        <a:lnSpc>
                          <a:spcPct val="100000"/>
                        </a:lnSpc>
                      </a:pPr>
                      <a:endParaRPr sz="1900">
                        <a:latin typeface="Times New Roman"/>
                        <a:cs typeface="Times New Roman"/>
                      </a:endParaRPr>
                    </a:p>
                    <a:p>
                      <a:pPr marL="42545">
                        <a:lnSpc>
                          <a:spcPct val="100000"/>
                        </a:lnSpc>
                        <a:spcBef>
                          <a:spcPts val="1535"/>
                        </a:spcBef>
                      </a:pPr>
                      <a:r>
                        <a:rPr sz="1700" dirty="0">
                          <a:solidFill>
                            <a:srgbClr val="002060"/>
                          </a:solidFill>
                          <a:latin typeface="Wingdings"/>
                          <a:cs typeface="Wingdings"/>
                        </a:rPr>
                        <a:t></a:t>
                      </a:r>
                      <a:endParaRPr sz="1700">
                        <a:latin typeface="Wingdings"/>
                        <a:cs typeface="Wingding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2850">
                        <a:latin typeface="Times New Roman"/>
                        <a:cs typeface="Times New Roman"/>
                      </a:endParaRPr>
                    </a:p>
                    <a:p>
                      <a:pPr marL="42545">
                        <a:lnSpc>
                          <a:spcPct val="100000"/>
                        </a:lnSpc>
                      </a:pPr>
                      <a:r>
                        <a:rPr sz="2300" b="1" spc="-5" dirty="0">
                          <a:solidFill>
                            <a:srgbClr val="002060"/>
                          </a:solidFill>
                          <a:latin typeface="Carlito"/>
                          <a:cs typeface="Carlito"/>
                        </a:rPr>
                        <a:t>c) </a:t>
                      </a:r>
                      <a:r>
                        <a:rPr sz="2300" b="1" spc="-10" dirty="0">
                          <a:solidFill>
                            <a:srgbClr val="002060"/>
                          </a:solidFill>
                          <a:latin typeface="Carlito"/>
                          <a:cs typeface="Carlito"/>
                        </a:rPr>
                        <a:t>Competenze</a:t>
                      </a:r>
                      <a:r>
                        <a:rPr sz="2300" b="1" spc="-20" dirty="0">
                          <a:solidFill>
                            <a:srgbClr val="002060"/>
                          </a:solidFill>
                          <a:latin typeface="Carlito"/>
                          <a:cs typeface="Carlito"/>
                        </a:rPr>
                        <a:t> </a:t>
                      </a:r>
                      <a:r>
                        <a:rPr sz="2300" b="1" spc="-15" dirty="0">
                          <a:solidFill>
                            <a:srgbClr val="002060"/>
                          </a:solidFill>
                          <a:latin typeface="Carlito"/>
                          <a:cs typeface="Carlito"/>
                        </a:rPr>
                        <a:t>chiave</a:t>
                      </a:r>
                      <a:endParaRPr sz="2300">
                        <a:latin typeface="Carlito"/>
                        <a:cs typeface="Carlito"/>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26825">
                <a:tc>
                  <a:txBody>
                    <a:bodyPr/>
                    <a:lstStyle/>
                    <a:p>
                      <a:pPr>
                        <a:lnSpc>
                          <a:spcPct val="100000"/>
                        </a:lnSpc>
                      </a:pPr>
                      <a:endParaRPr sz="1900">
                        <a:latin typeface="Times New Roman"/>
                        <a:cs typeface="Times New Roman"/>
                      </a:endParaRPr>
                    </a:p>
                    <a:p>
                      <a:pPr marL="42545">
                        <a:lnSpc>
                          <a:spcPct val="100000"/>
                        </a:lnSpc>
                        <a:spcBef>
                          <a:spcPts val="1535"/>
                        </a:spcBef>
                      </a:pPr>
                      <a:r>
                        <a:rPr sz="1700" dirty="0">
                          <a:solidFill>
                            <a:srgbClr val="002060"/>
                          </a:solidFill>
                          <a:latin typeface="Wingdings"/>
                          <a:cs typeface="Wingdings"/>
                        </a:rPr>
                        <a:t></a:t>
                      </a:r>
                      <a:endParaRPr sz="1700">
                        <a:latin typeface="Wingdings"/>
                        <a:cs typeface="Wingding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2850" dirty="0">
                        <a:latin typeface="Times New Roman"/>
                        <a:cs typeface="Times New Roman"/>
                      </a:endParaRPr>
                    </a:p>
                    <a:p>
                      <a:pPr marL="42545">
                        <a:lnSpc>
                          <a:spcPct val="100000"/>
                        </a:lnSpc>
                      </a:pPr>
                      <a:r>
                        <a:rPr sz="2300" b="1" spc="-5" dirty="0">
                          <a:solidFill>
                            <a:srgbClr val="002060"/>
                          </a:solidFill>
                          <a:latin typeface="Carlito"/>
                          <a:cs typeface="Carlito"/>
                        </a:rPr>
                        <a:t>d) Risultati </a:t>
                      </a:r>
                      <a:r>
                        <a:rPr sz="2300" b="1" dirty="0">
                          <a:solidFill>
                            <a:srgbClr val="002060"/>
                          </a:solidFill>
                          <a:latin typeface="Carlito"/>
                          <a:cs typeface="Carlito"/>
                        </a:rPr>
                        <a:t>a</a:t>
                      </a:r>
                      <a:r>
                        <a:rPr sz="2300" b="1" spc="-40" dirty="0">
                          <a:solidFill>
                            <a:srgbClr val="002060"/>
                          </a:solidFill>
                          <a:latin typeface="Carlito"/>
                          <a:cs typeface="Carlito"/>
                        </a:rPr>
                        <a:t> </a:t>
                      </a:r>
                      <a:r>
                        <a:rPr sz="2300" b="1" spc="-10" dirty="0">
                          <a:solidFill>
                            <a:srgbClr val="002060"/>
                          </a:solidFill>
                          <a:latin typeface="Carlito"/>
                          <a:cs typeface="Carlito"/>
                        </a:rPr>
                        <a:t>distanza</a:t>
                      </a:r>
                      <a:endParaRPr sz="2300" dirty="0">
                        <a:latin typeface="Carlito"/>
                        <a:cs typeface="Carlito"/>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9" name="object 9"/>
          <p:cNvSpPr txBox="1">
            <a:spLocks noGrp="1"/>
          </p:cNvSpPr>
          <p:nvPr>
            <p:ph type="title"/>
          </p:nvPr>
        </p:nvSpPr>
        <p:spPr>
          <a:xfrm>
            <a:off x="553854" y="46545"/>
            <a:ext cx="7906578" cy="504625"/>
          </a:xfrm>
          <a:prstGeom prst="rect">
            <a:avLst/>
          </a:prstGeom>
        </p:spPr>
        <p:txBody>
          <a:bodyPr vert="horz" wrap="square" lIns="0" tIns="12065" rIns="0" bIns="0" rtlCol="0">
            <a:spAutoFit/>
          </a:bodyPr>
          <a:lstStyle/>
          <a:p>
            <a:pPr marL="12700">
              <a:lnSpc>
                <a:spcPct val="100000"/>
              </a:lnSpc>
              <a:spcBef>
                <a:spcPts val="95"/>
              </a:spcBef>
            </a:pPr>
            <a:r>
              <a:rPr sz="3200" b="1" u="none" spc="-5" dirty="0">
                <a:solidFill>
                  <a:srgbClr val="FFFF00"/>
                </a:solidFill>
                <a:latin typeface="+mn-lt"/>
              </a:rPr>
              <a:t>La sezione 5 nel</a:t>
            </a:r>
            <a:r>
              <a:rPr sz="3200" b="1" u="none" spc="-10" dirty="0">
                <a:solidFill>
                  <a:srgbClr val="FFFF00"/>
                </a:solidFill>
                <a:latin typeface="+mn-lt"/>
              </a:rPr>
              <a:t> </a:t>
            </a:r>
            <a:r>
              <a:rPr sz="3200" b="1" u="none" spc="-65" dirty="0">
                <a:solidFill>
                  <a:srgbClr val="FFFF00"/>
                </a:solidFill>
                <a:latin typeface="+mn-lt"/>
              </a:rPr>
              <a:t>RAV</a:t>
            </a:r>
            <a:endParaRPr sz="3200" b="1" dirty="0">
              <a:solidFill>
                <a:srgbClr val="FFFF00"/>
              </a:solidFill>
              <a:latin typeface="+mn-lt"/>
            </a:endParaRPr>
          </a:p>
        </p:txBody>
      </p:sp>
    </p:spTree>
    <p:extLst>
      <p:ext uri="{BB962C8B-B14F-4D97-AF65-F5344CB8AC3E}">
        <p14:creationId xmlns:p14="http://schemas.microsoft.com/office/powerpoint/2010/main" val="141894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42</a:t>
            </a:r>
            <a:endParaRPr sz="800">
              <a:solidFill>
                <a:prstClr val="black"/>
              </a:solidFill>
              <a:latin typeface="Arial"/>
              <a:cs typeface="Arial"/>
            </a:endParaRPr>
          </a:p>
        </p:txBody>
      </p:sp>
      <p:sp>
        <p:nvSpPr>
          <p:cNvPr id="9" name="object 9"/>
          <p:cNvSpPr/>
          <p:nvPr/>
        </p:nvSpPr>
        <p:spPr>
          <a:xfrm>
            <a:off x="1466088" y="588276"/>
            <a:ext cx="6211811" cy="572717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0" name="object 10"/>
          <p:cNvSpPr txBox="1"/>
          <p:nvPr/>
        </p:nvSpPr>
        <p:spPr>
          <a:xfrm>
            <a:off x="3772725" y="1011466"/>
            <a:ext cx="1598295" cy="285115"/>
          </a:xfrm>
          <a:prstGeom prst="rect">
            <a:avLst/>
          </a:prstGeom>
        </p:spPr>
        <p:txBody>
          <a:bodyPr vert="horz" wrap="square" lIns="0" tIns="13335" rIns="0" bIns="0" rtlCol="0">
            <a:spAutoFit/>
          </a:bodyPr>
          <a:lstStyle/>
          <a:p>
            <a:pPr marL="12700">
              <a:spcBef>
                <a:spcPts val="105"/>
              </a:spcBef>
            </a:pPr>
            <a:r>
              <a:rPr sz="1700" b="1" spc="-5" dirty="0">
                <a:solidFill>
                  <a:srgbClr val="FFFFFF"/>
                </a:solidFill>
                <a:latin typeface="Arial"/>
                <a:cs typeface="Arial"/>
              </a:rPr>
              <a:t>Impatto</a:t>
            </a:r>
            <a:r>
              <a:rPr sz="1700" b="1" spc="-45" dirty="0">
                <a:solidFill>
                  <a:srgbClr val="FFFFFF"/>
                </a:solidFill>
                <a:latin typeface="Arial"/>
                <a:cs typeface="Arial"/>
              </a:rPr>
              <a:t> </a:t>
            </a:r>
            <a:r>
              <a:rPr sz="1700" b="1" spc="-5" dirty="0">
                <a:solidFill>
                  <a:srgbClr val="FFFFFF"/>
                </a:solidFill>
                <a:latin typeface="Arial"/>
                <a:cs typeface="Arial"/>
              </a:rPr>
              <a:t>sociale</a:t>
            </a:r>
            <a:endParaRPr sz="1700">
              <a:solidFill>
                <a:prstClr val="black"/>
              </a:solidFill>
              <a:latin typeface="Arial"/>
              <a:cs typeface="Arial"/>
            </a:endParaRPr>
          </a:p>
        </p:txBody>
      </p:sp>
      <p:sp>
        <p:nvSpPr>
          <p:cNvPr id="11" name="object 11"/>
          <p:cNvSpPr/>
          <p:nvPr/>
        </p:nvSpPr>
        <p:spPr>
          <a:xfrm>
            <a:off x="1848611" y="1434096"/>
            <a:ext cx="5446776" cy="488135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2" name="object 12"/>
          <p:cNvSpPr txBox="1"/>
          <p:nvPr/>
        </p:nvSpPr>
        <p:spPr>
          <a:xfrm>
            <a:off x="3741191" y="1844865"/>
            <a:ext cx="1660525" cy="285115"/>
          </a:xfrm>
          <a:prstGeom prst="rect">
            <a:avLst/>
          </a:prstGeom>
        </p:spPr>
        <p:txBody>
          <a:bodyPr vert="horz" wrap="square" lIns="0" tIns="13335" rIns="0" bIns="0" rtlCol="0">
            <a:spAutoFit/>
          </a:bodyPr>
          <a:lstStyle/>
          <a:p>
            <a:pPr marL="12700">
              <a:spcBef>
                <a:spcPts val="105"/>
              </a:spcBef>
            </a:pPr>
            <a:r>
              <a:rPr sz="1700" b="1" spc="-5" dirty="0">
                <a:solidFill>
                  <a:srgbClr val="002060"/>
                </a:solidFill>
                <a:latin typeface="Arial"/>
                <a:cs typeface="Arial"/>
              </a:rPr>
              <a:t>Bilancio</a:t>
            </a:r>
            <a:r>
              <a:rPr sz="1700" b="1" spc="-30" dirty="0">
                <a:solidFill>
                  <a:srgbClr val="002060"/>
                </a:solidFill>
                <a:latin typeface="Arial"/>
                <a:cs typeface="Arial"/>
              </a:rPr>
              <a:t> </a:t>
            </a:r>
            <a:r>
              <a:rPr sz="1700" b="1" spc="-5" dirty="0">
                <a:solidFill>
                  <a:srgbClr val="002060"/>
                </a:solidFill>
                <a:latin typeface="Arial"/>
                <a:cs typeface="Arial"/>
              </a:rPr>
              <a:t>sociale</a:t>
            </a:r>
            <a:endParaRPr sz="1700">
              <a:solidFill>
                <a:prstClr val="black"/>
              </a:solidFill>
              <a:latin typeface="Arial"/>
              <a:cs typeface="Arial"/>
            </a:endParaRPr>
          </a:p>
        </p:txBody>
      </p:sp>
      <p:sp>
        <p:nvSpPr>
          <p:cNvPr id="13" name="object 13"/>
          <p:cNvSpPr/>
          <p:nvPr/>
        </p:nvSpPr>
        <p:spPr>
          <a:xfrm>
            <a:off x="2321051" y="2279916"/>
            <a:ext cx="4501883" cy="403553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3692169" y="2567876"/>
            <a:ext cx="1759585" cy="518159"/>
          </a:xfrm>
          <a:prstGeom prst="rect">
            <a:avLst/>
          </a:prstGeom>
        </p:spPr>
        <p:txBody>
          <a:bodyPr vert="horz" wrap="square" lIns="0" tIns="41910" rIns="0" bIns="0" rtlCol="0">
            <a:spAutoFit/>
          </a:bodyPr>
          <a:lstStyle/>
          <a:p>
            <a:pPr marL="512445" marR="5080" indent="-500380">
              <a:lnSpc>
                <a:spcPts val="1839"/>
              </a:lnSpc>
              <a:spcBef>
                <a:spcPts val="330"/>
              </a:spcBef>
            </a:pPr>
            <a:r>
              <a:rPr sz="1700" b="1" spc="5" dirty="0">
                <a:solidFill>
                  <a:srgbClr val="FFFFFF"/>
                </a:solidFill>
                <a:latin typeface="Arial"/>
                <a:cs typeface="Arial"/>
              </a:rPr>
              <a:t>R</a:t>
            </a:r>
            <a:r>
              <a:rPr sz="1700" b="1" dirty="0">
                <a:solidFill>
                  <a:srgbClr val="FFFFFF"/>
                </a:solidFill>
                <a:latin typeface="Arial"/>
                <a:cs typeface="Arial"/>
              </a:rPr>
              <a:t>end</a:t>
            </a:r>
            <a:r>
              <a:rPr sz="1700" b="1" spc="-10" dirty="0">
                <a:solidFill>
                  <a:srgbClr val="FFFFFF"/>
                </a:solidFill>
                <a:latin typeface="Arial"/>
                <a:cs typeface="Arial"/>
              </a:rPr>
              <a:t>i</a:t>
            </a:r>
            <a:r>
              <a:rPr sz="1700" b="1" dirty="0">
                <a:solidFill>
                  <a:srgbClr val="FFFFFF"/>
                </a:solidFill>
                <a:latin typeface="Arial"/>
                <a:cs typeface="Arial"/>
              </a:rPr>
              <a:t>con</a:t>
            </a:r>
            <a:r>
              <a:rPr sz="1700" b="1" spc="-5" dirty="0">
                <a:solidFill>
                  <a:srgbClr val="FFFFFF"/>
                </a:solidFill>
                <a:latin typeface="Arial"/>
                <a:cs typeface="Arial"/>
              </a:rPr>
              <a:t>t</a:t>
            </a:r>
            <a:r>
              <a:rPr sz="1700" b="1" dirty="0">
                <a:solidFill>
                  <a:srgbClr val="FFFFFF"/>
                </a:solidFill>
                <a:latin typeface="Arial"/>
                <a:cs typeface="Arial"/>
              </a:rPr>
              <a:t>az</a:t>
            </a:r>
            <a:r>
              <a:rPr sz="1700" b="1" spc="-10" dirty="0">
                <a:solidFill>
                  <a:srgbClr val="FFFFFF"/>
                </a:solidFill>
                <a:latin typeface="Arial"/>
                <a:cs typeface="Arial"/>
              </a:rPr>
              <a:t>i</a:t>
            </a:r>
            <a:r>
              <a:rPr sz="1700" b="1" dirty="0">
                <a:solidFill>
                  <a:srgbClr val="FFFFFF"/>
                </a:solidFill>
                <a:latin typeface="Arial"/>
                <a:cs typeface="Arial"/>
              </a:rPr>
              <a:t>one  </a:t>
            </a:r>
            <a:r>
              <a:rPr sz="1700" b="1" spc="-5" dirty="0">
                <a:solidFill>
                  <a:srgbClr val="FFFFFF"/>
                </a:solidFill>
                <a:latin typeface="Arial"/>
                <a:cs typeface="Arial"/>
              </a:rPr>
              <a:t>sociale</a:t>
            </a:r>
            <a:endParaRPr sz="1700">
              <a:solidFill>
                <a:prstClr val="black"/>
              </a:solidFill>
              <a:latin typeface="Arial"/>
              <a:cs typeface="Arial"/>
            </a:endParaRPr>
          </a:p>
        </p:txBody>
      </p:sp>
      <p:sp>
        <p:nvSpPr>
          <p:cNvPr id="15" name="object 15"/>
          <p:cNvSpPr/>
          <p:nvPr/>
        </p:nvSpPr>
        <p:spPr>
          <a:xfrm>
            <a:off x="2731007" y="3125736"/>
            <a:ext cx="3681984" cy="318971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6" name="object 16"/>
          <p:cNvSpPr txBox="1"/>
          <p:nvPr/>
        </p:nvSpPr>
        <p:spPr>
          <a:xfrm>
            <a:off x="4077017" y="3427514"/>
            <a:ext cx="988694" cy="518159"/>
          </a:xfrm>
          <a:prstGeom prst="rect">
            <a:avLst/>
          </a:prstGeom>
        </p:spPr>
        <p:txBody>
          <a:bodyPr vert="horz" wrap="square" lIns="0" tIns="41910" rIns="0" bIns="0" rtlCol="0">
            <a:spAutoFit/>
          </a:bodyPr>
          <a:lstStyle/>
          <a:p>
            <a:pPr marL="128270" marR="5080" indent="-116205">
              <a:lnSpc>
                <a:spcPts val="1839"/>
              </a:lnSpc>
              <a:spcBef>
                <a:spcPts val="330"/>
              </a:spcBef>
            </a:pPr>
            <a:r>
              <a:rPr sz="1700" b="1" spc="5" dirty="0">
                <a:solidFill>
                  <a:srgbClr val="002060"/>
                </a:solidFill>
                <a:latin typeface="Arial"/>
                <a:cs typeface="Arial"/>
              </a:rPr>
              <a:t>R</a:t>
            </a:r>
            <a:r>
              <a:rPr sz="1700" b="1" dirty="0">
                <a:solidFill>
                  <a:srgbClr val="002060"/>
                </a:solidFill>
                <a:latin typeface="Arial"/>
                <a:cs typeface="Arial"/>
              </a:rPr>
              <a:t>appo</a:t>
            </a:r>
            <a:r>
              <a:rPr sz="1700" b="1" spc="-5" dirty="0">
                <a:solidFill>
                  <a:srgbClr val="002060"/>
                </a:solidFill>
                <a:latin typeface="Arial"/>
                <a:cs typeface="Arial"/>
              </a:rPr>
              <a:t>rt</a:t>
            </a:r>
            <a:r>
              <a:rPr sz="1700" b="1" dirty="0">
                <a:solidFill>
                  <a:srgbClr val="002060"/>
                </a:solidFill>
                <a:latin typeface="Arial"/>
                <a:cs typeface="Arial"/>
              </a:rPr>
              <a:t>o  </a:t>
            </a:r>
            <a:r>
              <a:rPr sz="1700" b="1" spc="-5" dirty="0">
                <a:solidFill>
                  <a:srgbClr val="002060"/>
                </a:solidFill>
                <a:latin typeface="Arial"/>
                <a:cs typeface="Arial"/>
              </a:rPr>
              <a:t>sociale</a:t>
            </a:r>
            <a:endParaRPr sz="1700">
              <a:solidFill>
                <a:prstClr val="black"/>
              </a:solidFill>
              <a:latin typeface="Arial"/>
              <a:cs typeface="Arial"/>
            </a:endParaRPr>
          </a:p>
        </p:txBody>
      </p:sp>
      <p:sp>
        <p:nvSpPr>
          <p:cNvPr id="17" name="object 17"/>
          <p:cNvSpPr/>
          <p:nvPr/>
        </p:nvSpPr>
        <p:spPr>
          <a:xfrm>
            <a:off x="3224783" y="3971556"/>
            <a:ext cx="2694432" cy="23438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8" name="object 18"/>
          <p:cNvSpPr txBox="1"/>
          <p:nvPr/>
        </p:nvSpPr>
        <p:spPr>
          <a:xfrm>
            <a:off x="3848417" y="4831117"/>
            <a:ext cx="1447165" cy="239395"/>
          </a:xfrm>
          <a:prstGeom prst="rect">
            <a:avLst/>
          </a:prstGeom>
        </p:spPr>
        <p:txBody>
          <a:bodyPr vert="horz" wrap="square" lIns="0" tIns="12700" rIns="0" bIns="0" rtlCol="0">
            <a:spAutoFit/>
          </a:bodyPr>
          <a:lstStyle/>
          <a:p>
            <a:pPr marL="12700">
              <a:spcBef>
                <a:spcPts val="100"/>
              </a:spcBef>
            </a:pPr>
            <a:r>
              <a:rPr sz="1400" b="1" spc="-5" dirty="0">
                <a:solidFill>
                  <a:srgbClr val="FFFFFF"/>
                </a:solidFill>
                <a:latin typeface="Arial"/>
                <a:cs typeface="Arial"/>
              </a:rPr>
              <a:t>Rendicontazione</a:t>
            </a:r>
            <a:endParaRPr sz="1400">
              <a:solidFill>
                <a:prstClr val="black"/>
              </a:solidFill>
              <a:latin typeface="Arial"/>
              <a:cs typeface="Arial"/>
            </a:endParaRPr>
          </a:p>
        </p:txBody>
      </p:sp>
    </p:spTree>
    <p:extLst>
      <p:ext uri="{BB962C8B-B14F-4D97-AF65-F5344CB8AC3E}">
        <p14:creationId xmlns:p14="http://schemas.microsoft.com/office/powerpoint/2010/main" val="923337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44</a:t>
            </a:r>
            <a:endParaRPr sz="800">
              <a:solidFill>
                <a:prstClr val="black"/>
              </a:solidFill>
              <a:latin typeface="Arial"/>
              <a:cs typeface="Arial"/>
            </a:endParaRPr>
          </a:p>
        </p:txBody>
      </p:sp>
      <p:sp>
        <p:nvSpPr>
          <p:cNvPr id="3" name="object 3"/>
          <p:cNvSpPr/>
          <p:nvPr/>
        </p:nvSpPr>
        <p:spPr>
          <a:xfrm>
            <a:off x="7534656" y="6225540"/>
            <a:ext cx="367283" cy="48920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328612" y="90752"/>
            <a:ext cx="8419851" cy="504625"/>
          </a:xfrm>
          <a:prstGeom prst="rect">
            <a:avLst/>
          </a:prstGeom>
        </p:spPr>
        <p:txBody>
          <a:bodyPr vert="horz" wrap="square" lIns="0" tIns="12065" rIns="0" bIns="0" rtlCol="0">
            <a:spAutoFit/>
          </a:bodyPr>
          <a:lstStyle/>
          <a:p>
            <a:pPr marL="12700">
              <a:lnSpc>
                <a:spcPct val="100000"/>
              </a:lnSpc>
              <a:spcBef>
                <a:spcPts val="95"/>
              </a:spcBef>
            </a:pPr>
            <a:r>
              <a:rPr sz="3200" b="1" u="none" spc="-5" dirty="0">
                <a:solidFill>
                  <a:srgbClr val="FFFF00"/>
                </a:solidFill>
                <a:latin typeface="+mn-lt"/>
              </a:rPr>
              <a:t>IL </a:t>
            </a:r>
            <a:r>
              <a:rPr sz="3200" b="1" u="none" spc="-15" dirty="0">
                <a:solidFill>
                  <a:srgbClr val="FFFF00"/>
                </a:solidFill>
                <a:latin typeface="+mn-lt"/>
              </a:rPr>
              <a:t>RAPPORTO</a:t>
            </a:r>
            <a:r>
              <a:rPr sz="3200" b="1" u="none" spc="-70" dirty="0">
                <a:solidFill>
                  <a:srgbClr val="FFFF00"/>
                </a:solidFill>
                <a:latin typeface="+mn-lt"/>
              </a:rPr>
              <a:t> </a:t>
            </a:r>
            <a:r>
              <a:rPr sz="3200" b="1" u="none" spc="-5" dirty="0">
                <a:solidFill>
                  <a:srgbClr val="FFFF00"/>
                </a:solidFill>
                <a:latin typeface="+mn-lt"/>
              </a:rPr>
              <a:t>SOCIALE</a:t>
            </a:r>
            <a:endParaRPr sz="3200" b="1" dirty="0">
              <a:solidFill>
                <a:srgbClr val="FFFF00"/>
              </a:solidFill>
              <a:latin typeface="+mn-lt"/>
            </a:endParaRPr>
          </a:p>
        </p:txBody>
      </p:sp>
      <p:sp>
        <p:nvSpPr>
          <p:cNvPr id="9" name="object 9"/>
          <p:cNvSpPr txBox="1"/>
          <p:nvPr/>
        </p:nvSpPr>
        <p:spPr>
          <a:xfrm>
            <a:off x="107504" y="840905"/>
            <a:ext cx="8712967" cy="443711"/>
          </a:xfrm>
          <a:prstGeom prst="rect">
            <a:avLst/>
          </a:prstGeom>
        </p:spPr>
        <p:txBody>
          <a:bodyPr vert="horz" wrap="square" lIns="0" tIns="12700" rIns="0" bIns="0" rtlCol="0">
            <a:spAutoFit/>
          </a:bodyPr>
          <a:lstStyle/>
          <a:p>
            <a:pPr marL="12700">
              <a:spcBef>
                <a:spcPts val="100"/>
              </a:spcBef>
            </a:pPr>
            <a:r>
              <a:rPr sz="2800" b="1" dirty="0">
                <a:solidFill>
                  <a:srgbClr val="FFFF00"/>
                </a:solidFill>
                <a:cs typeface="Arial"/>
              </a:rPr>
              <a:t>(“</a:t>
            </a:r>
            <a:r>
              <a:rPr sz="2800" b="1" i="1" dirty="0">
                <a:solidFill>
                  <a:srgbClr val="FFFF00"/>
                </a:solidFill>
                <a:cs typeface="Arial"/>
              </a:rPr>
              <a:t>la </a:t>
            </a:r>
            <a:r>
              <a:rPr sz="2800" b="1" i="1" spc="-5" dirty="0">
                <a:solidFill>
                  <a:srgbClr val="FFFF00"/>
                </a:solidFill>
                <a:cs typeface="Arial"/>
              </a:rPr>
              <a:t>pubblicazione e diffusione dei risultati</a:t>
            </a:r>
            <a:r>
              <a:rPr sz="2800" b="1" i="1" spc="95" dirty="0">
                <a:solidFill>
                  <a:srgbClr val="FFFF00"/>
                </a:solidFill>
                <a:cs typeface="Arial"/>
              </a:rPr>
              <a:t> </a:t>
            </a:r>
            <a:r>
              <a:rPr sz="2800" b="1" i="1" spc="-5" dirty="0">
                <a:solidFill>
                  <a:srgbClr val="FFFF00"/>
                </a:solidFill>
                <a:cs typeface="Arial"/>
              </a:rPr>
              <a:t>raggiunti</a:t>
            </a:r>
            <a:r>
              <a:rPr sz="2800" b="1" spc="-5" dirty="0">
                <a:solidFill>
                  <a:srgbClr val="FFFF00"/>
                </a:solidFill>
                <a:cs typeface="Arial"/>
              </a:rPr>
              <a:t>”)</a:t>
            </a:r>
            <a:endParaRPr sz="2800" dirty="0">
              <a:solidFill>
                <a:srgbClr val="FFFF00"/>
              </a:solidFill>
              <a:cs typeface="Arial"/>
            </a:endParaRPr>
          </a:p>
        </p:txBody>
      </p:sp>
      <p:graphicFrame>
        <p:nvGraphicFramePr>
          <p:cNvPr id="10" name="object 10"/>
          <p:cNvGraphicFramePr>
            <a:graphicFrameLocks noGrp="1"/>
          </p:cNvGraphicFramePr>
          <p:nvPr/>
        </p:nvGraphicFramePr>
        <p:xfrm>
          <a:off x="425192" y="1798599"/>
          <a:ext cx="8281668" cy="4484772"/>
        </p:xfrm>
        <a:graphic>
          <a:graphicData uri="http://schemas.openxmlformats.org/drawingml/2006/table">
            <a:tbl>
              <a:tblPr firstRow="1" bandRow="1">
                <a:tableStyleId>{2D5ABB26-0587-4C30-8999-92F81FD0307C}</a:tableStyleId>
              </a:tblPr>
              <a:tblGrid>
                <a:gridCol w="3735704"/>
                <a:gridCol w="4545964"/>
              </a:tblGrid>
              <a:tr h="400456">
                <a:tc>
                  <a:txBody>
                    <a:bodyPr/>
                    <a:lstStyle/>
                    <a:p>
                      <a:pPr algn="ctr">
                        <a:lnSpc>
                          <a:spcPts val="2345"/>
                        </a:lnSpc>
                      </a:pPr>
                      <a:r>
                        <a:rPr sz="2000" b="1" dirty="0">
                          <a:solidFill>
                            <a:srgbClr val="FFFFFF"/>
                          </a:solidFill>
                          <a:latin typeface="Arial"/>
                          <a:cs typeface="Arial"/>
                        </a:rPr>
                        <a:t>INDICE</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060"/>
                    </a:solidFill>
                  </a:tcPr>
                </a:tc>
                <a:tc>
                  <a:txBody>
                    <a:bodyPr/>
                    <a:lstStyle/>
                    <a:p>
                      <a:pPr marL="373380">
                        <a:lnSpc>
                          <a:spcPts val="2345"/>
                        </a:lnSpc>
                      </a:pPr>
                      <a:r>
                        <a:rPr sz="2000" b="1" spc="-35" dirty="0">
                          <a:solidFill>
                            <a:srgbClr val="FFFFFF"/>
                          </a:solidFill>
                          <a:latin typeface="Arial"/>
                          <a:cs typeface="Arial"/>
                        </a:rPr>
                        <a:t>DATI </a:t>
                      </a:r>
                      <a:r>
                        <a:rPr sz="2000" b="1" dirty="0">
                          <a:solidFill>
                            <a:srgbClr val="FFFFFF"/>
                          </a:solidFill>
                          <a:latin typeface="Arial"/>
                          <a:cs typeface="Arial"/>
                        </a:rPr>
                        <a:t>e DOCUMENTI a</a:t>
                      </a:r>
                      <a:r>
                        <a:rPr sz="2000" b="1" spc="-65" dirty="0">
                          <a:solidFill>
                            <a:srgbClr val="FFFFFF"/>
                          </a:solidFill>
                          <a:latin typeface="Arial"/>
                          <a:cs typeface="Arial"/>
                        </a:rPr>
                        <a:t> </a:t>
                      </a:r>
                      <a:r>
                        <a:rPr sz="2000" b="1" spc="-5" dirty="0">
                          <a:solidFill>
                            <a:srgbClr val="FFFFFF"/>
                          </a:solidFill>
                          <a:latin typeface="Arial"/>
                          <a:cs typeface="Arial"/>
                        </a:rPr>
                        <a:t>SISTEMA</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2060"/>
                    </a:solidFill>
                  </a:tcPr>
                </a:tc>
              </a:tr>
              <a:tr h="1554480">
                <a:tc>
                  <a:txBody>
                    <a:bodyPr/>
                    <a:lstStyle/>
                    <a:p>
                      <a:pPr>
                        <a:lnSpc>
                          <a:spcPct val="100000"/>
                        </a:lnSpc>
                      </a:pPr>
                      <a:endParaRPr sz="1900">
                        <a:latin typeface="Times New Roman"/>
                        <a:cs typeface="Times New Roman"/>
                      </a:endParaRPr>
                    </a:p>
                    <a:p>
                      <a:pPr>
                        <a:lnSpc>
                          <a:spcPct val="100000"/>
                        </a:lnSpc>
                        <a:spcBef>
                          <a:spcPts val="50"/>
                        </a:spcBef>
                      </a:pPr>
                      <a:endParaRPr sz="2450">
                        <a:latin typeface="Times New Roman"/>
                        <a:cs typeface="Times New Roman"/>
                      </a:endParaRPr>
                    </a:p>
                    <a:p>
                      <a:pPr marL="1116965" marR="817880" indent="-292735">
                        <a:lnSpc>
                          <a:spcPct val="100000"/>
                        </a:lnSpc>
                      </a:pPr>
                      <a:r>
                        <a:rPr sz="1700" b="1" spc="5" dirty="0">
                          <a:latin typeface="Arial"/>
                          <a:cs typeface="Arial"/>
                        </a:rPr>
                        <a:t>R</a:t>
                      </a:r>
                      <a:r>
                        <a:rPr sz="1700" b="1" dirty="0">
                          <a:latin typeface="Arial"/>
                          <a:cs typeface="Arial"/>
                        </a:rPr>
                        <a:t>E</a:t>
                      </a:r>
                      <a:r>
                        <a:rPr sz="1700" b="1" spc="5" dirty="0">
                          <a:latin typeface="Arial"/>
                          <a:cs typeface="Arial"/>
                        </a:rPr>
                        <a:t>ND</a:t>
                      </a:r>
                      <a:r>
                        <a:rPr sz="1700" b="1" spc="-10" dirty="0">
                          <a:latin typeface="Arial"/>
                          <a:cs typeface="Arial"/>
                        </a:rPr>
                        <a:t>I</a:t>
                      </a:r>
                      <a:r>
                        <a:rPr sz="1700" b="1" spc="5" dirty="0">
                          <a:latin typeface="Arial"/>
                          <a:cs typeface="Arial"/>
                        </a:rPr>
                        <a:t>C</a:t>
                      </a:r>
                      <a:r>
                        <a:rPr sz="1700" b="1" spc="-10" dirty="0">
                          <a:latin typeface="Arial"/>
                          <a:cs typeface="Arial"/>
                        </a:rPr>
                        <a:t>ON</a:t>
                      </a:r>
                      <a:r>
                        <a:rPr sz="1700" b="1" spc="-130" dirty="0">
                          <a:latin typeface="Arial"/>
                          <a:cs typeface="Arial"/>
                        </a:rPr>
                        <a:t>T</a:t>
                      </a:r>
                      <a:r>
                        <a:rPr sz="1700" b="1" spc="-35" dirty="0">
                          <a:latin typeface="Arial"/>
                          <a:cs typeface="Arial"/>
                        </a:rPr>
                        <a:t>A</a:t>
                      </a:r>
                      <a:r>
                        <a:rPr sz="1700" b="1" dirty="0">
                          <a:latin typeface="Arial"/>
                          <a:cs typeface="Arial"/>
                        </a:rPr>
                        <a:t>Z</a:t>
                      </a:r>
                      <a:r>
                        <a:rPr sz="1700" b="1" spc="-10" dirty="0">
                          <a:latin typeface="Arial"/>
                          <a:cs typeface="Arial"/>
                        </a:rPr>
                        <a:t>IO</a:t>
                      </a:r>
                      <a:r>
                        <a:rPr sz="1700" b="1" spc="5" dirty="0">
                          <a:latin typeface="Arial"/>
                          <a:cs typeface="Arial"/>
                        </a:rPr>
                        <a:t>NE  </a:t>
                      </a:r>
                      <a:r>
                        <a:rPr sz="1700" b="1" dirty="0">
                          <a:latin typeface="Arial"/>
                          <a:cs typeface="Arial"/>
                        </a:rPr>
                        <a:t>DEI</a:t>
                      </a:r>
                      <a:r>
                        <a:rPr sz="1700" b="1" spc="-25" dirty="0">
                          <a:latin typeface="Arial"/>
                          <a:cs typeface="Arial"/>
                        </a:rPr>
                        <a:t> </a:t>
                      </a:r>
                      <a:r>
                        <a:rPr sz="1700" b="1" spc="-45" dirty="0">
                          <a:latin typeface="Arial"/>
                          <a:cs typeface="Arial"/>
                        </a:rPr>
                        <a:t>RISULTATI</a:t>
                      </a:r>
                      <a:endParaRPr sz="17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C0C0"/>
                    </a:solidFill>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34439">
                <a:tc>
                  <a:txBody>
                    <a:bodyPr/>
                    <a:lstStyle/>
                    <a:p>
                      <a:pPr>
                        <a:lnSpc>
                          <a:spcPct val="100000"/>
                        </a:lnSpc>
                        <a:spcBef>
                          <a:spcPts val="40"/>
                        </a:spcBef>
                      </a:pPr>
                      <a:endParaRPr sz="1700">
                        <a:latin typeface="Times New Roman"/>
                        <a:cs typeface="Times New Roman"/>
                      </a:endParaRPr>
                    </a:p>
                    <a:p>
                      <a:pPr marL="635" algn="ctr">
                        <a:lnSpc>
                          <a:spcPct val="100000"/>
                        </a:lnSpc>
                      </a:pPr>
                      <a:r>
                        <a:rPr sz="1700" b="1" spc="-10" dirty="0">
                          <a:latin typeface="Arial"/>
                          <a:cs typeface="Arial"/>
                        </a:rPr>
                        <a:t>ANALISI</a:t>
                      </a:r>
                      <a:endParaRPr sz="1700">
                        <a:latin typeface="Arial"/>
                        <a:cs typeface="Arial"/>
                      </a:endParaRPr>
                    </a:p>
                    <a:p>
                      <a:pPr>
                        <a:lnSpc>
                          <a:spcPct val="100000"/>
                        </a:lnSpc>
                        <a:spcBef>
                          <a:spcPts val="35"/>
                        </a:spcBef>
                      </a:pPr>
                      <a:endParaRPr sz="1750">
                        <a:latin typeface="Times New Roman"/>
                        <a:cs typeface="Times New Roman"/>
                      </a:endParaRPr>
                    </a:p>
                    <a:p>
                      <a:pPr algn="ctr">
                        <a:lnSpc>
                          <a:spcPct val="100000"/>
                        </a:lnSpc>
                      </a:pPr>
                      <a:r>
                        <a:rPr sz="1500" b="1" spc="-10" dirty="0">
                          <a:latin typeface="Arial"/>
                          <a:cs typeface="Arial"/>
                        </a:rPr>
                        <a:t>(EVENTUALI ELEMENTI</a:t>
                      </a:r>
                      <a:r>
                        <a:rPr sz="1500" b="1" spc="75" dirty="0">
                          <a:latin typeface="Arial"/>
                          <a:cs typeface="Arial"/>
                        </a:rPr>
                        <a:t> </a:t>
                      </a:r>
                      <a:r>
                        <a:rPr sz="1500" b="1" spc="-35" dirty="0">
                          <a:latin typeface="Arial"/>
                          <a:cs typeface="Arial"/>
                        </a:rPr>
                        <a:t>OSTATIVI)</a:t>
                      </a:r>
                      <a:endParaRPr sz="15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C0C0"/>
                    </a:solidFill>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295397">
                <a:tc>
                  <a:txBody>
                    <a:bodyPr/>
                    <a:lstStyle/>
                    <a:p>
                      <a:pPr>
                        <a:lnSpc>
                          <a:spcPct val="100000"/>
                        </a:lnSpc>
                      </a:pPr>
                      <a:endParaRPr sz="1900">
                        <a:latin typeface="Times New Roman"/>
                        <a:cs typeface="Times New Roman"/>
                      </a:endParaRPr>
                    </a:p>
                    <a:p>
                      <a:pPr>
                        <a:lnSpc>
                          <a:spcPct val="100000"/>
                        </a:lnSpc>
                        <a:spcBef>
                          <a:spcPts val="10"/>
                        </a:spcBef>
                      </a:pPr>
                      <a:endParaRPr sz="1600">
                        <a:latin typeface="Times New Roman"/>
                        <a:cs typeface="Times New Roman"/>
                      </a:endParaRPr>
                    </a:p>
                    <a:p>
                      <a:pPr marL="940435" marR="932815" indent="31750">
                        <a:lnSpc>
                          <a:spcPct val="100000"/>
                        </a:lnSpc>
                      </a:pPr>
                      <a:r>
                        <a:rPr sz="1700" b="1" dirty="0">
                          <a:latin typeface="Arial"/>
                          <a:cs typeface="Arial"/>
                        </a:rPr>
                        <a:t>PROSPETTIVE DI  </a:t>
                      </a:r>
                      <a:r>
                        <a:rPr sz="1700" b="1" spc="-5" dirty="0">
                          <a:latin typeface="Arial"/>
                          <a:cs typeface="Arial"/>
                        </a:rPr>
                        <a:t>M</a:t>
                      </a:r>
                      <a:r>
                        <a:rPr sz="1700" b="1" spc="-10" dirty="0">
                          <a:latin typeface="Arial"/>
                          <a:cs typeface="Arial"/>
                        </a:rPr>
                        <a:t>IG</a:t>
                      </a:r>
                      <a:r>
                        <a:rPr sz="1700" b="1" dirty="0">
                          <a:latin typeface="Arial"/>
                          <a:cs typeface="Arial"/>
                        </a:rPr>
                        <a:t>L</a:t>
                      </a:r>
                      <a:r>
                        <a:rPr sz="1700" b="1" spc="-10" dirty="0">
                          <a:latin typeface="Arial"/>
                          <a:cs typeface="Arial"/>
                        </a:rPr>
                        <a:t>IO</a:t>
                      </a:r>
                      <a:r>
                        <a:rPr sz="1700" b="1" spc="5" dirty="0">
                          <a:latin typeface="Arial"/>
                          <a:cs typeface="Arial"/>
                        </a:rPr>
                        <a:t>R</a:t>
                      </a:r>
                      <a:r>
                        <a:rPr sz="1700" b="1" spc="-35" dirty="0">
                          <a:latin typeface="Arial"/>
                          <a:cs typeface="Arial"/>
                        </a:rPr>
                        <a:t>A</a:t>
                      </a:r>
                      <a:r>
                        <a:rPr sz="1700" b="1" spc="-5" dirty="0">
                          <a:latin typeface="Arial"/>
                          <a:cs typeface="Arial"/>
                        </a:rPr>
                        <a:t>M</a:t>
                      </a:r>
                      <a:r>
                        <a:rPr sz="1700" b="1" dirty="0">
                          <a:latin typeface="Arial"/>
                          <a:cs typeface="Arial"/>
                        </a:rPr>
                        <a:t>E</a:t>
                      </a:r>
                      <a:r>
                        <a:rPr sz="1700" b="1" spc="5" dirty="0">
                          <a:latin typeface="Arial"/>
                          <a:cs typeface="Arial"/>
                        </a:rPr>
                        <a:t>N</a:t>
                      </a:r>
                      <a:r>
                        <a:rPr sz="1700" b="1" spc="-35" dirty="0">
                          <a:latin typeface="Arial"/>
                          <a:cs typeface="Arial"/>
                        </a:rPr>
                        <a:t>T</a:t>
                      </a:r>
                      <a:r>
                        <a:rPr sz="1700" b="1" dirty="0">
                          <a:latin typeface="Arial"/>
                          <a:cs typeface="Arial"/>
                        </a:rPr>
                        <a:t>O</a:t>
                      </a:r>
                      <a:endParaRPr sz="17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C0C0"/>
                    </a:solidFill>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11" name="object 11"/>
          <p:cNvGraphicFramePr>
            <a:graphicFrameLocks noGrp="1"/>
          </p:cNvGraphicFramePr>
          <p:nvPr/>
        </p:nvGraphicFramePr>
        <p:xfrm>
          <a:off x="4340631" y="2367546"/>
          <a:ext cx="4230370" cy="1152906"/>
        </p:xfrm>
        <a:graphic>
          <a:graphicData uri="http://schemas.openxmlformats.org/drawingml/2006/table">
            <a:tbl>
              <a:tblPr firstRow="1" bandRow="1">
                <a:tableStyleId>{2D5ABB26-0587-4C30-8999-92F81FD0307C}</a:tableStyleId>
              </a:tblPr>
              <a:tblGrid>
                <a:gridCol w="1367155"/>
                <a:gridCol w="1397000"/>
                <a:gridCol w="1466215"/>
              </a:tblGrid>
              <a:tr h="259080">
                <a:tc gridSpan="3">
                  <a:txBody>
                    <a:bodyPr/>
                    <a:lstStyle/>
                    <a:p>
                      <a:pPr marL="1076325">
                        <a:lnSpc>
                          <a:spcPts val="1939"/>
                        </a:lnSpc>
                      </a:pPr>
                      <a:r>
                        <a:rPr sz="1700" spc="-10" dirty="0">
                          <a:solidFill>
                            <a:srgbClr val="FFFFFF"/>
                          </a:solidFill>
                          <a:latin typeface="Arial"/>
                          <a:cs typeface="Arial"/>
                        </a:rPr>
                        <a:t>RENDICONTAZIONE</a:t>
                      </a:r>
                      <a:endParaRPr sz="1700">
                        <a:latin typeface="Arial"/>
                        <a:cs typeface="Arial"/>
                      </a:endParaRPr>
                    </a:p>
                  </a:txBody>
                  <a:tcPr marL="0" marR="0" marT="0" marB="0">
                    <a:lnL w="12700">
                      <a:solidFill>
                        <a:srgbClr val="0096D6"/>
                      </a:solidFill>
                      <a:prstDash val="solid"/>
                    </a:lnL>
                    <a:lnR w="12700">
                      <a:solidFill>
                        <a:srgbClr val="0096D6"/>
                      </a:solidFill>
                      <a:prstDash val="solid"/>
                    </a:lnR>
                    <a:lnT w="12700">
                      <a:solidFill>
                        <a:srgbClr val="0096D6"/>
                      </a:solidFill>
                      <a:prstDash val="solid"/>
                    </a:lnT>
                    <a:lnB w="28575">
                      <a:solidFill>
                        <a:srgbClr val="0096D6"/>
                      </a:solidFill>
                      <a:prstDash val="solid"/>
                    </a:lnB>
                    <a:solidFill>
                      <a:srgbClr val="002060"/>
                    </a:solidFill>
                  </a:tcPr>
                </a:tc>
                <a:tc hMerge="1">
                  <a:txBody>
                    <a:bodyPr/>
                    <a:lstStyle/>
                    <a:p>
                      <a:endParaRPr/>
                    </a:p>
                  </a:txBody>
                  <a:tcPr marL="0" marR="0" marT="0" marB="0"/>
                </a:tc>
                <a:tc hMerge="1">
                  <a:txBody>
                    <a:bodyPr/>
                    <a:lstStyle/>
                    <a:p>
                      <a:endParaRPr/>
                    </a:p>
                  </a:txBody>
                  <a:tcPr marL="0" marR="0" marT="0" marB="0"/>
                </a:tc>
              </a:tr>
              <a:tr h="893826">
                <a:tc>
                  <a:txBody>
                    <a:bodyPr/>
                    <a:lstStyle/>
                    <a:p>
                      <a:pPr>
                        <a:lnSpc>
                          <a:spcPct val="100000"/>
                        </a:lnSpc>
                        <a:spcBef>
                          <a:spcPts val="40"/>
                        </a:spcBef>
                      </a:pPr>
                      <a:endParaRPr sz="1700">
                        <a:latin typeface="Times New Roman"/>
                        <a:cs typeface="Times New Roman"/>
                      </a:endParaRPr>
                    </a:p>
                    <a:p>
                      <a:pPr marL="158750">
                        <a:lnSpc>
                          <a:spcPct val="100000"/>
                        </a:lnSpc>
                      </a:pPr>
                      <a:r>
                        <a:rPr sz="1700" dirty="0">
                          <a:solidFill>
                            <a:srgbClr val="002060"/>
                          </a:solidFill>
                          <a:latin typeface="Arial"/>
                          <a:cs typeface="Arial"/>
                        </a:rPr>
                        <a:t>OBIETTIVI</a:t>
                      </a:r>
                      <a:endParaRPr sz="1700">
                        <a:latin typeface="Arial"/>
                        <a:cs typeface="Arial"/>
                      </a:endParaRPr>
                    </a:p>
                  </a:txBody>
                  <a:tcPr marL="0" marR="0" marT="5080" marB="0">
                    <a:lnL w="12700">
                      <a:solidFill>
                        <a:srgbClr val="0096D6"/>
                      </a:solidFill>
                      <a:prstDash val="solid"/>
                    </a:lnL>
                    <a:lnR w="12700">
                      <a:solidFill>
                        <a:srgbClr val="0096D6"/>
                      </a:solidFill>
                      <a:prstDash val="solid"/>
                    </a:lnR>
                    <a:lnT w="28575">
                      <a:solidFill>
                        <a:srgbClr val="0096D6"/>
                      </a:solidFill>
                      <a:prstDash val="solid"/>
                    </a:lnT>
                    <a:lnB w="12700">
                      <a:solidFill>
                        <a:srgbClr val="0096D6"/>
                      </a:solidFill>
                      <a:prstDash val="solid"/>
                    </a:lnB>
                    <a:solidFill>
                      <a:srgbClr val="F6F6F6"/>
                    </a:solidFill>
                  </a:tcPr>
                </a:tc>
                <a:tc>
                  <a:txBody>
                    <a:bodyPr/>
                    <a:lstStyle/>
                    <a:p>
                      <a:pPr>
                        <a:lnSpc>
                          <a:spcPct val="100000"/>
                        </a:lnSpc>
                        <a:spcBef>
                          <a:spcPts val="40"/>
                        </a:spcBef>
                      </a:pPr>
                      <a:endParaRPr sz="1700">
                        <a:latin typeface="Times New Roman"/>
                        <a:cs typeface="Times New Roman"/>
                      </a:endParaRPr>
                    </a:p>
                    <a:p>
                      <a:pPr marL="59690">
                        <a:lnSpc>
                          <a:spcPct val="100000"/>
                        </a:lnSpc>
                      </a:pPr>
                      <a:r>
                        <a:rPr sz="1700" dirty="0">
                          <a:solidFill>
                            <a:srgbClr val="002060"/>
                          </a:solidFill>
                          <a:latin typeface="Arial"/>
                          <a:cs typeface="Arial"/>
                        </a:rPr>
                        <a:t>TRAGUARDI</a:t>
                      </a:r>
                      <a:endParaRPr sz="1700">
                        <a:latin typeface="Arial"/>
                        <a:cs typeface="Arial"/>
                      </a:endParaRPr>
                    </a:p>
                  </a:txBody>
                  <a:tcPr marL="0" marR="0" marT="5080" marB="0">
                    <a:lnL w="12700">
                      <a:solidFill>
                        <a:srgbClr val="0096D6"/>
                      </a:solidFill>
                      <a:prstDash val="solid"/>
                    </a:lnL>
                    <a:lnR w="12700">
                      <a:solidFill>
                        <a:srgbClr val="0096D6"/>
                      </a:solidFill>
                      <a:prstDash val="solid"/>
                    </a:lnR>
                    <a:lnT w="28575">
                      <a:solidFill>
                        <a:srgbClr val="0096D6"/>
                      </a:solidFill>
                      <a:prstDash val="solid"/>
                    </a:lnT>
                    <a:lnB w="12700">
                      <a:solidFill>
                        <a:srgbClr val="0096D6"/>
                      </a:solidFill>
                      <a:prstDash val="solid"/>
                    </a:lnB>
                    <a:solidFill>
                      <a:srgbClr val="F6F6F6"/>
                    </a:solidFill>
                  </a:tcPr>
                </a:tc>
                <a:tc>
                  <a:txBody>
                    <a:bodyPr/>
                    <a:lstStyle/>
                    <a:p>
                      <a:pPr>
                        <a:lnSpc>
                          <a:spcPct val="100000"/>
                        </a:lnSpc>
                        <a:spcBef>
                          <a:spcPts val="45"/>
                        </a:spcBef>
                      </a:pPr>
                      <a:endParaRPr sz="2050">
                        <a:latin typeface="Times New Roman"/>
                        <a:cs typeface="Times New Roman"/>
                      </a:endParaRPr>
                    </a:p>
                    <a:p>
                      <a:pPr marL="201295">
                        <a:lnSpc>
                          <a:spcPct val="100000"/>
                        </a:lnSpc>
                      </a:pPr>
                      <a:r>
                        <a:rPr sz="1700" spc="-40" dirty="0">
                          <a:solidFill>
                            <a:srgbClr val="002060"/>
                          </a:solidFill>
                          <a:latin typeface="Arial"/>
                          <a:cs typeface="Arial"/>
                        </a:rPr>
                        <a:t>RISULTATI</a:t>
                      </a:r>
                      <a:endParaRPr sz="1700">
                        <a:latin typeface="Arial"/>
                        <a:cs typeface="Arial"/>
                      </a:endParaRPr>
                    </a:p>
                  </a:txBody>
                  <a:tcPr marL="0" marR="0" marT="5715" marB="0">
                    <a:lnL w="12700">
                      <a:solidFill>
                        <a:srgbClr val="0096D6"/>
                      </a:solidFill>
                      <a:prstDash val="solid"/>
                    </a:lnL>
                    <a:lnR w="12700">
                      <a:solidFill>
                        <a:srgbClr val="0096D6"/>
                      </a:solidFill>
                      <a:prstDash val="solid"/>
                    </a:lnR>
                    <a:lnT w="28575">
                      <a:solidFill>
                        <a:srgbClr val="0096D6"/>
                      </a:solidFill>
                      <a:prstDash val="solid"/>
                    </a:lnT>
                    <a:lnB w="12700">
                      <a:solidFill>
                        <a:srgbClr val="0096D6"/>
                      </a:solidFill>
                      <a:prstDash val="solid"/>
                    </a:lnB>
                    <a:solidFill>
                      <a:srgbClr val="F6F6F6"/>
                    </a:solidFill>
                  </a:tcPr>
                </a:tc>
              </a:tr>
            </a:tbl>
          </a:graphicData>
        </a:graphic>
      </p:graphicFrame>
      <p:sp>
        <p:nvSpPr>
          <p:cNvPr id="12" name="object 12"/>
          <p:cNvSpPr/>
          <p:nvPr/>
        </p:nvSpPr>
        <p:spPr>
          <a:xfrm>
            <a:off x="7093457" y="2266950"/>
            <a:ext cx="1484630" cy="1260475"/>
          </a:xfrm>
          <a:custGeom>
            <a:avLst/>
            <a:gdLst/>
            <a:ahLst/>
            <a:cxnLst/>
            <a:rect l="l" t="t" r="r" b="b"/>
            <a:pathLst>
              <a:path w="1484629" h="1260475">
                <a:moveTo>
                  <a:pt x="0" y="630174"/>
                </a:moveTo>
                <a:lnTo>
                  <a:pt x="1712" y="587028"/>
                </a:lnTo>
                <a:lnTo>
                  <a:pt x="6775" y="544664"/>
                </a:lnTo>
                <a:lnTo>
                  <a:pt x="15078" y="503173"/>
                </a:lnTo>
                <a:lnTo>
                  <a:pt x="26511" y="462650"/>
                </a:lnTo>
                <a:lnTo>
                  <a:pt x="40963" y="423189"/>
                </a:lnTo>
                <a:lnTo>
                  <a:pt x="58323" y="384883"/>
                </a:lnTo>
                <a:lnTo>
                  <a:pt x="78482" y="347827"/>
                </a:lnTo>
                <a:lnTo>
                  <a:pt x="101329" y="312115"/>
                </a:lnTo>
                <a:lnTo>
                  <a:pt x="126752" y="277839"/>
                </a:lnTo>
                <a:lnTo>
                  <a:pt x="154642" y="245095"/>
                </a:lnTo>
                <a:lnTo>
                  <a:pt x="184888" y="213976"/>
                </a:lnTo>
                <a:lnTo>
                  <a:pt x="217379" y="184575"/>
                </a:lnTo>
                <a:lnTo>
                  <a:pt x="252005" y="156987"/>
                </a:lnTo>
                <a:lnTo>
                  <a:pt x="288656" y="131306"/>
                </a:lnTo>
                <a:lnTo>
                  <a:pt x="327220" y="107625"/>
                </a:lnTo>
                <a:lnTo>
                  <a:pt x="367588" y="86038"/>
                </a:lnTo>
                <a:lnTo>
                  <a:pt x="409649" y="66639"/>
                </a:lnTo>
                <a:lnTo>
                  <a:pt x="453292" y="49522"/>
                </a:lnTo>
                <a:lnTo>
                  <a:pt x="498407" y="34781"/>
                </a:lnTo>
                <a:lnTo>
                  <a:pt x="544882" y="22510"/>
                </a:lnTo>
                <a:lnTo>
                  <a:pt x="592609" y="12803"/>
                </a:lnTo>
                <a:lnTo>
                  <a:pt x="641476" y="5752"/>
                </a:lnTo>
                <a:lnTo>
                  <a:pt x="691372" y="1453"/>
                </a:lnTo>
                <a:lnTo>
                  <a:pt x="742188" y="0"/>
                </a:lnTo>
                <a:lnTo>
                  <a:pt x="793003" y="1453"/>
                </a:lnTo>
                <a:lnTo>
                  <a:pt x="842899" y="5752"/>
                </a:lnTo>
                <a:lnTo>
                  <a:pt x="891766" y="12803"/>
                </a:lnTo>
                <a:lnTo>
                  <a:pt x="939493" y="22510"/>
                </a:lnTo>
                <a:lnTo>
                  <a:pt x="985968" y="34781"/>
                </a:lnTo>
                <a:lnTo>
                  <a:pt x="1031083" y="49522"/>
                </a:lnTo>
                <a:lnTo>
                  <a:pt x="1074726" y="66639"/>
                </a:lnTo>
                <a:lnTo>
                  <a:pt x="1116787" y="86038"/>
                </a:lnTo>
                <a:lnTo>
                  <a:pt x="1157155" y="107625"/>
                </a:lnTo>
                <a:lnTo>
                  <a:pt x="1195719" y="131306"/>
                </a:lnTo>
                <a:lnTo>
                  <a:pt x="1232370" y="156987"/>
                </a:lnTo>
                <a:lnTo>
                  <a:pt x="1266996" y="184575"/>
                </a:lnTo>
                <a:lnTo>
                  <a:pt x="1299487" y="213976"/>
                </a:lnTo>
                <a:lnTo>
                  <a:pt x="1329733" y="245095"/>
                </a:lnTo>
                <a:lnTo>
                  <a:pt x="1357623" y="277839"/>
                </a:lnTo>
                <a:lnTo>
                  <a:pt x="1383046" y="312115"/>
                </a:lnTo>
                <a:lnTo>
                  <a:pt x="1405893" y="347827"/>
                </a:lnTo>
                <a:lnTo>
                  <a:pt x="1426052" y="384883"/>
                </a:lnTo>
                <a:lnTo>
                  <a:pt x="1443412" y="423189"/>
                </a:lnTo>
                <a:lnTo>
                  <a:pt x="1457864" y="462650"/>
                </a:lnTo>
                <a:lnTo>
                  <a:pt x="1469297" y="503173"/>
                </a:lnTo>
                <a:lnTo>
                  <a:pt x="1477600" y="544664"/>
                </a:lnTo>
                <a:lnTo>
                  <a:pt x="1482663" y="587028"/>
                </a:lnTo>
                <a:lnTo>
                  <a:pt x="1484376" y="630174"/>
                </a:lnTo>
                <a:lnTo>
                  <a:pt x="1482663" y="673319"/>
                </a:lnTo>
                <a:lnTo>
                  <a:pt x="1477600" y="715683"/>
                </a:lnTo>
                <a:lnTo>
                  <a:pt x="1469297" y="757174"/>
                </a:lnTo>
                <a:lnTo>
                  <a:pt x="1457864" y="797697"/>
                </a:lnTo>
                <a:lnTo>
                  <a:pt x="1443412" y="837158"/>
                </a:lnTo>
                <a:lnTo>
                  <a:pt x="1426052" y="875464"/>
                </a:lnTo>
                <a:lnTo>
                  <a:pt x="1405893" y="912520"/>
                </a:lnTo>
                <a:lnTo>
                  <a:pt x="1383046" y="948232"/>
                </a:lnTo>
                <a:lnTo>
                  <a:pt x="1357623" y="982508"/>
                </a:lnTo>
                <a:lnTo>
                  <a:pt x="1329733" y="1015252"/>
                </a:lnTo>
                <a:lnTo>
                  <a:pt x="1299487" y="1046371"/>
                </a:lnTo>
                <a:lnTo>
                  <a:pt x="1266996" y="1075772"/>
                </a:lnTo>
                <a:lnTo>
                  <a:pt x="1232370" y="1103360"/>
                </a:lnTo>
                <a:lnTo>
                  <a:pt x="1195719" y="1129041"/>
                </a:lnTo>
                <a:lnTo>
                  <a:pt x="1157155" y="1152722"/>
                </a:lnTo>
                <a:lnTo>
                  <a:pt x="1116787" y="1174309"/>
                </a:lnTo>
                <a:lnTo>
                  <a:pt x="1074726" y="1193708"/>
                </a:lnTo>
                <a:lnTo>
                  <a:pt x="1031083" y="1210825"/>
                </a:lnTo>
                <a:lnTo>
                  <a:pt x="985968" y="1225566"/>
                </a:lnTo>
                <a:lnTo>
                  <a:pt x="939493" y="1237837"/>
                </a:lnTo>
                <a:lnTo>
                  <a:pt x="891766" y="1247544"/>
                </a:lnTo>
                <a:lnTo>
                  <a:pt x="842899" y="1254595"/>
                </a:lnTo>
                <a:lnTo>
                  <a:pt x="793003" y="1258894"/>
                </a:lnTo>
                <a:lnTo>
                  <a:pt x="742188" y="1260348"/>
                </a:lnTo>
                <a:lnTo>
                  <a:pt x="691372" y="1258894"/>
                </a:lnTo>
                <a:lnTo>
                  <a:pt x="641476" y="1254595"/>
                </a:lnTo>
                <a:lnTo>
                  <a:pt x="592609" y="1247544"/>
                </a:lnTo>
                <a:lnTo>
                  <a:pt x="544882" y="1237837"/>
                </a:lnTo>
                <a:lnTo>
                  <a:pt x="498407" y="1225566"/>
                </a:lnTo>
                <a:lnTo>
                  <a:pt x="453292" y="1210825"/>
                </a:lnTo>
                <a:lnTo>
                  <a:pt x="409649" y="1193708"/>
                </a:lnTo>
                <a:lnTo>
                  <a:pt x="367588" y="1174309"/>
                </a:lnTo>
                <a:lnTo>
                  <a:pt x="327220" y="1152722"/>
                </a:lnTo>
                <a:lnTo>
                  <a:pt x="288656" y="1129041"/>
                </a:lnTo>
                <a:lnTo>
                  <a:pt x="252005" y="1103360"/>
                </a:lnTo>
                <a:lnTo>
                  <a:pt x="217379" y="1075772"/>
                </a:lnTo>
                <a:lnTo>
                  <a:pt x="184888" y="1046371"/>
                </a:lnTo>
                <a:lnTo>
                  <a:pt x="154642" y="1015252"/>
                </a:lnTo>
                <a:lnTo>
                  <a:pt x="126752" y="982508"/>
                </a:lnTo>
                <a:lnTo>
                  <a:pt x="101329" y="948232"/>
                </a:lnTo>
                <a:lnTo>
                  <a:pt x="78482" y="912520"/>
                </a:lnTo>
                <a:lnTo>
                  <a:pt x="58323" y="875464"/>
                </a:lnTo>
                <a:lnTo>
                  <a:pt x="40963" y="837158"/>
                </a:lnTo>
                <a:lnTo>
                  <a:pt x="26511" y="797697"/>
                </a:lnTo>
                <a:lnTo>
                  <a:pt x="15078" y="757174"/>
                </a:lnTo>
                <a:lnTo>
                  <a:pt x="6775" y="715683"/>
                </a:lnTo>
                <a:lnTo>
                  <a:pt x="1712" y="673319"/>
                </a:lnTo>
                <a:lnTo>
                  <a:pt x="0" y="630174"/>
                </a:lnTo>
                <a:close/>
              </a:path>
            </a:pathLst>
          </a:custGeom>
          <a:ln w="38100">
            <a:solidFill>
              <a:srgbClr val="FF0000"/>
            </a:solidFill>
          </a:ln>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8799890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45</a:t>
            </a:r>
            <a:endParaRPr sz="800">
              <a:solidFill>
                <a:prstClr val="black"/>
              </a:solidFill>
              <a:latin typeface="Arial"/>
              <a:cs typeface="Arial"/>
            </a:endParaRPr>
          </a:p>
        </p:txBody>
      </p:sp>
      <p:sp>
        <p:nvSpPr>
          <p:cNvPr id="8" name="object 8"/>
          <p:cNvSpPr txBox="1"/>
          <p:nvPr/>
        </p:nvSpPr>
        <p:spPr>
          <a:xfrm>
            <a:off x="251520" y="188640"/>
            <a:ext cx="8640959" cy="5364930"/>
          </a:xfrm>
          <a:prstGeom prst="rect">
            <a:avLst/>
          </a:prstGeom>
        </p:spPr>
        <p:txBody>
          <a:bodyPr vert="horz" wrap="square" lIns="0" tIns="12065" rIns="0" bIns="0" rtlCol="0">
            <a:spAutoFit/>
          </a:bodyPr>
          <a:lstStyle/>
          <a:p>
            <a:pPr marL="40005">
              <a:spcBef>
                <a:spcPts val="95"/>
              </a:spcBef>
            </a:pPr>
            <a:r>
              <a:rPr sz="3200" b="1" spc="-5" dirty="0">
                <a:solidFill>
                  <a:srgbClr val="FFFF00"/>
                </a:solidFill>
                <a:cs typeface="Arial"/>
              </a:rPr>
              <a:t>LA </a:t>
            </a:r>
            <a:r>
              <a:rPr sz="3200" b="1" spc="-20" dirty="0">
                <a:solidFill>
                  <a:srgbClr val="FFFF00"/>
                </a:solidFill>
                <a:cs typeface="Arial"/>
              </a:rPr>
              <a:t>RENDICONTAZIONE</a:t>
            </a:r>
            <a:r>
              <a:rPr sz="3200" b="1" spc="-15" dirty="0">
                <a:solidFill>
                  <a:srgbClr val="FFFF00"/>
                </a:solidFill>
                <a:cs typeface="Arial"/>
              </a:rPr>
              <a:t> </a:t>
            </a:r>
            <a:r>
              <a:rPr sz="3200" b="1" spc="-10" dirty="0">
                <a:solidFill>
                  <a:srgbClr val="FFFF00"/>
                </a:solidFill>
                <a:cs typeface="Arial"/>
              </a:rPr>
              <a:t>SOCIALE</a:t>
            </a:r>
            <a:endParaRPr sz="3200" dirty="0">
              <a:solidFill>
                <a:srgbClr val="FFFF00"/>
              </a:solidFill>
              <a:cs typeface="Arial"/>
            </a:endParaRPr>
          </a:p>
          <a:p>
            <a:pPr marL="127635" marR="79375"/>
            <a:r>
              <a:rPr sz="3200" b="1" spc="-5" dirty="0">
                <a:solidFill>
                  <a:srgbClr val="FFFF00"/>
                </a:solidFill>
                <a:cs typeface="Arial"/>
              </a:rPr>
              <a:t>(“</a:t>
            </a:r>
            <a:r>
              <a:rPr sz="3200" b="1" i="1" spc="-5" dirty="0">
                <a:solidFill>
                  <a:srgbClr val="FFFF00"/>
                </a:solidFill>
                <a:cs typeface="Arial"/>
              </a:rPr>
              <a:t>la </a:t>
            </a:r>
            <a:r>
              <a:rPr sz="3200" b="1" i="1" spc="-10" dirty="0">
                <a:solidFill>
                  <a:srgbClr val="FFFF00"/>
                </a:solidFill>
                <a:cs typeface="Arial"/>
              </a:rPr>
              <a:t>diffusione </a:t>
            </a:r>
            <a:r>
              <a:rPr sz="3200" b="1" i="1" spc="-5" dirty="0">
                <a:solidFill>
                  <a:srgbClr val="FFFF00"/>
                </a:solidFill>
                <a:cs typeface="Arial"/>
              </a:rPr>
              <a:t>e condivisione … con la comunità di  appartenenza</a:t>
            </a:r>
            <a:r>
              <a:rPr sz="3200" b="1" spc="-5" dirty="0">
                <a:solidFill>
                  <a:srgbClr val="FFFF00"/>
                </a:solidFill>
                <a:cs typeface="Arial"/>
              </a:rPr>
              <a:t>”)</a:t>
            </a:r>
            <a:endParaRPr sz="3200" dirty="0">
              <a:solidFill>
                <a:srgbClr val="FFFF00"/>
              </a:solidFill>
              <a:cs typeface="Arial"/>
            </a:endParaRPr>
          </a:p>
          <a:p>
            <a:endParaRPr sz="2400" dirty="0">
              <a:solidFill>
                <a:prstClr val="black"/>
              </a:solidFill>
              <a:latin typeface="Arial"/>
              <a:cs typeface="Arial"/>
            </a:endParaRPr>
          </a:p>
          <a:p>
            <a:pPr>
              <a:spcBef>
                <a:spcPts val="50"/>
              </a:spcBef>
            </a:pPr>
            <a:endParaRPr sz="2850" dirty="0">
              <a:solidFill>
                <a:prstClr val="black"/>
              </a:solidFill>
              <a:latin typeface="Arial"/>
              <a:cs typeface="Arial"/>
            </a:endParaRPr>
          </a:p>
          <a:p>
            <a:pPr marL="265430" indent="-253365">
              <a:buFontTx/>
              <a:buChar char="•"/>
              <a:tabLst>
                <a:tab pos="265430" algn="l"/>
                <a:tab pos="266065" algn="l"/>
              </a:tabLst>
            </a:pPr>
            <a:r>
              <a:rPr sz="2800" spc="-5" dirty="0">
                <a:solidFill>
                  <a:srgbClr val="FFFF00"/>
                </a:solidFill>
                <a:cs typeface="Arial"/>
              </a:rPr>
              <a:t>Presentazione </a:t>
            </a:r>
            <a:r>
              <a:rPr sz="2800" spc="-10" dirty="0">
                <a:solidFill>
                  <a:srgbClr val="FFFF00"/>
                </a:solidFill>
                <a:cs typeface="Arial"/>
              </a:rPr>
              <a:t>OO.CC. </a:t>
            </a:r>
            <a:r>
              <a:rPr sz="2800" spc="-5" dirty="0">
                <a:solidFill>
                  <a:srgbClr val="FFFF00"/>
                </a:solidFill>
                <a:cs typeface="Arial"/>
              </a:rPr>
              <a:t>del</a:t>
            </a:r>
            <a:r>
              <a:rPr sz="2800" spc="50" dirty="0">
                <a:solidFill>
                  <a:srgbClr val="FFFF00"/>
                </a:solidFill>
                <a:cs typeface="Arial"/>
              </a:rPr>
              <a:t> </a:t>
            </a:r>
            <a:r>
              <a:rPr sz="2800" spc="-5" dirty="0">
                <a:solidFill>
                  <a:srgbClr val="FFFF00"/>
                </a:solidFill>
                <a:cs typeface="Arial"/>
              </a:rPr>
              <a:t>“rapporto”</a:t>
            </a:r>
            <a:endParaRPr sz="2800" dirty="0">
              <a:solidFill>
                <a:srgbClr val="FFFF00"/>
              </a:solidFill>
              <a:cs typeface="Arial"/>
            </a:endParaRPr>
          </a:p>
          <a:p>
            <a:pPr>
              <a:spcBef>
                <a:spcPts val="50"/>
              </a:spcBef>
              <a:buFontTx/>
              <a:buChar char="•"/>
            </a:pPr>
            <a:endParaRPr sz="2800" dirty="0">
              <a:solidFill>
                <a:srgbClr val="FFFF00"/>
              </a:solidFill>
              <a:cs typeface="Arial"/>
            </a:endParaRPr>
          </a:p>
          <a:p>
            <a:pPr marL="265430" indent="-253365">
              <a:buFontTx/>
              <a:buChar char="•"/>
              <a:tabLst>
                <a:tab pos="265430" algn="l"/>
                <a:tab pos="266065" algn="l"/>
              </a:tabLst>
            </a:pPr>
            <a:r>
              <a:rPr sz="2800" spc="-5" dirty="0">
                <a:solidFill>
                  <a:srgbClr val="FFFF00"/>
                </a:solidFill>
                <a:cs typeface="Arial"/>
              </a:rPr>
              <a:t>Presentazione mirata ai genitori (studenti per il II</a:t>
            </a:r>
            <a:r>
              <a:rPr sz="2800" spc="135" dirty="0">
                <a:solidFill>
                  <a:srgbClr val="FFFF00"/>
                </a:solidFill>
                <a:cs typeface="Arial"/>
              </a:rPr>
              <a:t> </a:t>
            </a:r>
            <a:r>
              <a:rPr sz="2800" spc="-5" dirty="0">
                <a:solidFill>
                  <a:srgbClr val="FFFF00"/>
                </a:solidFill>
                <a:cs typeface="Arial"/>
              </a:rPr>
              <a:t>ciclo)</a:t>
            </a:r>
            <a:endParaRPr sz="2800" dirty="0">
              <a:solidFill>
                <a:srgbClr val="FFFF00"/>
              </a:solidFill>
              <a:cs typeface="Arial"/>
            </a:endParaRPr>
          </a:p>
          <a:p>
            <a:pPr>
              <a:spcBef>
                <a:spcPts val="55"/>
              </a:spcBef>
              <a:buFontTx/>
              <a:buChar char="•"/>
            </a:pPr>
            <a:endParaRPr sz="2800" dirty="0">
              <a:solidFill>
                <a:srgbClr val="FFFF00"/>
              </a:solidFill>
              <a:cs typeface="Arial"/>
            </a:endParaRPr>
          </a:p>
          <a:p>
            <a:pPr marL="265430" indent="-253365">
              <a:buFontTx/>
              <a:buChar char="•"/>
              <a:tabLst>
                <a:tab pos="265430" algn="l"/>
                <a:tab pos="266065" algn="l"/>
              </a:tabLst>
            </a:pPr>
            <a:r>
              <a:rPr sz="2800" spc="-5" dirty="0">
                <a:solidFill>
                  <a:srgbClr val="FFFF00"/>
                </a:solidFill>
                <a:cs typeface="Arial"/>
              </a:rPr>
              <a:t>Presentazione pubblica (p.e. agli</a:t>
            </a:r>
            <a:r>
              <a:rPr sz="2800" spc="45" dirty="0">
                <a:solidFill>
                  <a:srgbClr val="FFFF00"/>
                </a:solidFill>
                <a:cs typeface="Arial"/>
              </a:rPr>
              <a:t> </a:t>
            </a:r>
            <a:r>
              <a:rPr sz="2800" i="1" spc="-5" dirty="0">
                <a:solidFill>
                  <a:srgbClr val="FFFF00"/>
                </a:solidFill>
                <a:cs typeface="Arial"/>
              </a:rPr>
              <a:t>stakeholders</a:t>
            </a:r>
            <a:r>
              <a:rPr sz="2800" spc="-5" dirty="0">
                <a:solidFill>
                  <a:srgbClr val="FFFF00"/>
                </a:solidFill>
                <a:cs typeface="Arial"/>
              </a:rPr>
              <a:t>)</a:t>
            </a:r>
            <a:endParaRPr sz="2800" dirty="0">
              <a:solidFill>
                <a:srgbClr val="FFFF00"/>
              </a:solidFill>
              <a:cs typeface="Arial"/>
            </a:endParaRPr>
          </a:p>
          <a:p>
            <a:pPr>
              <a:spcBef>
                <a:spcPts val="50"/>
              </a:spcBef>
              <a:buFontTx/>
              <a:buChar char="•"/>
            </a:pPr>
            <a:endParaRPr sz="2800" dirty="0">
              <a:solidFill>
                <a:srgbClr val="FFFF00"/>
              </a:solidFill>
              <a:cs typeface="Arial"/>
            </a:endParaRPr>
          </a:p>
          <a:p>
            <a:pPr marL="265430" indent="-253365">
              <a:spcBef>
                <a:spcPts val="5"/>
              </a:spcBef>
              <a:buFontTx/>
              <a:buChar char="•"/>
              <a:tabLst>
                <a:tab pos="265430" algn="l"/>
                <a:tab pos="266065" algn="l"/>
              </a:tabLst>
            </a:pPr>
            <a:r>
              <a:rPr sz="2800" spc="-5" dirty="0">
                <a:solidFill>
                  <a:srgbClr val="FFFF00"/>
                </a:solidFill>
                <a:cs typeface="Arial"/>
              </a:rPr>
              <a:t>Messa a disposizione e diffusione del</a:t>
            </a:r>
            <a:r>
              <a:rPr sz="2800" dirty="0">
                <a:solidFill>
                  <a:srgbClr val="FFFF00"/>
                </a:solidFill>
                <a:cs typeface="Arial"/>
              </a:rPr>
              <a:t> </a:t>
            </a:r>
            <a:r>
              <a:rPr sz="2800" spc="-5" dirty="0">
                <a:solidFill>
                  <a:srgbClr val="FFFF00"/>
                </a:solidFill>
                <a:cs typeface="Arial"/>
              </a:rPr>
              <a:t>“</a:t>
            </a:r>
            <a:r>
              <a:rPr sz="2800" spc="-5" dirty="0" err="1">
                <a:solidFill>
                  <a:srgbClr val="FFFF00"/>
                </a:solidFill>
                <a:cs typeface="Arial"/>
              </a:rPr>
              <a:t>rapporto</a:t>
            </a:r>
            <a:r>
              <a:rPr sz="2800" spc="-5" dirty="0" smtClean="0">
                <a:solidFill>
                  <a:srgbClr val="FFFF00"/>
                </a:solidFill>
                <a:cs typeface="Arial"/>
              </a:rPr>
              <a:t>”</a:t>
            </a:r>
            <a:endParaRPr sz="2800" dirty="0">
              <a:solidFill>
                <a:srgbClr val="FFFF00"/>
              </a:solidFill>
              <a:cs typeface="Arial"/>
            </a:endParaRPr>
          </a:p>
        </p:txBody>
      </p:sp>
    </p:spTree>
    <p:extLst>
      <p:ext uri="{BB962C8B-B14F-4D97-AF65-F5344CB8AC3E}">
        <p14:creationId xmlns:p14="http://schemas.microsoft.com/office/powerpoint/2010/main" val="195448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46</a:t>
            </a:r>
            <a:endParaRPr sz="800">
              <a:solidFill>
                <a:prstClr val="black"/>
              </a:solidFill>
              <a:latin typeface="Arial"/>
              <a:cs typeface="Arial"/>
            </a:endParaRPr>
          </a:p>
        </p:txBody>
      </p:sp>
      <p:sp>
        <p:nvSpPr>
          <p:cNvPr id="8" name="object 8"/>
          <p:cNvSpPr txBox="1">
            <a:spLocks noGrp="1"/>
          </p:cNvSpPr>
          <p:nvPr>
            <p:ph type="title"/>
          </p:nvPr>
        </p:nvSpPr>
        <p:spPr>
          <a:xfrm>
            <a:off x="107504" y="249665"/>
            <a:ext cx="8755360" cy="1489510"/>
          </a:xfrm>
          <a:prstGeom prst="rect">
            <a:avLst/>
          </a:prstGeom>
        </p:spPr>
        <p:txBody>
          <a:bodyPr vert="horz" wrap="square" lIns="0" tIns="12065" rIns="0" bIns="0" rtlCol="0">
            <a:spAutoFit/>
          </a:bodyPr>
          <a:lstStyle/>
          <a:p>
            <a:pPr marL="12700">
              <a:lnSpc>
                <a:spcPct val="100000"/>
              </a:lnSpc>
              <a:spcBef>
                <a:spcPts val="95"/>
              </a:spcBef>
            </a:pPr>
            <a:r>
              <a:rPr sz="3200" b="1" u="none" spc="-5" dirty="0">
                <a:solidFill>
                  <a:srgbClr val="FFFF00"/>
                </a:solidFill>
                <a:latin typeface="+mn-lt"/>
              </a:rPr>
              <a:t>Il bilancio sociale nella</a:t>
            </a:r>
            <a:r>
              <a:rPr sz="3200" b="1" u="none" dirty="0">
                <a:solidFill>
                  <a:srgbClr val="FFFF00"/>
                </a:solidFill>
                <a:latin typeface="+mn-lt"/>
              </a:rPr>
              <a:t> </a:t>
            </a:r>
            <a:r>
              <a:rPr sz="3200" b="1" u="none" spc="-85" dirty="0">
                <a:solidFill>
                  <a:srgbClr val="FFFF00"/>
                </a:solidFill>
                <a:latin typeface="+mn-lt"/>
              </a:rPr>
              <a:t>P.A</a:t>
            </a:r>
            <a:r>
              <a:rPr sz="3200" b="1" u="none" spc="-85" dirty="0" smtClean="0">
                <a:solidFill>
                  <a:srgbClr val="FFFF00"/>
                </a:solidFill>
                <a:latin typeface="+mn-lt"/>
              </a:rPr>
              <a:t>.</a:t>
            </a:r>
            <a:r>
              <a:rPr lang="it-IT" sz="3200" b="1" spc="-85" dirty="0">
                <a:solidFill>
                  <a:srgbClr val="FFFF00"/>
                </a:solidFill>
                <a:latin typeface="+mn-lt"/>
              </a:rPr>
              <a:t/>
            </a:r>
            <a:br>
              <a:rPr lang="it-IT" sz="3200" b="1" spc="-85" dirty="0">
                <a:solidFill>
                  <a:srgbClr val="FFFF00"/>
                </a:solidFill>
                <a:latin typeface="+mn-lt"/>
              </a:rPr>
            </a:br>
            <a:r>
              <a:rPr lang="it-IT" sz="3200" b="1" spc="-85" dirty="0" smtClean="0">
                <a:solidFill>
                  <a:srgbClr val="FFFF00"/>
                </a:solidFill>
                <a:latin typeface="+mn-lt"/>
              </a:rPr>
              <a:t>(</a:t>
            </a:r>
            <a:r>
              <a:rPr lang="it-IT" sz="3200" b="1" spc="-85" dirty="0">
                <a:solidFill>
                  <a:srgbClr val="FFFF00"/>
                </a:solidFill>
                <a:latin typeface="+mn-lt"/>
              </a:rPr>
              <a:t>Direttiva ministeriale 17/02/2006)</a:t>
            </a:r>
            <a:br>
              <a:rPr lang="it-IT" sz="3200" b="1" spc="-85" dirty="0">
                <a:solidFill>
                  <a:srgbClr val="FFFF00"/>
                </a:solidFill>
                <a:latin typeface="+mn-lt"/>
              </a:rPr>
            </a:br>
            <a:endParaRPr sz="3200" b="1" dirty="0">
              <a:solidFill>
                <a:srgbClr val="FFFF00"/>
              </a:solidFill>
              <a:latin typeface="+mn-lt"/>
            </a:endParaRPr>
          </a:p>
        </p:txBody>
      </p:sp>
      <p:sp>
        <p:nvSpPr>
          <p:cNvPr id="9" name="object 9"/>
          <p:cNvSpPr txBox="1"/>
          <p:nvPr/>
        </p:nvSpPr>
        <p:spPr>
          <a:xfrm>
            <a:off x="251520" y="2132856"/>
            <a:ext cx="8640960" cy="3028393"/>
          </a:xfrm>
          <a:prstGeom prst="rect">
            <a:avLst/>
          </a:prstGeom>
        </p:spPr>
        <p:txBody>
          <a:bodyPr vert="horz" wrap="square" lIns="0" tIns="12065" rIns="0" bIns="0" rtlCol="0">
            <a:spAutoFit/>
          </a:bodyPr>
          <a:lstStyle/>
          <a:p>
            <a:pPr marL="12700" marR="5080" indent="635" algn="just">
              <a:spcBef>
                <a:spcPts val="95"/>
              </a:spcBef>
            </a:pPr>
            <a:r>
              <a:rPr sz="2800" b="1" spc="-5" dirty="0">
                <a:solidFill>
                  <a:srgbClr val="FFFF00"/>
                </a:solidFill>
                <a:cs typeface="Arial"/>
              </a:rPr>
              <a:t>Il bilancio sociale </a:t>
            </a:r>
            <a:r>
              <a:rPr sz="2800" spc="-5" dirty="0">
                <a:solidFill>
                  <a:srgbClr val="FFFF00"/>
                </a:solidFill>
                <a:cs typeface="Arial"/>
              </a:rPr>
              <a:t>è l’esito </a:t>
            </a:r>
            <a:r>
              <a:rPr sz="2800" dirty="0">
                <a:solidFill>
                  <a:srgbClr val="FFFF00"/>
                </a:solidFill>
                <a:cs typeface="Arial"/>
              </a:rPr>
              <a:t>di </a:t>
            </a:r>
            <a:r>
              <a:rPr sz="2800" spc="-5" dirty="0">
                <a:solidFill>
                  <a:srgbClr val="FFFF00"/>
                </a:solidFill>
                <a:cs typeface="Arial"/>
              </a:rPr>
              <a:t>un processo con il quale  l’amministrazione </a:t>
            </a:r>
            <a:r>
              <a:rPr sz="2800" b="1" spc="-5" dirty="0">
                <a:solidFill>
                  <a:srgbClr val="FFFF00"/>
                </a:solidFill>
                <a:cs typeface="Arial"/>
              </a:rPr>
              <a:t>rende conto delle </a:t>
            </a:r>
            <a:r>
              <a:rPr sz="2800" b="1" dirty="0">
                <a:solidFill>
                  <a:srgbClr val="FFFF00"/>
                </a:solidFill>
                <a:cs typeface="Arial"/>
              </a:rPr>
              <a:t>scelte</a:t>
            </a:r>
            <a:r>
              <a:rPr sz="2800" dirty="0">
                <a:solidFill>
                  <a:srgbClr val="FFFF00"/>
                </a:solidFill>
                <a:cs typeface="Arial"/>
              </a:rPr>
              <a:t>, </a:t>
            </a:r>
            <a:r>
              <a:rPr sz="2800" spc="-5" dirty="0">
                <a:solidFill>
                  <a:srgbClr val="FFFF00"/>
                </a:solidFill>
                <a:cs typeface="Arial"/>
              </a:rPr>
              <a:t>delle </a:t>
            </a:r>
            <a:r>
              <a:rPr sz="2800" b="1" spc="-5" dirty="0">
                <a:solidFill>
                  <a:srgbClr val="FFFF00"/>
                </a:solidFill>
                <a:cs typeface="Arial"/>
              </a:rPr>
              <a:t>attività</a:t>
            </a:r>
            <a:r>
              <a:rPr sz="2800" spc="-5" dirty="0">
                <a:solidFill>
                  <a:srgbClr val="FFFF00"/>
                </a:solidFill>
                <a:cs typeface="Arial"/>
              </a:rPr>
              <a:t>,  </a:t>
            </a:r>
            <a:r>
              <a:rPr sz="2800" dirty="0">
                <a:solidFill>
                  <a:srgbClr val="FFFF00"/>
                </a:solidFill>
                <a:cs typeface="Arial"/>
              </a:rPr>
              <a:t>dei </a:t>
            </a:r>
            <a:r>
              <a:rPr sz="2800" b="1" spc="-5" dirty="0">
                <a:solidFill>
                  <a:srgbClr val="FFFF00"/>
                </a:solidFill>
                <a:cs typeface="Arial"/>
              </a:rPr>
              <a:t>risultati </a:t>
            </a:r>
            <a:r>
              <a:rPr sz="2800" spc="-5" dirty="0">
                <a:solidFill>
                  <a:srgbClr val="FFFF00"/>
                </a:solidFill>
                <a:cs typeface="Arial"/>
              </a:rPr>
              <a:t>e </a:t>
            </a:r>
            <a:r>
              <a:rPr sz="2800" b="1" spc="-5" dirty="0">
                <a:solidFill>
                  <a:srgbClr val="FFFF00"/>
                </a:solidFill>
                <a:cs typeface="Arial"/>
              </a:rPr>
              <a:t>dell’impiego di risorse </a:t>
            </a:r>
            <a:r>
              <a:rPr sz="2800" spc="-5" dirty="0">
                <a:solidFill>
                  <a:srgbClr val="FFFF00"/>
                </a:solidFill>
                <a:cs typeface="Arial"/>
              </a:rPr>
              <a:t>in un </a:t>
            </a:r>
            <a:r>
              <a:rPr sz="2800" dirty="0">
                <a:solidFill>
                  <a:srgbClr val="FFFF00"/>
                </a:solidFill>
                <a:cs typeface="Arial"/>
              </a:rPr>
              <a:t>dato </a:t>
            </a:r>
            <a:r>
              <a:rPr sz="2800" spc="-5" dirty="0">
                <a:solidFill>
                  <a:srgbClr val="FFFF00"/>
                </a:solidFill>
                <a:cs typeface="Arial"/>
              </a:rPr>
              <a:t>periodo,  in modo </a:t>
            </a:r>
            <a:r>
              <a:rPr sz="2800" spc="-10" dirty="0">
                <a:solidFill>
                  <a:srgbClr val="FFFF00"/>
                </a:solidFill>
                <a:cs typeface="Arial"/>
              </a:rPr>
              <a:t>da </a:t>
            </a:r>
            <a:r>
              <a:rPr sz="2800" spc="-5" dirty="0">
                <a:solidFill>
                  <a:srgbClr val="FFFF00"/>
                </a:solidFill>
                <a:cs typeface="Arial"/>
              </a:rPr>
              <a:t>consentire </a:t>
            </a:r>
            <a:r>
              <a:rPr sz="2800" dirty="0">
                <a:solidFill>
                  <a:srgbClr val="FFFF00"/>
                </a:solidFill>
                <a:cs typeface="Arial"/>
              </a:rPr>
              <a:t>ai </a:t>
            </a:r>
            <a:r>
              <a:rPr sz="2800" spc="-5" dirty="0">
                <a:solidFill>
                  <a:srgbClr val="FFFF00"/>
                </a:solidFill>
                <a:cs typeface="Arial"/>
              </a:rPr>
              <a:t>cittadini e </a:t>
            </a:r>
            <a:r>
              <a:rPr sz="2800" dirty="0">
                <a:solidFill>
                  <a:srgbClr val="FFFF00"/>
                </a:solidFill>
                <a:cs typeface="Arial"/>
              </a:rPr>
              <a:t>ai </a:t>
            </a:r>
            <a:r>
              <a:rPr sz="2800" spc="-10" dirty="0">
                <a:solidFill>
                  <a:srgbClr val="FFFF00"/>
                </a:solidFill>
                <a:cs typeface="Arial"/>
              </a:rPr>
              <a:t>diversi </a:t>
            </a:r>
            <a:r>
              <a:rPr sz="2800" spc="-5" dirty="0">
                <a:solidFill>
                  <a:srgbClr val="FFFF00"/>
                </a:solidFill>
                <a:cs typeface="Arial"/>
              </a:rPr>
              <a:t>interlocutori  </a:t>
            </a:r>
            <a:r>
              <a:rPr sz="2800" dirty="0">
                <a:solidFill>
                  <a:srgbClr val="FFFF00"/>
                </a:solidFill>
                <a:cs typeface="Arial"/>
              </a:rPr>
              <a:t>di </a:t>
            </a:r>
            <a:r>
              <a:rPr sz="2800" spc="-5" dirty="0">
                <a:solidFill>
                  <a:srgbClr val="FFFF00"/>
                </a:solidFill>
                <a:cs typeface="Arial"/>
              </a:rPr>
              <a:t>conoscere e formulare un proprio giudizio su </a:t>
            </a:r>
            <a:r>
              <a:rPr sz="2800" spc="-10" dirty="0">
                <a:solidFill>
                  <a:srgbClr val="FFFF00"/>
                </a:solidFill>
                <a:cs typeface="Arial"/>
              </a:rPr>
              <a:t>come  </a:t>
            </a:r>
            <a:r>
              <a:rPr sz="2800" spc="-5" dirty="0">
                <a:solidFill>
                  <a:srgbClr val="FFFF00"/>
                </a:solidFill>
                <a:cs typeface="Arial"/>
              </a:rPr>
              <a:t>l’amministrazione interpreta e </a:t>
            </a:r>
            <a:r>
              <a:rPr sz="2800" b="1" spc="-5" dirty="0">
                <a:solidFill>
                  <a:srgbClr val="FFFF00"/>
                </a:solidFill>
                <a:cs typeface="Arial"/>
              </a:rPr>
              <a:t>realizza </a:t>
            </a:r>
            <a:r>
              <a:rPr sz="2800" b="1" spc="5" dirty="0">
                <a:solidFill>
                  <a:srgbClr val="FFFF00"/>
                </a:solidFill>
                <a:cs typeface="Arial"/>
              </a:rPr>
              <a:t>la </a:t>
            </a:r>
            <a:r>
              <a:rPr sz="2800" b="1" spc="-5" dirty="0">
                <a:solidFill>
                  <a:srgbClr val="FFFF00"/>
                </a:solidFill>
                <a:cs typeface="Arial"/>
              </a:rPr>
              <a:t>sua missione  istituzionale e il suo</a:t>
            </a:r>
            <a:r>
              <a:rPr sz="2800" b="1" spc="60" dirty="0">
                <a:solidFill>
                  <a:srgbClr val="FFFF00"/>
                </a:solidFill>
                <a:cs typeface="Arial"/>
              </a:rPr>
              <a:t> </a:t>
            </a:r>
            <a:r>
              <a:rPr sz="2800" b="1" spc="-5" dirty="0" err="1">
                <a:solidFill>
                  <a:srgbClr val="FFFF00"/>
                </a:solidFill>
                <a:cs typeface="Arial"/>
              </a:rPr>
              <a:t>mandato</a:t>
            </a:r>
            <a:r>
              <a:rPr sz="2800" b="1" spc="-5" dirty="0" smtClean="0">
                <a:solidFill>
                  <a:srgbClr val="FFFF00"/>
                </a:solidFill>
                <a:cs typeface="Arial"/>
              </a:rPr>
              <a:t>.</a:t>
            </a:r>
            <a:endParaRPr sz="2800" dirty="0">
              <a:solidFill>
                <a:srgbClr val="FFFF00"/>
              </a:solidFill>
              <a:cs typeface="Arial"/>
            </a:endParaRPr>
          </a:p>
        </p:txBody>
      </p:sp>
    </p:spTree>
    <p:extLst>
      <p:ext uri="{BB962C8B-B14F-4D97-AF65-F5344CB8AC3E}">
        <p14:creationId xmlns:p14="http://schemas.microsoft.com/office/powerpoint/2010/main" val="3745095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47</a:t>
            </a:r>
            <a:endParaRPr sz="800">
              <a:solidFill>
                <a:prstClr val="black"/>
              </a:solidFill>
              <a:latin typeface="Arial"/>
              <a:cs typeface="Arial"/>
            </a:endParaRPr>
          </a:p>
        </p:txBody>
      </p:sp>
      <p:sp>
        <p:nvSpPr>
          <p:cNvPr id="8" name="object 8"/>
          <p:cNvSpPr txBox="1"/>
          <p:nvPr/>
        </p:nvSpPr>
        <p:spPr>
          <a:xfrm>
            <a:off x="347830" y="1566951"/>
            <a:ext cx="8450580" cy="3382336"/>
          </a:xfrm>
          <a:prstGeom prst="rect">
            <a:avLst/>
          </a:prstGeom>
        </p:spPr>
        <p:txBody>
          <a:bodyPr vert="horz" wrap="square" lIns="0" tIns="12065" rIns="0" bIns="0" rtlCol="0">
            <a:spAutoFit/>
          </a:bodyPr>
          <a:lstStyle/>
          <a:p>
            <a:pPr marL="12700" marR="5080" indent="-635" algn="just">
              <a:spcBef>
                <a:spcPts val="95"/>
              </a:spcBef>
            </a:pPr>
            <a:r>
              <a:rPr sz="2800" b="1" spc="-5" dirty="0">
                <a:solidFill>
                  <a:srgbClr val="FFFF00"/>
                </a:solidFill>
                <a:cs typeface="Arial"/>
              </a:rPr>
              <a:t>Il bilancio sociale nella scuola </a:t>
            </a:r>
            <a:r>
              <a:rPr sz="2800" spc="-5" dirty="0">
                <a:solidFill>
                  <a:srgbClr val="FFFF00"/>
                </a:solidFill>
                <a:cs typeface="Arial"/>
              </a:rPr>
              <a:t>è </a:t>
            </a:r>
            <a:r>
              <a:rPr sz="2800" dirty="0">
                <a:solidFill>
                  <a:srgbClr val="FFFF00"/>
                </a:solidFill>
                <a:cs typeface="Arial"/>
              </a:rPr>
              <a:t>uno </a:t>
            </a:r>
            <a:r>
              <a:rPr sz="2800" spc="-5" dirty="0">
                <a:solidFill>
                  <a:srgbClr val="FFFF00"/>
                </a:solidFill>
                <a:cs typeface="Arial"/>
              </a:rPr>
              <a:t>strumento </a:t>
            </a:r>
            <a:r>
              <a:rPr sz="2800" spc="10" dirty="0">
                <a:solidFill>
                  <a:srgbClr val="FFFF00"/>
                </a:solidFill>
                <a:cs typeface="Arial"/>
              </a:rPr>
              <a:t>di  </a:t>
            </a:r>
            <a:r>
              <a:rPr sz="2800" dirty="0">
                <a:solidFill>
                  <a:srgbClr val="FFFF00"/>
                </a:solidFill>
                <a:cs typeface="Arial"/>
              </a:rPr>
              <a:t>autonomia </a:t>
            </a:r>
            <a:r>
              <a:rPr sz="2800" spc="-5" dirty="0">
                <a:solidFill>
                  <a:srgbClr val="FFFF00"/>
                </a:solidFill>
                <a:cs typeface="Arial"/>
              </a:rPr>
              <a:t>e </a:t>
            </a:r>
            <a:r>
              <a:rPr sz="2800" dirty="0">
                <a:solidFill>
                  <a:srgbClr val="FFFF00"/>
                </a:solidFill>
                <a:cs typeface="Arial"/>
              </a:rPr>
              <a:t>responsabilità attraverso cui </a:t>
            </a:r>
            <a:r>
              <a:rPr sz="2800" b="1" spc="-5" dirty="0">
                <a:solidFill>
                  <a:srgbClr val="FFFF00"/>
                </a:solidFill>
                <a:cs typeface="Arial"/>
              </a:rPr>
              <a:t>rendere  </a:t>
            </a:r>
            <a:r>
              <a:rPr sz="2800" b="1" dirty="0">
                <a:solidFill>
                  <a:srgbClr val="FFFF00"/>
                </a:solidFill>
                <a:cs typeface="Arial"/>
              </a:rPr>
              <a:t>conto delle </a:t>
            </a:r>
            <a:r>
              <a:rPr sz="2800" b="1" spc="-5" dirty="0">
                <a:solidFill>
                  <a:srgbClr val="FFFF00"/>
                </a:solidFill>
                <a:cs typeface="Arial"/>
              </a:rPr>
              <a:t>scelte </a:t>
            </a:r>
            <a:r>
              <a:rPr sz="2800" b="1" dirty="0">
                <a:solidFill>
                  <a:srgbClr val="FFFF00"/>
                </a:solidFill>
                <a:cs typeface="Arial"/>
              </a:rPr>
              <a:t>effettuate</a:t>
            </a:r>
            <a:r>
              <a:rPr sz="2800" dirty="0">
                <a:solidFill>
                  <a:srgbClr val="FFFF00"/>
                </a:solidFill>
                <a:cs typeface="Arial"/>
              </a:rPr>
              <a:t>, </a:t>
            </a:r>
            <a:r>
              <a:rPr sz="2800" spc="-5" dirty="0">
                <a:solidFill>
                  <a:srgbClr val="FFFF00"/>
                </a:solidFill>
                <a:cs typeface="Arial"/>
              </a:rPr>
              <a:t>delle </a:t>
            </a:r>
            <a:r>
              <a:rPr sz="2800" b="1" dirty="0">
                <a:solidFill>
                  <a:srgbClr val="FFFF00"/>
                </a:solidFill>
                <a:cs typeface="Arial"/>
              </a:rPr>
              <a:t>attività </a:t>
            </a:r>
            <a:r>
              <a:rPr sz="2800" dirty="0">
                <a:solidFill>
                  <a:srgbClr val="FFFF00"/>
                </a:solidFill>
                <a:cs typeface="Arial"/>
              </a:rPr>
              <a:t>svolte,  </a:t>
            </a:r>
            <a:r>
              <a:rPr sz="2800" spc="-5" dirty="0">
                <a:solidFill>
                  <a:srgbClr val="FFFF00"/>
                </a:solidFill>
                <a:cs typeface="Arial"/>
              </a:rPr>
              <a:t>delle </a:t>
            </a:r>
            <a:r>
              <a:rPr sz="2800" b="1" dirty="0">
                <a:solidFill>
                  <a:srgbClr val="FFFF00"/>
                </a:solidFill>
                <a:cs typeface="Arial"/>
              </a:rPr>
              <a:t>risorse </a:t>
            </a:r>
            <a:r>
              <a:rPr sz="2800" b="1" spc="-5" dirty="0">
                <a:solidFill>
                  <a:srgbClr val="FFFF00"/>
                </a:solidFill>
                <a:cs typeface="Arial"/>
              </a:rPr>
              <a:t>utilizzate e </a:t>
            </a:r>
            <a:r>
              <a:rPr sz="2800" b="1" dirty="0">
                <a:solidFill>
                  <a:srgbClr val="FFFF00"/>
                </a:solidFill>
                <a:cs typeface="Arial"/>
              </a:rPr>
              <a:t>dei risultati </a:t>
            </a:r>
            <a:r>
              <a:rPr sz="2800" b="1" spc="-5" dirty="0">
                <a:solidFill>
                  <a:srgbClr val="FFFF00"/>
                </a:solidFill>
                <a:cs typeface="Arial"/>
              </a:rPr>
              <a:t>raggiunti</a:t>
            </a:r>
            <a:r>
              <a:rPr sz="2800" spc="-5" dirty="0">
                <a:solidFill>
                  <a:srgbClr val="FFFF00"/>
                </a:solidFill>
                <a:cs typeface="Arial"/>
              </a:rPr>
              <a:t>, </a:t>
            </a:r>
            <a:r>
              <a:rPr sz="2800" dirty="0">
                <a:solidFill>
                  <a:srgbClr val="FFFF00"/>
                </a:solidFill>
                <a:cs typeface="Arial"/>
              </a:rPr>
              <a:t>per  </a:t>
            </a:r>
            <a:r>
              <a:rPr sz="2800" spc="-5" dirty="0">
                <a:solidFill>
                  <a:srgbClr val="FFFF00"/>
                </a:solidFill>
                <a:cs typeface="Arial"/>
              </a:rPr>
              <a:t>la </a:t>
            </a:r>
            <a:r>
              <a:rPr sz="2800" dirty="0">
                <a:solidFill>
                  <a:srgbClr val="FFFF00"/>
                </a:solidFill>
                <a:cs typeface="Arial"/>
              </a:rPr>
              <a:t>costruzione di </a:t>
            </a:r>
            <a:r>
              <a:rPr sz="2800" spc="-5" dirty="0">
                <a:solidFill>
                  <a:srgbClr val="FFFF00"/>
                </a:solidFill>
                <a:cs typeface="Arial"/>
              </a:rPr>
              <a:t>un </a:t>
            </a:r>
            <a:r>
              <a:rPr sz="2800" dirty="0">
                <a:solidFill>
                  <a:srgbClr val="FFFF00"/>
                </a:solidFill>
                <a:cs typeface="Arial"/>
              </a:rPr>
              <a:t>bene </a:t>
            </a:r>
            <a:r>
              <a:rPr sz="2800" spc="-5" dirty="0">
                <a:solidFill>
                  <a:srgbClr val="FFFF00"/>
                </a:solidFill>
                <a:cs typeface="Arial"/>
              </a:rPr>
              <a:t>comune come </a:t>
            </a:r>
            <a:r>
              <a:rPr sz="2800" b="1" dirty="0">
                <a:solidFill>
                  <a:srgbClr val="FFFF00"/>
                </a:solidFill>
                <a:cs typeface="Arial"/>
              </a:rPr>
              <a:t>gli esiti  </a:t>
            </a:r>
            <a:r>
              <a:rPr sz="2800" b="1" spc="-5" dirty="0">
                <a:solidFill>
                  <a:srgbClr val="FFFF00"/>
                </a:solidFill>
                <a:cs typeface="Arial"/>
              </a:rPr>
              <a:t>formativi </a:t>
            </a:r>
            <a:r>
              <a:rPr sz="2800" b="1" dirty="0">
                <a:solidFill>
                  <a:srgbClr val="FFFF00"/>
                </a:solidFill>
                <a:cs typeface="Arial"/>
              </a:rPr>
              <a:t>ed </a:t>
            </a:r>
            <a:r>
              <a:rPr sz="2800" b="1" spc="-5" dirty="0">
                <a:solidFill>
                  <a:srgbClr val="FFFF00"/>
                </a:solidFill>
                <a:cs typeface="Arial"/>
              </a:rPr>
              <a:t>educativi degli</a:t>
            </a:r>
            <a:r>
              <a:rPr sz="2800" b="1" spc="40" dirty="0">
                <a:solidFill>
                  <a:srgbClr val="FFFF00"/>
                </a:solidFill>
                <a:cs typeface="Arial"/>
              </a:rPr>
              <a:t> </a:t>
            </a:r>
            <a:r>
              <a:rPr sz="2800" b="1" spc="-5" dirty="0">
                <a:solidFill>
                  <a:srgbClr val="FFFF00"/>
                </a:solidFill>
                <a:cs typeface="Arial"/>
              </a:rPr>
              <a:t>studenti.</a:t>
            </a:r>
            <a:endParaRPr sz="2800" dirty="0">
              <a:solidFill>
                <a:srgbClr val="FFFF00"/>
              </a:solidFill>
              <a:cs typeface="Arial"/>
            </a:endParaRPr>
          </a:p>
          <a:p>
            <a:pPr>
              <a:spcBef>
                <a:spcPts val="35"/>
              </a:spcBef>
            </a:pPr>
            <a:endParaRPr sz="2900" dirty="0">
              <a:solidFill>
                <a:prstClr val="black"/>
              </a:solidFill>
              <a:latin typeface="Arial"/>
              <a:cs typeface="Arial"/>
            </a:endParaRPr>
          </a:p>
          <a:p>
            <a:pPr marL="12700" marR="9525" indent="-635" algn="just"/>
            <a:r>
              <a:rPr lang="it-IT" sz="2200" spc="-20" dirty="0" smtClean="0">
                <a:solidFill>
                  <a:srgbClr val="3B4E8B"/>
                </a:solidFill>
                <a:latin typeface="Arial"/>
                <a:cs typeface="Arial"/>
              </a:rPr>
              <a:t> </a:t>
            </a:r>
            <a:endParaRPr sz="2200" dirty="0">
              <a:solidFill>
                <a:prstClr val="black"/>
              </a:solidFill>
              <a:latin typeface="Arial"/>
              <a:cs typeface="Arial"/>
            </a:endParaRPr>
          </a:p>
        </p:txBody>
      </p:sp>
      <p:sp>
        <p:nvSpPr>
          <p:cNvPr id="9" name="object 9"/>
          <p:cNvSpPr txBox="1">
            <a:spLocks noGrp="1"/>
          </p:cNvSpPr>
          <p:nvPr>
            <p:ph type="title"/>
          </p:nvPr>
        </p:nvSpPr>
        <p:spPr>
          <a:xfrm>
            <a:off x="179512" y="175"/>
            <a:ext cx="8618897" cy="504625"/>
          </a:xfrm>
          <a:prstGeom prst="rect">
            <a:avLst/>
          </a:prstGeom>
        </p:spPr>
        <p:txBody>
          <a:bodyPr vert="horz" wrap="square" lIns="0" tIns="12065" rIns="0" bIns="0" rtlCol="0">
            <a:spAutoFit/>
          </a:bodyPr>
          <a:lstStyle/>
          <a:p>
            <a:pPr marL="12700">
              <a:lnSpc>
                <a:spcPct val="100000"/>
              </a:lnSpc>
              <a:spcBef>
                <a:spcPts val="95"/>
              </a:spcBef>
            </a:pPr>
            <a:r>
              <a:rPr sz="3200" b="1" u="none" spc="-5" dirty="0">
                <a:solidFill>
                  <a:srgbClr val="FFFF00"/>
                </a:solidFill>
                <a:latin typeface="+mn-lt"/>
              </a:rPr>
              <a:t>Il bilancio sociale nella</a:t>
            </a:r>
            <a:r>
              <a:rPr sz="3200" b="1" u="none" spc="45" dirty="0">
                <a:solidFill>
                  <a:srgbClr val="FFFF00"/>
                </a:solidFill>
                <a:latin typeface="+mn-lt"/>
              </a:rPr>
              <a:t> </a:t>
            </a:r>
            <a:r>
              <a:rPr sz="3200" b="1" u="none" spc="-5" dirty="0">
                <a:solidFill>
                  <a:srgbClr val="FFFF00"/>
                </a:solidFill>
                <a:latin typeface="+mn-lt"/>
              </a:rPr>
              <a:t>scuola</a:t>
            </a:r>
            <a:endParaRPr sz="3200" b="1" dirty="0">
              <a:solidFill>
                <a:srgbClr val="FFFF00"/>
              </a:solidFill>
              <a:latin typeface="+mn-lt"/>
            </a:endParaRPr>
          </a:p>
        </p:txBody>
      </p:sp>
    </p:spTree>
    <p:extLst>
      <p:ext uri="{BB962C8B-B14F-4D97-AF65-F5344CB8AC3E}">
        <p14:creationId xmlns:p14="http://schemas.microsoft.com/office/powerpoint/2010/main" val="11585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4753"/>
            <a:ext cx="9036496" cy="6924973"/>
          </a:xfrm>
          <a:prstGeom prst="rect">
            <a:avLst/>
          </a:prstGeom>
        </p:spPr>
        <p:txBody>
          <a:bodyPr wrap="square">
            <a:spAutoFit/>
          </a:bodyPr>
          <a:lstStyle/>
          <a:p>
            <a:r>
              <a:rPr lang="it-IT" sz="3200" b="1" dirty="0">
                <a:solidFill>
                  <a:srgbClr val="FFFF00"/>
                </a:solidFill>
              </a:rPr>
              <a:t>3. ACCOGLIENZA E </a:t>
            </a:r>
            <a:r>
              <a:rPr lang="it-IT" sz="3200" b="1" dirty="0" smtClean="0">
                <a:solidFill>
                  <a:srgbClr val="FFFF00"/>
                </a:solidFill>
              </a:rPr>
              <a:t>INTEGRAZIONE</a:t>
            </a:r>
          </a:p>
          <a:p>
            <a:r>
              <a:rPr lang="it-IT" sz="2400" dirty="0">
                <a:solidFill>
                  <a:srgbClr val="FFFF00"/>
                </a:solidFill>
              </a:rPr>
              <a:t/>
            </a:r>
            <a:br>
              <a:rPr lang="it-IT" sz="2400" dirty="0">
                <a:solidFill>
                  <a:srgbClr val="FFFF00"/>
                </a:solidFill>
              </a:rPr>
            </a:br>
            <a:r>
              <a:rPr lang="it-IT" sz="2800" dirty="0">
                <a:solidFill>
                  <a:srgbClr val="FFFF00"/>
                </a:solidFill>
              </a:rPr>
              <a:t>3.1 La scuola si impegna, con opportuni ed adeguati atteggiamenti ed azioni di tutti gli operatori del servizio, a favorire l'accoglienza dei genitori e degli alunni, l’inserimento e l’integrazione di questi ultimi, con particolare riguardo alla fase di ingresso alle classi iniziali e alle situazioni di rilevante necessità</a:t>
            </a:r>
            <a:r>
              <a:rPr lang="it-IT" sz="2800" dirty="0" smtClean="0">
                <a:solidFill>
                  <a:srgbClr val="FFFF00"/>
                </a:solidFill>
              </a:rPr>
              <a:t>.</a:t>
            </a:r>
          </a:p>
          <a:p>
            <a:r>
              <a:rPr lang="it-IT" sz="2800" dirty="0">
                <a:solidFill>
                  <a:srgbClr val="FFFF00"/>
                </a:solidFill>
              </a:rPr>
              <a:t/>
            </a:r>
            <a:br>
              <a:rPr lang="it-IT" sz="2800" dirty="0">
                <a:solidFill>
                  <a:srgbClr val="FFFF00"/>
                </a:solidFill>
              </a:rPr>
            </a:br>
            <a:r>
              <a:rPr lang="it-IT" sz="2800" dirty="0">
                <a:solidFill>
                  <a:srgbClr val="FFFF00"/>
                </a:solidFill>
              </a:rPr>
              <a:t>Particolare impegno è prestato per la soluzione delle problematiche relative agli studenti lavoratori, agli stranieri, a quelli degenti negli ospedali, a quelli in situazione di handicap, a quelli presenti nelle istituzioni carcerarie</a:t>
            </a:r>
            <a:r>
              <a:rPr lang="it-IT" sz="2800" dirty="0" smtClean="0">
                <a:solidFill>
                  <a:srgbClr val="FFFF00"/>
                </a:solidFill>
              </a:rPr>
              <a:t>.</a:t>
            </a:r>
          </a:p>
          <a:p>
            <a:r>
              <a:rPr lang="it-IT" sz="2800" dirty="0">
                <a:solidFill>
                  <a:srgbClr val="FFFF00"/>
                </a:solidFill>
              </a:rPr>
              <a:t/>
            </a:r>
            <a:br>
              <a:rPr lang="it-IT" sz="2800" dirty="0">
                <a:solidFill>
                  <a:srgbClr val="FFFF00"/>
                </a:solidFill>
              </a:rPr>
            </a:br>
            <a:r>
              <a:rPr lang="it-IT" sz="2800" dirty="0">
                <a:solidFill>
                  <a:srgbClr val="FFFF00"/>
                </a:solidFill>
              </a:rPr>
              <a:t>3.2 Nello svolgimento della propria attività, ogni operatore </a:t>
            </a:r>
            <a:r>
              <a:rPr lang="it-IT" sz="2400" dirty="0">
                <a:solidFill>
                  <a:srgbClr val="FFFF00"/>
                </a:solidFill>
              </a:rPr>
              <a:t>ha pieno rispetto dei diritti e degli interessi dello studente</a:t>
            </a:r>
          </a:p>
        </p:txBody>
      </p:sp>
    </p:spTree>
    <p:extLst>
      <p:ext uri="{BB962C8B-B14F-4D97-AF65-F5344CB8AC3E}">
        <p14:creationId xmlns:p14="http://schemas.microsoft.com/office/powerpoint/2010/main" val="12274829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48</a:t>
            </a:r>
            <a:endParaRPr sz="800">
              <a:solidFill>
                <a:prstClr val="black"/>
              </a:solidFill>
              <a:latin typeface="Arial"/>
              <a:cs typeface="Arial"/>
            </a:endParaRPr>
          </a:p>
        </p:txBody>
      </p:sp>
      <p:sp>
        <p:nvSpPr>
          <p:cNvPr id="8" name="object 8"/>
          <p:cNvSpPr txBox="1"/>
          <p:nvPr/>
        </p:nvSpPr>
        <p:spPr>
          <a:xfrm>
            <a:off x="328612" y="836712"/>
            <a:ext cx="8563868" cy="2225609"/>
          </a:xfrm>
          <a:prstGeom prst="rect">
            <a:avLst/>
          </a:prstGeom>
        </p:spPr>
        <p:txBody>
          <a:bodyPr vert="horz" wrap="square" lIns="0" tIns="12065" rIns="0" bIns="0" rtlCol="0">
            <a:spAutoFit/>
          </a:bodyPr>
          <a:lstStyle/>
          <a:p>
            <a:pPr marL="12700" marR="5080" algn="just">
              <a:spcBef>
                <a:spcPts val="95"/>
              </a:spcBef>
              <a:tabLst>
                <a:tab pos="2195830" algn="l"/>
                <a:tab pos="3649979" algn="l"/>
                <a:tab pos="3962400" algn="l"/>
                <a:tab pos="4614545" algn="l"/>
              </a:tabLst>
            </a:pPr>
            <a:r>
              <a:rPr sz="2800" b="1" spc="-25" dirty="0" err="1" smtClean="0">
                <a:solidFill>
                  <a:srgbClr val="FFFF00"/>
                </a:solidFill>
                <a:cs typeface="Arial"/>
              </a:rPr>
              <a:t>L’impatto</a:t>
            </a:r>
            <a:r>
              <a:rPr lang="it-IT" sz="2800" b="1" spc="-25" dirty="0">
                <a:solidFill>
                  <a:srgbClr val="FFFF00"/>
                </a:solidFill>
                <a:cs typeface="Arial"/>
              </a:rPr>
              <a:t> </a:t>
            </a:r>
            <a:r>
              <a:rPr sz="2800" b="1" spc="-10" dirty="0" smtClean="0">
                <a:solidFill>
                  <a:srgbClr val="FFFF00"/>
                </a:solidFill>
                <a:cs typeface="Arial"/>
              </a:rPr>
              <a:t>social</a:t>
            </a:r>
            <a:r>
              <a:rPr lang="it-IT" sz="2800" b="1" spc="-10" dirty="0" smtClean="0">
                <a:solidFill>
                  <a:srgbClr val="FFFF00"/>
                </a:solidFill>
                <a:cs typeface="Arial"/>
              </a:rPr>
              <a:t>e </a:t>
            </a:r>
            <a:r>
              <a:rPr sz="2800" spc="-5" dirty="0" smtClean="0">
                <a:solidFill>
                  <a:srgbClr val="FFFF00"/>
                </a:solidFill>
                <a:cs typeface="Arial"/>
              </a:rPr>
              <a:t>è</a:t>
            </a:r>
            <a:r>
              <a:rPr lang="it-IT" sz="2800" spc="-5" dirty="0">
                <a:solidFill>
                  <a:srgbClr val="FFFF00"/>
                </a:solidFill>
                <a:cs typeface="Arial"/>
              </a:rPr>
              <a:t> </a:t>
            </a:r>
            <a:r>
              <a:rPr sz="2800" spc="-10" dirty="0" err="1" smtClean="0">
                <a:solidFill>
                  <a:srgbClr val="FFFF00"/>
                </a:solidFill>
                <a:cs typeface="Arial"/>
              </a:rPr>
              <a:t>il</a:t>
            </a:r>
            <a:r>
              <a:rPr sz="2800" spc="-10" dirty="0" smtClean="0">
                <a:solidFill>
                  <a:srgbClr val="FFFF00"/>
                </a:solidFill>
                <a:cs typeface="Arial"/>
              </a:rPr>
              <a:t> </a:t>
            </a:r>
            <a:r>
              <a:rPr lang="it-IT" sz="2800" spc="-10" dirty="0">
                <a:solidFill>
                  <a:srgbClr val="FFFF00"/>
                </a:solidFill>
                <a:cs typeface="Arial"/>
              </a:rPr>
              <a:t>contributo	che  </a:t>
            </a:r>
            <a:r>
              <a:rPr lang="it-IT" sz="2800" spc="-10" dirty="0" smtClean="0">
                <a:solidFill>
                  <a:srgbClr val="FFFF00"/>
                </a:solidFill>
                <a:cs typeface="Arial"/>
              </a:rPr>
              <a:t>attraverso le proprie </a:t>
            </a:r>
            <a:r>
              <a:rPr lang="it-IT" sz="2800" spc="-10" dirty="0">
                <a:solidFill>
                  <a:srgbClr val="FFFF00"/>
                </a:solidFill>
                <a:cs typeface="Arial"/>
              </a:rPr>
              <a:t>attività </a:t>
            </a:r>
            <a:r>
              <a:rPr lang="it-IT" sz="2800" spc="-10" dirty="0" smtClean="0">
                <a:solidFill>
                  <a:srgbClr val="FFFF00"/>
                </a:solidFill>
                <a:cs typeface="Arial"/>
              </a:rPr>
              <a:t> </a:t>
            </a:r>
            <a:r>
              <a:rPr sz="2800" spc="-15" dirty="0" err="1" smtClean="0">
                <a:solidFill>
                  <a:srgbClr val="FFFF00"/>
                </a:solidFill>
                <a:cs typeface="Arial"/>
              </a:rPr>
              <a:t>u</a:t>
            </a:r>
            <a:r>
              <a:rPr sz="2800" dirty="0" err="1" smtClean="0">
                <a:solidFill>
                  <a:srgbClr val="FFFF00"/>
                </a:solidFill>
                <a:cs typeface="Arial"/>
              </a:rPr>
              <a:t>n’</a:t>
            </a:r>
            <a:r>
              <a:rPr sz="2800" spc="-15" dirty="0" err="1" smtClean="0">
                <a:solidFill>
                  <a:srgbClr val="FFFF00"/>
                </a:solidFill>
                <a:cs typeface="Arial"/>
              </a:rPr>
              <a:t>o</a:t>
            </a:r>
            <a:r>
              <a:rPr sz="2800" spc="5" dirty="0" err="1" smtClean="0">
                <a:solidFill>
                  <a:srgbClr val="FFFF00"/>
                </a:solidFill>
                <a:cs typeface="Arial"/>
              </a:rPr>
              <a:t>r</a:t>
            </a:r>
            <a:r>
              <a:rPr sz="2800" spc="-15" dirty="0" err="1" smtClean="0">
                <a:solidFill>
                  <a:srgbClr val="FFFF00"/>
                </a:solidFill>
                <a:cs typeface="Arial"/>
              </a:rPr>
              <a:t>g</a:t>
            </a:r>
            <a:r>
              <a:rPr sz="2800" dirty="0" err="1" smtClean="0">
                <a:solidFill>
                  <a:srgbClr val="FFFF00"/>
                </a:solidFill>
                <a:cs typeface="Arial"/>
              </a:rPr>
              <a:t>an</a:t>
            </a:r>
            <a:r>
              <a:rPr sz="2800" spc="-10" dirty="0" err="1" smtClean="0">
                <a:solidFill>
                  <a:srgbClr val="FFFF00"/>
                </a:solidFill>
                <a:cs typeface="Arial"/>
              </a:rPr>
              <a:t>i</a:t>
            </a:r>
            <a:r>
              <a:rPr sz="2800" spc="-5" dirty="0" err="1" smtClean="0">
                <a:solidFill>
                  <a:srgbClr val="FFFF00"/>
                </a:solidFill>
                <a:cs typeface="Arial"/>
              </a:rPr>
              <a:t>zz</a:t>
            </a:r>
            <a:r>
              <a:rPr sz="2800" dirty="0" err="1" smtClean="0">
                <a:solidFill>
                  <a:srgbClr val="FFFF00"/>
                </a:solidFill>
                <a:cs typeface="Arial"/>
              </a:rPr>
              <a:t>a</a:t>
            </a:r>
            <a:r>
              <a:rPr sz="2800" spc="-5" dirty="0" err="1" smtClean="0">
                <a:solidFill>
                  <a:srgbClr val="FFFF00"/>
                </a:solidFill>
                <a:cs typeface="Arial"/>
              </a:rPr>
              <a:t>z</a:t>
            </a:r>
            <a:r>
              <a:rPr sz="2800" dirty="0" err="1" smtClean="0">
                <a:solidFill>
                  <a:srgbClr val="FFFF00"/>
                </a:solidFill>
                <a:cs typeface="Arial"/>
              </a:rPr>
              <a:t>i</a:t>
            </a:r>
            <a:r>
              <a:rPr sz="2800" spc="-15" dirty="0" err="1" smtClean="0">
                <a:solidFill>
                  <a:srgbClr val="FFFF00"/>
                </a:solidFill>
                <a:cs typeface="Arial"/>
              </a:rPr>
              <a:t>o</a:t>
            </a:r>
            <a:r>
              <a:rPr sz="2800" dirty="0" err="1" smtClean="0">
                <a:solidFill>
                  <a:srgbClr val="FFFF00"/>
                </a:solidFill>
                <a:cs typeface="Arial"/>
              </a:rPr>
              <a:t>n</a:t>
            </a:r>
            <a:r>
              <a:rPr sz="2800" spc="-5" dirty="0" err="1" smtClean="0">
                <a:solidFill>
                  <a:srgbClr val="FFFF00"/>
                </a:solidFill>
                <a:cs typeface="Arial"/>
              </a:rPr>
              <a:t>e</a:t>
            </a:r>
            <a:r>
              <a:rPr lang="it-IT" sz="2800" dirty="0">
                <a:solidFill>
                  <a:srgbClr val="FFFF00"/>
                </a:solidFill>
                <a:cs typeface="Arial"/>
              </a:rPr>
              <a:t> </a:t>
            </a:r>
            <a:r>
              <a:rPr sz="2800" spc="-5" dirty="0" err="1" smtClean="0">
                <a:solidFill>
                  <a:srgbClr val="FFFF00"/>
                </a:solidFill>
                <a:cs typeface="Arial"/>
              </a:rPr>
              <a:t>f</a:t>
            </a:r>
            <a:r>
              <a:rPr sz="2800" dirty="0" err="1" smtClean="0">
                <a:solidFill>
                  <a:srgbClr val="FFFF00"/>
                </a:solidFill>
                <a:cs typeface="Arial"/>
              </a:rPr>
              <a:t>o</a:t>
            </a:r>
            <a:r>
              <a:rPr sz="2800" spc="-5" dirty="0" err="1" smtClean="0">
                <a:solidFill>
                  <a:srgbClr val="FFFF00"/>
                </a:solidFill>
                <a:cs typeface="Arial"/>
              </a:rPr>
              <a:t>r</a:t>
            </a:r>
            <a:r>
              <a:rPr sz="2800" dirty="0" err="1" smtClean="0">
                <a:solidFill>
                  <a:srgbClr val="FFFF00"/>
                </a:solidFill>
                <a:cs typeface="Arial"/>
              </a:rPr>
              <a:t>ni</a:t>
            </a:r>
            <a:r>
              <a:rPr sz="2800" spc="-5" dirty="0" err="1" smtClean="0">
                <a:solidFill>
                  <a:srgbClr val="FFFF00"/>
                </a:solidFill>
                <a:cs typeface="Arial"/>
              </a:rPr>
              <a:t>sce</a:t>
            </a:r>
            <a:r>
              <a:rPr lang="it-IT" sz="2800" spc="-5" dirty="0" smtClean="0">
                <a:solidFill>
                  <a:srgbClr val="FFFF00"/>
                </a:solidFill>
                <a:cs typeface="Arial"/>
              </a:rPr>
              <a:t> al </a:t>
            </a:r>
            <a:r>
              <a:rPr lang="it-IT" sz="2800" spc="-5" dirty="0">
                <a:solidFill>
                  <a:srgbClr val="FFFF00"/>
                </a:solidFill>
                <a:cs typeface="Arial"/>
              </a:rPr>
              <a:t>cambiamento, in un certo  contesto, delle condizioni di una persona,  di una comunità o dell’ambiente destinatari  dell’attività.</a:t>
            </a:r>
          </a:p>
          <a:p>
            <a:pPr marL="12700" marR="5080">
              <a:spcBef>
                <a:spcPts val="95"/>
              </a:spcBef>
              <a:tabLst>
                <a:tab pos="2195830" algn="l"/>
                <a:tab pos="3649979" algn="l"/>
                <a:tab pos="3962400" algn="l"/>
                <a:tab pos="4614545" algn="l"/>
              </a:tabLst>
            </a:pPr>
            <a:endParaRPr sz="3100" dirty="0">
              <a:solidFill>
                <a:prstClr val="black"/>
              </a:solidFill>
              <a:cs typeface="Arial"/>
            </a:endParaRPr>
          </a:p>
        </p:txBody>
      </p:sp>
      <p:sp>
        <p:nvSpPr>
          <p:cNvPr id="11" name="object 11"/>
          <p:cNvSpPr txBox="1">
            <a:spLocks noGrp="1"/>
          </p:cNvSpPr>
          <p:nvPr>
            <p:ph type="title"/>
          </p:nvPr>
        </p:nvSpPr>
        <p:spPr>
          <a:xfrm>
            <a:off x="164306" y="26408"/>
            <a:ext cx="8892479" cy="504625"/>
          </a:xfrm>
          <a:prstGeom prst="rect">
            <a:avLst/>
          </a:prstGeom>
        </p:spPr>
        <p:txBody>
          <a:bodyPr vert="horz" wrap="square" lIns="0" tIns="12065" rIns="0" bIns="0" rtlCol="0">
            <a:spAutoFit/>
          </a:bodyPr>
          <a:lstStyle/>
          <a:p>
            <a:pPr marL="12700">
              <a:lnSpc>
                <a:spcPct val="100000"/>
              </a:lnSpc>
              <a:spcBef>
                <a:spcPts val="95"/>
              </a:spcBef>
            </a:pPr>
            <a:r>
              <a:rPr sz="3200" b="1" u="none" spc="-20" dirty="0">
                <a:solidFill>
                  <a:srgbClr val="FFFF00"/>
                </a:solidFill>
                <a:latin typeface="+mn-lt"/>
              </a:rPr>
              <a:t>L’impatto</a:t>
            </a:r>
            <a:r>
              <a:rPr sz="3200" b="1" u="none" spc="-25" dirty="0">
                <a:solidFill>
                  <a:srgbClr val="FFFF00"/>
                </a:solidFill>
                <a:latin typeface="+mn-lt"/>
              </a:rPr>
              <a:t> </a:t>
            </a:r>
            <a:r>
              <a:rPr sz="3200" b="1" u="none" spc="-5" dirty="0">
                <a:solidFill>
                  <a:srgbClr val="FFFF00"/>
                </a:solidFill>
                <a:latin typeface="+mn-lt"/>
              </a:rPr>
              <a:t>sociale</a:t>
            </a:r>
            <a:endParaRPr sz="3200" b="1" dirty="0">
              <a:solidFill>
                <a:srgbClr val="FFFF00"/>
              </a:solidFill>
              <a:latin typeface="+mn-lt"/>
            </a:endParaRPr>
          </a:p>
        </p:txBody>
      </p:sp>
    </p:spTree>
    <p:extLst>
      <p:ext uri="{BB962C8B-B14F-4D97-AF65-F5344CB8AC3E}">
        <p14:creationId xmlns:p14="http://schemas.microsoft.com/office/powerpoint/2010/main" val="37985992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612" y="6429014"/>
            <a:ext cx="113030" cy="114300"/>
          </a:xfrm>
          <a:prstGeom prst="rect">
            <a:avLst/>
          </a:prstGeom>
        </p:spPr>
        <p:txBody>
          <a:bodyPr vert="horz" wrap="square" lIns="0" tIns="0" rIns="0" bIns="0" rtlCol="0">
            <a:spAutoFit/>
          </a:bodyPr>
          <a:lstStyle/>
          <a:p>
            <a:pPr>
              <a:lnSpc>
                <a:spcPts val="890"/>
              </a:lnSpc>
            </a:pPr>
            <a:r>
              <a:rPr sz="800" spc="-5" dirty="0">
                <a:solidFill>
                  <a:srgbClr val="B9B8BB"/>
                </a:solidFill>
                <a:latin typeface="Arial"/>
                <a:cs typeface="Arial"/>
              </a:rPr>
              <a:t>51</a:t>
            </a:r>
            <a:endParaRPr sz="800">
              <a:solidFill>
                <a:prstClr val="black"/>
              </a:solidFill>
              <a:latin typeface="Arial"/>
              <a:cs typeface="Arial"/>
            </a:endParaRPr>
          </a:p>
        </p:txBody>
      </p:sp>
      <p:sp>
        <p:nvSpPr>
          <p:cNvPr id="9" name="object 9"/>
          <p:cNvSpPr txBox="1"/>
          <p:nvPr/>
        </p:nvSpPr>
        <p:spPr>
          <a:xfrm>
            <a:off x="107504" y="188640"/>
            <a:ext cx="8928992" cy="6488956"/>
          </a:xfrm>
          <a:prstGeom prst="rect">
            <a:avLst/>
          </a:prstGeom>
        </p:spPr>
        <p:txBody>
          <a:bodyPr vert="horz" wrap="square" lIns="0" tIns="12700" rIns="0" bIns="0" rtlCol="0">
            <a:spAutoFit/>
          </a:bodyPr>
          <a:lstStyle/>
          <a:p>
            <a:pPr marR="6350" algn="just">
              <a:spcBef>
                <a:spcPts val="100"/>
              </a:spcBef>
              <a:buClr>
                <a:srgbClr val="002060"/>
              </a:buClr>
              <a:tabLst>
                <a:tab pos="339090" algn="l"/>
              </a:tabLst>
            </a:pPr>
            <a:r>
              <a:rPr sz="2800" b="1" spc="-35" dirty="0">
                <a:solidFill>
                  <a:srgbClr val="FFFF00"/>
                </a:solidFill>
                <a:cs typeface="Arial"/>
              </a:rPr>
              <a:t>Tutte </a:t>
            </a:r>
            <a:r>
              <a:rPr sz="2800" b="1" dirty="0">
                <a:solidFill>
                  <a:srgbClr val="FFFF00"/>
                </a:solidFill>
                <a:cs typeface="Arial"/>
              </a:rPr>
              <a:t>le </a:t>
            </a:r>
            <a:r>
              <a:rPr sz="2800" b="1" spc="-5" dirty="0">
                <a:solidFill>
                  <a:srgbClr val="FFFF00"/>
                </a:solidFill>
                <a:cs typeface="Arial"/>
              </a:rPr>
              <a:t>scuole sono tenute alla rendicontazione sociale </a:t>
            </a:r>
            <a:r>
              <a:rPr sz="2800" spc="-5" dirty="0">
                <a:solidFill>
                  <a:srgbClr val="FFFF00"/>
                </a:solidFill>
                <a:cs typeface="Arial"/>
              </a:rPr>
              <a:t>(art. 6,  comma 2, lettera d, DPR</a:t>
            </a:r>
            <a:r>
              <a:rPr sz="2800" dirty="0">
                <a:solidFill>
                  <a:srgbClr val="FFFF00"/>
                </a:solidFill>
                <a:cs typeface="Arial"/>
              </a:rPr>
              <a:t> </a:t>
            </a:r>
            <a:r>
              <a:rPr sz="2800" spc="-5" dirty="0">
                <a:solidFill>
                  <a:srgbClr val="FFFF00"/>
                </a:solidFill>
                <a:cs typeface="Arial"/>
              </a:rPr>
              <a:t>80/2013</a:t>
            </a:r>
            <a:r>
              <a:rPr sz="2800" spc="-5" dirty="0" smtClean="0">
                <a:solidFill>
                  <a:srgbClr val="FFFF00"/>
                </a:solidFill>
                <a:cs typeface="Arial"/>
              </a:rPr>
              <a:t>)</a:t>
            </a:r>
            <a:r>
              <a:rPr lang="it-IT" sz="2800" spc="-5" dirty="0" smtClean="0">
                <a:solidFill>
                  <a:srgbClr val="FFFF00"/>
                </a:solidFill>
                <a:cs typeface="Arial"/>
              </a:rPr>
              <a:t>.</a:t>
            </a:r>
            <a:endParaRPr sz="2800" dirty="0">
              <a:solidFill>
                <a:srgbClr val="FFFF00"/>
              </a:solidFill>
              <a:cs typeface="Arial"/>
            </a:endParaRPr>
          </a:p>
          <a:p>
            <a:pPr>
              <a:spcBef>
                <a:spcPts val="45"/>
              </a:spcBef>
            </a:pPr>
            <a:endParaRPr sz="2800" dirty="0">
              <a:solidFill>
                <a:srgbClr val="FFFF00"/>
              </a:solidFill>
              <a:cs typeface="Arial"/>
            </a:endParaRPr>
          </a:p>
          <a:p>
            <a:pPr marR="6350" algn="just">
              <a:tabLst>
                <a:tab pos="332740" algn="l"/>
              </a:tabLst>
            </a:pPr>
            <a:r>
              <a:rPr sz="2800" b="1" dirty="0">
                <a:solidFill>
                  <a:srgbClr val="FFFF00"/>
                </a:solidFill>
                <a:cs typeface="Arial"/>
              </a:rPr>
              <a:t>La </a:t>
            </a:r>
            <a:r>
              <a:rPr sz="2800" b="1" spc="-5" dirty="0">
                <a:solidFill>
                  <a:srgbClr val="FFFF00"/>
                </a:solidFill>
                <a:cs typeface="Arial"/>
              </a:rPr>
              <a:t>Rendicontazione sociale </a:t>
            </a:r>
            <a:r>
              <a:rPr sz="2800" dirty="0">
                <a:solidFill>
                  <a:srgbClr val="FFFF00"/>
                </a:solidFill>
                <a:cs typeface="Arial"/>
              </a:rPr>
              <a:t>si </a:t>
            </a:r>
            <a:r>
              <a:rPr sz="2800" spc="-5" dirty="0">
                <a:solidFill>
                  <a:srgbClr val="FFFF00"/>
                </a:solidFill>
                <a:cs typeface="Arial"/>
              </a:rPr>
              <a:t>realizza sulla base di </a:t>
            </a:r>
            <a:r>
              <a:rPr sz="2800" b="1" spc="-5" dirty="0">
                <a:solidFill>
                  <a:srgbClr val="FFFF00"/>
                </a:solidFill>
                <a:cs typeface="Arial"/>
              </a:rPr>
              <a:t>«indicatori e  dati comparabili» </a:t>
            </a:r>
            <a:r>
              <a:rPr sz="2800" spc="-5" dirty="0">
                <a:solidFill>
                  <a:srgbClr val="FFFF00"/>
                </a:solidFill>
                <a:cs typeface="Arial"/>
              </a:rPr>
              <a:t>attraverso cui la scuola «</a:t>
            </a:r>
            <a:r>
              <a:rPr sz="2800" b="1" spc="-5" dirty="0">
                <a:solidFill>
                  <a:srgbClr val="FFFF00"/>
                </a:solidFill>
                <a:cs typeface="Arial"/>
              </a:rPr>
              <a:t>pubblica e diffonde </a:t>
            </a:r>
            <a:r>
              <a:rPr sz="2800" b="1" dirty="0">
                <a:solidFill>
                  <a:srgbClr val="FFFF00"/>
                </a:solidFill>
                <a:cs typeface="Arial"/>
              </a:rPr>
              <a:t>i  </a:t>
            </a:r>
            <a:r>
              <a:rPr sz="2800" b="1" spc="-5" dirty="0">
                <a:solidFill>
                  <a:srgbClr val="FFFF00"/>
                </a:solidFill>
                <a:cs typeface="Arial"/>
              </a:rPr>
              <a:t>risultati</a:t>
            </a:r>
            <a:r>
              <a:rPr sz="2800" b="1" spc="5" dirty="0">
                <a:solidFill>
                  <a:srgbClr val="FFFF00"/>
                </a:solidFill>
                <a:cs typeface="Arial"/>
              </a:rPr>
              <a:t> </a:t>
            </a:r>
            <a:r>
              <a:rPr sz="2800" b="1" spc="-5" dirty="0" err="1">
                <a:solidFill>
                  <a:srgbClr val="FFFF00"/>
                </a:solidFill>
                <a:cs typeface="Arial"/>
              </a:rPr>
              <a:t>raggiunti</a:t>
            </a:r>
            <a:r>
              <a:rPr sz="2800" spc="-5" dirty="0" smtClean="0">
                <a:solidFill>
                  <a:srgbClr val="FFFF00"/>
                </a:solidFill>
                <a:cs typeface="Arial"/>
              </a:rPr>
              <a:t>»</a:t>
            </a:r>
            <a:r>
              <a:rPr lang="it-IT" sz="2800" spc="-5" dirty="0" smtClean="0">
                <a:solidFill>
                  <a:srgbClr val="FFFF00"/>
                </a:solidFill>
                <a:cs typeface="Arial"/>
              </a:rPr>
              <a:t>.</a:t>
            </a:r>
            <a:endParaRPr sz="2800" dirty="0">
              <a:solidFill>
                <a:srgbClr val="FFFF00"/>
              </a:solidFill>
              <a:cs typeface="Arial"/>
            </a:endParaRPr>
          </a:p>
          <a:p>
            <a:pPr>
              <a:spcBef>
                <a:spcPts val="50"/>
              </a:spcBef>
            </a:pPr>
            <a:endParaRPr sz="2800" dirty="0">
              <a:solidFill>
                <a:srgbClr val="FFFF00"/>
              </a:solidFill>
              <a:cs typeface="Arial"/>
            </a:endParaRPr>
          </a:p>
          <a:p>
            <a:pPr marR="5080" algn="just">
              <a:tabLst>
                <a:tab pos="337820" algn="l"/>
              </a:tabLst>
            </a:pPr>
            <a:r>
              <a:rPr sz="2800" b="1" dirty="0">
                <a:solidFill>
                  <a:srgbClr val="FFFF00"/>
                </a:solidFill>
                <a:cs typeface="Arial"/>
              </a:rPr>
              <a:t>Il </a:t>
            </a:r>
            <a:r>
              <a:rPr sz="2800" b="1" spc="-5" dirty="0">
                <a:solidFill>
                  <a:srgbClr val="FFFF00"/>
                </a:solidFill>
                <a:cs typeface="Arial"/>
              </a:rPr>
              <a:t>punto </a:t>
            </a:r>
            <a:r>
              <a:rPr sz="2800" b="1" dirty="0">
                <a:solidFill>
                  <a:srgbClr val="FFFF00"/>
                </a:solidFill>
                <a:cs typeface="Arial"/>
              </a:rPr>
              <a:t>di </a:t>
            </a:r>
            <a:r>
              <a:rPr sz="2800" b="1" spc="-5" dirty="0">
                <a:solidFill>
                  <a:srgbClr val="FFFF00"/>
                </a:solidFill>
                <a:cs typeface="Arial"/>
              </a:rPr>
              <a:t>partenza ineludibile per </a:t>
            </a:r>
            <a:r>
              <a:rPr sz="2800" b="1" dirty="0">
                <a:solidFill>
                  <a:srgbClr val="FFFF00"/>
                </a:solidFill>
                <a:cs typeface="Arial"/>
              </a:rPr>
              <a:t>la </a:t>
            </a:r>
            <a:r>
              <a:rPr sz="2800" b="1" spc="-15" dirty="0">
                <a:solidFill>
                  <a:srgbClr val="FFFF00"/>
                </a:solidFill>
                <a:cs typeface="Arial"/>
              </a:rPr>
              <a:t>RS </a:t>
            </a:r>
            <a:r>
              <a:rPr sz="2800" spc="-10" dirty="0">
                <a:solidFill>
                  <a:srgbClr val="FFFF00"/>
                </a:solidFill>
                <a:cs typeface="Arial"/>
              </a:rPr>
              <a:t>all’interno del </a:t>
            </a:r>
            <a:r>
              <a:rPr sz="2800" spc="-5" dirty="0">
                <a:solidFill>
                  <a:srgbClr val="FFFF00"/>
                </a:solidFill>
                <a:cs typeface="Arial"/>
              </a:rPr>
              <a:t>SNV è la  procedura prevista </a:t>
            </a:r>
            <a:r>
              <a:rPr sz="2800" spc="-10" dirty="0">
                <a:solidFill>
                  <a:srgbClr val="FFFF00"/>
                </a:solidFill>
                <a:cs typeface="Arial"/>
              </a:rPr>
              <a:t>dall’art. </a:t>
            </a:r>
            <a:r>
              <a:rPr sz="2800" spc="-5" dirty="0">
                <a:solidFill>
                  <a:srgbClr val="FFFF00"/>
                </a:solidFill>
                <a:cs typeface="Arial"/>
              </a:rPr>
              <a:t>6 del </a:t>
            </a:r>
            <a:r>
              <a:rPr sz="2800" spc="-10" dirty="0">
                <a:solidFill>
                  <a:srgbClr val="FFFF00"/>
                </a:solidFill>
                <a:cs typeface="Arial"/>
              </a:rPr>
              <a:t>DPR </a:t>
            </a:r>
            <a:r>
              <a:rPr sz="2800" spc="-5" dirty="0">
                <a:solidFill>
                  <a:srgbClr val="FFFF00"/>
                </a:solidFill>
                <a:cs typeface="Arial"/>
              </a:rPr>
              <a:t>80, con i </a:t>
            </a:r>
            <a:r>
              <a:rPr sz="2800" spc="-10" dirty="0">
                <a:solidFill>
                  <a:srgbClr val="FFFF00"/>
                </a:solidFill>
                <a:cs typeface="Arial"/>
              </a:rPr>
              <a:t>relativi </a:t>
            </a:r>
            <a:r>
              <a:rPr sz="2800" spc="-5" dirty="0">
                <a:solidFill>
                  <a:srgbClr val="FFFF00"/>
                </a:solidFill>
                <a:cs typeface="Arial"/>
              </a:rPr>
              <a:t>strumenti: </a:t>
            </a:r>
            <a:r>
              <a:rPr sz="2800" spc="-45" dirty="0">
                <a:solidFill>
                  <a:srgbClr val="FFFF00"/>
                </a:solidFill>
                <a:cs typeface="Arial"/>
              </a:rPr>
              <a:t>RAV;  </a:t>
            </a:r>
            <a:r>
              <a:rPr sz="2800" spc="-5" dirty="0">
                <a:solidFill>
                  <a:srgbClr val="FFFF00"/>
                </a:solidFill>
                <a:cs typeface="Arial"/>
              </a:rPr>
              <a:t>PdM; </a:t>
            </a:r>
            <a:r>
              <a:rPr sz="2800" spc="-20" dirty="0" err="1">
                <a:solidFill>
                  <a:srgbClr val="FFFF00"/>
                </a:solidFill>
                <a:cs typeface="Arial"/>
              </a:rPr>
              <a:t>Valutazione</a:t>
            </a:r>
            <a:r>
              <a:rPr sz="2800" spc="-30" dirty="0">
                <a:solidFill>
                  <a:srgbClr val="FFFF00"/>
                </a:solidFill>
                <a:cs typeface="Arial"/>
              </a:rPr>
              <a:t> </a:t>
            </a:r>
            <a:r>
              <a:rPr sz="2800" spc="-5" dirty="0" err="1" smtClean="0">
                <a:solidFill>
                  <a:srgbClr val="FFFF00"/>
                </a:solidFill>
                <a:cs typeface="Arial"/>
              </a:rPr>
              <a:t>esterna</a:t>
            </a:r>
            <a:r>
              <a:rPr lang="it-IT" sz="2800" spc="-5" dirty="0" smtClean="0">
                <a:solidFill>
                  <a:srgbClr val="FFFF00"/>
                </a:solidFill>
                <a:cs typeface="Arial"/>
              </a:rPr>
              <a:t>.</a:t>
            </a:r>
            <a:endParaRPr sz="2800" dirty="0">
              <a:solidFill>
                <a:srgbClr val="FFFF00"/>
              </a:solidFill>
              <a:cs typeface="Arial"/>
            </a:endParaRPr>
          </a:p>
          <a:p>
            <a:pPr>
              <a:spcBef>
                <a:spcPts val="45"/>
              </a:spcBef>
            </a:pPr>
            <a:endParaRPr sz="2800" dirty="0">
              <a:solidFill>
                <a:srgbClr val="FFFF00"/>
              </a:solidFill>
              <a:cs typeface="Arial"/>
            </a:endParaRPr>
          </a:p>
          <a:p>
            <a:pPr marR="6985" algn="just">
              <a:tabLst>
                <a:tab pos="370840" algn="l"/>
              </a:tabLst>
            </a:pPr>
            <a:r>
              <a:rPr lang="it-IT" sz="2800" spc="-5" dirty="0">
                <a:solidFill>
                  <a:srgbClr val="FFFF00"/>
                </a:solidFill>
                <a:cs typeface="Arial"/>
              </a:rPr>
              <a:t>L</a:t>
            </a:r>
            <a:r>
              <a:rPr sz="2800" spc="-5" dirty="0" smtClean="0">
                <a:solidFill>
                  <a:srgbClr val="FFFF00"/>
                </a:solidFill>
                <a:cs typeface="Arial"/>
              </a:rPr>
              <a:t>a </a:t>
            </a:r>
            <a:r>
              <a:rPr sz="2800" b="1" spc="-5" dirty="0">
                <a:solidFill>
                  <a:srgbClr val="FFFF00"/>
                </a:solidFill>
                <a:cs typeface="Arial"/>
              </a:rPr>
              <a:t>RS </a:t>
            </a:r>
            <a:r>
              <a:rPr sz="2800" spc="-5" dirty="0">
                <a:solidFill>
                  <a:srgbClr val="FFFF00"/>
                </a:solidFill>
                <a:cs typeface="Arial"/>
              </a:rPr>
              <a:t>è </a:t>
            </a:r>
            <a:r>
              <a:rPr sz="2800" spc="-10" dirty="0">
                <a:solidFill>
                  <a:srgbClr val="FFFF00"/>
                </a:solidFill>
                <a:cs typeface="Arial"/>
              </a:rPr>
              <a:t>la </a:t>
            </a:r>
            <a:r>
              <a:rPr sz="2800" spc="-5" dirty="0">
                <a:solidFill>
                  <a:srgbClr val="FFFF00"/>
                </a:solidFill>
                <a:cs typeface="Arial"/>
              </a:rPr>
              <a:t>base comune di riferimento a livello </a:t>
            </a:r>
            <a:r>
              <a:rPr sz="2800" spc="-10" dirty="0">
                <a:solidFill>
                  <a:srgbClr val="FFFF00"/>
                </a:solidFill>
                <a:cs typeface="Arial"/>
              </a:rPr>
              <a:t>nazionale </a:t>
            </a:r>
            <a:r>
              <a:rPr sz="2800" spc="-5" dirty="0">
                <a:solidFill>
                  <a:srgbClr val="FFFF00"/>
                </a:solidFill>
                <a:cs typeface="Arial"/>
              </a:rPr>
              <a:t>e </a:t>
            </a:r>
            <a:r>
              <a:rPr sz="2800" b="1" dirty="0">
                <a:solidFill>
                  <a:srgbClr val="FFFF00"/>
                </a:solidFill>
                <a:cs typeface="Arial"/>
              </a:rPr>
              <a:t>può  </a:t>
            </a:r>
            <a:r>
              <a:rPr sz="2800" b="1" spc="-5" dirty="0">
                <a:solidFill>
                  <a:srgbClr val="FFFF00"/>
                </a:solidFill>
                <a:cs typeface="Arial"/>
              </a:rPr>
              <a:t>essere integrata e ampliata, </a:t>
            </a:r>
            <a:r>
              <a:rPr sz="2800" spc="-5" dirty="0">
                <a:solidFill>
                  <a:srgbClr val="FFFF00"/>
                </a:solidFill>
                <a:cs typeface="Arial"/>
              </a:rPr>
              <a:t>dalle scuole </a:t>
            </a:r>
            <a:r>
              <a:rPr sz="2800" spc="-10" dirty="0">
                <a:solidFill>
                  <a:srgbClr val="FFFF00"/>
                </a:solidFill>
                <a:cs typeface="Arial"/>
              </a:rPr>
              <a:t>effettivamente </a:t>
            </a:r>
            <a:r>
              <a:rPr sz="2800" spc="-5" dirty="0">
                <a:solidFill>
                  <a:srgbClr val="FFFF00"/>
                </a:solidFill>
                <a:cs typeface="Arial"/>
              </a:rPr>
              <a:t>interessate,  </a:t>
            </a:r>
            <a:r>
              <a:rPr sz="2800" dirty="0">
                <a:solidFill>
                  <a:srgbClr val="FFFF00"/>
                </a:solidFill>
                <a:cs typeface="Arial"/>
              </a:rPr>
              <a:t>su </a:t>
            </a:r>
            <a:r>
              <a:rPr sz="2800" spc="-5" dirty="0">
                <a:solidFill>
                  <a:srgbClr val="FFFF00"/>
                </a:solidFill>
                <a:cs typeface="Arial"/>
              </a:rPr>
              <a:t>base </a:t>
            </a:r>
            <a:r>
              <a:rPr sz="2800" spc="-10" dirty="0">
                <a:solidFill>
                  <a:srgbClr val="FFFF00"/>
                </a:solidFill>
                <a:cs typeface="Arial"/>
              </a:rPr>
              <a:t>volontaria </a:t>
            </a:r>
            <a:r>
              <a:rPr sz="2800" spc="-5" dirty="0">
                <a:solidFill>
                  <a:srgbClr val="FFFF00"/>
                </a:solidFill>
                <a:cs typeface="Arial"/>
              </a:rPr>
              <a:t>(Bilancio sociale; Bilancio di missione; Bilancio </a:t>
            </a:r>
            <a:r>
              <a:rPr sz="2800" spc="-15" dirty="0">
                <a:solidFill>
                  <a:srgbClr val="FFFF00"/>
                </a:solidFill>
                <a:cs typeface="Arial"/>
              </a:rPr>
              <a:t>di  </a:t>
            </a:r>
            <a:r>
              <a:rPr sz="2800" spc="-5" dirty="0">
                <a:solidFill>
                  <a:srgbClr val="FFFF00"/>
                </a:solidFill>
                <a:cs typeface="Arial"/>
              </a:rPr>
              <a:t>sostenibilità; Bilancio di</a:t>
            </a:r>
            <a:r>
              <a:rPr sz="2800" spc="-55" dirty="0">
                <a:solidFill>
                  <a:srgbClr val="FFFF00"/>
                </a:solidFill>
                <a:cs typeface="Arial"/>
              </a:rPr>
              <a:t> </a:t>
            </a:r>
            <a:r>
              <a:rPr sz="2800" spc="-5" dirty="0" err="1">
                <a:solidFill>
                  <a:srgbClr val="FFFF00"/>
                </a:solidFill>
                <a:cs typeface="Arial"/>
              </a:rPr>
              <a:t>impatto</a:t>
            </a:r>
            <a:r>
              <a:rPr sz="2800" spc="-5" dirty="0" smtClean="0">
                <a:solidFill>
                  <a:srgbClr val="FFFF00"/>
                </a:solidFill>
                <a:cs typeface="Arial"/>
              </a:rPr>
              <a:t>)</a:t>
            </a:r>
            <a:r>
              <a:rPr lang="it-IT" sz="2800" spc="-5" dirty="0" smtClean="0">
                <a:solidFill>
                  <a:srgbClr val="FFFF00"/>
                </a:solidFill>
                <a:cs typeface="Arial"/>
              </a:rPr>
              <a:t>.</a:t>
            </a:r>
            <a:endParaRPr sz="2800" dirty="0">
              <a:solidFill>
                <a:srgbClr val="FFFF00"/>
              </a:solidFill>
              <a:cs typeface="Arial"/>
            </a:endParaRPr>
          </a:p>
        </p:txBody>
      </p:sp>
    </p:spTree>
    <p:extLst>
      <p:ext uri="{BB962C8B-B14F-4D97-AF65-F5344CB8AC3E}">
        <p14:creationId xmlns:p14="http://schemas.microsoft.com/office/powerpoint/2010/main" val="12312909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2834" y="116632"/>
            <a:ext cx="8939047" cy="2308324"/>
          </a:xfrm>
          <a:prstGeom prst="rect">
            <a:avLst/>
          </a:prstGeom>
        </p:spPr>
        <p:txBody>
          <a:bodyPr wrap="square">
            <a:spAutoFit/>
          </a:bodyPr>
          <a:lstStyle/>
          <a:p>
            <a:pPr algn="just"/>
            <a:r>
              <a:rPr lang="it-IT" sz="3600" b="1" dirty="0">
                <a:solidFill>
                  <a:srgbClr val="FFFF00"/>
                </a:solidFill>
                <a:latin typeface="Chiller" panose="04020404031007020602" pitchFamily="82" charset="0"/>
              </a:rPr>
              <a:t>«Gli studi scolastici sono come il campo che racchiude una perla: per averla, vale la pena di vendere tutti i propri beni, nessuno eccettuato, al fine di poter acquistare quel </a:t>
            </a:r>
            <a:r>
              <a:rPr lang="it-IT" sz="3600" b="1" dirty="0" smtClean="0">
                <a:solidFill>
                  <a:srgbClr val="FFFF00"/>
                </a:solidFill>
                <a:latin typeface="Chiller" panose="04020404031007020602" pitchFamily="82" charset="0"/>
              </a:rPr>
              <a:t>campo».</a:t>
            </a:r>
            <a:endParaRPr lang="it-IT" sz="3600" b="1" dirty="0">
              <a:solidFill>
                <a:srgbClr val="FFFF00"/>
              </a:solidFill>
              <a:latin typeface="Chiller" panose="04020404031007020602" pitchFamily="82" charset="0"/>
            </a:endParaRPr>
          </a:p>
          <a:p>
            <a:pPr algn="just"/>
            <a:r>
              <a:rPr lang="it-IT" sz="3600" b="1" dirty="0" smtClean="0">
                <a:solidFill>
                  <a:srgbClr val="FFFF00"/>
                </a:solidFill>
                <a:latin typeface="Chiller" panose="04020404031007020602" pitchFamily="82" charset="0"/>
              </a:rPr>
              <a:t>                                                       Simone Weil</a:t>
            </a:r>
            <a:endParaRPr lang="it-IT" sz="3600" b="1" dirty="0">
              <a:solidFill>
                <a:srgbClr val="FFFF00"/>
              </a:solidFill>
              <a:latin typeface="Chiller" panose="04020404031007020602" pitchFamily="82" charset="0"/>
            </a:endParaRPr>
          </a:p>
        </p:txBody>
      </p:sp>
      <p:pic>
        <p:nvPicPr>
          <p:cNvPr id="2" name="Immagine 1"/>
          <p:cNvPicPr>
            <a:picLocks noChangeAspect="1"/>
          </p:cNvPicPr>
          <p:nvPr/>
        </p:nvPicPr>
        <p:blipFill>
          <a:blip r:embed="rId2"/>
          <a:stretch>
            <a:fillRect/>
          </a:stretch>
        </p:blipFill>
        <p:spPr>
          <a:xfrm>
            <a:off x="251520" y="3068960"/>
            <a:ext cx="3600400" cy="331236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221088"/>
            <a:ext cx="25908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8170912" y="6273316"/>
            <a:ext cx="648072" cy="246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2653849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2.xml><?xml version="1.0" encoding="utf-8"?>
<p:tagLst xmlns:a="http://schemas.openxmlformats.org/drawingml/2006/main" xmlns:r="http://schemas.openxmlformats.org/officeDocument/2006/relationships" xmlns:p="http://schemas.openxmlformats.org/presentationml/2006/main">
  <p:tag name="TIMING" val="|0.6|0.4|0.4|0.2|0.4|0.1|0.1|0.5|0.4|0.4|0.6"/>
</p:tagLst>
</file>

<file path=ppt/tags/tag3.xml><?xml version="1.0" encoding="utf-8"?>
<p:tagLst xmlns:a="http://schemas.openxmlformats.org/drawingml/2006/main" xmlns:r="http://schemas.openxmlformats.org/officeDocument/2006/relationships" xmlns:p="http://schemas.openxmlformats.org/presentationml/2006/main">
  <p:tag name="TIMING" val="|0.6|0.4|0.4|0.2|0.4|0.1|0.1|0.5|0.4|0.4|0.6"/>
</p:tagLst>
</file>

<file path=ppt/tags/tag4.xml><?xml version="1.0" encoding="utf-8"?>
<p:tagLst xmlns:a="http://schemas.openxmlformats.org/drawingml/2006/main" xmlns:r="http://schemas.openxmlformats.org/officeDocument/2006/relationships" xmlns:p="http://schemas.openxmlformats.org/presentationml/2006/main">
  <p:tag name="TIMING" val="|0.6|0.4|0.4|0.2|0.4|0.1|0.1|0.5|0.4|0.4|0.6"/>
</p:tagLst>
</file>

<file path=ppt/tags/tag5.xml><?xml version="1.0" encoding="utf-8"?>
<p:tagLst xmlns:a="http://schemas.openxmlformats.org/drawingml/2006/main" xmlns:r="http://schemas.openxmlformats.org/officeDocument/2006/relationships" xmlns:p="http://schemas.openxmlformats.org/presentationml/2006/main">
  <p:tag name="TIMING" val="|0.6|0.4|0.4|0.2|0.4|0.1|0.1|0.5|0.4|0.4|0.6"/>
</p:tagLst>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5326</Words>
  <Application>Microsoft Office PowerPoint</Application>
  <PresentationFormat>Presentazione su schermo (4:3)</PresentationFormat>
  <Paragraphs>568</Paragraphs>
  <Slides>92</Slides>
  <Notes>0</Notes>
  <HiddenSlides>0</HiddenSlides>
  <MMClips>0</MMClips>
  <ScaleCrop>false</ScaleCrop>
  <HeadingPairs>
    <vt:vector size="4" baseType="variant">
      <vt:variant>
        <vt:lpstr>Tema</vt:lpstr>
      </vt:variant>
      <vt:variant>
        <vt:i4>3</vt:i4>
      </vt:variant>
      <vt:variant>
        <vt:lpstr>Titoli diapositive</vt:lpstr>
      </vt:variant>
      <vt:variant>
        <vt:i4>92</vt:i4>
      </vt:variant>
    </vt:vector>
  </HeadingPairs>
  <TitlesOfParts>
    <vt:vector size="95" baseType="lpstr">
      <vt:lpstr>1_Tema di Office</vt:lpstr>
      <vt:lpstr>2_Tema di Office</vt:lpstr>
      <vt:lpstr>3_Tema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NASCE IL SNV</vt:lpstr>
      <vt:lpstr>Le fasi e i tempi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AREA PROCESSI: gli obiettivi </vt:lpstr>
      <vt:lpstr>STRUTTURA DEL PTOF E SIMMETRIA CON RAV Nota MIUR 1830.06-10-2017</vt:lpstr>
      <vt:lpstr>Struttura del PTOF-RAV  </vt:lpstr>
      <vt:lpstr>Presentazione standard di PowerPoint</vt:lpstr>
      <vt:lpstr>Il riferimento normativo: DPR 80/2013</vt:lpstr>
      <vt:lpstr>Rendicontazione sociale delle istituzioni  scolastiche</vt:lpstr>
      <vt:lpstr>Presentazione standard di PowerPoint</vt:lpstr>
      <vt:lpstr>2009. D.Lgs. 150/2009, art. 4 c. 2</vt:lpstr>
      <vt:lpstr>Presentazione standard di PowerPoint</vt:lpstr>
      <vt:lpstr>La sezione 5 nel RAV</vt:lpstr>
      <vt:lpstr>Presentazione standard di PowerPoint</vt:lpstr>
      <vt:lpstr>IL RAPPORTO SOCIALE</vt:lpstr>
      <vt:lpstr>Presentazione standard di PowerPoint</vt:lpstr>
      <vt:lpstr>Il bilancio sociale nella P.A. (Direttiva ministeriale 17/02/2006) </vt:lpstr>
      <vt:lpstr>Il bilancio sociale nella scuola</vt:lpstr>
      <vt:lpstr>L’impatto sociale</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PRIMOCIRCOLONOCERA</dc:creator>
  <cp:lastModifiedBy>PRIMOCIRCOLONOCERA</cp:lastModifiedBy>
  <cp:revision>36</cp:revision>
  <dcterms:created xsi:type="dcterms:W3CDTF">2020-05-05T14:49:57Z</dcterms:created>
  <dcterms:modified xsi:type="dcterms:W3CDTF">2020-06-07T16:59:42Z</dcterms:modified>
</cp:coreProperties>
</file>