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7" r:id="rId6"/>
    <p:sldId id="260" r:id="rId7"/>
    <p:sldId id="261" r:id="rId8"/>
    <p:sldId id="262" r:id="rId9"/>
    <p:sldId id="264" r:id="rId10"/>
    <p:sldId id="263"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51" d="100"/>
          <a:sy n="51" d="100"/>
        </p:scale>
        <p:origin x="7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428E0A-41FD-46EF-8D3F-BB3662CE46D7}"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44120EEC-7C9D-44D4-A312-4A097F3490DA}" type="slidenum">
              <a:rPr lang="en-US" smtClean="0"/>
              <a:t>‹#›</a:t>
            </a:fld>
            <a:endParaRPr lang="en-US"/>
          </a:p>
        </p:txBody>
      </p:sp>
    </p:spTree>
    <p:extLst>
      <p:ext uri="{BB962C8B-B14F-4D97-AF65-F5344CB8AC3E}">
        <p14:creationId xmlns:p14="http://schemas.microsoft.com/office/powerpoint/2010/main" val="323462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428E0A-41FD-46EF-8D3F-BB3662CE46D7}"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44120EEC-7C9D-44D4-A312-4A097F3490DA}" type="slidenum">
              <a:rPr lang="en-US" smtClean="0"/>
              <a:t>‹#›</a:t>
            </a:fld>
            <a:endParaRPr lang="en-US"/>
          </a:p>
        </p:txBody>
      </p:sp>
    </p:spTree>
    <p:extLst>
      <p:ext uri="{BB962C8B-B14F-4D97-AF65-F5344CB8AC3E}">
        <p14:creationId xmlns:p14="http://schemas.microsoft.com/office/powerpoint/2010/main" val="3335482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428E0A-41FD-46EF-8D3F-BB3662CE46D7}"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44120EEC-7C9D-44D4-A312-4A097F3490DA}" type="slidenum">
              <a:rPr lang="en-US" smtClean="0"/>
              <a:t>‹#›</a:t>
            </a:fld>
            <a:endParaRPr lang="en-US"/>
          </a:p>
        </p:txBody>
      </p:sp>
    </p:spTree>
    <p:extLst>
      <p:ext uri="{BB962C8B-B14F-4D97-AF65-F5344CB8AC3E}">
        <p14:creationId xmlns:p14="http://schemas.microsoft.com/office/powerpoint/2010/main" val="1695137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428E0A-41FD-46EF-8D3F-BB3662CE46D7}"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4120EEC-7C9D-44D4-A312-4A097F3490DA}"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84855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428E0A-41FD-46EF-8D3F-BB3662CE46D7}"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4120EEC-7C9D-44D4-A312-4A097F3490DA}" type="slidenum">
              <a:rPr lang="en-US" smtClean="0"/>
              <a:t>‹#›</a:t>
            </a:fld>
            <a:endParaRPr lang="en-US"/>
          </a:p>
        </p:txBody>
      </p:sp>
    </p:spTree>
    <p:extLst>
      <p:ext uri="{BB962C8B-B14F-4D97-AF65-F5344CB8AC3E}">
        <p14:creationId xmlns:p14="http://schemas.microsoft.com/office/powerpoint/2010/main" val="2110320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428E0A-41FD-46EF-8D3F-BB3662CE46D7}" type="datetimeFigureOut">
              <a:rPr lang="en-US" smtClean="0"/>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120EEC-7C9D-44D4-A312-4A097F3490DA}" type="slidenum">
              <a:rPr lang="en-US" smtClean="0"/>
              <a:t>‹#›</a:t>
            </a:fld>
            <a:endParaRPr lang="en-US"/>
          </a:p>
        </p:txBody>
      </p:sp>
    </p:spTree>
    <p:extLst>
      <p:ext uri="{BB962C8B-B14F-4D97-AF65-F5344CB8AC3E}">
        <p14:creationId xmlns:p14="http://schemas.microsoft.com/office/powerpoint/2010/main" val="3513208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5428E0A-41FD-46EF-8D3F-BB3662CE46D7}" type="datetimeFigureOut">
              <a:rPr lang="en-US" smtClean="0"/>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120EEC-7C9D-44D4-A312-4A097F3490DA}" type="slidenum">
              <a:rPr lang="en-US" smtClean="0"/>
              <a:t>‹#›</a:t>
            </a:fld>
            <a:endParaRPr lang="en-US"/>
          </a:p>
        </p:txBody>
      </p:sp>
    </p:spTree>
    <p:extLst>
      <p:ext uri="{BB962C8B-B14F-4D97-AF65-F5344CB8AC3E}">
        <p14:creationId xmlns:p14="http://schemas.microsoft.com/office/powerpoint/2010/main" val="1353744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428E0A-41FD-46EF-8D3F-BB3662CE46D7}"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20EEC-7C9D-44D4-A312-4A097F3490DA}" type="slidenum">
              <a:rPr lang="en-US" smtClean="0"/>
              <a:t>‹#›</a:t>
            </a:fld>
            <a:endParaRPr lang="en-US"/>
          </a:p>
        </p:txBody>
      </p:sp>
    </p:spTree>
    <p:extLst>
      <p:ext uri="{BB962C8B-B14F-4D97-AF65-F5344CB8AC3E}">
        <p14:creationId xmlns:p14="http://schemas.microsoft.com/office/powerpoint/2010/main" val="366864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5428E0A-41FD-46EF-8D3F-BB3662CE46D7}" type="datetimeFigureOut">
              <a:rPr lang="en-US" smtClean="0"/>
              <a:t>9/25/2020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4120EEC-7C9D-44D4-A312-4A097F3490DA}" type="slidenum">
              <a:rPr lang="en-US" smtClean="0"/>
              <a:t>‹#›</a:t>
            </a:fld>
            <a:endParaRPr lang="en-US"/>
          </a:p>
        </p:txBody>
      </p:sp>
    </p:spTree>
    <p:extLst>
      <p:ext uri="{BB962C8B-B14F-4D97-AF65-F5344CB8AC3E}">
        <p14:creationId xmlns:p14="http://schemas.microsoft.com/office/powerpoint/2010/main" val="229289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428E0A-41FD-46EF-8D3F-BB3662CE46D7}"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20EEC-7C9D-44D4-A312-4A097F3490DA}" type="slidenum">
              <a:rPr lang="en-US" smtClean="0"/>
              <a:t>‹#›</a:t>
            </a:fld>
            <a:endParaRPr lang="en-US"/>
          </a:p>
        </p:txBody>
      </p:sp>
    </p:spTree>
    <p:extLst>
      <p:ext uri="{BB962C8B-B14F-4D97-AF65-F5344CB8AC3E}">
        <p14:creationId xmlns:p14="http://schemas.microsoft.com/office/powerpoint/2010/main" val="396969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428E0A-41FD-46EF-8D3F-BB3662CE46D7}"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44120EEC-7C9D-44D4-A312-4A097F3490DA}" type="slidenum">
              <a:rPr lang="en-US" smtClean="0"/>
              <a:t>‹#›</a:t>
            </a:fld>
            <a:endParaRPr lang="en-US"/>
          </a:p>
        </p:txBody>
      </p:sp>
    </p:spTree>
    <p:extLst>
      <p:ext uri="{BB962C8B-B14F-4D97-AF65-F5344CB8AC3E}">
        <p14:creationId xmlns:p14="http://schemas.microsoft.com/office/powerpoint/2010/main" val="979671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428E0A-41FD-46EF-8D3F-BB3662CE46D7}"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20EEC-7C9D-44D4-A312-4A097F3490DA}" type="slidenum">
              <a:rPr lang="en-US" smtClean="0"/>
              <a:t>‹#›</a:t>
            </a:fld>
            <a:endParaRPr lang="en-US"/>
          </a:p>
        </p:txBody>
      </p:sp>
    </p:spTree>
    <p:extLst>
      <p:ext uri="{BB962C8B-B14F-4D97-AF65-F5344CB8AC3E}">
        <p14:creationId xmlns:p14="http://schemas.microsoft.com/office/powerpoint/2010/main" val="288671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428E0A-41FD-46EF-8D3F-BB3662CE46D7}" type="datetimeFigureOut">
              <a:rPr lang="en-US" smtClean="0"/>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120EEC-7C9D-44D4-A312-4A097F3490DA}" type="slidenum">
              <a:rPr lang="en-US" smtClean="0"/>
              <a:t>‹#›</a:t>
            </a:fld>
            <a:endParaRPr lang="en-US"/>
          </a:p>
        </p:txBody>
      </p:sp>
    </p:spTree>
    <p:extLst>
      <p:ext uri="{BB962C8B-B14F-4D97-AF65-F5344CB8AC3E}">
        <p14:creationId xmlns:p14="http://schemas.microsoft.com/office/powerpoint/2010/main" val="381635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428E0A-41FD-46EF-8D3F-BB3662CE46D7}" type="datetimeFigureOut">
              <a:rPr lang="en-US" smtClean="0"/>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120EEC-7C9D-44D4-A312-4A097F3490DA}" type="slidenum">
              <a:rPr lang="en-US" smtClean="0"/>
              <a:t>‹#›</a:t>
            </a:fld>
            <a:endParaRPr lang="en-US"/>
          </a:p>
        </p:txBody>
      </p:sp>
    </p:spTree>
    <p:extLst>
      <p:ext uri="{BB962C8B-B14F-4D97-AF65-F5344CB8AC3E}">
        <p14:creationId xmlns:p14="http://schemas.microsoft.com/office/powerpoint/2010/main" val="373816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5428E0A-41FD-46EF-8D3F-BB3662CE46D7}" type="datetimeFigureOut">
              <a:rPr lang="en-US" smtClean="0"/>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120EEC-7C9D-44D4-A312-4A097F3490DA}" type="slidenum">
              <a:rPr lang="en-US" smtClean="0"/>
              <a:t>‹#›</a:t>
            </a:fld>
            <a:endParaRPr lang="en-US"/>
          </a:p>
        </p:txBody>
      </p:sp>
    </p:spTree>
    <p:extLst>
      <p:ext uri="{BB962C8B-B14F-4D97-AF65-F5344CB8AC3E}">
        <p14:creationId xmlns:p14="http://schemas.microsoft.com/office/powerpoint/2010/main" val="13615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428E0A-41FD-46EF-8D3F-BB3662CE46D7}"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20EEC-7C9D-44D4-A312-4A097F3490DA}" type="slidenum">
              <a:rPr lang="en-US" smtClean="0"/>
              <a:t>‹#›</a:t>
            </a:fld>
            <a:endParaRPr lang="en-US"/>
          </a:p>
        </p:txBody>
      </p:sp>
    </p:spTree>
    <p:extLst>
      <p:ext uri="{BB962C8B-B14F-4D97-AF65-F5344CB8AC3E}">
        <p14:creationId xmlns:p14="http://schemas.microsoft.com/office/powerpoint/2010/main" val="379632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428E0A-41FD-46EF-8D3F-BB3662CE46D7}"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20EEC-7C9D-44D4-A312-4A097F3490DA}" type="slidenum">
              <a:rPr lang="en-US" smtClean="0"/>
              <a:t>‹#›</a:t>
            </a:fld>
            <a:endParaRPr lang="en-US"/>
          </a:p>
        </p:txBody>
      </p:sp>
    </p:spTree>
    <p:extLst>
      <p:ext uri="{BB962C8B-B14F-4D97-AF65-F5344CB8AC3E}">
        <p14:creationId xmlns:p14="http://schemas.microsoft.com/office/powerpoint/2010/main" val="62276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5428E0A-41FD-46EF-8D3F-BB3662CE46D7}" type="datetimeFigureOut">
              <a:rPr lang="en-US" smtClean="0"/>
              <a:t>9/25/2020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4120EEC-7C9D-44D4-A312-4A097F3490DA}" type="slidenum">
              <a:rPr lang="en-US" smtClean="0"/>
              <a:t>‹#›</a:t>
            </a:fld>
            <a:endParaRPr lang="en-US"/>
          </a:p>
        </p:txBody>
      </p:sp>
    </p:spTree>
    <p:extLst>
      <p:ext uri="{BB962C8B-B14F-4D97-AF65-F5344CB8AC3E}">
        <p14:creationId xmlns:p14="http://schemas.microsoft.com/office/powerpoint/2010/main" val="368797907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NLm2BuW73m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0DFD-E7F7-478C-92BF-6599628C317A}"/>
              </a:ext>
            </a:extLst>
          </p:cNvPr>
          <p:cNvSpPr>
            <a:spLocks noGrp="1"/>
          </p:cNvSpPr>
          <p:nvPr>
            <p:ph type="ctrTitle"/>
          </p:nvPr>
        </p:nvSpPr>
        <p:spPr>
          <a:xfrm>
            <a:off x="492369" y="2463961"/>
            <a:ext cx="7375484" cy="1373070"/>
          </a:xfrm>
        </p:spPr>
        <p:txBody>
          <a:bodyPr/>
          <a:lstStyle/>
          <a:p>
            <a:r>
              <a:rPr lang="en-US" dirty="0"/>
              <a:t>What is a Social Filter?</a:t>
            </a:r>
          </a:p>
        </p:txBody>
      </p:sp>
      <p:pic>
        <p:nvPicPr>
          <p:cNvPr id="4" name="Picture 3">
            <a:extLst>
              <a:ext uri="{FF2B5EF4-FFF2-40B4-BE49-F238E27FC236}">
                <a16:creationId xmlns:a16="http://schemas.microsoft.com/office/drawing/2014/main" id="{D81ABE92-49E3-490F-B16F-8481269EBE3C}"/>
              </a:ext>
            </a:extLst>
          </p:cNvPr>
          <p:cNvPicPr>
            <a:picLocks noChangeAspect="1"/>
          </p:cNvPicPr>
          <p:nvPr/>
        </p:nvPicPr>
        <p:blipFill>
          <a:blip r:embed="rId2"/>
          <a:stretch>
            <a:fillRect/>
          </a:stretch>
        </p:blipFill>
        <p:spPr>
          <a:xfrm>
            <a:off x="8645769" y="1814499"/>
            <a:ext cx="3546231" cy="3083188"/>
          </a:xfrm>
          <a:prstGeom prst="rect">
            <a:avLst/>
          </a:prstGeom>
        </p:spPr>
      </p:pic>
    </p:spTree>
    <p:extLst>
      <p:ext uri="{BB962C8B-B14F-4D97-AF65-F5344CB8AC3E}">
        <p14:creationId xmlns:p14="http://schemas.microsoft.com/office/powerpoint/2010/main" val="2089800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4AFC0C-7767-431D-B420-208FB3E56E01}"/>
              </a:ext>
            </a:extLst>
          </p:cNvPr>
          <p:cNvSpPr>
            <a:spLocks noGrp="1"/>
          </p:cNvSpPr>
          <p:nvPr>
            <p:ph type="title"/>
          </p:nvPr>
        </p:nvSpPr>
        <p:spPr/>
        <p:txBody>
          <a:bodyPr/>
          <a:lstStyle/>
          <a:p>
            <a:r>
              <a:rPr lang="en-US" dirty="0"/>
              <a:t>Think it or say it? </a:t>
            </a:r>
          </a:p>
        </p:txBody>
      </p:sp>
      <p:sp>
        <p:nvSpPr>
          <p:cNvPr id="3" name="Content Placeholder 1">
            <a:extLst>
              <a:ext uri="{FF2B5EF4-FFF2-40B4-BE49-F238E27FC236}">
                <a16:creationId xmlns:a16="http://schemas.microsoft.com/office/drawing/2014/main" id="{4224BBAE-0536-4582-8D69-8BFC478D0A2D}"/>
              </a:ext>
            </a:extLst>
          </p:cNvPr>
          <p:cNvSpPr txBox="1">
            <a:spLocks/>
          </p:cNvSpPr>
          <p:nvPr/>
        </p:nvSpPr>
        <p:spPr>
          <a:xfrm>
            <a:off x="680321" y="2336872"/>
            <a:ext cx="10654429" cy="42163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bg1"/>
                </a:solidFill>
              </a:rPr>
              <a:t>Your friend Sara is having a birthday party at her favorite place, the Reptile Center. She can’t wait to have her friends there to see the animals and touch them. You HATE reptile and think they are gross. She asks, “This is going to be awesome, aren’t you excited?”</a:t>
            </a:r>
          </a:p>
          <a:p>
            <a:pPr marL="0" indent="0">
              <a:buFont typeface="Arial" panose="020B0604020202020204" pitchFamily="34" charset="0"/>
              <a:buNone/>
            </a:pPr>
            <a:endParaRPr lang="en-US" sz="3600" dirty="0">
              <a:solidFill>
                <a:schemeClr val="bg1"/>
              </a:solidFill>
            </a:endParaRPr>
          </a:p>
          <a:p>
            <a:pPr marL="0" indent="0">
              <a:buFont typeface="Arial" panose="020B0604020202020204" pitchFamily="34" charset="0"/>
              <a:buNone/>
            </a:pPr>
            <a:endParaRPr lang="en-US" sz="3600" dirty="0">
              <a:solidFill>
                <a:schemeClr val="bg1"/>
              </a:solidFill>
            </a:endParaRPr>
          </a:p>
          <a:p>
            <a:pPr marL="0" indent="0">
              <a:buFont typeface="Arial" panose="020B0604020202020204" pitchFamily="34" charset="0"/>
              <a:buNone/>
            </a:pPr>
            <a:r>
              <a:rPr lang="en-US" sz="3200" dirty="0">
                <a:solidFill>
                  <a:schemeClr val="bg1"/>
                </a:solidFill>
              </a:rPr>
              <a:t>How can you respond without hurting her feelings?</a:t>
            </a:r>
          </a:p>
        </p:txBody>
      </p:sp>
      <p:pic>
        <p:nvPicPr>
          <p:cNvPr id="4" name="Picture 3">
            <a:extLst>
              <a:ext uri="{FF2B5EF4-FFF2-40B4-BE49-F238E27FC236}">
                <a16:creationId xmlns:a16="http://schemas.microsoft.com/office/drawing/2014/main" id="{5973D718-CA90-4C7B-9B62-D1C1B5843591}"/>
              </a:ext>
            </a:extLst>
          </p:cNvPr>
          <p:cNvPicPr>
            <a:picLocks noChangeAspect="1"/>
          </p:cNvPicPr>
          <p:nvPr/>
        </p:nvPicPr>
        <p:blipFill>
          <a:blip r:embed="rId2"/>
          <a:stretch>
            <a:fillRect/>
          </a:stretch>
        </p:blipFill>
        <p:spPr>
          <a:xfrm>
            <a:off x="10294182" y="4445035"/>
            <a:ext cx="1271587" cy="1868208"/>
          </a:xfrm>
          <a:prstGeom prst="rect">
            <a:avLst/>
          </a:prstGeom>
        </p:spPr>
      </p:pic>
    </p:spTree>
    <p:extLst>
      <p:ext uri="{BB962C8B-B14F-4D97-AF65-F5344CB8AC3E}">
        <p14:creationId xmlns:p14="http://schemas.microsoft.com/office/powerpoint/2010/main" val="283483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4AFC0C-7767-431D-B420-208FB3E56E01}"/>
              </a:ext>
            </a:extLst>
          </p:cNvPr>
          <p:cNvSpPr>
            <a:spLocks noGrp="1"/>
          </p:cNvSpPr>
          <p:nvPr>
            <p:ph type="title"/>
          </p:nvPr>
        </p:nvSpPr>
        <p:spPr/>
        <p:txBody>
          <a:bodyPr/>
          <a:lstStyle/>
          <a:p>
            <a:r>
              <a:rPr lang="en-US" dirty="0"/>
              <a:t>Think it or say it? </a:t>
            </a:r>
          </a:p>
        </p:txBody>
      </p:sp>
      <p:sp>
        <p:nvSpPr>
          <p:cNvPr id="3" name="Content Placeholder 1">
            <a:extLst>
              <a:ext uri="{FF2B5EF4-FFF2-40B4-BE49-F238E27FC236}">
                <a16:creationId xmlns:a16="http://schemas.microsoft.com/office/drawing/2014/main" id="{68CF612E-92B0-4C02-BE06-C8818D06840F}"/>
              </a:ext>
            </a:extLst>
          </p:cNvPr>
          <p:cNvSpPr txBox="1">
            <a:spLocks/>
          </p:cNvSpPr>
          <p:nvPr/>
        </p:nvSpPr>
        <p:spPr>
          <a:xfrm>
            <a:off x="680321" y="2336872"/>
            <a:ext cx="10654429" cy="421632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bg1"/>
                </a:solidFill>
              </a:rPr>
              <a:t>Your friend Jack asks you to come over after school to hang out. He is going to invite his other friend, Fred. You don’t get along with Fred and don’t like him very much. You definitely don’t want to go. </a:t>
            </a:r>
          </a:p>
          <a:p>
            <a:pPr marL="0" indent="0">
              <a:buFont typeface="Arial" panose="020B0604020202020204" pitchFamily="34" charset="0"/>
              <a:buNone/>
            </a:pPr>
            <a:r>
              <a:rPr lang="en-US" sz="3600" dirty="0">
                <a:solidFill>
                  <a:schemeClr val="bg1"/>
                </a:solidFill>
              </a:rPr>
              <a:t> </a:t>
            </a:r>
          </a:p>
          <a:p>
            <a:pPr marL="0" indent="0">
              <a:buFont typeface="Arial" panose="020B0604020202020204" pitchFamily="34" charset="0"/>
              <a:buNone/>
            </a:pPr>
            <a:endParaRPr lang="en-US" sz="3600" dirty="0">
              <a:solidFill>
                <a:schemeClr val="bg1"/>
              </a:solidFill>
            </a:endParaRPr>
          </a:p>
          <a:p>
            <a:pPr marL="0" indent="0">
              <a:buFont typeface="Arial" panose="020B0604020202020204" pitchFamily="34" charset="0"/>
              <a:buNone/>
            </a:pPr>
            <a:endParaRPr lang="en-US" sz="3600" dirty="0">
              <a:solidFill>
                <a:schemeClr val="bg1"/>
              </a:solidFill>
            </a:endParaRPr>
          </a:p>
          <a:p>
            <a:pPr marL="0" indent="0">
              <a:buFont typeface="Arial" panose="020B0604020202020204" pitchFamily="34" charset="0"/>
              <a:buNone/>
            </a:pPr>
            <a:endParaRPr lang="en-US" sz="3600" dirty="0">
              <a:solidFill>
                <a:schemeClr val="bg1"/>
              </a:solidFill>
            </a:endParaRPr>
          </a:p>
          <a:p>
            <a:pPr marL="0" indent="0">
              <a:buFont typeface="Arial" panose="020B0604020202020204" pitchFamily="34" charset="0"/>
              <a:buNone/>
            </a:pPr>
            <a:r>
              <a:rPr lang="en-US" sz="3200" dirty="0">
                <a:solidFill>
                  <a:schemeClr val="bg1"/>
                </a:solidFill>
              </a:rPr>
              <a:t>How can you respond without hurting his feelings?</a:t>
            </a:r>
          </a:p>
        </p:txBody>
      </p:sp>
      <p:pic>
        <p:nvPicPr>
          <p:cNvPr id="4" name="Picture 3">
            <a:extLst>
              <a:ext uri="{FF2B5EF4-FFF2-40B4-BE49-F238E27FC236}">
                <a16:creationId xmlns:a16="http://schemas.microsoft.com/office/drawing/2014/main" id="{CA3C8DBD-3007-4E3B-A9F3-C9FEF48B980F}"/>
              </a:ext>
            </a:extLst>
          </p:cNvPr>
          <p:cNvPicPr>
            <a:picLocks noChangeAspect="1"/>
          </p:cNvPicPr>
          <p:nvPr/>
        </p:nvPicPr>
        <p:blipFill>
          <a:blip r:embed="rId2"/>
          <a:stretch>
            <a:fillRect/>
          </a:stretch>
        </p:blipFill>
        <p:spPr>
          <a:xfrm>
            <a:off x="4659748" y="3906761"/>
            <a:ext cx="2695574" cy="1917776"/>
          </a:xfrm>
          <a:prstGeom prst="rect">
            <a:avLst/>
          </a:prstGeom>
        </p:spPr>
      </p:pic>
    </p:spTree>
    <p:extLst>
      <p:ext uri="{BB962C8B-B14F-4D97-AF65-F5344CB8AC3E}">
        <p14:creationId xmlns:p14="http://schemas.microsoft.com/office/powerpoint/2010/main" val="2531484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E4CC-909A-45EB-AD61-16FD539313A3}"/>
              </a:ext>
            </a:extLst>
          </p:cNvPr>
          <p:cNvSpPr>
            <a:spLocks noGrp="1"/>
          </p:cNvSpPr>
          <p:nvPr>
            <p:ph type="title"/>
          </p:nvPr>
        </p:nvSpPr>
        <p:spPr/>
        <p:txBody>
          <a:bodyPr/>
          <a:lstStyle/>
          <a:p>
            <a:r>
              <a:rPr lang="en-US" dirty="0"/>
              <a:t>Review: What is </a:t>
            </a:r>
            <a:r>
              <a:rPr lang="en-US"/>
              <a:t>a filter? </a:t>
            </a:r>
          </a:p>
        </p:txBody>
      </p:sp>
      <p:pic>
        <p:nvPicPr>
          <p:cNvPr id="4" name="Picture 3">
            <a:extLst>
              <a:ext uri="{FF2B5EF4-FFF2-40B4-BE49-F238E27FC236}">
                <a16:creationId xmlns:a16="http://schemas.microsoft.com/office/drawing/2014/main" id="{52A04B01-FDFE-4069-AA00-461E50A587DF}"/>
              </a:ext>
            </a:extLst>
          </p:cNvPr>
          <p:cNvPicPr>
            <a:picLocks noChangeAspect="1"/>
          </p:cNvPicPr>
          <p:nvPr/>
        </p:nvPicPr>
        <p:blipFill>
          <a:blip r:embed="rId2"/>
          <a:stretch>
            <a:fillRect/>
          </a:stretch>
        </p:blipFill>
        <p:spPr>
          <a:xfrm>
            <a:off x="3079352" y="2417973"/>
            <a:ext cx="6033296" cy="3858249"/>
          </a:xfrm>
          <a:prstGeom prst="rect">
            <a:avLst/>
          </a:prstGeom>
        </p:spPr>
      </p:pic>
    </p:spTree>
    <p:extLst>
      <p:ext uri="{BB962C8B-B14F-4D97-AF65-F5344CB8AC3E}">
        <p14:creationId xmlns:p14="http://schemas.microsoft.com/office/powerpoint/2010/main" val="110778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4AFC0C-7767-431D-B420-208FB3E56E01}"/>
              </a:ext>
            </a:extLst>
          </p:cNvPr>
          <p:cNvSpPr>
            <a:spLocks noGrp="1"/>
          </p:cNvSpPr>
          <p:nvPr>
            <p:ph type="title"/>
          </p:nvPr>
        </p:nvSpPr>
        <p:spPr/>
        <p:txBody>
          <a:bodyPr/>
          <a:lstStyle/>
          <a:p>
            <a:r>
              <a:rPr lang="en-US" dirty="0"/>
              <a:t>Having a social filter means not saying something just because you think it. </a:t>
            </a:r>
          </a:p>
        </p:txBody>
      </p:sp>
      <p:pic>
        <p:nvPicPr>
          <p:cNvPr id="3" name="Picture 2">
            <a:extLst>
              <a:ext uri="{FF2B5EF4-FFF2-40B4-BE49-F238E27FC236}">
                <a16:creationId xmlns:a16="http://schemas.microsoft.com/office/drawing/2014/main" id="{BC45CFEF-07DB-468A-B325-E28784FD851E}"/>
              </a:ext>
            </a:extLst>
          </p:cNvPr>
          <p:cNvPicPr>
            <a:picLocks noChangeAspect="1"/>
          </p:cNvPicPr>
          <p:nvPr/>
        </p:nvPicPr>
        <p:blipFill>
          <a:blip r:embed="rId2"/>
          <a:stretch>
            <a:fillRect/>
          </a:stretch>
        </p:blipFill>
        <p:spPr>
          <a:xfrm>
            <a:off x="310354" y="2542798"/>
            <a:ext cx="5943525" cy="3494922"/>
          </a:xfrm>
          <a:prstGeom prst="rect">
            <a:avLst/>
          </a:prstGeom>
        </p:spPr>
      </p:pic>
      <p:pic>
        <p:nvPicPr>
          <p:cNvPr id="5" name="Picture 4">
            <a:extLst>
              <a:ext uri="{FF2B5EF4-FFF2-40B4-BE49-F238E27FC236}">
                <a16:creationId xmlns:a16="http://schemas.microsoft.com/office/drawing/2014/main" id="{3DEF09E5-E82F-47C1-B8F3-7E65FFAAADE8}"/>
              </a:ext>
            </a:extLst>
          </p:cNvPr>
          <p:cNvPicPr>
            <a:picLocks noChangeAspect="1"/>
          </p:cNvPicPr>
          <p:nvPr/>
        </p:nvPicPr>
        <p:blipFill>
          <a:blip r:embed="rId3"/>
          <a:stretch>
            <a:fillRect/>
          </a:stretch>
        </p:blipFill>
        <p:spPr>
          <a:xfrm>
            <a:off x="6623846" y="2609097"/>
            <a:ext cx="5257800" cy="3362325"/>
          </a:xfrm>
          <a:prstGeom prst="rect">
            <a:avLst/>
          </a:prstGeom>
        </p:spPr>
      </p:pic>
    </p:spTree>
    <p:extLst>
      <p:ext uri="{BB962C8B-B14F-4D97-AF65-F5344CB8AC3E}">
        <p14:creationId xmlns:p14="http://schemas.microsoft.com/office/powerpoint/2010/main" val="382217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4AFC0C-7767-431D-B420-208FB3E56E01}"/>
              </a:ext>
            </a:extLst>
          </p:cNvPr>
          <p:cNvSpPr>
            <a:spLocks noGrp="1"/>
          </p:cNvSpPr>
          <p:nvPr>
            <p:ph type="title"/>
          </p:nvPr>
        </p:nvSpPr>
        <p:spPr/>
        <p:txBody>
          <a:bodyPr>
            <a:noAutofit/>
          </a:bodyPr>
          <a:lstStyle/>
          <a:p>
            <a:r>
              <a:rPr lang="en-US" sz="2800" dirty="0"/>
              <a:t>Sometimes we think things but don’t say them because they could be rude or hurt people’s feelings. This is called filtering your thoughts or having a filter.</a:t>
            </a:r>
          </a:p>
        </p:txBody>
      </p:sp>
      <p:pic>
        <p:nvPicPr>
          <p:cNvPr id="3" name="Picture 2">
            <a:extLst>
              <a:ext uri="{FF2B5EF4-FFF2-40B4-BE49-F238E27FC236}">
                <a16:creationId xmlns:a16="http://schemas.microsoft.com/office/drawing/2014/main" id="{CC352E23-D326-449D-BB9C-32741268DF18}"/>
              </a:ext>
            </a:extLst>
          </p:cNvPr>
          <p:cNvPicPr>
            <a:picLocks noChangeAspect="1"/>
          </p:cNvPicPr>
          <p:nvPr/>
        </p:nvPicPr>
        <p:blipFill>
          <a:blip r:embed="rId2"/>
          <a:stretch>
            <a:fillRect/>
          </a:stretch>
        </p:blipFill>
        <p:spPr>
          <a:xfrm>
            <a:off x="381851" y="2414587"/>
            <a:ext cx="5507237" cy="3690185"/>
          </a:xfrm>
          <a:prstGeom prst="rect">
            <a:avLst/>
          </a:prstGeom>
        </p:spPr>
      </p:pic>
      <p:pic>
        <p:nvPicPr>
          <p:cNvPr id="5" name="Picture 4">
            <a:extLst>
              <a:ext uri="{FF2B5EF4-FFF2-40B4-BE49-F238E27FC236}">
                <a16:creationId xmlns:a16="http://schemas.microsoft.com/office/drawing/2014/main" id="{FCF8785C-EBC5-48F9-B3FA-4C90C9DD7AF9}"/>
              </a:ext>
            </a:extLst>
          </p:cNvPr>
          <p:cNvPicPr>
            <a:picLocks noChangeAspect="1"/>
          </p:cNvPicPr>
          <p:nvPr/>
        </p:nvPicPr>
        <p:blipFill>
          <a:blip r:embed="rId3"/>
          <a:stretch>
            <a:fillRect/>
          </a:stretch>
        </p:blipFill>
        <p:spPr>
          <a:xfrm>
            <a:off x="6724650" y="2626141"/>
            <a:ext cx="5143500" cy="3267075"/>
          </a:xfrm>
          <a:prstGeom prst="rect">
            <a:avLst/>
          </a:prstGeom>
        </p:spPr>
      </p:pic>
    </p:spTree>
    <p:extLst>
      <p:ext uri="{BB962C8B-B14F-4D97-AF65-F5344CB8AC3E}">
        <p14:creationId xmlns:p14="http://schemas.microsoft.com/office/powerpoint/2010/main" val="146858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4AFC0C-7767-431D-B420-208FB3E56E01}"/>
              </a:ext>
            </a:extLst>
          </p:cNvPr>
          <p:cNvSpPr>
            <a:spLocks noGrp="1"/>
          </p:cNvSpPr>
          <p:nvPr>
            <p:ph type="title"/>
          </p:nvPr>
        </p:nvSpPr>
        <p:spPr/>
        <p:txBody>
          <a:bodyPr>
            <a:normAutofit fontScale="90000"/>
          </a:bodyPr>
          <a:lstStyle/>
          <a:p>
            <a:r>
              <a:rPr lang="en-US" dirty="0"/>
              <a:t>When someone has no filter, it means they just say what they are thinking without thinking of other people or how they may feel. </a:t>
            </a:r>
          </a:p>
        </p:txBody>
      </p:sp>
      <p:pic>
        <p:nvPicPr>
          <p:cNvPr id="3" name="Picture 2">
            <a:extLst>
              <a:ext uri="{FF2B5EF4-FFF2-40B4-BE49-F238E27FC236}">
                <a16:creationId xmlns:a16="http://schemas.microsoft.com/office/drawing/2014/main" id="{26385973-FBB0-4371-A182-179413B90D77}"/>
              </a:ext>
            </a:extLst>
          </p:cNvPr>
          <p:cNvPicPr>
            <a:picLocks noChangeAspect="1"/>
          </p:cNvPicPr>
          <p:nvPr/>
        </p:nvPicPr>
        <p:blipFill>
          <a:blip r:embed="rId2"/>
          <a:stretch>
            <a:fillRect/>
          </a:stretch>
        </p:blipFill>
        <p:spPr>
          <a:xfrm>
            <a:off x="2695574" y="2303544"/>
            <a:ext cx="6931985" cy="4097256"/>
          </a:xfrm>
          <a:prstGeom prst="rect">
            <a:avLst/>
          </a:prstGeom>
        </p:spPr>
      </p:pic>
    </p:spTree>
    <p:extLst>
      <p:ext uri="{BB962C8B-B14F-4D97-AF65-F5344CB8AC3E}">
        <p14:creationId xmlns:p14="http://schemas.microsoft.com/office/powerpoint/2010/main" val="118815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7536-34DB-43AF-B9FA-4F9C86444366}"/>
              </a:ext>
            </a:extLst>
          </p:cNvPr>
          <p:cNvSpPr>
            <a:spLocks noGrp="1"/>
          </p:cNvSpPr>
          <p:nvPr>
            <p:ph type="title"/>
          </p:nvPr>
        </p:nvSpPr>
        <p:spPr/>
        <p:txBody>
          <a:bodyPr>
            <a:normAutofit fontScale="90000"/>
          </a:bodyPr>
          <a:lstStyle/>
          <a:p>
            <a:r>
              <a:rPr lang="en-US" dirty="0"/>
              <a:t>If what you’re thinking may hurt someone else’s feelings, you should probably think it and not say it. </a:t>
            </a:r>
          </a:p>
        </p:txBody>
      </p:sp>
      <p:pic>
        <p:nvPicPr>
          <p:cNvPr id="4" name="Picture 3">
            <a:extLst>
              <a:ext uri="{FF2B5EF4-FFF2-40B4-BE49-F238E27FC236}">
                <a16:creationId xmlns:a16="http://schemas.microsoft.com/office/drawing/2014/main" id="{A340A02D-DBF2-4EA2-8CC6-B4F252404A91}"/>
              </a:ext>
            </a:extLst>
          </p:cNvPr>
          <p:cNvPicPr>
            <a:picLocks noChangeAspect="1"/>
          </p:cNvPicPr>
          <p:nvPr/>
        </p:nvPicPr>
        <p:blipFill>
          <a:blip r:embed="rId2"/>
          <a:stretch>
            <a:fillRect/>
          </a:stretch>
        </p:blipFill>
        <p:spPr>
          <a:xfrm>
            <a:off x="2920204" y="2609850"/>
            <a:ext cx="5943525" cy="3494922"/>
          </a:xfrm>
          <a:prstGeom prst="rect">
            <a:avLst/>
          </a:prstGeom>
        </p:spPr>
      </p:pic>
    </p:spTree>
    <p:extLst>
      <p:ext uri="{BB962C8B-B14F-4D97-AF65-F5344CB8AC3E}">
        <p14:creationId xmlns:p14="http://schemas.microsoft.com/office/powerpoint/2010/main" val="300108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4AFC0C-7767-431D-B420-208FB3E56E01}"/>
              </a:ext>
            </a:extLst>
          </p:cNvPr>
          <p:cNvSpPr>
            <a:spLocks noGrp="1"/>
          </p:cNvSpPr>
          <p:nvPr>
            <p:ph type="title"/>
          </p:nvPr>
        </p:nvSpPr>
        <p:spPr/>
        <p:txBody>
          <a:bodyPr>
            <a:noAutofit/>
          </a:bodyPr>
          <a:lstStyle/>
          <a:p>
            <a:r>
              <a:rPr lang="en-US" sz="3200" dirty="0"/>
              <a:t>This is a skill that comes easily to some people, but some of us need more practice, and that’s okay. </a:t>
            </a:r>
          </a:p>
        </p:txBody>
      </p:sp>
      <p:sp>
        <p:nvSpPr>
          <p:cNvPr id="2" name="Content Placeholder 1">
            <a:extLst>
              <a:ext uri="{FF2B5EF4-FFF2-40B4-BE49-F238E27FC236}">
                <a16:creationId xmlns:a16="http://schemas.microsoft.com/office/drawing/2014/main" id="{B2268166-F12F-4E58-B4AD-7D68BA7A99FB}"/>
              </a:ext>
            </a:extLst>
          </p:cNvPr>
          <p:cNvSpPr>
            <a:spLocks noGrp="1"/>
          </p:cNvSpPr>
          <p:nvPr>
            <p:ph idx="1"/>
          </p:nvPr>
        </p:nvSpPr>
        <p:spPr/>
        <p:txBody>
          <a:bodyPr>
            <a:normAutofit lnSpcReduction="10000"/>
          </a:bodyPr>
          <a:lstStyle/>
          <a:p>
            <a:r>
              <a:rPr lang="en-US" sz="3600" dirty="0">
                <a:solidFill>
                  <a:schemeClr val="bg1"/>
                </a:solidFill>
              </a:rPr>
              <a:t>Let’s watch this video first of kids deciding if they should say it or think it. Next, we’ll go through some examples together. </a:t>
            </a:r>
          </a:p>
          <a:p>
            <a:r>
              <a:rPr lang="en-US" sz="3600" dirty="0">
                <a:solidFill>
                  <a:schemeClr val="bg1"/>
                </a:solidFill>
              </a:rPr>
              <a:t>“Social Skills Video: Think it or Say it” by Everyday Speech</a:t>
            </a:r>
          </a:p>
          <a:p>
            <a:r>
              <a:rPr lang="en-US" sz="3600" dirty="0">
                <a:hlinkClick r:id="rId2"/>
              </a:rPr>
              <a:t>https://www.youtube.com/watch?v=NLm2BuW73m4</a:t>
            </a:r>
            <a:r>
              <a:rPr lang="en-US" sz="3600" dirty="0"/>
              <a:t> </a:t>
            </a:r>
          </a:p>
          <a:p>
            <a:endParaRPr lang="en-US" dirty="0"/>
          </a:p>
        </p:txBody>
      </p:sp>
    </p:spTree>
    <p:extLst>
      <p:ext uri="{BB962C8B-B14F-4D97-AF65-F5344CB8AC3E}">
        <p14:creationId xmlns:p14="http://schemas.microsoft.com/office/powerpoint/2010/main" val="595377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4AFC0C-7767-431D-B420-208FB3E56E01}"/>
              </a:ext>
            </a:extLst>
          </p:cNvPr>
          <p:cNvSpPr>
            <a:spLocks noGrp="1"/>
          </p:cNvSpPr>
          <p:nvPr>
            <p:ph type="title"/>
          </p:nvPr>
        </p:nvSpPr>
        <p:spPr/>
        <p:txBody>
          <a:bodyPr/>
          <a:lstStyle/>
          <a:p>
            <a:r>
              <a:rPr lang="en-US" dirty="0"/>
              <a:t>Think it or say it? </a:t>
            </a:r>
          </a:p>
        </p:txBody>
      </p:sp>
      <p:sp>
        <p:nvSpPr>
          <p:cNvPr id="2" name="Content Placeholder 1">
            <a:extLst>
              <a:ext uri="{FF2B5EF4-FFF2-40B4-BE49-F238E27FC236}">
                <a16:creationId xmlns:a16="http://schemas.microsoft.com/office/drawing/2014/main" id="{AF465ADA-A362-4246-A41C-3D9C14431C09}"/>
              </a:ext>
            </a:extLst>
          </p:cNvPr>
          <p:cNvSpPr>
            <a:spLocks noGrp="1"/>
          </p:cNvSpPr>
          <p:nvPr>
            <p:ph idx="1"/>
          </p:nvPr>
        </p:nvSpPr>
        <p:spPr>
          <a:xfrm>
            <a:off x="680321" y="2336872"/>
            <a:ext cx="10654429" cy="4216327"/>
          </a:xfrm>
        </p:spPr>
        <p:txBody>
          <a:bodyPr>
            <a:normAutofit fontScale="92500" lnSpcReduction="10000"/>
          </a:bodyPr>
          <a:lstStyle/>
          <a:p>
            <a:pPr marL="0" indent="0">
              <a:buNone/>
            </a:pPr>
            <a:r>
              <a:rPr lang="en-US" sz="3200" dirty="0">
                <a:solidFill>
                  <a:schemeClr val="bg1"/>
                </a:solidFill>
              </a:rPr>
              <a:t>You get to school and your friend is wearing a new shirt. She is so excited and loves the new shirt she just bought. She asks you what you think of it. You don’t like it at all. Do you think it or say it?</a:t>
            </a:r>
          </a:p>
          <a:p>
            <a:pPr marL="0" indent="0">
              <a:buNone/>
            </a:pPr>
            <a:r>
              <a:rPr lang="en-US" sz="3600" dirty="0">
                <a:solidFill>
                  <a:schemeClr val="bg1"/>
                </a:solidFill>
              </a:rPr>
              <a:t> </a:t>
            </a: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endParaRPr lang="en-US" sz="3600" dirty="0">
              <a:solidFill>
                <a:schemeClr val="bg1"/>
              </a:solidFill>
            </a:endParaRPr>
          </a:p>
          <a:p>
            <a:pPr marL="0" indent="0">
              <a:buNone/>
            </a:pPr>
            <a:r>
              <a:rPr lang="en-US" sz="3200" dirty="0">
                <a:solidFill>
                  <a:schemeClr val="bg1"/>
                </a:solidFill>
              </a:rPr>
              <a:t>How can you respond without hurting her feelings?</a:t>
            </a:r>
          </a:p>
        </p:txBody>
      </p:sp>
      <p:pic>
        <p:nvPicPr>
          <p:cNvPr id="4" name="Picture 3">
            <a:extLst>
              <a:ext uri="{FF2B5EF4-FFF2-40B4-BE49-F238E27FC236}">
                <a16:creationId xmlns:a16="http://schemas.microsoft.com/office/drawing/2014/main" id="{2910A60A-A6A3-4742-A13E-4815C0668675}"/>
              </a:ext>
            </a:extLst>
          </p:cNvPr>
          <p:cNvPicPr>
            <a:picLocks noChangeAspect="1"/>
          </p:cNvPicPr>
          <p:nvPr/>
        </p:nvPicPr>
        <p:blipFill>
          <a:blip r:embed="rId2"/>
          <a:stretch>
            <a:fillRect/>
          </a:stretch>
        </p:blipFill>
        <p:spPr>
          <a:xfrm>
            <a:off x="4418868" y="3771900"/>
            <a:ext cx="2701069" cy="1924049"/>
          </a:xfrm>
          <a:prstGeom prst="rect">
            <a:avLst/>
          </a:prstGeom>
        </p:spPr>
      </p:pic>
    </p:spTree>
    <p:extLst>
      <p:ext uri="{BB962C8B-B14F-4D97-AF65-F5344CB8AC3E}">
        <p14:creationId xmlns:p14="http://schemas.microsoft.com/office/powerpoint/2010/main" val="25616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4AFC0C-7767-431D-B420-208FB3E56E01}"/>
              </a:ext>
            </a:extLst>
          </p:cNvPr>
          <p:cNvSpPr>
            <a:spLocks noGrp="1"/>
          </p:cNvSpPr>
          <p:nvPr>
            <p:ph type="title"/>
          </p:nvPr>
        </p:nvSpPr>
        <p:spPr/>
        <p:txBody>
          <a:bodyPr/>
          <a:lstStyle/>
          <a:p>
            <a:r>
              <a:rPr lang="en-US" dirty="0"/>
              <a:t>Think it or say it? </a:t>
            </a:r>
          </a:p>
        </p:txBody>
      </p:sp>
      <p:sp>
        <p:nvSpPr>
          <p:cNvPr id="3" name="Content Placeholder 1">
            <a:extLst>
              <a:ext uri="{FF2B5EF4-FFF2-40B4-BE49-F238E27FC236}">
                <a16:creationId xmlns:a16="http://schemas.microsoft.com/office/drawing/2014/main" id="{6DB60A42-FD6C-49D6-B7E4-F8968788CF8B}"/>
              </a:ext>
            </a:extLst>
          </p:cNvPr>
          <p:cNvSpPr txBox="1">
            <a:spLocks/>
          </p:cNvSpPr>
          <p:nvPr/>
        </p:nvSpPr>
        <p:spPr>
          <a:xfrm>
            <a:off x="680321" y="2336872"/>
            <a:ext cx="10654429" cy="421632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bg1"/>
                </a:solidFill>
              </a:rPr>
              <a:t>John had just won 2 tickets to see the new zombie movie. He was so excited and yelled, “This is the best prize ever!!!!” You think the movie looks bad and the tickets are not the best prize ever. </a:t>
            </a:r>
          </a:p>
          <a:p>
            <a:pPr marL="0" indent="0">
              <a:buFont typeface="Arial" panose="020B0604020202020204" pitchFamily="34" charset="0"/>
              <a:buNone/>
            </a:pPr>
            <a:r>
              <a:rPr lang="en-US" sz="3600" dirty="0">
                <a:solidFill>
                  <a:schemeClr val="bg1"/>
                </a:solidFill>
              </a:rPr>
              <a:t> </a:t>
            </a:r>
          </a:p>
          <a:p>
            <a:pPr marL="0" indent="0">
              <a:buFont typeface="Arial" panose="020B0604020202020204" pitchFamily="34" charset="0"/>
              <a:buNone/>
            </a:pPr>
            <a:endParaRPr lang="en-US" sz="3600" dirty="0">
              <a:solidFill>
                <a:schemeClr val="bg1"/>
              </a:solidFill>
            </a:endParaRPr>
          </a:p>
          <a:p>
            <a:pPr marL="0" indent="0">
              <a:buFont typeface="Arial" panose="020B0604020202020204" pitchFamily="34" charset="0"/>
              <a:buNone/>
            </a:pPr>
            <a:endParaRPr lang="en-US" sz="3600" dirty="0">
              <a:solidFill>
                <a:schemeClr val="bg1"/>
              </a:solidFill>
            </a:endParaRPr>
          </a:p>
          <a:p>
            <a:pPr marL="0" indent="0">
              <a:buFont typeface="Arial" panose="020B0604020202020204" pitchFamily="34" charset="0"/>
              <a:buNone/>
            </a:pPr>
            <a:r>
              <a:rPr lang="en-US" sz="3200" dirty="0">
                <a:solidFill>
                  <a:schemeClr val="bg1"/>
                </a:solidFill>
              </a:rPr>
              <a:t>How can you respond without hurting his feelings?</a:t>
            </a:r>
          </a:p>
        </p:txBody>
      </p:sp>
      <p:pic>
        <p:nvPicPr>
          <p:cNvPr id="4" name="Picture 3">
            <a:extLst>
              <a:ext uri="{FF2B5EF4-FFF2-40B4-BE49-F238E27FC236}">
                <a16:creationId xmlns:a16="http://schemas.microsoft.com/office/drawing/2014/main" id="{232848E1-863B-4941-8DE0-8F2015CFB1A1}"/>
              </a:ext>
            </a:extLst>
          </p:cNvPr>
          <p:cNvPicPr>
            <a:picLocks noChangeAspect="1"/>
          </p:cNvPicPr>
          <p:nvPr/>
        </p:nvPicPr>
        <p:blipFill>
          <a:blip r:embed="rId2"/>
          <a:stretch>
            <a:fillRect/>
          </a:stretch>
        </p:blipFill>
        <p:spPr>
          <a:xfrm>
            <a:off x="7650995" y="3696882"/>
            <a:ext cx="2643187" cy="1860955"/>
          </a:xfrm>
          <a:prstGeom prst="rect">
            <a:avLst/>
          </a:prstGeom>
        </p:spPr>
      </p:pic>
    </p:spTree>
    <p:extLst>
      <p:ext uri="{BB962C8B-B14F-4D97-AF65-F5344CB8AC3E}">
        <p14:creationId xmlns:p14="http://schemas.microsoft.com/office/powerpoint/2010/main" val="51297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4AFC0C-7767-431D-B420-208FB3E56E01}"/>
              </a:ext>
            </a:extLst>
          </p:cNvPr>
          <p:cNvSpPr>
            <a:spLocks noGrp="1"/>
          </p:cNvSpPr>
          <p:nvPr>
            <p:ph type="title"/>
          </p:nvPr>
        </p:nvSpPr>
        <p:spPr/>
        <p:txBody>
          <a:bodyPr/>
          <a:lstStyle/>
          <a:p>
            <a:r>
              <a:rPr lang="en-US" dirty="0"/>
              <a:t>Think it or say it? </a:t>
            </a:r>
          </a:p>
        </p:txBody>
      </p:sp>
      <p:sp>
        <p:nvSpPr>
          <p:cNvPr id="3" name="Content Placeholder 1">
            <a:extLst>
              <a:ext uri="{FF2B5EF4-FFF2-40B4-BE49-F238E27FC236}">
                <a16:creationId xmlns:a16="http://schemas.microsoft.com/office/drawing/2014/main" id="{71A155DD-F41B-4F91-8097-3EF58E76740A}"/>
              </a:ext>
            </a:extLst>
          </p:cNvPr>
          <p:cNvSpPr txBox="1">
            <a:spLocks/>
          </p:cNvSpPr>
          <p:nvPr/>
        </p:nvSpPr>
        <p:spPr>
          <a:xfrm>
            <a:off x="680321" y="2369608"/>
            <a:ext cx="10654429" cy="421632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chemeClr val="bg1"/>
                </a:solidFill>
              </a:rPr>
              <a:t>Your friend Marie just got some new shoes. You LOVE them! They are so cute and look so good on her. She asks you want you think?</a:t>
            </a:r>
          </a:p>
          <a:p>
            <a:pPr marL="0" indent="0">
              <a:buFont typeface="Arial" panose="020B0604020202020204" pitchFamily="34" charset="0"/>
              <a:buNone/>
            </a:pPr>
            <a:endParaRPr lang="en-US" sz="3600" dirty="0">
              <a:solidFill>
                <a:schemeClr val="bg1"/>
              </a:solidFill>
            </a:endParaRPr>
          </a:p>
          <a:p>
            <a:pPr marL="0" indent="0">
              <a:buFont typeface="Arial" panose="020B0604020202020204" pitchFamily="34" charset="0"/>
              <a:buNone/>
            </a:pPr>
            <a:endParaRPr lang="en-US" sz="3600" dirty="0">
              <a:solidFill>
                <a:schemeClr val="bg1"/>
              </a:solidFill>
            </a:endParaRPr>
          </a:p>
          <a:p>
            <a:pPr marL="0" indent="0">
              <a:buFont typeface="Arial" panose="020B0604020202020204" pitchFamily="34" charset="0"/>
              <a:buNone/>
            </a:pPr>
            <a:r>
              <a:rPr lang="en-US" sz="3200" dirty="0">
                <a:solidFill>
                  <a:schemeClr val="bg1"/>
                </a:solidFill>
              </a:rPr>
              <a:t>How can you respond?</a:t>
            </a:r>
          </a:p>
        </p:txBody>
      </p:sp>
      <p:pic>
        <p:nvPicPr>
          <p:cNvPr id="4" name="Picture 3">
            <a:extLst>
              <a:ext uri="{FF2B5EF4-FFF2-40B4-BE49-F238E27FC236}">
                <a16:creationId xmlns:a16="http://schemas.microsoft.com/office/drawing/2014/main" id="{8458CA12-D4DA-4E24-8AD9-542E69FF5F78}"/>
              </a:ext>
            </a:extLst>
          </p:cNvPr>
          <p:cNvPicPr>
            <a:picLocks noChangeAspect="1"/>
          </p:cNvPicPr>
          <p:nvPr/>
        </p:nvPicPr>
        <p:blipFill>
          <a:blip r:embed="rId2"/>
          <a:stretch>
            <a:fillRect/>
          </a:stretch>
        </p:blipFill>
        <p:spPr>
          <a:xfrm>
            <a:off x="7239000" y="3873794"/>
            <a:ext cx="2343150" cy="2230978"/>
          </a:xfrm>
          <a:prstGeom prst="rect">
            <a:avLst/>
          </a:prstGeom>
        </p:spPr>
      </p:pic>
    </p:spTree>
    <p:extLst>
      <p:ext uri="{BB962C8B-B14F-4D97-AF65-F5344CB8AC3E}">
        <p14:creationId xmlns:p14="http://schemas.microsoft.com/office/powerpoint/2010/main" val="5714474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Berlin</Template>
  <TotalTime>0</TotalTime>
  <Words>479</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Trebuchet MS</vt:lpstr>
      <vt:lpstr>Berlin</vt:lpstr>
      <vt:lpstr>What is a Social Filter?</vt:lpstr>
      <vt:lpstr>Having a social filter means not saying something just because you think it. </vt:lpstr>
      <vt:lpstr>Sometimes we think things but don’t say them because they could be rude or hurt people’s feelings. This is called filtering your thoughts or having a filter.</vt:lpstr>
      <vt:lpstr>When someone has no filter, it means they just say what they are thinking without thinking of other people or how they may feel. </vt:lpstr>
      <vt:lpstr>If what you’re thinking may hurt someone else’s feelings, you should probably think it and not say it. </vt:lpstr>
      <vt:lpstr>This is a skill that comes easily to some people, but some of us need more practice, and that’s okay. </vt:lpstr>
      <vt:lpstr>Think it or say it? </vt:lpstr>
      <vt:lpstr>Think it or say it? </vt:lpstr>
      <vt:lpstr>Think it or say it? </vt:lpstr>
      <vt:lpstr>Think it or say it? </vt:lpstr>
      <vt:lpstr>Think it or say it? </vt:lpstr>
      <vt:lpstr>Review: What is a filter?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Social Filter?</dc:title>
  <dc:creator>quynhnguyen4@gmail.com</dc:creator>
  <cp:lastModifiedBy>quynhnguyen4@gmail.com</cp:lastModifiedBy>
  <cp:revision>11</cp:revision>
  <dcterms:created xsi:type="dcterms:W3CDTF">2020-09-21T13:38:05Z</dcterms:created>
  <dcterms:modified xsi:type="dcterms:W3CDTF">2020-09-25T14:03:57Z</dcterms:modified>
</cp:coreProperties>
</file>