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  <p:sldId id="346" r:id="rId5"/>
    <p:sldId id="351" r:id="rId6"/>
    <p:sldId id="347" r:id="rId7"/>
    <p:sldId id="348" r:id="rId8"/>
    <p:sldId id="352" r:id="rId9"/>
    <p:sldId id="349" r:id="rId10"/>
    <p:sldId id="350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 autoAdjust="0"/>
    <p:restoredTop sz="94660"/>
  </p:normalViewPr>
  <p:slideViewPr>
    <p:cSldViewPr>
      <p:cViewPr>
        <p:scale>
          <a:sx n="50" d="100"/>
          <a:sy n="50" d="100"/>
        </p:scale>
        <p:origin x="-1770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537" y="3273513"/>
            <a:ext cx="62703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770" y="2778685"/>
            <a:ext cx="968385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29298" y="7328763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15798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End of  Day</a:t>
            </a:r>
            <a:r>
              <a:rPr spc="-10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Two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340285"/>
            <a:ext cx="208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6 </a:t>
            </a:r>
            <a:r>
              <a:rPr sz="2000" spc="-5" dirty="0">
                <a:latin typeface="Futura Lt BT"/>
                <a:cs typeface="Futura Lt BT"/>
              </a:rPr>
              <a:t>min. </a:t>
            </a: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dirty="0">
                <a:latin typeface="Futura Lt BT"/>
                <a:cs typeface="Futura Lt BT"/>
              </a:rPr>
              <a:t>/</a:t>
            </a:r>
            <a:r>
              <a:rPr sz="2000" spc="-75" dirty="0">
                <a:latin typeface="Futura Lt BT"/>
                <a:cs typeface="Futura Lt BT"/>
              </a:rPr>
              <a:t> </a:t>
            </a:r>
            <a:r>
              <a:rPr sz="2000" spc="-65" dirty="0">
                <a:latin typeface="Futura Lt BT"/>
                <a:cs typeface="Futura Lt BT"/>
              </a:rPr>
              <a:t>Team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949885"/>
            <a:ext cx="4928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1. </a:t>
            </a:r>
            <a:r>
              <a:rPr sz="2000" dirty="0">
                <a:latin typeface="Futura Lt BT"/>
                <a:cs typeface="Futura Lt BT"/>
              </a:rPr>
              <a:t>One </a:t>
            </a:r>
            <a:r>
              <a:rPr sz="2000" spc="-15" dirty="0">
                <a:latin typeface="Futura Lt BT"/>
                <a:cs typeface="Futura Lt BT"/>
              </a:rPr>
              <a:t>Written </a:t>
            </a:r>
            <a:r>
              <a:rPr sz="2000" dirty="0">
                <a:latin typeface="Futura Lt BT"/>
                <a:cs typeface="Futura Lt BT"/>
              </a:rPr>
              <a:t>Caselet </a:t>
            </a:r>
            <a:r>
              <a:rPr sz="2000" spc="-5" dirty="0">
                <a:latin typeface="Futura Lt BT"/>
                <a:cs typeface="Futura Lt BT"/>
              </a:rPr>
              <a:t>on the </a:t>
            </a:r>
            <a:r>
              <a:rPr sz="2000" spc="-15" dirty="0">
                <a:latin typeface="Futura Lt BT"/>
                <a:cs typeface="Futura Lt BT"/>
              </a:rPr>
              <a:t>Project </a:t>
            </a:r>
            <a:r>
              <a:rPr sz="2000" dirty="0">
                <a:latin typeface="Futura Lt BT"/>
                <a:cs typeface="Futura Lt BT"/>
              </a:rPr>
              <a:t>(Submit)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1299" y="1559485"/>
            <a:ext cx="6248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05435" algn="l"/>
              </a:tabLst>
            </a:pPr>
            <a:r>
              <a:rPr sz="2000" dirty="0">
                <a:latin typeface="Futura Lt BT"/>
                <a:cs typeface="Futura Lt BT"/>
              </a:rPr>
              <a:t>One </a:t>
            </a:r>
            <a:r>
              <a:rPr sz="2000" spc="-5" dirty="0">
                <a:latin typeface="Futura Lt BT"/>
                <a:cs typeface="Futura Lt BT"/>
              </a:rPr>
              <a:t>Audio </a:t>
            </a:r>
            <a:r>
              <a:rPr sz="2000" dirty="0">
                <a:latin typeface="Futura Lt BT"/>
                <a:cs typeface="Futura Lt BT"/>
              </a:rPr>
              <a:t>Visual Caselet (3 </a:t>
            </a:r>
            <a:r>
              <a:rPr sz="2000" spc="-5" dirty="0">
                <a:latin typeface="Futura Lt BT"/>
                <a:cs typeface="Futura Lt BT"/>
              </a:rPr>
              <a:t>min.) on the </a:t>
            </a:r>
            <a:r>
              <a:rPr sz="2000" spc="-10" dirty="0">
                <a:latin typeface="Futura Lt BT"/>
                <a:cs typeface="Futura Lt BT"/>
              </a:rPr>
              <a:t>Project</a:t>
            </a:r>
            <a:r>
              <a:rPr sz="2000" spc="-8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(Show)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AutoNum type="arabicPeriod" startAt="2"/>
            </a:pPr>
            <a:endParaRPr sz="20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rabicPeriod" startAt="2"/>
              <a:tabLst>
                <a:tab pos="305435" algn="l"/>
              </a:tabLst>
            </a:pP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spc="-5" dirty="0">
                <a:latin typeface="Futura Lt BT"/>
                <a:cs typeface="Futura Lt BT"/>
              </a:rPr>
              <a:t>by the </a:t>
            </a:r>
            <a:r>
              <a:rPr sz="2000" spc="-65" dirty="0">
                <a:latin typeface="Futura Lt BT"/>
                <a:cs typeface="Futura Lt BT"/>
              </a:rPr>
              <a:t>Team </a:t>
            </a:r>
            <a:r>
              <a:rPr sz="2000" dirty="0">
                <a:latin typeface="Futura Lt BT"/>
                <a:cs typeface="Futura Lt BT"/>
              </a:rPr>
              <a:t>(Show) :</a:t>
            </a:r>
            <a:r>
              <a:rPr sz="2000" spc="50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Prototype</a:t>
            </a:r>
            <a:endParaRPr sz="2000" dirty="0">
              <a:latin typeface="Futura Lt BT"/>
              <a:cs typeface="Futura Lt BT"/>
            </a:endParaRPr>
          </a:p>
        </p:txBody>
      </p:sp>
      <p:pic>
        <p:nvPicPr>
          <p:cNvPr id="8" name="Picture 7" descr="T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676" y="0"/>
            <a:ext cx="1188724" cy="118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23437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Innovation</a:t>
            </a:r>
            <a:r>
              <a:rPr spc="-10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&amp; 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Research 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Foundation  Team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5"/>
            <a:ext cx="6764601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Futura Hv BT"/>
                <a:cs typeface="Futura Hv BT"/>
              </a:rPr>
              <a:t>Faculty </a:t>
            </a:r>
            <a:r>
              <a:rPr sz="2000" b="1" spc="-5" dirty="0">
                <a:latin typeface="Futura Hv BT"/>
                <a:cs typeface="Futura Hv BT"/>
              </a:rPr>
              <a:t>:</a:t>
            </a:r>
            <a:endParaRPr sz="2000" dirty="0">
              <a:latin typeface="Futura Hv BT"/>
              <a:cs typeface="Futura Hv BT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Futura Lt BT"/>
                <a:cs typeface="Futura Lt BT"/>
              </a:rPr>
              <a:t>Prof. </a:t>
            </a:r>
            <a:r>
              <a:rPr sz="2000" spc="-10" dirty="0">
                <a:latin typeface="Futura Lt BT"/>
                <a:cs typeface="Futura Lt BT"/>
              </a:rPr>
              <a:t>Rohit </a:t>
            </a:r>
            <a:r>
              <a:rPr sz="2000" spc="-5" dirty="0">
                <a:latin typeface="Futura Lt BT"/>
                <a:cs typeface="Futura Lt BT"/>
              </a:rPr>
              <a:t>Swarup, </a:t>
            </a:r>
            <a:r>
              <a:rPr sz="2000" dirty="0">
                <a:latin typeface="Futura Lt BT"/>
                <a:cs typeface="Futura Lt BT"/>
              </a:rPr>
              <a:t>Chairman</a:t>
            </a:r>
            <a:r>
              <a:rPr sz="2000" spc="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IRF</a:t>
            </a:r>
            <a:endParaRPr sz="2000" dirty="0">
              <a:latin typeface="Futura Lt BT"/>
              <a:cs typeface="Futura Lt BT"/>
            </a:endParaRPr>
          </a:p>
          <a:p>
            <a:pPr marL="12700" marR="5080">
              <a:lnSpc>
                <a:spcPct val="100000"/>
              </a:lnSpc>
              <a:tabLst>
                <a:tab pos="1995170" algn="l"/>
              </a:tabLst>
            </a:pPr>
            <a:r>
              <a:rPr sz="2000" spc="-30" dirty="0">
                <a:latin typeface="Futura Lt BT"/>
                <a:cs typeface="Futura Lt BT"/>
              </a:rPr>
              <a:t>Prof.</a:t>
            </a:r>
            <a:r>
              <a:rPr sz="2000" dirty="0">
                <a:latin typeface="Futura Lt BT"/>
                <a:cs typeface="Futura Lt BT"/>
              </a:rPr>
              <a:t> Vijai</a:t>
            </a:r>
            <a:r>
              <a:rPr sz="2000" spc="10" dirty="0">
                <a:latin typeface="Futura Lt BT"/>
                <a:cs typeface="Futura Lt BT"/>
              </a:rPr>
              <a:t> </a:t>
            </a:r>
            <a:r>
              <a:rPr sz="2000" spc="-35" dirty="0">
                <a:latin typeface="Futura Lt BT"/>
                <a:cs typeface="Futura Lt BT"/>
              </a:rPr>
              <a:t>Katiyar,	</a:t>
            </a:r>
            <a:r>
              <a:rPr sz="2000" spc="-5" dirty="0">
                <a:latin typeface="Futura Lt BT"/>
                <a:cs typeface="Futura Lt BT"/>
              </a:rPr>
              <a:t>Academic </a:t>
            </a:r>
            <a:r>
              <a:rPr sz="2000" dirty="0">
                <a:latin typeface="Futura Lt BT"/>
                <a:cs typeface="Futura Lt BT"/>
              </a:rPr>
              <a:t>Chairperson,</a:t>
            </a:r>
            <a:r>
              <a:rPr sz="2000" spc="-9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NID  </a:t>
            </a:r>
            <a:r>
              <a:rPr sz="2000" spc="-30" dirty="0">
                <a:latin typeface="Futura Lt BT"/>
                <a:cs typeface="Futura Lt BT"/>
              </a:rPr>
              <a:t>Prof. </a:t>
            </a:r>
            <a:r>
              <a:rPr sz="2000" spc="-5" dirty="0">
                <a:latin typeface="Futura Lt BT"/>
                <a:cs typeface="Futura Lt BT"/>
              </a:rPr>
              <a:t>Subhash </a:t>
            </a:r>
            <a:r>
              <a:rPr sz="2000" spc="-40" dirty="0">
                <a:latin typeface="Futura Lt BT"/>
                <a:cs typeface="Futura Lt BT"/>
              </a:rPr>
              <a:t>Tendle, </a:t>
            </a:r>
            <a:r>
              <a:rPr sz="2000" dirty="0">
                <a:latin typeface="Futura Lt BT"/>
                <a:cs typeface="Futura Lt BT"/>
              </a:rPr>
              <a:t>Head Crafting Creative  Communication,</a:t>
            </a:r>
            <a:r>
              <a:rPr sz="2000" spc="-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MICA</a:t>
            </a:r>
          </a:p>
          <a:p>
            <a:pPr marL="12700" marR="259715">
              <a:lnSpc>
                <a:spcPct val="100000"/>
              </a:lnSpc>
            </a:pPr>
            <a:r>
              <a:rPr sz="2000" spc="-30" dirty="0">
                <a:latin typeface="Futura Lt BT"/>
                <a:cs typeface="Futura Lt BT"/>
              </a:rPr>
              <a:t>Prof. </a:t>
            </a:r>
            <a:r>
              <a:rPr sz="2000" spc="-5" dirty="0">
                <a:latin typeface="Futura Lt BT"/>
                <a:cs typeface="Futura Lt BT"/>
              </a:rPr>
              <a:t>Amar </a:t>
            </a:r>
            <a:r>
              <a:rPr sz="2000" dirty="0">
                <a:latin typeface="Futura Lt BT"/>
                <a:cs typeface="Futura Lt BT"/>
              </a:rPr>
              <a:t>Gargesh, </a:t>
            </a:r>
            <a:r>
              <a:rPr sz="2000" spc="-70" dirty="0">
                <a:latin typeface="Futura Lt BT"/>
                <a:cs typeface="Futura Lt BT"/>
              </a:rPr>
              <a:t>Sr. </a:t>
            </a:r>
            <a:r>
              <a:rPr sz="2000" spc="-15" dirty="0">
                <a:latin typeface="Futura Lt BT"/>
                <a:cs typeface="Futura Lt BT"/>
              </a:rPr>
              <a:t>Faculty </a:t>
            </a:r>
            <a:r>
              <a:rPr sz="2000" spc="-5" dirty="0">
                <a:latin typeface="Futura Lt BT"/>
                <a:cs typeface="Futura Lt BT"/>
              </a:rPr>
              <a:t>NID </a:t>
            </a:r>
            <a:r>
              <a:rPr sz="2000" dirty="0">
                <a:latin typeface="Futura Lt BT"/>
                <a:cs typeface="Futura Lt BT"/>
              </a:rPr>
              <a:t>&amp; MICA  </a:t>
            </a:r>
            <a:r>
              <a:rPr sz="2000" spc="-30" dirty="0">
                <a:latin typeface="Futura Lt BT"/>
                <a:cs typeface="Futura Lt BT"/>
              </a:rPr>
              <a:t>Prof. </a:t>
            </a:r>
            <a:r>
              <a:rPr sz="2000" spc="-5" dirty="0">
                <a:latin typeface="Futura Lt BT"/>
                <a:cs typeface="Futura Lt BT"/>
              </a:rPr>
              <a:t>Ninad Shastri, </a:t>
            </a:r>
            <a:r>
              <a:rPr sz="2000" spc="-30" dirty="0">
                <a:latin typeface="Futura Lt BT"/>
                <a:cs typeface="Futura Lt BT"/>
              </a:rPr>
              <a:t>Trustee </a:t>
            </a:r>
            <a:r>
              <a:rPr sz="2000" dirty="0">
                <a:latin typeface="Futura Lt BT"/>
                <a:cs typeface="Futura Lt BT"/>
              </a:rPr>
              <a:t>&amp; Mentor</a:t>
            </a:r>
            <a:r>
              <a:rPr sz="2000" spc="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IRF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91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Support </a:t>
            </a:r>
            <a:r>
              <a:rPr spc="-5" dirty="0"/>
              <a:t>team :</a:t>
            </a:r>
          </a:p>
          <a:p>
            <a:pPr marL="3119120">
              <a:lnSpc>
                <a:spcPct val="100000"/>
              </a:lnSpc>
            </a:pPr>
            <a:r>
              <a:rPr b="0" spc="-30" dirty="0">
                <a:latin typeface="Futura Lt BT"/>
                <a:cs typeface="Futura Lt BT"/>
              </a:rPr>
              <a:t>Prof. </a:t>
            </a:r>
            <a:r>
              <a:rPr b="0" spc="-10" dirty="0">
                <a:latin typeface="Futura Lt BT"/>
                <a:cs typeface="Futura Lt BT"/>
              </a:rPr>
              <a:t>Romita </a:t>
            </a:r>
            <a:r>
              <a:rPr b="0" spc="-5" dirty="0">
                <a:latin typeface="Futura Lt BT"/>
                <a:cs typeface="Futura Lt BT"/>
              </a:rPr>
              <a:t>Swarup, </a:t>
            </a:r>
            <a:r>
              <a:rPr b="0" spc="-70" dirty="0">
                <a:latin typeface="Futura Lt BT"/>
                <a:cs typeface="Futura Lt BT"/>
              </a:rPr>
              <a:t>Sr. </a:t>
            </a:r>
            <a:r>
              <a:rPr b="0" spc="-30" dirty="0">
                <a:latin typeface="Futura Lt BT"/>
                <a:cs typeface="Futura Lt BT"/>
              </a:rPr>
              <a:t>Trainer </a:t>
            </a:r>
            <a:r>
              <a:rPr b="0" dirty="0">
                <a:latin typeface="Futura Lt BT"/>
                <a:cs typeface="Futura Lt BT"/>
              </a:rPr>
              <a:t>&amp; </a:t>
            </a:r>
            <a:r>
              <a:rPr b="0" spc="-30" dirty="0">
                <a:latin typeface="Futura Lt BT"/>
                <a:cs typeface="Futura Lt BT"/>
              </a:rPr>
              <a:t>Mentor,</a:t>
            </a:r>
            <a:r>
              <a:rPr b="0" spc="95" dirty="0">
                <a:latin typeface="Futura Lt BT"/>
                <a:cs typeface="Futura Lt BT"/>
              </a:rPr>
              <a:t> </a:t>
            </a:r>
            <a:r>
              <a:rPr b="0" spc="-5" dirty="0">
                <a:latin typeface="Futura Lt BT"/>
                <a:cs typeface="Futura Lt BT"/>
              </a:rPr>
              <a:t>IRF</a:t>
            </a:r>
          </a:p>
          <a:p>
            <a:pPr marL="3119120" marR="5080">
              <a:lnSpc>
                <a:spcPct val="100000"/>
              </a:lnSpc>
            </a:pPr>
            <a:r>
              <a:rPr b="0" spc="-30" dirty="0">
                <a:latin typeface="Futura Lt BT"/>
                <a:cs typeface="Futura Lt BT"/>
              </a:rPr>
              <a:t>Prof. </a:t>
            </a:r>
            <a:r>
              <a:rPr b="0" spc="-10" dirty="0">
                <a:latin typeface="Futura Lt BT"/>
                <a:cs typeface="Futura Lt BT"/>
              </a:rPr>
              <a:t>Karmjit </a:t>
            </a:r>
            <a:r>
              <a:rPr b="0" spc="-5" dirty="0">
                <a:latin typeface="Futura Lt BT"/>
                <a:cs typeface="Futura Lt BT"/>
              </a:rPr>
              <a:t>Bihola, </a:t>
            </a:r>
            <a:r>
              <a:rPr b="0" dirty="0">
                <a:latin typeface="Futura Lt BT"/>
                <a:cs typeface="Futura Lt BT"/>
              </a:rPr>
              <a:t>Coordinator Design </a:t>
            </a:r>
            <a:r>
              <a:rPr b="0" spc="-10" dirty="0">
                <a:latin typeface="Futura Lt BT"/>
                <a:cs typeface="Futura Lt BT"/>
              </a:rPr>
              <a:t>Engineering, </a:t>
            </a:r>
            <a:r>
              <a:rPr b="0" dirty="0">
                <a:latin typeface="Futura Lt BT"/>
                <a:cs typeface="Futura Lt BT"/>
              </a:rPr>
              <a:t>Gujarat  </a:t>
            </a:r>
            <a:r>
              <a:rPr b="0" spc="-55" dirty="0">
                <a:latin typeface="Futura Lt BT"/>
                <a:cs typeface="Futura Lt BT"/>
              </a:rPr>
              <a:t>Tech.</a:t>
            </a:r>
            <a:r>
              <a:rPr b="0" spc="-10" dirty="0">
                <a:latin typeface="Futura Lt BT"/>
                <a:cs typeface="Futura Lt BT"/>
              </a:rPr>
              <a:t> </a:t>
            </a:r>
            <a:r>
              <a:rPr b="0" dirty="0">
                <a:latin typeface="Futura Lt BT"/>
                <a:cs typeface="Futura Lt BT"/>
              </a:rPr>
              <a:t>Uni.</a:t>
            </a:r>
          </a:p>
          <a:p>
            <a:pPr marL="3119120">
              <a:lnSpc>
                <a:spcPct val="100000"/>
              </a:lnSpc>
            </a:pPr>
            <a:r>
              <a:rPr b="0" spc="-30" dirty="0">
                <a:latin typeface="Futura Lt BT"/>
                <a:cs typeface="Futura Lt BT"/>
              </a:rPr>
              <a:t>Prof. </a:t>
            </a:r>
            <a:r>
              <a:rPr b="0" spc="-5" dirty="0">
                <a:latin typeface="Futura Lt BT"/>
                <a:cs typeface="Futura Lt BT"/>
              </a:rPr>
              <a:t>Ishteyaq </a:t>
            </a:r>
            <a:r>
              <a:rPr b="0" dirty="0">
                <a:latin typeface="Futura Lt BT"/>
                <a:cs typeface="Futura Lt BT"/>
              </a:rPr>
              <a:t>Quadri, </a:t>
            </a:r>
            <a:r>
              <a:rPr b="0" spc="-5" dirty="0">
                <a:latin typeface="Futura Lt BT"/>
                <a:cs typeface="Futura Lt BT"/>
              </a:rPr>
              <a:t>NID Alumnus </a:t>
            </a:r>
            <a:r>
              <a:rPr b="0" dirty="0">
                <a:latin typeface="Futura Lt BT"/>
                <a:cs typeface="Futura Lt BT"/>
              </a:rPr>
              <a:t>(1992</a:t>
            </a:r>
            <a:r>
              <a:rPr b="0" spc="-5" dirty="0">
                <a:latin typeface="Futura Lt BT"/>
                <a:cs typeface="Futura Lt BT"/>
              </a:rPr>
              <a:t> </a:t>
            </a:r>
            <a:r>
              <a:rPr b="0" dirty="0">
                <a:latin typeface="Futura Lt BT"/>
                <a:cs typeface="Futura Lt BT"/>
              </a:rPr>
              <a:t>batch)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1303" y="7331867"/>
            <a:ext cx="28778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© </a:t>
            </a:r>
            <a:r>
              <a:rPr sz="800" spc="-5" dirty="0">
                <a:solidFill>
                  <a:srgbClr val="929292"/>
                </a:solidFill>
                <a:latin typeface="Futura Lt BT"/>
                <a:cs typeface="Futura Lt BT"/>
              </a:rPr>
              <a:t>All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rights reserved. </a:t>
            </a:r>
            <a:r>
              <a:rPr sz="800" spc="-5" dirty="0">
                <a:solidFill>
                  <a:srgbClr val="929292"/>
                </a:solidFill>
                <a:latin typeface="Futura Lt BT"/>
                <a:cs typeface="Futura Lt BT"/>
              </a:rPr>
              <a:t>2019. Innovation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&amp; </a:t>
            </a:r>
            <a:r>
              <a:rPr sz="800" spc="-10" dirty="0">
                <a:solidFill>
                  <a:srgbClr val="929292"/>
                </a:solidFill>
                <a:latin typeface="Futura Lt BT"/>
                <a:cs typeface="Futura Lt BT"/>
              </a:rPr>
              <a:t>Research Foundation</a:t>
            </a:r>
            <a:r>
              <a:rPr sz="800" spc="-30" dirty="0">
                <a:solidFill>
                  <a:srgbClr val="929292"/>
                </a:solidFill>
                <a:latin typeface="Futura Lt BT"/>
                <a:cs typeface="Futura Lt BT"/>
              </a:rPr>
              <a:t>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(IRF)</a:t>
            </a:r>
            <a:endParaRPr sz="800">
              <a:latin typeface="Futura Lt BT"/>
              <a:cs typeface="Futura Lt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9304" y="7058418"/>
            <a:ext cx="761898" cy="43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299" y="206550"/>
            <a:ext cx="22987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03</a:t>
            </a:r>
            <a:endParaRPr sz="5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5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Express</a:t>
            </a:r>
            <a:endParaRPr sz="5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r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00" y="581025"/>
            <a:ext cx="8855974" cy="6432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DS\Desktop\Field guide for IMT\for mumbai faculty\Express\Prototyping &amp; Testing\Prototyping and testing icons\ex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1100" cy="7137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300" y="274304"/>
            <a:ext cx="2129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dirty="0">
                <a:solidFill>
                  <a:srgbClr val="292A2B"/>
                </a:solidFill>
                <a:latin typeface="Century Gothic"/>
                <a:cs typeface="Century Gothic"/>
              </a:rPr>
              <a:t>f.</a:t>
            </a:r>
            <a:r>
              <a:rPr sz="4000" i="1" spc="-9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4000" i="1" dirty="0">
                <a:solidFill>
                  <a:srgbClr val="292A2B"/>
                </a:solidFill>
                <a:latin typeface="Century Gothic"/>
                <a:cs typeface="Century Gothic"/>
              </a:rPr>
              <a:t>Testing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E67B71EA-363A-464B-B3D9-A62FC925C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162" y="1748670"/>
            <a:ext cx="4690882" cy="4062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4196" y="3183511"/>
            <a:ext cx="186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REFINING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300" y="306049"/>
            <a:ext cx="2045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The</a:t>
            </a:r>
            <a:r>
              <a:rPr sz="3000" spc="-9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Project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300" y="340281"/>
            <a:ext cx="6155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Each </a:t>
            </a:r>
            <a:r>
              <a:rPr sz="2000" spc="-65" dirty="0">
                <a:latin typeface="Futura Lt BT"/>
                <a:cs typeface="Futura Lt BT"/>
              </a:rPr>
              <a:t>Team </a:t>
            </a:r>
            <a:r>
              <a:rPr sz="2000" dirty="0">
                <a:latin typeface="Futura Lt BT"/>
                <a:cs typeface="Futura Lt BT"/>
              </a:rPr>
              <a:t>: 6 </a:t>
            </a:r>
            <a:r>
              <a:rPr sz="2000" spc="-5" dirty="0">
                <a:latin typeface="Futura Lt BT"/>
                <a:cs typeface="Futura Lt BT"/>
              </a:rPr>
              <a:t>members </a:t>
            </a:r>
            <a:r>
              <a:rPr sz="2000" dirty="0">
                <a:latin typeface="Futura Lt BT"/>
                <a:cs typeface="Futura Lt BT"/>
              </a:rPr>
              <a:t>(Sub </a:t>
            </a:r>
            <a:r>
              <a:rPr sz="2000" spc="-55" dirty="0">
                <a:latin typeface="Futura Lt BT"/>
                <a:cs typeface="Futura Lt BT"/>
              </a:rPr>
              <a:t>Teams </a:t>
            </a:r>
            <a:r>
              <a:rPr sz="2000" dirty="0">
                <a:latin typeface="Futura Lt BT"/>
                <a:cs typeface="Futura Lt BT"/>
              </a:rPr>
              <a:t>3</a:t>
            </a:r>
            <a:r>
              <a:rPr sz="2000" spc="3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members)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300" y="949881"/>
            <a:ext cx="6536000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spc="-30" dirty="0">
                <a:latin typeface="Futura Lt BT"/>
                <a:cs typeface="Futura Lt BT"/>
              </a:rPr>
              <a:t>Work </a:t>
            </a:r>
            <a:r>
              <a:rPr sz="2000" spc="-5" dirty="0">
                <a:latin typeface="Futura Lt BT"/>
                <a:cs typeface="Futura Lt BT"/>
              </a:rPr>
              <a:t>Experience </a:t>
            </a:r>
            <a:r>
              <a:rPr sz="2000" dirty="0">
                <a:latin typeface="Futura Lt BT"/>
                <a:cs typeface="Futura Lt BT"/>
              </a:rPr>
              <a:t>Member : </a:t>
            </a:r>
            <a:r>
              <a:rPr sz="2000" spc="-5" dirty="0">
                <a:latin typeface="Futura Lt BT"/>
                <a:cs typeface="Futura Lt BT"/>
              </a:rPr>
              <a:t>At </a:t>
            </a:r>
            <a:r>
              <a:rPr sz="2000" dirty="0">
                <a:latin typeface="Futura Lt BT"/>
                <a:cs typeface="Futura Lt BT"/>
              </a:rPr>
              <a:t>least 2 / </a:t>
            </a:r>
            <a:r>
              <a:rPr sz="2000" spc="-5" dirty="0">
                <a:latin typeface="Futura Lt BT"/>
                <a:cs typeface="Futura Lt BT"/>
              </a:rPr>
              <a:t>group </a:t>
            </a:r>
            <a:r>
              <a:rPr sz="2000" dirty="0">
                <a:latin typeface="Futura Lt BT"/>
                <a:cs typeface="Futura Lt BT"/>
              </a:rPr>
              <a:t>&amp; 1 / sub  group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15" dirty="0">
                <a:latin typeface="Futura Lt BT"/>
                <a:cs typeface="Futura Lt BT"/>
              </a:rPr>
              <a:t>Finding </a:t>
            </a:r>
            <a:r>
              <a:rPr sz="2000" dirty="0">
                <a:latin typeface="Futura Lt BT"/>
                <a:cs typeface="Futura Lt BT"/>
              </a:rPr>
              <a:t>a </a:t>
            </a:r>
            <a:r>
              <a:rPr sz="2000" spc="15" dirty="0">
                <a:latin typeface="Futura Lt BT"/>
                <a:cs typeface="Futura Lt BT"/>
              </a:rPr>
              <a:t>‘WOW’ </a:t>
            </a:r>
            <a:r>
              <a:rPr sz="2000" spc="-15" dirty="0">
                <a:latin typeface="Futura Lt BT"/>
                <a:cs typeface="Futura Lt BT"/>
              </a:rPr>
              <a:t>Problem </a:t>
            </a:r>
            <a:r>
              <a:rPr sz="2000" spc="-5" dirty="0">
                <a:latin typeface="Futura Lt BT"/>
                <a:cs typeface="Futura Lt BT"/>
              </a:rPr>
              <a:t>to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solve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Getting a </a:t>
            </a:r>
            <a:r>
              <a:rPr sz="2000" spc="15" dirty="0">
                <a:latin typeface="Futura Lt BT"/>
                <a:cs typeface="Futura Lt BT"/>
              </a:rPr>
              <a:t>‘WOW’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Solution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Creating a </a:t>
            </a:r>
            <a:r>
              <a:rPr sz="2000" spc="15" dirty="0">
                <a:latin typeface="Futura Lt BT"/>
                <a:cs typeface="Futura Lt BT"/>
              </a:rPr>
              <a:t>‘WOW’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Prototype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Creating a </a:t>
            </a:r>
            <a:r>
              <a:rPr sz="2000" spc="15" dirty="0">
                <a:latin typeface="Futura Lt BT"/>
                <a:cs typeface="Futura Lt BT"/>
              </a:rPr>
              <a:t>‘WOW’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Pitch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Creating a </a:t>
            </a:r>
            <a:r>
              <a:rPr sz="2000" spc="15" dirty="0">
                <a:latin typeface="Futura Lt BT"/>
                <a:cs typeface="Futura Lt BT"/>
              </a:rPr>
              <a:t>‘WOW’ </a:t>
            </a:r>
            <a:r>
              <a:rPr sz="2000" spc="-5" dirty="0">
                <a:latin typeface="Futura Lt BT"/>
                <a:cs typeface="Futura Lt BT"/>
              </a:rPr>
              <a:t>Business</a:t>
            </a:r>
            <a:r>
              <a:rPr sz="2000" spc="-4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1" y="5454972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300" y="322280"/>
            <a:ext cx="6537959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503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Though </a:t>
            </a:r>
            <a:r>
              <a:rPr sz="2000" dirty="0">
                <a:latin typeface="Futura Lt BT"/>
                <a:cs typeface="Futura Lt BT"/>
              </a:rPr>
              <a:t>no </a:t>
            </a:r>
            <a:r>
              <a:rPr sz="2000" spc="-5" dirty="0">
                <a:latin typeface="Futura Lt BT"/>
                <a:cs typeface="Futura Lt BT"/>
              </a:rPr>
              <a:t>problem </a:t>
            </a:r>
            <a:r>
              <a:rPr sz="2000" dirty="0">
                <a:latin typeface="Futura Lt BT"/>
                <a:cs typeface="Futura Lt BT"/>
              </a:rPr>
              <a:t>is a </a:t>
            </a:r>
            <a:r>
              <a:rPr sz="2000" spc="-5" dirty="0">
                <a:latin typeface="Futura Lt BT"/>
                <a:cs typeface="Futura Lt BT"/>
              </a:rPr>
              <a:t>trifle one </a:t>
            </a:r>
            <a:r>
              <a:rPr sz="2000" dirty="0">
                <a:latin typeface="Futura Lt BT"/>
                <a:cs typeface="Futura Lt BT"/>
              </a:rPr>
              <a:t>YET </a:t>
            </a:r>
            <a:r>
              <a:rPr sz="2000" b="1" spc="-5" dirty="0">
                <a:latin typeface="Futura Hv BT"/>
                <a:cs typeface="Futura Hv BT"/>
              </a:rPr>
              <a:t>Lets solve a  </a:t>
            </a:r>
            <a:r>
              <a:rPr sz="2000" b="1" spc="-10" dirty="0">
                <a:latin typeface="Futura Hv BT"/>
                <a:cs typeface="Futura Hv BT"/>
              </a:rPr>
              <a:t>problem </a:t>
            </a:r>
            <a:r>
              <a:rPr sz="2000" b="1" spc="-5" dirty="0">
                <a:latin typeface="Futura Hv BT"/>
                <a:cs typeface="Futura Hv BT"/>
              </a:rPr>
              <a:t>worth </a:t>
            </a:r>
            <a:r>
              <a:rPr sz="2000" b="1" spc="-10" dirty="0">
                <a:latin typeface="Futura Hv BT"/>
                <a:cs typeface="Futura Hv BT"/>
              </a:rPr>
              <a:t>befitting </a:t>
            </a:r>
            <a:r>
              <a:rPr sz="2000" b="1" spc="-5" dirty="0">
                <a:latin typeface="Futura Hv BT"/>
                <a:cs typeface="Futura Hv BT"/>
              </a:rPr>
              <a:t>an</a:t>
            </a:r>
            <a:r>
              <a:rPr sz="2000" b="1" spc="5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MBA</a:t>
            </a:r>
            <a:endParaRPr sz="200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Font typeface="Futura Lt BT"/>
              <a:buChar char="-"/>
              <a:tabLst>
                <a:tab pos="173990" algn="l"/>
              </a:tabLst>
            </a:pPr>
            <a:r>
              <a:rPr sz="2000" b="1" spc="-10" dirty="0">
                <a:latin typeface="Futura Hv BT"/>
                <a:cs typeface="Futura Hv BT"/>
              </a:rPr>
              <a:t>Product/Service </a:t>
            </a:r>
            <a:r>
              <a:rPr sz="2000" b="1" spc="-5" dirty="0">
                <a:latin typeface="Futura Hv BT"/>
                <a:cs typeface="Futura Hv BT"/>
              </a:rPr>
              <a:t>or </a:t>
            </a:r>
            <a:r>
              <a:rPr sz="2000" b="1" spc="-10" dirty="0">
                <a:latin typeface="Futura Hv BT"/>
                <a:cs typeface="Futura Hv BT"/>
              </a:rPr>
              <a:t>System </a:t>
            </a:r>
            <a:r>
              <a:rPr sz="2000" dirty="0">
                <a:latin typeface="Futura Lt BT"/>
                <a:cs typeface="Futura Lt BT"/>
              </a:rPr>
              <a:t>: it </a:t>
            </a:r>
            <a:r>
              <a:rPr sz="2000" spc="-5" dirty="0">
                <a:latin typeface="Futura Lt BT"/>
                <a:cs typeface="Futura Lt BT"/>
              </a:rPr>
              <a:t>could be</a:t>
            </a:r>
            <a:r>
              <a:rPr sz="2000" dirty="0">
                <a:latin typeface="Futura Lt BT"/>
                <a:cs typeface="Futura Lt BT"/>
              </a:rPr>
              <a:t> anything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3892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strength will </a:t>
            </a:r>
            <a:r>
              <a:rPr sz="2000" spc="-5" dirty="0">
                <a:latin typeface="Futura Lt BT"/>
                <a:cs typeface="Futura Lt BT"/>
              </a:rPr>
              <a:t>be </a:t>
            </a:r>
            <a:r>
              <a:rPr sz="2000" dirty="0">
                <a:latin typeface="Futura Lt BT"/>
                <a:cs typeface="Futura Lt BT"/>
              </a:rPr>
              <a:t>in </a:t>
            </a:r>
            <a:r>
              <a:rPr sz="2000" spc="-5" dirty="0">
                <a:latin typeface="Futura Lt BT"/>
                <a:cs typeface="Futura Lt BT"/>
              </a:rPr>
              <a:t>excellence at each </a:t>
            </a:r>
            <a:r>
              <a:rPr sz="2000" spc="5" dirty="0">
                <a:latin typeface="Futura Lt BT"/>
                <a:cs typeface="Futura Lt BT"/>
              </a:rPr>
              <a:t>stage-step </a:t>
            </a:r>
            <a:r>
              <a:rPr sz="2000" dirty="0">
                <a:latin typeface="Futura Lt BT"/>
                <a:cs typeface="Futura Lt BT"/>
              </a:rPr>
              <a:t>&amp;  </a:t>
            </a:r>
            <a:r>
              <a:rPr sz="2000" spc="-5" dirty="0">
                <a:latin typeface="Futura Lt BT"/>
                <a:cs typeface="Futura Lt BT"/>
              </a:rPr>
              <a:t>exhibiting </a:t>
            </a:r>
            <a:r>
              <a:rPr sz="2000" dirty="0">
                <a:latin typeface="Futura Lt BT"/>
                <a:cs typeface="Futura Lt BT"/>
              </a:rPr>
              <a:t>it </a:t>
            </a:r>
            <a:r>
              <a:rPr sz="2000" spc="-5" dirty="0">
                <a:latin typeface="Futura Lt BT"/>
                <a:cs typeface="Futura Lt BT"/>
              </a:rPr>
              <a:t>by exquisite documentation </a:t>
            </a:r>
            <a:r>
              <a:rPr sz="2000" b="1" spc="-5" dirty="0">
                <a:latin typeface="Futura Hv BT"/>
                <a:cs typeface="Futura Hv BT"/>
              </a:rPr>
              <a:t>(photos, </a:t>
            </a:r>
            <a:r>
              <a:rPr sz="2000" b="1" spc="-10" dirty="0">
                <a:latin typeface="Futura Hv BT"/>
                <a:cs typeface="Futura Hv BT"/>
              </a:rPr>
              <a:t>videos,  plan)</a:t>
            </a:r>
            <a:endParaRPr sz="200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Futura Lt BT"/>
              <a:buChar char="-"/>
              <a:tabLst>
                <a:tab pos="173990" algn="l"/>
              </a:tabLst>
            </a:pPr>
            <a:r>
              <a:rPr sz="2000" b="1" spc="-55" dirty="0">
                <a:latin typeface="Futura Hv BT"/>
                <a:cs typeface="Futura Hv BT"/>
              </a:rPr>
              <a:t>Take </a:t>
            </a:r>
            <a:r>
              <a:rPr sz="2000" b="1" spc="-5" dirty="0">
                <a:latin typeface="Futura Hv BT"/>
                <a:cs typeface="Futura Hv BT"/>
              </a:rPr>
              <a:t>as much help of </a:t>
            </a:r>
            <a:r>
              <a:rPr sz="2000" b="1" spc="-10" dirty="0">
                <a:latin typeface="Futura Hv BT"/>
                <a:cs typeface="Futura Hv BT"/>
              </a:rPr>
              <a:t>experts </a:t>
            </a:r>
            <a:r>
              <a:rPr sz="2000" dirty="0">
                <a:latin typeface="Futura Lt BT"/>
                <a:cs typeface="Futura Lt BT"/>
              </a:rPr>
              <a:t>i.e. faculty &amp; </a:t>
            </a:r>
            <a:r>
              <a:rPr sz="2000" spc="-5" dirty="0">
                <a:latin typeface="Futura Lt BT"/>
                <a:cs typeface="Futura Lt BT"/>
              </a:rPr>
              <a:t>professionals  </a:t>
            </a:r>
            <a:r>
              <a:rPr sz="2000" dirty="0">
                <a:latin typeface="Futura Lt BT"/>
                <a:cs typeface="Futura Lt BT"/>
              </a:rPr>
              <a:t>(After </a:t>
            </a:r>
            <a:r>
              <a:rPr sz="2000" spc="-15" dirty="0">
                <a:latin typeface="Futura Lt BT"/>
                <a:cs typeface="Futura Lt BT"/>
              </a:rPr>
              <a:t>Problem </a:t>
            </a:r>
            <a:r>
              <a:rPr sz="2000" spc="-5" dirty="0">
                <a:latin typeface="Futura Lt BT"/>
                <a:cs typeface="Futura Lt BT"/>
              </a:rPr>
              <a:t>Articulation, </a:t>
            </a:r>
            <a:r>
              <a:rPr sz="2000" spc="-10" dirty="0">
                <a:latin typeface="Futura Lt BT"/>
                <a:cs typeface="Futura Lt BT"/>
              </a:rPr>
              <a:t>Problem </a:t>
            </a:r>
            <a:r>
              <a:rPr sz="2000" spc="-5" dirty="0">
                <a:latin typeface="Futura Lt BT"/>
                <a:cs typeface="Futura Lt BT"/>
              </a:rPr>
              <a:t>Solution </a:t>
            </a:r>
            <a:r>
              <a:rPr sz="2000" dirty="0">
                <a:latin typeface="Futura Lt BT"/>
                <a:cs typeface="Futura Lt BT"/>
              </a:rPr>
              <a:t>&amp;</a:t>
            </a:r>
            <a:r>
              <a:rPr sz="2000" spc="10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Prototyping)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Font typeface="Futura Lt BT"/>
              <a:buChar char="-"/>
              <a:tabLst>
                <a:tab pos="173990" algn="l"/>
              </a:tabLst>
            </a:pPr>
            <a:r>
              <a:rPr sz="2000" b="1" spc="-5" dirty="0">
                <a:latin typeface="Futura Hv BT"/>
                <a:cs typeface="Futura Hv BT"/>
              </a:rPr>
              <a:t>Video</a:t>
            </a:r>
            <a:r>
              <a:rPr sz="2000" b="1" spc="-10" dirty="0">
                <a:latin typeface="Futura Hv BT"/>
                <a:cs typeface="Futura Hv BT"/>
              </a:rPr>
              <a:t> </a:t>
            </a:r>
            <a:r>
              <a:rPr sz="2000" b="1" spc="-15" dirty="0">
                <a:latin typeface="Futura Hv BT"/>
                <a:cs typeface="Futura Hv BT"/>
              </a:rPr>
              <a:t>Record</a:t>
            </a:r>
            <a:endParaRPr sz="2000">
              <a:latin typeface="Futura Hv BT"/>
              <a:cs typeface="Futura Hv BT"/>
            </a:endParaRPr>
          </a:p>
          <a:p>
            <a:pPr marL="12700" marR="3201035">
              <a:lnSpc>
                <a:spcPct val="100000"/>
              </a:lnSpc>
            </a:pPr>
            <a:r>
              <a:rPr sz="2000" i="1" dirty="0">
                <a:latin typeface="Futura Lt BT"/>
                <a:cs typeface="Futura Lt BT"/>
              </a:rPr>
              <a:t>Observation, </a:t>
            </a:r>
            <a:r>
              <a:rPr sz="2000" i="1" spc="-25" dirty="0">
                <a:latin typeface="Futura Lt BT"/>
                <a:cs typeface="Futura Lt BT"/>
              </a:rPr>
              <a:t>Empathy, </a:t>
            </a:r>
            <a:r>
              <a:rPr sz="2000" i="1" spc="-15" dirty="0">
                <a:latin typeface="Futura Lt BT"/>
                <a:cs typeface="Futura Lt BT"/>
              </a:rPr>
              <a:t>Problem  </a:t>
            </a:r>
            <a:r>
              <a:rPr sz="2000" i="1" spc="-5" dirty="0">
                <a:latin typeface="Futura Lt BT"/>
                <a:cs typeface="Futura Lt BT"/>
              </a:rPr>
              <a:t>Solution </a:t>
            </a:r>
            <a:r>
              <a:rPr sz="2000" i="1" dirty="0">
                <a:latin typeface="Futura Lt BT"/>
                <a:cs typeface="Futura Lt BT"/>
              </a:rPr>
              <a:t>&amp;</a:t>
            </a:r>
            <a:r>
              <a:rPr sz="2000" i="1" spc="-5" dirty="0">
                <a:latin typeface="Futura Lt BT"/>
                <a:cs typeface="Futura Lt BT"/>
              </a:rPr>
              <a:t> </a:t>
            </a:r>
            <a:r>
              <a:rPr sz="2000" i="1" spc="-15" dirty="0">
                <a:latin typeface="Futura Lt BT"/>
                <a:cs typeface="Futura Lt BT"/>
              </a:rPr>
              <a:t>Prototype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1" y="5454972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49"/>
            <a:ext cx="224345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A.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Evaluating 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the</a:t>
            </a:r>
            <a:r>
              <a:rPr sz="3000" spc="-9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Problem 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Identified  </a:t>
            </a:r>
            <a:r>
              <a:rPr sz="3000" b="0" i="1" spc="-5" dirty="0">
                <a:solidFill>
                  <a:srgbClr val="292A2B"/>
                </a:solidFill>
                <a:latin typeface="Century Gothic"/>
                <a:cs typeface="Century Gothic"/>
              </a:rPr>
              <a:t>(Insight  Gained)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1"/>
            <a:ext cx="63074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b="1" spc="-5" dirty="0">
                <a:latin typeface="Futura Hv BT"/>
                <a:cs typeface="Futura Hv BT"/>
              </a:rPr>
              <a:t>Impact on </a:t>
            </a:r>
            <a:r>
              <a:rPr sz="2000" b="1" spc="-10" dirty="0">
                <a:latin typeface="Futura Hv BT"/>
                <a:cs typeface="Futura Hv BT"/>
              </a:rPr>
              <a:t>Society </a:t>
            </a:r>
            <a:r>
              <a:rPr sz="2000" dirty="0">
                <a:latin typeface="Futura Lt BT"/>
                <a:cs typeface="Futura Lt BT"/>
              </a:rPr>
              <a:t>(will it </a:t>
            </a:r>
            <a:r>
              <a:rPr sz="2000" spc="-5" dirty="0">
                <a:latin typeface="Futura Lt BT"/>
                <a:cs typeface="Futura Lt BT"/>
              </a:rPr>
              <a:t>ease </a:t>
            </a:r>
            <a:r>
              <a:rPr sz="2000" dirty="0">
                <a:latin typeface="Futura Lt BT"/>
                <a:cs typeface="Futura Lt BT"/>
              </a:rPr>
              <a:t>a social</a:t>
            </a:r>
            <a:r>
              <a:rPr sz="2000" spc="-8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problem)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298" y="949881"/>
            <a:ext cx="70821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b="1" spc="-10" dirty="0">
                <a:latin typeface="Futura Hv BT"/>
                <a:cs typeface="Futura Hv BT"/>
              </a:rPr>
              <a:t>Business </a:t>
            </a:r>
            <a:r>
              <a:rPr sz="2000" b="1" spc="-5" dirty="0">
                <a:latin typeface="Futura Hv BT"/>
                <a:cs typeface="Futura Hv BT"/>
              </a:rPr>
              <a:t>Impact </a:t>
            </a:r>
            <a:r>
              <a:rPr sz="2000" dirty="0">
                <a:latin typeface="Futura Lt BT"/>
                <a:cs typeface="Futura Lt BT"/>
              </a:rPr>
              <a:t>(will it </a:t>
            </a:r>
            <a:r>
              <a:rPr sz="2000" spc="-5" dirty="0">
                <a:latin typeface="Futura Lt BT"/>
                <a:cs typeface="Futura Lt BT"/>
              </a:rPr>
              <a:t>ease </a:t>
            </a:r>
            <a:r>
              <a:rPr sz="2000" dirty="0">
                <a:latin typeface="Futura Lt BT"/>
                <a:cs typeface="Futura Lt BT"/>
              </a:rPr>
              <a:t>individual / </a:t>
            </a:r>
            <a:r>
              <a:rPr sz="2000" spc="-5" dirty="0">
                <a:latin typeface="Futura Lt BT"/>
                <a:cs typeface="Futura Lt BT"/>
              </a:rPr>
              <a:t>market</a:t>
            </a:r>
            <a:r>
              <a:rPr sz="2000" spc="-4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problem)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1299" y="1559481"/>
            <a:ext cx="63836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b="1" spc="-5" dirty="0">
                <a:latin typeface="Futura Hv BT"/>
                <a:cs typeface="Futura Hv BT"/>
              </a:rPr>
              <a:t>Scale of Impact </a:t>
            </a:r>
            <a:r>
              <a:rPr sz="2000" dirty="0">
                <a:latin typeface="Futura Lt BT"/>
                <a:cs typeface="Futura Lt BT"/>
              </a:rPr>
              <a:t>i.e. number </a:t>
            </a:r>
            <a:r>
              <a:rPr sz="2000" spc="-5" dirty="0">
                <a:latin typeface="Futura Lt BT"/>
                <a:cs typeface="Futura Lt BT"/>
              </a:rPr>
              <a:t>of people </a:t>
            </a:r>
            <a:r>
              <a:rPr sz="2000" dirty="0">
                <a:latin typeface="Futura Lt BT"/>
                <a:cs typeface="Futura Lt BT"/>
              </a:rPr>
              <a:t>it will</a:t>
            </a:r>
            <a:r>
              <a:rPr sz="2000" spc="-114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impact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1299" y="2169081"/>
            <a:ext cx="5504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b="1" spc="-5" dirty="0">
                <a:latin typeface="Futura Hv BT"/>
                <a:cs typeface="Futura Hv BT"/>
              </a:rPr>
              <a:t>Does the </a:t>
            </a:r>
            <a:r>
              <a:rPr sz="2000" b="1" spc="-10" dirty="0">
                <a:latin typeface="Futura Hv BT"/>
                <a:cs typeface="Futura Hv BT"/>
              </a:rPr>
              <a:t>problem </a:t>
            </a:r>
            <a:r>
              <a:rPr sz="2000" b="1" spc="-5" dirty="0">
                <a:latin typeface="Futura Hv BT"/>
                <a:cs typeface="Futura Hv BT"/>
              </a:rPr>
              <a:t>fall in the WOW category</a:t>
            </a:r>
            <a:endParaRPr sz="2000">
              <a:latin typeface="Futura Hv BT"/>
              <a:cs typeface="Futura Hv B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1" y="5454972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1"/>
            <a:ext cx="213106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B.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Evaluating 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the  Articulation 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of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the 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Problem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2"/>
            <a:ext cx="676460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latin typeface="Futura Hv BT"/>
                <a:cs typeface="Futura Hv BT"/>
              </a:rPr>
              <a:t>STAKEHOLDER </a:t>
            </a:r>
            <a:r>
              <a:rPr sz="2000" dirty="0">
                <a:latin typeface="Futura Lt BT"/>
                <a:cs typeface="Futura Lt BT"/>
              </a:rPr>
              <a:t>needs a way </a:t>
            </a:r>
            <a:r>
              <a:rPr sz="2000" spc="-5" dirty="0">
                <a:latin typeface="Futura Lt BT"/>
                <a:cs typeface="Futura Lt BT"/>
              </a:rPr>
              <a:t>to</a:t>
            </a:r>
            <a:r>
              <a:rPr sz="2000" spc="10" dirty="0">
                <a:latin typeface="Futura Lt BT"/>
                <a:cs typeface="Futura Lt BT"/>
              </a:rPr>
              <a:t> </a:t>
            </a:r>
            <a:r>
              <a:rPr sz="2000" b="1" i="1" spc="-5" dirty="0">
                <a:latin typeface="Futura Hv BT"/>
                <a:cs typeface="Futura Hv BT"/>
              </a:rPr>
              <a:t>(PROBLEM/NEED)</a:t>
            </a:r>
            <a:endParaRPr sz="2000" dirty="0">
              <a:latin typeface="Futura Hv BT"/>
              <a:cs typeface="Futura Hv B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Because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b="1" i="1" spc="-5" dirty="0">
                <a:latin typeface="Futura Hv BT"/>
                <a:cs typeface="Futura Hv BT"/>
              </a:rPr>
              <a:t>(INSIGHT)</a:t>
            </a:r>
            <a:endParaRPr sz="2000" dirty="0">
              <a:latin typeface="Futura Hv BT"/>
              <a:cs typeface="Futura Hv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1254682"/>
            <a:ext cx="65627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9390" algn="l"/>
              </a:tabLst>
            </a:pPr>
            <a:r>
              <a:rPr sz="2000" spc="-20" dirty="0">
                <a:latin typeface="Futura Lt BT"/>
                <a:cs typeface="Futura Lt BT"/>
              </a:rPr>
              <a:t>STAKEHOLDER</a:t>
            </a:r>
            <a:r>
              <a:rPr sz="2000" spc="-8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=</a:t>
            </a:r>
            <a:r>
              <a:rPr sz="2000" spc="-5" dirty="0">
                <a:latin typeface="Futura Lt BT"/>
                <a:cs typeface="Futura Lt B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Futura Lt BT"/>
                <a:cs typeface="Futura Lt BT"/>
              </a:rPr>
              <a:t> 	</a:t>
            </a:r>
            <a:endParaRPr sz="2000">
              <a:latin typeface="Futura Lt BT"/>
              <a:cs typeface="Futura Lt B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needs a way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to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9" y="2169082"/>
            <a:ext cx="6556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3040" algn="l"/>
              </a:tabLst>
            </a:pPr>
            <a:r>
              <a:rPr sz="2000" dirty="0">
                <a:latin typeface="Futura Lt BT"/>
                <a:cs typeface="Futura Lt BT"/>
              </a:rPr>
              <a:t>PROBLEM/NEED=</a:t>
            </a:r>
            <a:r>
              <a:rPr sz="2000" spc="-5" dirty="0">
                <a:latin typeface="Futura Lt BT"/>
                <a:cs typeface="Futura Lt B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Futura Lt BT"/>
                <a:cs typeface="Futura Lt BT"/>
              </a:rPr>
              <a:t> 	</a:t>
            </a:r>
            <a:endParaRPr sz="2000">
              <a:latin typeface="Futura Lt BT"/>
              <a:cs typeface="Futura Lt B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because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1299" y="3083482"/>
            <a:ext cx="660463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3665" algn="l"/>
                <a:tab pos="6590665" algn="l"/>
              </a:tabLst>
            </a:pPr>
            <a:r>
              <a:rPr sz="2000" spc="-5" dirty="0">
                <a:latin typeface="Futura Lt BT"/>
                <a:cs typeface="Futura Lt BT"/>
              </a:rPr>
              <a:t>INSIGHT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=	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Futura Lt BT"/>
                <a:cs typeface="Futura Lt BT"/>
              </a:rPr>
              <a:t> 	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1" y="5454972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22885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Final 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Presentation 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Coverage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340285"/>
            <a:ext cx="59264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Each </a:t>
            </a:r>
            <a:r>
              <a:rPr sz="2000" dirty="0">
                <a:latin typeface="Futura Lt BT"/>
                <a:cs typeface="Futura Lt BT"/>
              </a:rPr>
              <a:t>Group </a:t>
            </a:r>
            <a:r>
              <a:rPr sz="2000" spc="-5" dirty="0">
                <a:latin typeface="Futura Lt BT"/>
                <a:cs typeface="Futura Lt BT"/>
              </a:rPr>
              <a:t>create </a:t>
            </a:r>
            <a:r>
              <a:rPr sz="2000" dirty="0">
                <a:latin typeface="Futura Lt BT"/>
                <a:cs typeface="Futura Lt BT"/>
              </a:rPr>
              <a:t>a </a:t>
            </a:r>
            <a:r>
              <a:rPr sz="2000" spc="-5" dirty="0">
                <a:latin typeface="Futura Lt BT"/>
                <a:cs typeface="Futura Lt BT"/>
              </a:rPr>
              <a:t>thematic</a:t>
            </a:r>
            <a:r>
              <a:rPr sz="2000" spc="-9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display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299" y="949885"/>
            <a:ext cx="57689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A. Pitch : 5 min.</a:t>
            </a:r>
            <a:r>
              <a:rPr sz="2000" b="1" spc="-15" dirty="0">
                <a:latin typeface="Futura Hv BT"/>
                <a:cs typeface="Futura Hv BT"/>
              </a:rPr>
              <a:t> </a:t>
            </a:r>
            <a:r>
              <a:rPr sz="2000" b="1" spc="-25" dirty="0">
                <a:latin typeface="Futura Hv BT"/>
                <a:cs typeface="Futura Hv BT"/>
              </a:rPr>
              <a:t>Verbal</a:t>
            </a:r>
            <a:endParaRPr sz="2000">
              <a:latin typeface="Futura Hv BT"/>
              <a:cs typeface="Futura Hv B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Business Idea- </a:t>
            </a:r>
            <a:r>
              <a:rPr sz="2000" dirty="0">
                <a:latin typeface="Futura Lt BT"/>
                <a:cs typeface="Futura Lt BT"/>
              </a:rPr>
              <a:t>Concept </a:t>
            </a: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dirty="0">
                <a:latin typeface="Futura Lt BT"/>
                <a:cs typeface="Futura Lt BT"/>
              </a:rPr>
              <a:t>: Quality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dirty="0">
                <a:latin typeface="Futura Lt BT"/>
                <a:cs typeface="Futura Lt BT"/>
              </a:rPr>
              <a:t>&amp;  </a:t>
            </a:r>
            <a:r>
              <a:rPr sz="2000" spc="-10" dirty="0">
                <a:latin typeface="Futura Lt BT"/>
                <a:cs typeface="Futura Lt BT"/>
              </a:rPr>
              <a:t>Presentation, </a:t>
            </a:r>
            <a:r>
              <a:rPr sz="2000" dirty="0">
                <a:latin typeface="Futura Lt BT"/>
                <a:cs typeface="Futura Lt BT"/>
              </a:rPr>
              <a:t>Uniqueness &amp; </a:t>
            </a:r>
            <a:r>
              <a:rPr sz="2000" spc="-40" dirty="0">
                <a:latin typeface="Futura Lt BT"/>
                <a:cs typeface="Futura Lt BT"/>
              </a:rPr>
              <a:t>Wow </a:t>
            </a:r>
            <a:r>
              <a:rPr sz="2000" dirty="0">
                <a:latin typeface="Futura Lt BT"/>
                <a:cs typeface="Futura Lt BT"/>
              </a:rPr>
              <a:t>factor in </a:t>
            </a:r>
            <a:r>
              <a:rPr sz="2000" spc="-5" dirty="0">
                <a:latin typeface="Futura Lt BT"/>
                <a:cs typeface="Futura Lt BT"/>
              </a:rPr>
              <a:t>Solution </a:t>
            </a:r>
            <a:r>
              <a:rPr sz="2000" dirty="0">
                <a:latin typeface="Futura Lt BT"/>
                <a:cs typeface="Futura Lt BT"/>
              </a:rPr>
              <a:t>i.e.  </a:t>
            </a:r>
            <a:r>
              <a:rPr sz="2000" spc="-15" dirty="0">
                <a:latin typeface="Futura Lt BT"/>
                <a:cs typeface="Futura Lt BT"/>
              </a:rPr>
              <a:t>Problem</a:t>
            </a:r>
            <a:r>
              <a:rPr sz="2000" spc="-5" dirty="0">
                <a:latin typeface="Futura Lt BT"/>
                <a:cs typeface="Futura Lt BT"/>
              </a:rPr>
              <a:t> Solved!!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9" y="2473885"/>
            <a:ext cx="651129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- Show by Canvases &amp;</a:t>
            </a:r>
            <a:r>
              <a:rPr sz="2000" b="1" spc="-15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Prototype</a:t>
            </a:r>
            <a:endParaRPr sz="2000" dirty="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1042035">
              <a:lnSpc>
                <a:spcPct val="100000"/>
              </a:lnSpc>
            </a:pPr>
            <a:r>
              <a:rPr sz="2000" b="1" spc="-5" dirty="0">
                <a:latin typeface="Futura Hv BT"/>
                <a:cs typeface="Futura Hv BT"/>
              </a:rPr>
              <a:t>B. </a:t>
            </a:r>
            <a:r>
              <a:rPr sz="2000" b="1" spc="-10" dirty="0">
                <a:latin typeface="Futura Hv BT"/>
                <a:cs typeface="Futura Hv BT"/>
              </a:rPr>
              <a:t>Project Process Presentation </a:t>
            </a:r>
            <a:r>
              <a:rPr sz="2000" b="1" spc="-5" dirty="0">
                <a:latin typeface="Futura Hv BT"/>
                <a:cs typeface="Futura Hv BT"/>
              </a:rPr>
              <a:t>Video : 3 </a:t>
            </a:r>
            <a:r>
              <a:rPr sz="2000" b="1" spc="-10" dirty="0">
                <a:latin typeface="Futura Hv BT"/>
                <a:cs typeface="Futura Hv BT"/>
              </a:rPr>
              <a:t>min.  </a:t>
            </a:r>
            <a:r>
              <a:rPr sz="2000" b="1" spc="-5" dirty="0">
                <a:latin typeface="Futura Hv BT"/>
                <a:cs typeface="Futura Hv BT"/>
              </a:rPr>
              <a:t>(Photos,</a:t>
            </a:r>
            <a:r>
              <a:rPr sz="2000" b="1" spc="-10" dirty="0">
                <a:latin typeface="Futura Hv BT"/>
                <a:cs typeface="Futura Hv BT"/>
              </a:rPr>
              <a:t> </a:t>
            </a:r>
            <a:r>
              <a:rPr sz="2000" b="1" spc="-5" dirty="0">
                <a:latin typeface="Futura Hv BT"/>
                <a:cs typeface="Futura Hv BT"/>
              </a:rPr>
              <a:t>Videos)</a:t>
            </a:r>
            <a:endParaRPr sz="2000" dirty="0">
              <a:latin typeface="Futura Hv BT"/>
              <a:cs typeface="Futura Hv B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15" dirty="0">
                <a:latin typeface="Futura Lt BT"/>
                <a:cs typeface="Futura Lt BT"/>
              </a:rPr>
              <a:t>Process </a:t>
            </a:r>
            <a:r>
              <a:rPr sz="2000" dirty="0">
                <a:latin typeface="Futura Lt BT"/>
                <a:cs typeface="Futura Lt BT"/>
              </a:rPr>
              <a:t>: Complete Coverage </a:t>
            </a:r>
            <a:r>
              <a:rPr sz="2000" spc="-5" dirty="0">
                <a:latin typeface="Futura Lt BT"/>
                <a:cs typeface="Futura Lt BT"/>
              </a:rPr>
              <a:t>of all Stages of </a:t>
            </a:r>
            <a:r>
              <a:rPr sz="2000" spc="-10" dirty="0">
                <a:latin typeface="Futura Lt BT"/>
                <a:cs typeface="Futura Lt BT"/>
              </a:rPr>
              <a:t>Project,  Learning </a:t>
            </a:r>
            <a:r>
              <a:rPr sz="2000" dirty="0">
                <a:latin typeface="Futura Lt BT"/>
                <a:cs typeface="Futura Lt BT"/>
              </a:rPr>
              <a:t>from </a:t>
            </a:r>
            <a:r>
              <a:rPr sz="2000" spc="-5" dirty="0">
                <a:latin typeface="Futura Lt BT"/>
                <a:cs typeface="Futura Lt BT"/>
              </a:rPr>
              <a:t>Each Stage of </a:t>
            </a:r>
            <a:r>
              <a:rPr sz="2000" spc="-10" dirty="0">
                <a:latin typeface="Futura Lt BT"/>
                <a:cs typeface="Futura Lt BT"/>
              </a:rPr>
              <a:t>Project, </a:t>
            </a:r>
            <a:r>
              <a:rPr sz="2000" spc="-45" dirty="0">
                <a:latin typeface="Futura Lt BT"/>
                <a:cs typeface="Futura Lt BT"/>
              </a:rPr>
              <a:t>Tools-Techniques </a:t>
            </a:r>
            <a:r>
              <a:rPr sz="2000" dirty="0">
                <a:latin typeface="Futura Lt BT"/>
                <a:cs typeface="Futura Lt BT"/>
              </a:rPr>
              <a:t>used &amp;  </a:t>
            </a:r>
            <a:r>
              <a:rPr sz="2000" spc="-5" dirty="0">
                <a:latin typeface="Futura Lt BT"/>
                <a:cs typeface="Futura Lt BT"/>
              </a:rPr>
              <a:t>their advantages, </a:t>
            </a:r>
            <a:r>
              <a:rPr sz="2000" dirty="0">
                <a:latin typeface="Futura Lt BT"/>
                <a:cs typeface="Futura Lt BT"/>
              </a:rPr>
              <a:t>Overall </a:t>
            </a:r>
            <a:r>
              <a:rPr sz="2000" spc="-10" dirty="0">
                <a:latin typeface="Futura Lt BT"/>
                <a:cs typeface="Futura Lt BT"/>
              </a:rPr>
              <a:t>Learning </a:t>
            </a:r>
            <a:r>
              <a:rPr sz="2000" spc="-5" dirty="0">
                <a:latin typeface="Futura Lt BT"/>
                <a:cs typeface="Futura Lt BT"/>
              </a:rPr>
              <a:t>of the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Project.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Futura Hv BT"/>
                <a:cs typeface="Futura Hv BT"/>
              </a:rPr>
              <a:t>C. </a:t>
            </a:r>
            <a:r>
              <a:rPr sz="2000" b="1" spc="-20" dirty="0">
                <a:latin typeface="Futura Hv BT"/>
                <a:cs typeface="Futura Hv BT"/>
              </a:rPr>
              <a:t>Written </a:t>
            </a:r>
            <a:r>
              <a:rPr sz="2000" b="1" spc="-5" dirty="0">
                <a:latin typeface="Futura Hv BT"/>
                <a:cs typeface="Futura Hv BT"/>
              </a:rPr>
              <a:t>Caselet (2 A4 size </a:t>
            </a:r>
            <a:r>
              <a:rPr sz="2000" b="1" spc="-10" dirty="0">
                <a:latin typeface="Futura Hv BT"/>
                <a:cs typeface="Futura Hv BT"/>
              </a:rPr>
              <a:t>pages) </a:t>
            </a:r>
            <a:r>
              <a:rPr sz="2000" b="1" spc="-5" dirty="0">
                <a:latin typeface="Futura Hv BT"/>
                <a:cs typeface="Futura Hv BT"/>
              </a:rPr>
              <a:t>:</a:t>
            </a:r>
            <a:r>
              <a:rPr sz="2000" b="1" spc="3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Submit</a:t>
            </a:r>
            <a:endParaRPr sz="2000" dirty="0">
              <a:latin typeface="Futura Hv BT"/>
              <a:cs typeface="Futura Hv BT"/>
            </a:endParaRPr>
          </a:p>
        </p:txBody>
      </p:sp>
      <p:pic>
        <p:nvPicPr>
          <p:cNvPr id="8" name="Picture 7" descr="T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676" y="0"/>
            <a:ext cx="1188724" cy="11842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300" y="306051"/>
            <a:ext cx="194563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292A2B"/>
                </a:solidFill>
                <a:latin typeface="Century Gothic"/>
                <a:cs typeface="Century Gothic"/>
              </a:rPr>
              <a:t>C.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b="1" spc="-5" dirty="0">
                <a:solidFill>
                  <a:srgbClr val="292A2B"/>
                </a:solidFill>
                <a:latin typeface="Century Gothic"/>
                <a:cs typeface="Century Gothic"/>
              </a:rPr>
              <a:t>Evaluating  an</a:t>
            </a:r>
            <a:r>
              <a:rPr sz="3000" b="1" spc="-2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292A2B"/>
                </a:solidFill>
                <a:latin typeface="Century Gothic"/>
                <a:cs typeface="Century Gothic"/>
              </a:rPr>
              <a:t>Idea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24000" y="414002"/>
          <a:ext cx="6717665" cy="463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851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b="1" spc="-5" dirty="0">
                          <a:latin typeface="Futura Hv BT"/>
                          <a:cs typeface="Futura Hv BT"/>
                        </a:rPr>
                        <a:t>Guiding </a:t>
                      </a:r>
                      <a:r>
                        <a:rPr sz="1350" b="1" dirty="0">
                          <a:latin typeface="Futura Hv BT"/>
                          <a:cs typeface="Futura Hv BT"/>
                        </a:rPr>
                        <a:t>Criteria</a:t>
                      </a:r>
                      <a:endParaRPr sz="1350">
                        <a:latin typeface="Futura Hv BT"/>
                        <a:cs typeface="Futura Hv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b="1" dirty="0">
                          <a:latin typeface="Futura Hv BT"/>
                          <a:cs typeface="Futura Hv BT"/>
                        </a:rPr>
                        <a:t>Idea</a:t>
                      </a:r>
                      <a:r>
                        <a:rPr sz="1350" b="1" spc="-10" dirty="0">
                          <a:latin typeface="Futura Hv BT"/>
                          <a:cs typeface="Futura Hv BT"/>
                        </a:rPr>
                        <a:t> </a:t>
                      </a:r>
                      <a:r>
                        <a:rPr sz="1350" b="1" dirty="0">
                          <a:latin typeface="Futura Hv BT"/>
                          <a:cs typeface="Futura Hv BT"/>
                        </a:rPr>
                        <a:t>1</a:t>
                      </a:r>
                      <a:endParaRPr sz="1350">
                        <a:latin typeface="Futura Hv BT"/>
                        <a:cs typeface="Futura Hv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b="1" dirty="0">
                          <a:latin typeface="Futura Hv BT"/>
                          <a:cs typeface="Futura Hv BT"/>
                        </a:rPr>
                        <a:t>Idea</a:t>
                      </a:r>
                      <a:r>
                        <a:rPr sz="1350" b="1" spc="-10" dirty="0">
                          <a:latin typeface="Futura Hv BT"/>
                          <a:cs typeface="Futura Hv BT"/>
                        </a:rPr>
                        <a:t> </a:t>
                      </a:r>
                      <a:r>
                        <a:rPr sz="1350" b="1" dirty="0">
                          <a:latin typeface="Futura Hv BT"/>
                          <a:cs typeface="Futura Hv BT"/>
                        </a:rPr>
                        <a:t>2</a:t>
                      </a:r>
                      <a:endParaRPr sz="1350">
                        <a:latin typeface="Futura Hv BT"/>
                        <a:cs typeface="Futura Hv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b="1" dirty="0">
                          <a:latin typeface="Futura Hv BT"/>
                          <a:cs typeface="Futura Hv BT"/>
                        </a:rPr>
                        <a:t>Idea</a:t>
                      </a:r>
                      <a:r>
                        <a:rPr sz="1350" b="1" spc="-10" dirty="0">
                          <a:latin typeface="Futura Hv BT"/>
                          <a:cs typeface="Futura Hv BT"/>
                        </a:rPr>
                        <a:t> </a:t>
                      </a:r>
                      <a:r>
                        <a:rPr sz="1350" b="1" dirty="0">
                          <a:latin typeface="Futura Hv BT"/>
                          <a:cs typeface="Futura Hv BT"/>
                        </a:rPr>
                        <a:t>3</a:t>
                      </a:r>
                      <a:endParaRPr sz="1350">
                        <a:latin typeface="Futura Hv BT"/>
                        <a:cs typeface="Futura Hv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99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dirty="0">
                          <a:latin typeface="Futura Lt BT"/>
                          <a:cs typeface="Futura Lt BT"/>
                        </a:rPr>
                        <a:t>Context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88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Scalability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88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Sustainability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87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dirty="0">
                          <a:latin typeface="Futura Lt BT"/>
                          <a:cs typeface="Futura Lt BT"/>
                        </a:rPr>
                        <a:t>Mystry </a:t>
                      </a:r>
                      <a:r>
                        <a:rPr sz="1350" spc="-5" dirty="0">
                          <a:latin typeface="Futura Lt BT"/>
                          <a:cs typeface="Futura Lt BT"/>
                        </a:rPr>
                        <a:t>to 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Heuristics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97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50" dirty="0">
                          <a:latin typeface="Futura Lt BT"/>
                          <a:cs typeface="Futura Lt BT"/>
                        </a:rPr>
                        <a:t>Heuristics </a:t>
                      </a:r>
                      <a:r>
                        <a:rPr sz="1350" spc="-5" dirty="0">
                          <a:latin typeface="Futura Lt BT"/>
                          <a:cs typeface="Futura Lt BT"/>
                        </a:rPr>
                        <a:t>to Algorithm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204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Algorithm to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 Code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87074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Innovation 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in: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  <a:p>
                      <a:pPr marL="223520" indent="-1092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Product/Service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  <a:p>
                      <a:pPr marL="223520" indent="-109220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Process/System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  <a:p>
                      <a:pPr marL="223520" indent="-1092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Business 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Model One</a:t>
                      </a:r>
                      <a:r>
                        <a:rPr sz="1350" spc="-5" dirty="0">
                          <a:latin typeface="Futura Lt BT"/>
                          <a:cs typeface="Futura Lt BT"/>
                        </a:rPr>
                        <a:t> Area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  <a:p>
                      <a:pPr marL="223520" indent="-1092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24154" algn="l"/>
                        </a:tabLst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Business 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Model More </a:t>
                      </a:r>
                      <a:r>
                        <a:rPr sz="1350" spc="-5" dirty="0">
                          <a:latin typeface="Futura Lt BT"/>
                          <a:cs typeface="Futura Lt BT"/>
                        </a:rPr>
                        <a:t>than 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3 years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6972">
                <a:tc>
                  <a:txBody>
                    <a:bodyPr/>
                    <a:lstStyle/>
                    <a:p>
                      <a:pPr marL="114300" marR="12388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350" spc="-5" dirty="0">
                          <a:latin typeface="Futura Lt BT"/>
                          <a:cs typeface="Futura Lt BT"/>
                        </a:rPr>
                        <a:t>Innovation 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is :  </a:t>
                      </a:r>
                      <a:r>
                        <a:rPr sz="1350" spc="-25" dirty="0">
                          <a:latin typeface="Futura Lt BT"/>
                          <a:cs typeface="Futura Lt BT"/>
                        </a:rPr>
                        <a:t>R</a:t>
                      </a:r>
                      <a:r>
                        <a:rPr sz="1350" dirty="0">
                          <a:latin typeface="Futura Lt BT"/>
                          <a:cs typeface="Futura Lt BT"/>
                        </a:rPr>
                        <a:t>adical/Incremental</a:t>
                      </a:r>
                      <a:endParaRPr sz="1350">
                        <a:latin typeface="Futura Lt BT"/>
                        <a:cs typeface="Futura Lt BT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1" y="5454972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300" y="306054"/>
            <a:ext cx="15417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292A2B"/>
                </a:solidFill>
                <a:latin typeface="Century Gothic"/>
                <a:cs typeface="Century Gothic"/>
              </a:rPr>
              <a:t>D.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b="1" spc="-5" dirty="0">
                <a:solidFill>
                  <a:srgbClr val="292A2B"/>
                </a:solidFill>
                <a:latin typeface="Century Gothic"/>
                <a:cs typeface="Century Gothic"/>
              </a:rPr>
              <a:t>Business  Plan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5AAE52-D3F3-46C1-BEF4-3299788C89F8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412" t="10676" r="13227" b="285"/>
          <a:stretch/>
        </p:blipFill>
        <p:spPr bwMode="auto">
          <a:xfrm>
            <a:off x="3594100" y="1703054"/>
            <a:ext cx="6858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0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49"/>
            <a:ext cx="23037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E.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Evaluating</a:t>
            </a:r>
            <a:r>
              <a:rPr sz="3000" spc="-9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a 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Prototype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1"/>
            <a:ext cx="47834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Is the </a:t>
            </a:r>
            <a:r>
              <a:rPr sz="2000" dirty="0">
                <a:latin typeface="Futura Lt BT"/>
                <a:cs typeface="Futura Lt BT"/>
              </a:rPr>
              <a:t>prototype </a:t>
            </a:r>
            <a:r>
              <a:rPr sz="2000" b="1" spc="-5" dirty="0">
                <a:latin typeface="Futura Hv BT"/>
                <a:cs typeface="Futura Hv BT"/>
              </a:rPr>
              <a:t>self</a:t>
            </a:r>
            <a:r>
              <a:rPr sz="2000" b="1" spc="-4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explanatory</a:t>
            </a:r>
            <a:endParaRPr sz="2000" dirty="0">
              <a:latin typeface="Futura Hv BT"/>
              <a:cs typeface="Futura Hv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8" y="949881"/>
            <a:ext cx="66122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Is the prototype </a:t>
            </a:r>
            <a:r>
              <a:rPr sz="2000" b="1" spc="-5" dirty="0">
                <a:latin typeface="Futura Hv BT"/>
                <a:cs typeface="Futura Hv BT"/>
              </a:rPr>
              <a:t>close to the final </a:t>
            </a:r>
            <a:r>
              <a:rPr sz="2000" b="1" spc="-10" dirty="0">
                <a:latin typeface="Futura Hv BT"/>
                <a:cs typeface="Futura Hv BT"/>
              </a:rPr>
              <a:t>product </a:t>
            </a:r>
            <a:r>
              <a:rPr sz="2000" dirty="0">
                <a:latin typeface="Futura Lt BT"/>
                <a:cs typeface="Futura Lt BT"/>
              </a:rPr>
              <a:t>(1 </a:t>
            </a:r>
            <a:r>
              <a:rPr sz="2000" spc="-10" dirty="0">
                <a:latin typeface="Futura Lt BT"/>
                <a:cs typeface="Futura Lt BT"/>
              </a:rPr>
              <a:t>Least, </a:t>
            </a:r>
            <a:r>
              <a:rPr sz="2000" dirty="0">
                <a:latin typeface="Futura Lt BT"/>
                <a:cs typeface="Futura Lt BT"/>
              </a:rPr>
              <a:t>5  Max.)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1553" y="1864281"/>
            <a:ext cx="64897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  <a:tab pos="3634104" algn="l"/>
              </a:tabLst>
            </a:pPr>
            <a:r>
              <a:rPr sz="2000" spc="-5" dirty="0">
                <a:latin typeface="Futura Lt BT"/>
                <a:cs typeface="Futura Lt BT"/>
              </a:rPr>
              <a:t>Is the </a:t>
            </a:r>
            <a:r>
              <a:rPr sz="2000" b="1" spc="-10" dirty="0">
                <a:latin typeface="Futura Hv BT"/>
                <a:cs typeface="Futura Hv BT"/>
              </a:rPr>
              <a:t>prototype</a:t>
            </a:r>
            <a:r>
              <a:rPr sz="2000" b="1" spc="6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impressive </a:t>
            </a:r>
            <a:r>
              <a:rPr sz="2000" dirty="0">
                <a:latin typeface="Futura Lt BT"/>
                <a:cs typeface="Futura Lt BT"/>
              </a:rPr>
              <a:t>-	refined </a:t>
            </a:r>
            <a:r>
              <a:rPr sz="2000" spc="-5" dirty="0">
                <a:latin typeface="Futura Lt BT"/>
                <a:cs typeface="Futura Lt BT"/>
              </a:rPr>
              <a:t>or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rough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Are their accompanying explanation </a:t>
            </a:r>
            <a:r>
              <a:rPr sz="2000" dirty="0">
                <a:latin typeface="Futura Lt BT"/>
                <a:cs typeface="Futura Lt BT"/>
              </a:rPr>
              <a:t>/ </a:t>
            </a:r>
            <a:r>
              <a:rPr sz="2000" spc="-5" dirty="0">
                <a:latin typeface="Futura Lt BT"/>
                <a:cs typeface="Futura Lt BT"/>
              </a:rPr>
              <a:t>models </a:t>
            </a:r>
            <a:r>
              <a:rPr sz="2000" spc="-15" dirty="0">
                <a:latin typeface="Futura Lt BT"/>
                <a:cs typeface="Futura Lt BT"/>
              </a:rPr>
              <a:t>e.g.  </a:t>
            </a:r>
            <a:r>
              <a:rPr sz="2000" b="1" spc="-5" dirty="0">
                <a:latin typeface="Futura Hv BT"/>
                <a:cs typeface="Futura Hv BT"/>
              </a:rPr>
              <a:t>orthographic </a:t>
            </a:r>
            <a:r>
              <a:rPr sz="2000" b="1" spc="-10" dirty="0">
                <a:latin typeface="Futura Hv BT"/>
                <a:cs typeface="Futura Hv BT"/>
              </a:rPr>
              <a:t>drawings, business </a:t>
            </a:r>
            <a:r>
              <a:rPr sz="2000" b="1" spc="-5" dirty="0">
                <a:latin typeface="Futura Hv BT"/>
                <a:cs typeface="Futura Hv BT"/>
              </a:rPr>
              <a:t>canvas </a:t>
            </a:r>
            <a:r>
              <a:rPr sz="2000" b="1" spc="-10" dirty="0">
                <a:latin typeface="Futura Hv BT"/>
                <a:cs typeface="Futura Hv BT"/>
              </a:rPr>
              <a:t>presentation  </a:t>
            </a:r>
            <a:r>
              <a:rPr sz="2000" b="1" spc="-5" dirty="0">
                <a:latin typeface="Futura Hv BT"/>
                <a:cs typeface="Futura Hv BT"/>
              </a:rPr>
              <a:t>done on chart </a:t>
            </a:r>
            <a:r>
              <a:rPr sz="2000" b="1" spc="-40" dirty="0">
                <a:latin typeface="Futura Hv BT"/>
                <a:cs typeface="Futura Hv BT"/>
              </a:rPr>
              <a:t>paper, </a:t>
            </a:r>
            <a:r>
              <a:rPr sz="2000" b="1" spc="-10" dirty="0">
                <a:latin typeface="Futura Hv BT"/>
                <a:cs typeface="Futura Hv BT"/>
              </a:rPr>
              <a:t>business </a:t>
            </a:r>
            <a:r>
              <a:rPr sz="2000" b="1" spc="-5" dirty="0">
                <a:latin typeface="Futura Hv BT"/>
                <a:cs typeface="Futura Hv BT"/>
              </a:rPr>
              <a:t>plan, flow </a:t>
            </a:r>
            <a:r>
              <a:rPr sz="2000" b="1" spc="-10" dirty="0">
                <a:latin typeface="Futura Hv BT"/>
                <a:cs typeface="Futura Hv BT"/>
              </a:rPr>
              <a:t>diagrams/  process </a:t>
            </a:r>
            <a:r>
              <a:rPr sz="2000" b="1" spc="-5" dirty="0">
                <a:latin typeface="Futura Hv BT"/>
                <a:cs typeface="Futura Hv BT"/>
              </a:rPr>
              <a:t>maps et</a:t>
            </a:r>
            <a:r>
              <a:rPr sz="2000" spc="-5" dirty="0">
                <a:latin typeface="Futura Lt BT"/>
                <a:cs typeface="Futura Lt BT"/>
              </a:rPr>
              <a:t>c.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0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49"/>
            <a:ext cx="916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F.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Pitch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1"/>
            <a:ext cx="48596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Optimism &amp; </a:t>
            </a:r>
            <a:r>
              <a:rPr sz="2000" spc="-5" dirty="0">
                <a:latin typeface="Futura Lt BT"/>
                <a:cs typeface="Futura Lt BT"/>
              </a:rPr>
              <a:t>enthusiasm of</a:t>
            </a:r>
            <a:r>
              <a:rPr sz="2000" spc="-10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team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949881"/>
            <a:ext cx="33356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Enthusing the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listener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1299" y="1559481"/>
            <a:ext cx="579564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60655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spc="-15" dirty="0">
                <a:latin typeface="Futura Lt BT"/>
                <a:cs typeface="Futura Lt BT"/>
              </a:rPr>
              <a:t>Precise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Use </a:t>
            </a:r>
            <a:r>
              <a:rPr sz="2000" spc="-5" dirty="0">
                <a:latin typeface="Futura Lt BT"/>
                <a:cs typeface="Futura Lt BT"/>
              </a:rPr>
              <a:t>of all medium </a:t>
            </a:r>
            <a:r>
              <a:rPr sz="2000" dirty="0">
                <a:latin typeface="Futura Lt BT"/>
                <a:cs typeface="Futura Lt BT"/>
              </a:rPr>
              <a:t>i.e. </a:t>
            </a:r>
            <a:r>
              <a:rPr sz="2000" spc="-5" dirty="0">
                <a:latin typeface="Futura Lt BT"/>
                <a:cs typeface="Futura Lt BT"/>
              </a:rPr>
              <a:t>charts, prototypes, </a:t>
            </a:r>
            <a:r>
              <a:rPr sz="2000" dirty="0">
                <a:latin typeface="Futura Lt BT"/>
                <a:cs typeface="Futura Lt BT"/>
              </a:rPr>
              <a:t>speech</a:t>
            </a:r>
            <a:r>
              <a:rPr sz="2000" spc="-8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etc.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Adherence to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time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Everyone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contributes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10" dirty="0">
                <a:latin typeface="Futura Lt BT"/>
                <a:cs typeface="Futura Lt BT"/>
              </a:rPr>
              <a:t>Leaves </a:t>
            </a:r>
            <a:r>
              <a:rPr sz="2000" dirty="0">
                <a:latin typeface="Futura Lt BT"/>
                <a:cs typeface="Futura Lt BT"/>
              </a:rPr>
              <a:t>a </a:t>
            </a:r>
            <a:r>
              <a:rPr sz="2000" spc="-40" dirty="0">
                <a:latin typeface="Futura Lt BT"/>
                <a:cs typeface="Futura Lt BT"/>
              </a:rPr>
              <a:t>WoW </a:t>
            </a:r>
            <a:r>
              <a:rPr sz="2000" spc="-5" dirty="0">
                <a:latin typeface="Futura Lt BT"/>
                <a:cs typeface="Futura Lt BT"/>
              </a:rPr>
              <a:t>effect </a:t>
            </a:r>
            <a:r>
              <a:rPr sz="2000" dirty="0">
                <a:latin typeface="Futura Lt BT"/>
                <a:cs typeface="Futura Lt BT"/>
              </a:rPr>
              <a:t>for </a:t>
            </a:r>
            <a:r>
              <a:rPr sz="2000" spc="-5" dirty="0">
                <a:latin typeface="Futura Lt BT"/>
                <a:cs typeface="Futura Lt BT"/>
              </a:rPr>
              <a:t>the effort </a:t>
            </a:r>
            <a:r>
              <a:rPr sz="2000" dirty="0">
                <a:latin typeface="Futura Lt BT"/>
                <a:cs typeface="Futura Lt BT"/>
              </a:rPr>
              <a:t>&amp; solution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0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1"/>
            <a:ext cx="21361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Real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- Win</a:t>
            </a:r>
            <a:r>
              <a:rPr sz="3000" spc="-9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-</a:t>
            </a:r>
            <a:endParaRPr sz="3000">
              <a:latin typeface="Century Gothic"/>
              <a:cs typeface="Century Gothic"/>
            </a:endParaRPr>
          </a:p>
          <a:p>
            <a:pPr marL="12700" marR="598805">
              <a:lnSpc>
                <a:spcPct val="100000"/>
              </a:lnSpc>
            </a:pP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Worth It  (R-W-W)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340282"/>
            <a:ext cx="65868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spc="-35" dirty="0">
                <a:latin typeface="Futura Lt BT"/>
                <a:cs typeface="Futura Lt BT"/>
              </a:rPr>
              <a:t>Real-Win-Worth </a:t>
            </a:r>
            <a:r>
              <a:rPr sz="2000" spc="-5" dirty="0">
                <a:latin typeface="Futura Lt BT"/>
                <a:cs typeface="Futura Lt BT"/>
              </a:rPr>
              <a:t>It </a:t>
            </a:r>
            <a:r>
              <a:rPr sz="2000" spc="-60" dirty="0">
                <a:latin typeface="Futura Lt BT"/>
                <a:cs typeface="Futura Lt BT"/>
              </a:rPr>
              <a:t>(R-W-W) </a:t>
            </a:r>
            <a:r>
              <a:rPr sz="2000" dirty="0">
                <a:latin typeface="Futura Lt BT"/>
                <a:cs typeface="Futura Lt BT"/>
              </a:rPr>
              <a:t>screen is a simple </a:t>
            </a:r>
            <a:r>
              <a:rPr sz="2000" spc="-5" dirty="0">
                <a:latin typeface="Futura Lt BT"/>
                <a:cs typeface="Futura Lt BT"/>
              </a:rPr>
              <a:t>but powerful  tool to </a:t>
            </a:r>
            <a:r>
              <a:rPr sz="2000" dirty="0">
                <a:latin typeface="Futura Lt BT"/>
                <a:cs typeface="Futura Lt BT"/>
              </a:rPr>
              <a:t>use in </a:t>
            </a:r>
            <a:r>
              <a:rPr sz="2000" spc="-5" dirty="0">
                <a:latin typeface="Futura Lt BT"/>
                <a:cs typeface="Futura Lt BT"/>
              </a:rPr>
              <a:t>the early </a:t>
            </a:r>
            <a:r>
              <a:rPr sz="2000" dirty="0">
                <a:latin typeface="Futura Lt BT"/>
                <a:cs typeface="Futura Lt BT"/>
              </a:rPr>
              <a:t>stages </a:t>
            </a:r>
            <a:r>
              <a:rPr sz="2000" spc="-5" dirty="0">
                <a:latin typeface="Futura Lt BT"/>
                <a:cs typeface="Futura Lt BT"/>
              </a:rPr>
              <a:t>of the </a:t>
            </a:r>
            <a:r>
              <a:rPr sz="2000" dirty="0">
                <a:latin typeface="Futura Lt BT"/>
                <a:cs typeface="Futura Lt BT"/>
              </a:rPr>
              <a:t>innovation </a:t>
            </a:r>
            <a:r>
              <a:rPr sz="2000" spc="-5" dirty="0">
                <a:latin typeface="Futura Lt BT"/>
                <a:cs typeface="Futura Lt BT"/>
              </a:rPr>
              <a:t>process to test  the </a:t>
            </a:r>
            <a:r>
              <a:rPr sz="2000" dirty="0">
                <a:latin typeface="Futura Lt BT"/>
                <a:cs typeface="Futura Lt BT"/>
              </a:rPr>
              <a:t>viability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dirty="0">
                <a:latin typeface="Futura Lt BT"/>
                <a:cs typeface="Futura Lt BT"/>
              </a:rPr>
              <a:t>ideas for new </a:t>
            </a:r>
            <a:r>
              <a:rPr sz="2000" spc="-5" dirty="0">
                <a:latin typeface="Futura Lt BT"/>
                <a:cs typeface="Futura Lt BT"/>
              </a:rPr>
              <a:t>products or</a:t>
            </a:r>
            <a:r>
              <a:rPr sz="2000" spc="-4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services.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1559482"/>
            <a:ext cx="649795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67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latin typeface="Futura Lt BT"/>
                <a:cs typeface="Futura Lt BT"/>
              </a:rPr>
              <a:t>It’s </a:t>
            </a:r>
            <a:r>
              <a:rPr sz="2000" spc="-5" dirty="0">
                <a:latin typeface="Futura Lt BT"/>
                <a:cs typeface="Futura Lt BT"/>
              </a:rPr>
              <a:t>also </a:t>
            </a:r>
            <a:r>
              <a:rPr sz="2000" dirty="0">
                <a:latin typeface="Futura Lt BT"/>
                <a:cs typeface="Futura Lt BT"/>
              </a:rPr>
              <a:t>useful </a:t>
            </a:r>
            <a:r>
              <a:rPr sz="2000" spc="-5" dirty="0">
                <a:latin typeface="Futura Lt BT"/>
                <a:cs typeface="Futura Lt BT"/>
              </a:rPr>
              <a:t>at </a:t>
            </a:r>
            <a:r>
              <a:rPr sz="2000" dirty="0">
                <a:latin typeface="Futura Lt BT"/>
                <a:cs typeface="Futura Lt BT"/>
              </a:rPr>
              <a:t>stage </a:t>
            </a:r>
            <a:r>
              <a:rPr sz="2000" spc="-5" dirty="0">
                <a:latin typeface="Futura Lt BT"/>
                <a:cs typeface="Futura Lt BT"/>
              </a:rPr>
              <a:t>gates throughout the development  process to confirm the </a:t>
            </a:r>
            <a:r>
              <a:rPr sz="2000" dirty="0">
                <a:latin typeface="Futura Lt BT"/>
                <a:cs typeface="Futura Lt BT"/>
              </a:rPr>
              <a:t>value </a:t>
            </a:r>
            <a:r>
              <a:rPr sz="2000" spc="-5" dirty="0">
                <a:latin typeface="Futura Lt BT"/>
                <a:cs typeface="Futura Lt BT"/>
              </a:rPr>
              <a:t>of the </a:t>
            </a:r>
            <a:r>
              <a:rPr sz="2000" dirty="0">
                <a:latin typeface="Futura Lt BT"/>
                <a:cs typeface="Futura Lt BT"/>
              </a:rPr>
              <a:t>innovation </a:t>
            </a:r>
            <a:r>
              <a:rPr sz="2000" spc="-5" dirty="0">
                <a:latin typeface="Futura Lt BT"/>
                <a:cs typeface="Futura Lt BT"/>
              </a:rPr>
              <a:t>project or to  </a:t>
            </a:r>
            <a:r>
              <a:rPr sz="2000" dirty="0">
                <a:latin typeface="Futura Lt BT"/>
                <a:cs typeface="Futura Lt BT"/>
              </a:rPr>
              <a:t>support its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termination.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105535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At </a:t>
            </a:r>
            <a:r>
              <a:rPr sz="2000" dirty="0">
                <a:latin typeface="Futura Lt BT"/>
                <a:cs typeface="Futura Lt BT"/>
              </a:rPr>
              <a:t>its highest level,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spc="-80" dirty="0">
                <a:latin typeface="Futura Lt BT"/>
                <a:cs typeface="Futura Lt BT"/>
              </a:rPr>
              <a:t>R-W-W </a:t>
            </a:r>
            <a:r>
              <a:rPr sz="2000" dirty="0">
                <a:latin typeface="Futura Lt BT"/>
                <a:cs typeface="Futura Lt BT"/>
              </a:rPr>
              <a:t>screen </a:t>
            </a:r>
            <a:r>
              <a:rPr sz="2000" spc="-5" dirty="0">
                <a:latin typeface="Futura Lt BT"/>
                <a:cs typeface="Futura Lt BT"/>
              </a:rPr>
              <a:t>consists of </a:t>
            </a:r>
            <a:r>
              <a:rPr sz="2000" dirty="0">
                <a:latin typeface="Futura Lt BT"/>
                <a:cs typeface="Futura Lt BT"/>
              </a:rPr>
              <a:t>six  fundamental</a:t>
            </a:r>
            <a:r>
              <a:rPr sz="2000" spc="-5" dirty="0">
                <a:latin typeface="Futura Lt BT"/>
                <a:cs typeface="Futura Lt BT"/>
              </a:rPr>
              <a:t> questions:</a:t>
            </a:r>
            <a:endParaRPr sz="2000">
              <a:latin typeface="Futura Lt BT"/>
              <a:cs typeface="Futura Lt BT"/>
            </a:endParaRPr>
          </a:p>
          <a:p>
            <a:pPr marL="324485" indent="-311785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000" b="1" spc="-5" dirty="0">
                <a:latin typeface="Futura Hv BT"/>
                <a:cs typeface="Futura Hv BT"/>
              </a:rPr>
              <a:t>Is the </a:t>
            </a:r>
            <a:r>
              <a:rPr sz="2000" b="1" spc="-10" dirty="0">
                <a:latin typeface="Futura Hv BT"/>
                <a:cs typeface="Futura Hv BT"/>
              </a:rPr>
              <a:t>market real?</a:t>
            </a:r>
            <a:endParaRPr sz="2000">
              <a:latin typeface="Futura Hv BT"/>
              <a:cs typeface="Futura Hv BT"/>
            </a:endParaRPr>
          </a:p>
          <a:p>
            <a:pPr marL="324485" indent="-311785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000" b="1" spc="-5" dirty="0">
                <a:latin typeface="Futura Hv BT"/>
                <a:cs typeface="Futura Hv BT"/>
              </a:rPr>
              <a:t>Is the </a:t>
            </a:r>
            <a:r>
              <a:rPr sz="2000" b="1" spc="-10" dirty="0">
                <a:latin typeface="Futura Hv BT"/>
                <a:cs typeface="Futura Hv BT"/>
              </a:rPr>
              <a:t>product real?</a:t>
            </a:r>
            <a:endParaRPr sz="2000">
              <a:latin typeface="Futura Hv BT"/>
              <a:cs typeface="Futura Hv BT"/>
            </a:endParaRPr>
          </a:p>
          <a:p>
            <a:pPr marL="324485" indent="-311785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000" b="1" spc="-5" dirty="0">
                <a:latin typeface="Futura Hv BT"/>
                <a:cs typeface="Futura Hv BT"/>
              </a:rPr>
              <a:t>Can the </a:t>
            </a:r>
            <a:r>
              <a:rPr sz="2000" b="1" spc="-10" dirty="0">
                <a:latin typeface="Futura Hv BT"/>
                <a:cs typeface="Futura Hv BT"/>
              </a:rPr>
              <a:t>product </a:t>
            </a:r>
            <a:r>
              <a:rPr sz="2000" b="1" spc="-5" dirty="0">
                <a:latin typeface="Futura Hv BT"/>
                <a:cs typeface="Futura Hv BT"/>
              </a:rPr>
              <a:t>be competitive?</a:t>
            </a:r>
            <a:endParaRPr sz="2000">
              <a:latin typeface="Futura Hv BT"/>
              <a:cs typeface="Futura Hv BT"/>
            </a:endParaRPr>
          </a:p>
          <a:p>
            <a:pPr marL="324485" indent="-311785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000" b="1" spc="-5" dirty="0">
                <a:latin typeface="Futura Hv BT"/>
                <a:cs typeface="Futura Hv BT"/>
              </a:rPr>
              <a:t>Can our company be competitive?</a:t>
            </a:r>
            <a:endParaRPr sz="2000">
              <a:latin typeface="Futura Hv BT"/>
              <a:cs typeface="Futura Hv BT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000" b="1" spc="-5" dirty="0">
                <a:latin typeface="Futura Hv BT"/>
                <a:cs typeface="Futura Hv BT"/>
              </a:rPr>
              <a:t>Will the </a:t>
            </a:r>
            <a:r>
              <a:rPr sz="2000" b="1" spc="-10" dirty="0">
                <a:latin typeface="Futura Hv BT"/>
                <a:cs typeface="Futura Hv BT"/>
              </a:rPr>
              <a:t>product </a:t>
            </a:r>
            <a:r>
              <a:rPr sz="2000" b="1" spc="-5" dirty="0">
                <a:latin typeface="Futura Hv BT"/>
                <a:cs typeface="Futura Hv BT"/>
              </a:rPr>
              <a:t>be </a:t>
            </a:r>
            <a:r>
              <a:rPr sz="2000" b="1" spc="-10" dirty="0">
                <a:latin typeface="Futura Hv BT"/>
                <a:cs typeface="Futura Hv BT"/>
              </a:rPr>
              <a:t>profitable </a:t>
            </a:r>
            <a:r>
              <a:rPr sz="2000" b="1" spc="-5" dirty="0">
                <a:latin typeface="Futura Hv BT"/>
                <a:cs typeface="Futura Hv BT"/>
              </a:rPr>
              <a:t>at an acceptable </a:t>
            </a:r>
            <a:r>
              <a:rPr sz="2000" b="1" spc="-10" dirty="0">
                <a:latin typeface="Futura Hv BT"/>
                <a:cs typeface="Futura Hv BT"/>
              </a:rPr>
              <a:t>risk  level?</a:t>
            </a:r>
            <a:endParaRPr sz="2000">
              <a:latin typeface="Futura Hv BT"/>
              <a:cs typeface="Futura Hv BT"/>
            </a:endParaRPr>
          </a:p>
          <a:p>
            <a:pPr marL="324485" indent="-311785">
              <a:lnSpc>
                <a:spcPct val="100000"/>
              </a:lnSpc>
              <a:buAutoNum type="arabicPeriod"/>
              <a:tabLst>
                <a:tab pos="325120" algn="l"/>
              </a:tabLst>
            </a:pPr>
            <a:r>
              <a:rPr sz="2000" b="1" spc="-5" dirty="0">
                <a:latin typeface="Futura Hv BT"/>
                <a:cs typeface="Futura Hv BT"/>
              </a:rPr>
              <a:t>Does </a:t>
            </a:r>
            <a:r>
              <a:rPr sz="2000" b="1" spc="-10" dirty="0">
                <a:latin typeface="Futura Hv BT"/>
                <a:cs typeface="Futura Hv BT"/>
              </a:rPr>
              <a:t>launching </a:t>
            </a:r>
            <a:r>
              <a:rPr sz="2000" b="1" spc="-5" dirty="0">
                <a:latin typeface="Futura Hv BT"/>
                <a:cs typeface="Futura Hv BT"/>
              </a:rPr>
              <a:t>the </a:t>
            </a:r>
            <a:r>
              <a:rPr sz="2000" b="1" spc="-10" dirty="0">
                <a:latin typeface="Futura Hv BT"/>
                <a:cs typeface="Futura Hv BT"/>
              </a:rPr>
              <a:t>product </a:t>
            </a:r>
            <a:r>
              <a:rPr sz="2000" b="1" spc="-5" dirty="0">
                <a:latin typeface="Futura Hv BT"/>
                <a:cs typeface="Futura Hv BT"/>
              </a:rPr>
              <a:t>make </a:t>
            </a:r>
            <a:r>
              <a:rPr sz="2000" b="1" spc="-10" dirty="0">
                <a:latin typeface="Futura Hv BT"/>
                <a:cs typeface="Futura Hv BT"/>
              </a:rPr>
              <a:t>strategic</a:t>
            </a:r>
            <a:r>
              <a:rPr sz="2000" b="1" spc="5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sense?</a:t>
            </a:r>
            <a:endParaRPr sz="2000">
              <a:latin typeface="Futura Hv BT"/>
              <a:cs typeface="Futura Hv B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5686425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300" y="358281"/>
            <a:ext cx="6553834" cy="520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3M </a:t>
            </a:r>
            <a:r>
              <a:rPr sz="2000" dirty="0">
                <a:latin typeface="Futura Lt BT"/>
                <a:cs typeface="Futura Lt BT"/>
              </a:rPr>
              <a:t>has used </a:t>
            </a:r>
            <a:r>
              <a:rPr sz="2000" spc="-80" dirty="0">
                <a:latin typeface="Futura Lt BT"/>
                <a:cs typeface="Futura Lt BT"/>
              </a:rPr>
              <a:t>R-W-W </a:t>
            </a:r>
            <a:r>
              <a:rPr sz="2000" spc="-5" dirty="0">
                <a:latin typeface="Futura Lt BT"/>
                <a:cs typeface="Futura Lt BT"/>
              </a:rPr>
              <a:t>on over 1500</a:t>
            </a:r>
            <a:r>
              <a:rPr sz="2000" spc="5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projects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It played </a:t>
            </a:r>
            <a:r>
              <a:rPr sz="2000" dirty="0">
                <a:latin typeface="Futura Lt BT"/>
                <a:cs typeface="Futura Lt BT"/>
              </a:rPr>
              <a:t>a </a:t>
            </a:r>
            <a:r>
              <a:rPr sz="2000" spc="-5" dirty="0">
                <a:latin typeface="Futura Lt BT"/>
                <a:cs typeface="Futura Lt BT"/>
              </a:rPr>
              <a:t>central </a:t>
            </a:r>
            <a:r>
              <a:rPr sz="2000" dirty="0">
                <a:latin typeface="Futura Lt BT"/>
                <a:cs typeface="Futura Lt BT"/>
              </a:rPr>
              <a:t>role in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ultimate success </a:t>
            </a:r>
            <a:r>
              <a:rPr sz="2000" spc="-5" dirty="0">
                <a:latin typeface="Futura Lt BT"/>
                <a:cs typeface="Futura Lt BT"/>
              </a:rPr>
              <a:t>of the  </a:t>
            </a:r>
            <a:r>
              <a:rPr sz="2000" spc="5" dirty="0">
                <a:latin typeface="Futura Lt BT"/>
                <a:cs typeface="Futura Lt BT"/>
              </a:rPr>
              <a:t>company’s </a:t>
            </a:r>
            <a:r>
              <a:rPr sz="2000" spc="-5" dirty="0">
                <a:latin typeface="Futura Lt BT"/>
                <a:cs typeface="Futura Lt BT"/>
              </a:rPr>
              <a:t>computer privacy light-control </a:t>
            </a:r>
            <a:r>
              <a:rPr sz="2000" dirty="0">
                <a:latin typeface="Futura Lt BT"/>
                <a:cs typeface="Futura Lt BT"/>
              </a:rPr>
              <a:t>film, which,  </a:t>
            </a:r>
            <a:r>
              <a:rPr sz="2000" spc="-5" dirty="0">
                <a:latin typeface="Futura Lt BT"/>
                <a:cs typeface="Futura Lt BT"/>
              </a:rPr>
              <a:t>although </a:t>
            </a:r>
            <a:r>
              <a:rPr sz="2000" dirty="0">
                <a:latin typeface="Futura Lt BT"/>
                <a:cs typeface="Futura Lt BT"/>
              </a:rPr>
              <a:t>it </a:t>
            </a:r>
            <a:r>
              <a:rPr sz="2000" spc="-5" dirty="0">
                <a:latin typeface="Futura Lt BT"/>
                <a:cs typeface="Futura Lt BT"/>
              </a:rPr>
              <a:t>promised </a:t>
            </a:r>
            <a:r>
              <a:rPr sz="2000" dirty="0">
                <a:latin typeface="Futura Lt BT"/>
                <a:cs typeface="Futura Lt BT"/>
              </a:rPr>
              <a:t>unique </a:t>
            </a:r>
            <a:r>
              <a:rPr sz="2000" spc="-5" dirty="0">
                <a:latin typeface="Futura Lt BT"/>
                <a:cs typeface="Futura Lt BT"/>
              </a:rPr>
              <a:t>privacy benefits, almost </a:t>
            </a:r>
            <a:r>
              <a:rPr sz="2000" spc="-20" dirty="0">
                <a:latin typeface="Futura Lt BT"/>
                <a:cs typeface="Futura Lt BT"/>
              </a:rPr>
              <a:t>didn’t </a:t>
            </a:r>
            <a:r>
              <a:rPr sz="2000" spc="-5" dirty="0">
                <a:latin typeface="Futura Lt BT"/>
                <a:cs typeface="Futura Lt BT"/>
              </a:rPr>
              <a:t>go  to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market.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6515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Using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spc="-80" dirty="0">
                <a:latin typeface="Futura Lt BT"/>
                <a:cs typeface="Futura Lt BT"/>
              </a:rPr>
              <a:t>R-W-W </a:t>
            </a:r>
            <a:r>
              <a:rPr sz="2000" dirty="0">
                <a:latin typeface="Futura Lt BT"/>
                <a:cs typeface="Futura Lt BT"/>
              </a:rPr>
              <a:t>screen, </a:t>
            </a:r>
            <a:r>
              <a:rPr sz="2000" spc="-5" dirty="0">
                <a:latin typeface="Futura Lt BT"/>
                <a:cs typeface="Futura Lt BT"/>
              </a:rPr>
              <a:t>they </a:t>
            </a:r>
            <a:r>
              <a:rPr sz="2000" dirty="0">
                <a:latin typeface="Futura Lt BT"/>
                <a:cs typeface="Futura Lt BT"/>
              </a:rPr>
              <a:t>revealed a </a:t>
            </a:r>
            <a:r>
              <a:rPr sz="2000" spc="-5" dirty="0">
                <a:latin typeface="Futura Lt BT"/>
                <a:cs typeface="Futura Lt BT"/>
              </a:rPr>
              <a:t>complete </a:t>
            </a:r>
            <a:r>
              <a:rPr sz="2000" dirty="0">
                <a:latin typeface="Futura Lt BT"/>
                <a:cs typeface="Futura Lt BT"/>
              </a:rPr>
              <a:t>lack </a:t>
            </a:r>
            <a:r>
              <a:rPr sz="2000" spc="-5" dirty="0">
                <a:latin typeface="Futura Lt BT"/>
                <a:cs typeface="Futura Lt BT"/>
              </a:rPr>
              <a:t>of  market </a:t>
            </a:r>
            <a:r>
              <a:rPr sz="2000" dirty="0">
                <a:latin typeface="Futura Lt BT"/>
                <a:cs typeface="Futura Lt BT"/>
              </a:rPr>
              <a:t>knowledge regarding </a:t>
            </a:r>
            <a:r>
              <a:rPr sz="2000" spc="-5" dirty="0">
                <a:latin typeface="Futura Lt BT"/>
                <a:cs typeface="Futura Lt BT"/>
              </a:rPr>
              <a:t>market </a:t>
            </a:r>
            <a:r>
              <a:rPr sz="2000" dirty="0">
                <a:latin typeface="Futura Lt BT"/>
                <a:cs typeface="Futura Lt BT"/>
              </a:rPr>
              <a:t>size </a:t>
            </a:r>
            <a:r>
              <a:rPr sz="2000" spc="-5" dirty="0">
                <a:latin typeface="Futura Lt BT"/>
                <a:cs typeface="Futura Lt BT"/>
              </a:rPr>
              <a:t>and target customer  </a:t>
            </a:r>
            <a:r>
              <a:rPr sz="2000" dirty="0">
                <a:latin typeface="Futura Lt BT"/>
                <a:cs typeface="Futura Lt BT"/>
              </a:rPr>
              <a:t>segments,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whether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film would satisfy </a:t>
            </a:r>
            <a:r>
              <a:rPr sz="2000" spc="-5" dirty="0">
                <a:latin typeface="Futura Lt BT"/>
                <a:cs typeface="Futura Lt BT"/>
              </a:rPr>
              <a:t>the most  attractive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segments.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159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Subsequent test marketing </a:t>
            </a:r>
            <a:r>
              <a:rPr sz="2000" dirty="0">
                <a:latin typeface="Futura Lt BT"/>
                <a:cs typeface="Futura Lt BT"/>
              </a:rPr>
              <a:t>showed a large </a:t>
            </a:r>
            <a:r>
              <a:rPr sz="2000" spc="-5" dirty="0">
                <a:latin typeface="Futura Lt BT"/>
                <a:cs typeface="Futura Lt BT"/>
              </a:rPr>
              <a:t>market potential,  </a:t>
            </a:r>
            <a:r>
              <a:rPr sz="2000" dirty="0">
                <a:latin typeface="Futura Lt BT"/>
                <a:cs typeface="Futura Lt BT"/>
              </a:rPr>
              <a:t>so a full line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dirty="0">
                <a:latin typeface="Futura Lt BT"/>
                <a:cs typeface="Futura Lt BT"/>
              </a:rPr>
              <a:t>films for laptops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PCs was</a:t>
            </a:r>
            <a:r>
              <a:rPr sz="2000" spc="-8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launched.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3053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It quickly became one of 3M’s </a:t>
            </a:r>
            <a:r>
              <a:rPr sz="2000" dirty="0">
                <a:latin typeface="Futura Lt BT"/>
                <a:cs typeface="Futura Lt BT"/>
              </a:rPr>
              <a:t>largest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spc="-10" dirty="0">
                <a:latin typeface="Futura Lt BT"/>
                <a:cs typeface="Futura Lt BT"/>
              </a:rPr>
              <a:t>fastest-growing  </a:t>
            </a:r>
            <a:r>
              <a:rPr sz="2000" dirty="0">
                <a:latin typeface="Futura Lt BT"/>
                <a:cs typeface="Futura Lt BT"/>
              </a:rPr>
              <a:t>businesses.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5686425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2312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Action</a:t>
            </a:r>
            <a:r>
              <a:rPr sz="3000" spc="-9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Steps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340285"/>
            <a:ext cx="6593840" cy="673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695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Although project </a:t>
            </a:r>
            <a:r>
              <a:rPr sz="2000" dirty="0">
                <a:latin typeface="Futura Lt BT"/>
                <a:cs typeface="Futura Lt BT"/>
              </a:rPr>
              <a:t>screening </a:t>
            </a:r>
            <a:r>
              <a:rPr sz="2000" spc="-5" dirty="0">
                <a:latin typeface="Futura Lt BT"/>
                <a:cs typeface="Futura Lt BT"/>
              </a:rPr>
              <a:t>teams </a:t>
            </a:r>
            <a:r>
              <a:rPr sz="2000" dirty="0">
                <a:latin typeface="Futura Lt BT"/>
                <a:cs typeface="Futura Lt BT"/>
              </a:rPr>
              <a:t>vary </a:t>
            </a:r>
            <a:r>
              <a:rPr sz="2000" spc="-5" dirty="0">
                <a:latin typeface="Futura Lt BT"/>
                <a:cs typeface="Futura Lt BT"/>
              </a:rPr>
              <a:t>by </a:t>
            </a:r>
            <a:r>
              <a:rPr sz="2000" spc="-30" dirty="0">
                <a:latin typeface="Futura Lt BT"/>
                <a:cs typeface="Futura Lt BT"/>
              </a:rPr>
              <a:t>company, </a:t>
            </a:r>
            <a:r>
              <a:rPr sz="2000" spc="-5" dirty="0">
                <a:latin typeface="Futura Lt BT"/>
                <a:cs typeface="Futura Lt BT"/>
              </a:rPr>
              <a:t>type  of </a:t>
            </a:r>
            <a:r>
              <a:rPr sz="2000" dirty="0">
                <a:latin typeface="Futura Lt BT"/>
                <a:cs typeface="Futura Lt BT"/>
              </a:rPr>
              <a:t>initiative,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stage </a:t>
            </a:r>
            <a:r>
              <a:rPr sz="2000" spc="-5" dirty="0">
                <a:latin typeface="Futura Lt BT"/>
                <a:cs typeface="Futura Lt BT"/>
              </a:rPr>
              <a:t>of development, </a:t>
            </a:r>
            <a:r>
              <a:rPr sz="2000" b="1" spc="-10" dirty="0">
                <a:latin typeface="Futura Hv BT"/>
                <a:cs typeface="Futura Hv BT"/>
              </a:rPr>
              <a:t>effective teams  typically involve members </a:t>
            </a:r>
            <a:r>
              <a:rPr sz="2000" b="1" spc="-5" dirty="0">
                <a:latin typeface="Futura Hv BT"/>
                <a:cs typeface="Futura Hv BT"/>
              </a:rPr>
              <a:t>from across</a:t>
            </a:r>
            <a:r>
              <a:rPr sz="2000" b="1" spc="5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functions,</a:t>
            </a:r>
            <a:endParaRPr sz="2000">
              <a:latin typeface="Futura Hv BT"/>
              <a:cs typeface="Futura Hv BT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Futura Hv BT"/>
                <a:cs typeface="Futura Hv BT"/>
              </a:rPr>
              <a:t>including </a:t>
            </a:r>
            <a:r>
              <a:rPr sz="2000" b="1" spc="-25" dirty="0">
                <a:latin typeface="Futura Hv BT"/>
                <a:cs typeface="Futura Hv BT"/>
              </a:rPr>
              <a:t>R&amp;D, </a:t>
            </a:r>
            <a:r>
              <a:rPr sz="2000" b="1" spc="-10" dirty="0">
                <a:latin typeface="Futura Hv BT"/>
                <a:cs typeface="Futura Hv BT"/>
              </a:rPr>
              <a:t>marketing, </a:t>
            </a:r>
            <a:r>
              <a:rPr sz="2000" b="1" spc="-5" dirty="0">
                <a:latin typeface="Futura Hv BT"/>
                <a:cs typeface="Futura Hv BT"/>
              </a:rPr>
              <a:t>and </a:t>
            </a:r>
            <a:r>
              <a:rPr sz="2000" b="1" spc="-10" dirty="0">
                <a:latin typeface="Futura Hv BT"/>
                <a:cs typeface="Futura Hv BT"/>
              </a:rPr>
              <a:t>manufacturing. </a:t>
            </a:r>
            <a:r>
              <a:rPr sz="2000" spc="-5" dirty="0">
                <a:latin typeface="Futura Lt BT"/>
                <a:cs typeface="Futura Lt BT"/>
              </a:rPr>
              <a:t>Service  business teams </a:t>
            </a:r>
            <a:r>
              <a:rPr sz="2000" dirty="0">
                <a:latin typeface="Futura Lt BT"/>
                <a:cs typeface="Futura Lt BT"/>
              </a:rPr>
              <a:t>would </a:t>
            </a:r>
            <a:r>
              <a:rPr sz="2000" spc="-5" dirty="0">
                <a:latin typeface="Futura Lt BT"/>
                <a:cs typeface="Futura Lt BT"/>
              </a:rPr>
              <a:t>also </a:t>
            </a:r>
            <a:r>
              <a:rPr sz="2000" dirty="0">
                <a:latin typeface="Futura Lt BT"/>
                <a:cs typeface="Futura Lt BT"/>
              </a:rPr>
              <a:t>include </a:t>
            </a:r>
            <a:r>
              <a:rPr sz="2000" spc="-5" dirty="0">
                <a:latin typeface="Futura Lt BT"/>
                <a:cs typeface="Futura Lt BT"/>
              </a:rPr>
              <a:t>members </a:t>
            </a:r>
            <a:r>
              <a:rPr sz="2000" dirty="0">
                <a:latin typeface="Futura Lt BT"/>
                <a:cs typeface="Futura Lt BT"/>
              </a:rPr>
              <a:t>from systems </a:t>
            </a:r>
            <a:r>
              <a:rPr sz="2000" spc="-5" dirty="0">
                <a:latin typeface="Futura Lt BT"/>
                <a:cs typeface="Futura Lt BT"/>
              </a:rPr>
              <a:t>and  </a:t>
            </a:r>
            <a:r>
              <a:rPr sz="2000" spc="-90" dirty="0">
                <a:latin typeface="Futura Lt BT"/>
                <a:cs typeface="Futura Lt BT"/>
              </a:rPr>
              <a:t>IT.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9842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They </a:t>
            </a:r>
            <a:r>
              <a:rPr sz="2000" dirty="0">
                <a:latin typeface="Futura Lt BT"/>
                <a:cs typeface="Futura Lt BT"/>
              </a:rPr>
              <a:t>should </a:t>
            </a:r>
            <a:r>
              <a:rPr sz="2000" b="1" spc="-5" dirty="0">
                <a:latin typeface="Futura Hv BT"/>
                <a:cs typeface="Futura Hv BT"/>
              </a:rPr>
              <a:t>work with </a:t>
            </a:r>
            <a:r>
              <a:rPr sz="2000" b="1" spc="-10" dirty="0">
                <a:latin typeface="Futura Hv BT"/>
                <a:cs typeface="Futura Hv BT"/>
              </a:rPr>
              <a:t>senior managers </a:t>
            </a:r>
            <a:r>
              <a:rPr sz="2000" dirty="0">
                <a:latin typeface="Futura Lt BT"/>
                <a:cs typeface="Futura Lt BT"/>
              </a:rPr>
              <a:t>who </a:t>
            </a:r>
            <a:r>
              <a:rPr sz="2000" spc="-5" dirty="0">
                <a:latin typeface="Futura Lt BT"/>
                <a:cs typeface="Futura Lt BT"/>
              </a:rPr>
              <a:t>are  </a:t>
            </a:r>
            <a:r>
              <a:rPr sz="2000" dirty="0">
                <a:latin typeface="Futura Lt BT"/>
                <a:cs typeface="Futura Lt BT"/>
              </a:rPr>
              <a:t>familiar with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screen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who </a:t>
            </a:r>
            <a:r>
              <a:rPr sz="2000" spc="-5" dirty="0">
                <a:latin typeface="Futura Lt BT"/>
                <a:cs typeface="Futura Lt BT"/>
              </a:rPr>
              <a:t>can dispassionately push </a:t>
            </a:r>
            <a:r>
              <a:rPr sz="2000" dirty="0">
                <a:latin typeface="Futura Lt BT"/>
                <a:cs typeface="Futura Lt BT"/>
              </a:rPr>
              <a:t>for  </a:t>
            </a:r>
            <a:r>
              <a:rPr sz="2000" spc="-5" dirty="0">
                <a:latin typeface="Futura Lt BT"/>
                <a:cs typeface="Futura Lt BT"/>
              </a:rPr>
              <a:t>accurate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answers.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7747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The development team then </a:t>
            </a:r>
            <a:r>
              <a:rPr sz="2000" b="1" spc="-5" dirty="0">
                <a:latin typeface="Futura Hv BT"/>
                <a:cs typeface="Futura Hv BT"/>
              </a:rPr>
              <a:t>answers the </a:t>
            </a:r>
            <a:r>
              <a:rPr sz="2000" b="1" spc="-10" dirty="0">
                <a:latin typeface="Futura Hv BT"/>
                <a:cs typeface="Futura Hv BT"/>
              </a:rPr>
              <a:t>six  fundamental questions </a:t>
            </a:r>
            <a:r>
              <a:rPr sz="2000" spc="-5" dirty="0">
                <a:latin typeface="Futura Lt BT"/>
                <a:cs typeface="Futura Lt BT"/>
              </a:rPr>
              <a:t>by exploring an even deeper </a:t>
            </a:r>
            <a:r>
              <a:rPr sz="2000" dirty="0">
                <a:latin typeface="Futura Lt BT"/>
                <a:cs typeface="Futura Lt BT"/>
              </a:rPr>
              <a:t>set </a:t>
            </a:r>
            <a:r>
              <a:rPr sz="2000" spc="-5" dirty="0">
                <a:latin typeface="Futura Lt BT"/>
                <a:cs typeface="Futura Lt BT"/>
              </a:rPr>
              <a:t>of  </a:t>
            </a:r>
            <a:r>
              <a:rPr sz="2000" dirty="0">
                <a:latin typeface="Futura Lt BT"/>
                <a:cs typeface="Futura Lt BT"/>
              </a:rPr>
              <a:t>supporting</a:t>
            </a:r>
            <a:r>
              <a:rPr sz="2000" spc="-5" dirty="0">
                <a:latin typeface="Futura Lt BT"/>
                <a:cs typeface="Futura Lt BT"/>
              </a:rPr>
              <a:t> questions.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25844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The team determines </a:t>
            </a:r>
            <a:r>
              <a:rPr sz="2000" dirty="0">
                <a:latin typeface="Futura Lt BT"/>
                <a:cs typeface="Futura Lt BT"/>
              </a:rPr>
              <a:t>where </a:t>
            </a:r>
            <a:r>
              <a:rPr sz="2000" spc="-5" dirty="0">
                <a:latin typeface="Futura Lt BT"/>
                <a:cs typeface="Futura Lt BT"/>
              </a:rPr>
              <a:t>the answer to </a:t>
            </a:r>
            <a:r>
              <a:rPr sz="2000" b="1" spc="-5" dirty="0">
                <a:latin typeface="Futura Hv BT"/>
                <a:cs typeface="Futura Hv BT"/>
              </a:rPr>
              <a:t>each </a:t>
            </a:r>
            <a:r>
              <a:rPr sz="2000" b="1" spc="-10" dirty="0">
                <a:latin typeface="Futura Hv BT"/>
                <a:cs typeface="Futura Hv BT"/>
              </a:rPr>
              <a:t>question  </a:t>
            </a:r>
            <a:r>
              <a:rPr sz="2000" b="1" spc="-5" dirty="0">
                <a:latin typeface="Futura Hv BT"/>
                <a:cs typeface="Futura Hv BT"/>
              </a:rPr>
              <a:t>falls on a continuum </a:t>
            </a:r>
            <a:r>
              <a:rPr sz="2000" b="1" spc="-10" dirty="0">
                <a:latin typeface="Futura Hv BT"/>
                <a:cs typeface="Futura Hv BT"/>
              </a:rPr>
              <a:t>ranging </a:t>
            </a:r>
            <a:r>
              <a:rPr sz="2000" b="1" spc="-5" dirty="0">
                <a:latin typeface="Futura Hv BT"/>
                <a:cs typeface="Futura Hv BT"/>
              </a:rPr>
              <a:t>from </a:t>
            </a:r>
            <a:r>
              <a:rPr sz="2000" b="1" spc="-10" dirty="0">
                <a:latin typeface="Futura Hv BT"/>
                <a:cs typeface="Futura Hv BT"/>
              </a:rPr>
              <a:t>definitely </a:t>
            </a:r>
            <a:r>
              <a:rPr sz="2000" b="1" spc="-5" dirty="0">
                <a:latin typeface="Futura Hv BT"/>
                <a:cs typeface="Futura Hv BT"/>
              </a:rPr>
              <a:t>yes </a:t>
            </a:r>
            <a:r>
              <a:rPr sz="2000" b="1" spc="-10" dirty="0">
                <a:latin typeface="Futura Hv BT"/>
                <a:cs typeface="Futura Hv BT"/>
              </a:rPr>
              <a:t>to  definitely no.</a:t>
            </a:r>
            <a:endParaRPr sz="200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7785">
              <a:lnSpc>
                <a:spcPct val="100000"/>
              </a:lnSpc>
              <a:buFont typeface="Futura Lt BT"/>
              <a:buChar char="-"/>
              <a:tabLst>
                <a:tab pos="173990" algn="l"/>
              </a:tabLst>
            </a:pPr>
            <a:r>
              <a:rPr sz="2000" b="1" spc="-5" dirty="0">
                <a:latin typeface="Futura Hv BT"/>
                <a:cs typeface="Futura Hv BT"/>
              </a:rPr>
              <a:t>A </a:t>
            </a:r>
            <a:r>
              <a:rPr sz="2000" b="1" spc="-10" dirty="0">
                <a:latin typeface="Futura Hv BT"/>
                <a:cs typeface="Futura Hv BT"/>
              </a:rPr>
              <a:t>definite </a:t>
            </a:r>
            <a:r>
              <a:rPr sz="2000" b="1" spc="-5" dirty="0">
                <a:latin typeface="Futura Hv BT"/>
                <a:cs typeface="Futura Hv BT"/>
              </a:rPr>
              <a:t>no to any of the </a:t>
            </a:r>
            <a:r>
              <a:rPr sz="2000" b="1" spc="-10" dirty="0">
                <a:latin typeface="Futura Hv BT"/>
                <a:cs typeface="Futura Hv BT"/>
              </a:rPr>
              <a:t>fundamental questions  typically </a:t>
            </a:r>
            <a:r>
              <a:rPr sz="2000" b="1" spc="-5" dirty="0">
                <a:latin typeface="Futura Hv BT"/>
                <a:cs typeface="Futura Hv BT"/>
              </a:rPr>
              <a:t>leads to </a:t>
            </a:r>
            <a:r>
              <a:rPr sz="2000" b="1" spc="-10" dirty="0">
                <a:latin typeface="Futura Hv BT"/>
                <a:cs typeface="Futura Hv BT"/>
              </a:rPr>
              <a:t>termination </a:t>
            </a:r>
            <a:r>
              <a:rPr sz="2000" b="1" spc="-5" dirty="0">
                <a:latin typeface="Futura Hv BT"/>
                <a:cs typeface="Futura Hv BT"/>
              </a:rPr>
              <a:t>of the </a:t>
            </a:r>
            <a:r>
              <a:rPr sz="2000" b="1" spc="-10" dirty="0">
                <a:latin typeface="Futura Hv BT"/>
                <a:cs typeface="Futura Hv BT"/>
              </a:rPr>
              <a:t>project, </a:t>
            </a:r>
            <a:r>
              <a:rPr sz="2000" dirty="0">
                <a:latin typeface="Futura Lt BT"/>
                <a:cs typeface="Futura Lt BT"/>
              </a:rPr>
              <a:t>for </a:t>
            </a:r>
            <a:r>
              <a:rPr sz="2000" spc="-5" dirty="0">
                <a:latin typeface="Futura Lt BT"/>
                <a:cs typeface="Futura Lt BT"/>
              </a:rPr>
              <a:t>obvious  </a:t>
            </a:r>
            <a:r>
              <a:rPr sz="2000" dirty="0">
                <a:latin typeface="Futura Lt BT"/>
                <a:cs typeface="Futura Lt BT"/>
              </a:rPr>
              <a:t>reasons.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6" name="Picture 5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8081" y="0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299" y="306049"/>
            <a:ext cx="1259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1.</a:t>
            </a:r>
            <a:r>
              <a:rPr sz="3000" spc="-8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Real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1300" y="340281"/>
            <a:ext cx="5164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The first set of </a:t>
            </a:r>
            <a:r>
              <a:rPr sz="2000" b="1" spc="-10" dirty="0">
                <a:latin typeface="Futura Hv BT"/>
                <a:cs typeface="Futura Hv BT"/>
              </a:rPr>
              <a:t>questions  focuses </a:t>
            </a:r>
            <a:r>
              <a:rPr sz="2000" b="1" spc="-5" dirty="0">
                <a:latin typeface="Futura Hv BT"/>
                <a:cs typeface="Futura Hv BT"/>
              </a:rPr>
              <a:t>on the</a:t>
            </a:r>
            <a:r>
              <a:rPr sz="2000" b="1" spc="-2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market.</a:t>
            </a:r>
            <a:endParaRPr sz="2000" dirty="0">
              <a:latin typeface="Futura Hv BT"/>
              <a:cs typeface="Futura Hv B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1300" y="1254681"/>
            <a:ext cx="3106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Is there </a:t>
            </a:r>
            <a:r>
              <a:rPr sz="2000" dirty="0">
                <a:latin typeface="Futura Lt BT"/>
                <a:cs typeface="Futura Lt BT"/>
              </a:rPr>
              <a:t>a need </a:t>
            </a:r>
            <a:r>
              <a:rPr sz="2000" spc="-5" dirty="0">
                <a:latin typeface="Futura Lt BT"/>
                <a:cs typeface="Futura Lt BT"/>
              </a:rPr>
              <a:t>or desire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for  </a:t>
            </a:r>
            <a:r>
              <a:rPr sz="2000" spc="-5" dirty="0">
                <a:latin typeface="Futura Lt BT"/>
                <a:cs typeface="Futura Lt BT"/>
              </a:rPr>
              <a:t>the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product?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300" y="2169081"/>
            <a:ext cx="325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Can </a:t>
            </a:r>
            <a:r>
              <a:rPr sz="2000" spc="-5" dirty="0">
                <a:latin typeface="Futura Lt BT"/>
                <a:cs typeface="Futura Lt BT"/>
              </a:rPr>
              <a:t>the customer buy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1300" y="2778681"/>
            <a:ext cx="3411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Is the </a:t>
            </a:r>
            <a:r>
              <a:rPr sz="2000" dirty="0">
                <a:latin typeface="Futura Lt BT"/>
                <a:cs typeface="Futura Lt BT"/>
              </a:rPr>
              <a:t>size </a:t>
            </a:r>
            <a:r>
              <a:rPr sz="2000" spc="-5" dirty="0">
                <a:latin typeface="Futura Lt BT"/>
                <a:cs typeface="Futura Lt BT"/>
              </a:rPr>
              <a:t>of the potential  market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adequate?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1300" y="3693081"/>
            <a:ext cx="2853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10" dirty="0">
                <a:latin typeface="Futura Lt BT"/>
                <a:cs typeface="Futura Lt BT"/>
              </a:rPr>
              <a:t>Will </a:t>
            </a:r>
            <a:r>
              <a:rPr sz="2000" spc="-5" dirty="0">
                <a:latin typeface="Futura Lt BT"/>
                <a:cs typeface="Futura Lt BT"/>
              </a:rPr>
              <a:t>the customer buy the  product?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1300" y="4607481"/>
            <a:ext cx="33915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Are there </a:t>
            </a:r>
            <a:r>
              <a:rPr sz="2000" dirty="0">
                <a:latin typeface="Futura Lt BT"/>
                <a:cs typeface="Futura Lt BT"/>
              </a:rPr>
              <a:t>subjective </a:t>
            </a:r>
            <a:r>
              <a:rPr sz="2000" spc="-5" dirty="0">
                <a:latin typeface="Futura Lt BT"/>
                <a:cs typeface="Futura Lt BT"/>
              </a:rPr>
              <a:t>barriers to  purchasing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1300" y="5521881"/>
            <a:ext cx="3183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Is there </a:t>
            </a:r>
            <a:r>
              <a:rPr sz="2000" dirty="0">
                <a:latin typeface="Futura Lt BT"/>
                <a:cs typeface="Futura Lt BT"/>
              </a:rPr>
              <a:t>a </a:t>
            </a:r>
            <a:r>
              <a:rPr sz="2000" spc="-5" dirty="0">
                <a:latin typeface="Futura Lt BT"/>
                <a:cs typeface="Futura Lt BT"/>
              </a:rPr>
              <a:t>clear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concept?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1300" y="6131481"/>
            <a:ext cx="32219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Can </a:t>
            </a:r>
            <a:r>
              <a:rPr sz="2000" spc="-5" dirty="0">
                <a:latin typeface="Futura Lt BT"/>
                <a:cs typeface="Futura Lt BT"/>
              </a:rPr>
              <a:t>the product be made or  the </a:t>
            </a:r>
            <a:r>
              <a:rPr sz="2000" dirty="0">
                <a:latin typeface="Futura Lt BT"/>
                <a:cs typeface="Futura Lt BT"/>
              </a:rPr>
              <a:t>service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designed?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5372" y="1261285"/>
            <a:ext cx="3458027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Could it </a:t>
            </a:r>
            <a:r>
              <a:rPr sz="2000" spc="-5" dirty="0">
                <a:latin typeface="Futura Lt BT"/>
                <a:cs typeface="Futura Lt BT"/>
              </a:rPr>
              <a:t>be created </a:t>
            </a:r>
            <a:r>
              <a:rPr sz="2000" dirty="0">
                <a:latin typeface="Futura Lt BT"/>
                <a:cs typeface="Futura Lt BT"/>
              </a:rPr>
              <a:t>with  </a:t>
            </a:r>
            <a:r>
              <a:rPr sz="2000" spc="-5" dirty="0">
                <a:latin typeface="Futura Lt BT"/>
                <a:cs typeface="Futura Lt BT"/>
              </a:rPr>
              <a:t>available technology and  materials, or </a:t>
            </a:r>
            <a:r>
              <a:rPr sz="2000" dirty="0">
                <a:latin typeface="Futura Lt BT"/>
                <a:cs typeface="Futura Lt BT"/>
              </a:rPr>
              <a:t>would it require  a </a:t>
            </a:r>
            <a:r>
              <a:rPr sz="2000" spc="-5" dirty="0">
                <a:latin typeface="Futura Lt BT"/>
                <a:cs typeface="Futura Lt BT"/>
              </a:rPr>
              <a:t>breakthrough of </a:t>
            </a:r>
            <a:r>
              <a:rPr sz="2000" dirty="0">
                <a:latin typeface="Futura Lt BT"/>
                <a:cs typeface="Futura Lt BT"/>
              </a:rPr>
              <a:t>some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sort?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35372" y="2785285"/>
            <a:ext cx="3458027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If </a:t>
            </a:r>
            <a:r>
              <a:rPr sz="2000" dirty="0">
                <a:latin typeface="Futura Lt BT"/>
                <a:cs typeface="Futura Lt BT"/>
              </a:rPr>
              <a:t>it </a:t>
            </a:r>
            <a:r>
              <a:rPr sz="2000" spc="-5" dirty="0">
                <a:latin typeface="Futura Lt BT"/>
                <a:cs typeface="Futura Lt BT"/>
              </a:rPr>
              <a:t>can be created, can </a:t>
            </a:r>
            <a:r>
              <a:rPr sz="2000" dirty="0">
                <a:latin typeface="Futura Lt BT"/>
                <a:cs typeface="Futura Lt BT"/>
              </a:rPr>
              <a:t>it  </a:t>
            </a:r>
            <a:r>
              <a:rPr sz="2000" spc="-5" dirty="0">
                <a:latin typeface="Futura Lt BT"/>
                <a:cs typeface="Futura Lt BT"/>
              </a:rPr>
              <a:t>be produced and delivered  </a:t>
            </a:r>
            <a:r>
              <a:rPr sz="2000" spc="-15" dirty="0">
                <a:latin typeface="Futura Lt BT"/>
                <a:cs typeface="Futura Lt BT"/>
              </a:rPr>
              <a:t>cost-effectively, </a:t>
            </a:r>
            <a:r>
              <a:rPr sz="2000" spc="-5" dirty="0">
                <a:latin typeface="Futura Lt BT"/>
                <a:cs typeface="Futura Lt BT"/>
              </a:rPr>
              <a:t>or </a:t>
            </a:r>
            <a:r>
              <a:rPr sz="2000" dirty="0">
                <a:latin typeface="Futura Lt BT"/>
                <a:cs typeface="Futura Lt BT"/>
              </a:rPr>
              <a:t>would it </a:t>
            </a:r>
            <a:r>
              <a:rPr sz="2000" spc="-5" dirty="0">
                <a:latin typeface="Futura Lt BT"/>
                <a:cs typeface="Futura Lt BT"/>
              </a:rPr>
              <a:t>be  </a:t>
            </a:r>
            <a:r>
              <a:rPr sz="2000" dirty="0">
                <a:latin typeface="Futura Lt BT"/>
                <a:cs typeface="Futura Lt BT"/>
              </a:rPr>
              <a:t>so </a:t>
            </a:r>
            <a:r>
              <a:rPr sz="2000" spc="-5" dirty="0">
                <a:latin typeface="Futura Lt BT"/>
                <a:cs typeface="Futura Lt BT"/>
              </a:rPr>
              <a:t>expensive that potential  customers </a:t>
            </a:r>
            <a:r>
              <a:rPr sz="2000" dirty="0">
                <a:latin typeface="Futura Lt BT"/>
                <a:cs typeface="Futura Lt BT"/>
              </a:rPr>
              <a:t>would shun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35373" y="4614085"/>
            <a:ext cx="2754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10" dirty="0">
                <a:latin typeface="Futura Lt BT"/>
                <a:cs typeface="Futura Lt BT"/>
              </a:rPr>
              <a:t>Will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final </a:t>
            </a:r>
            <a:r>
              <a:rPr sz="2000" spc="-5" dirty="0">
                <a:latin typeface="Futura Lt BT"/>
                <a:cs typeface="Futura Lt BT"/>
              </a:rPr>
              <a:t>product or  </a:t>
            </a:r>
            <a:r>
              <a:rPr sz="2000" dirty="0">
                <a:latin typeface="Futura Lt BT"/>
                <a:cs typeface="Futura Lt BT"/>
              </a:rPr>
              <a:t>service satisfy </a:t>
            </a:r>
            <a:r>
              <a:rPr sz="2000" spc="-5" dirty="0">
                <a:latin typeface="Futura Lt BT"/>
                <a:cs typeface="Futura Lt BT"/>
              </a:rPr>
              <a:t>the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market?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5686425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49"/>
            <a:ext cx="1115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2.</a:t>
            </a:r>
            <a:r>
              <a:rPr sz="3000" spc="-8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Win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300" y="340281"/>
            <a:ext cx="60032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Assuming that there are no </a:t>
            </a:r>
            <a:r>
              <a:rPr sz="2000" b="1" spc="-10" dirty="0">
                <a:latin typeface="Futura Hv BT"/>
                <a:cs typeface="Futura Hv BT"/>
              </a:rPr>
              <a:t>definite “No’s” </a:t>
            </a:r>
            <a:r>
              <a:rPr sz="2000" b="1" spc="-5" dirty="0">
                <a:latin typeface="Futura Hv BT"/>
                <a:cs typeface="Futura Hv BT"/>
              </a:rPr>
              <a:t>in </a:t>
            </a:r>
            <a:r>
              <a:rPr sz="2000" b="1" spc="-10" dirty="0">
                <a:latin typeface="Futura Hv BT"/>
                <a:cs typeface="Futura Hv BT"/>
              </a:rPr>
              <a:t>the  </a:t>
            </a:r>
            <a:r>
              <a:rPr sz="2000" b="1" spc="-5" dirty="0">
                <a:latin typeface="Futura Hv BT"/>
                <a:cs typeface="Futura Hv BT"/>
              </a:rPr>
              <a:t>first step, move on to </a:t>
            </a:r>
            <a:r>
              <a:rPr sz="2000" b="1" spc="-10" dirty="0">
                <a:latin typeface="Futura Hv BT"/>
                <a:cs typeface="Futura Hv BT"/>
              </a:rPr>
              <a:t>exploring </a:t>
            </a:r>
            <a:r>
              <a:rPr sz="2000" b="1" spc="-5" dirty="0">
                <a:latin typeface="Futura Hv BT"/>
                <a:cs typeface="Futura Hv BT"/>
              </a:rPr>
              <a:t>the competitive  </a:t>
            </a:r>
            <a:r>
              <a:rPr sz="2000" b="1" spc="-10" dirty="0">
                <a:latin typeface="Futura Hv BT"/>
                <a:cs typeface="Futura Hv BT"/>
              </a:rPr>
              <a:t>environment.</a:t>
            </a:r>
            <a:endParaRPr sz="2000">
              <a:latin typeface="Futura Hv BT"/>
              <a:cs typeface="Futura Hv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300" y="1559481"/>
            <a:ext cx="6460490" cy="5291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Can </a:t>
            </a:r>
            <a:r>
              <a:rPr sz="2000" spc="-5" dirty="0">
                <a:latin typeface="Futura Lt BT"/>
                <a:cs typeface="Futura Lt BT"/>
              </a:rPr>
              <a:t>the product or </a:t>
            </a:r>
            <a:r>
              <a:rPr sz="2000" dirty="0">
                <a:latin typeface="Futura Lt BT"/>
                <a:cs typeface="Futura Lt BT"/>
              </a:rPr>
              <a:t>service </a:t>
            </a:r>
            <a:r>
              <a:rPr sz="2000" spc="-5" dirty="0">
                <a:latin typeface="Futura Lt BT"/>
                <a:cs typeface="Futura Lt BT"/>
              </a:rPr>
              <a:t>be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competitive?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Does it have a </a:t>
            </a:r>
            <a:r>
              <a:rPr sz="2000" spc="-5" dirty="0">
                <a:latin typeface="Futura Lt BT"/>
                <a:cs typeface="Futura Lt BT"/>
              </a:rPr>
              <a:t>competitive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advantage?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2700" marR="37846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Can someone </a:t>
            </a:r>
            <a:r>
              <a:rPr sz="2000" spc="-5" dirty="0">
                <a:latin typeface="Futura Lt BT"/>
                <a:cs typeface="Futura Lt BT"/>
              </a:rPr>
              <a:t>else’s offering provide customers </a:t>
            </a:r>
            <a:r>
              <a:rPr sz="2000" dirty="0">
                <a:latin typeface="Futura Lt BT"/>
                <a:cs typeface="Futura Lt BT"/>
              </a:rPr>
              <a:t>with </a:t>
            </a:r>
            <a:r>
              <a:rPr sz="2000" spc="-5" dirty="0">
                <a:latin typeface="Futura Lt BT"/>
                <a:cs typeface="Futura Lt BT"/>
              </a:rPr>
              <a:t>the  </a:t>
            </a:r>
            <a:r>
              <a:rPr sz="2000" dirty="0">
                <a:latin typeface="Futura Lt BT"/>
                <a:cs typeface="Futura Lt BT"/>
              </a:rPr>
              <a:t>same results </a:t>
            </a:r>
            <a:r>
              <a:rPr sz="2000" spc="-5" dirty="0">
                <a:latin typeface="Futura Lt BT"/>
                <a:cs typeface="Futura Lt BT"/>
              </a:rPr>
              <a:t>or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benefits?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Can </a:t>
            </a:r>
            <a:r>
              <a:rPr sz="2000" spc="-5" dirty="0">
                <a:latin typeface="Futura Lt BT"/>
                <a:cs typeface="Futura Lt BT"/>
              </a:rPr>
              <a:t>the advantage be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sustained?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How will </a:t>
            </a:r>
            <a:r>
              <a:rPr sz="2000" spc="-5" dirty="0">
                <a:latin typeface="Futura Lt BT"/>
                <a:cs typeface="Futura Lt BT"/>
              </a:rPr>
              <a:t>competitors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respond?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lang="en-US" sz="2000" spc="-5" dirty="0" smtClean="0">
                <a:latin typeface="Futura Lt BT"/>
                <a:cs typeface="Futura Lt BT"/>
              </a:rPr>
              <a:t> </a:t>
            </a:r>
            <a:r>
              <a:rPr sz="2000" spc="-5" dirty="0" smtClean="0">
                <a:latin typeface="Futura Lt BT"/>
                <a:cs typeface="Futura Lt BT"/>
              </a:rPr>
              <a:t>If </a:t>
            </a:r>
            <a:r>
              <a:rPr sz="2000" dirty="0">
                <a:latin typeface="Futura Lt BT"/>
                <a:cs typeface="Futura Lt BT"/>
              </a:rPr>
              <a:t>we were </a:t>
            </a:r>
            <a:r>
              <a:rPr sz="2000" spc="-5" dirty="0">
                <a:latin typeface="Futura Lt BT"/>
                <a:cs typeface="Futura Lt BT"/>
              </a:rPr>
              <a:t>going to attack our own product or </a:t>
            </a:r>
            <a:r>
              <a:rPr sz="2000" dirty="0">
                <a:latin typeface="Futura Lt BT"/>
                <a:cs typeface="Futura Lt BT"/>
              </a:rPr>
              <a:t>service, what  vulnerabilities would we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find</a:t>
            </a:r>
            <a:r>
              <a:rPr sz="2000" dirty="0" smtClean="0">
                <a:latin typeface="Futura Lt BT"/>
                <a:cs typeface="Futura Lt BT"/>
              </a:rPr>
              <a:t>?</a:t>
            </a:r>
            <a:endParaRPr lang="en-US" sz="2000" dirty="0" smtClean="0">
              <a:latin typeface="Futura Lt BT"/>
              <a:cs typeface="Futura Lt BT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lang="en-US" sz="2000" dirty="0" smtClean="0">
                <a:latin typeface="Futura Lt BT"/>
                <a:cs typeface="Futura Lt BT"/>
              </a:rPr>
              <a:t> </a:t>
            </a:r>
            <a:r>
              <a:rPr sz="2000" dirty="0" smtClean="0">
                <a:latin typeface="Futura Lt BT"/>
                <a:cs typeface="Futura Lt BT"/>
              </a:rPr>
              <a:t>How </a:t>
            </a:r>
            <a:r>
              <a:rPr sz="2000" spc="-5" dirty="0">
                <a:latin typeface="Futura Lt BT"/>
                <a:cs typeface="Futura Lt BT"/>
              </a:rPr>
              <a:t>can </a:t>
            </a:r>
            <a:r>
              <a:rPr sz="2000" dirty="0">
                <a:latin typeface="Futura Lt BT"/>
                <a:cs typeface="Futura Lt BT"/>
              </a:rPr>
              <a:t>we reduce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them?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25" dirty="0">
                <a:latin typeface="Futura Lt BT"/>
                <a:cs typeface="Futura Lt BT"/>
              </a:rPr>
              <a:t>Would </a:t>
            </a:r>
            <a:r>
              <a:rPr sz="2000" spc="-5" dirty="0">
                <a:latin typeface="Futura Lt BT"/>
                <a:cs typeface="Futura Lt BT"/>
              </a:rPr>
              <a:t>the product or </a:t>
            </a:r>
            <a:r>
              <a:rPr sz="2000" dirty="0">
                <a:latin typeface="Futura Lt BT"/>
                <a:cs typeface="Futura Lt BT"/>
              </a:rPr>
              <a:t>service survive a sustained </a:t>
            </a:r>
            <a:r>
              <a:rPr sz="2000" spc="-5" dirty="0">
                <a:latin typeface="Futura Lt BT"/>
                <a:cs typeface="Futura Lt BT"/>
              </a:rPr>
              <a:t>price</a:t>
            </a:r>
            <a:r>
              <a:rPr sz="2000" spc="-7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war?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5686425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300" y="403344"/>
            <a:ext cx="653542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Can </a:t>
            </a:r>
            <a:r>
              <a:rPr sz="2000" spc="-5" dirty="0">
                <a:latin typeface="Futura Lt BT"/>
                <a:cs typeface="Futura Lt BT"/>
              </a:rPr>
              <a:t>our company be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competitive?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Do we have superior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resources?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Do we have </a:t>
            </a:r>
            <a:r>
              <a:rPr sz="2000" spc="-5" dirty="0">
                <a:latin typeface="Futura Lt BT"/>
                <a:cs typeface="Futura Lt BT"/>
              </a:rPr>
              <a:t>appropriate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management?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Does </a:t>
            </a:r>
            <a:r>
              <a:rPr sz="2000" spc="-5" dirty="0">
                <a:latin typeface="Futura Lt BT"/>
                <a:cs typeface="Futura Lt BT"/>
              </a:rPr>
              <a:t>the organization </a:t>
            </a:r>
            <a:r>
              <a:rPr sz="2000" dirty="0">
                <a:latin typeface="Futura Lt BT"/>
                <a:cs typeface="Futura Lt BT"/>
              </a:rPr>
              <a:t>have </a:t>
            </a:r>
            <a:r>
              <a:rPr sz="2000" spc="-5" dirty="0">
                <a:latin typeface="Futura Lt BT"/>
                <a:cs typeface="Futura Lt BT"/>
              </a:rPr>
              <a:t>direct or </a:t>
            </a:r>
            <a:r>
              <a:rPr sz="2000" dirty="0">
                <a:latin typeface="Futura Lt BT"/>
                <a:cs typeface="Futura Lt BT"/>
              </a:rPr>
              <a:t>related </a:t>
            </a:r>
            <a:r>
              <a:rPr sz="2000" spc="-5" dirty="0">
                <a:latin typeface="Futura Lt BT"/>
                <a:cs typeface="Futura Lt BT"/>
              </a:rPr>
              <a:t>experience </a:t>
            </a:r>
            <a:r>
              <a:rPr sz="2000" dirty="0">
                <a:latin typeface="Futura Lt BT"/>
                <a:cs typeface="Futura Lt BT"/>
              </a:rPr>
              <a:t>with  </a:t>
            </a:r>
            <a:r>
              <a:rPr sz="2000" spc="-5" dirty="0">
                <a:latin typeface="Futura Lt BT"/>
                <a:cs typeface="Futura Lt BT"/>
              </a:rPr>
              <a:t>the market, are </a:t>
            </a:r>
            <a:r>
              <a:rPr sz="2000" dirty="0">
                <a:latin typeface="Futura Lt BT"/>
                <a:cs typeface="Futura Lt BT"/>
              </a:rPr>
              <a:t>its </a:t>
            </a:r>
            <a:r>
              <a:rPr sz="2000" spc="-5" dirty="0">
                <a:latin typeface="Futura Lt BT"/>
                <a:cs typeface="Futura Lt BT"/>
              </a:rPr>
              <a:t>development-process </a:t>
            </a:r>
            <a:r>
              <a:rPr sz="2000" dirty="0">
                <a:latin typeface="Futura Lt BT"/>
                <a:cs typeface="Futura Lt BT"/>
              </a:rPr>
              <a:t>skills </a:t>
            </a:r>
            <a:r>
              <a:rPr sz="2000" spc="-5" dirty="0">
                <a:latin typeface="Futura Lt BT"/>
                <a:cs typeface="Futura Lt BT"/>
              </a:rPr>
              <a:t>appropriate </a:t>
            </a:r>
            <a:r>
              <a:rPr sz="2000" dirty="0">
                <a:latin typeface="Futura Lt BT"/>
                <a:cs typeface="Futura Lt BT"/>
              </a:rPr>
              <a:t>for 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scale </a:t>
            </a:r>
            <a:r>
              <a:rPr sz="2000" spc="-5" dirty="0">
                <a:latin typeface="Futura Lt BT"/>
                <a:cs typeface="Futura Lt BT"/>
              </a:rPr>
              <a:t>and complexity of the project, and does the project  both </a:t>
            </a:r>
            <a:r>
              <a:rPr sz="2000" dirty="0">
                <a:latin typeface="Futura Lt BT"/>
                <a:cs typeface="Futura Lt BT"/>
              </a:rPr>
              <a:t>fit </a:t>
            </a:r>
            <a:r>
              <a:rPr sz="2000" spc="-5" dirty="0">
                <a:latin typeface="Futura Lt BT"/>
                <a:cs typeface="Futura Lt BT"/>
              </a:rPr>
              <a:t>company culture and </a:t>
            </a:r>
            <a:r>
              <a:rPr sz="2000" dirty="0">
                <a:latin typeface="Futura Lt BT"/>
                <a:cs typeface="Futura Lt BT"/>
              </a:rPr>
              <a:t>have a suitable</a:t>
            </a:r>
            <a:r>
              <a:rPr sz="2000" spc="-5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champion?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Can we understand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respond </a:t>
            </a:r>
            <a:r>
              <a:rPr sz="2000" spc="-5" dirty="0">
                <a:latin typeface="Futura Lt BT"/>
                <a:cs typeface="Futura Lt BT"/>
              </a:rPr>
              <a:t>to the</a:t>
            </a:r>
            <a:r>
              <a:rPr sz="2000" spc="-3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market?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EB54A5-8CDC-4AD6-810D-3C6AFE9BD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86" y="5686425"/>
            <a:ext cx="920714" cy="9172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5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19227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Reference 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for</a:t>
            </a:r>
            <a:r>
              <a:rPr spc="-2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Pitch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5"/>
            <a:ext cx="6383601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1.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Journey</a:t>
            </a:r>
            <a:endParaRPr sz="2000" dirty="0">
              <a:latin typeface="Futura Lt BT"/>
              <a:cs typeface="Futura Lt BT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Share top </a:t>
            </a:r>
            <a:r>
              <a:rPr sz="2000" dirty="0">
                <a:latin typeface="Futura Lt BT"/>
                <a:cs typeface="Futura Lt BT"/>
              </a:rPr>
              <a:t>3 </a:t>
            </a:r>
            <a:r>
              <a:rPr sz="2000" spc="-5" dirty="0">
                <a:latin typeface="Futura Lt BT"/>
                <a:cs typeface="Futura Lt BT"/>
              </a:rPr>
              <a:t>observations </a:t>
            </a:r>
            <a:r>
              <a:rPr sz="2000" dirty="0">
                <a:latin typeface="Futura Lt BT"/>
                <a:cs typeface="Futura Lt BT"/>
              </a:rPr>
              <a:t>with</a:t>
            </a:r>
            <a:r>
              <a:rPr sz="2000" spc="-4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photographs</a:t>
            </a: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Share top empathy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video</a:t>
            </a: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Share top </a:t>
            </a:r>
            <a:r>
              <a:rPr sz="2000" dirty="0">
                <a:latin typeface="Futura Lt BT"/>
                <a:cs typeface="Futura Lt BT"/>
              </a:rPr>
              <a:t>3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insights</a:t>
            </a: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Share the </a:t>
            </a:r>
            <a:r>
              <a:rPr sz="2000" spc="-10" dirty="0">
                <a:latin typeface="Futura Lt BT"/>
                <a:cs typeface="Futura Lt BT"/>
              </a:rPr>
              <a:t>Problem </a:t>
            </a:r>
            <a:r>
              <a:rPr sz="2000" spc="-5" dirty="0">
                <a:latin typeface="Futura Lt BT"/>
                <a:cs typeface="Futura Lt BT"/>
              </a:rPr>
              <a:t>Statement</a:t>
            </a:r>
            <a:endParaRPr sz="2000" dirty="0">
              <a:latin typeface="Futura Lt BT"/>
              <a:cs typeface="Futura Lt BT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15" dirty="0">
                <a:latin typeface="Futura Lt BT"/>
                <a:cs typeface="Futura Lt BT"/>
              </a:rPr>
              <a:t>Present </a:t>
            </a:r>
            <a:r>
              <a:rPr sz="2000" spc="-5" dirty="0">
                <a:latin typeface="Futura Lt BT"/>
                <a:cs typeface="Futura Lt BT"/>
              </a:rPr>
              <a:t>the top </a:t>
            </a:r>
            <a:r>
              <a:rPr sz="2000" dirty="0">
                <a:latin typeface="Futura Lt BT"/>
                <a:cs typeface="Futura Lt BT"/>
              </a:rPr>
              <a:t>2 ideas &amp; how </a:t>
            </a:r>
            <a:r>
              <a:rPr sz="2000" spc="-5" dirty="0">
                <a:latin typeface="Futura Lt BT"/>
                <a:cs typeface="Futura Lt BT"/>
              </a:rPr>
              <a:t>did </a:t>
            </a:r>
            <a:r>
              <a:rPr sz="2000" dirty="0">
                <a:latin typeface="Futura Lt BT"/>
                <a:cs typeface="Futura Lt BT"/>
              </a:rPr>
              <a:t>you </a:t>
            </a:r>
            <a:r>
              <a:rPr sz="2000" spc="-5" dirty="0">
                <a:latin typeface="Futura Lt BT"/>
                <a:cs typeface="Futura Lt BT"/>
              </a:rPr>
              <a:t>get</a:t>
            </a:r>
            <a:r>
              <a:rPr sz="2000" spc="-6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them!!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2473885"/>
            <a:ext cx="6459801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05435" algn="l"/>
              </a:tabLst>
            </a:pP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dirty="0">
                <a:latin typeface="Futura Lt BT"/>
                <a:cs typeface="Futura Lt BT"/>
              </a:rPr>
              <a:t>: 5 Min. : </a:t>
            </a:r>
            <a:r>
              <a:rPr sz="2000" spc="-5" dirty="0">
                <a:latin typeface="Futura Lt BT"/>
                <a:cs typeface="Futura Lt BT"/>
              </a:rPr>
              <a:t>Story </a:t>
            </a:r>
            <a:r>
              <a:rPr sz="2000" dirty="0">
                <a:latin typeface="Futura Lt BT"/>
                <a:cs typeface="Futura Lt BT"/>
              </a:rPr>
              <a:t>&amp; </a:t>
            </a:r>
            <a:r>
              <a:rPr sz="2000" spc="-5" dirty="0">
                <a:latin typeface="Futura Lt BT"/>
                <a:cs typeface="Futura Lt BT"/>
              </a:rPr>
              <a:t>Share the </a:t>
            </a:r>
            <a:r>
              <a:rPr sz="2000" dirty="0">
                <a:latin typeface="Futura Lt BT"/>
                <a:cs typeface="Futura Lt BT"/>
              </a:rPr>
              <a:t>1</a:t>
            </a:r>
            <a:r>
              <a:rPr sz="2000" spc="-9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prototypes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AutoNum type="arabicPeriod" startAt="2"/>
            </a:pPr>
            <a:endParaRPr sz="20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rabicPeriod" startAt="2"/>
              <a:tabLst>
                <a:tab pos="305435" algn="l"/>
              </a:tabLst>
            </a:pPr>
            <a:r>
              <a:rPr sz="2000" spc="-5" dirty="0">
                <a:latin typeface="Futura Lt BT"/>
                <a:cs typeface="Futura Lt BT"/>
              </a:rPr>
              <a:t>Business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Plan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AutoNum type="arabicPeriod" startAt="2"/>
            </a:pPr>
            <a:endParaRPr sz="20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rabicPeriod" startAt="2"/>
              <a:tabLst>
                <a:tab pos="305435" algn="l"/>
              </a:tabLst>
            </a:pPr>
            <a:r>
              <a:rPr sz="2000" spc="-5" dirty="0">
                <a:latin typeface="Futura Lt BT"/>
                <a:cs typeface="Futura Lt BT"/>
              </a:rPr>
              <a:t>Experience</a:t>
            </a:r>
            <a:endParaRPr sz="2000" dirty="0">
              <a:latin typeface="Futura Lt BT"/>
              <a:cs typeface="Futura Lt BT"/>
            </a:endParaRPr>
          </a:p>
        </p:txBody>
      </p:sp>
      <p:pic>
        <p:nvPicPr>
          <p:cNvPr id="7" name="Picture 6" descr="T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676" y="0"/>
            <a:ext cx="1188724" cy="11842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60005"/>
                </a:moveTo>
                <a:lnTo>
                  <a:pt x="3443998" y="7560005"/>
                </a:lnTo>
                <a:lnTo>
                  <a:pt x="3443998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49"/>
            <a:ext cx="1831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92A2B"/>
                </a:solidFill>
                <a:latin typeface="Century Gothic"/>
                <a:cs typeface="Century Gothic"/>
              </a:rPr>
              <a:t>3.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Worth</a:t>
            </a:r>
            <a:r>
              <a:rPr sz="3000" spc="-8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292A2B"/>
                </a:solidFill>
                <a:latin typeface="Century Gothic"/>
                <a:cs typeface="Century Gothic"/>
              </a:rPr>
              <a:t>It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300" y="340281"/>
            <a:ext cx="6548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latin typeface="Futura Hv BT"/>
                <a:cs typeface="Futura Hv BT"/>
              </a:rPr>
              <a:t>Finally, </a:t>
            </a:r>
            <a:r>
              <a:rPr sz="2000" b="1" spc="-5" dirty="0">
                <a:latin typeface="Futura Hv BT"/>
                <a:cs typeface="Futura Hv BT"/>
              </a:rPr>
              <a:t>if the </a:t>
            </a:r>
            <a:r>
              <a:rPr sz="2000" b="1" spc="-80" dirty="0">
                <a:latin typeface="Futura Hv BT"/>
                <a:cs typeface="Futura Hv BT"/>
              </a:rPr>
              <a:t>R-W-W </a:t>
            </a:r>
            <a:r>
              <a:rPr sz="2000" b="1" spc="-10" dirty="0">
                <a:latin typeface="Futura Hv BT"/>
                <a:cs typeface="Futura Hv BT"/>
              </a:rPr>
              <a:t>Screen </a:t>
            </a:r>
            <a:r>
              <a:rPr sz="2000" b="1" spc="-5" dirty="0">
                <a:latin typeface="Futura Hv BT"/>
                <a:cs typeface="Futura Hv BT"/>
              </a:rPr>
              <a:t>shows </a:t>
            </a:r>
            <a:r>
              <a:rPr sz="2000" b="1" spc="-10" dirty="0">
                <a:latin typeface="Futura Hv BT"/>
                <a:cs typeface="Futura Hv BT"/>
              </a:rPr>
              <a:t>promise </a:t>
            </a:r>
            <a:r>
              <a:rPr sz="2000" b="1" spc="-5" dirty="0">
                <a:latin typeface="Futura Hv BT"/>
                <a:cs typeface="Futura Hv BT"/>
              </a:rPr>
              <a:t>in the </a:t>
            </a:r>
            <a:r>
              <a:rPr sz="2000" b="1" spc="-10" dirty="0">
                <a:latin typeface="Futura Hv BT"/>
                <a:cs typeface="Futura Hv BT"/>
              </a:rPr>
              <a:t>first  </a:t>
            </a:r>
            <a:r>
              <a:rPr sz="2000" b="1" spc="-5" dirty="0">
                <a:latin typeface="Futura Hv BT"/>
                <a:cs typeface="Futura Hv BT"/>
              </a:rPr>
              <a:t>two </a:t>
            </a:r>
            <a:r>
              <a:rPr sz="2000" b="1" spc="-10" dirty="0">
                <a:latin typeface="Futura Hv BT"/>
                <a:cs typeface="Futura Hv BT"/>
              </a:rPr>
              <a:t>steps, </a:t>
            </a:r>
            <a:r>
              <a:rPr sz="2000" b="1" spc="15" dirty="0">
                <a:latin typeface="Futura Hv BT"/>
                <a:cs typeface="Futura Hv BT"/>
              </a:rPr>
              <a:t>it’s </a:t>
            </a:r>
            <a:r>
              <a:rPr sz="2000" b="1" spc="-5" dirty="0">
                <a:latin typeface="Futura Hv BT"/>
                <a:cs typeface="Futura Hv BT"/>
              </a:rPr>
              <a:t>time to </a:t>
            </a:r>
            <a:r>
              <a:rPr sz="2000" b="1" spc="-10" dirty="0">
                <a:latin typeface="Futura Hv BT"/>
                <a:cs typeface="Futura Hv BT"/>
              </a:rPr>
              <a:t>explore </a:t>
            </a:r>
            <a:r>
              <a:rPr sz="2000" b="1" spc="-5" dirty="0">
                <a:latin typeface="Futura Hv BT"/>
                <a:cs typeface="Futura Hv BT"/>
              </a:rPr>
              <a:t>the risks vs.</a:t>
            </a:r>
            <a:r>
              <a:rPr sz="2000" b="1" spc="-25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payoffs.</a:t>
            </a:r>
            <a:endParaRPr sz="2000">
              <a:latin typeface="Futura Hv BT"/>
              <a:cs typeface="Futura Hv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300" y="1254681"/>
            <a:ext cx="6391275" cy="520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77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spc="-10" dirty="0">
                <a:latin typeface="Futura Lt BT"/>
                <a:cs typeface="Futura Lt BT"/>
              </a:rPr>
              <a:t>Will </a:t>
            </a:r>
            <a:r>
              <a:rPr sz="2000" spc="-5" dirty="0">
                <a:latin typeface="Futura Lt BT"/>
                <a:cs typeface="Futura Lt BT"/>
              </a:rPr>
              <a:t>the product or </a:t>
            </a:r>
            <a:r>
              <a:rPr sz="2000" dirty="0">
                <a:latin typeface="Futura Lt BT"/>
                <a:cs typeface="Futura Lt BT"/>
              </a:rPr>
              <a:t>service </a:t>
            </a:r>
            <a:r>
              <a:rPr sz="2000" spc="-5" dirty="0">
                <a:latin typeface="Futura Lt BT"/>
                <a:cs typeface="Futura Lt BT"/>
              </a:rPr>
              <a:t>be profitable at an acceptable  </a:t>
            </a:r>
            <a:r>
              <a:rPr sz="2000" dirty="0">
                <a:latin typeface="Futura Lt BT"/>
                <a:cs typeface="Futura Lt BT"/>
              </a:rPr>
              <a:t>risk?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Are </a:t>
            </a:r>
            <a:r>
              <a:rPr sz="2000" dirty="0">
                <a:latin typeface="Futura Lt BT"/>
                <a:cs typeface="Futura Lt BT"/>
              </a:rPr>
              <a:t>forecasted returns </a:t>
            </a:r>
            <a:r>
              <a:rPr sz="2000" spc="-5" dirty="0">
                <a:latin typeface="Futura Lt BT"/>
                <a:cs typeface="Futura Lt BT"/>
              </a:rPr>
              <a:t>greater than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costs?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Are </a:t>
            </a:r>
            <a:r>
              <a:rPr sz="2000" dirty="0">
                <a:latin typeface="Futura Lt BT"/>
                <a:cs typeface="Futura Lt BT"/>
              </a:rPr>
              <a:t>risks</a:t>
            </a:r>
            <a:r>
              <a:rPr sz="2000" spc="-5" dirty="0">
                <a:latin typeface="Futura Lt BT"/>
                <a:cs typeface="Futura Lt BT"/>
              </a:rPr>
              <a:t> acceptable?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How will small </a:t>
            </a:r>
            <a:r>
              <a:rPr sz="2000" spc="-5" dirty="0">
                <a:latin typeface="Futura Lt BT"/>
                <a:cs typeface="Futura Lt BT"/>
              </a:rPr>
              <a:t>changes </a:t>
            </a:r>
            <a:r>
              <a:rPr sz="2000" dirty="0">
                <a:latin typeface="Futura Lt BT"/>
                <a:cs typeface="Futura Lt BT"/>
              </a:rPr>
              <a:t>in </a:t>
            </a:r>
            <a:r>
              <a:rPr sz="2000" spc="-5" dirty="0">
                <a:latin typeface="Futura Lt BT"/>
                <a:cs typeface="Futura Lt BT"/>
              </a:rPr>
              <a:t>price, market </a:t>
            </a:r>
            <a:r>
              <a:rPr sz="2000" dirty="0">
                <a:latin typeface="Futura Lt BT"/>
                <a:cs typeface="Futura Lt BT"/>
              </a:rPr>
              <a:t>share,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dirty="0">
                <a:latin typeface="Futura Lt BT"/>
                <a:cs typeface="Futura Lt BT"/>
              </a:rPr>
              <a:t>launch  </a:t>
            </a:r>
            <a:r>
              <a:rPr sz="2000" spc="-5" dirty="0">
                <a:latin typeface="Futura Lt BT"/>
                <a:cs typeface="Futura Lt BT"/>
              </a:rPr>
              <a:t>timing affect cash </a:t>
            </a:r>
            <a:r>
              <a:rPr sz="2000" dirty="0">
                <a:latin typeface="Futura Lt BT"/>
                <a:cs typeface="Futura Lt BT"/>
              </a:rPr>
              <a:t>flows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spc="-10" dirty="0">
                <a:latin typeface="Futura Lt BT"/>
                <a:cs typeface="Futura Lt BT"/>
              </a:rPr>
              <a:t>break-even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points?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Does launching </a:t>
            </a:r>
            <a:r>
              <a:rPr sz="2000" spc="-5" dirty="0">
                <a:latin typeface="Futura Lt BT"/>
                <a:cs typeface="Futura Lt BT"/>
              </a:rPr>
              <a:t>the product make </a:t>
            </a:r>
            <a:r>
              <a:rPr sz="2000" dirty="0">
                <a:latin typeface="Futura Lt BT"/>
                <a:cs typeface="Futura Lt BT"/>
              </a:rPr>
              <a:t>strategic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sense?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Does </a:t>
            </a:r>
            <a:r>
              <a:rPr sz="2000" spc="-5" dirty="0">
                <a:latin typeface="Futura Lt BT"/>
                <a:cs typeface="Futura Lt BT"/>
              </a:rPr>
              <a:t>the product or </a:t>
            </a:r>
            <a:r>
              <a:rPr sz="2000" dirty="0">
                <a:latin typeface="Futura Lt BT"/>
                <a:cs typeface="Futura Lt BT"/>
              </a:rPr>
              <a:t>service fit </a:t>
            </a:r>
            <a:r>
              <a:rPr sz="2000" spc="-5" dirty="0">
                <a:latin typeface="Futura Lt BT"/>
                <a:cs typeface="Futura Lt BT"/>
              </a:rPr>
              <a:t>our overall growth</a:t>
            </a:r>
            <a:r>
              <a:rPr sz="2000" spc="-7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strategy?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10" dirty="0">
                <a:latin typeface="Futura Lt BT"/>
                <a:cs typeface="Futura Lt BT"/>
              </a:rPr>
              <a:t>Will </a:t>
            </a:r>
            <a:r>
              <a:rPr sz="2000" dirty="0">
                <a:latin typeface="Futura Lt BT"/>
                <a:cs typeface="Futura Lt BT"/>
              </a:rPr>
              <a:t>it </a:t>
            </a:r>
            <a:r>
              <a:rPr sz="2000" spc="-5" dirty="0">
                <a:latin typeface="Futura Lt BT"/>
                <a:cs typeface="Futura Lt BT"/>
              </a:rPr>
              <a:t>enhance the </a:t>
            </a:r>
            <a:r>
              <a:rPr sz="2000" spc="5" dirty="0">
                <a:latin typeface="Futura Lt BT"/>
                <a:cs typeface="Futura Lt BT"/>
              </a:rPr>
              <a:t>company’s </a:t>
            </a:r>
            <a:r>
              <a:rPr sz="2000" spc="-5" dirty="0">
                <a:latin typeface="Futura Lt BT"/>
                <a:cs typeface="Futura Lt BT"/>
              </a:rPr>
              <a:t>capabilities </a:t>
            </a:r>
            <a:r>
              <a:rPr sz="2000" spc="-60" dirty="0">
                <a:latin typeface="Futura Lt BT"/>
                <a:cs typeface="Futura Lt BT"/>
              </a:rPr>
              <a:t>by, </a:t>
            </a:r>
            <a:r>
              <a:rPr sz="2000" dirty="0">
                <a:latin typeface="Futura Lt BT"/>
                <a:cs typeface="Futura Lt BT"/>
              </a:rPr>
              <a:t>for </a:t>
            </a:r>
            <a:r>
              <a:rPr sz="2000" spc="-5" dirty="0">
                <a:latin typeface="Futura Lt BT"/>
                <a:cs typeface="Futura Lt BT"/>
              </a:rPr>
              <a:t>example,  driving the expansion of </a:t>
            </a:r>
            <a:r>
              <a:rPr sz="2000" spc="-10" dirty="0">
                <a:latin typeface="Futura Lt BT"/>
                <a:cs typeface="Futura Lt BT"/>
              </a:rPr>
              <a:t>manufacturing, </a:t>
            </a:r>
            <a:r>
              <a:rPr sz="2000" dirty="0">
                <a:latin typeface="Futura Lt BT"/>
                <a:cs typeface="Futura Lt BT"/>
              </a:rPr>
              <a:t>human </a:t>
            </a:r>
            <a:r>
              <a:rPr sz="2000" spc="-5" dirty="0">
                <a:latin typeface="Futura Lt BT"/>
                <a:cs typeface="Futura Lt BT"/>
              </a:rPr>
              <a:t>capital,  </a:t>
            </a:r>
            <a:r>
              <a:rPr sz="2000" dirty="0">
                <a:latin typeface="Futura Lt BT"/>
                <a:cs typeface="Futura Lt BT"/>
              </a:rPr>
              <a:t>logistics, </a:t>
            </a:r>
            <a:r>
              <a:rPr sz="2000" spc="-5" dirty="0">
                <a:latin typeface="Futura Lt BT"/>
                <a:cs typeface="Futura Lt BT"/>
              </a:rPr>
              <a:t>or other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functions?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7" name="Picture 6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8081" y="0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7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2167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Assessment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92249" y="362410"/>
          <a:ext cx="4958714" cy="409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66638">
                <a:tc>
                  <a:txBody>
                    <a:bodyPr/>
                    <a:lstStyle/>
                    <a:p>
                      <a:pPr marL="31750">
                        <a:lnSpc>
                          <a:spcPts val="2325"/>
                        </a:lnSpc>
                      </a:pPr>
                      <a:r>
                        <a:rPr sz="2000" b="1" spc="-10" dirty="0">
                          <a:latin typeface="Futura Hv BT"/>
                          <a:cs typeface="Futura Hv BT"/>
                        </a:rPr>
                        <a:t>Specific </a:t>
                      </a:r>
                      <a:r>
                        <a:rPr sz="2000" b="1" spc="-5" dirty="0">
                          <a:latin typeface="Futura Hv BT"/>
                          <a:cs typeface="Futura Hv BT"/>
                        </a:rPr>
                        <a:t>Assessment</a:t>
                      </a:r>
                      <a:r>
                        <a:rPr sz="2000" b="1" dirty="0">
                          <a:latin typeface="Futura Hv BT"/>
                          <a:cs typeface="Futura Hv BT"/>
                        </a:rPr>
                        <a:t> </a:t>
                      </a:r>
                      <a:r>
                        <a:rPr sz="2000" b="1" spc="-10" dirty="0">
                          <a:latin typeface="Futura Hv BT"/>
                          <a:cs typeface="Futura Hv BT"/>
                        </a:rPr>
                        <a:t>method</a:t>
                      </a:r>
                      <a:endParaRPr sz="2000">
                        <a:latin typeface="Futura Hv BT"/>
                        <a:cs typeface="Futura Hv B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Class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participation during</a:t>
                      </a:r>
                      <a:r>
                        <a:rPr sz="2000" spc="-30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15" dirty="0">
                          <a:latin typeface="Futura Lt BT"/>
                          <a:cs typeface="Futura Lt BT"/>
                        </a:rPr>
                        <a:t>Project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2325"/>
                        </a:lnSpc>
                      </a:pPr>
                      <a:r>
                        <a:rPr sz="2000" b="1" spc="-25" dirty="0">
                          <a:latin typeface="Futura Hv BT"/>
                          <a:cs typeface="Futura Hv BT"/>
                        </a:rPr>
                        <a:t>Weight</a:t>
                      </a:r>
                      <a:endParaRPr sz="2000">
                        <a:latin typeface="Futura Hv BT"/>
                        <a:cs typeface="Futura Hv B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10%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1750" marR="83946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Minor </a:t>
                      </a:r>
                      <a:r>
                        <a:rPr sz="2000" spc="-15" dirty="0">
                          <a:latin typeface="Futura Lt BT"/>
                          <a:cs typeface="Futura Lt BT"/>
                        </a:rPr>
                        <a:t>Project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after day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2  (10%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Prototype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&amp;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Pitch</a:t>
                      </a:r>
                      <a:r>
                        <a:rPr sz="2000" spc="-70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10%)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20%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Major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Project: Prototype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&amp;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 Pitch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+ Quiz &amp;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Reflective</a:t>
                      </a:r>
                      <a:r>
                        <a:rPr sz="2000" spc="-35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Note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30%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2157">
                <a:tc>
                  <a:txBody>
                    <a:bodyPr/>
                    <a:lstStyle/>
                    <a:p>
                      <a:pPr marL="31750" marR="12255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15" dirty="0">
                          <a:latin typeface="Futura Lt BT"/>
                          <a:cs typeface="Futura Lt BT"/>
                        </a:rPr>
                        <a:t>Final Project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Presentation  (Prototype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&amp;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Pitch)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40%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11299" y="6742489"/>
            <a:ext cx="6880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Futura Lt BT"/>
                <a:cs typeface="Futura Lt BT"/>
              </a:rPr>
              <a:t>*Creation of Audio </a:t>
            </a:r>
            <a:r>
              <a:rPr sz="1600" i="1" spc="-10" dirty="0">
                <a:latin typeface="Futura Lt BT"/>
                <a:cs typeface="Futura Lt BT"/>
              </a:rPr>
              <a:t>Visual </a:t>
            </a:r>
            <a:r>
              <a:rPr sz="1600" i="1" dirty="0">
                <a:latin typeface="Futura Lt BT"/>
                <a:cs typeface="Futura Lt BT"/>
              </a:rPr>
              <a:t>material </a:t>
            </a:r>
            <a:r>
              <a:rPr sz="1600" i="1" spc="-5" dirty="0">
                <a:latin typeface="Futura Lt BT"/>
                <a:cs typeface="Futura Lt BT"/>
              </a:rPr>
              <a:t>for different screens </a:t>
            </a:r>
            <a:r>
              <a:rPr sz="1600" i="1" dirty="0">
                <a:latin typeface="Futura Lt BT"/>
                <a:cs typeface="Futura Lt BT"/>
              </a:rPr>
              <a:t>will </a:t>
            </a:r>
            <a:r>
              <a:rPr sz="1600" i="1" spc="-5" dirty="0">
                <a:latin typeface="Futura Lt BT"/>
                <a:cs typeface="Futura Lt BT"/>
              </a:rPr>
              <a:t>be greatly</a:t>
            </a:r>
            <a:r>
              <a:rPr sz="1600" i="1" spc="-40" dirty="0">
                <a:latin typeface="Futura Lt BT"/>
                <a:cs typeface="Futura Lt BT"/>
              </a:rPr>
              <a:t> </a:t>
            </a:r>
            <a:r>
              <a:rPr sz="1600" i="1" spc="-5" dirty="0">
                <a:latin typeface="Futura Lt BT"/>
                <a:cs typeface="Futura Lt BT"/>
              </a:rPr>
              <a:t>appreciated</a:t>
            </a:r>
            <a:endParaRPr sz="160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7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9775"/>
            <a:ext cx="167893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92A2B"/>
                </a:solidFill>
              </a:rPr>
              <a:t>Final  Learning  </a:t>
            </a:r>
            <a:r>
              <a:rPr spc="-5" dirty="0">
                <a:solidFill>
                  <a:srgbClr val="292A2B"/>
                </a:solidFill>
              </a:rPr>
              <a:t>Outcome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340285"/>
            <a:ext cx="57740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1. </a:t>
            </a:r>
            <a:r>
              <a:rPr sz="2000" spc="-10" dirty="0">
                <a:latin typeface="Futura Lt BT"/>
                <a:cs typeface="Futura Lt BT"/>
              </a:rPr>
              <a:t>Learn </a:t>
            </a:r>
            <a:r>
              <a:rPr sz="2000" spc="-5" dirty="0">
                <a:latin typeface="Futura Lt BT"/>
                <a:cs typeface="Futura Lt BT"/>
              </a:rPr>
              <a:t>design thinking as an approach </a:t>
            </a:r>
            <a:r>
              <a:rPr sz="2000" dirty="0">
                <a:latin typeface="Futura Lt BT"/>
                <a:cs typeface="Futura Lt BT"/>
              </a:rPr>
              <a:t>for  human- </a:t>
            </a:r>
            <a:r>
              <a:rPr sz="2000" spc="-5" dirty="0">
                <a:latin typeface="Futura Lt BT"/>
                <a:cs typeface="Futura Lt BT"/>
              </a:rPr>
              <a:t>centred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innovation.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299" y="1254685"/>
            <a:ext cx="631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2. </a:t>
            </a:r>
            <a:r>
              <a:rPr sz="2000" spc="-10" dirty="0">
                <a:latin typeface="Futura Lt BT"/>
                <a:cs typeface="Futura Lt BT"/>
              </a:rPr>
              <a:t>Practice </a:t>
            </a:r>
            <a:r>
              <a:rPr sz="2000" dirty="0">
                <a:latin typeface="Futura Lt BT"/>
                <a:cs typeface="Futura Lt BT"/>
              </a:rPr>
              <a:t>interviewing </a:t>
            </a:r>
            <a:r>
              <a:rPr sz="2000" spc="-5" dirty="0">
                <a:latin typeface="Futura Lt BT"/>
                <a:cs typeface="Futura Lt BT"/>
              </a:rPr>
              <a:t>and observation </a:t>
            </a:r>
            <a:r>
              <a:rPr sz="2000" dirty="0">
                <a:latin typeface="Futura Lt BT"/>
                <a:cs typeface="Futura Lt BT"/>
              </a:rPr>
              <a:t>skills </a:t>
            </a:r>
            <a:r>
              <a:rPr sz="2000" spc="-5" dirty="0">
                <a:latin typeface="Futura Lt BT"/>
                <a:cs typeface="Futura Lt BT"/>
              </a:rPr>
              <a:t>to develop an  empathetic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15" dirty="0">
                <a:latin typeface="Futura Lt BT"/>
                <a:cs typeface="Futura Lt BT"/>
              </a:rPr>
              <a:t>worldview.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9" y="2169085"/>
            <a:ext cx="623506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05435" algn="l"/>
              </a:tabLst>
            </a:pPr>
            <a:r>
              <a:rPr sz="2000" spc="-20" dirty="0">
                <a:latin typeface="Futura Lt BT"/>
                <a:cs typeface="Futura Lt BT"/>
              </a:rPr>
              <a:t>Framing </a:t>
            </a:r>
            <a:r>
              <a:rPr sz="2000" spc="-5" dirty="0">
                <a:latin typeface="Futura Lt BT"/>
                <a:cs typeface="Futura Lt BT"/>
              </a:rPr>
              <a:t>actionable problem</a:t>
            </a:r>
            <a:r>
              <a:rPr sz="2000" spc="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statements.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AutoNum type="arabicPeriod" startAt="3"/>
            </a:pPr>
            <a:endParaRPr sz="20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rabicPeriod" startAt="3"/>
              <a:tabLst>
                <a:tab pos="305435" algn="l"/>
              </a:tabLst>
            </a:pPr>
            <a:r>
              <a:rPr sz="2000" spc="-5" dirty="0">
                <a:latin typeface="Futura Lt BT"/>
                <a:cs typeface="Futura Lt BT"/>
              </a:rPr>
              <a:t>Ideate </a:t>
            </a:r>
            <a:r>
              <a:rPr sz="2000" dirty="0">
                <a:latin typeface="Futura Lt BT"/>
                <a:cs typeface="Futura Lt BT"/>
              </a:rPr>
              <a:t>&amp; </a:t>
            </a:r>
            <a:r>
              <a:rPr sz="2000" spc="-5" dirty="0">
                <a:latin typeface="Futura Lt BT"/>
                <a:cs typeface="Futura Lt BT"/>
              </a:rPr>
              <a:t>create </a:t>
            </a:r>
            <a:r>
              <a:rPr sz="2000" dirty="0">
                <a:latin typeface="Futura Lt BT"/>
                <a:cs typeface="Futura Lt BT"/>
              </a:rPr>
              <a:t>a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storyboard.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AutoNum type="arabicPeriod" startAt="3"/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3"/>
              <a:tabLst>
                <a:tab pos="305435" algn="l"/>
              </a:tabLst>
            </a:pPr>
            <a:r>
              <a:rPr sz="2000" dirty="0">
                <a:latin typeface="Futura Lt BT"/>
                <a:cs typeface="Futura Lt BT"/>
              </a:rPr>
              <a:t>Understanding </a:t>
            </a:r>
            <a:r>
              <a:rPr sz="2000" spc="-5" dirty="0">
                <a:latin typeface="Futura Lt BT"/>
                <a:cs typeface="Futura Lt BT"/>
              </a:rPr>
              <a:t>of prototyping as </a:t>
            </a:r>
            <a:r>
              <a:rPr sz="2000" dirty="0">
                <a:latin typeface="Futura Lt BT"/>
                <a:cs typeface="Futura Lt BT"/>
              </a:rPr>
              <a:t>a strategy </a:t>
            </a:r>
            <a:r>
              <a:rPr sz="2000" spc="-5" dirty="0">
                <a:latin typeface="Futura Lt BT"/>
                <a:cs typeface="Futura Lt BT"/>
              </a:rPr>
              <a:t>to develop </a:t>
            </a:r>
            <a:r>
              <a:rPr sz="2000" dirty="0">
                <a:latin typeface="Futura Lt BT"/>
                <a:cs typeface="Futura Lt BT"/>
              </a:rPr>
              <a:t>&amp;  </a:t>
            </a:r>
            <a:r>
              <a:rPr sz="2000" spc="-5" dirty="0">
                <a:latin typeface="Futura Lt BT"/>
                <a:cs typeface="Futura Lt BT"/>
              </a:rPr>
              <a:t>test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ideas.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AutoNum type="arabicPeriod" startAt="3"/>
            </a:pPr>
            <a:endParaRPr sz="2050" dirty="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AutoNum type="arabicPeriod" startAt="3"/>
              <a:tabLst>
                <a:tab pos="305435" algn="l"/>
              </a:tabLst>
            </a:pPr>
            <a:r>
              <a:rPr sz="2000" dirty="0">
                <a:latin typeface="Futura Lt BT"/>
                <a:cs typeface="Futura Lt BT"/>
              </a:rPr>
              <a:t>Develop </a:t>
            </a:r>
            <a:r>
              <a:rPr sz="2000" spc="-5" dirty="0">
                <a:latin typeface="Futura Lt BT"/>
                <a:cs typeface="Futura Lt BT"/>
              </a:rPr>
              <a:t>problem </a:t>
            </a:r>
            <a:r>
              <a:rPr sz="2000" dirty="0">
                <a:latin typeface="Futura Lt BT"/>
                <a:cs typeface="Futura Lt BT"/>
              </a:rPr>
              <a:t>solving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approach.</a:t>
            </a:r>
          </a:p>
        </p:txBody>
      </p:sp>
      <p:pic>
        <p:nvPicPr>
          <p:cNvPr id="8" name="Picture 7" descr="lear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6700" y="0"/>
            <a:ext cx="1536700" cy="1154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537" y="3273513"/>
            <a:ext cx="717376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9020" marR="5080" indent="-23069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FINAL </a:t>
            </a:r>
            <a:r>
              <a:rPr spc="-35" dirty="0"/>
              <a:t>PRESENTATION </a:t>
            </a:r>
            <a:r>
              <a:rPr spc="-20" dirty="0"/>
              <a:t>COVERAGE  </a:t>
            </a:r>
            <a:r>
              <a:rPr spc="-5" dirty="0"/>
              <a:t>3RD</a:t>
            </a:r>
            <a:r>
              <a:rPr spc="-10" dirty="0"/>
              <a:t> </a:t>
            </a:r>
            <a:r>
              <a:rPr spc="-75" dirty="0"/>
              <a:t>DAY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1473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Projects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340285"/>
            <a:ext cx="70821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2. </a:t>
            </a:r>
            <a:r>
              <a:rPr sz="2000" dirty="0">
                <a:latin typeface="Futura Lt BT"/>
                <a:cs typeface="Futura Lt BT"/>
              </a:rPr>
              <a:t>Major </a:t>
            </a:r>
            <a:r>
              <a:rPr sz="2000" spc="-15" dirty="0">
                <a:latin typeface="Futura Lt BT"/>
                <a:cs typeface="Futura Lt BT"/>
              </a:rPr>
              <a:t>Project </a:t>
            </a:r>
            <a:r>
              <a:rPr sz="2000" dirty="0">
                <a:latin typeface="Futura Lt BT"/>
                <a:cs typeface="Futura Lt BT"/>
              </a:rPr>
              <a:t>: </a:t>
            </a:r>
            <a:r>
              <a:rPr sz="2000" spc="-5" dirty="0">
                <a:latin typeface="Futura Lt BT"/>
                <a:cs typeface="Futura Lt BT"/>
              </a:rPr>
              <a:t>Self </a:t>
            </a:r>
            <a:r>
              <a:rPr sz="2000" dirty="0">
                <a:latin typeface="Futura Lt BT"/>
                <a:cs typeface="Futura Lt BT"/>
              </a:rPr>
              <a:t>Guided </a:t>
            </a:r>
            <a:r>
              <a:rPr sz="2000" spc="-65" dirty="0">
                <a:latin typeface="Futura Lt BT"/>
                <a:cs typeface="Futura Lt BT"/>
              </a:rPr>
              <a:t>Team </a:t>
            </a:r>
            <a:r>
              <a:rPr sz="2000" dirty="0">
                <a:latin typeface="Futura Lt BT"/>
                <a:cs typeface="Futura Lt BT"/>
              </a:rPr>
              <a:t>- </a:t>
            </a:r>
            <a:r>
              <a:rPr sz="2000" spc="-5" dirty="0">
                <a:latin typeface="Futura Lt BT"/>
                <a:cs typeface="Futura Lt BT"/>
              </a:rPr>
              <a:t>till </a:t>
            </a:r>
            <a:r>
              <a:rPr sz="2000" dirty="0">
                <a:latin typeface="Futura Lt BT"/>
                <a:cs typeface="Futura Lt BT"/>
              </a:rPr>
              <a:t>we </a:t>
            </a:r>
            <a:r>
              <a:rPr sz="2000" spc="-5" dirty="0">
                <a:latin typeface="Futura Lt BT"/>
                <a:cs typeface="Futura Lt BT"/>
              </a:rPr>
              <a:t>meet on </a:t>
            </a:r>
            <a:r>
              <a:rPr sz="2000" dirty="0">
                <a:latin typeface="Futura Lt BT"/>
                <a:cs typeface="Futura Lt BT"/>
              </a:rPr>
              <a:t>Day</a:t>
            </a:r>
            <a:r>
              <a:rPr sz="2000" spc="3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299" y="949885"/>
            <a:ext cx="5981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Kind of Organizations where you may get</a:t>
            </a:r>
            <a:r>
              <a:rPr sz="2000" b="1" spc="2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placed</a:t>
            </a:r>
            <a:endParaRPr sz="2000">
              <a:latin typeface="Futura Hv BT"/>
              <a:cs typeface="Futura Hv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8" y="3796208"/>
            <a:ext cx="19640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Futura Hv BT"/>
                <a:cs typeface="Futura Hv BT"/>
              </a:rPr>
              <a:t>Session </a:t>
            </a:r>
            <a:r>
              <a:rPr sz="2000" b="1" i="1" spc="-5" dirty="0">
                <a:latin typeface="Futura Hv BT"/>
                <a:cs typeface="Futura Hv BT"/>
              </a:rPr>
              <a:t>1 &amp;</a:t>
            </a:r>
            <a:r>
              <a:rPr sz="2000" b="1" i="1" spc="-55" dirty="0">
                <a:latin typeface="Futura Hv BT"/>
                <a:cs typeface="Futura Hv BT"/>
              </a:rPr>
              <a:t> </a:t>
            </a:r>
            <a:r>
              <a:rPr sz="2000" b="1" i="1" spc="-5" dirty="0">
                <a:latin typeface="Futura Hv BT"/>
                <a:cs typeface="Futura Hv BT"/>
              </a:rPr>
              <a:t>2</a:t>
            </a:r>
            <a:endParaRPr sz="2000" dirty="0">
              <a:latin typeface="Futura Hv BT"/>
              <a:cs typeface="Futura Hv B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1299" y="4405809"/>
            <a:ext cx="20281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Futura Lt BT"/>
                <a:cs typeface="Futura Lt BT"/>
              </a:rPr>
              <a:t>Presentation </a:t>
            </a:r>
            <a:r>
              <a:rPr sz="2000" dirty="0">
                <a:latin typeface="Futura Lt BT"/>
                <a:cs typeface="Futura Lt BT"/>
              </a:rPr>
              <a:t>-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Pitch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7214" y="3796208"/>
            <a:ext cx="1874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Futura Hv BT"/>
                <a:cs typeface="Futura Hv BT"/>
              </a:rPr>
              <a:t>Session </a:t>
            </a:r>
            <a:r>
              <a:rPr sz="2000" b="1" i="1" spc="-5" dirty="0">
                <a:latin typeface="Futura Hv BT"/>
                <a:cs typeface="Futura Hv BT"/>
              </a:rPr>
              <a:t>3 &amp;</a:t>
            </a:r>
            <a:r>
              <a:rPr sz="2000" b="1" i="1" spc="-55" dirty="0">
                <a:latin typeface="Futura Hv BT"/>
                <a:cs typeface="Futura Hv BT"/>
              </a:rPr>
              <a:t> </a:t>
            </a:r>
            <a:r>
              <a:rPr sz="2000" b="1" i="1" spc="-5" dirty="0">
                <a:latin typeface="Futura Hv BT"/>
                <a:cs typeface="Futura Hv BT"/>
              </a:rPr>
              <a:t>4</a:t>
            </a:r>
            <a:endParaRPr sz="2000" dirty="0">
              <a:latin typeface="Futura Hv BT"/>
              <a:cs typeface="Futura Hv B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7215" y="4405809"/>
            <a:ext cx="14331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Design</a:t>
            </a:r>
            <a:r>
              <a:rPr sz="2000" spc="-8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Clinic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3130" y="3796208"/>
            <a:ext cx="193656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Futura Hv BT"/>
                <a:cs typeface="Futura Hv BT"/>
              </a:rPr>
              <a:t>Session </a:t>
            </a:r>
            <a:r>
              <a:rPr sz="2000" b="1" i="1" spc="-5" dirty="0">
                <a:latin typeface="Futura Hv BT"/>
                <a:cs typeface="Futura Hv BT"/>
              </a:rPr>
              <a:t>4 &amp;</a:t>
            </a:r>
            <a:r>
              <a:rPr sz="2000" b="1" i="1" spc="-55" dirty="0">
                <a:latin typeface="Futura Hv BT"/>
                <a:cs typeface="Futura Hv BT"/>
              </a:rPr>
              <a:t> </a:t>
            </a:r>
            <a:r>
              <a:rPr sz="2000" b="1" i="1" spc="-5" dirty="0">
                <a:latin typeface="Futura Hv BT"/>
                <a:cs typeface="Futura Hv BT"/>
              </a:rPr>
              <a:t>5</a:t>
            </a:r>
            <a:endParaRPr sz="2000" dirty="0">
              <a:latin typeface="Futura Hv BT"/>
              <a:cs typeface="Futura Hv B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3131" y="4405809"/>
            <a:ext cx="15989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Futura Lt BT"/>
                <a:cs typeface="Futura Lt BT"/>
              </a:rPr>
              <a:t>Preparation</a:t>
            </a:r>
            <a:r>
              <a:rPr sz="2000" spc="-6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for  refinement /  redoing</a:t>
            </a:r>
            <a:r>
              <a:rPr sz="2000" spc="-5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things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4700" y="5991225"/>
            <a:ext cx="1136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Live</a:t>
            </a:r>
            <a:r>
              <a:rPr sz="2000" spc="-8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Cases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4299" y="3672055"/>
            <a:ext cx="18694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292A2B"/>
                </a:solidFill>
                <a:latin typeface="Century Gothic"/>
                <a:cs typeface="Century Gothic"/>
              </a:rPr>
              <a:t>Day</a:t>
            </a:r>
            <a:r>
              <a:rPr sz="3000" b="1" spc="-90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292A2B"/>
                </a:solidFill>
                <a:latin typeface="Century Gothic"/>
                <a:cs typeface="Century Gothic"/>
              </a:rPr>
              <a:t>Three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15" name="Picture 14" descr="T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676" y="5686425"/>
            <a:ext cx="1188724" cy="1184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2167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Assessment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92249" y="362410"/>
          <a:ext cx="4958714" cy="4095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66638">
                <a:tc>
                  <a:txBody>
                    <a:bodyPr/>
                    <a:lstStyle/>
                    <a:p>
                      <a:pPr marL="31750">
                        <a:lnSpc>
                          <a:spcPts val="2325"/>
                        </a:lnSpc>
                      </a:pPr>
                      <a:r>
                        <a:rPr sz="2000" b="1" spc="-10" dirty="0">
                          <a:latin typeface="Futura Hv BT"/>
                          <a:cs typeface="Futura Hv BT"/>
                        </a:rPr>
                        <a:t>Specific </a:t>
                      </a:r>
                      <a:r>
                        <a:rPr sz="2000" b="1" spc="-5" dirty="0">
                          <a:latin typeface="Futura Hv BT"/>
                          <a:cs typeface="Futura Hv BT"/>
                        </a:rPr>
                        <a:t>Assessment</a:t>
                      </a:r>
                      <a:r>
                        <a:rPr sz="2000" b="1" dirty="0">
                          <a:latin typeface="Futura Hv BT"/>
                          <a:cs typeface="Futura Hv BT"/>
                        </a:rPr>
                        <a:t> </a:t>
                      </a:r>
                      <a:r>
                        <a:rPr sz="2000" b="1" spc="-10" dirty="0">
                          <a:latin typeface="Futura Hv BT"/>
                          <a:cs typeface="Futura Hv BT"/>
                        </a:rPr>
                        <a:t>method</a:t>
                      </a:r>
                      <a:endParaRPr sz="2000">
                        <a:latin typeface="Futura Hv BT"/>
                        <a:cs typeface="Futura Hv B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Class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participation during</a:t>
                      </a:r>
                      <a:r>
                        <a:rPr sz="2000" spc="-30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15" dirty="0">
                          <a:latin typeface="Futura Lt BT"/>
                          <a:cs typeface="Futura Lt BT"/>
                        </a:rPr>
                        <a:t>Project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2325"/>
                        </a:lnSpc>
                      </a:pPr>
                      <a:r>
                        <a:rPr sz="2000" b="1" spc="-25" dirty="0">
                          <a:latin typeface="Futura Hv BT"/>
                          <a:cs typeface="Futura Hv BT"/>
                        </a:rPr>
                        <a:t>Weight</a:t>
                      </a:r>
                      <a:endParaRPr sz="2000">
                        <a:latin typeface="Futura Hv BT"/>
                        <a:cs typeface="Futura Hv B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10%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1750" marR="83946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Minor </a:t>
                      </a:r>
                      <a:r>
                        <a:rPr sz="2000" spc="-15" dirty="0">
                          <a:latin typeface="Futura Lt BT"/>
                          <a:cs typeface="Futura Lt BT"/>
                        </a:rPr>
                        <a:t>Project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after day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2  (10%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Prototype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&amp;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Pitch</a:t>
                      </a:r>
                      <a:r>
                        <a:rPr sz="2000" spc="-70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10%)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20%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Major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Project: Prototype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&amp;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 Pitch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Futura Lt BT"/>
                          <a:cs typeface="Futura Lt BT"/>
                        </a:rPr>
                        <a:t>+ Quiz &amp;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Reflective</a:t>
                      </a:r>
                      <a:r>
                        <a:rPr sz="2000" spc="-35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Note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30%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2157">
                <a:tc>
                  <a:txBody>
                    <a:bodyPr/>
                    <a:lstStyle/>
                    <a:p>
                      <a:pPr marL="31750" marR="12255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15" dirty="0">
                          <a:latin typeface="Futura Lt BT"/>
                          <a:cs typeface="Futura Lt BT"/>
                        </a:rPr>
                        <a:t>Final Project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Presentation  (Prototype </a:t>
                      </a:r>
                      <a:r>
                        <a:rPr sz="2000" dirty="0">
                          <a:latin typeface="Futura Lt BT"/>
                          <a:cs typeface="Futura Lt BT"/>
                        </a:rPr>
                        <a:t>&amp;</a:t>
                      </a:r>
                      <a:r>
                        <a:rPr sz="2000" spc="-5" dirty="0">
                          <a:latin typeface="Futura Lt BT"/>
                          <a:cs typeface="Futura Lt BT"/>
                        </a:rPr>
                        <a:t> </a:t>
                      </a:r>
                      <a:r>
                        <a:rPr sz="2000" spc="-10" dirty="0">
                          <a:latin typeface="Futura Lt BT"/>
                          <a:cs typeface="Futura Lt BT"/>
                        </a:rPr>
                        <a:t>Pitch)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2000" spc="-5" dirty="0">
                          <a:latin typeface="Futura Lt BT"/>
                          <a:cs typeface="Futura Lt BT"/>
                        </a:rPr>
                        <a:t>40%</a:t>
                      </a:r>
                      <a:endParaRPr sz="2000">
                        <a:latin typeface="Futura Lt BT"/>
                        <a:cs typeface="Futura Lt BT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11299" y="6742489"/>
            <a:ext cx="6880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Futura Lt BT"/>
                <a:cs typeface="Futura Lt BT"/>
              </a:rPr>
              <a:t>*Creation of Audio </a:t>
            </a:r>
            <a:r>
              <a:rPr sz="1600" i="1" spc="-10" dirty="0">
                <a:latin typeface="Futura Lt BT"/>
                <a:cs typeface="Futura Lt BT"/>
              </a:rPr>
              <a:t>Visual </a:t>
            </a:r>
            <a:r>
              <a:rPr sz="1600" i="1" dirty="0">
                <a:latin typeface="Futura Lt BT"/>
                <a:cs typeface="Futura Lt BT"/>
              </a:rPr>
              <a:t>material </a:t>
            </a:r>
            <a:r>
              <a:rPr sz="1600" i="1" spc="-5" dirty="0">
                <a:latin typeface="Futura Lt BT"/>
                <a:cs typeface="Futura Lt BT"/>
              </a:rPr>
              <a:t>for different screens </a:t>
            </a:r>
            <a:r>
              <a:rPr sz="1600" i="1" dirty="0">
                <a:latin typeface="Futura Lt BT"/>
                <a:cs typeface="Futura Lt BT"/>
              </a:rPr>
              <a:t>will </a:t>
            </a:r>
            <a:r>
              <a:rPr sz="1600" i="1" spc="-5" dirty="0">
                <a:latin typeface="Futura Lt BT"/>
                <a:cs typeface="Futura Lt BT"/>
              </a:rPr>
              <a:t>be greatly</a:t>
            </a:r>
            <a:r>
              <a:rPr sz="1600" i="1" spc="-40" dirty="0">
                <a:latin typeface="Futura Lt BT"/>
                <a:cs typeface="Futura Lt BT"/>
              </a:rPr>
              <a:t> </a:t>
            </a:r>
            <a:r>
              <a:rPr sz="1600" i="1" spc="-5" dirty="0">
                <a:latin typeface="Futura Lt BT"/>
                <a:cs typeface="Futura Lt BT"/>
              </a:rPr>
              <a:t>appreciated</a:t>
            </a:r>
            <a:endParaRPr sz="160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299" y="306054"/>
            <a:ext cx="22885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Final 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Presentation 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Coverage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340285"/>
            <a:ext cx="66135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Futura Hv BT"/>
                <a:cs typeface="Futura Hv BT"/>
              </a:rPr>
              <a:t>Project </a:t>
            </a:r>
            <a:r>
              <a:rPr sz="2000" b="1" spc="-10" dirty="0">
                <a:latin typeface="Futura Hv BT"/>
                <a:cs typeface="Futura Hv BT"/>
              </a:rPr>
              <a:t>Process Presentation </a:t>
            </a:r>
            <a:r>
              <a:rPr sz="2000" b="1" spc="-5" dirty="0">
                <a:latin typeface="Futura Hv BT"/>
                <a:cs typeface="Futura Hv BT"/>
              </a:rPr>
              <a:t>: Show by Canvases </a:t>
            </a:r>
            <a:r>
              <a:rPr sz="2000" b="1" spc="-10" dirty="0">
                <a:latin typeface="Futura Hv BT"/>
                <a:cs typeface="Futura Hv BT"/>
              </a:rPr>
              <a:t>/ipad  </a:t>
            </a:r>
            <a:r>
              <a:rPr sz="2000" b="1" spc="-5" dirty="0">
                <a:latin typeface="Futura Hv BT"/>
                <a:cs typeface="Futura Hv BT"/>
              </a:rPr>
              <a:t>&amp; 5 </a:t>
            </a:r>
            <a:r>
              <a:rPr sz="2000" b="1" spc="-10" dirty="0">
                <a:latin typeface="Futura Hv BT"/>
                <a:cs typeface="Futura Hv BT"/>
              </a:rPr>
              <a:t>Slides Max.</a:t>
            </a:r>
            <a:endParaRPr sz="2000">
              <a:latin typeface="Futura Hv BT"/>
              <a:cs typeface="Futura Hv BT"/>
            </a:endParaRPr>
          </a:p>
          <a:p>
            <a:pPr marL="12700" marR="107314">
              <a:lnSpc>
                <a:spcPct val="100000"/>
              </a:lnSpc>
            </a:pPr>
            <a:r>
              <a:rPr sz="2000" spc="-15" dirty="0">
                <a:latin typeface="Futura Lt BT"/>
                <a:cs typeface="Futura Lt BT"/>
              </a:rPr>
              <a:t>Process </a:t>
            </a:r>
            <a:r>
              <a:rPr sz="2000" dirty="0">
                <a:latin typeface="Futura Lt BT"/>
                <a:cs typeface="Futura Lt BT"/>
              </a:rPr>
              <a:t>: Completeness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dirty="0">
                <a:latin typeface="Futura Lt BT"/>
                <a:cs typeface="Futura Lt BT"/>
              </a:rPr>
              <a:t>Coverage </a:t>
            </a:r>
            <a:r>
              <a:rPr sz="2000" spc="-5" dirty="0">
                <a:latin typeface="Futura Lt BT"/>
                <a:cs typeface="Futura Lt BT"/>
              </a:rPr>
              <a:t>of all Stages of </a:t>
            </a:r>
            <a:r>
              <a:rPr sz="2000" spc="-10" dirty="0">
                <a:latin typeface="Futura Lt BT"/>
                <a:cs typeface="Futura Lt BT"/>
              </a:rPr>
              <a:t>Project,  Learning </a:t>
            </a:r>
            <a:r>
              <a:rPr sz="2000" dirty="0">
                <a:latin typeface="Futura Lt BT"/>
                <a:cs typeface="Futura Lt BT"/>
              </a:rPr>
              <a:t>from </a:t>
            </a:r>
            <a:r>
              <a:rPr sz="2000" spc="-5" dirty="0">
                <a:latin typeface="Futura Lt BT"/>
                <a:cs typeface="Futura Lt BT"/>
              </a:rPr>
              <a:t>Each Stage of </a:t>
            </a:r>
            <a:r>
              <a:rPr sz="2000" spc="-10" dirty="0">
                <a:latin typeface="Futura Lt BT"/>
                <a:cs typeface="Futura Lt BT"/>
              </a:rPr>
              <a:t>Project, </a:t>
            </a:r>
            <a:r>
              <a:rPr sz="2000" spc="-45" dirty="0">
                <a:latin typeface="Futura Lt BT"/>
                <a:cs typeface="Futura Lt BT"/>
              </a:rPr>
              <a:t>Tools-Techniques </a:t>
            </a:r>
            <a:r>
              <a:rPr sz="2000" dirty="0">
                <a:latin typeface="Futura Lt BT"/>
                <a:cs typeface="Futura Lt BT"/>
              </a:rPr>
              <a:t>used &amp;  </a:t>
            </a:r>
            <a:r>
              <a:rPr sz="2000" spc="-5" dirty="0">
                <a:latin typeface="Futura Lt BT"/>
                <a:cs typeface="Futura Lt BT"/>
              </a:rPr>
              <a:t>their advantages, </a:t>
            </a:r>
            <a:r>
              <a:rPr sz="2000" dirty="0">
                <a:latin typeface="Futura Lt BT"/>
                <a:cs typeface="Futura Lt BT"/>
              </a:rPr>
              <a:t>Overall </a:t>
            </a:r>
            <a:r>
              <a:rPr sz="2000" spc="-10" dirty="0">
                <a:latin typeface="Futura Lt BT"/>
                <a:cs typeface="Futura Lt BT"/>
              </a:rPr>
              <a:t>Learning </a:t>
            </a:r>
            <a:r>
              <a:rPr sz="2000" spc="-5" dirty="0">
                <a:latin typeface="Futura Lt BT"/>
                <a:cs typeface="Futura Lt BT"/>
              </a:rPr>
              <a:t>of the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10" dirty="0">
                <a:latin typeface="Futura Lt BT"/>
                <a:cs typeface="Futura Lt BT"/>
              </a:rPr>
              <a:t>Project.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2169085"/>
            <a:ext cx="6586220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Pitch : 5 min. </a:t>
            </a:r>
            <a:r>
              <a:rPr sz="2000" b="1" spc="-25" dirty="0">
                <a:latin typeface="Futura Hv BT"/>
                <a:cs typeface="Futura Hv BT"/>
              </a:rPr>
              <a:t>Verbal </a:t>
            </a:r>
            <a:r>
              <a:rPr sz="2000" b="1" spc="-5" dirty="0">
                <a:latin typeface="Futura Hv BT"/>
                <a:cs typeface="Futura Hv BT"/>
              </a:rPr>
              <a:t>using max. </a:t>
            </a:r>
            <a:r>
              <a:rPr sz="2000" b="1" spc="-20" dirty="0">
                <a:latin typeface="Futura Hv BT"/>
                <a:cs typeface="Futura Hv BT"/>
              </a:rPr>
              <a:t>PowerPoint </a:t>
            </a:r>
            <a:r>
              <a:rPr sz="2000" b="1" spc="-5" dirty="0">
                <a:latin typeface="Futura Hv BT"/>
                <a:cs typeface="Futura Hv BT"/>
              </a:rPr>
              <a:t>: 5 </a:t>
            </a:r>
            <a:r>
              <a:rPr sz="2000" b="1" spc="-10" dirty="0">
                <a:latin typeface="Futura Hv BT"/>
                <a:cs typeface="Futura Hv BT"/>
              </a:rPr>
              <a:t>Slides  Max.</a:t>
            </a:r>
            <a:endParaRPr sz="2000">
              <a:latin typeface="Futura Hv BT"/>
              <a:cs typeface="Futura Hv BT"/>
            </a:endParaRPr>
          </a:p>
          <a:p>
            <a:pPr marL="12700" marR="1778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Business Idea- </a:t>
            </a:r>
            <a:r>
              <a:rPr sz="2000" dirty="0">
                <a:latin typeface="Futura Lt BT"/>
                <a:cs typeface="Futura Lt BT"/>
              </a:rPr>
              <a:t>Concept </a:t>
            </a: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dirty="0">
                <a:latin typeface="Futura Lt BT"/>
                <a:cs typeface="Futura Lt BT"/>
              </a:rPr>
              <a:t>: Quality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spc="-10" dirty="0">
                <a:latin typeface="Futura Lt BT"/>
                <a:cs typeface="Futura Lt BT"/>
              </a:rPr>
              <a:t>Pitch </a:t>
            </a:r>
            <a:r>
              <a:rPr sz="2000" dirty="0">
                <a:latin typeface="Futura Lt BT"/>
                <a:cs typeface="Futura Lt BT"/>
              </a:rPr>
              <a:t>&amp; </a:t>
            </a:r>
            <a:r>
              <a:rPr sz="2000" spc="-10" dirty="0">
                <a:latin typeface="Futura Lt BT"/>
                <a:cs typeface="Futura Lt BT"/>
              </a:rPr>
              <a:t>Presentation,  </a:t>
            </a:r>
            <a:r>
              <a:rPr sz="2000" dirty="0">
                <a:latin typeface="Futura Lt BT"/>
                <a:cs typeface="Futura Lt BT"/>
              </a:rPr>
              <a:t>Uniqueness &amp; </a:t>
            </a:r>
            <a:r>
              <a:rPr sz="2000" spc="-40" dirty="0">
                <a:latin typeface="Futura Lt BT"/>
                <a:cs typeface="Futura Lt BT"/>
              </a:rPr>
              <a:t>WoW </a:t>
            </a:r>
            <a:r>
              <a:rPr sz="2000" dirty="0">
                <a:latin typeface="Futura Lt BT"/>
                <a:cs typeface="Futura Lt BT"/>
              </a:rPr>
              <a:t>factor in </a:t>
            </a:r>
            <a:r>
              <a:rPr sz="2000" spc="-5" dirty="0">
                <a:latin typeface="Futura Lt BT"/>
                <a:cs typeface="Futura Lt BT"/>
              </a:rPr>
              <a:t>Solution </a:t>
            </a:r>
            <a:r>
              <a:rPr sz="2000" dirty="0">
                <a:latin typeface="Futura Lt BT"/>
                <a:cs typeface="Futura Lt BT"/>
              </a:rPr>
              <a:t>i.e. </a:t>
            </a:r>
            <a:r>
              <a:rPr sz="2000" spc="-10" dirty="0">
                <a:latin typeface="Futura Lt BT"/>
                <a:cs typeface="Futura Lt BT"/>
              </a:rPr>
              <a:t>Problem</a:t>
            </a:r>
            <a:r>
              <a:rPr sz="2000" spc="-4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Solved!!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Futura Hv BT"/>
                <a:cs typeface="Futura Hv BT"/>
              </a:rPr>
              <a:t>Business </a:t>
            </a:r>
            <a:r>
              <a:rPr sz="2000" b="1" spc="-5" dirty="0">
                <a:latin typeface="Futura Hv BT"/>
                <a:cs typeface="Futura Hv BT"/>
              </a:rPr>
              <a:t>Plan : </a:t>
            </a:r>
            <a:r>
              <a:rPr sz="2000" b="1" spc="-20" dirty="0">
                <a:latin typeface="Futura Hv BT"/>
                <a:cs typeface="Futura Hv BT"/>
              </a:rPr>
              <a:t>PowerPoint </a:t>
            </a:r>
            <a:r>
              <a:rPr sz="2000" b="1" spc="-5" dirty="0">
                <a:latin typeface="Futura Hv BT"/>
                <a:cs typeface="Futura Hv BT"/>
              </a:rPr>
              <a:t>: 5 </a:t>
            </a:r>
            <a:r>
              <a:rPr sz="2000" b="1" spc="-10" dirty="0">
                <a:latin typeface="Futura Hv BT"/>
                <a:cs typeface="Futura Hv BT"/>
              </a:rPr>
              <a:t>slides </a:t>
            </a:r>
            <a:r>
              <a:rPr sz="2000" b="1" spc="-5" dirty="0">
                <a:latin typeface="Futura Hv BT"/>
                <a:cs typeface="Futura Hv BT"/>
              </a:rPr>
              <a:t>max. AND </a:t>
            </a:r>
            <a:r>
              <a:rPr sz="2000" b="1" spc="-40" dirty="0">
                <a:latin typeface="Futura Hv BT"/>
                <a:cs typeface="Futura Hv BT"/>
              </a:rPr>
              <a:t>Poster,  </a:t>
            </a:r>
            <a:r>
              <a:rPr sz="2000" b="1" spc="-35" dirty="0">
                <a:latin typeface="Futura Hv BT"/>
                <a:cs typeface="Futura Hv BT"/>
              </a:rPr>
              <a:t>Banner, </a:t>
            </a:r>
            <a:r>
              <a:rPr sz="2000" b="1" spc="-10" dirty="0">
                <a:latin typeface="Futura Hv BT"/>
                <a:cs typeface="Futura Hv BT"/>
              </a:rPr>
              <a:t>Brochure, </a:t>
            </a:r>
            <a:r>
              <a:rPr sz="2000" b="1" spc="-5" dirty="0">
                <a:latin typeface="Futura Hv BT"/>
                <a:cs typeface="Futura Hv BT"/>
              </a:rPr>
              <a:t>Ad</a:t>
            </a:r>
            <a:r>
              <a:rPr sz="2000" b="1" spc="25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etc.</a:t>
            </a:r>
            <a:endParaRPr sz="2000">
              <a:latin typeface="Futura Hv BT"/>
              <a:cs typeface="Futura Hv B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Use </a:t>
            </a:r>
            <a:r>
              <a:rPr sz="2000" spc="-5" dirty="0">
                <a:latin typeface="Futura Lt BT"/>
                <a:cs typeface="Futura Lt BT"/>
              </a:rPr>
              <a:t>Business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Canvas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69265">
              <a:lnSpc>
                <a:spcPct val="100000"/>
              </a:lnSpc>
            </a:pPr>
            <a:r>
              <a:rPr sz="2000" b="1" spc="-30" dirty="0">
                <a:latin typeface="Futura Hv BT"/>
                <a:cs typeface="Futura Hv BT"/>
              </a:rPr>
              <a:t>Vote </a:t>
            </a:r>
            <a:r>
              <a:rPr sz="2000" b="1" spc="-5" dirty="0">
                <a:latin typeface="Futura Hv BT"/>
                <a:cs typeface="Futura Hv BT"/>
              </a:rPr>
              <a:t>: </a:t>
            </a:r>
            <a:r>
              <a:rPr sz="2000" spc="-85" dirty="0">
                <a:latin typeface="Futura Lt BT"/>
                <a:cs typeface="Futura Lt BT"/>
              </a:rPr>
              <a:t>Top </a:t>
            </a:r>
            <a:r>
              <a:rPr sz="2000" spc="-10" dirty="0">
                <a:latin typeface="Futura Lt BT"/>
                <a:cs typeface="Futura Lt BT"/>
              </a:rPr>
              <a:t>Problem, </a:t>
            </a:r>
            <a:r>
              <a:rPr sz="2000" spc="-85" dirty="0">
                <a:latin typeface="Futura Lt BT"/>
                <a:cs typeface="Futura Lt BT"/>
              </a:rPr>
              <a:t>Top </a:t>
            </a:r>
            <a:r>
              <a:rPr sz="2000" spc="-5" dirty="0">
                <a:latin typeface="Futura Lt BT"/>
                <a:cs typeface="Futura Lt BT"/>
              </a:rPr>
              <a:t>Solution, </a:t>
            </a:r>
            <a:r>
              <a:rPr sz="2000" spc="-85" dirty="0">
                <a:latin typeface="Futura Lt BT"/>
                <a:cs typeface="Futura Lt BT"/>
              </a:rPr>
              <a:t>Top </a:t>
            </a:r>
            <a:r>
              <a:rPr sz="2000" spc="-10" dirty="0">
                <a:latin typeface="Futura Lt BT"/>
                <a:cs typeface="Futura Lt BT"/>
              </a:rPr>
              <a:t>Pitch, </a:t>
            </a:r>
            <a:r>
              <a:rPr sz="2000" spc="-85" dirty="0">
                <a:latin typeface="Futura Lt BT"/>
                <a:cs typeface="Futura Lt BT"/>
              </a:rPr>
              <a:t>Top </a:t>
            </a:r>
            <a:r>
              <a:rPr sz="2000" spc="-5" dirty="0">
                <a:latin typeface="Futura Lt BT"/>
                <a:cs typeface="Futura Lt BT"/>
              </a:rPr>
              <a:t>Business  </a:t>
            </a:r>
            <a:r>
              <a:rPr sz="2000" dirty="0">
                <a:latin typeface="Futura Lt BT"/>
                <a:cs typeface="Futura Lt BT"/>
              </a:rPr>
              <a:t>Plan: </a:t>
            </a:r>
            <a:r>
              <a:rPr sz="2000" i="1" spc="-5" dirty="0">
                <a:latin typeface="Futura Lt BT"/>
                <a:cs typeface="Futura Lt BT"/>
              </a:rPr>
              <a:t>Based </a:t>
            </a:r>
            <a:r>
              <a:rPr sz="2000" i="1" dirty="0">
                <a:latin typeface="Futura Lt BT"/>
                <a:cs typeface="Futura Lt BT"/>
              </a:rPr>
              <a:t>on </a:t>
            </a:r>
            <a:r>
              <a:rPr sz="2000" i="1" spc="-5" dirty="0">
                <a:latin typeface="Futura Lt BT"/>
                <a:cs typeface="Futura Lt BT"/>
              </a:rPr>
              <a:t>this </a:t>
            </a:r>
            <a:r>
              <a:rPr sz="2000" i="1" dirty="0">
                <a:latin typeface="Futura Lt BT"/>
                <a:cs typeface="Futura Lt BT"/>
              </a:rPr>
              <a:t>: </a:t>
            </a:r>
            <a:r>
              <a:rPr sz="2000" i="1" spc="-10" dirty="0">
                <a:latin typeface="Futura Lt BT"/>
                <a:cs typeface="Futura Lt BT"/>
              </a:rPr>
              <a:t>Refine, </a:t>
            </a:r>
            <a:r>
              <a:rPr sz="2000" i="1" spc="-15" dirty="0">
                <a:latin typeface="Futura Lt BT"/>
                <a:cs typeface="Futura Lt BT"/>
              </a:rPr>
              <a:t>Redo </a:t>
            </a:r>
            <a:r>
              <a:rPr sz="2000" i="1" spc="-5" dirty="0">
                <a:latin typeface="Futura Lt BT"/>
                <a:cs typeface="Futura Lt BT"/>
              </a:rPr>
              <a:t>parts, </a:t>
            </a:r>
            <a:r>
              <a:rPr sz="2000" i="1" spc="-15" dirty="0">
                <a:latin typeface="Futura Lt BT"/>
                <a:cs typeface="Futura Lt BT"/>
              </a:rPr>
              <a:t>Redo</a:t>
            </a:r>
            <a:r>
              <a:rPr sz="2000" i="1" spc="-30" dirty="0">
                <a:latin typeface="Futura Lt BT"/>
                <a:cs typeface="Futura Lt BT"/>
              </a:rPr>
              <a:t> </a:t>
            </a:r>
            <a:r>
              <a:rPr sz="2000" i="1" dirty="0">
                <a:latin typeface="Futura Lt BT"/>
                <a:cs typeface="Futura Lt BT"/>
              </a:rPr>
              <a:t>complete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7" name="Picture 6" descr="T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676" y="0"/>
            <a:ext cx="1188724" cy="1184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2143</Words>
  <Application>Microsoft Office PowerPoint</Application>
  <PresentationFormat>Custom</PresentationFormat>
  <Paragraphs>293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End of  Day Two</vt:lpstr>
      <vt:lpstr>Final  Presentation  Coverage</vt:lpstr>
      <vt:lpstr>Reference  for Pitch</vt:lpstr>
      <vt:lpstr>Assessment</vt:lpstr>
      <vt:lpstr>Final  Learning  Outcome</vt:lpstr>
      <vt:lpstr>FINAL PRESENTATION COVERAGE  3RD DAY</vt:lpstr>
      <vt:lpstr>Projects</vt:lpstr>
      <vt:lpstr>Assessment</vt:lpstr>
      <vt:lpstr>Final  Presentation  Coverage</vt:lpstr>
      <vt:lpstr>Innovation &amp;  Research  Foundation  Team</vt:lpstr>
      <vt:lpstr>Slide 11</vt:lpstr>
      <vt:lpstr>Slide 12</vt:lpstr>
      <vt:lpstr>Slide 13</vt:lpstr>
      <vt:lpstr>f. Testing</vt:lpstr>
      <vt:lpstr>REFINING</vt:lpstr>
      <vt:lpstr>The Project</vt:lpstr>
      <vt:lpstr>Slide 17</vt:lpstr>
      <vt:lpstr>A. Evaluating  the Problem  Identified  (Insight  Gained)</vt:lpstr>
      <vt:lpstr>B. Evaluating  the  Articulation  of the  Problem</vt:lpstr>
      <vt:lpstr>Slide 20</vt:lpstr>
      <vt:lpstr>Slide 21</vt:lpstr>
      <vt:lpstr>E. Evaluating a  Prototype</vt:lpstr>
      <vt:lpstr>F. Pitch</vt:lpstr>
      <vt:lpstr>Real - Win - Worth It  (R-W-W)</vt:lpstr>
      <vt:lpstr>Slide 25</vt:lpstr>
      <vt:lpstr>Action Steps</vt:lpstr>
      <vt:lpstr>1. Real</vt:lpstr>
      <vt:lpstr>2. Win</vt:lpstr>
      <vt:lpstr>Slide 29</vt:lpstr>
      <vt:lpstr>3. Worth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214</cp:revision>
  <dcterms:created xsi:type="dcterms:W3CDTF">2019-06-10T10:56:43Z</dcterms:created>
  <dcterms:modified xsi:type="dcterms:W3CDTF">2019-12-03T10:27:37Z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2019-06-10T00:00:00Z</vt:filetime>
  </property>
</Properties>
</file>