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9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DA3EA-B21C-44D1-AE00-AB0B1BB9C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7F7BAD-A3EC-4AB0-BCFF-76FAC28AC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E6C5D-8B9F-460F-B019-5512AB114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58827-7F0F-47DD-B032-89DA6245D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FF9EB-52FD-4B93-99CC-9778691B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38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85DC1-99FA-4CB8-8B1B-FA20CF83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689E8E-8DFF-4687-9A9A-FA6C90F8A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46BEB-7461-41CE-AB1B-5285FF47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10975-F419-4D3F-A5EA-EBD524286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76FD4-2BE3-409B-A080-6BC7DAD81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60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C1672C-C55C-4EAD-8F27-D21CBC36D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B8C5B-0A20-4611-BE95-4C798F62C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AC5BB-FBBD-4647-A9EE-6F0C62DB3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DC8F9-150D-4DC9-80BC-8B306B8CA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CA4AD-5868-4B80-A443-974E0DC04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5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0CA21-0D4B-42FE-8DF0-03A2322F0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0B93-4EC8-46D3-887F-7A635C006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C4030-BDF2-4BA7-875F-EF7F01717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94FE6-0786-470D-9918-442A2E125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89FCE-C8A3-4496-9577-F6496771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128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7DBD9-DE5F-4403-A4C2-679F21DF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124C83-44D3-4CAC-AB65-911685EA6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ADD11-E8AA-435C-87B6-3AF964A28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15659-8272-4B15-AA97-BB644B20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64515-E4CA-43FE-AE94-D4E2BACB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262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238D9-C0B5-48B3-A113-6B2493B2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60B66-4A4E-4928-90DD-406DB4876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5BC08-70DD-4DAF-99A7-859C06E9C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88AE7-DCE1-407B-875E-67079C059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A1B53-C2BC-41C5-9F2D-56A59250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EC728-3F17-48C7-93A1-3215A251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279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B9707-B1FD-4B82-ACA9-811EDCE9B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5FA69-D4EA-4CC9-82A1-75DD25F37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225130-F6DA-45C1-BD99-D5CD148D4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9C1C1-B54C-4AA3-B066-A82FD26147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2A44E4-9D79-4576-AAB6-50E8CD668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F9B6C-9BE4-41BE-B92A-6ECE0066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D1B555-D9DF-4EEF-88E5-E4EDF82A4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D69151-65FB-4FA2-B57D-378479100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62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54913-92B5-4854-B731-123C78067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6D62BC-DB3D-4BE1-B964-3D5B6C40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FCBD04-D491-42E9-9A2B-C602E342E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45403-C93B-4A47-9985-E275E56D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41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AF8EE4-A050-47F5-9123-7D2DA5A2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22F8E4-5BA9-426B-BE65-5CF456C39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E3831-416E-412D-A115-A0FD066B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719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EFC7E-66D7-46DF-8BB9-4829BA4DD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52494-83A2-4567-886A-0EAE6ABC3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3832C-1C96-46D6-A3AF-62C3DBC7F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74F2BF-6A9D-45E7-8228-1A4A352F6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6D667-6EFE-4B19-A128-9C111B5F9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8883F-4933-44BA-8B34-6ACE48ABE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13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29425-AA74-4705-A6EA-3CD893B7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B261CB-DE05-49F2-88E0-1B6E403A9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0281A-1A90-4115-A086-41E867369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7AE1B-F4FC-48FC-AEA9-E5B9963B7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E7470-6581-43A3-BB11-0DB921C42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6565AE-7DB5-49B2-8857-4CB46300A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57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E7AE06-9838-49B2-89F2-FD386FD0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61B07-7694-474D-B0A9-F1871A3DF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B78AC-FF58-4402-B1DA-3372DADC1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C19C2-35D6-492E-A74C-B0EEAC41A464}" type="datetimeFigureOut">
              <a:rPr lang="es-ES" smtClean="0"/>
              <a:t>21/10/2021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252DC-6E5D-44BB-B23D-14142D0D60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62EE6-1973-4DAB-B286-BF55B3C58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CD37D-A00F-4B1B-B235-07A41A3438B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9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6896C-26D3-4510-801D-2A3F0040D7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CCNP ENTERPRISE </a:t>
            </a:r>
            <a:br>
              <a:rPr lang="en-US" dirty="0"/>
            </a:br>
            <a:r>
              <a:rPr lang="en-US" dirty="0"/>
              <a:t>CORE 350-401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719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0184"/>
          </a:xfrm>
        </p:spPr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988290"/>
            <a:ext cx="11323781" cy="5726545"/>
          </a:xfrm>
        </p:spPr>
        <p:txBody>
          <a:bodyPr>
            <a:normAutofit/>
          </a:bodyPr>
          <a:lstStyle/>
          <a:p>
            <a:r>
              <a:rPr lang="en-US" dirty="0"/>
              <a:t>Wireless Signal and Modulation</a:t>
            </a:r>
          </a:p>
          <a:p>
            <a:pPr lvl="1"/>
            <a:r>
              <a:rPr lang="en-US" dirty="0"/>
              <a:t>Basic Wireless Theory</a:t>
            </a:r>
          </a:p>
          <a:p>
            <a:pPr lvl="1"/>
            <a:r>
              <a:rPr lang="en-US" dirty="0"/>
              <a:t>Understanding Frequency</a:t>
            </a:r>
          </a:p>
          <a:p>
            <a:pPr lvl="1"/>
            <a:r>
              <a:rPr lang="en-US" dirty="0"/>
              <a:t>Understanding Phase</a:t>
            </a:r>
          </a:p>
          <a:p>
            <a:pPr lvl="1"/>
            <a:r>
              <a:rPr lang="en-US" dirty="0"/>
              <a:t>RF Power and dB</a:t>
            </a:r>
          </a:p>
          <a:p>
            <a:pPr lvl="1"/>
            <a:r>
              <a:rPr lang="en-US" dirty="0"/>
              <a:t>Free Space Path Loss</a:t>
            </a:r>
          </a:p>
          <a:p>
            <a:r>
              <a:rPr lang="en-US" dirty="0"/>
              <a:t>Carrying Data over an RF Signal</a:t>
            </a:r>
          </a:p>
          <a:p>
            <a:pPr lvl="1"/>
            <a:r>
              <a:rPr lang="en-US" dirty="0"/>
              <a:t>AP-Client Compatibility</a:t>
            </a:r>
          </a:p>
          <a:p>
            <a:pPr lvl="1"/>
            <a:r>
              <a:rPr lang="en-US" dirty="0"/>
              <a:t>Spatial Multiplexing</a:t>
            </a:r>
          </a:p>
          <a:p>
            <a:pPr lvl="1"/>
            <a:r>
              <a:rPr lang="en-US" dirty="0"/>
              <a:t>Transform Beamforming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0626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0184"/>
          </a:xfrm>
        </p:spPr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988290"/>
            <a:ext cx="11323781" cy="5726545"/>
          </a:xfrm>
        </p:spPr>
        <p:txBody>
          <a:bodyPr>
            <a:normAutofit/>
          </a:bodyPr>
          <a:lstStyle/>
          <a:p>
            <a:r>
              <a:rPr lang="en-US" dirty="0"/>
              <a:t>Wireless Infrastructure</a:t>
            </a:r>
          </a:p>
          <a:p>
            <a:pPr lvl="1"/>
            <a:r>
              <a:rPr lang="en-US" dirty="0"/>
              <a:t>WLAN Topology</a:t>
            </a:r>
          </a:p>
          <a:p>
            <a:pPr lvl="1"/>
            <a:r>
              <a:rPr lang="en-US" dirty="0"/>
              <a:t>Pairing LWAP and WLCs</a:t>
            </a:r>
          </a:p>
          <a:p>
            <a:pPr lvl="1"/>
            <a:r>
              <a:rPr lang="en-US" dirty="0"/>
              <a:t>Leveraging Antennas for WLAN coverage</a:t>
            </a:r>
          </a:p>
          <a:p>
            <a:r>
              <a:rPr lang="en-US" dirty="0"/>
              <a:t>Authenticating WLAN Clients</a:t>
            </a:r>
          </a:p>
          <a:p>
            <a:pPr lvl="1"/>
            <a:r>
              <a:rPr lang="en-US" dirty="0"/>
              <a:t>Open Authentication</a:t>
            </a:r>
          </a:p>
          <a:p>
            <a:pPr lvl="1"/>
            <a:r>
              <a:rPr lang="en-US" dirty="0"/>
              <a:t>Pre-Shared key</a:t>
            </a:r>
          </a:p>
          <a:p>
            <a:pPr lvl="1"/>
            <a:r>
              <a:rPr lang="en-US" dirty="0"/>
              <a:t>EAP and Radius</a:t>
            </a:r>
          </a:p>
          <a:p>
            <a:pPr lvl="1"/>
            <a:r>
              <a:rPr lang="en-US" dirty="0" err="1"/>
              <a:t>WebAuth</a:t>
            </a:r>
            <a:endParaRPr lang="en-US" dirty="0"/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5546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0184"/>
          </a:xfrm>
        </p:spPr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988290"/>
            <a:ext cx="11323781" cy="5726545"/>
          </a:xfrm>
        </p:spPr>
        <p:txBody>
          <a:bodyPr>
            <a:normAutofit/>
          </a:bodyPr>
          <a:lstStyle/>
          <a:p>
            <a:r>
              <a:rPr lang="en-US" dirty="0"/>
              <a:t>Fabric Technology</a:t>
            </a:r>
          </a:p>
          <a:p>
            <a:pPr lvl="1"/>
            <a:r>
              <a:rPr lang="en-US" dirty="0"/>
              <a:t>SD-Access</a:t>
            </a:r>
          </a:p>
          <a:p>
            <a:pPr lvl="1"/>
            <a:r>
              <a:rPr lang="en-US" dirty="0"/>
              <a:t>Architecture</a:t>
            </a:r>
          </a:p>
          <a:p>
            <a:pPr lvl="1"/>
            <a:r>
              <a:rPr lang="en-US" dirty="0"/>
              <a:t>Underlay</a:t>
            </a:r>
          </a:p>
          <a:p>
            <a:pPr lvl="1"/>
            <a:r>
              <a:rPr lang="en-US" dirty="0"/>
              <a:t>Overlay</a:t>
            </a:r>
          </a:p>
          <a:p>
            <a:pPr lvl="1"/>
            <a:r>
              <a:rPr lang="en-US" dirty="0"/>
              <a:t>Management</a:t>
            </a:r>
          </a:p>
          <a:p>
            <a:pPr lvl="1"/>
            <a:r>
              <a:rPr lang="en-US" dirty="0"/>
              <a:t>Cisco DNA</a:t>
            </a:r>
          </a:p>
          <a:p>
            <a:r>
              <a:rPr lang="en-US" dirty="0"/>
              <a:t>SD-WAN</a:t>
            </a:r>
          </a:p>
          <a:p>
            <a:pPr lvl="1"/>
            <a:r>
              <a:rPr lang="en-US" dirty="0"/>
              <a:t>Architecture</a:t>
            </a:r>
          </a:p>
          <a:p>
            <a:pPr lvl="1"/>
            <a:r>
              <a:rPr lang="en-US" dirty="0" err="1"/>
              <a:t>vManage</a:t>
            </a:r>
            <a:r>
              <a:rPr lang="en-US" dirty="0"/>
              <a:t> NMS</a:t>
            </a:r>
          </a:p>
          <a:p>
            <a:pPr lvl="1"/>
            <a:r>
              <a:rPr lang="en-US" dirty="0" err="1"/>
              <a:t>vSmart</a:t>
            </a:r>
            <a:r>
              <a:rPr lang="en-US" dirty="0"/>
              <a:t> controller</a:t>
            </a:r>
          </a:p>
          <a:p>
            <a:pPr lvl="1"/>
            <a:r>
              <a:rPr lang="en-US" dirty="0"/>
              <a:t>Cisco SD-WAN Routers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5660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0184"/>
          </a:xfrm>
        </p:spPr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988290"/>
            <a:ext cx="11323781" cy="5726545"/>
          </a:xfrm>
        </p:spPr>
        <p:txBody>
          <a:bodyPr>
            <a:normAutofit/>
          </a:bodyPr>
          <a:lstStyle/>
          <a:p>
            <a:r>
              <a:rPr lang="en-US" dirty="0"/>
              <a:t>ACL’s</a:t>
            </a:r>
          </a:p>
          <a:p>
            <a:pPr lvl="1"/>
            <a:r>
              <a:rPr lang="en-US" dirty="0"/>
              <a:t>Numbered</a:t>
            </a:r>
          </a:p>
          <a:p>
            <a:pPr lvl="2"/>
            <a:r>
              <a:rPr lang="en-US" dirty="0"/>
              <a:t>Standard and extended</a:t>
            </a:r>
          </a:p>
          <a:p>
            <a:pPr lvl="1"/>
            <a:r>
              <a:rPr lang="en-US" dirty="0"/>
              <a:t>Named</a:t>
            </a:r>
          </a:p>
          <a:p>
            <a:pPr lvl="2"/>
            <a:r>
              <a:rPr lang="en-US" dirty="0"/>
              <a:t>Standard and extended</a:t>
            </a:r>
          </a:p>
          <a:p>
            <a:pPr lvl="1"/>
            <a:r>
              <a:rPr lang="en-US" dirty="0"/>
              <a:t>PACL</a:t>
            </a:r>
          </a:p>
          <a:p>
            <a:pPr lvl="1"/>
            <a:r>
              <a:rPr lang="en-US" dirty="0"/>
              <a:t>VACL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AAA</a:t>
            </a:r>
          </a:p>
          <a:p>
            <a:pPr lvl="1"/>
            <a:r>
              <a:rPr lang="en-US" dirty="0"/>
              <a:t>Radius and TACAS</a:t>
            </a:r>
          </a:p>
          <a:p>
            <a:r>
              <a:rPr lang="en-US" dirty="0"/>
              <a:t>Zone Based Firewall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927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8FAB3-A5D9-449A-930E-EF3D1C865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6422-2D14-40D5-9FD9-532C57AC4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Network Device Communication</a:t>
            </a:r>
          </a:p>
          <a:p>
            <a:pPr lvl="1"/>
            <a:r>
              <a:rPr lang="en-US" dirty="0"/>
              <a:t>L2 Forwarding</a:t>
            </a:r>
          </a:p>
          <a:p>
            <a:pPr lvl="1"/>
            <a:r>
              <a:rPr lang="en-US" dirty="0"/>
              <a:t>L3 Forwarding</a:t>
            </a:r>
          </a:p>
          <a:p>
            <a:r>
              <a:rPr lang="en-US" dirty="0"/>
              <a:t>STP Fundamentals</a:t>
            </a:r>
          </a:p>
          <a:p>
            <a:pPr lvl="1"/>
            <a:r>
              <a:rPr lang="en-US" dirty="0"/>
              <a:t>Root Guard</a:t>
            </a:r>
          </a:p>
          <a:p>
            <a:pPr lvl="1"/>
            <a:r>
              <a:rPr lang="en-US" dirty="0"/>
              <a:t>UDLD (</a:t>
            </a:r>
            <a:r>
              <a:rPr lang="es-ES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Unidirectional</a:t>
            </a:r>
            <a:r>
              <a:rPr lang="es-E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Link </a:t>
            </a:r>
            <a:r>
              <a:rPr lang="es-ES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Detection</a:t>
            </a:r>
            <a:r>
              <a:rPr lang="es-E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164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Multiple STP</a:t>
            </a:r>
          </a:p>
          <a:p>
            <a:pPr lvl="1"/>
            <a:r>
              <a:rPr lang="en-US" dirty="0"/>
              <a:t>MST Instances</a:t>
            </a:r>
          </a:p>
          <a:p>
            <a:pPr lvl="1"/>
            <a:r>
              <a:rPr lang="en-US" dirty="0"/>
              <a:t>MST Configurations</a:t>
            </a:r>
          </a:p>
          <a:p>
            <a:r>
              <a:rPr lang="en-US" dirty="0"/>
              <a:t>Common MST Misconfigurations</a:t>
            </a:r>
          </a:p>
          <a:p>
            <a:pPr lvl="1"/>
            <a:r>
              <a:rPr lang="en-US" dirty="0"/>
              <a:t>VLAN assignment to IST</a:t>
            </a:r>
          </a:p>
          <a:p>
            <a:pPr lvl="1"/>
            <a:r>
              <a:rPr lang="en-US" dirty="0"/>
              <a:t>MST Region Boundary</a:t>
            </a:r>
          </a:p>
          <a:p>
            <a:r>
              <a:rPr lang="es-ES" dirty="0"/>
              <a:t>VLAN </a:t>
            </a:r>
            <a:r>
              <a:rPr lang="es-ES" dirty="0" err="1"/>
              <a:t>Trunks</a:t>
            </a:r>
            <a:r>
              <a:rPr lang="es-ES" dirty="0"/>
              <a:t> and Etherchannels</a:t>
            </a:r>
          </a:p>
          <a:p>
            <a:pPr lvl="1"/>
            <a:r>
              <a:rPr lang="es-ES" dirty="0"/>
              <a:t>EtherChannel L2/L3</a:t>
            </a:r>
          </a:p>
          <a:p>
            <a:pPr lvl="1"/>
            <a:r>
              <a:rPr lang="es-ES" dirty="0" err="1"/>
              <a:t>Static</a:t>
            </a:r>
            <a:r>
              <a:rPr lang="es-ES" dirty="0"/>
              <a:t> </a:t>
            </a:r>
            <a:r>
              <a:rPr lang="es-ES" dirty="0" err="1"/>
              <a:t>Routing</a:t>
            </a:r>
            <a:endParaRPr lang="es-ES" dirty="0"/>
          </a:p>
          <a:p>
            <a:pPr lvl="1"/>
            <a:r>
              <a:rPr lang="es-ES" dirty="0" err="1"/>
              <a:t>VRF’s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278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EIGRP Fundamentals</a:t>
            </a:r>
          </a:p>
          <a:p>
            <a:r>
              <a:rPr lang="en-US" dirty="0"/>
              <a:t>OSPF Fundamentals</a:t>
            </a:r>
          </a:p>
          <a:p>
            <a:r>
              <a:rPr lang="en-US" dirty="0"/>
              <a:t>OSPF Configurations</a:t>
            </a:r>
          </a:p>
          <a:p>
            <a:r>
              <a:rPr lang="en-US" dirty="0"/>
              <a:t>Default route Advertisements</a:t>
            </a:r>
          </a:p>
          <a:p>
            <a:r>
              <a:rPr lang="en-US" dirty="0"/>
              <a:t>OSPF Optimization</a:t>
            </a:r>
          </a:p>
          <a:p>
            <a:r>
              <a:rPr lang="en-US" dirty="0"/>
              <a:t>LSA Types</a:t>
            </a:r>
          </a:p>
          <a:p>
            <a:r>
              <a:rPr lang="en-US" dirty="0"/>
              <a:t>Multiple Area OSPF</a:t>
            </a:r>
          </a:p>
          <a:p>
            <a:r>
              <a:rPr lang="en-US" dirty="0"/>
              <a:t>Route Filtering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915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BGP Fundamentals</a:t>
            </a:r>
          </a:p>
          <a:p>
            <a:pPr lvl="1"/>
            <a:r>
              <a:rPr lang="en-US" dirty="0"/>
              <a:t>AS Number</a:t>
            </a:r>
          </a:p>
          <a:p>
            <a:pPr lvl="1"/>
            <a:r>
              <a:rPr lang="en-US" dirty="0"/>
              <a:t>Path Attributes</a:t>
            </a:r>
          </a:p>
          <a:p>
            <a:pPr lvl="1"/>
            <a:r>
              <a:rPr lang="en-US" dirty="0"/>
              <a:t>AF (Address family)</a:t>
            </a:r>
          </a:p>
          <a:p>
            <a:pPr lvl="1"/>
            <a:r>
              <a:rPr lang="en-US" dirty="0"/>
              <a:t>BGP configuration</a:t>
            </a:r>
          </a:p>
          <a:p>
            <a:pPr lvl="1"/>
            <a:r>
              <a:rPr lang="en-US" dirty="0"/>
              <a:t>MPBGP for IPv6</a:t>
            </a:r>
          </a:p>
          <a:p>
            <a:pPr lvl="1"/>
            <a:r>
              <a:rPr lang="en-US" dirty="0"/>
              <a:t>Conditional Matching</a:t>
            </a:r>
          </a:p>
          <a:p>
            <a:pPr lvl="1"/>
            <a:r>
              <a:rPr lang="en-US" dirty="0"/>
              <a:t>Route Maps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86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BGP Route Filtering</a:t>
            </a:r>
          </a:p>
          <a:p>
            <a:pPr lvl="1"/>
            <a:r>
              <a:rPr lang="en-US" dirty="0"/>
              <a:t>DL (Distribution List)</a:t>
            </a:r>
          </a:p>
          <a:p>
            <a:pPr lvl="1"/>
            <a:r>
              <a:rPr lang="en-US" dirty="0"/>
              <a:t>PL  (Prefix List)</a:t>
            </a:r>
          </a:p>
          <a:p>
            <a:pPr lvl="1"/>
            <a:r>
              <a:rPr lang="en-US" dirty="0"/>
              <a:t>AS Path ACL Filtering</a:t>
            </a:r>
          </a:p>
          <a:p>
            <a:pPr lvl="1"/>
            <a:r>
              <a:rPr lang="en-US" dirty="0"/>
              <a:t>Clearing BGP Connections</a:t>
            </a:r>
          </a:p>
          <a:p>
            <a:pPr lvl="1"/>
            <a:r>
              <a:rPr lang="en-US" dirty="0"/>
              <a:t>BGP communities</a:t>
            </a:r>
          </a:p>
          <a:p>
            <a:r>
              <a:rPr lang="en-US" dirty="0"/>
              <a:t>Multicast Fundamentals</a:t>
            </a:r>
          </a:p>
          <a:p>
            <a:pPr lvl="1"/>
            <a:r>
              <a:rPr lang="en-US" dirty="0"/>
              <a:t>IGMP Protocols</a:t>
            </a:r>
          </a:p>
          <a:p>
            <a:pPr lvl="1"/>
            <a:r>
              <a:rPr lang="en-US" dirty="0"/>
              <a:t>PIM (Protocol Independent Multicast</a:t>
            </a:r>
          </a:p>
          <a:p>
            <a:pPr lvl="1"/>
            <a:r>
              <a:rPr lang="en-US" dirty="0"/>
              <a:t>Rendezvous Points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934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QoS</a:t>
            </a:r>
          </a:p>
          <a:p>
            <a:pPr lvl="1"/>
            <a:r>
              <a:rPr lang="en-US" dirty="0"/>
              <a:t>Bandwidth</a:t>
            </a:r>
          </a:p>
          <a:p>
            <a:pPr lvl="1"/>
            <a:r>
              <a:rPr lang="en-US" dirty="0"/>
              <a:t>Latency and Jitter</a:t>
            </a:r>
          </a:p>
          <a:p>
            <a:pPr lvl="1"/>
            <a:r>
              <a:rPr lang="en-US" dirty="0"/>
              <a:t>Propagation delay</a:t>
            </a:r>
          </a:p>
          <a:p>
            <a:pPr lvl="1"/>
            <a:r>
              <a:rPr lang="en-US" dirty="0"/>
              <a:t>Processing delay</a:t>
            </a:r>
          </a:p>
          <a:p>
            <a:pPr lvl="1"/>
            <a:r>
              <a:rPr lang="en-US" dirty="0"/>
              <a:t>Packet Loss</a:t>
            </a:r>
          </a:p>
          <a:p>
            <a:r>
              <a:rPr lang="en-US" dirty="0"/>
              <a:t>QoS Models</a:t>
            </a:r>
          </a:p>
          <a:p>
            <a:r>
              <a:rPr lang="en-US" dirty="0"/>
              <a:t>Classification and Markings</a:t>
            </a:r>
          </a:p>
          <a:p>
            <a:pPr lvl="1"/>
            <a:r>
              <a:rPr lang="en-US" dirty="0"/>
              <a:t>L7, L2, and L3 Markings</a:t>
            </a:r>
          </a:p>
          <a:p>
            <a:pPr lvl="1"/>
            <a:r>
              <a:rPr lang="en-US" dirty="0"/>
              <a:t>CS PHB, DF PHB, AF PHB, EF PHB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03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0184"/>
          </a:xfrm>
        </p:spPr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988290"/>
            <a:ext cx="11323781" cy="5726545"/>
          </a:xfrm>
        </p:spPr>
        <p:txBody>
          <a:bodyPr>
            <a:normAutofit/>
          </a:bodyPr>
          <a:lstStyle/>
          <a:p>
            <a:r>
              <a:rPr lang="en-US" dirty="0"/>
              <a:t>QoS</a:t>
            </a:r>
          </a:p>
          <a:p>
            <a:pPr lvl="1"/>
            <a:r>
              <a:rPr lang="en-US" dirty="0"/>
              <a:t>Policing and Shaping</a:t>
            </a:r>
          </a:p>
          <a:p>
            <a:pPr lvl="2"/>
            <a:r>
              <a:rPr lang="en-US" dirty="0"/>
              <a:t>Types of Policers</a:t>
            </a:r>
          </a:p>
          <a:p>
            <a:pPr lvl="2"/>
            <a:r>
              <a:rPr lang="en-US" dirty="0" err="1"/>
              <a:t>srTCM</a:t>
            </a:r>
            <a:r>
              <a:rPr lang="en-US" dirty="0"/>
              <a:t> (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Single Rate Three Color Marker)</a:t>
            </a:r>
            <a:endParaRPr lang="en-US" dirty="0"/>
          </a:p>
          <a:p>
            <a:pPr lvl="2"/>
            <a:r>
              <a:rPr lang="en-US" dirty="0" err="1"/>
              <a:t>trTCM</a:t>
            </a:r>
            <a:r>
              <a:rPr lang="en-US" dirty="0"/>
              <a:t> (</a:t>
            </a:r>
            <a:r>
              <a:rPr lang="en-US" dirty="0">
                <a:solidFill>
                  <a:srgbClr val="202124"/>
                </a:solidFill>
                <a:latin typeface="Roboto" panose="02000000000000000000" pitchFamily="2" charset="0"/>
              </a:rPr>
              <a:t>Two</a:t>
            </a: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Rate Three Color Marker)</a:t>
            </a:r>
            <a:endParaRPr lang="en-US" dirty="0"/>
          </a:p>
          <a:p>
            <a:pPr lvl="1"/>
            <a:r>
              <a:rPr lang="en-US" dirty="0"/>
              <a:t>Congestion and Shaping</a:t>
            </a:r>
          </a:p>
          <a:p>
            <a:pPr lvl="1"/>
            <a:r>
              <a:rPr lang="en-US" dirty="0"/>
              <a:t>IP Services</a:t>
            </a:r>
          </a:p>
          <a:p>
            <a:pPr lvl="2"/>
            <a:r>
              <a:rPr lang="en-US" dirty="0"/>
              <a:t>NTP</a:t>
            </a:r>
          </a:p>
          <a:p>
            <a:pPr lvl="2"/>
            <a:r>
              <a:rPr lang="en-US" dirty="0"/>
              <a:t>Syslog</a:t>
            </a:r>
          </a:p>
          <a:p>
            <a:pPr lvl="2"/>
            <a:r>
              <a:rPr lang="en-US" dirty="0"/>
              <a:t>SNMP</a:t>
            </a:r>
          </a:p>
          <a:p>
            <a:pPr lvl="1"/>
            <a:r>
              <a:rPr lang="en-US" dirty="0"/>
              <a:t>Redundancy Protocol</a:t>
            </a:r>
          </a:p>
          <a:p>
            <a:pPr lvl="2"/>
            <a:r>
              <a:rPr lang="en-US" dirty="0"/>
              <a:t>HSRP</a:t>
            </a:r>
          </a:p>
          <a:p>
            <a:pPr lvl="2"/>
            <a:r>
              <a:rPr lang="en-US" dirty="0"/>
              <a:t>VRRP</a:t>
            </a:r>
          </a:p>
          <a:p>
            <a:pPr lvl="2"/>
            <a:r>
              <a:rPr lang="en-US" dirty="0"/>
              <a:t>GLBP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267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4B62-AEF1-460D-8C6C-DA19A9DF6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0184"/>
          </a:xfrm>
        </p:spPr>
        <p:txBody>
          <a:bodyPr/>
          <a:lstStyle/>
          <a:p>
            <a:r>
              <a:rPr lang="en-US" dirty="0"/>
              <a:t>Topics Covered in the course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3D033-5F66-4BB1-9C30-1D1808CF6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988290"/>
            <a:ext cx="11323781" cy="5726545"/>
          </a:xfrm>
        </p:spPr>
        <p:txBody>
          <a:bodyPr>
            <a:normAutofit/>
          </a:bodyPr>
          <a:lstStyle/>
          <a:p>
            <a:r>
              <a:rPr lang="en-US" dirty="0"/>
              <a:t>Overlay Tunnels</a:t>
            </a:r>
          </a:p>
          <a:p>
            <a:pPr lvl="1"/>
            <a:r>
              <a:rPr lang="en-US" dirty="0"/>
              <a:t>GRE</a:t>
            </a:r>
          </a:p>
          <a:p>
            <a:r>
              <a:rPr lang="en-US" dirty="0"/>
              <a:t>IPsec Fundamentals</a:t>
            </a:r>
          </a:p>
          <a:p>
            <a:pPr lvl="1"/>
            <a:r>
              <a:rPr lang="en-US" dirty="0"/>
              <a:t>AH, ESP  (</a:t>
            </a:r>
            <a:r>
              <a:rPr lang="es-E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Authentication Header ,</a:t>
            </a:r>
            <a:r>
              <a:rPr lang="es-ES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Encapsulating Security </a:t>
            </a:r>
            <a:r>
              <a:rPr lang="es-ES" b="0" i="0" dirty="0" err="1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Payload</a:t>
            </a:r>
            <a:endParaRPr lang="en-US" dirty="0"/>
          </a:p>
          <a:p>
            <a:pPr lvl="1"/>
            <a:r>
              <a:rPr lang="en-US" dirty="0"/>
              <a:t>Transform Set</a:t>
            </a:r>
          </a:p>
          <a:p>
            <a:pPr lvl="1"/>
            <a:r>
              <a:rPr lang="en-US" dirty="0"/>
              <a:t>IKE (Internet Key Exchange)</a:t>
            </a:r>
          </a:p>
          <a:p>
            <a:pPr lvl="1"/>
            <a:r>
              <a:rPr lang="en-US" dirty="0"/>
              <a:t>IPsec VPNs</a:t>
            </a:r>
          </a:p>
          <a:p>
            <a:pPr lvl="1"/>
            <a:r>
              <a:rPr lang="en-US" dirty="0"/>
              <a:t>DMVPN</a:t>
            </a:r>
          </a:p>
          <a:p>
            <a:r>
              <a:rPr lang="en-US" dirty="0"/>
              <a:t>Cisco location/ID separation</a:t>
            </a:r>
          </a:p>
          <a:p>
            <a:pPr lvl="1"/>
            <a:r>
              <a:rPr lang="en-US" dirty="0"/>
              <a:t>LISP Protocol</a:t>
            </a:r>
          </a:p>
          <a:p>
            <a:pPr lvl="1"/>
            <a:r>
              <a:rPr lang="en-US" dirty="0"/>
              <a:t>VXLAN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667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375</Words>
  <Application>Microsoft Office PowerPoint</Application>
  <PresentationFormat>Widescreen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Roboto</vt:lpstr>
      <vt:lpstr>Office Theme</vt:lpstr>
      <vt:lpstr>CCNP ENTERPRISE  CORE 350-401</vt:lpstr>
      <vt:lpstr>Topics Covered in the course</vt:lpstr>
      <vt:lpstr>Topics Covered in the course</vt:lpstr>
      <vt:lpstr>Topics Covered in the course</vt:lpstr>
      <vt:lpstr>Topics Covered in the course</vt:lpstr>
      <vt:lpstr>Topics Covered in the course</vt:lpstr>
      <vt:lpstr>Topics Covered in the course</vt:lpstr>
      <vt:lpstr>Topics Covered in the course</vt:lpstr>
      <vt:lpstr>Topics Covered in the course</vt:lpstr>
      <vt:lpstr>Topics Covered in the course</vt:lpstr>
      <vt:lpstr>Topics Covered in the course</vt:lpstr>
      <vt:lpstr>Topics Covered in the course</vt:lpstr>
      <vt:lpstr>Topics Covered in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CCNP ENTERPRISE  CORE 350-401</dc:title>
  <dc:creator>Lazaro Diaz</dc:creator>
  <cp:lastModifiedBy>Lazaro Diaz</cp:lastModifiedBy>
  <cp:revision>15</cp:revision>
  <dcterms:created xsi:type="dcterms:W3CDTF">2021-05-07T18:11:23Z</dcterms:created>
  <dcterms:modified xsi:type="dcterms:W3CDTF">2021-10-21T18:43:56Z</dcterms:modified>
</cp:coreProperties>
</file>