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4"/>
  </p:sldMasterIdLst>
  <p:notesMasterIdLst>
    <p:notesMasterId r:id="rId21"/>
  </p:notesMasterIdLst>
  <p:handoutMasterIdLst>
    <p:handoutMasterId r:id="rId22"/>
  </p:handoutMasterIdLst>
  <p:sldIdLst>
    <p:sldId id="301" r:id="rId5"/>
    <p:sldId id="297" r:id="rId6"/>
    <p:sldId id="273" r:id="rId7"/>
    <p:sldId id="310" r:id="rId8"/>
    <p:sldId id="302" r:id="rId9"/>
    <p:sldId id="311" r:id="rId10"/>
    <p:sldId id="276" r:id="rId11"/>
    <p:sldId id="306" r:id="rId12"/>
    <p:sldId id="278" r:id="rId13"/>
    <p:sldId id="304" r:id="rId14"/>
    <p:sldId id="305" r:id="rId15"/>
    <p:sldId id="303" r:id="rId16"/>
    <p:sldId id="307" r:id="rId17"/>
    <p:sldId id="308" r:id="rId18"/>
    <p:sldId id="309" r:id="rId19"/>
    <p:sldId id="29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4A1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4" autoAdjust="0"/>
    <p:restoredTop sz="85602" autoAdjust="0"/>
  </p:normalViewPr>
  <p:slideViewPr>
    <p:cSldViewPr snapToGrid="0">
      <p:cViewPr varScale="1">
        <p:scale>
          <a:sx n="83" d="100"/>
          <a:sy n="83" d="100"/>
        </p:scale>
        <p:origin x="126" y="126"/>
      </p:cViewPr>
      <p:guideLst/>
    </p:cSldViewPr>
  </p:slideViewPr>
  <p:notesTextViewPr>
    <p:cViewPr>
      <p:scale>
        <a:sx n="1" d="1"/>
        <a:sy n="1" d="1"/>
      </p:scale>
      <p:origin x="0" y="0"/>
    </p:cViewPr>
  </p:notesTextViewPr>
  <p:notesViewPr>
    <p:cSldViewPr snapToGrid="0" showGuides="1">
      <p:cViewPr varScale="1">
        <p:scale>
          <a:sx n="60" d="100"/>
          <a:sy n="60" d="100"/>
        </p:scale>
        <p:origin x="3187" y="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RepeatingBendingProcessNew" loCatId="process" qsTypeId="urn:microsoft.com/office/officeart/2005/8/quickstyle/simple2" qsCatId="simple" csTypeId="urn:microsoft.com/office/officeart/2005/8/colors/accent0_3" csCatId="mainScheme" phldr="1"/>
      <dgm:spPr/>
      <dgm:t>
        <a:bodyPr/>
        <a:lstStyle/>
        <a:p>
          <a:endParaRPr lang="en-US"/>
        </a:p>
      </dgm:t>
    </dgm:pt>
    <dgm:pt modelId="{2EE95FC5-CD6B-4A50-9262-DC414E16C3EA}">
      <dgm:prSet/>
      <dgm:spPr/>
      <dgm:t>
        <a:bodyPr lIns="72000" rIns="72000"/>
        <a:lstStyle/>
        <a:p>
          <a:r>
            <a:rPr lang="en-US" b="1"/>
            <a:t>Lesson 1</a:t>
          </a:r>
          <a:r>
            <a:rPr lang="ru-RU" b="1"/>
            <a:t>.</a:t>
          </a:r>
          <a:endParaRPr lang="en-US" b="1"/>
        </a:p>
        <a:p>
          <a:r>
            <a:rPr lang="en-US" b="1"/>
            <a:t>Carrier Packets</a:t>
          </a:r>
        </a:p>
      </dgm:t>
    </dgm:pt>
    <dgm:pt modelId="{75374347-884B-4721-8CFF-DF080F5B1C79}" type="parTrans" cxnId="{B3F19EC2-A372-4EC3-BFE0-C62FFDFE3DF6}">
      <dgm:prSet/>
      <dgm:spPr/>
      <dgm:t>
        <a:bodyPr/>
        <a:lstStyle/>
        <a:p>
          <a:endParaRPr lang="en-US"/>
        </a:p>
      </dgm:t>
    </dgm:pt>
    <dgm:pt modelId="{C99EBBB1-E916-471C-83C9-ABE85B42AC26}" type="sibTrans" cxnId="{B3F19EC2-A372-4EC3-BFE0-C62FFDFE3DF6}">
      <dgm:prSet phldrT="1" phldr="0"/>
      <dgm:spPr/>
      <dgm:t>
        <a:bodyPr/>
        <a:lstStyle/>
        <a:p>
          <a:endParaRPr lang="en-US"/>
        </a:p>
      </dgm:t>
    </dgm:pt>
    <dgm:pt modelId="{F05611F0-8256-4954-B6CB-ED6B4F2DD397}">
      <dgm:prSet/>
      <dgm:spPr/>
      <dgm:t>
        <a:bodyPr lIns="72000" rIns="72000"/>
        <a:lstStyle/>
        <a:p>
          <a:pPr marL="0" lvl="0" indent="0" defTabSz="933450">
            <a:spcBef>
              <a:spcPct val="0"/>
            </a:spcBef>
            <a:spcAft>
              <a:spcPct val="35000"/>
            </a:spcAft>
            <a:buNone/>
          </a:pPr>
          <a:r>
            <a:rPr lang="en-US" b="1" kern="1200">
              <a:latin typeface="Garamond" panose="02020404030301010803"/>
              <a:ea typeface="+mn-ea"/>
              <a:cs typeface="+mn-cs"/>
            </a:rPr>
            <a:t>Lesson 2.</a:t>
          </a:r>
        </a:p>
        <a:p>
          <a:pPr marL="0" lvl="0" defTabSz="1022350">
            <a:spcBef>
              <a:spcPct val="0"/>
            </a:spcBef>
            <a:spcAft>
              <a:spcPct val="35000"/>
            </a:spcAft>
            <a:buNone/>
          </a:pPr>
          <a:r>
            <a:rPr lang="en-US" kern="1200"/>
            <a:t>Load Boards</a:t>
          </a:r>
        </a:p>
      </dgm:t>
    </dgm:pt>
    <dgm:pt modelId="{CD7328D6-9FAE-4506-9BDB-E06A571EC1D4}" type="parTrans" cxnId="{914FACD2-336A-4471-9E99-312B3F8EAB04}">
      <dgm:prSet/>
      <dgm:spPr/>
      <dgm:t>
        <a:bodyPr/>
        <a:lstStyle/>
        <a:p>
          <a:endParaRPr lang="en-US"/>
        </a:p>
      </dgm:t>
    </dgm:pt>
    <dgm:pt modelId="{6BD5265A-8333-420D-BDB2-65F10B3EBD76}" type="sibTrans" cxnId="{914FACD2-336A-4471-9E99-312B3F8EAB04}">
      <dgm:prSet phldrT="2" phldr="0"/>
      <dgm:spPr/>
      <dgm:t>
        <a:bodyPr/>
        <a:lstStyle/>
        <a:p>
          <a:endParaRPr lang="en-US"/>
        </a:p>
      </dgm:t>
    </dgm:pt>
    <dgm:pt modelId="{22625139-F93A-4F3F-A7AA-4923A01AEDF3}">
      <dgm:prSet/>
      <dgm:spPr/>
      <dgm:t>
        <a:bodyPr lIns="72000" rIns="72000"/>
        <a:lstStyle/>
        <a:p>
          <a:pPr marL="0" lvl="0" indent="0" defTabSz="933450">
            <a:spcBef>
              <a:spcPct val="0"/>
            </a:spcBef>
            <a:spcAft>
              <a:spcPct val="35000"/>
            </a:spcAft>
            <a:buNone/>
          </a:pPr>
          <a:r>
            <a:rPr lang="en-US" b="1" kern="1200">
              <a:latin typeface="Garamond" panose="02020404030301010803"/>
              <a:ea typeface="+mn-ea"/>
              <a:cs typeface="+mn-cs"/>
            </a:rPr>
            <a:t>Lesson 3.</a:t>
          </a:r>
        </a:p>
        <a:p>
          <a:pPr marL="0" lvl="0" defTabSz="1022350">
            <a:spcBef>
              <a:spcPct val="0"/>
            </a:spcBef>
            <a:spcAft>
              <a:spcPct val="35000"/>
            </a:spcAft>
            <a:buNone/>
          </a:pPr>
          <a:r>
            <a:rPr lang="en-US" kern="1200"/>
            <a:t>Understanding Freight Rates &amp; Lanes</a:t>
          </a: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endParaRPr lang="en-US"/>
        </a:p>
      </dgm:t>
    </dgm:pt>
    <dgm:pt modelId="{140952D0-0E1D-4F48-9F16-53581487CFA0}">
      <dgm:prSet/>
      <dgm:spPr/>
      <dgm:t>
        <a:bodyPr lIns="72000" rIns="72000"/>
        <a:lstStyle/>
        <a:p>
          <a:pPr marL="0" lvl="0" indent="0" defTabSz="933450">
            <a:spcBef>
              <a:spcPct val="0"/>
            </a:spcBef>
            <a:spcAft>
              <a:spcPct val="35000"/>
            </a:spcAft>
            <a:buNone/>
          </a:pPr>
          <a:r>
            <a:rPr lang="en-US" b="1" kern="1200">
              <a:latin typeface="Garamond" panose="02020404030301010803"/>
              <a:ea typeface="+mn-ea"/>
              <a:cs typeface="+mn-cs"/>
            </a:rPr>
            <a:t>Lesson 4.</a:t>
          </a:r>
        </a:p>
        <a:p>
          <a:pPr marL="0" lvl="0" defTabSz="1022350">
            <a:spcBef>
              <a:spcPct val="0"/>
            </a:spcBef>
            <a:spcAft>
              <a:spcPct val="35000"/>
            </a:spcAft>
            <a:buNone/>
          </a:pPr>
          <a:r>
            <a:rPr lang="en-US" kern="1200"/>
            <a:t>Understanding CPM &amp; Carrier Profits</a:t>
          </a: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endParaRPr lang="en-US"/>
        </a:p>
      </dgm:t>
    </dgm:pt>
    <dgm:pt modelId="{C2F8C7F7-44C4-414A-BCCD-56E91DD0A777}">
      <dgm:prSet/>
      <dgm:spPr/>
      <dgm:t>
        <a:bodyPr lIns="72000" rIns="72000"/>
        <a:lstStyle/>
        <a:p>
          <a:pPr marL="0" lvl="0" indent="0" defTabSz="933450">
            <a:spcBef>
              <a:spcPct val="0"/>
            </a:spcBef>
            <a:spcAft>
              <a:spcPct val="35000"/>
            </a:spcAft>
            <a:buNone/>
          </a:pPr>
          <a:r>
            <a:rPr lang="en-US" b="1" kern="1200">
              <a:latin typeface="Garamond" panose="02020404030301010803"/>
              <a:ea typeface="+mn-ea"/>
              <a:cs typeface="+mn-cs"/>
            </a:rPr>
            <a:t>Lesson 5.</a:t>
          </a:r>
        </a:p>
        <a:p>
          <a:pPr marL="0" lvl="0" defTabSz="1022350">
            <a:spcBef>
              <a:spcPct val="0"/>
            </a:spcBef>
            <a:spcAft>
              <a:spcPct val="35000"/>
            </a:spcAft>
            <a:buNone/>
          </a:pPr>
          <a:r>
            <a:rPr lang="en-US" kern="1200"/>
            <a:t>How to Book a Load</a:t>
          </a:r>
        </a:p>
      </dgm:t>
    </dgm:pt>
    <dgm:pt modelId="{E6C6DF88-9436-40D7-BA84-18FE896A6151}" type="parTrans" cxnId="{14D43B81-F92D-4CD8-9D1E-78CBF092C750}">
      <dgm:prSet/>
      <dgm:spPr/>
      <dgm:t>
        <a:bodyPr/>
        <a:lstStyle/>
        <a:p>
          <a:endParaRPr lang="en-US"/>
        </a:p>
      </dgm:t>
    </dgm:pt>
    <dgm:pt modelId="{4E39967D-43EF-4F15-814A-2F491D900D43}" type="sibTrans" cxnId="{14D43B81-F92D-4CD8-9D1E-78CBF092C750}">
      <dgm:prSet phldrT="5" phldr="0"/>
      <dgm:spPr/>
      <dgm:t>
        <a:bodyPr/>
        <a:lstStyle/>
        <a:p>
          <a:endParaRPr lang="en-US"/>
        </a:p>
      </dgm:t>
    </dgm:pt>
    <dgm:pt modelId="{98B50601-0035-8A47-A69D-CEFD59C582AA}" type="pres">
      <dgm:prSet presAssocID="{D0F07F19-1F50-4B42-A7A0-278DF9D25BB1}" presName="Name0" presStyleCnt="0">
        <dgm:presLayoutVars>
          <dgm:dir/>
          <dgm:resizeHandles val="exact"/>
        </dgm:presLayoutVars>
      </dgm:prSet>
      <dgm:spPr/>
    </dgm:pt>
    <dgm:pt modelId="{D6CD3A96-99D9-6B47-9F1B-02FC2875659C}" type="pres">
      <dgm:prSet presAssocID="{2EE95FC5-CD6B-4A50-9262-DC414E16C3EA}" presName="node" presStyleLbl="node1" presStyleIdx="0" presStyleCnt="5">
        <dgm:presLayoutVars>
          <dgm:bulletEnabled val="1"/>
        </dgm:presLayoutVars>
      </dgm:prSet>
      <dgm:spPr/>
    </dgm:pt>
    <dgm:pt modelId="{215B3C10-754F-8B4B-B22B-CB6B9BF574FF}" type="pres">
      <dgm:prSet presAssocID="{C99EBBB1-E916-471C-83C9-ABE85B42AC26}" presName="sibTrans" presStyleLbl="sibTrans1D1" presStyleIdx="0" presStyleCnt="4"/>
      <dgm:spPr/>
    </dgm:pt>
    <dgm:pt modelId="{6310530F-C8E6-F74B-A41A-4FCA8666546D}" type="pres">
      <dgm:prSet presAssocID="{C99EBBB1-E916-471C-83C9-ABE85B42AC26}" presName="connectorText" presStyleLbl="sibTrans1D1" presStyleIdx="0" presStyleCnt="4"/>
      <dgm:spPr/>
    </dgm:pt>
    <dgm:pt modelId="{B42069B4-8CB6-6948-BB42-42658F91D385}" type="pres">
      <dgm:prSet presAssocID="{F05611F0-8256-4954-B6CB-ED6B4F2DD397}" presName="node" presStyleLbl="node1" presStyleIdx="1" presStyleCnt="5">
        <dgm:presLayoutVars>
          <dgm:bulletEnabled val="1"/>
        </dgm:presLayoutVars>
      </dgm:prSet>
      <dgm:spPr/>
    </dgm:pt>
    <dgm:pt modelId="{99828EBA-F852-2645-9AC9-80D59C7CF2C5}" type="pres">
      <dgm:prSet presAssocID="{6BD5265A-8333-420D-BDB2-65F10B3EBD76}" presName="sibTrans" presStyleLbl="sibTrans1D1" presStyleIdx="1" presStyleCnt="4"/>
      <dgm:spPr/>
    </dgm:pt>
    <dgm:pt modelId="{2C39B352-4275-2049-A920-F409658EC967}" type="pres">
      <dgm:prSet presAssocID="{6BD5265A-8333-420D-BDB2-65F10B3EBD76}" presName="connectorText" presStyleLbl="sibTrans1D1" presStyleIdx="1" presStyleCnt="4"/>
      <dgm:spPr/>
    </dgm:pt>
    <dgm:pt modelId="{89936EE8-7A6B-9B4A-A8D7-3C8884BBB65E}" type="pres">
      <dgm:prSet presAssocID="{22625139-F93A-4F3F-A7AA-4923A01AEDF3}" presName="node" presStyleLbl="node1" presStyleIdx="2" presStyleCnt="5">
        <dgm:presLayoutVars>
          <dgm:bulletEnabled val="1"/>
        </dgm:presLayoutVars>
      </dgm:prSet>
      <dgm:spPr/>
    </dgm:pt>
    <dgm:pt modelId="{7B7F0759-1B4B-5044-9D4A-3085975C521C}" type="pres">
      <dgm:prSet presAssocID="{A8E2FA08-4DD4-4654-A85D-9A99162D6201}" presName="sibTrans" presStyleLbl="sibTrans1D1" presStyleIdx="2" presStyleCnt="4"/>
      <dgm:spPr/>
    </dgm:pt>
    <dgm:pt modelId="{82902E50-430E-444B-8FEE-016ECD1CE20B}" type="pres">
      <dgm:prSet presAssocID="{A8E2FA08-4DD4-4654-A85D-9A99162D6201}" presName="connectorText" presStyleLbl="sibTrans1D1" presStyleIdx="2" presStyleCnt="4"/>
      <dgm:spPr/>
    </dgm:pt>
    <dgm:pt modelId="{4E027B5F-7A17-1A44-B7A0-8F98370D3D31}" type="pres">
      <dgm:prSet presAssocID="{140952D0-0E1D-4F48-9F16-53581487CFA0}" presName="node" presStyleLbl="node1" presStyleIdx="3" presStyleCnt="5">
        <dgm:presLayoutVars>
          <dgm:bulletEnabled val="1"/>
        </dgm:presLayoutVars>
      </dgm:prSet>
      <dgm:spPr/>
    </dgm:pt>
    <dgm:pt modelId="{A91B4B0D-2618-EE48-8A5D-7EB2912D0DBE}" type="pres">
      <dgm:prSet presAssocID="{2804F27C-9BA9-4D07-AB02-74BE7DFA2C0E}" presName="sibTrans" presStyleLbl="sibTrans1D1" presStyleIdx="3" presStyleCnt="4"/>
      <dgm:spPr/>
    </dgm:pt>
    <dgm:pt modelId="{65439B47-9B4D-3F42-ABDD-D1645C6EC5D5}" type="pres">
      <dgm:prSet presAssocID="{2804F27C-9BA9-4D07-AB02-74BE7DFA2C0E}" presName="connectorText" presStyleLbl="sibTrans1D1" presStyleIdx="3" presStyleCnt="4"/>
      <dgm:spPr/>
    </dgm:pt>
    <dgm:pt modelId="{A523B654-975B-D144-BA1F-30874018B3C4}" type="pres">
      <dgm:prSet presAssocID="{C2F8C7F7-44C4-414A-BCCD-56E91DD0A777}" presName="node" presStyleLbl="node1" presStyleIdx="4" presStyleCnt="5">
        <dgm:presLayoutVars>
          <dgm:bulletEnabled val="1"/>
        </dgm:presLayoutVars>
      </dgm:prSet>
      <dgm:spPr/>
    </dgm:pt>
  </dgm:ptLst>
  <dgm:cxnLst>
    <dgm:cxn modelId="{4466B503-25C0-8A4C-BCD3-D87B20DE32EC}" type="presOf" srcId="{F05611F0-8256-4954-B6CB-ED6B4F2DD397}" destId="{B42069B4-8CB6-6948-BB42-42658F91D385}" srcOrd="0" destOrd="0" presId="urn:microsoft.com/office/officeart/2016/7/layout/RepeatingBendingProcessNew"/>
    <dgm:cxn modelId="{BA094923-44D6-8647-9F80-8038D423C294}" type="presOf" srcId="{A8E2FA08-4DD4-4654-A85D-9A99162D6201}" destId="{82902E50-430E-444B-8FEE-016ECD1CE20B}" srcOrd="1" destOrd="0" presId="urn:microsoft.com/office/officeart/2016/7/layout/RepeatingBendingProcessNew"/>
    <dgm:cxn modelId="{C05A9025-8316-084D-8D54-ECE3AA723461}" type="presOf" srcId="{A8E2FA08-4DD4-4654-A85D-9A99162D6201}" destId="{7B7F0759-1B4B-5044-9D4A-3085975C521C}" srcOrd="0" destOrd="0" presId="urn:microsoft.com/office/officeart/2016/7/layout/RepeatingBendingProcessNew"/>
    <dgm:cxn modelId="{82F5722E-CD06-8848-A170-63137A294D9A}" type="presOf" srcId="{C2F8C7F7-44C4-414A-BCCD-56E91DD0A777}" destId="{A523B654-975B-D144-BA1F-30874018B3C4}" srcOrd="0" destOrd="0" presId="urn:microsoft.com/office/officeart/2016/7/layout/RepeatingBendingProcessNew"/>
    <dgm:cxn modelId="{63A7C173-19B7-DD42-946A-87DA5AEC0AD1}" type="presOf" srcId="{2804F27C-9BA9-4D07-AB02-74BE7DFA2C0E}" destId="{A91B4B0D-2618-EE48-8A5D-7EB2912D0DBE}" srcOrd="0" destOrd="0" presId="urn:microsoft.com/office/officeart/2016/7/layout/RepeatingBendingProcessNew"/>
    <dgm:cxn modelId="{14D43B81-F92D-4CD8-9D1E-78CBF092C750}" srcId="{D0F07F19-1F50-4B42-A7A0-278DF9D25BB1}" destId="{C2F8C7F7-44C4-414A-BCCD-56E91DD0A777}" srcOrd="4" destOrd="0" parTransId="{E6C6DF88-9436-40D7-BA84-18FE896A6151}" sibTransId="{4E39967D-43EF-4F15-814A-2F491D900D43}"/>
    <dgm:cxn modelId="{72C60197-6884-B640-91FB-22B7EF776C2E}" type="presOf" srcId="{6BD5265A-8333-420D-BDB2-65F10B3EBD76}" destId="{2C39B352-4275-2049-A920-F409658EC967}" srcOrd="1" destOrd="0" presId="urn:microsoft.com/office/officeart/2016/7/layout/RepeatingBendingProcessNew"/>
    <dgm:cxn modelId="{55D7F6A4-050A-114D-841B-4537D9426FE5}" type="presOf" srcId="{2804F27C-9BA9-4D07-AB02-74BE7DFA2C0E}" destId="{65439B47-9B4D-3F42-ABDD-D1645C6EC5D5}" srcOrd="1" destOrd="0" presId="urn:microsoft.com/office/officeart/2016/7/layout/RepeatingBendingProcessNew"/>
    <dgm:cxn modelId="{61E757BD-B853-ED4E-8DD8-B98421837B2A}" type="presOf" srcId="{C99EBBB1-E916-471C-83C9-ABE85B42AC26}" destId="{215B3C10-754F-8B4B-B22B-CB6B9BF574FF}" srcOrd="0" destOrd="0" presId="urn:microsoft.com/office/officeart/2016/7/layout/RepeatingBendingProcessNew"/>
    <dgm:cxn modelId="{F3BA62C0-252A-2D48-8025-BED24900F8A3}" type="presOf" srcId="{2EE95FC5-CD6B-4A50-9262-DC414E16C3EA}" destId="{D6CD3A96-99D9-6B47-9F1B-02FC2875659C}" srcOrd="0" destOrd="0" presId="urn:microsoft.com/office/officeart/2016/7/layout/RepeatingBendingProcessNew"/>
    <dgm:cxn modelId="{B3F19EC2-A372-4EC3-BFE0-C62FFDFE3DF6}" srcId="{D0F07F19-1F50-4B42-A7A0-278DF9D25BB1}" destId="{2EE95FC5-CD6B-4A50-9262-DC414E16C3EA}" srcOrd="0" destOrd="0" parTransId="{75374347-884B-4721-8CFF-DF080F5B1C79}" sibTransId="{C99EBBB1-E916-471C-83C9-ABE85B42AC26}"/>
    <dgm:cxn modelId="{35131FCA-541D-3A4B-BFD9-780D81AAF413}" type="presOf" srcId="{D0F07F19-1F50-4B42-A7A0-278DF9D25BB1}" destId="{98B50601-0035-8A47-A69D-CEFD59C582AA}" srcOrd="0" destOrd="0" presId="urn:microsoft.com/office/officeart/2016/7/layout/RepeatingBendingProcessNew"/>
    <dgm:cxn modelId="{45E30ECB-6780-9F41-8ACC-E434BC65334B}" type="presOf" srcId="{6BD5265A-8333-420D-BDB2-65F10B3EBD76}" destId="{99828EBA-F852-2645-9AC9-80D59C7CF2C5}" srcOrd="0" destOrd="0" presId="urn:microsoft.com/office/officeart/2016/7/layout/RepeatingBendingProcessNew"/>
    <dgm:cxn modelId="{4623C9CC-A54F-8147-AD53-CACE2464AF16}" type="presOf" srcId="{C99EBBB1-E916-471C-83C9-ABE85B42AC26}" destId="{6310530F-C8E6-F74B-A41A-4FCA8666546D}" srcOrd="1" destOrd="0" presId="urn:microsoft.com/office/officeart/2016/7/layout/RepeatingBendingProcessNew"/>
    <dgm:cxn modelId="{254D3DD0-4365-B547-AA10-C1184DF186E1}" type="presOf" srcId="{140952D0-0E1D-4F48-9F16-53581487CFA0}" destId="{4E027B5F-7A17-1A44-B7A0-8F98370D3D31}" srcOrd="0" destOrd="0" presId="urn:microsoft.com/office/officeart/2016/7/layout/RepeatingBendingProcessNew"/>
    <dgm:cxn modelId="{914FACD2-336A-4471-9E99-312B3F8EAB04}" srcId="{D0F07F19-1F50-4B42-A7A0-278DF9D25BB1}" destId="{F05611F0-8256-4954-B6CB-ED6B4F2DD397}" srcOrd="1" destOrd="0" parTransId="{CD7328D6-9FAE-4506-9BDB-E06A571EC1D4}" sibTransId="{6BD5265A-8333-420D-BDB2-65F10B3EBD76}"/>
    <dgm:cxn modelId="{61538CE0-237E-414C-8EBF-0B5A148DDD0A}" type="presOf" srcId="{22625139-F93A-4F3F-A7AA-4923A01AEDF3}" destId="{89936EE8-7A6B-9B4A-A8D7-3C8884BBB65E}" srcOrd="0" destOrd="0" presId="urn:microsoft.com/office/officeart/2016/7/layout/RepeatingBendingProcessNew"/>
    <dgm:cxn modelId="{B07163E8-ADEC-492A-8F07-7E5786AB23AE}" srcId="{D0F07F19-1F50-4B42-A7A0-278DF9D25BB1}" destId="{140952D0-0E1D-4F48-9F16-53581487CFA0}" srcOrd="3" destOrd="0" parTransId="{790C446F-6917-41E7-BE01-7AFE2676D505}" sibTransId="{2804F27C-9BA9-4D07-AB02-74BE7DFA2C0E}"/>
    <dgm:cxn modelId="{FC7721F0-429B-4CE7-BE98-C2F3C41FE9C7}" srcId="{D0F07F19-1F50-4B42-A7A0-278DF9D25BB1}" destId="{22625139-F93A-4F3F-A7AA-4923A01AEDF3}" srcOrd="2" destOrd="0" parTransId="{F549A0EB-6BE9-4749-8336-B02A279AE302}" sibTransId="{A8E2FA08-4DD4-4654-A85D-9A99162D6201}"/>
    <dgm:cxn modelId="{139E9DC2-3952-0C40-B92F-D45144E82E71}" type="presParOf" srcId="{98B50601-0035-8A47-A69D-CEFD59C582AA}" destId="{D6CD3A96-99D9-6B47-9F1B-02FC2875659C}" srcOrd="0" destOrd="0" presId="urn:microsoft.com/office/officeart/2016/7/layout/RepeatingBendingProcessNew"/>
    <dgm:cxn modelId="{099C1E23-E1A1-774E-BE12-174097AA4004}" type="presParOf" srcId="{98B50601-0035-8A47-A69D-CEFD59C582AA}" destId="{215B3C10-754F-8B4B-B22B-CB6B9BF574FF}" srcOrd="1" destOrd="0" presId="urn:microsoft.com/office/officeart/2016/7/layout/RepeatingBendingProcessNew"/>
    <dgm:cxn modelId="{BD8157EF-9BB2-634B-A2FD-82F065DCE768}" type="presParOf" srcId="{215B3C10-754F-8B4B-B22B-CB6B9BF574FF}" destId="{6310530F-C8E6-F74B-A41A-4FCA8666546D}" srcOrd="0" destOrd="0" presId="urn:microsoft.com/office/officeart/2016/7/layout/RepeatingBendingProcessNew"/>
    <dgm:cxn modelId="{31B87EE8-C45E-2845-AA26-924A67DE3D63}" type="presParOf" srcId="{98B50601-0035-8A47-A69D-CEFD59C582AA}" destId="{B42069B4-8CB6-6948-BB42-42658F91D385}" srcOrd="2" destOrd="0" presId="urn:microsoft.com/office/officeart/2016/7/layout/RepeatingBendingProcessNew"/>
    <dgm:cxn modelId="{118A23D4-549F-2F4C-9D40-8EDC7B93EDCA}" type="presParOf" srcId="{98B50601-0035-8A47-A69D-CEFD59C582AA}" destId="{99828EBA-F852-2645-9AC9-80D59C7CF2C5}" srcOrd="3" destOrd="0" presId="urn:microsoft.com/office/officeart/2016/7/layout/RepeatingBendingProcessNew"/>
    <dgm:cxn modelId="{460465CC-19DF-B145-B9FF-796A536351D7}" type="presParOf" srcId="{99828EBA-F852-2645-9AC9-80D59C7CF2C5}" destId="{2C39B352-4275-2049-A920-F409658EC967}" srcOrd="0" destOrd="0" presId="urn:microsoft.com/office/officeart/2016/7/layout/RepeatingBendingProcessNew"/>
    <dgm:cxn modelId="{B249C6F4-7CB7-EC45-A07E-A56EA2DFDD02}" type="presParOf" srcId="{98B50601-0035-8A47-A69D-CEFD59C582AA}" destId="{89936EE8-7A6B-9B4A-A8D7-3C8884BBB65E}" srcOrd="4" destOrd="0" presId="urn:microsoft.com/office/officeart/2016/7/layout/RepeatingBendingProcessNew"/>
    <dgm:cxn modelId="{1959D087-7FE1-8F41-A4D7-01E8A77E1463}" type="presParOf" srcId="{98B50601-0035-8A47-A69D-CEFD59C582AA}" destId="{7B7F0759-1B4B-5044-9D4A-3085975C521C}" srcOrd="5" destOrd="0" presId="urn:microsoft.com/office/officeart/2016/7/layout/RepeatingBendingProcessNew"/>
    <dgm:cxn modelId="{35443EA8-B203-EC47-B328-D629F4078242}" type="presParOf" srcId="{7B7F0759-1B4B-5044-9D4A-3085975C521C}" destId="{82902E50-430E-444B-8FEE-016ECD1CE20B}" srcOrd="0" destOrd="0" presId="urn:microsoft.com/office/officeart/2016/7/layout/RepeatingBendingProcessNew"/>
    <dgm:cxn modelId="{4437B30D-B805-C444-B02D-AB1EF9210171}" type="presParOf" srcId="{98B50601-0035-8A47-A69D-CEFD59C582AA}" destId="{4E027B5F-7A17-1A44-B7A0-8F98370D3D31}" srcOrd="6" destOrd="0" presId="urn:microsoft.com/office/officeart/2016/7/layout/RepeatingBendingProcessNew"/>
    <dgm:cxn modelId="{5BA45EFE-683F-3742-8CA8-1B380BCCDD73}" type="presParOf" srcId="{98B50601-0035-8A47-A69D-CEFD59C582AA}" destId="{A91B4B0D-2618-EE48-8A5D-7EB2912D0DBE}" srcOrd="7" destOrd="0" presId="urn:microsoft.com/office/officeart/2016/7/layout/RepeatingBendingProcessNew"/>
    <dgm:cxn modelId="{1E718294-5CD9-E84B-BDE2-63E6701A25A9}" type="presParOf" srcId="{A91B4B0D-2618-EE48-8A5D-7EB2912D0DBE}" destId="{65439B47-9B4D-3F42-ABDD-D1645C6EC5D5}" srcOrd="0" destOrd="0" presId="urn:microsoft.com/office/officeart/2016/7/layout/RepeatingBendingProcessNew"/>
    <dgm:cxn modelId="{1CAC16E5-8983-C24D-9325-AF673FC1AC77}" type="presParOf" srcId="{98B50601-0035-8A47-A69D-CEFD59C582AA}" destId="{A523B654-975B-D144-BA1F-30874018B3C4}" srcOrd="8"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B3C10-754F-8B4B-B22B-CB6B9BF574FF}">
      <dsp:nvSpPr>
        <dsp:cNvPr id="0" name=""/>
        <dsp:cNvSpPr/>
      </dsp:nvSpPr>
      <dsp:spPr>
        <a:xfrm>
          <a:off x="2630222" y="582932"/>
          <a:ext cx="450040" cy="91440"/>
        </a:xfrm>
        <a:custGeom>
          <a:avLst/>
          <a:gdLst/>
          <a:ahLst/>
          <a:cxnLst/>
          <a:rect l="0" t="0" r="0" b="0"/>
          <a:pathLst>
            <a:path>
              <a:moveTo>
                <a:pt x="0" y="45720"/>
              </a:moveTo>
              <a:lnTo>
                <a:pt x="450040"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43226" y="626249"/>
        <a:ext cx="24032" cy="4806"/>
      </dsp:txXfrm>
    </dsp:sp>
    <dsp:sp modelId="{D6CD3A96-99D9-6B47-9F1B-02FC2875659C}">
      <dsp:nvSpPr>
        <dsp:cNvPr id="0" name=""/>
        <dsp:cNvSpPr/>
      </dsp:nvSpPr>
      <dsp:spPr>
        <a:xfrm>
          <a:off x="542280" y="1730"/>
          <a:ext cx="2089741" cy="1253844"/>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000" tIns="107486" rIns="72000" bIns="107486" numCol="1" spcCol="1270" anchor="ctr" anchorCtr="0">
          <a:noAutofit/>
        </a:bodyPr>
        <a:lstStyle/>
        <a:p>
          <a:pPr marL="0" lvl="0" indent="0" algn="ctr" defTabSz="755650">
            <a:lnSpc>
              <a:spcPct val="90000"/>
            </a:lnSpc>
            <a:spcBef>
              <a:spcPct val="0"/>
            </a:spcBef>
            <a:spcAft>
              <a:spcPct val="35000"/>
            </a:spcAft>
            <a:buNone/>
          </a:pPr>
          <a:r>
            <a:rPr lang="en-US" sz="1700" b="1" kern="1200"/>
            <a:t>Lesson 1</a:t>
          </a:r>
          <a:r>
            <a:rPr lang="ru-RU" sz="1700" b="1" kern="1200"/>
            <a:t>.</a:t>
          </a:r>
          <a:endParaRPr lang="en-US" sz="1700" b="1" kern="1200"/>
        </a:p>
        <a:p>
          <a:pPr marL="0" lvl="0" indent="0" algn="ctr" defTabSz="755650">
            <a:lnSpc>
              <a:spcPct val="90000"/>
            </a:lnSpc>
            <a:spcBef>
              <a:spcPct val="0"/>
            </a:spcBef>
            <a:spcAft>
              <a:spcPct val="35000"/>
            </a:spcAft>
            <a:buNone/>
          </a:pPr>
          <a:r>
            <a:rPr lang="en-US" sz="1700" b="1" kern="1200"/>
            <a:t>Carrier Packets</a:t>
          </a:r>
        </a:p>
      </dsp:txBody>
      <dsp:txXfrm>
        <a:off x="542280" y="1730"/>
        <a:ext cx="2089741" cy="1253844"/>
      </dsp:txXfrm>
    </dsp:sp>
    <dsp:sp modelId="{99828EBA-F852-2645-9AC9-80D59C7CF2C5}">
      <dsp:nvSpPr>
        <dsp:cNvPr id="0" name=""/>
        <dsp:cNvSpPr/>
      </dsp:nvSpPr>
      <dsp:spPr>
        <a:xfrm>
          <a:off x="1587151" y="1253775"/>
          <a:ext cx="2570381" cy="450040"/>
        </a:xfrm>
        <a:custGeom>
          <a:avLst/>
          <a:gdLst/>
          <a:ahLst/>
          <a:cxnLst/>
          <a:rect l="0" t="0" r="0" b="0"/>
          <a:pathLst>
            <a:path>
              <a:moveTo>
                <a:pt x="2570381" y="0"/>
              </a:moveTo>
              <a:lnTo>
                <a:pt x="2570381" y="242120"/>
              </a:lnTo>
              <a:lnTo>
                <a:pt x="0" y="242120"/>
              </a:lnTo>
              <a:lnTo>
                <a:pt x="0" y="45004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06969" y="1476392"/>
        <a:ext cx="130746" cy="4806"/>
      </dsp:txXfrm>
    </dsp:sp>
    <dsp:sp modelId="{B42069B4-8CB6-6948-BB42-42658F91D385}">
      <dsp:nvSpPr>
        <dsp:cNvPr id="0" name=""/>
        <dsp:cNvSpPr/>
      </dsp:nvSpPr>
      <dsp:spPr>
        <a:xfrm>
          <a:off x="3112662" y="1730"/>
          <a:ext cx="2089741" cy="1253844"/>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000" tIns="107486" rIns="72000" bIns="107486" numCol="1" spcCol="1270" anchor="ctr" anchorCtr="0">
          <a:noAutofit/>
        </a:bodyPr>
        <a:lstStyle/>
        <a:p>
          <a:pPr marL="0" lvl="0" indent="0" algn="ctr" defTabSz="933450">
            <a:lnSpc>
              <a:spcPct val="90000"/>
            </a:lnSpc>
            <a:spcBef>
              <a:spcPct val="0"/>
            </a:spcBef>
            <a:spcAft>
              <a:spcPct val="35000"/>
            </a:spcAft>
            <a:buNone/>
          </a:pPr>
          <a:r>
            <a:rPr lang="en-US" sz="1700" b="1" kern="1200">
              <a:latin typeface="Garamond" panose="02020404030301010803"/>
              <a:ea typeface="+mn-ea"/>
              <a:cs typeface="+mn-cs"/>
            </a:rPr>
            <a:t>Lesson 2.</a:t>
          </a:r>
        </a:p>
        <a:p>
          <a:pPr marL="0" lvl="0" algn="ctr" defTabSz="1022350">
            <a:lnSpc>
              <a:spcPct val="90000"/>
            </a:lnSpc>
            <a:spcBef>
              <a:spcPct val="0"/>
            </a:spcBef>
            <a:spcAft>
              <a:spcPct val="35000"/>
            </a:spcAft>
            <a:buNone/>
          </a:pPr>
          <a:r>
            <a:rPr lang="en-US" sz="1700" kern="1200"/>
            <a:t>Load Boards</a:t>
          </a:r>
        </a:p>
      </dsp:txBody>
      <dsp:txXfrm>
        <a:off x="3112662" y="1730"/>
        <a:ext cx="2089741" cy="1253844"/>
      </dsp:txXfrm>
    </dsp:sp>
    <dsp:sp modelId="{7B7F0759-1B4B-5044-9D4A-3085975C521C}">
      <dsp:nvSpPr>
        <dsp:cNvPr id="0" name=""/>
        <dsp:cNvSpPr/>
      </dsp:nvSpPr>
      <dsp:spPr>
        <a:xfrm>
          <a:off x="2630222" y="2317418"/>
          <a:ext cx="450040" cy="91440"/>
        </a:xfrm>
        <a:custGeom>
          <a:avLst/>
          <a:gdLst/>
          <a:ahLst/>
          <a:cxnLst/>
          <a:rect l="0" t="0" r="0" b="0"/>
          <a:pathLst>
            <a:path>
              <a:moveTo>
                <a:pt x="0" y="45720"/>
              </a:moveTo>
              <a:lnTo>
                <a:pt x="450040"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43226" y="2360734"/>
        <a:ext cx="24032" cy="4806"/>
      </dsp:txXfrm>
    </dsp:sp>
    <dsp:sp modelId="{89936EE8-7A6B-9B4A-A8D7-3C8884BBB65E}">
      <dsp:nvSpPr>
        <dsp:cNvPr id="0" name=""/>
        <dsp:cNvSpPr/>
      </dsp:nvSpPr>
      <dsp:spPr>
        <a:xfrm>
          <a:off x="542280" y="1736215"/>
          <a:ext cx="2089741" cy="1253844"/>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000" tIns="107486" rIns="72000" bIns="107486" numCol="1" spcCol="1270" anchor="ctr" anchorCtr="0">
          <a:noAutofit/>
        </a:bodyPr>
        <a:lstStyle/>
        <a:p>
          <a:pPr marL="0" lvl="0" indent="0" algn="ctr" defTabSz="933450">
            <a:lnSpc>
              <a:spcPct val="90000"/>
            </a:lnSpc>
            <a:spcBef>
              <a:spcPct val="0"/>
            </a:spcBef>
            <a:spcAft>
              <a:spcPct val="35000"/>
            </a:spcAft>
            <a:buNone/>
          </a:pPr>
          <a:r>
            <a:rPr lang="en-US" sz="1700" b="1" kern="1200">
              <a:latin typeface="Garamond" panose="02020404030301010803"/>
              <a:ea typeface="+mn-ea"/>
              <a:cs typeface="+mn-cs"/>
            </a:rPr>
            <a:t>Lesson 3.</a:t>
          </a:r>
        </a:p>
        <a:p>
          <a:pPr marL="0" lvl="0" algn="ctr" defTabSz="1022350">
            <a:lnSpc>
              <a:spcPct val="90000"/>
            </a:lnSpc>
            <a:spcBef>
              <a:spcPct val="0"/>
            </a:spcBef>
            <a:spcAft>
              <a:spcPct val="35000"/>
            </a:spcAft>
            <a:buNone/>
          </a:pPr>
          <a:r>
            <a:rPr lang="en-US" sz="1700" kern="1200"/>
            <a:t>Understanding Freight Rates &amp; Lanes</a:t>
          </a:r>
        </a:p>
      </dsp:txBody>
      <dsp:txXfrm>
        <a:off x="542280" y="1736215"/>
        <a:ext cx="2089741" cy="1253844"/>
      </dsp:txXfrm>
    </dsp:sp>
    <dsp:sp modelId="{A91B4B0D-2618-EE48-8A5D-7EB2912D0DBE}">
      <dsp:nvSpPr>
        <dsp:cNvPr id="0" name=""/>
        <dsp:cNvSpPr/>
      </dsp:nvSpPr>
      <dsp:spPr>
        <a:xfrm>
          <a:off x="1587151" y="2988260"/>
          <a:ext cx="2570381" cy="450040"/>
        </a:xfrm>
        <a:custGeom>
          <a:avLst/>
          <a:gdLst/>
          <a:ahLst/>
          <a:cxnLst/>
          <a:rect l="0" t="0" r="0" b="0"/>
          <a:pathLst>
            <a:path>
              <a:moveTo>
                <a:pt x="2570381" y="0"/>
              </a:moveTo>
              <a:lnTo>
                <a:pt x="2570381" y="242120"/>
              </a:lnTo>
              <a:lnTo>
                <a:pt x="0" y="242120"/>
              </a:lnTo>
              <a:lnTo>
                <a:pt x="0" y="45004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06969" y="3210877"/>
        <a:ext cx="130746" cy="4806"/>
      </dsp:txXfrm>
    </dsp:sp>
    <dsp:sp modelId="{4E027B5F-7A17-1A44-B7A0-8F98370D3D31}">
      <dsp:nvSpPr>
        <dsp:cNvPr id="0" name=""/>
        <dsp:cNvSpPr/>
      </dsp:nvSpPr>
      <dsp:spPr>
        <a:xfrm>
          <a:off x="3112662" y="1736215"/>
          <a:ext cx="2089741" cy="1253844"/>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000" tIns="107486" rIns="72000" bIns="107486" numCol="1" spcCol="1270" anchor="ctr" anchorCtr="0">
          <a:noAutofit/>
        </a:bodyPr>
        <a:lstStyle/>
        <a:p>
          <a:pPr marL="0" lvl="0" indent="0" algn="ctr" defTabSz="933450">
            <a:lnSpc>
              <a:spcPct val="90000"/>
            </a:lnSpc>
            <a:spcBef>
              <a:spcPct val="0"/>
            </a:spcBef>
            <a:spcAft>
              <a:spcPct val="35000"/>
            </a:spcAft>
            <a:buNone/>
          </a:pPr>
          <a:r>
            <a:rPr lang="en-US" sz="1700" b="1" kern="1200">
              <a:latin typeface="Garamond" panose="02020404030301010803"/>
              <a:ea typeface="+mn-ea"/>
              <a:cs typeface="+mn-cs"/>
            </a:rPr>
            <a:t>Lesson 4.</a:t>
          </a:r>
        </a:p>
        <a:p>
          <a:pPr marL="0" lvl="0" algn="ctr" defTabSz="1022350">
            <a:lnSpc>
              <a:spcPct val="90000"/>
            </a:lnSpc>
            <a:spcBef>
              <a:spcPct val="0"/>
            </a:spcBef>
            <a:spcAft>
              <a:spcPct val="35000"/>
            </a:spcAft>
            <a:buNone/>
          </a:pPr>
          <a:r>
            <a:rPr lang="en-US" sz="1700" kern="1200"/>
            <a:t>Understanding CPM &amp; Carrier Profits</a:t>
          </a:r>
        </a:p>
      </dsp:txBody>
      <dsp:txXfrm>
        <a:off x="3112662" y="1736215"/>
        <a:ext cx="2089741" cy="1253844"/>
      </dsp:txXfrm>
    </dsp:sp>
    <dsp:sp modelId="{A523B654-975B-D144-BA1F-30874018B3C4}">
      <dsp:nvSpPr>
        <dsp:cNvPr id="0" name=""/>
        <dsp:cNvSpPr/>
      </dsp:nvSpPr>
      <dsp:spPr>
        <a:xfrm>
          <a:off x="542280" y="3470700"/>
          <a:ext cx="2089741" cy="1253844"/>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000" tIns="107486" rIns="72000" bIns="107486" numCol="1" spcCol="1270" anchor="ctr" anchorCtr="0">
          <a:noAutofit/>
        </a:bodyPr>
        <a:lstStyle/>
        <a:p>
          <a:pPr marL="0" lvl="0" indent="0" algn="ctr" defTabSz="933450">
            <a:lnSpc>
              <a:spcPct val="90000"/>
            </a:lnSpc>
            <a:spcBef>
              <a:spcPct val="0"/>
            </a:spcBef>
            <a:spcAft>
              <a:spcPct val="35000"/>
            </a:spcAft>
            <a:buNone/>
          </a:pPr>
          <a:r>
            <a:rPr lang="en-US" sz="1700" b="1" kern="1200">
              <a:latin typeface="Garamond" panose="02020404030301010803"/>
              <a:ea typeface="+mn-ea"/>
              <a:cs typeface="+mn-cs"/>
            </a:rPr>
            <a:t>Lesson 5.</a:t>
          </a:r>
        </a:p>
        <a:p>
          <a:pPr marL="0" lvl="0" algn="ctr" defTabSz="1022350">
            <a:lnSpc>
              <a:spcPct val="90000"/>
            </a:lnSpc>
            <a:spcBef>
              <a:spcPct val="0"/>
            </a:spcBef>
            <a:spcAft>
              <a:spcPct val="35000"/>
            </a:spcAft>
            <a:buNone/>
          </a:pPr>
          <a:r>
            <a:rPr lang="en-US" sz="1700" kern="1200"/>
            <a:t>How to Book a Load</a:t>
          </a:r>
        </a:p>
      </dsp:txBody>
      <dsp:txXfrm>
        <a:off x="542280" y="3470700"/>
        <a:ext cx="2089741" cy="1253844"/>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CB4F3C-75A8-4BB8-A18E-B730DDD68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AE10D8-98A5-4E68-A41F-7AA79FF696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5764CF-3664-45D0-9B27-4222DB1A6BA7}" type="datetimeFigureOut">
              <a:rPr lang="en-US" smtClean="0"/>
              <a:t>1/22/22</a:t>
            </a:fld>
            <a:endParaRPr lang="en-US" dirty="0"/>
          </a:p>
        </p:txBody>
      </p:sp>
      <p:sp>
        <p:nvSpPr>
          <p:cNvPr id="4" name="Footer Placeholder 3">
            <a:extLst>
              <a:ext uri="{FF2B5EF4-FFF2-40B4-BE49-F238E27FC236}">
                <a16:creationId xmlns:a16="http://schemas.microsoft.com/office/drawing/2014/main" id="{177EF411-0DAB-4BCE-94A8-E903E20549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A11237F-7CCA-4423-B624-29C06FF2E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8CD4AB-B9A2-4248-B31F-8EBC71546D8D}" type="slidenum">
              <a:rPr lang="en-US" smtClean="0"/>
              <a:t>‹#›</a:t>
            </a:fld>
            <a:endParaRPr lang="en-US" dirty="0"/>
          </a:p>
        </p:txBody>
      </p:sp>
    </p:spTree>
    <p:extLst>
      <p:ext uri="{BB962C8B-B14F-4D97-AF65-F5344CB8AC3E}">
        <p14:creationId xmlns:p14="http://schemas.microsoft.com/office/powerpoint/2010/main" val="2869779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7E720-7243-402E-A0D4-CE3189C951A5}" type="datetimeFigureOut">
              <a:rPr lang="en-US" noProof="0" smtClean="0"/>
              <a:t>1/22/22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E9C73-6CDE-45E2-97F8-E3C5308FA232}" type="slidenum">
              <a:rPr lang="en-US" noProof="0" smtClean="0"/>
              <a:t>‹#›</a:t>
            </a:fld>
            <a:endParaRPr lang="en-US" noProof="0" dirty="0"/>
          </a:p>
        </p:txBody>
      </p:sp>
    </p:spTree>
    <p:extLst>
      <p:ext uri="{BB962C8B-B14F-4D97-AF65-F5344CB8AC3E}">
        <p14:creationId xmlns:p14="http://schemas.microsoft.com/office/powerpoint/2010/main" val="37634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E9C73-6CDE-45E2-97F8-E3C5308FA2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470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2</a:t>
            </a:fld>
            <a:endParaRPr lang="en-US" dirty="0"/>
          </a:p>
        </p:txBody>
      </p:sp>
    </p:spTree>
    <p:extLst>
      <p:ext uri="{BB962C8B-B14F-4D97-AF65-F5344CB8AC3E}">
        <p14:creationId xmlns:p14="http://schemas.microsoft.com/office/powerpoint/2010/main" val="3015600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3</a:t>
            </a:fld>
            <a:endParaRPr lang="en-US" dirty="0"/>
          </a:p>
        </p:txBody>
      </p:sp>
    </p:spTree>
    <p:extLst>
      <p:ext uri="{BB962C8B-B14F-4D97-AF65-F5344CB8AC3E}">
        <p14:creationId xmlns:p14="http://schemas.microsoft.com/office/powerpoint/2010/main" val="942007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E9C73-6CDE-45E2-97F8-E3C5308FA2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341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7</a:t>
            </a:fld>
            <a:endParaRPr lang="en-US" dirty="0"/>
          </a:p>
        </p:txBody>
      </p:sp>
    </p:spTree>
    <p:extLst>
      <p:ext uri="{BB962C8B-B14F-4D97-AF65-F5344CB8AC3E}">
        <p14:creationId xmlns:p14="http://schemas.microsoft.com/office/powerpoint/2010/main" val="1492805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9</a:t>
            </a:fld>
            <a:endParaRPr lang="en-US" dirty="0"/>
          </a:p>
        </p:txBody>
      </p:sp>
    </p:spTree>
    <p:extLst>
      <p:ext uri="{BB962C8B-B14F-4D97-AF65-F5344CB8AC3E}">
        <p14:creationId xmlns:p14="http://schemas.microsoft.com/office/powerpoint/2010/main" val="1927758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16</a:t>
            </a:fld>
            <a:endParaRPr lang="en-US" dirty="0"/>
          </a:p>
        </p:txBody>
      </p:sp>
    </p:spTree>
    <p:extLst>
      <p:ext uri="{BB962C8B-B14F-4D97-AF65-F5344CB8AC3E}">
        <p14:creationId xmlns:p14="http://schemas.microsoft.com/office/powerpoint/2010/main" val="1167296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1/22/22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615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1/22/22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6385987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1/22/22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599646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6704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1/22/22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773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9038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9419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53867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71021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1/22/22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88396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1/22/22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4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1/22/22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150491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hyperlink" Target="https://loadboard.doft.com/" TargetMode="External"/><Relationship Id="rId3" Type="http://schemas.openxmlformats.org/officeDocument/2006/relationships/hyperlink" Target="https://truckersedge.dat.com/" TargetMode="External"/><Relationship Id="rId7" Type="http://schemas.openxmlformats.org/officeDocument/2006/relationships/hyperlink" Target="https://freefreightsearch.com/"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truckloads.truckerpath.com/" TargetMode="External"/><Relationship Id="rId5" Type="http://schemas.openxmlformats.org/officeDocument/2006/relationships/hyperlink" Target="https://www.123loadboard.com/" TargetMode="External"/><Relationship Id="rId4" Type="http://schemas.openxmlformats.org/officeDocument/2006/relationships/hyperlink" Target="https://www.directfreight.com/home/" TargetMode="External"/><Relationship Id="rId9"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n in headphones with a laptop">
            <a:extLst>
              <a:ext uri="{FF2B5EF4-FFF2-40B4-BE49-F238E27FC236}">
                <a16:creationId xmlns:a16="http://schemas.microsoft.com/office/drawing/2014/main" id="{ADA04C7C-FE8B-4C2F-BF2E-CBD501A02DFD}"/>
              </a:ext>
            </a:extLst>
          </p:cNvPr>
          <p:cNvPicPr>
            <a:picLocks noChangeAspect="1"/>
          </p:cNvPicPr>
          <p:nvPr/>
        </p:nvPicPr>
        <p:blipFill rotWithShape="1">
          <a:blip r:embed="rId3">
            <a:alphaModFix amt="45000"/>
          </a:blip>
          <a:srcRect/>
          <a:stretch/>
        </p:blipFill>
        <p:spPr>
          <a:xfrm>
            <a:off x="11" y="12"/>
            <a:ext cx="12191978" cy="6857988"/>
          </a:xfrm>
          <a:prstGeom prst="rect">
            <a:avLst/>
          </a:prstGeom>
        </p:spPr>
      </p:pic>
      <p:sp>
        <p:nvSpPr>
          <p:cNvPr id="7" name="Rectangle 1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01253F3E-E6E8-4DEE-A6F6-D6A88FD391E3}"/>
              </a:ext>
            </a:extLst>
          </p:cNvPr>
          <p:cNvSpPr>
            <a:spLocks noGrp="1"/>
          </p:cNvSpPr>
          <p:nvPr>
            <p:ph type="ctrTitle"/>
          </p:nvPr>
        </p:nvSpPr>
        <p:spPr>
          <a:xfrm>
            <a:off x="1769532" y="1695576"/>
            <a:ext cx="8652938" cy="2857191"/>
          </a:xfrm>
        </p:spPr>
        <p:txBody>
          <a:bodyPr anchor="ctr">
            <a:normAutofit/>
          </a:bodyPr>
          <a:lstStyle/>
          <a:p>
            <a:r>
              <a:rPr lang="en-US" sz="6200">
                <a:latin typeface="Garamond" panose="02020404030301010803" pitchFamily="18" charset="0"/>
              </a:rPr>
              <a:t>Building a Dispatching Service</a:t>
            </a:r>
            <a:br>
              <a:rPr lang="en-US" sz="6200">
                <a:latin typeface="Garamond" panose="02020404030301010803" pitchFamily="18" charset="0"/>
              </a:rPr>
            </a:br>
            <a:r>
              <a:rPr lang="en-US" sz="6200">
                <a:latin typeface="Garamond" panose="02020404030301010803" pitchFamily="18" charset="0"/>
              </a:rPr>
              <a:t>Module 2</a:t>
            </a:r>
            <a:endParaRPr lang="ru-RU" sz="6200">
              <a:latin typeface="Garamond" panose="02020404030301010803" pitchFamily="18" charset="0"/>
            </a:endParaRPr>
          </a:p>
        </p:txBody>
      </p:sp>
      <p:sp>
        <p:nvSpPr>
          <p:cNvPr id="3" name="Subtitle 2">
            <a:extLst>
              <a:ext uri="{FF2B5EF4-FFF2-40B4-BE49-F238E27FC236}">
                <a16:creationId xmlns:a16="http://schemas.microsoft.com/office/drawing/2014/main" id="{1C954176-1A2D-47B9-B195-FB21407C0471}"/>
              </a:ext>
            </a:extLst>
          </p:cNvPr>
          <p:cNvSpPr>
            <a:spLocks noGrp="1"/>
          </p:cNvSpPr>
          <p:nvPr>
            <p:ph type="subTitle" idx="1"/>
          </p:nvPr>
        </p:nvSpPr>
        <p:spPr>
          <a:xfrm>
            <a:off x="1769532" y="4623127"/>
            <a:ext cx="8655200" cy="457201"/>
          </a:xfrm>
        </p:spPr>
        <p:txBody>
          <a:bodyPr>
            <a:normAutofit/>
          </a:bodyPr>
          <a:lstStyle/>
          <a:p>
            <a:pPr>
              <a:spcAft>
                <a:spcPts val="600"/>
              </a:spcAft>
            </a:pPr>
            <a:r>
              <a:rPr lang="en-US">
                <a:latin typeface="Garamond" panose="02020404030301010803" pitchFamily="18" charset="0"/>
              </a:rPr>
              <a:t>Freight Dispatching</a:t>
            </a:r>
            <a:endParaRPr lang="ru-RU">
              <a:latin typeface="Garamond" panose="02020404030301010803" pitchFamily="18" charset="0"/>
            </a:endParaRPr>
          </a:p>
        </p:txBody>
      </p:sp>
      <p:sp>
        <p:nvSpPr>
          <p:cNvPr id="8" name="Rectangle 1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251771467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EFBCE7A-5195-4938-9B2B-5CD241FEEB33}"/>
              </a:ext>
            </a:extLst>
          </p:cNvPr>
          <p:cNvPicPr>
            <a:picLocks noChangeAspect="1"/>
          </p:cNvPicPr>
          <p:nvPr/>
        </p:nvPicPr>
        <p:blipFill>
          <a:blip r:embed="rId2"/>
          <a:stretch>
            <a:fillRect/>
          </a:stretch>
        </p:blipFill>
        <p:spPr>
          <a:xfrm>
            <a:off x="1219200" y="133350"/>
            <a:ext cx="9753600" cy="6591300"/>
          </a:xfrm>
          <a:prstGeom prst="rect">
            <a:avLst/>
          </a:prstGeom>
        </p:spPr>
      </p:pic>
    </p:spTree>
    <p:extLst>
      <p:ext uri="{BB962C8B-B14F-4D97-AF65-F5344CB8AC3E}">
        <p14:creationId xmlns:p14="http://schemas.microsoft.com/office/powerpoint/2010/main" val="1699525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3E30E0C-C0AC-4AFA-AB51-4D8CCB90081B}"/>
              </a:ext>
            </a:extLst>
          </p:cNvPr>
          <p:cNvPicPr>
            <a:picLocks noChangeAspect="1"/>
          </p:cNvPicPr>
          <p:nvPr/>
        </p:nvPicPr>
        <p:blipFill>
          <a:blip r:embed="rId2"/>
          <a:stretch>
            <a:fillRect/>
          </a:stretch>
        </p:blipFill>
        <p:spPr>
          <a:xfrm>
            <a:off x="1333500" y="209550"/>
            <a:ext cx="9525000" cy="6438900"/>
          </a:xfrm>
          <a:prstGeom prst="rect">
            <a:avLst/>
          </a:prstGeom>
        </p:spPr>
      </p:pic>
    </p:spTree>
    <p:extLst>
      <p:ext uri="{BB962C8B-B14F-4D97-AF65-F5344CB8AC3E}">
        <p14:creationId xmlns:p14="http://schemas.microsoft.com/office/powerpoint/2010/main" val="1951290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80A5-8469-413C-A5B4-A3547D0A4500}"/>
              </a:ext>
            </a:extLst>
          </p:cNvPr>
          <p:cNvSpPr>
            <a:spLocks noGrp="1"/>
          </p:cNvSpPr>
          <p:nvPr>
            <p:ph type="title"/>
          </p:nvPr>
        </p:nvSpPr>
        <p:spPr>
          <a:xfrm>
            <a:off x="870858" y="-206375"/>
            <a:ext cx="10515600" cy="1325563"/>
          </a:xfrm>
        </p:spPr>
        <p:txBody>
          <a:bodyPr>
            <a:normAutofit/>
          </a:bodyPr>
          <a:lstStyle/>
          <a:p>
            <a:pPr algn="ctr"/>
            <a:r>
              <a:rPr lang="en-US" sz="2400" b="1" dirty="0">
                <a:latin typeface="Garamond" panose="02020404030301010803" pitchFamily="18" charset="0"/>
              </a:rPr>
              <a:t>Module 2 </a:t>
            </a:r>
            <a:br>
              <a:rPr lang="en-US" sz="2400" b="1" dirty="0">
                <a:latin typeface="Garamond" panose="02020404030301010803" pitchFamily="18" charset="0"/>
              </a:rPr>
            </a:br>
            <a:r>
              <a:rPr lang="en-US" sz="2400" b="1" dirty="0">
                <a:latin typeface="Garamond" panose="02020404030301010803" pitchFamily="18" charset="0"/>
              </a:rPr>
              <a:t>Lesson 4: Understanding CPM &amp; Carrier Profits</a:t>
            </a:r>
          </a:p>
        </p:txBody>
      </p:sp>
      <p:sp>
        <p:nvSpPr>
          <p:cNvPr id="3" name="Content Placeholder 2">
            <a:extLst>
              <a:ext uri="{FF2B5EF4-FFF2-40B4-BE49-F238E27FC236}">
                <a16:creationId xmlns:a16="http://schemas.microsoft.com/office/drawing/2014/main" id="{A8E58887-5417-4658-AFEF-3375E60EAFA7}"/>
              </a:ext>
            </a:extLst>
          </p:cNvPr>
          <p:cNvSpPr>
            <a:spLocks noGrp="1"/>
          </p:cNvSpPr>
          <p:nvPr>
            <p:ph sz="half" idx="1"/>
          </p:nvPr>
        </p:nvSpPr>
        <p:spPr>
          <a:xfrm>
            <a:off x="486683" y="1253331"/>
            <a:ext cx="5181600" cy="4351338"/>
          </a:xfrm>
        </p:spPr>
        <p:txBody>
          <a:bodyPr>
            <a:noAutofit/>
          </a:bodyPr>
          <a:lstStyle/>
          <a:p>
            <a:r>
              <a:rPr lang="en-US" sz="1700" b="1" dirty="0">
                <a:latin typeface="Bookman Old Style" panose="02050604050505020204" pitchFamily="18" charset="0"/>
              </a:rPr>
              <a:t>CPM, </a:t>
            </a:r>
            <a:r>
              <a:rPr lang="en-US" sz="1700" dirty="0">
                <a:latin typeface="Bookman Old Style" panose="02050604050505020204" pitchFamily="18" charset="0"/>
              </a:rPr>
              <a:t>the cents per mile the truck is making. It does not include </a:t>
            </a:r>
            <a:r>
              <a:rPr lang="en-US" sz="1700" b="1" dirty="0">
                <a:latin typeface="Bookman Old Style" panose="02050604050505020204" pitchFamily="18" charset="0"/>
              </a:rPr>
              <a:t>DH</a:t>
            </a:r>
            <a:r>
              <a:rPr lang="en-US" sz="1700" dirty="0">
                <a:latin typeface="Bookman Old Style" panose="02050604050505020204" pitchFamily="18" charset="0"/>
              </a:rPr>
              <a:t> (</a:t>
            </a:r>
            <a:r>
              <a:rPr lang="en-US" sz="1700" b="1" dirty="0">
                <a:latin typeface="Bookman Old Style" panose="02050604050505020204" pitchFamily="18" charset="0"/>
              </a:rPr>
              <a:t>dead head miles</a:t>
            </a:r>
            <a:r>
              <a:rPr lang="en-US" sz="1700" dirty="0">
                <a:latin typeface="Bookman Old Style" panose="02050604050505020204" pitchFamily="18" charset="0"/>
              </a:rPr>
              <a:t>).</a:t>
            </a:r>
          </a:p>
          <a:p>
            <a:r>
              <a:rPr lang="en-US" sz="1700" dirty="0">
                <a:latin typeface="Bookman Old Style" panose="02050604050505020204" pitchFamily="18" charset="0"/>
              </a:rPr>
              <a:t>If a load is $1000.00 going 500 miles, the CPM is $2 per mile. 1000 / 500 = 2. (CPM = $2)</a:t>
            </a:r>
          </a:p>
          <a:p>
            <a:r>
              <a:rPr lang="en-US" sz="1700" dirty="0">
                <a:latin typeface="Bookman Old Style" panose="02050604050505020204" pitchFamily="18" charset="0"/>
              </a:rPr>
              <a:t>You want to make sure your driver is not </a:t>
            </a:r>
            <a:r>
              <a:rPr lang="en-US" sz="1700" b="1" dirty="0">
                <a:latin typeface="Bookman Old Style" panose="02050604050505020204" pitchFamily="18" charset="0"/>
              </a:rPr>
              <a:t>DH</a:t>
            </a:r>
            <a:r>
              <a:rPr lang="en-US" sz="1700" dirty="0">
                <a:latin typeface="Bookman Old Style" panose="02050604050505020204" pitchFamily="18" charset="0"/>
              </a:rPr>
              <a:t> too many miles. </a:t>
            </a:r>
            <a:r>
              <a:rPr lang="en-US" sz="1700" b="1" dirty="0">
                <a:latin typeface="Bookman Old Style" panose="02050604050505020204" pitchFamily="18" charset="0"/>
              </a:rPr>
              <a:t>DH</a:t>
            </a:r>
            <a:r>
              <a:rPr lang="en-US" sz="1700" dirty="0">
                <a:latin typeface="Bookman Old Style" panose="02050604050505020204" pitchFamily="18" charset="0"/>
              </a:rPr>
              <a:t> means no freight is being carried. It is the miles it takes to pick up a load.</a:t>
            </a:r>
          </a:p>
          <a:p>
            <a:r>
              <a:rPr lang="en-US" sz="1700" dirty="0">
                <a:latin typeface="Bookman Old Style" panose="02050604050505020204" pitchFamily="18" charset="0"/>
              </a:rPr>
              <a:t>Shippers do not pay for </a:t>
            </a:r>
            <a:r>
              <a:rPr lang="en-US" sz="1700" b="1" dirty="0">
                <a:latin typeface="Bookman Old Style" panose="02050604050505020204" pitchFamily="18" charset="0"/>
              </a:rPr>
              <a:t>DH</a:t>
            </a:r>
            <a:r>
              <a:rPr lang="en-US" sz="1700" dirty="0">
                <a:latin typeface="Bookman Old Style" panose="02050604050505020204" pitchFamily="18" charset="0"/>
              </a:rPr>
              <a:t> miles. They may be willing to pay more if the driver has a far </a:t>
            </a:r>
            <a:r>
              <a:rPr lang="en-US" sz="1700" b="1" dirty="0">
                <a:latin typeface="Bookman Old Style" panose="02050604050505020204" pitchFamily="18" charset="0"/>
              </a:rPr>
              <a:t>DH</a:t>
            </a:r>
            <a:r>
              <a:rPr lang="en-US" sz="1700" dirty="0">
                <a:latin typeface="Bookman Old Style" panose="02050604050505020204" pitchFamily="18" charset="0"/>
              </a:rPr>
              <a:t>. In your packets the owner operator will tell you how many miles they are willing to </a:t>
            </a:r>
            <a:r>
              <a:rPr lang="en-US" sz="1700" b="1" dirty="0">
                <a:latin typeface="Bookman Old Style" panose="02050604050505020204" pitchFamily="18" charset="0"/>
              </a:rPr>
              <a:t>DH</a:t>
            </a:r>
            <a:r>
              <a:rPr lang="en-US" sz="1700" dirty="0">
                <a:latin typeface="Bookman Old Style" panose="02050604050505020204" pitchFamily="18" charset="0"/>
              </a:rPr>
              <a:t>.</a:t>
            </a:r>
          </a:p>
          <a:p>
            <a:r>
              <a:rPr lang="en-US" sz="1700" dirty="0">
                <a:latin typeface="Bookman Old Style" panose="02050604050505020204" pitchFamily="18" charset="0"/>
              </a:rPr>
              <a:t>When searching for loads you can enter the maximum amount of </a:t>
            </a:r>
            <a:r>
              <a:rPr lang="en-US" sz="1700" b="1" dirty="0">
                <a:latin typeface="Bookman Old Style" panose="02050604050505020204" pitchFamily="18" charset="0"/>
              </a:rPr>
              <a:t>DH</a:t>
            </a:r>
            <a:r>
              <a:rPr lang="en-US" sz="1700" dirty="0">
                <a:latin typeface="Bookman Old Style" panose="02050604050505020204" pitchFamily="18" charset="0"/>
              </a:rPr>
              <a:t> miles. This will show you all the loads available within the </a:t>
            </a:r>
            <a:r>
              <a:rPr lang="en-US" sz="1700" b="1" dirty="0">
                <a:latin typeface="Bookman Old Style" panose="02050604050505020204" pitchFamily="18" charset="0"/>
              </a:rPr>
              <a:t>DH</a:t>
            </a:r>
            <a:r>
              <a:rPr lang="en-US" sz="1700" dirty="0">
                <a:latin typeface="Bookman Old Style" panose="02050604050505020204" pitchFamily="18" charset="0"/>
              </a:rPr>
              <a:t> mile radius. </a:t>
            </a:r>
          </a:p>
        </p:txBody>
      </p:sp>
      <p:sp>
        <p:nvSpPr>
          <p:cNvPr id="4" name="Content Placeholder 3">
            <a:extLst>
              <a:ext uri="{FF2B5EF4-FFF2-40B4-BE49-F238E27FC236}">
                <a16:creationId xmlns:a16="http://schemas.microsoft.com/office/drawing/2014/main" id="{6AFC02DA-4E1B-4000-A50F-B9BDBD108C13}"/>
              </a:ext>
            </a:extLst>
          </p:cNvPr>
          <p:cNvSpPr>
            <a:spLocks noGrp="1"/>
          </p:cNvSpPr>
          <p:nvPr>
            <p:ph sz="half" idx="2"/>
          </p:nvPr>
        </p:nvSpPr>
        <p:spPr>
          <a:xfrm>
            <a:off x="6204858" y="1253331"/>
            <a:ext cx="5181600" cy="4351338"/>
          </a:xfrm>
        </p:spPr>
        <p:txBody>
          <a:bodyPr>
            <a:noAutofit/>
          </a:bodyPr>
          <a:lstStyle/>
          <a:p>
            <a:r>
              <a:rPr lang="en-US" sz="1700" dirty="0">
                <a:latin typeface="Bookman Old Style" panose="02050604050505020204" pitchFamily="18" charset="0"/>
              </a:rPr>
              <a:t>Every trucks profits will be different because some owner operator's drive their trucks and some hire drivers. Everyone pays insurances, but all rates are different. Some have truck notes from dealerships, some lease trucks, and some own.</a:t>
            </a:r>
          </a:p>
          <a:p>
            <a:r>
              <a:rPr lang="en-US" sz="1700" dirty="0">
                <a:latin typeface="Bookman Old Style" panose="02050604050505020204" pitchFamily="18" charset="0"/>
              </a:rPr>
              <a:t>This makes every owner operators profits different. Every owner operator should  know how much </a:t>
            </a:r>
            <a:r>
              <a:rPr lang="en-US" sz="1700" b="1" dirty="0">
                <a:latin typeface="Bookman Old Style" panose="02050604050505020204" pitchFamily="18" charset="0"/>
              </a:rPr>
              <a:t>CPM</a:t>
            </a:r>
            <a:r>
              <a:rPr lang="en-US" sz="1700" dirty="0">
                <a:latin typeface="Bookman Old Style" panose="02050604050505020204" pitchFamily="18" charset="0"/>
              </a:rPr>
              <a:t> they need to make to be profitable.</a:t>
            </a:r>
          </a:p>
          <a:p>
            <a:r>
              <a:rPr lang="en-US" sz="1700" dirty="0">
                <a:latin typeface="Bookman Old Style" panose="02050604050505020204" pitchFamily="18" charset="0"/>
              </a:rPr>
              <a:t>It is not your job to make sure their business is profitable. The </a:t>
            </a:r>
            <a:r>
              <a:rPr lang="en-US" sz="1700" b="1" dirty="0">
                <a:latin typeface="Bookman Old Style" panose="02050604050505020204" pitchFamily="18" charset="0"/>
              </a:rPr>
              <a:t>CPM</a:t>
            </a:r>
            <a:r>
              <a:rPr lang="en-US" sz="1700" dirty="0">
                <a:latin typeface="Bookman Old Style" panose="02050604050505020204" pitchFamily="18" charset="0"/>
              </a:rPr>
              <a:t> they tell you is the number they should need to make a profit.</a:t>
            </a:r>
          </a:p>
          <a:p>
            <a:r>
              <a:rPr lang="en-US" sz="1700" dirty="0">
                <a:latin typeface="Bookman Old Style" panose="02050604050505020204" pitchFamily="18" charset="0"/>
              </a:rPr>
              <a:t>They should be counting their insurance, truck payment, fuel, maintenance, licensees, taxes, permits, tolls, driver pay, </a:t>
            </a:r>
            <a:r>
              <a:rPr lang="en-US" sz="1700" b="1" dirty="0">
                <a:latin typeface="Bookman Old Style" panose="02050604050505020204" pitchFamily="18" charset="0"/>
              </a:rPr>
              <a:t>ELD</a:t>
            </a:r>
            <a:r>
              <a:rPr lang="en-US" sz="1700" dirty="0">
                <a:latin typeface="Bookman Old Style" panose="02050604050505020204" pitchFamily="18" charset="0"/>
              </a:rPr>
              <a:t> (</a:t>
            </a:r>
            <a:r>
              <a:rPr lang="en-US" sz="1700" b="1" dirty="0">
                <a:latin typeface="Bookman Old Style" panose="02050604050505020204" pitchFamily="18" charset="0"/>
              </a:rPr>
              <a:t>log to track driver's hours</a:t>
            </a:r>
            <a:r>
              <a:rPr lang="en-US" sz="1700" dirty="0">
                <a:latin typeface="Bookman Old Style" panose="02050604050505020204" pitchFamily="18" charset="0"/>
              </a:rPr>
              <a:t>), and anything else that goes to the truck. This is every owner's responsibility or their accountant. </a:t>
            </a:r>
          </a:p>
          <a:p>
            <a:endParaRPr lang="en-US" sz="1700" dirty="0">
              <a:latin typeface="Bookman Old Style" panose="02050604050505020204" pitchFamily="18" charset="0"/>
            </a:endParaRPr>
          </a:p>
        </p:txBody>
      </p:sp>
    </p:spTree>
    <p:extLst>
      <p:ext uri="{BB962C8B-B14F-4D97-AF65-F5344CB8AC3E}">
        <p14:creationId xmlns:p14="http://schemas.microsoft.com/office/powerpoint/2010/main" val="2415091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80A5-8469-413C-A5B4-A3547D0A4500}"/>
              </a:ext>
            </a:extLst>
          </p:cNvPr>
          <p:cNvSpPr>
            <a:spLocks noGrp="1"/>
          </p:cNvSpPr>
          <p:nvPr>
            <p:ph type="title"/>
          </p:nvPr>
        </p:nvSpPr>
        <p:spPr>
          <a:xfrm>
            <a:off x="838200" y="-206375"/>
            <a:ext cx="10515600" cy="1325563"/>
          </a:xfrm>
        </p:spPr>
        <p:txBody>
          <a:bodyPr>
            <a:normAutofit/>
          </a:bodyPr>
          <a:lstStyle/>
          <a:p>
            <a:pPr algn="ctr"/>
            <a:r>
              <a:rPr lang="en-US" sz="2400" b="1" dirty="0">
                <a:latin typeface="Garamond" panose="02020404030301010803" pitchFamily="18" charset="0"/>
              </a:rPr>
              <a:t>Module 2 </a:t>
            </a:r>
            <a:br>
              <a:rPr lang="en-US" sz="2400" b="1" dirty="0">
                <a:latin typeface="Garamond" panose="02020404030301010803" pitchFamily="18" charset="0"/>
              </a:rPr>
            </a:br>
            <a:r>
              <a:rPr lang="en-US" sz="2400" b="1" dirty="0">
                <a:latin typeface="Garamond" panose="02020404030301010803" pitchFamily="18" charset="0"/>
              </a:rPr>
              <a:t>Lesson 5: How to Book a Load</a:t>
            </a:r>
          </a:p>
        </p:txBody>
      </p:sp>
      <p:sp>
        <p:nvSpPr>
          <p:cNvPr id="3" name="Content Placeholder 2">
            <a:extLst>
              <a:ext uri="{FF2B5EF4-FFF2-40B4-BE49-F238E27FC236}">
                <a16:creationId xmlns:a16="http://schemas.microsoft.com/office/drawing/2014/main" id="{A8E58887-5417-4658-AFEF-3375E60EAFA7}"/>
              </a:ext>
            </a:extLst>
          </p:cNvPr>
          <p:cNvSpPr>
            <a:spLocks noGrp="1"/>
          </p:cNvSpPr>
          <p:nvPr>
            <p:ph sz="half" idx="1"/>
          </p:nvPr>
        </p:nvSpPr>
        <p:spPr>
          <a:xfrm>
            <a:off x="0" y="1119188"/>
            <a:ext cx="6019800" cy="5032375"/>
          </a:xfrm>
        </p:spPr>
        <p:txBody>
          <a:bodyPr>
            <a:noAutofit/>
          </a:bodyPr>
          <a:lstStyle/>
          <a:p>
            <a:r>
              <a:rPr lang="en-US" sz="1300" dirty="0">
                <a:latin typeface="Bookman Old Style" panose="02050604050505020204" pitchFamily="18" charset="0"/>
              </a:rPr>
              <a:t>When booking a load, you will need your carrier agreement papers, </a:t>
            </a:r>
            <a:r>
              <a:rPr lang="en-US" sz="1300" b="1" dirty="0">
                <a:latin typeface="Bookman Old Style" panose="02050604050505020204" pitchFamily="18" charset="0"/>
              </a:rPr>
              <a:t>COI</a:t>
            </a:r>
            <a:r>
              <a:rPr lang="en-US" sz="1300" dirty="0">
                <a:latin typeface="Bookman Old Style" panose="02050604050505020204" pitchFamily="18" charset="0"/>
              </a:rPr>
              <a:t> </a:t>
            </a:r>
            <a:r>
              <a:rPr lang="en-US" sz="1300" b="1" dirty="0">
                <a:latin typeface="Bookman Old Style" panose="02050604050505020204" pitchFamily="18" charset="0"/>
              </a:rPr>
              <a:t>(certificate of insurance)</a:t>
            </a:r>
            <a:r>
              <a:rPr lang="en-US" sz="1300" dirty="0">
                <a:latin typeface="Bookman Old Style" panose="02050604050505020204" pitchFamily="18" charset="0"/>
              </a:rPr>
              <a:t>, </a:t>
            </a:r>
            <a:r>
              <a:rPr lang="en-US" sz="1300" b="1" dirty="0">
                <a:latin typeface="Bookman Old Style" panose="02050604050505020204" pitchFamily="18" charset="0"/>
              </a:rPr>
              <a:t>MC</a:t>
            </a:r>
            <a:r>
              <a:rPr lang="en-US" sz="1300" dirty="0">
                <a:latin typeface="Bookman Old Style" panose="02050604050505020204" pitchFamily="18" charset="0"/>
              </a:rPr>
              <a:t> authority certificate, and </a:t>
            </a:r>
            <a:r>
              <a:rPr lang="en-US" sz="1300" b="1" dirty="0">
                <a:latin typeface="Bookman Old Style" panose="02050604050505020204" pitchFamily="18" charset="0"/>
              </a:rPr>
              <a:t>NOA</a:t>
            </a:r>
            <a:r>
              <a:rPr lang="en-US" sz="1300" dirty="0">
                <a:latin typeface="Bookman Old Style" panose="02050604050505020204" pitchFamily="18" charset="0"/>
              </a:rPr>
              <a:t> if they factor. </a:t>
            </a:r>
          </a:p>
          <a:p>
            <a:r>
              <a:rPr lang="en-US" sz="1300" dirty="0">
                <a:latin typeface="Bookman Old Style" panose="02050604050505020204" pitchFamily="18" charset="0"/>
              </a:rPr>
              <a:t>You may want to print the carrier agreement forms or write the information down. You can also have it pulled up and  will be asked questions, it is wise to have this information available. </a:t>
            </a:r>
          </a:p>
          <a:p>
            <a:r>
              <a:rPr lang="en-US" sz="1300" dirty="0">
                <a:latin typeface="Bookman Old Style" panose="02050604050505020204" pitchFamily="18" charset="0"/>
              </a:rPr>
              <a:t>You do not need to print out </a:t>
            </a:r>
            <a:r>
              <a:rPr lang="en-US" sz="1300" b="1" dirty="0">
                <a:latin typeface="Bookman Old Style" panose="02050604050505020204" pitchFamily="18" charset="0"/>
              </a:rPr>
              <a:t>COI</a:t>
            </a:r>
            <a:r>
              <a:rPr lang="en-US" sz="1300" dirty="0">
                <a:latin typeface="Bookman Old Style" panose="02050604050505020204" pitchFamily="18" charset="0"/>
              </a:rPr>
              <a:t>, </a:t>
            </a:r>
            <a:r>
              <a:rPr lang="en-US" sz="1300" b="1" dirty="0">
                <a:latin typeface="Bookman Old Style" panose="02050604050505020204" pitchFamily="18" charset="0"/>
              </a:rPr>
              <a:t>NOA</a:t>
            </a:r>
            <a:r>
              <a:rPr lang="en-US" sz="1300" dirty="0">
                <a:latin typeface="Bookman Old Style" panose="02050604050505020204" pitchFamily="18" charset="0"/>
              </a:rPr>
              <a:t>, or authority certificate. You will need to have these papers readily available to send to shipper and brokers.</a:t>
            </a:r>
          </a:p>
          <a:p>
            <a:r>
              <a:rPr lang="en-US" sz="1300" dirty="0">
                <a:latin typeface="Bookman Old Style" panose="02050604050505020204" pitchFamily="18" charset="0"/>
              </a:rPr>
              <a:t>When you get on the load boards enter the city your driver is in, the equipment type, what states they are willing to go to, and dh miles to and from.</a:t>
            </a:r>
          </a:p>
          <a:p>
            <a:r>
              <a:rPr lang="en-US" sz="1300" dirty="0">
                <a:latin typeface="Bookman Old Style" panose="02050604050505020204" pitchFamily="18" charset="0"/>
              </a:rPr>
              <a:t>This will give you the proper range of loads your carrier is willing to take.</a:t>
            </a:r>
          </a:p>
          <a:p>
            <a:r>
              <a:rPr lang="en-US" sz="1300" dirty="0">
                <a:latin typeface="Bookman Old Style" panose="02050604050505020204" pitchFamily="18" charset="0"/>
              </a:rPr>
              <a:t>Then you want to call the shipper make sure the </a:t>
            </a:r>
            <a:r>
              <a:rPr lang="en-US" sz="1300" b="1" dirty="0">
                <a:latin typeface="Bookman Old Style" panose="02050604050505020204" pitchFamily="18" charset="0"/>
              </a:rPr>
              <a:t>MC</a:t>
            </a:r>
            <a:r>
              <a:rPr lang="en-US" sz="1300" dirty="0">
                <a:latin typeface="Bookman Old Style" panose="02050604050505020204" pitchFamily="18" charset="0"/>
              </a:rPr>
              <a:t> number is right in front of you.</a:t>
            </a:r>
          </a:p>
          <a:p>
            <a:r>
              <a:rPr lang="en-US" sz="1300" dirty="0">
                <a:latin typeface="Bookman Old Style" panose="02050604050505020204" pitchFamily="18" charset="0"/>
              </a:rPr>
              <a:t>The load boards will have the details to the load posted although sometimes they leave out a lot of information.</a:t>
            </a:r>
          </a:p>
          <a:p>
            <a:r>
              <a:rPr lang="en-US" sz="1300" dirty="0">
                <a:latin typeface="Bookman Old Style" panose="02050604050505020204" pitchFamily="18" charset="0"/>
              </a:rPr>
              <a:t>When you call introduce yourself, state your name and where you're from and your carrier's company name.</a:t>
            </a:r>
          </a:p>
          <a:p>
            <a:r>
              <a:rPr lang="en-US" sz="1300" dirty="0">
                <a:latin typeface="Bookman Old Style" panose="02050604050505020204" pitchFamily="18" charset="0"/>
              </a:rPr>
              <a:t>Next, inform them that you are calling to see if the load is available.</a:t>
            </a:r>
          </a:p>
          <a:p>
            <a:r>
              <a:rPr lang="en-US" sz="1300" b="1" dirty="0">
                <a:latin typeface="Bookman Old Style" panose="02050604050505020204" pitchFamily="18" charset="0"/>
              </a:rPr>
              <a:t>Ex</a:t>
            </a:r>
            <a:r>
              <a:rPr lang="en-US" sz="1300" dirty="0">
                <a:latin typeface="Bookman Old Style" panose="02050604050505020204" pitchFamily="18" charset="0"/>
              </a:rPr>
              <a:t>: Hey, my name is Kala from Truck Loads. I’m calling to see if your dry van load from Austin, TX to Denver, CO is available. If they ask for post ID number or reference number look on the load details and give them the number.</a:t>
            </a:r>
          </a:p>
          <a:p>
            <a:endParaRPr lang="en-US" sz="1300" dirty="0">
              <a:latin typeface="Bookman Old Style" panose="02050604050505020204" pitchFamily="18" charset="0"/>
            </a:endParaRPr>
          </a:p>
        </p:txBody>
      </p:sp>
      <p:sp>
        <p:nvSpPr>
          <p:cNvPr id="4" name="Content Placeholder 3">
            <a:extLst>
              <a:ext uri="{FF2B5EF4-FFF2-40B4-BE49-F238E27FC236}">
                <a16:creationId xmlns:a16="http://schemas.microsoft.com/office/drawing/2014/main" id="{6AFC02DA-4E1B-4000-A50F-B9BDBD108C13}"/>
              </a:ext>
            </a:extLst>
          </p:cNvPr>
          <p:cNvSpPr>
            <a:spLocks noGrp="1"/>
          </p:cNvSpPr>
          <p:nvPr>
            <p:ph sz="half" idx="2"/>
          </p:nvPr>
        </p:nvSpPr>
        <p:spPr>
          <a:xfrm>
            <a:off x="6096000" y="1119188"/>
            <a:ext cx="6019800" cy="4437062"/>
          </a:xfrm>
        </p:spPr>
        <p:txBody>
          <a:bodyPr>
            <a:noAutofit/>
          </a:bodyPr>
          <a:lstStyle/>
          <a:p>
            <a:r>
              <a:rPr lang="en-US" sz="1300" dirty="0">
                <a:latin typeface="Bookman Old Style" panose="02050604050505020204" pitchFamily="18" charset="0"/>
              </a:rPr>
              <a:t>Never call introducing yourself as your company. This is why the carrier signs the limited power of attorney part in your carrier packet.</a:t>
            </a:r>
          </a:p>
          <a:p>
            <a:r>
              <a:rPr lang="en-US" sz="1300" dirty="0">
                <a:latin typeface="Bookman Old Style" panose="02050604050505020204" pitchFamily="18" charset="0"/>
              </a:rPr>
              <a:t>I use sticky notes to write down loads. You want to write down the loads pick/ drop location, dh mi, trip mi, pay, number, and any details provided.</a:t>
            </a:r>
          </a:p>
          <a:p>
            <a:r>
              <a:rPr lang="en-US" sz="1300" dirty="0">
                <a:latin typeface="Bookman Old Style" panose="02050604050505020204" pitchFamily="18" charset="0"/>
              </a:rPr>
              <a:t> If they say the load is available, ask them to check your </a:t>
            </a:r>
            <a:r>
              <a:rPr lang="en-US" sz="1300" b="1" dirty="0">
                <a:latin typeface="Bookman Old Style" panose="02050604050505020204" pitchFamily="18" charset="0"/>
              </a:rPr>
              <a:t>MC.</a:t>
            </a:r>
            <a:r>
              <a:rPr lang="en-US" sz="1300" dirty="0">
                <a:latin typeface="Bookman Old Style" panose="02050604050505020204" pitchFamily="18" charset="0"/>
              </a:rPr>
              <a:t> This will save you time, not all shippers and broker take new authorities. If you know the shipper or broker will take your carrier or they are already signed up skip this part.</a:t>
            </a:r>
          </a:p>
          <a:p>
            <a:r>
              <a:rPr lang="en-US" sz="1300" dirty="0">
                <a:latin typeface="Bookman Old Style" panose="02050604050505020204" pitchFamily="18" charset="0"/>
              </a:rPr>
              <a:t>Now you want to get all the details. Verify the pickup and drop location. Then you want to verify or ask how many “total miles is the load.” Then you want to ask how many drops or picks if they do not tell you. Ask what are the pickup and drop times if they do not tell you.</a:t>
            </a:r>
          </a:p>
          <a:p>
            <a:r>
              <a:rPr lang="en-US" sz="1300" dirty="0">
                <a:latin typeface="Bookman Old Style" panose="02050604050505020204" pitchFamily="18" charset="0"/>
              </a:rPr>
              <a:t>Some loads have more than one pick meaning they would go to more than one place to get loaded. Same with drop they can have more than one drop location.</a:t>
            </a:r>
          </a:p>
          <a:p>
            <a:r>
              <a:rPr lang="en-US" sz="1300" dirty="0">
                <a:latin typeface="Bookman Old Style" panose="02050604050505020204" pitchFamily="18" charset="0"/>
              </a:rPr>
              <a:t>Some loads have 24/7 pick up and drop. Some have live unload or appointment time. This means your driver will have to be there at that time.</a:t>
            </a:r>
          </a:p>
          <a:p>
            <a:r>
              <a:rPr lang="en-US" sz="1300" dirty="0">
                <a:latin typeface="Bookman Old Style" panose="02050604050505020204" pitchFamily="18" charset="0"/>
              </a:rPr>
              <a:t>So now you have all the details you need. If your driver is eligible for the load and set up, your job is to accept the load and they will send you a </a:t>
            </a:r>
            <a:r>
              <a:rPr lang="en-US" sz="1300" b="1" dirty="0">
                <a:latin typeface="Bookman Old Style" panose="02050604050505020204" pitchFamily="18" charset="0"/>
              </a:rPr>
              <a:t>rate con. </a:t>
            </a:r>
            <a:r>
              <a:rPr lang="en-US" sz="1300" dirty="0">
                <a:latin typeface="Bookman Old Style" panose="02050604050505020204" pitchFamily="18" charset="0"/>
              </a:rPr>
              <a:t>Rate cons are the only way to confirm the load is yours.</a:t>
            </a:r>
          </a:p>
          <a:p>
            <a:r>
              <a:rPr lang="en-US" sz="1300" dirty="0">
                <a:latin typeface="Bookman Old Style" panose="02050604050505020204" pitchFamily="18" charset="0"/>
              </a:rPr>
              <a:t>If you're not set up, they will send you a packet to fill out.</a:t>
            </a:r>
          </a:p>
        </p:txBody>
      </p:sp>
    </p:spTree>
    <p:extLst>
      <p:ext uri="{BB962C8B-B14F-4D97-AF65-F5344CB8AC3E}">
        <p14:creationId xmlns:p14="http://schemas.microsoft.com/office/powerpoint/2010/main" val="223384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80A5-8469-413C-A5B4-A3547D0A4500}"/>
              </a:ext>
            </a:extLst>
          </p:cNvPr>
          <p:cNvSpPr>
            <a:spLocks noGrp="1"/>
          </p:cNvSpPr>
          <p:nvPr>
            <p:ph type="title"/>
          </p:nvPr>
        </p:nvSpPr>
        <p:spPr>
          <a:xfrm>
            <a:off x="762000" y="-285750"/>
            <a:ext cx="10515600" cy="1325563"/>
          </a:xfrm>
        </p:spPr>
        <p:txBody>
          <a:bodyPr>
            <a:normAutofit/>
          </a:bodyPr>
          <a:lstStyle/>
          <a:p>
            <a:pPr algn="ctr"/>
            <a:r>
              <a:rPr lang="en-US" sz="2400" b="1" dirty="0">
                <a:latin typeface="Garamond" panose="02020404030301010803" pitchFamily="18" charset="0"/>
              </a:rPr>
              <a:t>Module 2</a:t>
            </a:r>
            <a:br>
              <a:rPr lang="en-US" sz="2400" b="1" dirty="0">
                <a:latin typeface="Garamond" panose="02020404030301010803" pitchFamily="18" charset="0"/>
              </a:rPr>
            </a:br>
            <a:r>
              <a:rPr lang="en-US" sz="2400" b="1" dirty="0">
                <a:latin typeface="Garamond" panose="02020404030301010803" pitchFamily="18" charset="0"/>
              </a:rPr>
              <a:t> Lesson 5:How to Book a Load cont.</a:t>
            </a:r>
          </a:p>
        </p:txBody>
      </p:sp>
      <p:sp>
        <p:nvSpPr>
          <p:cNvPr id="3" name="Content Placeholder 2">
            <a:extLst>
              <a:ext uri="{FF2B5EF4-FFF2-40B4-BE49-F238E27FC236}">
                <a16:creationId xmlns:a16="http://schemas.microsoft.com/office/drawing/2014/main" id="{A8E58887-5417-4658-AFEF-3375E60EAFA7}"/>
              </a:ext>
            </a:extLst>
          </p:cNvPr>
          <p:cNvSpPr>
            <a:spLocks noGrp="1"/>
          </p:cNvSpPr>
          <p:nvPr>
            <p:ph sz="half" idx="1"/>
          </p:nvPr>
        </p:nvSpPr>
        <p:spPr>
          <a:xfrm>
            <a:off x="190500" y="912813"/>
            <a:ext cx="6019800" cy="5421085"/>
          </a:xfrm>
        </p:spPr>
        <p:txBody>
          <a:bodyPr>
            <a:noAutofit/>
          </a:bodyPr>
          <a:lstStyle/>
          <a:p>
            <a:r>
              <a:rPr lang="en-US" sz="1400" dirty="0">
                <a:latin typeface="Bookman Old Style" panose="02050604050505020204" pitchFamily="18" charset="0"/>
              </a:rPr>
              <a:t>Every time you call a shipper or broker ask them if they can email you their load list. DO THIS EVERYTIME!</a:t>
            </a:r>
          </a:p>
          <a:p>
            <a:r>
              <a:rPr lang="en-US" sz="1400" dirty="0">
                <a:latin typeface="Bookman Old Style" panose="02050604050505020204" pitchFamily="18" charset="0"/>
              </a:rPr>
              <a:t>This is how you will build your load list and get away from using the boards. Every shipper or broker you talk to is a potential new friendship, be mindful of your response because you do not know who has what. Also, someone may rub you wrong but can still send you great load list and keep your drivers happy. Peoples attitude in the logistics world do not always reflect their work ethic so beware. </a:t>
            </a:r>
          </a:p>
          <a:p>
            <a:r>
              <a:rPr lang="en-US" sz="1400" dirty="0">
                <a:latin typeface="Bookman Old Style" panose="02050604050505020204" pitchFamily="18" charset="0"/>
              </a:rPr>
              <a:t>When you are looking at the load board you want to have your calculator out. When scanning through loads you want divide the rate to miles quickly to see who you should call first.</a:t>
            </a:r>
          </a:p>
          <a:p>
            <a:r>
              <a:rPr lang="en-US" sz="1400" dirty="0">
                <a:latin typeface="Bookman Old Style" panose="02050604050505020204" pitchFamily="18" charset="0"/>
              </a:rPr>
              <a:t>If you are booking a load for the carrier same day you want to add the </a:t>
            </a:r>
            <a:r>
              <a:rPr lang="en-US" sz="1400" b="1" dirty="0">
                <a:latin typeface="Bookman Old Style" panose="02050604050505020204" pitchFamily="18" charset="0"/>
              </a:rPr>
              <a:t>CPM</a:t>
            </a:r>
            <a:r>
              <a:rPr lang="en-US" sz="1400" dirty="0">
                <a:latin typeface="Bookman Old Style" panose="02050604050505020204" pitchFamily="18" charset="0"/>
              </a:rPr>
              <a:t> quickly and make calls fast. Great loads do not always last long.</a:t>
            </a:r>
          </a:p>
          <a:p>
            <a:r>
              <a:rPr lang="en-US" sz="1400" dirty="0">
                <a:latin typeface="Bookman Old Style" panose="02050604050505020204" pitchFamily="18" charset="0"/>
              </a:rPr>
              <a:t>You want to start looking for loads at 6am CT.  Most shippers will be opened.</a:t>
            </a:r>
          </a:p>
          <a:p>
            <a:r>
              <a:rPr lang="en-US" sz="1400" dirty="0">
                <a:latin typeface="Bookman Old Style" panose="02050604050505020204" pitchFamily="18" charset="0"/>
              </a:rPr>
              <a:t>Once you have 3-4 loads that fit your carriers' criteria you want to send them your options. Do not fill out packets before asking if they want the load. You may fill out packets for shippers and brokers that do not want the load after you have booked the loads you want for the day. Any extra task will lessen the chance of you getting the load. </a:t>
            </a:r>
          </a:p>
        </p:txBody>
      </p:sp>
      <p:sp>
        <p:nvSpPr>
          <p:cNvPr id="4" name="Content Placeholder 3">
            <a:extLst>
              <a:ext uri="{FF2B5EF4-FFF2-40B4-BE49-F238E27FC236}">
                <a16:creationId xmlns:a16="http://schemas.microsoft.com/office/drawing/2014/main" id="{6AFC02DA-4E1B-4000-A50F-B9BDBD108C13}"/>
              </a:ext>
            </a:extLst>
          </p:cNvPr>
          <p:cNvSpPr>
            <a:spLocks noGrp="1"/>
          </p:cNvSpPr>
          <p:nvPr>
            <p:ph sz="half" idx="2"/>
          </p:nvPr>
        </p:nvSpPr>
        <p:spPr>
          <a:xfrm>
            <a:off x="6096000" y="912813"/>
            <a:ext cx="6019800" cy="5032374"/>
          </a:xfrm>
        </p:spPr>
        <p:txBody>
          <a:bodyPr>
            <a:noAutofit/>
          </a:bodyPr>
          <a:lstStyle/>
          <a:p>
            <a:r>
              <a:rPr lang="en-US" sz="1400" dirty="0">
                <a:latin typeface="Bookman Old Style" panose="02050604050505020204" pitchFamily="18" charset="0"/>
              </a:rPr>
              <a:t>If the carrier is not set up, they must be compliant with the shipper before they can take the load. Compliant means you have filled out packets, send in papers, and given whatever you needed to send in. Then their compliance team approves your carrier for loads. This process can take 5-45 mins for one shipper on your end. Then 15 minutes to 3 hours on there end you never know. Until you carrier is complaint in the shippers or brokers system, they cannot take the load and you will not receive rate con. Remember no rate con no load doesn’t matter what the shipper or broker says.</a:t>
            </a:r>
          </a:p>
          <a:p>
            <a:r>
              <a:rPr lang="en-US" sz="1400" dirty="0">
                <a:latin typeface="Bookman Old Style" panose="02050604050505020204" pitchFamily="18" charset="0"/>
              </a:rPr>
              <a:t>If the carrier is not set up, they must be compliant before they can take the load. Compliant means you have filled out packets, send in papers, and given whatever you needed to send in. Then their compliance team approves your carrier for loads. This process can take 5-45 mins for one shipper on your end. Then 15 minutes to 3 hours on there end you never know. Until you carrier is complaint in the shippers or brokers system, they cannot take the load and you will not receive rate con. Remember no rate con no load doesn’t matter what the shipper or broker says.</a:t>
            </a:r>
          </a:p>
          <a:p>
            <a:r>
              <a:rPr lang="en-US" sz="1400" dirty="0">
                <a:latin typeface="Bookman Old Style" panose="02050604050505020204" pitchFamily="18" charset="0"/>
              </a:rPr>
              <a:t>When you call to book a load always ask for more. At first you won’t know how much to ask for until you understand freight lanes and rates. What you can do is ask for what better paying similar loads on the boards have been posted. You can also ask for $200-300 more every time. You will not always get what you ask, but you will get more on every load you book if you ask for more each time. You do not need to explain why you asking for more just confidently ask for more. If your driver has a far </a:t>
            </a:r>
            <a:r>
              <a:rPr lang="en-US" sz="1400" b="1" dirty="0">
                <a:latin typeface="Bookman Old Style" panose="02050604050505020204" pitchFamily="18" charset="0"/>
              </a:rPr>
              <a:t>DH</a:t>
            </a:r>
            <a:r>
              <a:rPr lang="en-US" sz="1400" dirty="0">
                <a:latin typeface="Bookman Old Style" panose="02050604050505020204" pitchFamily="18" charset="0"/>
              </a:rPr>
              <a:t> then you may explain that, but just ask like it is already yours..</a:t>
            </a:r>
          </a:p>
        </p:txBody>
      </p:sp>
    </p:spTree>
    <p:extLst>
      <p:ext uri="{BB962C8B-B14F-4D97-AF65-F5344CB8AC3E}">
        <p14:creationId xmlns:p14="http://schemas.microsoft.com/office/powerpoint/2010/main" val="1920231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80A5-8469-413C-A5B4-A3547D0A4500}"/>
              </a:ext>
            </a:extLst>
          </p:cNvPr>
          <p:cNvSpPr>
            <a:spLocks noGrp="1"/>
          </p:cNvSpPr>
          <p:nvPr>
            <p:ph type="title"/>
          </p:nvPr>
        </p:nvSpPr>
        <p:spPr>
          <a:xfrm>
            <a:off x="838200" y="-222250"/>
            <a:ext cx="10515600" cy="1325563"/>
          </a:xfrm>
        </p:spPr>
        <p:txBody>
          <a:bodyPr>
            <a:normAutofit/>
          </a:bodyPr>
          <a:lstStyle/>
          <a:p>
            <a:pPr algn="ctr"/>
            <a:r>
              <a:rPr lang="en-US" sz="2400" b="1" dirty="0">
                <a:latin typeface="Garamond" panose="02020404030301010803" pitchFamily="18" charset="0"/>
              </a:rPr>
              <a:t>Module 2 </a:t>
            </a:r>
            <a:br>
              <a:rPr lang="en-US" sz="2400" b="1" dirty="0">
                <a:latin typeface="Garamond" panose="02020404030301010803" pitchFamily="18" charset="0"/>
              </a:rPr>
            </a:br>
            <a:r>
              <a:rPr lang="en-US" sz="2400" b="1" dirty="0">
                <a:latin typeface="Garamond" panose="02020404030301010803" pitchFamily="18" charset="0"/>
              </a:rPr>
              <a:t>Lesson 5: How to Book a Load pt. 3</a:t>
            </a:r>
          </a:p>
        </p:txBody>
      </p:sp>
      <p:sp>
        <p:nvSpPr>
          <p:cNvPr id="3" name="Content Placeholder 2">
            <a:extLst>
              <a:ext uri="{FF2B5EF4-FFF2-40B4-BE49-F238E27FC236}">
                <a16:creationId xmlns:a16="http://schemas.microsoft.com/office/drawing/2014/main" id="{A8E58887-5417-4658-AFEF-3375E60EAFA7}"/>
              </a:ext>
            </a:extLst>
          </p:cNvPr>
          <p:cNvSpPr>
            <a:spLocks noGrp="1"/>
          </p:cNvSpPr>
          <p:nvPr>
            <p:ph sz="half" idx="1"/>
          </p:nvPr>
        </p:nvSpPr>
        <p:spPr>
          <a:xfrm>
            <a:off x="0" y="1297894"/>
            <a:ext cx="6019800" cy="5421085"/>
          </a:xfrm>
        </p:spPr>
        <p:txBody>
          <a:bodyPr>
            <a:noAutofit/>
          </a:bodyPr>
          <a:lstStyle/>
          <a:p>
            <a:r>
              <a:rPr lang="en-US" sz="1400" dirty="0">
                <a:latin typeface="Bookman Old Style" panose="02050604050505020204" pitchFamily="18" charset="0"/>
              </a:rPr>
              <a:t>When you are getting carriers set-up the shipper or broker may ask for additional details. You want to ask your carriers what company provides the </a:t>
            </a:r>
            <a:r>
              <a:rPr lang="en-US" sz="1400" b="1" dirty="0">
                <a:latin typeface="Bookman Old Style" panose="02050604050505020204" pitchFamily="18" charset="0"/>
              </a:rPr>
              <a:t>ELD</a:t>
            </a:r>
            <a:r>
              <a:rPr lang="en-US" sz="1400" dirty="0">
                <a:latin typeface="Bookman Old Style" panose="02050604050505020204" pitchFamily="18" charset="0"/>
              </a:rPr>
              <a:t> (</a:t>
            </a:r>
            <a:r>
              <a:rPr lang="en-US" sz="1400" b="1" dirty="0">
                <a:latin typeface="Bookman Old Style" panose="02050604050505020204" pitchFamily="18" charset="0"/>
              </a:rPr>
              <a:t>Electronic Log Device</a:t>
            </a:r>
            <a:r>
              <a:rPr lang="en-US" sz="1400" dirty="0">
                <a:latin typeface="Bookman Old Style" panose="02050604050505020204" pitchFamily="18" charset="0"/>
              </a:rPr>
              <a:t>). Sometimes this is asked in the packet.</a:t>
            </a:r>
          </a:p>
          <a:p>
            <a:r>
              <a:rPr lang="en-US" sz="1400" dirty="0">
                <a:latin typeface="Bookman Old Style" panose="02050604050505020204" pitchFamily="18" charset="0"/>
              </a:rPr>
              <a:t>Often times, you will be asked for the drivers name and phone number.</a:t>
            </a:r>
          </a:p>
          <a:p>
            <a:r>
              <a:rPr lang="en-US" sz="1400" dirty="0">
                <a:latin typeface="Bookman Old Style" panose="02050604050505020204" pitchFamily="18" charset="0"/>
              </a:rPr>
              <a:t>As well as, you may be asked for a picture of the truck with </a:t>
            </a:r>
            <a:r>
              <a:rPr lang="en-US" sz="1400" b="1" dirty="0">
                <a:latin typeface="Bookman Old Style" panose="02050604050505020204" pitchFamily="18" charset="0"/>
              </a:rPr>
              <a:t>DOT</a:t>
            </a:r>
            <a:r>
              <a:rPr lang="en-US" sz="1400" dirty="0">
                <a:latin typeface="Bookman Old Style" panose="02050604050505020204" pitchFamily="18" charset="0"/>
              </a:rPr>
              <a:t> &amp; </a:t>
            </a:r>
            <a:r>
              <a:rPr lang="en-US" sz="1400" b="1" dirty="0">
                <a:latin typeface="Bookman Old Style" panose="02050604050505020204" pitchFamily="18" charset="0"/>
              </a:rPr>
              <a:t>MC</a:t>
            </a:r>
            <a:r>
              <a:rPr lang="en-US" sz="1400" dirty="0">
                <a:latin typeface="Bookman Old Style" panose="02050604050505020204" pitchFamily="18" charset="0"/>
              </a:rPr>
              <a:t> number. All trucks are required to have their </a:t>
            </a:r>
            <a:r>
              <a:rPr lang="en-US" sz="1400" b="1" dirty="0">
                <a:latin typeface="Bookman Old Style" panose="02050604050505020204" pitchFamily="18" charset="0"/>
              </a:rPr>
              <a:t>DOT</a:t>
            </a:r>
            <a:r>
              <a:rPr lang="en-US" sz="1400" dirty="0">
                <a:latin typeface="Bookman Old Style" panose="02050604050505020204" pitchFamily="18" charset="0"/>
              </a:rPr>
              <a:t> and </a:t>
            </a:r>
            <a:r>
              <a:rPr lang="en-US" sz="1400" b="1" dirty="0">
                <a:latin typeface="Bookman Old Style" panose="02050604050505020204" pitchFamily="18" charset="0"/>
              </a:rPr>
              <a:t>MC</a:t>
            </a:r>
            <a:r>
              <a:rPr lang="en-US" sz="1400" dirty="0">
                <a:latin typeface="Bookman Old Style" panose="02050604050505020204" pitchFamily="18" charset="0"/>
              </a:rPr>
              <a:t> number on their truck. This is not very common, but some may ask.</a:t>
            </a:r>
          </a:p>
          <a:p>
            <a:r>
              <a:rPr lang="en-US" sz="1400" dirty="0">
                <a:latin typeface="Bookman Old Style" panose="02050604050505020204" pitchFamily="18" charset="0"/>
              </a:rPr>
              <a:t>Some shippers will be added to </a:t>
            </a:r>
            <a:r>
              <a:rPr lang="en-US" sz="1400" b="1" dirty="0">
                <a:latin typeface="Bookman Old Style" panose="02050604050505020204" pitchFamily="18" charset="0"/>
              </a:rPr>
              <a:t>COI</a:t>
            </a:r>
            <a:r>
              <a:rPr lang="en-US" sz="1400" dirty="0">
                <a:latin typeface="Bookman Old Style" panose="02050604050505020204" pitchFamily="18" charset="0"/>
              </a:rPr>
              <a:t> (</a:t>
            </a:r>
            <a:r>
              <a:rPr lang="en-US" sz="1400" b="1" dirty="0">
                <a:latin typeface="Bookman Old Style" panose="02050604050505020204" pitchFamily="18" charset="0"/>
              </a:rPr>
              <a:t>certificate of insurance</a:t>
            </a:r>
            <a:r>
              <a:rPr lang="en-US" sz="1400" dirty="0">
                <a:latin typeface="Bookman Old Style" panose="02050604050505020204" pitchFamily="18" charset="0"/>
              </a:rPr>
              <a:t>).  Forward the request email your carriers insurance agent. When you are done filling out the packet, give the insurance company a call to see if they have received your request and if they have sent it.</a:t>
            </a:r>
          </a:p>
          <a:p>
            <a:r>
              <a:rPr lang="en-US" sz="1400" dirty="0">
                <a:latin typeface="Bookman Old Style" panose="02050604050505020204" pitchFamily="18" charset="0"/>
              </a:rPr>
              <a:t>Before you accept the load, if your driver has a factoring company check to see if the shipper or broker can be factored first. If not, let your driver know the payment options. Every shipper and broker has different pay options. Be mindful , if they do not factor the load to check the shipper or brokers credit score. It is posted on </a:t>
            </a:r>
            <a:r>
              <a:rPr lang="en-US" sz="1400" b="1" dirty="0">
                <a:latin typeface="Bookman Old Style" panose="02050604050505020204" pitchFamily="18" charset="0"/>
              </a:rPr>
              <a:t>DAT</a:t>
            </a:r>
            <a:r>
              <a:rPr lang="en-US" sz="1400" dirty="0">
                <a:latin typeface="Bookman Old Style" panose="02050604050505020204" pitchFamily="18" charset="0"/>
              </a:rPr>
              <a:t>. If you don’t know, tell your carrier you do not know their credit score, the credit score determines how well they pay the carriers.I would not take a payment from anyone with less than an 80-credit score rating.</a:t>
            </a:r>
          </a:p>
        </p:txBody>
      </p:sp>
      <p:sp>
        <p:nvSpPr>
          <p:cNvPr id="4" name="Content Placeholder 3">
            <a:extLst>
              <a:ext uri="{FF2B5EF4-FFF2-40B4-BE49-F238E27FC236}">
                <a16:creationId xmlns:a16="http://schemas.microsoft.com/office/drawing/2014/main" id="{6AFC02DA-4E1B-4000-A50F-B9BDBD108C13}"/>
              </a:ext>
            </a:extLst>
          </p:cNvPr>
          <p:cNvSpPr>
            <a:spLocks noGrp="1"/>
          </p:cNvSpPr>
          <p:nvPr>
            <p:ph sz="half" idx="2"/>
          </p:nvPr>
        </p:nvSpPr>
        <p:spPr>
          <a:xfrm>
            <a:off x="6019800" y="1297894"/>
            <a:ext cx="6019800" cy="5032374"/>
          </a:xfrm>
        </p:spPr>
        <p:txBody>
          <a:bodyPr>
            <a:noAutofit/>
          </a:bodyPr>
          <a:lstStyle/>
          <a:p>
            <a:r>
              <a:rPr lang="en-US" sz="1300" dirty="0">
                <a:latin typeface="Bookman Old Style" panose="02050604050505020204" pitchFamily="18" charset="0"/>
              </a:rPr>
              <a:t>If loads are being factored, credit does not matter because they will be paid from the factoring company; and the factoring company already has a line of credit with the shipper. You will need their banks routing number and account number so they can get paid. In the shippers and brokers packet you will put owner operators banking information in. </a:t>
            </a:r>
          </a:p>
          <a:p>
            <a:r>
              <a:rPr lang="en-US" sz="1300" dirty="0">
                <a:latin typeface="Bookman Old Style" panose="02050604050505020204" pitchFamily="18" charset="0"/>
              </a:rPr>
              <a:t>When everything is all set up, the shipper will send you rate con. Remember you do not have a load if you do not have </a:t>
            </a:r>
            <a:r>
              <a:rPr lang="en-US" sz="1300" b="1" dirty="0">
                <a:latin typeface="Bookman Old Style" panose="02050604050505020204" pitchFamily="18" charset="0"/>
              </a:rPr>
              <a:t>rate con</a:t>
            </a:r>
            <a:r>
              <a:rPr lang="en-US" sz="1300" dirty="0">
                <a:latin typeface="Bookman Old Style" panose="02050604050505020204" pitchFamily="18" charset="0"/>
              </a:rPr>
              <a:t>, be sure to you read it throughly. Everything discussed with the shipper/broker will be inside the packets. Sign it and send it to the owner operator and do not send to the driver unless you have permission to do so from owner operator. Do not forward </a:t>
            </a:r>
            <a:r>
              <a:rPr lang="en-US" sz="1300" b="1" dirty="0">
                <a:latin typeface="Bookman Old Style" panose="02050604050505020204" pitchFamily="18" charset="0"/>
              </a:rPr>
              <a:t>rate con</a:t>
            </a:r>
            <a:r>
              <a:rPr lang="en-US" sz="1300" dirty="0">
                <a:latin typeface="Bookman Old Style" panose="02050604050505020204" pitchFamily="18" charset="0"/>
              </a:rPr>
              <a:t>,</a:t>
            </a:r>
            <a:r>
              <a:rPr lang="en-US" sz="1300" b="1" dirty="0">
                <a:latin typeface="Bookman Old Style" panose="02050604050505020204" pitchFamily="18" charset="0"/>
              </a:rPr>
              <a:t> </a:t>
            </a:r>
            <a:r>
              <a:rPr lang="en-US" sz="1300" dirty="0">
                <a:latin typeface="Bookman Old Style" panose="02050604050505020204" pitchFamily="18" charset="0"/>
              </a:rPr>
              <a:t>they don’t need to know who you got the load from. Send in separate email.</a:t>
            </a:r>
          </a:p>
          <a:p>
            <a:r>
              <a:rPr lang="en-US" sz="1300" dirty="0">
                <a:latin typeface="Bookman Old Style" panose="02050604050505020204" pitchFamily="18" charset="0"/>
              </a:rPr>
              <a:t>If the owner operator has a driver, ask him if wants to send load details to his/her drivers. If he does, only send the pickup and drop information. It’s best if the owner operator send this information this their employees. This information is in your carrier agreement as well.</a:t>
            </a:r>
          </a:p>
          <a:p>
            <a:r>
              <a:rPr lang="en-US" sz="1300" dirty="0">
                <a:latin typeface="Bookman Old Style" panose="02050604050505020204" pitchFamily="18" charset="0"/>
              </a:rPr>
              <a:t>Be sure to always check with the owner operator on what load they want before signing </a:t>
            </a:r>
            <a:r>
              <a:rPr lang="en-US" sz="1300" b="1" dirty="0">
                <a:latin typeface="Bookman Old Style" panose="02050604050505020204" pitchFamily="18" charset="0"/>
              </a:rPr>
              <a:t>rate </a:t>
            </a:r>
            <a:r>
              <a:rPr lang="en-US" sz="1300" dirty="0">
                <a:latin typeface="Bookman Old Style" panose="02050604050505020204" pitchFamily="18" charset="0"/>
              </a:rPr>
              <a:t>con. Loads booked and not picked up will affect the owner operator's ability to book with some companies.</a:t>
            </a:r>
          </a:p>
          <a:p>
            <a:r>
              <a:rPr lang="en-US" sz="1300" dirty="0">
                <a:latin typeface="Bookman Old Style" panose="02050604050505020204" pitchFamily="18" charset="0"/>
              </a:rPr>
              <a:t>You want to book loads paying $2000+ per day. You want your driver to be able to complete the load within 24 hrs. Drivers can only work 14 hours and drive 11 hours. Therefore, loads that can be done within 24 </a:t>
            </a:r>
            <a:r>
              <a:rPr lang="en-US" sz="1300" dirty="0" err="1">
                <a:latin typeface="Bookman Old Style" panose="02050604050505020204" pitchFamily="18" charset="0"/>
              </a:rPr>
              <a:t>hrs</a:t>
            </a:r>
            <a:r>
              <a:rPr lang="en-US" sz="1300" dirty="0">
                <a:latin typeface="Bookman Old Style" panose="02050604050505020204" pitchFamily="18" charset="0"/>
              </a:rPr>
              <a:t> paying $2000+ 5 days a week will get owner operator 10k+ each week. </a:t>
            </a:r>
          </a:p>
          <a:p>
            <a:endParaRPr lang="en-US" sz="1300" dirty="0">
              <a:latin typeface="Bookman Old Style" panose="02050604050505020204" pitchFamily="18" charset="0"/>
            </a:endParaRPr>
          </a:p>
        </p:txBody>
      </p:sp>
    </p:spTree>
    <p:extLst>
      <p:ext uri="{BB962C8B-B14F-4D97-AF65-F5344CB8AC3E}">
        <p14:creationId xmlns:p14="http://schemas.microsoft.com/office/powerpoint/2010/main" val="156242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5C2D8AE-2A51-43C9-93E8-4B377C69977E}"/>
              </a:ext>
            </a:extLst>
          </p:cNvPr>
          <p:cNvSpPr>
            <a:spLocks noGrp="1"/>
          </p:cNvSpPr>
          <p:nvPr>
            <p:ph type="title"/>
          </p:nvPr>
        </p:nvSpPr>
        <p:spPr>
          <a:xfrm>
            <a:off x="8458200" y="237876"/>
            <a:ext cx="3161963" cy="734581"/>
          </a:xfrm>
        </p:spPr>
        <p:txBody>
          <a:bodyPr/>
          <a:lstStyle/>
          <a:p>
            <a:r>
              <a:rPr lang="en-US" dirty="0"/>
              <a:t>Homework</a:t>
            </a:r>
          </a:p>
        </p:txBody>
      </p:sp>
      <p:pic>
        <p:nvPicPr>
          <p:cNvPr id="6" name="Content Placeholder 5" descr="Woman with a laptop">
            <a:extLst>
              <a:ext uri="{FF2B5EF4-FFF2-40B4-BE49-F238E27FC236}">
                <a16:creationId xmlns:a16="http://schemas.microsoft.com/office/drawing/2014/main" id="{56C2B6AD-A8A8-4F16-8F43-F9B26F1BF0C3}"/>
              </a:ext>
            </a:extLst>
          </p:cNvPr>
          <p:cNvPicPr>
            <a:picLocks noGrp="1"/>
          </p:cNvPicPr>
          <p:nvPr>
            <p:ph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600" y="237876"/>
            <a:ext cx="7696800" cy="6382247"/>
          </a:xfrm>
          <a:prstGeom prst="rect">
            <a:avLst/>
          </a:prstGeom>
          <a:noFill/>
        </p:spPr>
      </p:pic>
      <p:sp>
        <p:nvSpPr>
          <p:cNvPr id="13" name="Text Placeholder 3">
            <a:extLst>
              <a:ext uri="{FF2B5EF4-FFF2-40B4-BE49-F238E27FC236}">
                <a16:creationId xmlns:a16="http://schemas.microsoft.com/office/drawing/2014/main" id="{5A1B00F9-CC1D-4C2D-B987-607685F3DEB9}"/>
              </a:ext>
            </a:extLst>
          </p:cNvPr>
          <p:cNvSpPr>
            <a:spLocks noGrp="1"/>
          </p:cNvSpPr>
          <p:nvPr>
            <p:ph type="body" sz="half" idx="2"/>
          </p:nvPr>
        </p:nvSpPr>
        <p:spPr>
          <a:xfrm>
            <a:off x="8171543" y="1088571"/>
            <a:ext cx="4020457" cy="5531551"/>
          </a:xfrm>
        </p:spPr>
        <p:txBody>
          <a:bodyPr>
            <a:normAutofit fontScale="92500" lnSpcReduction="20000"/>
          </a:bodyPr>
          <a:lstStyle/>
          <a:p>
            <a:pPr>
              <a:lnSpc>
                <a:spcPct val="100000"/>
              </a:lnSpc>
              <a:spcBef>
                <a:spcPts val="900"/>
              </a:spcBef>
              <a:buClr>
                <a:schemeClr val="accent1"/>
              </a:buClr>
            </a:pPr>
            <a:r>
              <a:rPr lang="en-US" dirty="0">
                <a:latin typeface="Bookman Old Style" panose="02050604050505020204" pitchFamily="18" charset="0"/>
              </a:rPr>
              <a:t>Review your carrier packet to make sure you understand it.</a:t>
            </a:r>
          </a:p>
          <a:p>
            <a:pPr>
              <a:lnSpc>
                <a:spcPct val="100000"/>
              </a:lnSpc>
              <a:spcBef>
                <a:spcPts val="900"/>
              </a:spcBef>
              <a:buClr>
                <a:schemeClr val="accent1"/>
              </a:buClr>
            </a:pPr>
            <a:r>
              <a:rPr lang="en-US" dirty="0">
                <a:latin typeface="Bookman Old Style" panose="02050604050505020204" pitchFamily="18" charset="0"/>
              </a:rPr>
              <a:t>Get on YouTube for at least 30 mins and look at trucking </a:t>
            </a:r>
            <a:r>
              <a:rPr lang="en-US" b="1" dirty="0" err="1">
                <a:latin typeface="Bookman Old Style" panose="02050604050505020204" pitchFamily="18" charset="0"/>
              </a:rPr>
              <a:t>ElD’s</a:t>
            </a:r>
            <a:r>
              <a:rPr lang="en-US" dirty="0">
                <a:latin typeface="Bookman Old Style" panose="02050604050505020204" pitchFamily="18" charset="0"/>
              </a:rPr>
              <a:t>.</a:t>
            </a:r>
          </a:p>
          <a:p>
            <a:pPr>
              <a:lnSpc>
                <a:spcPct val="100000"/>
              </a:lnSpc>
              <a:spcBef>
                <a:spcPts val="900"/>
              </a:spcBef>
              <a:buClr>
                <a:schemeClr val="accent1"/>
              </a:buClr>
            </a:pPr>
            <a:r>
              <a:rPr lang="en-US" dirty="0">
                <a:latin typeface="Bookman Old Style" panose="02050604050505020204" pitchFamily="18" charset="0"/>
              </a:rPr>
              <a:t>Get on YouTube for at least 30 mins and look at videos on </a:t>
            </a:r>
            <a:r>
              <a:rPr lang="en-US" b="1" dirty="0">
                <a:latin typeface="Bookman Old Style" panose="02050604050505020204" pitchFamily="18" charset="0"/>
              </a:rPr>
              <a:t>CDL</a:t>
            </a:r>
            <a:r>
              <a:rPr lang="en-US" dirty="0">
                <a:latin typeface="Bookman Old Style" panose="02050604050505020204" pitchFamily="18" charset="0"/>
              </a:rPr>
              <a:t> driving requirements. Make sure they are talking about the hours they can legally run. You can also read two articles about this.</a:t>
            </a:r>
          </a:p>
          <a:p>
            <a:pPr>
              <a:lnSpc>
                <a:spcPct val="100000"/>
              </a:lnSpc>
              <a:spcBef>
                <a:spcPts val="900"/>
              </a:spcBef>
              <a:buClr>
                <a:schemeClr val="accent1"/>
              </a:buClr>
            </a:pPr>
            <a:r>
              <a:rPr lang="en-US" dirty="0">
                <a:latin typeface="Bookman Old Style" panose="02050604050505020204" pitchFamily="18" charset="0"/>
              </a:rPr>
              <a:t>Get on YouTube and watch 20 mins about a truck driver’s lifestyle in the truck.</a:t>
            </a:r>
          </a:p>
          <a:p>
            <a:pPr>
              <a:lnSpc>
                <a:spcPct val="100000"/>
              </a:lnSpc>
              <a:spcBef>
                <a:spcPts val="900"/>
              </a:spcBef>
              <a:buClr>
                <a:schemeClr val="accent1"/>
              </a:buClr>
            </a:pPr>
            <a:r>
              <a:rPr lang="en-US" dirty="0">
                <a:latin typeface="Bookman Old Style" panose="02050604050505020204" pitchFamily="18" charset="0"/>
              </a:rPr>
              <a:t>Spend 10-15 min each day imagining that you are calling owner operators, and they are delighted to sign up with you. Imagine they are sending you your carrier packet too. Set your timer.</a:t>
            </a:r>
          </a:p>
          <a:p>
            <a:pPr>
              <a:lnSpc>
                <a:spcPct val="100000"/>
              </a:lnSpc>
              <a:spcBef>
                <a:spcPts val="900"/>
              </a:spcBef>
              <a:buClr>
                <a:schemeClr val="accent1"/>
              </a:buClr>
            </a:pPr>
            <a:r>
              <a:rPr lang="en-US" dirty="0">
                <a:latin typeface="Bookman Old Style" panose="02050604050505020204" pitchFamily="18" charset="0"/>
              </a:rPr>
              <a:t>Write 3 things each day that you are grateful for that truckers do. If you don’t know google! They supply our whole country with goods every day! Gratitude is a multiplier. </a:t>
            </a:r>
          </a:p>
          <a:p>
            <a:pPr>
              <a:lnSpc>
                <a:spcPct val="100000"/>
              </a:lnSpc>
              <a:spcBef>
                <a:spcPts val="900"/>
              </a:spcBef>
              <a:buClr>
                <a:schemeClr val="accent1"/>
              </a:buClr>
            </a:pPr>
            <a:r>
              <a:rPr lang="en-US" dirty="0">
                <a:latin typeface="Bookman Old Style" panose="02050604050505020204" pitchFamily="18" charset="0"/>
              </a:rPr>
              <a:t>*Next Class we will be filling out packets and booking loads*</a:t>
            </a:r>
          </a:p>
        </p:txBody>
      </p:sp>
    </p:spTree>
    <p:extLst>
      <p:ext uri="{BB962C8B-B14F-4D97-AF65-F5344CB8AC3E}">
        <p14:creationId xmlns:p14="http://schemas.microsoft.com/office/powerpoint/2010/main" val="44020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F4A1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1B7467-3E3C-4D37-9A7A-0B8D91AE083D}"/>
              </a:ext>
            </a:extLst>
          </p:cNvPr>
          <p:cNvPicPr>
            <a:picLocks noChangeAspect="1"/>
          </p:cNvPicPr>
          <p:nvPr/>
        </p:nvPicPr>
        <p:blipFill rotWithShape="1">
          <a:blip r:embed="rId3">
            <a:alphaModFix amt="35000"/>
          </a:blip>
          <a:srcRect b="18773"/>
          <a:stretch/>
        </p:blipFill>
        <p:spPr>
          <a:xfrm>
            <a:off x="20" y="10"/>
            <a:ext cx="12191980" cy="6857990"/>
          </a:xfrm>
          <a:prstGeom prst="rect">
            <a:avLst/>
          </a:prstGeom>
        </p:spPr>
      </p:pic>
      <p:sp>
        <p:nvSpPr>
          <p:cNvPr id="2" name="Title 1">
            <a:extLst>
              <a:ext uri="{FF2B5EF4-FFF2-40B4-BE49-F238E27FC236}">
                <a16:creationId xmlns:a16="http://schemas.microsoft.com/office/drawing/2014/main" id="{D49C97B1-F677-4C82-9865-227A9B7D2400}"/>
              </a:ext>
            </a:extLst>
          </p:cNvPr>
          <p:cNvSpPr>
            <a:spLocks noGrp="1"/>
          </p:cNvSpPr>
          <p:nvPr>
            <p:ph type="title"/>
          </p:nvPr>
        </p:nvSpPr>
        <p:spPr>
          <a:xfrm>
            <a:off x="838201" y="1065862"/>
            <a:ext cx="3313164" cy="4726276"/>
          </a:xfrm>
        </p:spPr>
        <p:txBody>
          <a:bodyPr vert="horz" lIns="91440" tIns="45720" rIns="91440" bIns="45720" rtlCol="0">
            <a:normAutofit/>
          </a:bodyPr>
          <a:lstStyle/>
          <a:p>
            <a:pPr algn="r"/>
            <a:r>
              <a:rPr lang="en-US" sz="4000" b="1">
                <a:solidFill>
                  <a:srgbClr val="FFFFFF"/>
                </a:solidFill>
                <a:latin typeface="Garamond" panose="02020404030301010803" pitchFamily="18" charset="0"/>
              </a:rPr>
              <a:t>Module 2: Getting Set Up</a:t>
            </a:r>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descr="SmartArt object">
            <a:extLst>
              <a:ext uri="{FF2B5EF4-FFF2-40B4-BE49-F238E27FC236}">
                <a16:creationId xmlns:a16="http://schemas.microsoft.com/office/drawing/2014/main" id="{A1342CC9-B5BC-4EE6-A03F-6501ED7CC4CC}"/>
              </a:ext>
            </a:extLst>
          </p:cNvPr>
          <p:cNvGraphicFramePr>
            <a:graphicFrameLocks/>
          </p:cNvGraphicFramePr>
          <p:nvPr>
            <p:extLst>
              <p:ext uri="{D42A27DB-BD31-4B8C-83A1-F6EECF244321}">
                <p14:modId xmlns:p14="http://schemas.microsoft.com/office/powerpoint/2010/main" val="2456510793"/>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536333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5067F-B05A-4CB4-8FEF-12162F4FD7F8}"/>
              </a:ext>
            </a:extLst>
          </p:cNvPr>
          <p:cNvSpPr>
            <a:spLocks noGrp="1"/>
          </p:cNvSpPr>
          <p:nvPr>
            <p:ph type="title"/>
          </p:nvPr>
        </p:nvSpPr>
        <p:spPr>
          <a:xfrm>
            <a:off x="4965430" y="629268"/>
            <a:ext cx="6586491" cy="45719"/>
          </a:xfrm>
        </p:spPr>
        <p:txBody>
          <a:bodyPr vert="horz" lIns="91440" tIns="45720" rIns="91440" bIns="45720" rtlCol="0" anchor="b">
            <a:normAutofit fontScale="90000"/>
          </a:bodyPr>
          <a:lstStyle/>
          <a:p>
            <a:pPr algn="ctr"/>
            <a:r>
              <a:rPr lang="en-US" sz="2400" b="1" dirty="0">
                <a:latin typeface="Garamond" panose="02020404030301010803" pitchFamily="18" charset="0"/>
              </a:rPr>
              <a:t>Module 2 </a:t>
            </a:r>
            <a:br>
              <a:rPr lang="en-US" sz="2400" b="1" dirty="0">
                <a:latin typeface="Garamond" panose="02020404030301010803" pitchFamily="18" charset="0"/>
              </a:rPr>
            </a:br>
            <a:r>
              <a:rPr lang="en-US" sz="2400" b="1" dirty="0">
                <a:latin typeface="Garamond" panose="02020404030301010803" pitchFamily="18" charset="0"/>
              </a:rPr>
              <a:t>Lesson 1: Carrier Packets</a:t>
            </a:r>
          </a:p>
        </p:txBody>
      </p:sp>
      <p:sp>
        <p:nvSpPr>
          <p:cNvPr id="4" name="Text Placeholder 3">
            <a:extLst>
              <a:ext uri="{FF2B5EF4-FFF2-40B4-BE49-F238E27FC236}">
                <a16:creationId xmlns:a16="http://schemas.microsoft.com/office/drawing/2014/main" id="{29AD4A91-7AB8-40C3-9C11-950FF5FC7DFC}"/>
              </a:ext>
            </a:extLst>
          </p:cNvPr>
          <p:cNvSpPr>
            <a:spLocks noGrp="1"/>
          </p:cNvSpPr>
          <p:nvPr>
            <p:ph type="body" sz="half" idx="2"/>
          </p:nvPr>
        </p:nvSpPr>
        <p:spPr>
          <a:xfrm>
            <a:off x="5080934" y="2115117"/>
            <a:ext cx="6586491" cy="4942572"/>
          </a:xfrm>
        </p:spPr>
        <p:txBody>
          <a:bodyPr vert="horz" lIns="91440" tIns="45720" rIns="91440" bIns="45720" rtlCol="0">
            <a:noAutofit/>
          </a:bodyPr>
          <a:lstStyle/>
          <a:p>
            <a:pPr marL="285750" indent="-285750">
              <a:buFont typeface="Arial" panose="020B0604020202020204" pitchFamily="34" charset="0"/>
              <a:buChar char="•"/>
            </a:pPr>
            <a:r>
              <a:rPr lang="en-US" dirty="0">
                <a:latin typeface="Bookman Old Style" panose="02050604050505020204" pitchFamily="18" charset="0"/>
              </a:rPr>
              <a:t>You will need a carrier packet before you start acquiring carriers. I will send your custom carrier packet to your email. A carrier packet is your personal agreement forms. </a:t>
            </a:r>
          </a:p>
          <a:p>
            <a:pPr marL="285750" indent="-285750">
              <a:buFont typeface="Arial" panose="020B0604020202020204" pitchFamily="34" charset="0"/>
              <a:buChar char="•"/>
            </a:pPr>
            <a:r>
              <a:rPr lang="en-US" dirty="0">
                <a:latin typeface="Bookman Old Style" panose="02050604050505020204" pitchFamily="18" charset="0"/>
              </a:rPr>
              <a:t>It is a legal document and not a contract only agreement form. This makes the owner operator responsible for paying you.If a carrier does not pay you then you can report them for non-payment; you would report them to the department of transportation (</a:t>
            </a:r>
            <a:r>
              <a:rPr lang="en-US" b="1" dirty="0">
                <a:latin typeface="Bookman Old Style" panose="02050604050505020204" pitchFamily="18" charset="0"/>
              </a:rPr>
              <a:t>DOT</a:t>
            </a:r>
            <a:r>
              <a:rPr lang="en-US" dirty="0">
                <a:latin typeface="Bookman Old Style" panose="02050604050505020204" pitchFamily="18" charset="0"/>
              </a:rPr>
              <a:t>). </a:t>
            </a:r>
          </a:p>
          <a:p>
            <a:pPr marL="285750" indent="-285750">
              <a:buFont typeface="Arial" panose="020B0604020202020204" pitchFamily="34" charset="0"/>
              <a:buChar char="•"/>
            </a:pPr>
            <a:r>
              <a:rPr lang="en-US" dirty="0">
                <a:latin typeface="Bookman Old Style" panose="02050604050505020204" pitchFamily="18" charset="0"/>
              </a:rPr>
              <a:t>When an owner operator is reported and there is proof (in some cases no proof may be needed),the owner operator's authority will be under investigation. While under investigation the owner operator will not be able to operate, investigations can last up to 21 days. </a:t>
            </a:r>
          </a:p>
          <a:p>
            <a:pPr marL="285750" indent="-285750">
              <a:buFont typeface="Arial" panose="020B0604020202020204" pitchFamily="34" charset="0"/>
              <a:buChar char="•"/>
            </a:pPr>
            <a:r>
              <a:rPr lang="en-US" dirty="0">
                <a:latin typeface="Bookman Old Style" panose="02050604050505020204" pitchFamily="18" charset="0"/>
              </a:rPr>
              <a:t>You must be compliant with </a:t>
            </a:r>
            <a:r>
              <a:rPr lang="en-US" b="1" dirty="0">
                <a:latin typeface="Bookman Old Style" panose="02050604050505020204" pitchFamily="18" charset="0"/>
              </a:rPr>
              <a:t>DOT</a:t>
            </a:r>
            <a:r>
              <a:rPr lang="en-US" dirty="0">
                <a:latin typeface="Bookman Old Style" panose="02050604050505020204" pitchFamily="18" charset="0"/>
              </a:rPr>
              <a:t> and the </a:t>
            </a:r>
            <a:r>
              <a:rPr lang="en-US" b="1" dirty="0">
                <a:latin typeface="Bookman Old Style" panose="02050604050505020204" pitchFamily="18" charset="0"/>
              </a:rPr>
              <a:t>FMCSA</a:t>
            </a:r>
            <a:r>
              <a:rPr lang="en-US" dirty="0">
                <a:latin typeface="Bookman Old Style" panose="02050604050505020204" pitchFamily="18" charset="0"/>
              </a:rPr>
              <a:t> to operate.  Now, I have not heard of someone not paying before. I have only had a problem once an owner operator paid me 30 days late. </a:t>
            </a:r>
          </a:p>
        </p:txBody>
      </p:sp>
      <p:pic>
        <p:nvPicPr>
          <p:cNvPr id="6" name="Picture Placeholder 5" descr="Young man is writing">
            <a:extLst>
              <a:ext uri="{FF2B5EF4-FFF2-40B4-BE49-F238E27FC236}">
                <a16:creationId xmlns:a16="http://schemas.microsoft.com/office/drawing/2014/main" id="{1054C6CA-D723-4A6A-9734-5910A1729B5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8344" r="23635"/>
          <a:stretch/>
        </p:blipFill>
        <p:spPr>
          <a:xfrm>
            <a:off x="20" y="10"/>
            <a:ext cx="4635571" cy="6857990"/>
          </a:xfrm>
          <a:prstGeom prst="rect">
            <a:avLst/>
          </a:prstGeom>
          <a:effectLst/>
        </p:spPr>
      </p:pic>
      <p:cxnSp>
        <p:nvCxnSpPr>
          <p:cNvPr id="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799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799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D353A-2AF9-DF4C-836D-36909F9F0F47}"/>
              </a:ext>
            </a:extLst>
          </p:cNvPr>
          <p:cNvSpPr txBox="1"/>
          <p:nvPr/>
        </p:nvSpPr>
        <p:spPr>
          <a:xfrm>
            <a:off x="5111751" y="1384778"/>
            <a:ext cx="7080249" cy="563231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Bookman Old Style" panose="02050604050505020204" pitchFamily="18" charset="0"/>
              </a:rPr>
              <a:t>Be mindful that if you choose to report an owner operator for non-payment their income would be affected. We truly never known what someone is going through, and people do have families. Also, in business sometimes things happen out of our control.</a:t>
            </a:r>
          </a:p>
          <a:p>
            <a:pPr marL="342900" indent="-342900">
              <a:buFont typeface="Arial" panose="020B0604020202020204" pitchFamily="34" charset="0"/>
              <a:buChar char="•"/>
            </a:pPr>
            <a:r>
              <a:rPr lang="en-US" sz="2000" dirty="0">
                <a:latin typeface="Bookman Old Style" panose="02050604050505020204" pitchFamily="18" charset="0"/>
              </a:rPr>
              <a:t>Owner operators are good with paying their dispatcher.  Every owner-operator you sign up will need to completely fill out your carrier packet before you send them loads.</a:t>
            </a:r>
          </a:p>
          <a:p>
            <a:pPr marL="342900" indent="-342900">
              <a:buFont typeface="Arial" panose="020B0604020202020204" pitchFamily="34" charset="0"/>
              <a:buChar char="•"/>
            </a:pPr>
            <a:r>
              <a:rPr lang="en-US" sz="2000" dirty="0">
                <a:latin typeface="Bookman Old Style" panose="02050604050505020204" pitchFamily="18" charset="0"/>
              </a:rPr>
              <a:t> The agreement forms are your legal documents so your carriers can pay you. You may also want to print important pages out for example: the carriers address, factoring information, insurance information, how much they want to make per load, and where they want to drive to will be on the paper. You will use a lot of the information on the packet often.</a:t>
            </a:r>
          </a:p>
        </p:txBody>
      </p:sp>
      <p:pic>
        <p:nvPicPr>
          <p:cNvPr id="11" name="Picture 11" descr="Woman seated at wood table, wearing headphones, working on laptop">
            <a:extLst>
              <a:ext uri="{FF2B5EF4-FFF2-40B4-BE49-F238E27FC236}">
                <a16:creationId xmlns:a16="http://schemas.microsoft.com/office/drawing/2014/main" id="{311E690E-1261-774A-9985-8F30DC981CF5}"/>
              </a:ext>
            </a:extLst>
          </p:cNvPr>
          <p:cNvPicPr>
            <a:picLocks noChangeAspect="1"/>
          </p:cNvPicPr>
          <p:nvPr/>
        </p:nvPicPr>
        <p:blipFill>
          <a:blip r:embed="rId2"/>
          <a:stretch>
            <a:fillRect/>
          </a:stretch>
        </p:blipFill>
        <p:spPr>
          <a:xfrm>
            <a:off x="0" y="240488"/>
            <a:ext cx="4763721" cy="6377023"/>
          </a:xfrm>
          <a:prstGeom prst="rect">
            <a:avLst/>
          </a:prstGeom>
        </p:spPr>
      </p:pic>
      <p:sp>
        <p:nvSpPr>
          <p:cNvPr id="13" name="TextBox 12">
            <a:extLst>
              <a:ext uri="{FF2B5EF4-FFF2-40B4-BE49-F238E27FC236}">
                <a16:creationId xmlns:a16="http://schemas.microsoft.com/office/drawing/2014/main" id="{2CD622EA-C3FF-2E45-A0CA-E3F8C4D4D98F}"/>
              </a:ext>
            </a:extLst>
          </p:cNvPr>
          <p:cNvSpPr txBox="1"/>
          <p:nvPr/>
        </p:nvSpPr>
        <p:spPr>
          <a:xfrm>
            <a:off x="5556250" y="0"/>
            <a:ext cx="6191250" cy="830997"/>
          </a:xfrm>
          <a:prstGeom prst="rect">
            <a:avLst/>
          </a:prstGeom>
          <a:noFill/>
        </p:spPr>
        <p:txBody>
          <a:bodyPr wrap="square">
            <a:spAutoFit/>
          </a:bodyPr>
          <a:lstStyle/>
          <a:p>
            <a:pPr algn="ctr"/>
            <a:r>
              <a:rPr lang="en-US" sz="2400" b="1" dirty="0">
                <a:latin typeface="Garamond" panose="02020404030301010803" pitchFamily="18" charset="0"/>
              </a:rPr>
              <a:t>Module 2</a:t>
            </a:r>
          </a:p>
          <a:p>
            <a:pPr algn="ctr"/>
            <a:r>
              <a:rPr lang="en-US" sz="2400" b="1" dirty="0">
                <a:latin typeface="Garamond" panose="02020404030301010803" pitchFamily="18" charset="0"/>
              </a:rPr>
              <a:t> Lesson 1: Carrier Packets</a:t>
            </a:r>
          </a:p>
        </p:txBody>
      </p:sp>
    </p:spTree>
    <p:extLst>
      <p:ext uri="{BB962C8B-B14F-4D97-AF65-F5344CB8AC3E}">
        <p14:creationId xmlns:p14="http://schemas.microsoft.com/office/powerpoint/2010/main" val="1017455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A7F5067F-B05A-4CB4-8FEF-12162F4FD7F8}"/>
              </a:ext>
            </a:extLst>
          </p:cNvPr>
          <p:cNvSpPr>
            <a:spLocks noGrp="1"/>
          </p:cNvSpPr>
          <p:nvPr>
            <p:ph type="title"/>
          </p:nvPr>
        </p:nvSpPr>
        <p:spPr>
          <a:xfrm>
            <a:off x="1399789" y="-268845"/>
            <a:ext cx="9392421" cy="1330841"/>
          </a:xfrm>
        </p:spPr>
        <p:txBody>
          <a:bodyPr vert="horz" lIns="91440" tIns="45720" rIns="91440" bIns="45720" rtlCol="0" anchor="ctr">
            <a:normAutofit/>
          </a:bodyPr>
          <a:lstStyle/>
          <a:p>
            <a:pPr algn="ctr"/>
            <a:r>
              <a:rPr lang="en-US" sz="2400" b="1" kern="1200" dirty="0">
                <a:solidFill>
                  <a:schemeClr val="tx1"/>
                </a:solidFill>
                <a:latin typeface="Garamond" panose="02020404030301010803" pitchFamily="18" charset="0"/>
              </a:rPr>
              <a:t>Module 2</a:t>
            </a:r>
            <a:br>
              <a:rPr lang="en-US" sz="2400" b="1" kern="1200" dirty="0">
                <a:solidFill>
                  <a:schemeClr val="tx1"/>
                </a:solidFill>
                <a:latin typeface="Garamond" panose="02020404030301010803" pitchFamily="18" charset="0"/>
              </a:rPr>
            </a:br>
            <a:r>
              <a:rPr lang="en-US" sz="2400" b="1" kern="1200" dirty="0">
                <a:solidFill>
                  <a:schemeClr val="tx1"/>
                </a:solidFill>
                <a:latin typeface="Garamond" panose="02020404030301010803" pitchFamily="18" charset="0"/>
              </a:rPr>
              <a:t> Lesson 1: Carrier Packets cont.</a:t>
            </a:r>
          </a:p>
        </p:txBody>
      </p:sp>
      <p:sp>
        <p:nvSpPr>
          <p:cNvPr id="4" name="Text Placeholder 3">
            <a:extLst>
              <a:ext uri="{FF2B5EF4-FFF2-40B4-BE49-F238E27FC236}">
                <a16:creationId xmlns:a16="http://schemas.microsoft.com/office/drawing/2014/main" id="{29AD4A91-7AB8-40C3-9C11-950FF5FC7DFC}"/>
              </a:ext>
            </a:extLst>
          </p:cNvPr>
          <p:cNvSpPr>
            <a:spLocks noGrp="1"/>
          </p:cNvSpPr>
          <p:nvPr>
            <p:ph type="body" sz="half" idx="2"/>
          </p:nvPr>
        </p:nvSpPr>
        <p:spPr>
          <a:xfrm>
            <a:off x="0" y="1030917"/>
            <a:ext cx="6735274" cy="5817458"/>
          </a:xfrm>
        </p:spPr>
        <p:txBody>
          <a:bodyPr vert="horz" lIns="91440" tIns="45720" rIns="91440" bIns="45720" rtlCol="0">
            <a:normAutofit/>
          </a:bodyPr>
          <a:lstStyle/>
          <a:p>
            <a:pPr marL="285750" indent="-285750">
              <a:buFont typeface="Arial" panose="020B0604020202020204" pitchFamily="34" charset="0"/>
              <a:buChar char="•"/>
            </a:pPr>
            <a:r>
              <a:rPr lang="en-US" dirty="0">
                <a:latin typeface="Bookman Old Style" panose="02050604050505020204" pitchFamily="18" charset="0"/>
              </a:rPr>
              <a:t>The carrier packet includes a limited power of attorney section. This will give you or your company the right to do certain tasks. </a:t>
            </a:r>
          </a:p>
          <a:p>
            <a:pPr marL="285750" indent="-285750">
              <a:buFont typeface="Arial" panose="020B0604020202020204" pitchFamily="34" charset="0"/>
              <a:buChar char="•"/>
            </a:pPr>
            <a:r>
              <a:rPr lang="en-US" dirty="0">
                <a:latin typeface="Bookman Old Style" panose="02050604050505020204" pitchFamily="18" charset="0"/>
              </a:rPr>
              <a:t>Such as, you will be calling the shipper as you where the carrier's company for each carrier you have. You will contact their insurance each time you need to add the shipper to the </a:t>
            </a:r>
            <a:r>
              <a:rPr lang="en-US" b="1" dirty="0">
                <a:latin typeface="Bookman Old Style" panose="02050604050505020204" pitchFamily="18" charset="0"/>
              </a:rPr>
              <a:t>COI</a:t>
            </a:r>
            <a:r>
              <a:rPr lang="en-US" dirty="0">
                <a:latin typeface="Bookman Old Style" panose="02050604050505020204" pitchFamily="18" charset="0"/>
              </a:rPr>
              <a:t> (</a:t>
            </a:r>
            <a:r>
              <a:rPr lang="en-US" b="1" dirty="0">
                <a:latin typeface="Bookman Old Style" panose="02050604050505020204" pitchFamily="18" charset="0"/>
              </a:rPr>
              <a:t>Certificated of Insurance</a:t>
            </a:r>
            <a:r>
              <a:rPr lang="en-US" dirty="0">
                <a:latin typeface="Bookman Old Style" panose="02050604050505020204" pitchFamily="18" charset="0"/>
              </a:rPr>
              <a:t>). You will also call their factoring. There are many things you will do with this. I cover all of this through out the course. Along with the carrier packets you need them to send their mc authority, W-9, NOA if they factor, and COI (Certificate of Insurance). Every time you call a broker or shipper, and the owner operators is not set up you will have to set them up. This is apart of back office. This is covered in detail in Module 3.</a:t>
            </a:r>
          </a:p>
          <a:p>
            <a:pPr marL="285750" indent="-285750">
              <a:buFont typeface="Arial" panose="020B0604020202020204" pitchFamily="34" charset="0"/>
              <a:buChar char="•"/>
            </a:pPr>
            <a:r>
              <a:rPr lang="en-US" dirty="0">
                <a:latin typeface="Bookman Old Style" panose="02050604050505020204" pitchFamily="18" charset="0"/>
              </a:rPr>
              <a:t> When you fill a broker carrier agreement out for the carriers, often times you will email the paperwork given to you when they sign up to the broker or shipper. </a:t>
            </a:r>
          </a:p>
          <a:p>
            <a:pPr marL="285750" indent="-285750">
              <a:buFont typeface="Arial" panose="020B0604020202020204" pitchFamily="34" charset="0"/>
              <a:buChar char="•"/>
            </a:pPr>
            <a:r>
              <a:rPr lang="en-US" dirty="0">
                <a:latin typeface="Bookman Old Style" panose="02050604050505020204" pitchFamily="18" charset="0"/>
              </a:rPr>
              <a:t>When you want to sign a carrier up with a load and they ask you to send paperwork and fill out packet you want to do this fast. This is very important. Email them paperwork immediately if they ask. Do not send the agreement forms you have with owner operators, those are for your records and used to book loads only. </a:t>
            </a:r>
            <a:endParaRPr lang="en-US" sz="1000" dirty="0">
              <a:latin typeface="Bookman Old Style" panose="02050604050505020204" pitchFamily="18" charset="0"/>
            </a:endParaRPr>
          </a:p>
          <a:p>
            <a:pPr marL="171450" indent="-171450">
              <a:buFont typeface="Arial" panose="020B0604020202020204" pitchFamily="34" charset="0"/>
              <a:buChar char="•"/>
            </a:pPr>
            <a:endParaRPr lang="en-US" sz="1000" dirty="0">
              <a:latin typeface="Bookman Old Style" panose="02050604050505020204" pitchFamily="18" charset="0"/>
            </a:endParaRPr>
          </a:p>
        </p:txBody>
      </p:sp>
      <p:pic>
        <p:nvPicPr>
          <p:cNvPr id="6" name="Picture Placeholder 5" descr="Young man is writing">
            <a:extLst>
              <a:ext uri="{FF2B5EF4-FFF2-40B4-BE49-F238E27FC236}">
                <a16:creationId xmlns:a16="http://schemas.microsoft.com/office/drawing/2014/main" id="{1054C6CA-D723-4A6A-9734-5910A1729B5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4381" r="14381"/>
          <a:stretch/>
        </p:blipFill>
        <p:spPr>
          <a:xfrm>
            <a:off x="6735275" y="2184914"/>
            <a:ext cx="4756689" cy="3755915"/>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7550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D516B8-DB75-EE44-B6F2-F5D4753D9788}"/>
              </a:ext>
            </a:extLst>
          </p:cNvPr>
          <p:cNvSpPr txBox="1"/>
          <p:nvPr/>
        </p:nvSpPr>
        <p:spPr>
          <a:xfrm>
            <a:off x="5414962" y="1257300"/>
            <a:ext cx="6096000" cy="5355312"/>
          </a:xfrm>
          <a:prstGeom prst="rect">
            <a:avLst/>
          </a:prstGeom>
          <a:noFill/>
        </p:spPr>
        <p:txBody>
          <a:bodyPr wrap="square">
            <a:spAutoFit/>
          </a:bodyPr>
          <a:lstStyle/>
          <a:p>
            <a:pPr marL="285750" indent="-285750">
              <a:buFont typeface="Arial" panose="020B0604020202020204" pitchFamily="34" charset="0"/>
              <a:buChar char="•"/>
            </a:pPr>
            <a:r>
              <a:rPr lang="en-US" dirty="0">
                <a:latin typeface="Bookman Old Style" panose="02050604050505020204" pitchFamily="18" charset="0"/>
              </a:rPr>
              <a:t>In some broker agreements (they could be called the carrier packets),you will upload the forms while filling out the packet.</a:t>
            </a:r>
          </a:p>
          <a:p>
            <a:pPr marL="285750" indent="-285750">
              <a:buFont typeface="Arial" panose="020B0604020202020204" pitchFamily="34" charset="0"/>
              <a:buChar char="•"/>
            </a:pPr>
            <a:r>
              <a:rPr lang="en-US" dirty="0">
                <a:latin typeface="Bookman Old Style" panose="02050604050505020204" pitchFamily="18" charset="0"/>
              </a:rPr>
              <a:t> You want to put all your owner operators into their own file, it makes it easier to use while booking the loads. The faster you book your carriers, the less work you will have to do.</a:t>
            </a:r>
          </a:p>
          <a:p>
            <a:pPr marL="285750" indent="-285750">
              <a:buFont typeface="Arial" panose="020B0604020202020204" pitchFamily="34" charset="0"/>
              <a:buChar char="•"/>
            </a:pPr>
            <a:r>
              <a:rPr lang="en-US" dirty="0">
                <a:latin typeface="Bookman Old Style" panose="02050604050505020204" pitchFamily="18" charset="0"/>
              </a:rPr>
              <a:t>You want to book your carriers at least a day or two in advance. This way you do not have a lot of work to do. You will make more calls if your carrier needs a load that day in the beginning. </a:t>
            </a:r>
          </a:p>
          <a:p>
            <a:pPr marL="285750" indent="-285750">
              <a:buFont typeface="Arial" panose="020B0604020202020204" pitchFamily="34" charset="0"/>
              <a:buChar char="•"/>
            </a:pPr>
            <a:r>
              <a:rPr lang="en-US" b="1" dirty="0">
                <a:latin typeface="Bookman Old Style" panose="02050604050505020204" pitchFamily="18" charset="0"/>
              </a:rPr>
              <a:t>NOA</a:t>
            </a:r>
            <a:r>
              <a:rPr lang="en-US" dirty="0">
                <a:latin typeface="Bookman Old Style" panose="02050604050505020204" pitchFamily="18" charset="0"/>
              </a:rPr>
              <a:t> is a </a:t>
            </a:r>
            <a:r>
              <a:rPr lang="en-US" b="1" dirty="0">
                <a:latin typeface="Bookman Old Style" panose="02050604050505020204" pitchFamily="18" charset="0"/>
              </a:rPr>
              <a:t>notice of assignment, </a:t>
            </a:r>
            <a:r>
              <a:rPr lang="en-US" dirty="0">
                <a:latin typeface="Bookman Old Style" panose="02050604050505020204" pitchFamily="18" charset="0"/>
              </a:rPr>
              <a:t>from factoring companies. Some shippers and brokers want this paper when getting carriers set up and all shippers require a W-9 form to get set up. It must be dated for the current year, for tax purposes. All shippers require the mc authority certification, note the authority must be active with </a:t>
            </a:r>
            <a:r>
              <a:rPr lang="en-US" b="1" dirty="0">
                <a:latin typeface="Bookman Old Style" panose="02050604050505020204" pitchFamily="18" charset="0"/>
              </a:rPr>
              <a:t>FMCSA</a:t>
            </a:r>
            <a:r>
              <a:rPr lang="en-US" dirty="0">
                <a:latin typeface="Bookman Old Style" panose="02050604050505020204" pitchFamily="18" charset="0"/>
              </a:rPr>
              <a:t>. I will show you how to check this.</a:t>
            </a:r>
          </a:p>
        </p:txBody>
      </p:sp>
      <p:sp>
        <p:nvSpPr>
          <p:cNvPr id="10" name="TextBox 9">
            <a:extLst>
              <a:ext uri="{FF2B5EF4-FFF2-40B4-BE49-F238E27FC236}">
                <a16:creationId xmlns:a16="http://schemas.microsoft.com/office/drawing/2014/main" id="{049AD5EC-E6BC-614F-AB10-A1E8B3E4793C}"/>
              </a:ext>
            </a:extLst>
          </p:cNvPr>
          <p:cNvSpPr txBox="1"/>
          <p:nvPr/>
        </p:nvSpPr>
        <p:spPr>
          <a:xfrm>
            <a:off x="5256212" y="60722"/>
            <a:ext cx="6096000" cy="830997"/>
          </a:xfrm>
          <a:prstGeom prst="rect">
            <a:avLst/>
          </a:prstGeom>
          <a:noFill/>
        </p:spPr>
        <p:txBody>
          <a:bodyPr wrap="square">
            <a:spAutoFit/>
          </a:bodyPr>
          <a:lstStyle/>
          <a:p>
            <a:pPr algn="ctr"/>
            <a:r>
              <a:rPr lang="en-US" sz="2400" b="1" kern="1200" dirty="0">
                <a:solidFill>
                  <a:schemeClr val="tx1"/>
                </a:solidFill>
                <a:latin typeface="Garamond" panose="02020404030301010803" pitchFamily="18" charset="0"/>
              </a:rPr>
              <a:t>Module 2</a:t>
            </a:r>
          </a:p>
          <a:p>
            <a:pPr algn="ctr"/>
            <a:r>
              <a:rPr lang="en-US" sz="2400" b="1" kern="1200" dirty="0">
                <a:solidFill>
                  <a:schemeClr val="tx1"/>
                </a:solidFill>
                <a:latin typeface="Garamond" panose="02020404030301010803" pitchFamily="18" charset="0"/>
              </a:rPr>
              <a:t> Lesson 1 : Carrier Packets </a:t>
            </a:r>
            <a:r>
              <a:rPr lang="en-US" sz="2400" b="1" dirty="0">
                <a:latin typeface="Garamond" panose="02020404030301010803" pitchFamily="18" charset="0"/>
              </a:rPr>
              <a:t>cont.</a:t>
            </a:r>
            <a:endParaRPr lang="en-US" sz="2400" b="1" kern="1200" dirty="0">
              <a:solidFill>
                <a:schemeClr val="tx1"/>
              </a:solidFill>
              <a:latin typeface="Garamond" panose="02020404030301010803" pitchFamily="18" charset="0"/>
            </a:endParaRPr>
          </a:p>
        </p:txBody>
      </p:sp>
      <p:pic>
        <p:nvPicPr>
          <p:cNvPr id="15" name="Picture 15" descr="A person writing in notebook">
            <a:extLst>
              <a:ext uri="{FF2B5EF4-FFF2-40B4-BE49-F238E27FC236}">
                <a16:creationId xmlns:a16="http://schemas.microsoft.com/office/drawing/2014/main" id="{B40454D4-9984-E943-A0C1-8C4168E5EEFF}"/>
              </a:ext>
            </a:extLst>
          </p:cNvPr>
          <p:cNvPicPr>
            <a:picLocks noChangeAspect="1"/>
          </p:cNvPicPr>
          <p:nvPr/>
        </p:nvPicPr>
        <p:blipFill>
          <a:blip r:embed="rId2"/>
          <a:stretch>
            <a:fillRect/>
          </a:stretch>
        </p:blipFill>
        <p:spPr>
          <a:xfrm>
            <a:off x="681038" y="522386"/>
            <a:ext cx="4114800" cy="6090225"/>
          </a:xfrm>
          <a:prstGeom prst="rect">
            <a:avLst/>
          </a:prstGeom>
        </p:spPr>
      </p:pic>
    </p:spTree>
    <p:extLst>
      <p:ext uri="{BB962C8B-B14F-4D97-AF65-F5344CB8AC3E}">
        <p14:creationId xmlns:p14="http://schemas.microsoft.com/office/powerpoint/2010/main" val="1477313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002F139-264F-4B41-B39A-9E8B2901E164}"/>
              </a:ext>
            </a:extLst>
          </p:cNvPr>
          <p:cNvSpPr>
            <a:spLocks noGrp="1"/>
          </p:cNvSpPr>
          <p:nvPr>
            <p:ph type="title"/>
          </p:nvPr>
        </p:nvSpPr>
        <p:spPr>
          <a:xfrm>
            <a:off x="982567" y="-317500"/>
            <a:ext cx="4353116" cy="1474666"/>
          </a:xfrm>
        </p:spPr>
        <p:txBody>
          <a:bodyPr vert="horz" lIns="91440" tIns="45720" rIns="91440" bIns="45720" rtlCol="0" anchor="b">
            <a:normAutofit/>
          </a:bodyPr>
          <a:lstStyle/>
          <a:p>
            <a:pPr algn="ctr"/>
            <a:r>
              <a:rPr lang="en-US" sz="2400" b="1" kern="1200">
                <a:solidFill>
                  <a:schemeClr val="bg1">
                    <a:lumMod val="10000"/>
                  </a:schemeClr>
                </a:solidFill>
                <a:latin typeface="Garamond" panose="02020404030301010803" pitchFamily="18" charset="0"/>
              </a:rPr>
              <a:t>Module 2</a:t>
            </a:r>
            <a:br>
              <a:rPr lang="en-US" sz="2400" b="1" kern="1200">
                <a:solidFill>
                  <a:schemeClr val="bg1">
                    <a:lumMod val="10000"/>
                  </a:schemeClr>
                </a:solidFill>
                <a:latin typeface="Garamond" panose="02020404030301010803" pitchFamily="18" charset="0"/>
              </a:rPr>
            </a:br>
            <a:r>
              <a:rPr lang="en-US" sz="2400" b="1" kern="1200">
                <a:solidFill>
                  <a:schemeClr val="bg1">
                    <a:lumMod val="10000"/>
                  </a:schemeClr>
                </a:solidFill>
                <a:latin typeface="Garamond" panose="02020404030301010803" pitchFamily="18" charset="0"/>
              </a:rPr>
              <a:t> Lesson 2: Load Boards</a:t>
            </a:r>
            <a:br>
              <a:rPr lang="en-US" sz="2400" b="1" kern="1200">
                <a:solidFill>
                  <a:schemeClr val="bg1">
                    <a:lumMod val="10000"/>
                  </a:schemeClr>
                </a:solidFill>
                <a:latin typeface="Garamond" panose="02020404030301010803" pitchFamily="18" charset="0"/>
              </a:rPr>
            </a:br>
            <a:endParaRPr lang="en-US" sz="2400" b="1" kern="1200">
              <a:solidFill>
                <a:schemeClr val="bg1">
                  <a:lumMod val="10000"/>
                </a:schemeClr>
              </a:solidFill>
              <a:latin typeface="Garamond" panose="02020404030301010803" pitchFamily="18" charset="0"/>
            </a:endParaRPr>
          </a:p>
        </p:txBody>
      </p:sp>
      <p:sp>
        <p:nvSpPr>
          <p:cNvPr id="4" name="Text Placeholder 3">
            <a:extLst>
              <a:ext uri="{FF2B5EF4-FFF2-40B4-BE49-F238E27FC236}">
                <a16:creationId xmlns:a16="http://schemas.microsoft.com/office/drawing/2014/main" id="{5ECC3DCE-4CD8-4370-8B3F-47DEAB635ED9}"/>
              </a:ext>
            </a:extLst>
          </p:cNvPr>
          <p:cNvSpPr>
            <a:spLocks noGrp="1"/>
          </p:cNvSpPr>
          <p:nvPr>
            <p:ph type="body" sz="half" idx="2"/>
          </p:nvPr>
        </p:nvSpPr>
        <p:spPr>
          <a:xfrm>
            <a:off x="294908" y="1291249"/>
            <a:ext cx="5873750" cy="3770434"/>
          </a:xfrm>
        </p:spPr>
        <p:txBody>
          <a:bodyPr vert="horz" lIns="91440" tIns="45720" rIns="91440" bIns="45720" rtlCol="0" anchor="t">
            <a:noAutofit/>
          </a:bodyPr>
          <a:lstStyle/>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rPr>
              <a:t> Load boards are used to find loads.</a:t>
            </a: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rPr>
              <a:t>Some shippers have their own load boards like TQL..</a:t>
            </a: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rPr>
              <a:t>Shippers open at 7am-9pm. </a:t>
            </a: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rPr>
              <a:t>Keep your time zone in mind. If you are in central standard time you want to start booking loads at 6am. </a:t>
            </a: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rPr>
              <a:t>Not all load board rates are the same, you will have to call each one.</a:t>
            </a: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rPr>
              <a:t>To quickly decide which load to call you need to determine the CPM rate (cents per mile).  You take the rate and divide it by the miles. If a load is $2000 and going 500 miles, it is $4 per mile (CPM) 2000/ 500 = 4</a:t>
            </a: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rPr>
              <a:t>Most trucks looking for loads are on load boards.</a:t>
            </a: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rPr>
              <a:t>Dat Truckers edge and 123 load board are the best. You will need to purchase load board to move your trucks. Dat has free trail, and so does 123. </a:t>
            </a: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hlinkClick r:id="rId3">
                  <a:extLst>
                    <a:ext uri="{A12FA001-AC4F-418D-AE19-62706E023703}">
                      <ahyp:hlinkClr xmlns:ahyp="http://schemas.microsoft.com/office/drawing/2018/hyperlinkcolor" val="tx"/>
                    </a:ext>
                  </a:extLst>
                </a:hlinkClick>
              </a:rPr>
              <a:t>https://truckersedge.dat.com/</a:t>
            </a:r>
            <a:endParaRPr lang="en-US" sz="1200">
              <a:solidFill>
                <a:schemeClr val="bg1">
                  <a:lumMod val="10000"/>
                </a:schemeClr>
              </a:solidFill>
              <a:latin typeface="Bookman Old Style" panose="02050604050505020204" pitchFamily="18" charset="0"/>
            </a:endParaRP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hlinkClick r:id="rId4">
                  <a:extLst>
                    <a:ext uri="{A12FA001-AC4F-418D-AE19-62706E023703}">
                      <ahyp:hlinkClr xmlns:ahyp="http://schemas.microsoft.com/office/drawing/2018/hyperlinkcolor" val="tx"/>
                    </a:ext>
                  </a:extLst>
                </a:hlinkClick>
              </a:rPr>
              <a:t>Freight Brokers, Freight Load Boards, Truck Load Boards | Direct Freight</a:t>
            </a:r>
            <a:endParaRPr lang="en-US" sz="1200">
              <a:solidFill>
                <a:schemeClr val="bg1">
                  <a:lumMod val="10000"/>
                </a:schemeClr>
              </a:solidFill>
              <a:latin typeface="Bookman Old Style" panose="02050604050505020204" pitchFamily="18" charset="0"/>
            </a:endParaRP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hlinkClick r:id="rId5">
                  <a:extLst>
                    <a:ext uri="{A12FA001-AC4F-418D-AE19-62706E023703}">
                      <ahyp:hlinkClr xmlns:ahyp="http://schemas.microsoft.com/office/drawing/2018/hyperlinkcolor" val="tx"/>
                    </a:ext>
                  </a:extLst>
                </a:hlinkClick>
              </a:rPr>
              <a:t>Load Board To Find Available Truck Loads and Post Freight | 123Loadboard</a:t>
            </a:r>
            <a:endParaRPr lang="en-US" sz="1200">
              <a:solidFill>
                <a:schemeClr val="bg1">
                  <a:lumMod val="10000"/>
                </a:schemeClr>
              </a:solidFill>
              <a:latin typeface="Bookman Old Style" panose="02050604050505020204" pitchFamily="18" charset="0"/>
            </a:endParaRP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hlinkClick r:id="rId6">
                  <a:extLst>
                    <a:ext uri="{A12FA001-AC4F-418D-AE19-62706E023703}">
                      <ahyp:hlinkClr xmlns:ahyp="http://schemas.microsoft.com/office/drawing/2018/hyperlinkcolor" val="tx"/>
                    </a:ext>
                  </a:extLst>
                </a:hlinkClick>
              </a:rPr>
              <a:t>Truckloads Carriers (truckerpath.com)</a:t>
            </a:r>
            <a:endParaRPr lang="en-US" sz="1200">
              <a:solidFill>
                <a:schemeClr val="bg1">
                  <a:lumMod val="10000"/>
                </a:schemeClr>
              </a:solidFill>
              <a:latin typeface="Bookman Old Style" panose="02050604050505020204" pitchFamily="18" charset="0"/>
            </a:endParaRP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hlinkClick r:id="rId7">
                  <a:extLst>
                    <a:ext uri="{A12FA001-AC4F-418D-AE19-62706E023703}">
                      <ahyp:hlinkClr xmlns:ahyp="http://schemas.microsoft.com/office/drawing/2018/hyperlinkcolor" val="tx"/>
                    </a:ext>
                  </a:extLst>
                </a:hlinkClick>
              </a:rPr>
              <a:t>FREE Load Board, Free Freight Search, Best Load Boards</a:t>
            </a:r>
            <a:endParaRPr lang="en-US" sz="1200">
              <a:solidFill>
                <a:schemeClr val="bg1">
                  <a:lumMod val="10000"/>
                </a:schemeClr>
              </a:solidFill>
              <a:latin typeface="Bookman Old Style" panose="02050604050505020204" pitchFamily="18" charset="0"/>
            </a:endParaRPr>
          </a:p>
          <a:p>
            <a:pPr marL="216000" indent="-228600">
              <a:spcBef>
                <a:spcPts val="900"/>
              </a:spcBef>
              <a:buClr>
                <a:schemeClr val="accent1"/>
              </a:buClr>
              <a:buFont typeface="Arial" panose="020B0604020202020204" pitchFamily="34" charset="0"/>
              <a:buChar char="•"/>
            </a:pPr>
            <a:r>
              <a:rPr lang="en-US" sz="1200">
                <a:solidFill>
                  <a:schemeClr val="bg1">
                    <a:lumMod val="10000"/>
                  </a:schemeClr>
                </a:solidFill>
                <a:latin typeface="Bookman Old Style" panose="02050604050505020204" pitchFamily="18" charset="0"/>
                <a:hlinkClick r:id="rId8">
                  <a:extLst>
                    <a:ext uri="{A12FA001-AC4F-418D-AE19-62706E023703}">
                      <ahyp:hlinkClr xmlns:ahyp="http://schemas.microsoft.com/office/drawing/2018/hyperlinkcolor" val="tx"/>
                    </a:ext>
                  </a:extLst>
                </a:hlinkClick>
              </a:rPr>
              <a:t>Best Free Load Board | Find available truck loads, backhauls | Doft</a:t>
            </a:r>
            <a:endParaRPr lang="en-US" sz="1200">
              <a:solidFill>
                <a:schemeClr val="bg1">
                  <a:lumMod val="10000"/>
                </a:schemeClr>
              </a:solidFill>
              <a:latin typeface="Bookman Old Style" panose="02050604050505020204" pitchFamily="18" charset="0"/>
            </a:endParaRPr>
          </a:p>
          <a:p>
            <a:pPr marL="216000" indent="-228600">
              <a:spcBef>
                <a:spcPts val="900"/>
              </a:spcBef>
              <a:buClr>
                <a:schemeClr val="accent1"/>
              </a:buClr>
              <a:buFont typeface="Arial" panose="020B0604020202020204" pitchFamily="34" charset="0"/>
              <a:buChar char="•"/>
            </a:pPr>
            <a:endParaRPr lang="en-US" sz="1200">
              <a:solidFill>
                <a:schemeClr val="bg1">
                  <a:lumMod val="10000"/>
                </a:schemeClr>
              </a:solidFill>
              <a:latin typeface="Bookman Old Style" panose="02050604050505020204" pitchFamily="18" charset="0"/>
            </a:endParaRPr>
          </a:p>
          <a:p>
            <a:pPr marL="216000" indent="-228600">
              <a:spcBef>
                <a:spcPts val="900"/>
              </a:spcBef>
              <a:buClr>
                <a:schemeClr val="accent1"/>
              </a:buClr>
              <a:buFont typeface="Arial" panose="020B0604020202020204" pitchFamily="34" charset="0"/>
              <a:buChar char="•"/>
            </a:pPr>
            <a:endParaRPr lang="en-US" sz="1200">
              <a:solidFill>
                <a:schemeClr val="bg1">
                  <a:lumMod val="10000"/>
                </a:schemeClr>
              </a:solidFill>
              <a:latin typeface="Bookman Old Style" panose="02050604050505020204" pitchFamily="18" charset="0"/>
            </a:endParaRPr>
          </a:p>
          <a:p>
            <a:pPr marL="216000" indent="-228600">
              <a:spcBef>
                <a:spcPts val="900"/>
              </a:spcBef>
              <a:buClr>
                <a:schemeClr val="accent1"/>
              </a:buClr>
              <a:buFont typeface="Arial" panose="020B0604020202020204" pitchFamily="34" charset="0"/>
              <a:buChar char="•"/>
            </a:pPr>
            <a:endParaRPr lang="en-US" sz="1200">
              <a:solidFill>
                <a:schemeClr val="bg1">
                  <a:lumMod val="10000"/>
                </a:schemeClr>
              </a:solidFill>
              <a:latin typeface="Bookman Old Style" panose="02050604050505020204" pitchFamily="18" charset="0"/>
            </a:endParaRPr>
          </a:p>
          <a:p>
            <a:pPr marL="216000" indent="-228600">
              <a:spcBef>
                <a:spcPts val="900"/>
              </a:spcBef>
              <a:buClr>
                <a:schemeClr val="accent1"/>
              </a:buClr>
              <a:buFont typeface="Arial" panose="020B0604020202020204" pitchFamily="34" charset="0"/>
              <a:buChar char="•"/>
            </a:pPr>
            <a:endParaRPr lang="en-US" sz="1200">
              <a:solidFill>
                <a:schemeClr val="bg1">
                  <a:lumMod val="10000"/>
                </a:schemeClr>
              </a:solidFill>
              <a:latin typeface="Bookman Old Style" panose="02050604050505020204" pitchFamily="18" charset="0"/>
            </a:endParaRPr>
          </a:p>
        </p:txBody>
      </p:sp>
      <p:pic>
        <p:nvPicPr>
          <p:cNvPr id="6" name="Picture Placeholder 5" descr="Man shows something on the laptop">
            <a:extLst>
              <a:ext uri="{FF2B5EF4-FFF2-40B4-BE49-F238E27FC236}">
                <a16:creationId xmlns:a16="http://schemas.microsoft.com/office/drawing/2014/main" id="{CCB0035C-155F-4A5B-87BE-89762733C8E1}"/>
              </a:ext>
            </a:extLst>
          </p:cNvPr>
          <p:cNvPicPr>
            <a:picLocks noGrp="1"/>
          </p:cNvPicPr>
          <p:nvPr>
            <p:ph type="pic" idx="1"/>
          </p:nvPr>
        </p:nvPicPr>
        <p:blipFill rotWithShape="1">
          <a:blip r:embed="rId9">
            <a:extLst>
              <a:ext uri="{28A0092B-C50C-407E-A947-70E740481C1C}">
                <a14:useLocalDpi xmlns:a14="http://schemas.microsoft.com/office/drawing/2010/main" val="0"/>
              </a:ext>
            </a:extLst>
          </a:blip>
          <a:srcRect t="12856" r="1" b="17034"/>
          <a:stretch/>
        </p:blipFill>
        <p:spPr>
          <a:xfrm>
            <a:off x="6781801" y="2056036"/>
            <a:ext cx="4797056" cy="2791497"/>
          </a:xfrm>
          <a:prstGeom prst="rect">
            <a:avLst/>
          </a:prstGeom>
        </p:spPr>
      </p:pic>
    </p:spTree>
    <p:extLst>
      <p:ext uri="{BB962C8B-B14F-4D97-AF65-F5344CB8AC3E}">
        <p14:creationId xmlns:p14="http://schemas.microsoft.com/office/powerpoint/2010/main" val="707235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04A18EA-EF22-46AA-AEF6-0854F622B7F6}"/>
              </a:ext>
            </a:extLst>
          </p:cNvPr>
          <p:cNvPicPr>
            <a:picLocks noChangeAspect="1"/>
          </p:cNvPicPr>
          <p:nvPr/>
        </p:nvPicPr>
        <p:blipFill>
          <a:blip r:embed="rId2"/>
          <a:stretch>
            <a:fillRect/>
          </a:stretch>
        </p:blipFill>
        <p:spPr>
          <a:xfrm>
            <a:off x="190500" y="714375"/>
            <a:ext cx="11499914" cy="5912047"/>
          </a:xfrm>
          <a:prstGeom prst="rect">
            <a:avLst/>
          </a:prstGeom>
        </p:spPr>
      </p:pic>
      <p:sp>
        <p:nvSpPr>
          <p:cNvPr id="2" name="Title 2">
            <a:extLst>
              <a:ext uri="{FF2B5EF4-FFF2-40B4-BE49-F238E27FC236}">
                <a16:creationId xmlns:a16="http://schemas.microsoft.com/office/drawing/2014/main" id="{4B76C1EA-B889-0D43-AF65-47D6B6F8ABBF}"/>
              </a:ext>
            </a:extLst>
          </p:cNvPr>
          <p:cNvSpPr txBox="1">
            <a:spLocks/>
          </p:cNvSpPr>
          <p:nvPr/>
        </p:nvSpPr>
        <p:spPr>
          <a:xfrm>
            <a:off x="3647068" y="-491699"/>
            <a:ext cx="5120114"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a:latin typeface="Garamond" panose="02020404030301010803" pitchFamily="18" charset="0"/>
              </a:rPr>
              <a:t>DAT Truckers Edge load board example </a:t>
            </a:r>
          </a:p>
        </p:txBody>
      </p:sp>
    </p:spTree>
    <p:extLst>
      <p:ext uri="{BB962C8B-B14F-4D97-AF65-F5344CB8AC3E}">
        <p14:creationId xmlns:p14="http://schemas.microsoft.com/office/powerpoint/2010/main" val="999543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8500-3CF8-4097-8DEC-19D4A816CC27}"/>
              </a:ext>
            </a:extLst>
          </p:cNvPr>
          <p:cNvSpPr>
            <a:spLocks noGrp="1"/>
          </p:cNvSpPr>
          <p:nvPr>
            <p:ph type="title"/>
          </p:nvPr>
        </p:nvSpPr>
        <p:spPr>
          <a:xfrm>
            <a:off x="6804669" y="-160564"/>
            <a:ext cx="5127918" cy="1509485"/>
          </a:xfrm>
          <a:prstGeom prst="rect">
            <a:avLst/>
          </a:prstGeom>
        </p:spPr>
        <p:txBody>
          <a:bodyPr vert="horz" lIns="91440" tIns="45720" rIns="91440" bIns="45720" rtlCol="0" anchor="ctr">
            <a:normAutofit/>
          </a:bodyPr>
          <a:lstStyle/>
          <a:p>
            <a:pPr algn="ctr">
              <a:lnSpc>
                <a:spcPct val="90000"/>
              </a:lnSpc>
            </a:pPr>
            <a:r>
              <a:rPr lang="en-US" sz="2400" b="1" dirty="0">
                <a:solidFill>
                  <a:schemeClr val="bg1">
                    <a:lumMod val="10000"/>
                  </a:schemeClr>
                </a:solidFill>
                <a:latin typeface="Garamond" panose="02020404030301010803" pitchFamily="18" charset="0"/>
              </a:rPr>
              <a:t>Module 2 </a:t>
            </a:r>
            <a:br>
              <a:rPr lang="en-US" sz="2400" b="1" dirty="0">
                <a:solidFill>
                  <a:schemeClr val="bg1">
                    <a:lumMod val="10000"/>
                  </a:schemeClr>
                </a:solidFill>
                <a:latin typeface="Garamond" panose="02020404030301010803" pitchFamily="18" charset="0"/>
              </a:rPr>
            </a:br>
            <a:r>
              <a:rPr lang="en-US" sz="2400" b="1" dirty="0">
                <a:solidFill>
                  <a:schemeClr val="bg1">
                    <a:lumMod val="10000"/>
                  </a:schemeClr>
                </a:solidFill>
                <a:latin typeface="Garamond" panose="02020404030301010803" pitchFamily="18" charset="0"/>
              </a:rPr>
              <a:t>Lesson 3: Understanding Freight rate &amp; Lanes </a:t>
            </a:r>
          </a:p>
        </p:txBody>
      </p:sp>
      <p:pic>
        <p:nvPicPr>
          <p:cNvPr id="6" name="Content Placeholder 5" descr="Young man with the laptop">
            <a:extLst>
              <a:ext uri="{FF2B5EF4-FFF2-40B4-BE49-F238E27FC236}">
                <a16:creationId xmlns:a16="http://schemas.microsoft.com/office/drawing/2014/main" id="{B1DE2944-CBE6-437E-B09B-0F786EE86F29}"/>
              </a:ext>
            </a:extLst>
          </p:cNvPr>
          <p:cNvPicPr>
            <a:picLocks noGrp="1" noChangeAspect="1"/>
          </p:cNvPicPr>
          <p:nvPr>
            <p:ph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86" y="0"/>
            <a:ext cx="6391275" cy="6858000"/>
          </a:xfrm>
          <a:prstGeom prst="rect">
            <a:avLst/>
          </a:prstGeom>
          <a:noFill/>
        </p:spPr>
      </p:pic>
      <p:sp>
        <p:nvSpPr>
          <p:cNvPr id="11" name="Text Placeholder 3">
            <a:extLst>
              <a:ext uri="{FF2B5EF4-FFF2-40B4-BE49-F238E27FC236}">
                <a16:creationId xmlns:a16="http://schemas.microsoft.com/office/drawing/2014/main" id="{D2A7D9C9-44A9-4426-88FF-AAD1CA851446}"/>
              </a:ext>
            </a:extLst>
          </p:cNvPr>
          <p:cNvSpPr>
            <a:spLocks noGrp="1"/>
          </p:cNvSpPr>
          <p:nvPr>
            <p:ph type="body" sz="half" idx="2"/>
          </p:nvPr>
        </p:nvSpPr>
        <p:spPr>
          <a:xfrm>
            <a:off x="6545943" y="1348921"/>
            <a:ext cx="5645371" cy="5378449"/>
          </a:xfrm>
        </p:spPr>
        <p:txBody>
          <a:bodyPr vert="horz" lIns="91440" tIns="45720" rIns="91440" bIns="45720" rtlCol="0">
            <a:normAutofit fontScale="77500" lnSpcReduction="20000"/>
          </a:bodyPr>
          <a:lstStyle/>
          <a:p>
            <a:pPr marL="216000" indent="-216000">
              <a:lnSpc>
                <a:spcPct val="100000"/>
              </a:lnSpc>
              <a:spcBef>
                <a:spcPts val="900"/>
              </a:spcBef>
              <a:buClr>
                <a:schemeClr val="accent1"/>
              </a:buClr>
              <a:buFont typeface="Arial" panose="020B0604020202020204" pitchFamily="34" charset="0"/>
              <a:buChar char="•"/>
            </a:pPr>
            <a:r>
              <a:rPr lang="en-US" dirty="0">
                <a:solidFill>
                  <a:schemeClr val="bg2">
                    <a:lumMod val="10000"/>
                  </a:schemeClr>
                </a:solidFill>
                <a:latin typeface="Bookman Old Style" panose="02050604050505020204" pitchFamily="18" charset="0"/>
              </a:rPr>
              <a:t>The country is broken up into lanes. You do not need to know the exact CPM for each lane, but you want to know and idea of the average rate for each equipment type.</a:t>
            </a:r>
          </a:p>
          <a:p>
            <a:pPr marL="216000" indent="-216000">
              <a:lnSpc>
                <a:spcPct val="100000"/>
              </a:lnSpc>
              <a:spcBef>
                <a:spcPts val="900"/>
              </a:spcBef>
              <a:buClr>
                <a:schemeClr val="accent1"/>
              </a:buClr>
              <a:buFont typeface="Arial" panose="020B0604020202020204" pitchFamily="34" charset="0"/>
              <a:buChar char="•"/>
            </a:pPr>
            <a:r>
              <a:rPr lang="en-US" dirty="0">
                <a:solidFill>
                  <a:schemeClr val="bg2">
                    <a:lumMod val="10000"/>
                  </a:schemeClr>
                </a:solidFill>
                <a:latin typeface="Bookman Old Style" panose="02050604050505020204" pitchFamily="18" charset="0"/>
              </a:rPr>
              <a:t>Not all lanes pay each equipment time the same. </a:t>
            </a:r>
          </a:p>
          <a:p>
            <a:pPr marL="216000" indent="-216000">
              <a:lnSpc>
                <a:spcPct val="100000"/>
              </a:lnSpc>
              <a:spcBef>
                <a:spcPts val="900"/>
              </a:spcBef>
              <a:buClr>
                <a:schemeClr val="accent1"/>
              </a:buClr>
              <a:buFont typeface="Arial" panose="020B0604020202020204" pitchFamily="34" charset="0"/>
              <a:buChar char="•"/>
            </a:pPr>
            <a:r>
              <a:rPr lang="en-US" dirty="0">
                <a:solidFill>
                  <a:schemeClr val="bg2">
                    <a:lumMod val="10000"/>
                  </a:schemeClr>
                </a:solidFill>
                <a:latin typeface="Bookman Old Style" panose="02050604050505020204" pitchFamily="18" charset="0"/>
              </a:rPr>
              <a:t>When calling about a load be sure to ask for more, but you want to make sure you know what the rates are for that lane. Then you want to think about the rate for the area the driver will drop off in.</a:t>
            </a:r>
          </a:p>
          <a:p>
            <a:pPr marL="216000" indent="-216000">
              <a:lnSpc>
                <a:spcPct val="100000"/>
              </a:lnSpc>
              <a:spcBef>
                <a:spcPts val="900"/>
              </a:spcBef>
              <a:buClr>
                <a:schemeClr val="accent1"/>
              </a:buClr>
              <a:buFont typeface="Arial" panose="020B0604020202020204" pitchFamily="34" charset="0"/>
              <a:buChar char="•"/>
            </a:pPr>
            <a:r>
              <a:rPr lang="en-US" dirty="0">
                <a:solidFill>
                  <a:schemeClr val="bg2">
                    <a:lumMod val="10000"/>
                  </a:schemeClr>
                </a:solidFill>
                <a:latin typeface="Bookman Old Style" panose="02050604050505020204" pitchFamily="18" charset="0"/>
              </a:rPr>
              <a:t>If a driver picks up a load in Chicago, IL for a dry van, they can easily get a load for $4 </a:t>
            </a:r>
            <a:r>
              <a:rPr lang="en-US" b="1" dirty="0">
                <a:solidFill>
                  <a:schemeClr val="bg2">
                    <a:lumMod val="10000"/>
                  </a:schemeClr>
                </a:solidFill>
                <a:latin typeface="Bookman Old Style" panose="02050604050505020204" pitchFamily="18" charset="0"/>
              </a:rPr>
              <a:t>CPM</a:t>
            </a:r>
            <a:r>
              <a:rPr lang="en-US" dirty="0">
                <a:solidFill>
                  <a:schemeClr val="bg2">
                    <a:lumMod val="10000"/>
                  </a:schemeClr>
                </a:solidFill>
                <a:latin typeface="Bookman Old Style" panose="02050604050505020204" pitchFamily="18" charset="0"/>
              </a:rPr>
              <a:t>. If they have two options paying the same, you want to take them to the place that will pay more leaving. </a:t>
            </a:r>
          </a:p>
          <a:p>
            <a:pPr marL="216000" indent="-216000">
              <a:lnSpc>
                <a:spcPct val="100000"/>
              </a:lnSpc>
              <a:spcBef>
                <a:spcPts val="900"/>
              </a:spcBef>
              <a:buClr>
                <a:schemeClr val="accent1"/>
              </a:buClr>
              <a:buFont typeface="Arial" panose="020B0604020202020204" pitchFamily="34" charset="0"/>
              <a:buChar char="•"/>
            </a:pPr>
            <a:r>
              <a:rPr lang="en-US" dirty="0">
                <a:solidFill>
                  <a:schemeClr val="bg2">
                    <a:lumMod val="10000"/>
                  </a:schemeClr>
                </a:solidFill>
                <a:latin typeface="Bookman Old Style" panose="02050604050505020204" pitchFamily="18" charset="0"/>
              </a:rPr>
              <a:t>If the choices where Florida and Pennsylvania they will make more going to Pennsylvania. It may appear that they are making more going to Florida, but the freight will pay more leaving Pennsylvania than Florida.</a:t>
            </a:r>
          </a:p>
          <a:p>
            <a:pPr marL="216000" indent="-216000">
              <a:lnSpc>
                <a:spcPct val="100000"/>
              </a:lnSpc>
              <a:spcBef>
                <a:spcPts val="900"/>
              </a:spcBef>
              <a:buClr>
                <a:schemeClr val="accent1"/>
              </a:buClr>
              <a:buFont typeface="Arial" panose="020B0604020202020204" pitchFamily="34" charset="0"/>
              <a:buChar char="•"/>
            </a:pPr>
            <a:r>
              <a:rPr lang="en-US" dirty="0">
                <a:solidFill>
                  <a:schemeClr val="bg2">
                    <a:lumMod val="10000"/>
                  </a:schemeClr>
                </a:solidFill>
                <a:latin typeface="Bookman Old Style" panose="02050604050505020204" pitchFamily="18" charset="0"/>
              </a:rPr>
              <a:t>To help with this when looking for loads check the loads out in the city he will be dropping at. This will also help ensure your driver doesn’t get stuck somewhere.</a:t>
            </a:r>
          </a:p>
          <a:p>
            <a:pPr marL="216000" indent="-216000">
              <a:lnSpc>
                <a:spcPct val="100000"/>
              </a:lnSpc>
              <a:spcBef>
                <a:spcPts val="900"/>
              </a:spcBef>
              <a:buClr>
                <a:schemeClr val="accent1"/>
              </a:buClr>
              <a:buFont typeface="Arial" panose="020B0604020202020204" pitchFamily="34" charset="0"/>
              <a:buChar char="•"/>
            </a:pPr>
            <a:r>
              <a:rPr lang="en-US" dirty="0">
                <a:solidFill>
                  <a:schemeClr val="bg2">
                    <a:lumMod val="10000"/>
                  </a:schemeClr>
                </a:solidFill>
                <a:latin typeface="Bookman Old Style" panose="02050604050505020204" pitchFamily="18" charset="0"/>
              </a:rPr>
              <a:t>In your carrier packet, the Owner-Operators will fill out their min </a:t>
            </a:r>
            <a:r>
              <a:rPr lang="en-US" b="1" dirty="0">
                <a:solidFill>
                  <a:schemeClr val="bg2">
                    <a:lumMod val="10000"/>
                  </a:schemeClr>
                </a:solidFill>
                <a:latin typeface="Bookman Old Style" panose="02050604050505020204" pitchFamily="18" charset="0"/>
              </a:rPr>
              <a:t>CPM</a:t>
            </a:r>
            <a:r>
              <a:rPr lang="en-US" dirty="0">
                <a:solidFill>
                  <a:schemeClr val="bg2">
                    <a:lumMod val="10000"/>
                  </a:schemeClr>
                </a:solidFill>
                <a:latin typeface="Bookman Old Style" panose="02050604050505020204" pitchFamily="18" charset="0"/>
              </a:rPr>
              <a:t>, where they want to run, and truck type.</a:t>
            </a:r>
          </a:p>
          <a:p>
            <a:pPr marL="216000" indent="-216000">
              <a:lnSpc>
                <a:spcPct val="100000"/>
              </a:lnSpc>
              <a:spcBef>
                <a:spcPts val="900"/>
              </a:spcBef>
              <a:buClr>
                <a:schemeClr val="accent1"/>
              </a:buClr>
              <a:buFont typeface="Arial" panose="020B0604020202020204" pitchFamily="34" charset="0"/>
              <a:buChar char="•"/>
            </a:pPr>
            <a:r>
              <a:rPr lang="en-US" dirty="0">
                <a:solidFill>
                  <a:schemeClr val="bg2">
                    <a:lumMod val="10000"/>
                  </a:schemeClr>
                </a:solidFill>
                <a:latin typeface="Bookman Old Style" panose="02050604050505020204" pitchFamily="18" charset="0"/>
              </a:rPr>
              <a:t>You will use this information to book the loads they will accept.</a:t>
            </a:r>
          </a:p>
          <a:p>
            <a:pPr marL="216000" indent="-216000">
              <a:lnSpc>
                <a:spcPct val="100000"/>
              </a:lnSpc>
              <a:spcBef>
                <a:spcPts val="900"/>
              </a:spcBef>
              <a:buClr>
                <a:schemeClr val="accent1"/>
              </a:buClr>
              <a:buFont typeface="Arial" panose="020B0604020202020204" pitchFamily="34" charset="0"/>
              <a:buChar char="•"/>
            </a:pPr>
            <a:r>
              <a:rPr lang="en-US" dirty="0">
                <a:solidFill>
                  <a:schemeClr val="bg2">
                    <a:lumMod val="10000"/>
                  </a:schemeClr>
                </a:solidFill>
                <a:latin typeface="Bookman Old Style" panose="02050604050505020204" pitchFamily="18" charset="0"/>
              </a:rPr>
              <a:t>When signing drivers up don’t worry about the owner operators wanting way too much </a:t>
            </a:r>
            <a:r>
              <a:rPr lang="en-US" b="1" dirty="0">
                <a:solidFill>
                  <a:schemeClr val="bg2">
                    <a:lumMod val="10000"/>
                  </a:schemeClr>
                </a:solidFill>
                <a:latin typeface="Bookman Old Style" panose="02050604050505020204" pitchFamily="18" charset="0"/>
              </a:rPr>
              <a:t>CPM</a:t>
            </a:r>
            <a:r>
              <a:rPr lang="en-US" dirty="0">
                <a:solidFill>
                  <a:schemeClr val="bg2">
                    <a:lumMod val="10000"/>
                  </a:schemeClr>
                </a:solidFill>
                <a:latin typeface="Bookman Old Style" panose="02050604050505020204" pitchFamily="18" charset="0"/>
              </a:rPr>
              <a:t>. There are owner operators that have unrealistic expectations.  Remember only 10% of owner operators make it in their first year of business. Sometimes there is nothing you can do.</a:t>
            </a:r>
          </a:p>
        </p:txBody>
      </p:sp>
    </p:spTree>
    <p:extLst>
      <p:ext uri="{BB962C8B-B14F-4D97-AF65-F5344CB8AC3E}">
        <p14:creationId xmlns:p14="http://schemas.microsoft.com/office/powerpoint/2010/main" val="520109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B96A612-58F4-4E9A-9665-3987CC3AC44A}">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s>
</ds:datastoreItem>
</file>

<file path=customXml/itemProps2.xml><?xml version="1.0" encoding="utf-8"?>
<ds:datastoreItem xmlns:ds="http://schemas.openxmlformats.org/officeDocument/2006/customXml" ds:itemID="{41243E30-12F4-4BE3-B27D-23AB115E9D1F}">
  <ds:schemaRefs>
    <ds:schemaRef ds:uri="http://schemas.microsoft.com/sharepoint/v3/contenttype/forms"/>
  </ds:schemaRefs>
</ds:datastoreItem>
</file>

<file path=customXml/itemProps3.xml><?xml version="1.0" encoding="utf-8"?>
<ds:datastoreItem xmlns:ds="http://schemas.openxmlformats.org/officeDocument/2006/customXml" ds:itemID="{2F5E4A76-0180-4CD0-B081-82F74A336136}">
  <ds:schemaRefs>
    <ds:schemaRef ds:uri="http://schemas.microsoft.com/office/2006/metadata/properties"/>
    <ds:schemaRef ds:uri="http://www.w3.org/2000/xmlns/"/>
    <ds:schemaRef ds:uri="71af3243-3dd4-4a8d-8c0d-dd76da1f02a5"/>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emplate/>
  <TotalTime>5989</TotalTime>
  <Words>3710</Words>
  <Application>Microsoft Office PowerPoint</Application>
  <PresentationFormat>Widescreen</PresentationFormat>
  <Paragraphs>108</Paragraphs>
  <Slides>16</Slides>
  <Notes>7</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Building a Dispatching Service Module 2</vt:lpstr>
      <vt:lpstr>Module 2: Getting Set Up</vt:lpstr>
      <vt:lpstr>Module 2  Lesson 1: Carrier Packets</vt:lpstr>
      <vt:lpstr>PowerPoint Presentation</vt:lpstr>
      <vt:lpstr>Module 2  Lesson 1: Carrier Packets cont.</vt:lpstr>
      <vt:lpstr>PowerPoint Presentation</vt:lpstr>
      <vt:lpstr>Module 2  Lesson 2: Load Boards </vt:lpstr>
      <vt:lpstr>PowerPoint Presentation</vt:lpstr>
      <vt:lpstr>Module 2  Lesson 3: Understanding Freight rate &amp; Lanes </vt:lpstr>
      <vt:lpstr>PowerPoint Presentation</vt:lpstr>
      <vt:lpstr>PowerPoint Presentation</vt:lpstr>
      <vt:lpstr>Module 2  Lesson 4: Understanding CPM &amp; Carrier Profits</vt:lpstr>
      <vt:lpstr>Module 2  Lesson 5: How to Book a Load</vt:lpstr>
      <vt:lpstr>Module 2  Lesson 5:How to Book a Load cont.</vt:lpstr>
      <vt:lpstr>Module 2  Lesson 5: How to Book a Load pt. 3</vt:lpstr>
      <vt:lpstr>Homework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 a course</dc:title>
  <dc:creator>Kala Alexander</dc:creator>
  <cp:lastModifiedBy>Alyhia Webb</cp:lastModifiedBy>
  <cp:revision>5</cp:revision>
  <dcterms:created xsi:type="dcterms:W3CDTF">2021-10-27T17:15:19Z</dcterms:created>
  <dcterms:modified xsi:type="dcterms:W3CDTF">2022-01-22T23:54:21Z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