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6" r:id="rId3"/>
    <p:sldId id="279" r:id="rId4"/>
    <p:sldId id="282" r:id="rId5"/>
    <p:sldId id="283" r:id="rId6"/>
    <p:sldId id="280" r:id="rId7"/>
    <p:sldId id="273" r:id="rId8"/>
    <p:sldId id="277" r:id="rId9"/>
    <p:sldId id="278" r:id="rId10"/>
    <p:sldId id="284" r:id="rId11"/>
    <p:sldId id="285" r:id="rId12"/>
    <p:sldId id="287" r:id="rId1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A2D26"/>
    <a:srgbClr val="4AB2B9"/>
    <a:srgbClr val="E2615C"/>
    <a:srgbClr val="EAD19F"/>
    <a:srgbClr val="6BC8A9"/>
    <a:srgbClr val="A6C9CF"/>
    <a:srgbClr val="798EB1"/>
    <a:srgbClr val="F6CEC3"/>
    <a:srgbClr val="8B2731"/>
    <a:srgbClr val="D1A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45" autoAdjust="0"/>
    <p:restoredTop sz="99855" autoAdjust="0"/>
  </p:normalViewPr>
  <p:slideViewPr>
    <p:cSldViewPr snapToGrid="0" snapToObjects="1">
      <p:cViewPr>
        <p:scale>
          <a:sx n="120" d="100"/>
          <a:sy n="120" d="100"/>
        </p:scale>
        <p:origin x="-1232" y="-56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flickr.com/photos/sixteenmilesofstring/8256206923/in/set-72157632200936657" TargetMode="External"/><Relationship Id="rId3" Type="http://schemas.openxmlformats.org/officeDocument/2006/relationships/hyperlink" Target="https://creativecommons.org/licenses/by/2.0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06239"/>
            <a:ext cx="6400800" cy="13599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ts val="46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800" dirty="0" smtClean="0">
                <a:solidFill>
                  <a:srgbClr val="2B2D2C"/>
                </a:solidFill>
                <a:latin typeface="Gotham"/>
                <a:cs typeface="Gotham"/>
              </a:rPr>
              <a:t>WHERE TO FIND</a:t>
            </a:r>
            <a:br>
              <a:rPr lang="en-US" sz="2800" dirty="0" smtClean="0">
                <a:solidFill>
                  <a:srgbClr val="2B2D2C"/>
                </a:solidFill>
                <a:latin typeface="Gotham"/>
                <a:cs typeface="Gotham"/>
              </a:rPr>
            </a:br>
            <a:r>
              <a:rPr lang="en-US" dirty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s</a:t>
            </a:r>
            <a:r>
              <a:rPr lang="en-US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ocial </a:t>
            </a:r>
            <a:r>
              <a:rPr lang="en-US" dirty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m</a:t>
            </a:r>
            <a:r>
              <a:rPr lang="en-US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edia </a:t>
            </a:r>
            <a:r>
              <a:rPr lang="en-US" dirty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i</a:t>
            </a:r>
            <a:r>
              <a:rPr lang="en-US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mages</a:t>
            </a:r>
            <a:endParaRPr lang="en-US" sz="6000" dirty="0" smtClean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92153" y="1440432"/>
            <a:ext cx="2389391" cy="388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  <a:buClr>
                <a:srgbClr val="E2615C"/>
              </a:buClr>
            </a:pPr>
            <a:r>
              <a:rPr lang="en-US" sz="1600" b="1" dirty="0" smtClean="0">
                <a:latin typeface="Gotham"/>
                <a:cs typeface="Gotham"/>
              </a:rPr>
              <a:t>Larger sites: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Pixabay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Unsplash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Free Range stock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Getrefe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Pexels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Visual Hunt</a:t>
            </a:r>
            <a:br>
              <a:rPr lang="en-US" sz="1600" dirty="0" smtClean="0">
                <a:latin typeface="Gotham"/>
                <a:cs typeface="Gotham"/>
              </a:rPr>
            </a:br>
            <a:r>
              <a:rPr lang="en-US" sz="1300" dirty="0" smtClean="0">
                <a:latin typeface="Gotham"/>
                <a:cs typeface="Gotham"/>
              </a:rPr>
              <a:t>(mostly cc0)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Flickr</a:t>
            </a:r>
            <a:r>
              <a:rPr lang="en-US" sz="1600" dirty="0">
                <a:latin typeface="Gotham"/>
                <a:cs typeface="Gotham"/>
              </a:rPr>
              <a:t> </a:t>
            </a:r>
            <a:r>
              <a:rPr lang="en-US" sz="1600" dirty="0" smtClean="0">
                <a:latin typeface="Gotham"/>
                <a:cs typeface="Gotham"/>
              </a:rPr>
              <a:t/>
            </a:r>
            <a:br>
              <a:rPr lang="en-US" sz="1600" dirty="0" smtClean="0">
                <a:latin typeface="Gotham"/>
                <a:cs typeface="Gotham"/>
              </a:rPr>
            </a:br>
            <a:r>
              <a:rPr lang="en-US" sz="1300" dirty="0" smtClean="0">
                <a:latin typeface="Gotham"/>
                <a:cs typeface="Gotham"/>
              </a:rPr>
              <a:t>(look for cc0, cc1)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Life of Pix</a:t>
            </a:r>
            <a:endParaRPr lang="en-US" sz="1600" dirty="0">
              <a:latin typeface="Gotham"/>
              <a:cs typeface="Gotha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Free Photos Licensed Under CC0.0 or CC1.0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3211" y="1440432"/>
            <a:ext cx="2465917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500"/>
              </a:spcAft>
              <a:buClr>
                <a:srgbClr val="E2615C"/>
              </a:buClr>
            </a:pPr>
            <a:r>
              <a:rPr lang="en-US" sz="1600" b="1" dirty="0" smtClean="0">
                <a:latin typeface="Gotham"/>
                <a:cs typeface="Gotham"/>
              </a:rPr>
              <a:t>Smaller sites:</a:t>
            </a:r>
            <a:endParaRPr lang="en-US" sz="1600" dirty="0" smtClean="0">
              <a:latin typeface="Gotham"/>
              <a:cs typeface="Gotham"/>
            </a:endParaRP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Skitter </a:t>
            </a:r>
            <a:r>
              <a:rPr lang="en-US" sz="1600" dirty="0">
                <a:latin typeface="Gotham"/>
                <a:cs typeface="Gotham"/>
              </a:rPr>
              <a:t>Photo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Magdeleine</a:t>
            </a:r>
            <a:br>
              <a:rPr lang="en-US" sz="1600" dirty="0" smtClean="0">
                <a:latin typeface="Gotham"/>
                <a:cs typeface="Gotham"/>
              </a:rPr>
            </a:br>
            <a:r>
              <a:rPr lang="en-US" sz="1300" dirty="0" smtClean="0">
                <a:latin typeface="Gotham"/>
                <a:cs typeface="Gotham"/>
              </a:rPr>
              <a:t>(most cc0, some </a:t>
            </a:r>
            <a:br>
              <a:rPr lang="en-US" sz="1300" dirty="0" smtClean="0">
                <a:latin typeface="Gotham"/>
                <a:cs typeface="Gotham"/>
              </a:rPr>
            </a:br>
            <a:r>
              <a:rPr lang="en-US" sz="1300" dirty="0" smtClean="0">
                <a:latin typeface="Gotham"/>
                <a:cs typeface="Gotham"/>
              </a:rPr>
              <a:t>require attribution)</a:t>
            </a:r>
            <a:endParaRPr lang="en-US" sz="1300" dirty="0">
              <a:latin typeface="Gotham"/>
              <a:cs typeface="Gotham"/>
            </a:endParaRP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Gratisography </a:t>
            </a:r>
            <a:r>
              <a:rPr lang="en-US" sz="1300" dirty="0" smtClean="0">
                <a:latin typeface="Gotham"/>
                <a:cs typeface="Gotham"/>
              </a:rPr>
              <a:t>(unique, off-beat)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Snapwire Snaps</a:t>
            </a:r>
            <a:endParaRPr lang="en-US" sz="1600" dirty="0">
              <a:latin typeface="Gotham"/>
              <a:cs typeface="Gotham"/>
            </a:endParaRPr>
          </a:p>
          <a:p>
            <a:pPr>
              <a:spcAft>
                <a:spcPts val="1500"/>
              </a:spcAft>
            </a:pP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350628" y="861838"/>
            <a:ext cx="6085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latin typeface="Gotham"/>
                <a:cs typeface="Gotham"/>
              </a:rPr>
              <a:t>Free for Personal and Commercial Use </a:t>
            </a:r>
            <a:endParaRPr lang="en-US" sz="1600" i="1" dirty="0">
              <a:latin typeface="Gotham"/>
              <a:cs typeface="Gotha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08378" y="1440432"/>
            <a:ext cx="2455333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500"/>
              </a:spcAft>
            </a:pPr>
            <a:r>
              <a:rPr lang="en-US" sz="1600" b="1" dirty="0" smtClean="0">
                <a:latin typeface="Gotham"/>
                <a:cs typeface="Gotham"/>
              </a:rPr>
              <a:t>Niche sites: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>
                <a:latin typeface="Gotham"/>
                <a:cs typeface="Gotham"/>
              </a:rPr>
              <a:t>Travel Coffee </a:t>
            </a:r>
            <a:r>
              <a:rPr lang="en-US" sz="1600" dirty="0" smtClean="0">
                <a:latin typeface="Gotham"/>
                <a:cs typeface="Gotham"/>
              </a:rPr>
              <a:t>Book</a:t>
            </a:r>
            <a:endParaRPr lang="en-US" sz="1600" b="1" dirty="0" smtClean="0">
              <a:latin typeface="Gotham"/>
              <a:cs typeface="Gotham"/>
            </a:endParaRP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Moveast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Foodie’s Feed 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Startup Stock 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Jay </a:t>
            </a:r>
            <a:r>
              <a:rPr lang="en-US" sz="1600" dirty="0">
                <a:latin typeface="Gotham"/>
                <a:cs typeface="Gotham"/>
              </a:rPr>
              <a:t>Mantri </a:t>
            </a:r>
          </a:p>
        </p:txBody>
      </p:sp>
    </p:spTree>
    <p:extLst>
      <p:ext uri="{BB962C8B-B14F-4D97-AF65-F5344CB8AC3E}">
        <p14:creationId xmlns:p14="http://schemas.microsoft.com/office/powerpoint/2010/main" val="412916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46794" y="4359592"/>
            <a:ext cx="3323167" cy="619498"/>
          </a:xfrm>
          <a:prstGeom prst="rect">
            <a:avLst/>
          </a:prstGeom>
          <a:solidFill>
            <a:srgbClr val="E2615C"/>
          </a:solidFill>
          <a:ln w="19050" cmpd="sng">
            <a:solidFill>
              <a:srgbClr val="E261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92153" y="1440432"/>
            <a:ext cx="2389391" cy="388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  <a:buClr>
                <a:srgbClr val="E2615C"/>
              </a:buClr>
            </a:pPr>
            <a:r>
              <a:rPr lang="en-US" sz="1600" b="1" dirty="0" smtClean="0">
                <a:latin typeface="Gotham"/>
                <a:cs typeface="Gotham"/>
              </a:rPr>
              <a:t>Larger sites: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Pixabay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Unsplash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Free Range stock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Getrefe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Pexels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Visual Hunt</a:t>
            </a:r>
            <a:b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</a:br>
            <a:r>
              <a:rPr lang="en-US" sz="1300" b="1" dirty="0" smtClean="0">
                <a:solidFill>
                  <a:srgbClr val="4AB2B9"/>
                </a:solidFill>
                <a:latin typeface="Gotham"/>
                <a:cs typeface="Gotham"/>
              </a:rPr>
              <a:t>(mostly cc0)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Flickr</a:t>
            </a:r>
            <a:r>
              <a:rPr lang="en-US" sz="1600" dirty="0">
                <a:latin typeface="Gotham"/>
                <a:cs typeface="Gotham"/>
              </a:rPr>
              <a:t> </a:t>
            </a:r>
            <a:r>
              <a:rPr lang="en-US" sz="1600" dirty="0" smtClean="0">
                <a:latin typeface="Gotham"/>
                <a:cs typeface="Gotham"/>
              </a:rPr>
              <a:t/>
            </a:r>
            <a:br>
              <a:rPr lang="en-US" sz="1600" dirty="0" smtClean="0">
                <a:latin typeface="Gotham"/>
                <a:cs typeface="Gotham"/>
              </a:rPr>
            </a:br>
            <a:r>
              <a:rPr lang="en-US" sz="1300" dirty="0" smtClean="0">
                <a:latin typeface="Gotham"/>
                <a:cs typeface="Gotham"/>
              </a:rPr>
              <a:t>(look for cc0, cc1)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Life of Pix</a:t>
            </a:r>
            <a:endParaRPr lang="en-US" sz="1600" dirty="0">
              <a:latin typeface="Gotham"/>
              <a:cs typeface="Gotha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Free Photos Licensed Under CC0.0 or CC1.0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3211" y="1440432"/>
            <a:ext cx="2465917" cy="2577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500"/>
              </a:spcAft>
              <a:buClr>
                <a:srgbClr val="E2615C"/>
              </a:buClr>
            </a:pPr>
            <a:r>
              <a:rPr lang="en-US" sz="1600" b="1" dirty="0" smtClean="0">
                <a:latin typeface="Gotham"/>
                <a:cs typeface="Gotham"/>
              </a:rPr>
              <a:t>Smaller sites:</a:t>
            </a:r>
            <a:endParaRPr lang="en-US" sz="1600" dirty="0" smtClean="0">
              <a:latin typeface="Gotham"/>
              <a:cs typeface="Gotham"/>
            </a:endParaRP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Skitter </a:t>
            </a:r>
            <a:r>
              <a:rPr lang="en-US" sz="1600" dirty="0">
                <a:latin typeface="Gotham"/>
                <a:cs typeface="Gotham"/>
              </a:rPr>
              <a:t>Photo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Magdeleine</a:t>
            </a:r>
            <a:b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</a:br>
            <a:r>
              <a:rPr lang="en-US" sz="1300" b="1" dirty="0" smtClean="0">
                <a:solidFill>
                  <a:srgbClr val="4AB2B9"/>
                </a:solidFill>
                <a:latin typeface="Gotham"/>
                <a:cs typeface="Gotham"/>
              </a:rPr>
              <a:t>(most cc0, some </a:t>
            </a:r>
            <a:br>
              <a:rPr lang="en-US" sz="1300" b="1" dirty="0" smtClean="0">
                <a:solidFill>
                  <a:srgbClr val="4AB2B9"/>
                </a:solidFill>
                <a:latin typeface="Gotham"/>
                <a:cs typeface="Gotham"/>
              </a:rPr>
            </a:br>
            <a:r>
              <a:rPr lang="en-US" sz="1300" b="1" dirty="0" smtClean="0">
                <a:solidFill>
                  <a:srgbClr val="4AB2B9"/>
                </a:solidFill>
                <a:latin typeface="Gotham"/>
                <a:cs typeface="Gotham"/>
              </a:rPr>
              <a:t>require attribution)</a:t>
            </a:r>
            <a:endParaRPr lang="en-US" sz="1300" b="1" dirty="0">
              <a:solidFill>
                <a:srgbClr val="4AB2B9"/>
              </a:solidFill>
              <a:latin typeface="Gotham"/>
              <a:cs typeface="Gotham"/>
            </a:endParaRP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Gratisography </a:t>
            </a:r>
            <a:r>
              <a:rPr lang="en-US" sz="1300" b="1" dirty="0" smtClean="0">
                <a:solidFill>
                  <a:srgbClr val="4AB2B9"/>
                </a:solidFill>
                <a:latin typeface="Gotham"/>
                <a:cs typeface="Gotham"/>
              </a:rPr>
              <a:t>(unique, off-beat)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Snapwire Snaps</a:t>
            </a:r>
            <a:endParaRPr lang="en-US" sz="1600" dirty="0">
              <a:latin typeface="Gotham"/>
              <a:cs typeface="Gotham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0628" y="861838"/>
            <a:ext cx="6085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latin typeface="Gotham"/>
                <a:cs typeface="Gotham"/>
              </a:rPr>
              <a:t>Free for Personal and Commercial Use </a:t>
            </a:r>
            <a:endParaRPr lang="en-US" sz="1600" i="1" dirty="0">
              <a:latin typeface="Gotham"/>
              <a:cs typeface="Gotha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08378" y="1440432"/>
            <a:ext cx="2455333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500"/>
              </a:spcAft>
            </a:pPr>
            <a:r>
              <a:rPr lang="en-US" sz="1600" b="1" dirty="0" smtClean="0">
                <a:latin typeface="Gotham"/>
                <a:cs typeface="Gotham"/>
              </a:rPr>
              <a:t>Niche sites: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>
                <a:solidFill>
                  <a:srgbClr val="4AB2B9"/>
                </a:solidFill>
                <a:latin typeface="Gotham"/>
                <a:cs typeface="Gotham"/>
              </a:rPr>
              <a:t>Travel Coffee </a:t>
            </a: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Book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Moveast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Foodie’s Feed 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Startup Stock </a:t>
            </a:r>
          </a:p>
          <a:p>
            <a:pPr marL="228600" indent="-228600">
              <a:spcAft>
                <a:spcPts val="12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AB2B9"/>
                </a:solidFill>
                <a:latin typeface="Gotham"/>
                <a:cs typeface="Gotham"/>
              </a:rPr>
              <a:t>Jay </a:t>
            </a:r>
            <a:r>
              <a:rPr lang="en-US" sz="1600" b="1" dirty="0">
                <a:solidFill>
                  <a:srgbClr val="4AB2B9"/>
                </a:solidFill>
                <a:latin typeface="Gotham"/>
                <a:cs typeface="Gotham"/>
              </a:rPr>
              <a:t>Mantri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96753" y="4454842"/>
            <a:ext cx="286558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Gotham"/>
                <a:cs typeface="Gotham"/>
              </a:rPr>
              <a:t>https://thestocks.im/</a:t>
            </a:r>
            <a:endParaRPr lang="en-US" sz="2000" dirty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92487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65154" y="1423377"/>
            <a:ext cx="3853930" cy="2521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100"/>
              </a:spcAft>
              <a:buClr>
                <a:srgbClr val="E2615C"/>
              </a:buClr>
            </a:pPr>
            <a:r>
              <a:rPr lang="en-US" sz="1600" b="1" dirty="0">
                <a:latin typeface="Gotham"/>
                <a:cs typeface="Gotham"/>
              </a:rPr>
              <a:t>Free for </a:t>
            </a:r>
            <a:r>
              <a:rPr lang="en-US" sz="1600" b="1" dirty="0" smtClean="0">
                <a:latin typeface="Gotham"/>
                <a:cs typeface="Gotham"/>
              </a:rPr>
              <a:t>personal and commercial use, </a:t>
            </a:r>
            <a:r>
              <a:rPr lang="en-US" sz="1600" b="1" dirty="0">
                <a:latin typeface="Gotham"/>
                <a:cs typeface="Gotham"/>
              </a:rPr>
              <a:t>c</a:t>
            </a:r>
            <a:r>
              <a:rPr lang="en-US" sz="1600" b="1" dirty="0" smtClean="0">
                <a:latin typeface="Gotham"/>
                <a:cs typeface="Gotham"/>
              </a:rPr>
              <a:t>annot resell </a:t>
            </a:r>
            <a:r>
              <a:rPr lang="en-US" sz="1600" b="1" dirty="0">
                <a:latin typeface="Gotham"/>
                <a:cs typeface="Gotham"/>
              </a:rPr>
              <a:t>or </a:t>
            </a:r>
            <a:r>
              <a:rPr lang="en-US" sz="1600" b="1" dirty="0" smtClean="0">
                <a:latin typeface="Gotham"/>
                <a:cs typeface="Gotham"/>
              </a:rPr>
              <a:t>redistribute</a:t>
            </a:r>
            <a:r>
              <a:rPr lang="en-US" sz="1600" b="1" dirty="0">
                <a:latin typeface="Gotham"/>
                <a:cs typeface="Gotham"/>
              </a:rPr>
              <a:t>:</a:t>
            </a:r>
            <a:endParaRPr lang="en-US" sz="1600" dirty="0" smtClean="0">
              <a:latin typeface="Gotham"/>
              <a:cs typeface="Gotham"/>
            </a:endParaRP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Death to Stock Photo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err="1" smtClean="0">
                <a:latin typeface="Gotham"/>
                <a:cs typeface="Gotham"/>
              </a:rPr>
              <a:t>Splitshire</a:t>
            </a:r>
            <a:endParaRPr lang="en-US" sz="1600" dirty="0" smtClean="0">
              <a:latin typeface="Gotham"/>
              <a:cs typeface="Gotham"/>
            </a:endParaRP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err="1" smtClean="0">
                <a:latin typeface="Gotham"/>
                <a:cs typeface="Gotham"/>
              </a:rPr>
              <a:t>Picjumbo</a:t>
            </a:r>
            <a:endParaRPr lang="en-US" sz="1600" dirty="0" smtClean="0">
              <a:latin typeface="Gotham"/>
              <a:cs typeface="Gotham"/>
            </a:endParaRP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Barn Images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Stock Stash</a:t>
            </a:r>
            <a:endParaRPr lang="en-US" sz="1600" dirty="0">
              <a:latin typeface="Gotham"/>
              <a:cs typeface="Gotha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Additional Free Sources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38377" y="1677377"/>
            <a:ext cx="3853930" cy="199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100"/>
              </a:spcAft>
              <a:buClr>
                <a:srgbClr val="E2615C"/>
              </a:buClr>
            </a:pPr>
            <a:r>
              <a:rPr lang="en-US" sz="1600" b="1" dirty="0" smtClean="0">
                <a:latin typeface="Gotham"/>
                <a:cs typeface="Gotham"/>
              </a:rPr>
              <a:t>Icons + graphics: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err="1" smtClean="0">
                <a:latin typeface="Gotham"/>
                <a:cs typeface="Gotham"/>
              </a:rPr>
              <a:t>Freepik</a:t>
            </a:r>
            <a:r>
              <a:rPr lang="en-US" sz="1600" dirty="0" smtClean="0">
                <a:latin typeface="Gotham"/>
                <a:cs typeface="Gotham"/>
              </a:rPr>
              <a:t> </a:t>
            </a:r>
            <a:br>
              <a:rPr lang="en-US" sz="1600" dirty="0" smtClean="0">
                <a:latin typeface="Gotham"/>
                <a:cs typeface="Gotham"/>
              </a:rPr>
            </a:br>
            <a:r>
              <a:rPr lang="en-US" sz="1600" dirty="0" smtClean="0">
                <a:latin typeface="Gotham"/>
                <a:cs typeface="Gotham"/>
              </a:rPr>
              <a:t>(subscription or attribution)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err="1" smtClean="0">
                <a:latin typeface="Gotham"/>
                <a:cs typeface="Gotham"/>
              </a:rPr>
              <a:t>Flaticon</a:t>
            </a:r>
            <a:r>
              <a:rPr lang="en-US" sz="1600" dirty="0" smtClean="0">
                <a:latin typeface="Gotham"/>
                <a:cs typeface="Gotham"/>
              </a:rPr>
              <a:t> </a:t>
            </a:r>
            <a:br>
              <a:rPr lang="en-US" sz="1600" dirty="0" smtClean="0">
                <a:latin typeface="Gotham"/>
                <a:cs typeface="Gotham"/>
              </a:rPr>
            </a:br>
            <a:r>
              <a:rPr lang="en-US" sz="1600" dirty="0" smtClean="0">
                <a:latin typeface="Gotham"/>
                <a:cs typeface="Gotham"/>
              </a:rPr>
              <a:t>(subscription or attribution)</a:t>
            </a:r>
          </a:p>
          <a:p>
            <a:pPr marL="228600" indent="-228600">
              <a:spcAft>
                <a:spcPts val="11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Pattern Library</a:t>
            </a:r>
            <a:endParaRPr lang="en-US" sz="16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231457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026583" y="2159529"/>
            <a:ext cx="7154334" cy="1608137"/>
          </a:xfrm>
          <a:prstGeom prst="rect">
            <a:avLst/>
          </a:prstGeom>
        </p:spPr>
        <p:txBody>
          <a:bodyPr/>
          <a:lstStyle/>
          <a:p>
            <a:r>
              <a:rPr lang="en-US" sz="3200" dirty="0" smtClean="0">
                <a:solidFill>
                  <a:srgbClr val="FFFFFF"/>
                </a:solidFill>
                <a:latin typeface="Gotham Bold"/>
                <a:cs typeface="Gotham Bold"/>
              </a:rPr>
              <a:t>Paid and </a:t>
            </a:r>
            <a:br>
              <a:rPr lang="en-US" sz="3200" dirty="0" smtClean="0">
                <a:solidFill>
                  <a:srgbClr val="FFFFFF"/>
                </a:solidFill>
                <a:latin typeface="Gotham Bold"/>
                <a:cs typeface="Gotham Bold"/>
              </a:rPr>
            </a:br>
            <a:r>
              <a:rPr lang="en-US" sz="3200" dirty="0" smtClean="0">
                <a:solidFill>
                  <a:srgbClr val="FFFFFF"/>
                </a:solidFill>
                <a:latin typeface="Gotham Bold"/>
                <a:cs typeface="Gotham Bold"/>
              </a:rPr>
              <a:t>Subscription-Based Sites</a:t>
            </a:r>
            <a:endParaRPr lang="en-US" sz="3200" dirty="0">
              <a:solidFill>
                <a:srgbClr val="FFFFFF"/>
              </a:solidFill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112018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86917" y="1267629"/>
            <a:ext cx="3058581" cy="3749614"/>
          </a:xfrm>
          <a:prstGeom prst="rect">
            <a:avLst/>
          </a:prstGeom>
          <a:solidFill>
            <a:srgbClr val="4AB2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2210" y="1254674"/>
            <a:ext cx="4332623" cy="376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latin typeface="Gotham"/>
                <a:cs typeface="Gotham"/>
              </a:rPr>
              <a:t>iStock Photo </a:t>
            </a:r>
            <a:r>
              <a:rPr lang="mr-IN" sz="1600" dirty="0" smtClean="0">
                <a:latin typeface="Gotham"/>
                <a:cs typeface="Gotham"/>
              </a:rPr>
              <a:t>–</a:t>
            </a:r>
            <a:r>
              <a:rPr lang="en-US" sz="1600" dirty="0" smtClean="0">
                <a:latin typeface="Gotham"/>
                <a:cs typeface="Gotham"/>
              </a:rPr>
              <a:t> Credits or subscription</a:t>
            </a:r>
          </a:p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latin typeface="Gotham"/>
                <a:cs typeface="Gotham"/>
              </a:rPr>
              <a:t>Shutterstock</a:t>
            </a:r>
            <a:r>
              <a:rPr lang="en-US" sz="1600" dirty="0" smtClean="0">
                <a:latin typeface="Gotham"/>
                <a:cs typeface="Gotham"/>
              </a:rPr>
              <a:t> – Image packs </a:t>
            </a:r>
            <a:br>
              <a:rPr lang="en-US" sz="1600" dirty="0" smtClean="0">
                <a:latin typeface="Gotham"/>
                <a:cs typeface="Gotham"/>
              </a:rPr>
            </a:br>
            <a:r>
              <a:rPr lang="en-US" sz="1600" dirty="0" smtClean="0">
                <a:latin typeface="Gotham"/>
                <a:cs typeface="Gotham"/>
              </a:rPr>
              <a:t>or subscription</a:t>
            </a:r>
          </a:p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latin typeface="Gotham"/>
                <a:cs typeface="Gotham"/>
              </a:rPr>
              <a:t>Getty Images </a:t>
            </a:r>
            <a:r>
              <a:rPr lang="en-US" sz="1600" dirty="0" smtClean="0">
                <a:latin typeface="Gotham"/>
                <a:cs typeface="Gotham"/>
              </a:rPr>
              <a:t>– </a:t>
            </a:r>
            <a:r>
              <a:rPr lang="en-US" sz="1600" dirty="0">
                <a:latin typeface="Gotham"/>
                <a:cs typeface="Gotham"/>
              </a:rPr>
              <a:t>I</a:t>
            </a:r>
            <a:r>
              <a:rPr lang="en-US" sz="1600" dirty="0" smtClean="0">
                <a:latin typeface="Gotham"/>
                <a:cs typeface="Gotham"/>
              </a:rPr>
              <a:t>ndividual images (pricey)</a:t>
            </a:r>
          </a:p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latin typeface="Gotham"/>
                <a:cs typeface="Gotham"/>
              </a:rPr>
              <a:t>Thinkstock</a:t>
            </a:r>
            <a:r>
              <a:rPr lang="en-US" sz="1600" dirty="0" smtClean="0">
                <a:latin typeface="Gotham"/>
                <a:cs typeface="Gotham"/>
              </a:rPr>
              <a:t> – Image packs or subscription (pricey)</a:t>
            </a:r>
          </a:p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latin typeface="Gotham"/>
                <a:cs typeface="Gotham"/>
              </a:rPr>
              <a:t>Adobe Stock </a:t>
            </a:r>
            <a:r>
              <a:rPr lang="en-US" sz="1600" dirty="0" smtClean="0">
                <a:latin typeface="Gotham"/>
                <a:cs typeface="Gotham"/>
              </a:rPr>
              <a:t>– Subscription </a:t>
            </a:r>
            <a:br>
              <a:rPr lang="en-US" sz="1600" dirty="0" smtClean="0">
                <a:latin typeface="Gotham"/>
                <a:cs typeface="Gotham"/>
              </a:rPr>
            </a:br>
            <a:r>
              <a:rPr lang="en-US" sz="1600" dirty="0" smtClean="0">
                <a:latin typeface="Gotham"/>
                <a:cs typeface="Gotham"/>
              </a:rPr>
              <a:t>(free 1-month trial)</a:t>
            </a:r>
          </a:p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600" b="1" dirty="0" smtClean="0">
                <a:latin typeface="Gotham"/>
                <a:cs typeface="Gotham"/>
              </a:rPr>
              <a:t>Dreamstime</a:t>
            </a:r>
            <a:r>
              <a:rPr lang="en-US" sz="1600" dirty="0" smtClean="0">
                <a:latin typeface="Gotham"/>
                <a:cs typeface="Gotham"/>
              </a:rPr>
              <a:t> – </a:t>
            </a:r>
            <a:r>
              <a:rPr lang="en-US" sz="1600" dirty="0">
                <a:latin typeface="Gotham"/>
                <a:cs typeface="Gotham"/>
              </a:rPr>
              <a:t>I</a:t>
            </a:r>
            <a:r>
              <a:rPr lang="en-US" sz="1600" dirty="0" smtClean="0">
                <a:latin typeface="Gotham"/>
                <a:cs typeface="Gotham"/>
              </a:rPr>
              <a:t>mage packs PLUS free photos</a:t>
            </a:r>
            <a:endParaRPr lang="en-US" sz="1600" b="1" dirty="0" smtClean="0">
              <a:latin typeface="Gotham"/>
              <a:cs typeface="Gotha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Standard Stock Sites…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56250" y="1442989"/>
            <a:ext cx="2889247" cy="3359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400" b="1" dirty="0" smtClean="0">
                <a:solidFill>
                  <a:srgbClr val="FFFFFF"/>
                </a:solidFill>
                <a:latin typeface="Bitter Bold"/>
                <a:cs typeface="Bitter Bold"/>
              </a:rPr>
              <a:t>Pros: </a:t>
            </a:r>
          </a:p>
          <a:p>
            <a:pPr marL="301752" indent="-228600">
              <a:spcAft>
                <a:spcPts val="1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Huge libraries with pages </a:t>
            </a:r>
            <a:b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</a:b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and pages of images</a:t>
            </a:r>
          </a:p>
          <a:p>
            <a:pPr marL="301752" indent="-228600">
              <a:spcAft>
                <a:spcPts val="2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Illustrations, photos, </a:t>
            </a:r>
            <a:b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</a:b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and videos</a:t>
            </a:r>
          </a:p>
          <a:p>
            <a:pPr>
              <a:spcAft>
                <a:spcPts val="1000"/>
              </a:spcAft>
            </a:pPr>
            <a:r>
              <a:rPr lang="en-US" sz="1400" b="1" dirty="0" smtClean="0">
                <a:solidFill>
                  <a:srgbClr val="FFFFFF"/>
                </a:solidFill>
                <a:latin typeface="Bitter Bold"/>
                <a:cs typeface="Bitter Bold"/>
              </a:rPr>
              <a:t>Cons: </a:t>
            </a:r>
          </a:p>
          <a:p>
            <a:pPr marL="228600" indent="-228600">
              <a:spcAft>
                <a:spcPts val="1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Many photos </a:t>
            </a:r>
            <a:r>
              <a:rPr lang="en-US" sz="1400" i="1" dirty="0" smtClean="0">
                <a:solidFill>
                  <a:srgbClr val="FFFFFF"/>
                </a:solidFill>
                <a:latin typeface="Bitter Bold"/>
                <a:cs typeface="Bitter Bold"/>
              </a:rPr>
              <a:t>look</a:t>
            </a: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 stock</a:t>
            </a:r>
          </a:p>
          <a:p>
            <a:pPr marL="228600" indent="-228600">
              <a:spcAft>
                <a:spcPts val="1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Can </a:t>
            </a:r>
            <a:r>
              <a:rPr lang="en-US" sz="1400" dirty="0">
                <a:solidFill>
                  <a:srgbClr val="FFFFFF"/>
                </a:solidFill>
                <a:latin typeface="Bitter Bold"/>
                <a:cs typeface="Bitter Bold"/>
              </a:rPr>
              <a:t>be </a:t>
            </a: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pricey</a:t>
            </a:r>
          </a:p>
          <a:p>
            <a:pPr marL="228600" indent="-228600">
              <a:spcAft>
                <a:spcPts val="1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Tailored </a:t>
            </a:r>
            <a:r>
              <a:rPr lang="en-US" sz="1400" dirty="0">
                <a:solidFill>
                  <a:srgbClr val="FFFFFF"/>
                </a:solidFill>
                <a:latin typeface="Bitter Bold"/>
                <a:cs typeface="Bitter Bold"/>
              </a:rPr>
              <a:t>for larger </a:t>
            </a: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firms with a high monthly </a:t>
            </a:r>
            <a:b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</a:b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volume of downloads</a:t>
            </a:r>
            <a:endParaRPr lang="en-US" sz="1400" dirty="0">
              <a:solidFill>
                <a:srgbClr val="FFFFFF"/>
              </a:solidFill>
              <a:latin typeface="Bitter Bold"/>
              <a:cs typeface="Bitter Bold"/>
            </a:endParaRPr>
          </a:p>
        </p:txBody>
      </p:sp>
    </p:spTree>
    <p:extLst>
      <p:ext uri="{BB962C8B-B14F-4D97-AF65-F5344CB8AC3E}">
        <p14:creationId xmlns:p14="http://schemas.microsoft.com/office/powerpoint/2010/main" val="1097590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86917" y="1267628"/>
            <a:ext cx="3058581" cy="3431371"/>
          </a:xfrm>
          <a:prstGeom prst="rect">
            <a:avLst/>
          </a:prstGeom>
          <a:solidFill>
            <a:srgbClr val="4AB2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2210" y="1254674"/>
            <a:ext cx="4332623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de-DE" sz="1600" b="1" dirty="0" smtClean="0">
                <a:latin typeface="Gotham"/>
                <a:cs typeface="Gotham"/>
              </a:rPr>
              <a:t>Stocksy</a:t>
            </a:r>
            <a:r>
              <a:rPr lang="de-DE" sz="1600" dirty="0" smtClean="0">
                <a:latin typeface="Gotham"/>
                <a:cs typeface="Gotham"/>
              </a:rPr>
              <a:t> – Pay for </a:t>
            </a:r>
            <a:r>
              <a:rPr lang="de-DE" sz="1600" dirty="0">
                <a:latin typeface="Gotham"/>
                <a:cs typeface="Gotham"/>
              </a:rPr>
              <a:t>i</a:t>
            </a:r>
            <a:r>
              <a:rPr lang="de-DE" sz="1600" dirty="0" smtClean="0">
                <a:latin typeface="Gotham"/>
                <a:cs typeface="Gotham"/>
              </a:rPr>
              <a:t>ndividual images, unique images, can be pricey depending on size</a:t>
            </a:r>
          </a:p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de-DE" sz="1600" b="1" dirty="0">
                <a:latin typeface="Gotham"/>
                <a:cs typeface="Gotham"/>
              </a:rPr>
              <a:t>C</a:t>
            </a:r>
            <a:r>
              <a:rPr lang="de-DE" sz="1600" b="1" dirty="0" smtClean="0">
                <a:latin typeface="Gotham"/>
                <a:cs typeface="Gotham"/>
              </a:rPr>
              <a:t>reative Market </a:t>
            </a:r>
            <a:r>
              <a:rPr lang="de-DE" sz="1600" dirty="0" smtClean="0">
                <a:latin typeface="Gotham"/>
                <a:cs typeface="Gotham"/>
              </a:rPr>
              <a:t>– A complete source for creative entrepreneurs that includes photos, images, graphics, </a:t>
            </a:r>
            <a:br>
              <a:rPr lang="de-DE" sz="1600" dirty="0" smtClean="0">
                <a:latin typeface="Gotham"/>
                <a:cs typeface="Gotham"/>
              </a:rPr>
            </a:br>
            <a:r>
              <a:rPr lang="de-DE" sz="1600" dirty="0" smtClean="0">
                <a:latin typeface="Gotham"/>
                <a:cs typeface="Gotham"/>
              </a:rPr>
              <a:t>and fonts</a:t>
            </a:r>
          </a:p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de-DE" sz="1600" b="1" dirty="0">
                <a:latin typeface="Gotham"/>
                <a:cs typeface="Gotham"/>
              </a:rPr>
              <a:t>H</a:t>
            </a:r>
            <a:r>
              <a:rPr lang="de-DE" sz="1600" b="1" dirty="0" smtClean="0">
                <a:latin typeface="Gotham"/>
                <a:cs typeface="Gotham"/>
              </a:rPr>
              <a:t>aute Stock </a:t>
            </a:r>
            <a:r>
              <a:rPr lang="de-DE" sz="1600" dirty="0" smtClean="0">
                <a:latin typeface="Gotham"/>
                <a:cs typeface="Gotham"/>
              </a:rPr>
              <a:t>– Subscription-based site  for female entrepreneurs, lots of flatlay options</a:t>
            </a:r>
          </a:p>
          <a:p>
            <a:pPr marL="228600" indent="-228600">
              <a:spcAft>
                <a:spcPts val="15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de-DE" sz="1600" b="1" dirty="0" smtClean="0">
                <a:latin typeface="Gotham"/>
                <a:cs typeface="Gotham"/>
              </a:rPr>
              <a:t>Fotolia</a:t>
            </a:r>
            <a:r>
              <a:rPr lang="de-DE" sz="1600" dirty="0" smtClean="0">
                <a:latin typeface="Gotham"/>
                <a:cs typeface="Gotham"/>
              </a:rPr>
              <a:t> – Credits or subscription, good variety of images, reasonably priced</a:t>
            </a:r>
            <a:endParaRPr lang="en-US" sz="1600" b="1" dirty="0" smtClean="0">
              <a:latin typeface="Gotham"/>
              <a:cs typeface="Gotha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The New Kids on The Block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56251" y="1442989"/>
            <a:ext cx="2603500" cy="3016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400" b="1" dirty="0" smtClean="0">
                <a:solidFill>
                  <a:srgbClr val="FFFFFF"/>
                </a:solidFill>
                <a:latin typeface="Bitter Bold"/>
                <a:cs typeface="Bitter Bold"/>
              </a:rPr>
              <a:t>Pros: </a:t>
            </a:r>
          </a:p>
          <a:p>
            <a:pPr marL="301752" indent="-228600">
              <a:spcAft>
                <a:spcPts val="1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Tailored for entrepreneurs</a:t>
            </a:r>
          </a:p>
          <a:p>
            <a:pPr marL="301752" indent="-228600">
              <a:spcAft>
                <a:spcPts val="2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FFFFFF"/>
                </a:solidFill>
                <a:latin typeface="Bitter Bold"/>
                <a:cs typeface="Bitter Bold"/>
              </a:rPr>
              <a:t>U</a:t>
            </a: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nique, out-of-the-box images</a:t>
            </a:r>
          </a:p>
          <a:p>
            <a:pPr>
              <a:spcAft>
                <a:spcPts val="1000"/>
              </a:spcAft>
            </a:pPr>
            <a:r>
              <a:rPr lang="en-US" sz="1400" b="1" dirty="0" smtClean="0">
                <a:solidFill>
                  <a:srgbClr val="FFFFFF"/>
                </a:solidFill>
                <a:latin typeface="Bitter Bold"/>
                <a:cs typeface="Bitter Bold"/>
              </a:rPr>
              <a:t>Cons: </a:t>
            </a:r>
          </a:p>
          <a:p>
            <a:pPr marL="228600" indent="-228600">
              <a:spcAft>
                <a:spcPts val="1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Fewer images to choose from</a:t>
            </a:r>
          </a:p>
          <a:p>
            <a:pPr marL="228600" indent="-228600">
              <a:spcAft>
                <a:spcPts val="1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rgbClr val="FFFFFF"/>
                </a:solidFill>
                <a:latin typeface="Bitter Bold"/>
                <a:cs typeface="Bitter Bold"/>
              </a:rPr>
              <a:t>Can be hard to find what you need</a:t>
            </a:r>
            <a:endParaRPr lang="en-US" sz="1400" dirty="0">
              <a:solidFill>
                <a:srgbClr val="FFFFFF"/>
              </a:solidFill>
              <a:latin typeface="Bitter Bold"/>
              <a:cs typeface="Bitter Bold"/>
            </a:endParaRPr>
          </a:p>
        </p:txBody>
      </p:sp>
    </p:spTree>
    <p:extLst>
      <p:ext uri="{BB962C8B-B14F-4D97-AF65-F5344CB8AC3E}">
        <p14:creationId xmlns:p14="http://schemas.microsoft.com/office/powerpoint/2010/main" val="1657078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016000" y="2318274"/>
            <a:ext cx="7154334" cy="1608137"/>
          </a:xfrm>
          <a:prstGeom prst="rect">
            <a:avLst/>
          </a:prstGeom>
        </p:spPr>
        <p:txBody>
          <a:bodyPr/>
          <a:lstStyle/>
          <a:p>
            <a:r>
              <a:rPr lang="en-US" sz="3200" dirty="0" smtClean="0">
                <a:solidFill>
                  <a:srgbClr val="FFFFFF"/>
                </a:solidFill>
                <a:latin typeface="Gotham Bold"/>
                <a:cs typeface="Gotham Bold"/>
              </a:rPr>
              <a:t>Free Photo Sites</a:t>
            </a:r>
            <a:endParaRPr lang="en-US" sz="3200" dirty="0">
              <a:solidFill>
                <a:srgbClr val="FFFFFF"/>
              </a:solidFill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319094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85864" y="2138948"/>
            <a:ext cx="4180973" cy="1749034"/>
          </a:xfrm>
        </p:spPr>
        <p:txBody>
          <a:bodyPr/>
          <a:lstStyle/>
          <a:p>
            <a:r>
              <a:rPr lang="en-US" sz="2800" b="1" dirty="0" smtClean="0">
                <a:latin typeface="Gotham Bold"/>
                <a:cs typeface="Gotham Bold"/>
              </a:rPr>
              <a:t>Creative Commons License</a:t>
            </a:r>
            <a:endParaRPr lang="en-US" sz="2800" b="1" dirty="0"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2928652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692" y="357840"/>
            <a:ext cx="84406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Photos Licensed Under Creative Commons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Are Largely Public Domain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0236" y="1445039"/>
            <a:ext cx="6787444" cy="3765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sk-SK" sz="1600" b="1" dirty="0">
                <a:latin typeface="Gotham"/>
                <a:cs typeface="Gotham"/>
              </a:rPr>
              <a:t>CC </a:t>
            </a:r>
            <a:r>
              <a:rPr lang="sk-SK" sz="1600" b="1" dirty="0" smtClean="0">
                <a:latin typeface="Gotham"/>
                <a:cs typeface="Gotham"/>
              </a:rPr>
              <a:t>0.0 + CC 1.0 </a:t>
            </a: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sk-SK" sz="1600" dirty="0" smtClean="0">
                <a:latin typeface="Gotham"/>
                <a:cs typeface="Gotham"/>
              </a:rPr>
              <a:t>Free to use </a:t>
            </a:r>
            <a:r>
              <a:rPr lang="sk-SK" sz="1600" dirty="0">
                <a:latin typeface="Gotham"/>
                <a:cs typeface="Gotham"/>
              </a:rPr>
              <a:t>for </a:t>
            </a:r>
            <a:r>
              <a:rPr lang="en-US" sz="1600" dirty="0">
                <a:latin typeface="Gotham"/>
                <a:cs typeface="Gotham"/>
              </a:rPr>
              <a:t>personal and commercial use.</a:t>
            </a: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>
                <a:latin typeface="Gotham"/>
                <a:cs typeface="Gotham"/>
              </a:rPr>
              <a:t>You can modify, copy, resell, and distribute the photos in any medium or format</a:t>
            </a:r>
            <a:r>
              <a:rPr lang="en-US" sz="1600" dirty="0" smtClean="0">
                <a:latin typeface="Gotham"/>
                <a:cs typeface="Gotham"/>
              </a:rPr>
              <a:t>.</a:t>
            </a:r>
            <a:endParaRPr lang="en-US" sz="1600" dirty="0">
              <a:latin typeface="Gotham"/>
              <a:cs typeface="Gotham"/>
            </a:endParaRP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>
                <a:latin typeface="Gotham"/>
                <a:cs typeface="Gotham"/>
              </a:rPr>
              <a:t>A</a:t>
            </a:r>
            <a:r>
              <a:rPr lang="en-US" sz="1600" dirty="0" smtClean="0">
                <a:latin typeface="Gotham"/>
                <a:cs typeface="Gotham"/>
              </a:rPr>
              <a:t>ttribution</a:t>
            </a:r>
            <a:r>
              <a:rPr lang="sk-SK" sz="1600" dirty="0" smtClean="0">
                <a:latin typeface="Gotham"/>
                <a:cs typeface="Gotham"/>
              </a:rPr>
              <a:t> </a:t>
            </a:r>
            <a:r>
              <a:rPr lang="en-US" sz="1600" dirty="0" smtClean="0">
                <a:latin typeface="Gotham"/>
                <a:cs typeface="Gotham"/>
              </a:rPr>
              <a:t>is </a:t>
            </a:r>
            <a:r>
              <a:rPr lang="en-US" sz="1600" i="1" dirty="0" smtClean="0">
                <a:latin typeface="Gotham"/>
                <a:cs typeface="Gotham"/>
              </a:rPr>
              <a:t>not required</a:t>
            </a:r>
            <a:r>
              <a:rPr lang="en-US" sz="1600" dirty="0" smtClean="0">
                <a:latin typeface="Gotham"/>
                <a:cs typeface="Gotham"/>
              </a:rPr>
              <a:t>.</a:t>
            </a:r>
            <a:endParaRPr lang="en-US" sz="1600" dirty="0">
              <a:latin typeface="Gotham"/>
              <a:cs typeface="Gotham"/>
            </a:endParaRPr>
          </a:p>
          <a:p>
            <a:pPr>
              <a:spcAft>
                <a:spcPts val="700"/>
              </a:spcAft>
            </a:pPr>
            <a:endParaRPr lang="en-US" sz="1600" dirty="0">
              <a:latin typeface="Gotham"/>
              <a:cs typeface="Gotham"/>
            </a:endParaRPr>
          </a:p>
          <a:p>
            <a:pPr>
              <a:spcAft>
                <a:spcPts val="700"/>
              </a:spcAft>
            </a:pPr>
            <a:r>
              <a:rPr lang="en-US" sz="1600" b="1" dirty="0" smtClean="0">
                <a:latin typeface="Gotham"/>
                <a:cs typeface="Gotham"/>
              </a:rPr>
              <a:t>CC 2.0 </a:t>
            </a: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Free to use for </a:t>
            </a:r>
            <a:r>
              <a:rPr lang="en-US" sz="1600" dirty="0">
                <a:latin typeface="Gotham"/>
                <a:cs typeface="Gotham"/>
              </a:rPr>
              <a:t>personal and commercial use. </a:t>
            </a:r>
            <a:endParaRPr lang="en-US" sz="1600" dirty="0" smtClean="0">
              <a:latin typeface="Gotham"/>
              <a:cs typeface="Gotham"/>
            </a:endParaRP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>
                <a:latin typeface="Gotham"/>
                <a:cs typeface="Gotham"/>
              </a:rPr>
              <a:t>You can modify, copy, resell, and distribute the photos in any medium or </a:t>
            </a:r>
            <a:r>
              <a:rPr lang="en-US" sz="1600" dirty="0" smtClean="0">
                <a:latin typeface="Gotham"/>
                <a:cs typeface="Gotham"/>
              </a:rPr>
              <a:t>format.</a:t>
            </a: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Attribution </a:t>
            </a:r>
            <a:r>
              <a:rPr lang="en-US" sz="1600" i="1" dirty="0" smtClean="0">
                <a:latin typeface="Gotham"/>
                <a:cs typeface="Gotham"/>
              </a:rPr>
              <a:t>is required</a:t>
            </a:r>
            <a:r>
              <a:rPr lang="en-US" sz="1600" dirty="0" smtClean="0">
                <a:latin typeface="Gotham"/>
                <a:cs typeface="Gotham"/>
              </a:rPr>
              <a:t>. Can be added near the image or at the end of your post. Example: </a:t>
            </a:r>
            <a:r>
              <a:rPr lang="sk-SK" sz="1600" dirty="0" smtClean="0">
                <a:latin typeface="Gotham"/>
                <a:cs typeface="Gotham"/>
                <a:hlinkClick r:id="rId2"/>
              </a:rPr>
              <a:t>Photo</a:t>
            </a:r>
            <a:r>
              <a:rPr lang="sk-SK" sz="1600" dirty="0">
                <a:latin typeface="Gotham"/>
                <a:cs typeface="Gotham"/>
              </a:rPr>
              <a:t> by tvol / </a:t>
            </a:r>
            <a:r>
              <a:rPr lang="sk-SK" sz="1600" dirty="0">
                <a:latin typeface="Gotham"/>
                <a:cs typeface="Gotham"/>
                <a:hlinkClick r:id="rId3"/>
              </a:rPr>
              <a:t>CC </a:t>
            </a:r>
            <a:r>
              <a:rPr lang="sk-SK" sz="1600" dirty="0" smtClean="0">
                <a:latin typeface="Gotham"/>
                <a:cs typeface="Gotham"/>
                <a:hlinkClick r:id="rId3"/>
              </a:rPr>
              <a:t>BY</a:t>
            </a:r>
            <a:endParaRPr lang="en-US" sz="1600" dirty="0" smtClean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202311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20236" y="1450744"/>
            <a:ext cx="6787444" cy="351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sk-SK" sz="1600" b="1" dirty="0" smtClean="0">
                <a:latin typeface="Gotham"/>
                <a:cs typeface="Gotham"/>
              </a:rPr>
              <a:t>Attribution CC 3.0</a:t>
            </a: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sk-SK" sz="1600" dirty="0" smtClean="0">
                <a:latin typeface="Gotham"/>
                <a:cs typeface="Gotham"/>
              </a:rPr>
              <a:t>Free to use </a:t>
            </a:r>
            <a:r>
              <a:rPr lang="sk-SK" sz="1600" dirty="0">
                <a:latin typeface="Gotham"/>
                <a:cs typeface="Gotham"/>
              </a:rPr>
              <a:t>for </a:t>
            </a:r>
            <a:r>
              <a:rPr lang="en-US" sz="1600" dirty="0">
                <a:latin typeface="Gotham"/>
                <a:cs typeface="Gotham"/>
              </a:rPr>
              <a:t>personal and commercial use.</a:t>
            </a: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>
                <a:latin typeface="Gotham"/>
                <a:cs typeface="Gotham"/>
              </a:rPr>
              <a:t>You can modify, copy, resell, and distribute the photos in any medium or format</a:t>
            </a:r>
            <a:r>
              <a:rPr lang="en-US" sz="1600" dirty="0" smtClean="0">
                <a:latin typeface="Gotham"/>
                <a:cs typeface="Gotham"/>
              </a:rPr>
              <a:t>.</a:t>
            </a:r>
            <a:endParaRPr lang="en-US" sz="1600" dirty="0">
              <a:latin typeface="Gotham"/>
              <a:cs typeface="Gotham"/>
            </a:endParaRP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>
                <a:latin typeface="Gotham"/>
                <a:cs typeface="Gotham"/>
              </a:rPr>
              <a:t>A</a:t>
            </a:r>
            <a:r>
              <a:rPr lang="en-US" sz="1600" dirty="0" smtClean="0">
                <a:latin typeface="Gotham"/>
                <a:cs typeface="Gotham"/>
              </a:rPr>
              <a:t>ttribution</a:t>
            </a:r>
            <a:r>
              <a:rPr lang="sk-SK" sz="1600" dirty="0" smtClean="0">
                <a:latin typeface="Gotham"/>
                <a:cs typeface="Gotham"/>
              </a:rPr>
              <a:t> </a:t>
            </a:r>
            <a:r>
              <a:rPr lang="en-US" sz="1600" i="1" dirty="0" smtClean="0">
                <a:latin typeface="Gotham"/>
                <a:cs typeface="Gotham"/>
              </a:rPr>
              <a:t>is </a:t>
            </a:r>
            <a:r>
              <a:rPr lang="en-US" sz="1600" i="1" dirty="0">
                <a:latin typeface="Gotham"/>
                <a:cs typeface="Gotham"/>
              </a:rPr>
              <a:t>required</a:t>
            </a:r>
            <a:r>
              <a:rPr lang="en-US" sz="1600" dirty="0">
                <a:latin typeface="Gotham"/>
                <a:cs typeface="Gotham"/>
              </a:rPr>
              <a:t>. </a:t>
            </a:r>
          </a:p>
          <a:p>
            <a:pPr>
              <a:spcAft>
                <a:spcPts val="700"/>
              </a:spcAft>
            </a:pPr>
            <a:endParaRPr lang="en-US" sz="1600" dirty="0">
              <a:latin typeface="Gotham"/>
              <a:cs typeface="Gotham"/>
            </a:endParaRPr>
          </a:p>
          <a:p>
            <a:pPr>
              <a:spcAft>
                <a:spcPts val="700"/>
              </a:spcAft>
            </a:pPr>
            <a:r>
              <a:rPr lang="en-US" sz="1600" b="1" dirty="0" smtClean="0">
                <a:latin typeface="Gotham"/>
                <a:cs typeface="Gotham"/>
              </a:rPr>
              <a:t>Attribution CC 3.0 </a:t>
            </a:r>
            <a:r>
              <a:rPr lang="mr-IN" sz="1600" b="1" dirty="0" smtClean="0">
                <a:latin typeface="Gotham"/>
                <a:cs typeface="Gotham"/>
              </a:rPr>
              <a:t>–</a:t>
            </a:r>
            <a:r>
              <a:rPr lang="en-US" sz="1600" b="1" dirty="0" smtClean="0">
                <a:latin typeface="Gotham"/>
                <a:cs typeface="Gotham"/>
              </a:rPr>
              <a:t> Non Commercial </a:t>
            </a: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Free to use </a:t>
            </a:r>
            <a:r>
              <a:rPr lang="en-US" sz="1600" i="1" dirty="0" smtClean="0">
                <a:latin typeface="Gotham"/>
                <a:cs typeface="Gotham"/>
              </a:rPr>
              <a:t>for </a:t>
            </a:r>
            <a:r>
              <a:rPr lang="en-US" sz="1600" i="1" dirty="0">
                <a:latin typeface="Gotham"/>
                <a:cs typeface="Gotham"/>
              </a:rPr>
              <a:t>personal </a:t>
            </a:r>
            <a:r>
              <a:rPr lang="en-US" sz="1600" i="1" dirty="0" smtClean="0">
                <a:latin typeface="Gotham"/>
                <a:cs typeface="Gotham"/>
              </a:rPr>
              <a:t>use only</a:t>
            </a:r>
            <a:r>
              <a:rPr lang="en-US" sz="1600" dirty="0" smtClean="0">
                <a:latin typeface="Gotham"/>
                <a:cs typeface="Gotham"/>
              </a:rPr>
              <a:t>. </a:t>
            </a: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>
                <a:latin typeface="Gotham"/>
                <a:cs typeface="Gotham"/>
              </a:rPr>
              <a:t>You </a:t>
            </a:r>
            <a:r>
              <a:rPr lang="en-US" sz="1600" i="1" dirty="0" smtClean="0">
                <a:latin typeface="Gotham"/>
                <a:cs typeface="Gotham"/>
              </a:rPr>
              <a:t>cannot</a:t>
            </a:r>
            <a:r>
              <a:rPr lang="en-US" sz="1600" dirty="0" smtClean="0">
                <a:latin typeface="Gotham"/>
                <a:cs typeface="Gotham"/>
              </a:rPr>
              <a:t> </a:t>
            </a:r>
            <a:r>
              <a:rPr lang="en-US" sz="1600" dirty="0">
                <a:latin typeface="Gotham"/>
                <a:cs typeface="Gotham"/>
              </a:rPr>
              <a:t>modify, copy, resell, and distribute the photos in any medium or </a:t>
            </a:r>
            <a:r>
              <a:rPr lang="en-US" sz="1600" dirty="0" smtClean="0">
                <a:latin typeface="Gotham"/>
                <a:cs typeface="Gotham"/>
              </a:rPr>
              <a:t>format.</a:t>
            </a:r>
          </a:p>
          <a:p>
            <a:pPr marL="285750" indent="-285750">
              <a:spcAft>
                <a:spcPts val="700"/>
              </a:spcAft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Attribution </a:t>
            </a:r>
            <a:r>
              <a:rPr lang="en-US" sz="1600" i="1" dirty="0" smtClean="0">
                <a:latin typeface="Gotham"/>
                <a:cs typeface="Gotham"/>
              </a:rPr>
              <a:t>is required</a:t>
            </a:r>
            <a:r>
              <a:rPr lang="en-US" sz="1600" dirty="0" smtClean="0">
                <a:latin typeface="Gotham"/>
                <a:cs typeface="Gotham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51692" y="357840"/>
            <a:ext cx="84406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Photos Licensed Under Creative Commons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Are Largely Public Domain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287117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85864" y="2138948"/>
            <a:ext cx="4180973" cy="1749034"/>
          </a:xfrm>
        </p:spPr>
        <p:txBody>
          <a:bodyPr/>
          <a:lstStyle/>
          <a:p>
            <a:r>
              <a:rPr lang="en-US" sz="2800" b="1" dirty="0" smtClean="0">
                <a:latin typeface="Gotham Bold"/>
                <a:cs typeface="Gotham Bold"/>
              </a:rPr>
              <a:t>Photo Sources</a:t>
            </a:r>
            <a:endParaRPr lang="en-US" sz="2800" b="1" dirty="0"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2275459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9013</TotalTime>
  <Words>391</Words>
  <Application>Microsoft Macintosh PowerPoint</Application>
  <PresentationFormat>On-screen Show (16:10)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Paid and  Subscription-Based Sites</vt:lpstr>
      <vt:lpstr>PowerPoint Presentation</vt:lpstr>
      <vt:lpstr>PowerPoint Presentation</vt:lpstr>
      <vt:lpstr>Free Photo Sites</vt:lpstr>
      <vt:lpstr>Creative Commons License</vt:lpstr>
      <vt:lpstr>PowerPoint Presentation</vt:lpstr>
      <vt:lpstr>PowerPoint Presentation</vt:lpstr>
      <vt:lpstr>Photo Sources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125</cp:revision>
  <cp:lastPrinted>2017-08-06T03:08:43Z</cp:lastPrinted>
  <dcterms:created xsi:type="dcterms:W3CDTF">2017-08-06T02:36:09Z</dcterms:created>
  <dcterms:modified xsi:type="dcterms:W3CDTF">2017-12-13T20:56:49Z</dcterms:modified>
</cp:coreProperties>
</file>