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79"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imo" panose="020B0604020202020204" pitchFamily="34" charset="0"/>
      <p:regular r:id="rId26"/>
    </p:embeddedFont>
    <p:embeddedFont>
      <p:font typeface="Assistant Bold" pitchFamily="2" charset="-79"/>
      <p:regular r:id="rId27"/>
      <p:bold r:id="rId28"/>
    </p:embeddedFont>
    <p:embeddedFont>
      <p:font typeface="Assistant Regular" pitchFamily="2" charset="-79"/>
      <p:regular r:id="rId29"/>
    </p:embeddedFont>
    <p:embeddedFont>
      <p:font typeface="Assistant Regular Bold" pitchFamily="2" charset="-79"/>
      <p:regular r:id="rId30"/>
      <p:bold r:id="rId31"/>
    </p:embeddedFont>
    <p:embeddedFont>
      <p:font typeface="Calibri" panose="020F0502020204030204" pitchFamily="34" charset="0"/>
      <p:regular r:id="rId32"/>
      <p:bold r:id="rId33"/>
      <p:italic r:id="rId34"/>
      <p:boldItalic r:id="rId35"/>
    </p:embeddedFont>
    <p:embeddedFont>
      <p:font typeface="Telegraf" pitchFamily="2" charset="77"/>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8" autoAdjust="0"/>
  </p:normalViewPr>
  <p:slideViewPr>
    <p:cSldViewPr>
      <p:cViewPr varScale="1">
        <p:scale>
          <a:sx n="71" d="100"/>
          <a:sy n="71" d="100"/>
        </p:scale>
        <p:origin x="7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support.zoom.us/hc/en-us/articles/4409683389709-Enabling-or-disabling-closed-captioning-and-live-transcription-services" TargetMode="External"/><Relationship Id="rId5" Type="http://schemas.openxmlformats.org/officeDocument/2006/relationships/image" Target="../media/image4.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124" t="1574" b="3312"/>
          <a:stretch>
            <a:fillRect/>
          </a:stretch>
        </p:blipFill>
        <p:spPr>
          <a:xfrm>
            <a:off x="11217724" y="0"/>
            <a:ext cx="7070276" cy="10412464"/>
          </a:xfrm>
          <a:prstGeom prst="rect">
            <a:avLst/>
          </a:prstGeom>
        </p:spPr>
      </p:pic>
      <p:sp>
        <p:nvSpPr>
          <p:cNvPr id="3" name="AutoShape 3"/>
          <p:cNvSpPr/>
          <p:nvPr/>
        </p:nvSpPr>
        <p:spPr>
          <a:xfrm>
            <a:off x="0" y="1013809"/>
            <a:ext cx="18288000" cy="9575"/>
          </a:xfrm>
          <a:prstGeom prst="rect">
            <a:avLst/>
          </a:prstGeom>
          <a:solidFill>
            <a:srgbClr val="F0F0F0"/>
          </a:solidFill>
        </p:spPr>
      </p:sp>
      <p:sp>
        <p:nvSpPr>
          <p:cNvPr id="4" name="AutoShape 4"/>
          <p:cNvSpPr/>
          <p:nvPr/>
        </p:nvSpPr>
        <p:spPr>
          <a:xfrm rot="-5400000">
            <a:off x="586787" y="441913"/>
            <a:ext cx="63520" cy="1237093"/>
          </a:xfrm>
          <a:prstGeom prst="rect">
            <a:avLst/>
          </a:prstGeom>
          <a:solidFill>
            <a:srgbClr val="7294A8"/>
          </a:solidFill>
        </p:spPr>
      </p:sp>
      <p:grpSp>
        <p:nvGrpSpPr>
          <p:cNvPr id="5" name="Group 5"/>
          <p:cNvGrpSpPr/>
          <p:nvPr/>
        </p:nvGrpSpPr>
        <p:grpSpPr>
          <a:xfrm>
            <a:off x="618547" y="2766034"/>
            <a:ext cx="10447784" cy="4754933"/>
            <a:chOff x="0" y="0"/>
            <a:chExt cx="13930379" cy="6339911"/>
          </a:xfrm>
        </p:grpSpPr>
        <p:sp>
          <p:nvSpPr>
            <p:cNvPr id="6" name="TextBox 6"/>
            <p:cNvSpPr txBox="1"/>
            <p:nvPr/>
          </p:nvSpPr>
          <p:spPr>
            <a:xfrm>
              <a:off x="2" y="-19050"/>
              <a:ext cx="13930377" cy="522817"/>
            </a:xfrm>
            <a:prstGeom prst="rect">
              <a:avLst/>
            </a:prstGeom>
          </p:spPr>
          <p:txBody>
            <a:bodyPr lIns="0" tIns="0" rIns="0" bIns="0" rtlCol="0" anchor="t">
              <a:spAutoFit/>
            </a:bodyPr>
            <a:lstStyle/>
            <a:p>
              <a:pPr>
                <a:lnSpc>
                  <a:spcPts val="3249"/>
                </a:lnSpc>
              </a:pPr>
              <a:r>
                <a:rPr lang="en-US" sz="2499" spc="124">
                  <a:solidFill>
                    <a:srgbClr val="7294A8"/>
                  </a:solidFill>
                  <a:latin typeface="Assistant Bold"/>
                </a:rPr>
                <a:t>DBH VIRTUAL PROVIDER TRAINING​</a:t>
              </a:r>
            </a:p>
          </p:txBody>
        </p:sp>
        <p:sp>
          <p:nvSpPr>
            <p:cNvPr id="7" name="TextBox 7"/>
            <p:cNvSpPr txBox="1"/>
            <p:nvPr/>
          </p:nvSpPr>
          <p:spPr>
            <a:xfrm>
              <a:off x="0" y="1015185"/>
              <a:ext cx="13930379" cy="4318006"/>
            </a:xfrm>
            <a:prstGeom prst="rect">
              <a:avLst/>
            </a:prstGeom>
          </p:spPr>
          <p:txBody>
            <a:bodyPr lIns="0" tIns="0" rIns="0" bIns="0" rtlCol="0" anchor="t">
              <a:spAutoFit/>
            </a:bodyPr>
            <a:lstStyle/>
            <a:p>
              <a:pPr>
                <a:lnSpc>
                  <a:spcPts val="8250"/>
                </a:lnSpc>
              </a:pPr>
              <a:r>
                <a:rPr lang="en-US" sz="7500" spc="75">
                  <a:solidFill>
                    <a:srgbClr val="F0F0F0"/>
                  </a:solidFill>
                  <a:latin typeface="Telegraf"/>
                </a:rPr>
                <a:t>Technology, Implementation, and Workflow</a:t>
              </a:r>
            </a:p>
          </p:txBody>
        </p:sp>
        <p:sp>
          <p:nvSpPr>
            <p:cNvPr id="8" name="TextBox 8"/>
            <p:cNvSpPr txBox="1"/>
            <p:nvPr/>
          </p:nvSpPr>
          <p:spPr>
            <a:xfrm>
              <a:off x="0" y="5777935"/>
              <a:ext cx="13930379" cy="561976"/>
            </a:xfrm>
            <a:prstGeom prst="rect">
              <a:avLst/>
            </a:prstGeom>
          </p:spPr>
          <p:txBody>
            <a:bodyPr lIns="0" tIns="0" rIns="0" bIns="0" rtlCol="0" anchor="t">
              <a:spAutoFit/>
            </a:bodyPr>
            <a:lstStyle/>
            <a:p>
              <a:pPr>
                <a:lnSpc>
                  <a:spcPts val="3749"/>
                </a:lnSpc>
              </a:pPr>
              <a:r>
                <a:rPr lang="en-US" sz="2499" spc="74">
                  <a:solidFill>
                    <a:srgbClr val="7294A8"/>
                  </a:solidFill>
                  <a:latin typeface="Assistant Regular"/>
                </a:rPr>
                <a:t>Presenter: Andrea Piazza, Director of Virtual Programming​</a:t>
              </a:r>
            </a:p>
          </p:txBody>
        </p:sp>
      </p:grpSp>
      <p:grpSp>
        <p:nvGrpSpPr>
          <p:cNvPr id="9" name="Group 9"/>
          <p:cNvGrpSpPr/>
          <p:nvPr/>
        </p:nvGrpSpPr>
        <p:grpSpPr>
          <a:xfrm rot="-10800000">
            <a:off x="16770298"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00253"/>
            <a:ext cx="2208311" cy="686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pic>
        <p:nvPicPr>
          <p:cNvPr id="15" name="Picture 15"/>
          <p:cNvPicPr>
            <a:picLocks noChangeAspect="1"/>
          </p:cNvPicPr>
          <p:nvPr/>
        </p:nvPicPr>
        <p:blipFill>
          <a:blip r:embed="rId6"/>
          <a:srcRect/>
          <a:stretch>
            <a:fillRect/>
          </a:stretch>
        </p:blipFill>
        <p:spPr>
          <a:xfrm>
            <a:off x="3093534" y="3016159"/>
            <a:ext cx="12100932" cy="6731144"/>
          </a:xfrm>
          <a:prstGeom prst="rect">
            <a:avLst/>
          </a:prstGeom>
        </p:spPr>
      </p:pic>
      <p:sp>
        <p:nvSpPr>
          <p:cNvPr id="16" name="TextBox 16"/>
          <p:cNvSpPr txBox="1"/>
          <p:nvPr/>
        </p:nvSpPr>
        <p:spPr>
          <a:xfrm>
            <a:off x="1028700" y="1712366"/>
            <a:ext cx="11618796" cy="1059292"/>
          </a:xfrm>
          <a:prstGeom prst="rect">
            <a:avLst/>
          </a:prstGeom>
        </p:spPr>
        <p:txBody>
          <a:bodyPr lIns="0" tIns="0" rIns="0" bIns="0" rtlCol="0" anchor="t">
            <a:spAutoFit/>
          </a:bodyPr>
          <a:lstStyle/>
          <a:p>
            <a:pPr>
              <a:lnSpc>
                <a:spcPts val="7508"/>
              </a:lnSpc>
            </a:pPr>
            <a:r>
              <a:rPr lang="en-US" sz="6825" spc="68">
                <a:solidFill>
                  <a:srgbClr val="F0F0F0"/>
                </a:solidFill>
                <a:latin typeface="Telegraf"/>
              </a:rPr>
              <a:t>ZOOM Resources Packet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7"/>
          <a:srcRect/>
          <a:stretch>
            <a:fillRect/>
          </a:stretch>
        </p:blipFill>
        <p:spPr>
          <a:xfrm>
            <a:off x="15910644" y="300253"/>
            <a:ext cx="2208311" cy="686584"/>
          </a:xfrm>
          <a:prstGeom prst="rect">
            <a:avLst/>
          </a:prstGeom>
        </p:spPr>
      </p:pic>
      <p:sp>
        <p:nvSpPr>
          <p:cNvPr id="15" name="TextBox 15"/>
          <p:cNvSpPr txBox="1"/>
          <p:nvPr/>
        </p:nvSpPr>
        <p:spPr>
          <a:xfrm>
            <a:off x="672202" y="1827847"/>
            <a:ext cx="11618796" cy="961802"/>
          </a:xfrm>
          <a:prstGeom prst="rect">
            <a:avLst/>
          </a:prstGeom>
        </p:spPr>
        <p:txBody>
          <a:bodyPr lIns="0" tIns="0" rIns="0" bIns="0" rtlCol="0" anchor="t">
            <a:spAutoFit/>
          </a:bodyPr>
          <a:lstStyle/>
          <a:p>
            <a:pPr>
              <a:lnSpc>
                <a:spcPts val="7508"/>
              </a:lnSpc>
            </a:pPr>
            <a:r>
              <a:rPr lang="en-US" sz="6825" spc="68" dirty="0">
                <a:solidFill>
                  <a:srgbClr val="F0F0F0"/>
                </a:solidFill>
                <a:latin typeface="Telegraf"/>
              </a:rPr>
              <a:t>ZOOM Tips from Jacqui</a:t>
            </a:r>
          </a:p>
        </p:txBody>
      </p:sp>
      <p:pic>
        <p:nvPicPr>
          <p:cNvPr id="16" name="Technology, Implementation, and Workflow-4" descr="Technology, Implementation, and Workflow-4">
            <a:hlinkClick r:id="" action="ppaction://media"/>
            <a:extLst>
              <a:ext uri="{FF2B5EF4-FFF2-40B4-BE49-F238E27FC236}">
                <a16:creationId xmlns:a16="http://schemas.microsoft.com/office/drawing/2014/main" id="{538FAD81-0D21-8B45-8641-B548846A2C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31206"/>
          <a:stretch/>
        </p:blipFill>
        <p:spPr>
          <a:xfrm>
            <a:off x="0" y="3210170"/>
            <a:ext cx="18288000" cy="7076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63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1206"/>
            <a:ext cx="18288000" cy="2476500"/>
          </a:xfrm>
          <a:prstGeom prst="rect">
            <a:avLst/>
          </a:prstGeom>
          <a:solidFill>
            <a:srgbClr val="7294A8"/>
          </a:solidFill>
        </p:spPr>
      </p:sp>
      <p:grpSp>
        <p:nvGrpSpPr>
          <p:cNvPr id="3" name="Group 3"/>
          <p:cNvGrpSpPr/>
          <p:nvPr/>
        </p:nvGrpSpPr>
        <p:grpSpPr>
          <a:xfrm>
            <a:off x="0" y="1028700"/>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sp>
        <p:nvSpPr>
          <p:cNvPr id="15" name="TextBox 15"/>
          <p:cNvSpPr txBox="1"/>
          <p:nvPr/>
        </p:nvSpPr>
        <p:spPr>
          <a:xfrm>
            <a:off x="618546" y="1406002"/>
            <a:ext cx="11618796" cy="1059292"/>
          </a:xfrm>
          <a:prstGeom prst="rect">
            <a:avLst/>
          </a:prstGeom>
        </p:spPr>
        <p:txBody>
          <a:bodyPr lIns="0" tIns="0" rIns="0" bIns="0" rtlCol="0" anchor="t">
            <a:spAutoFit/>
          </a:bodyPr>
          <a:lstStyle/>
          <a:p>
            <a:pPr>
              <a:lnSpc>
                <a:spcPts val="7508"/>
              </a:lnSpc>
            </a:pPr>
            <a:r>
              <a:rPr lang="en-US" sz="6825" spc="68" dirty="0">
                <a:solidFill>
                  <a:srgbClr val="F0F0F0"/>
                </a:solidFill>
                <a:latin typeface="Telegraf"/>
              </a:rPr>
              <a:t>My ZOOM Tips</a:t>
            </a:r>
          </a:p>
        </p:txBody>
      </p:sp>
      <p:sp>
        <p:nvSpPr>
          <p:cNvPr id="16" name="TextBox 16"/>
          <p:cNvSpPr txBox="1"/>
          <p:nvPr/>
        </p:nvSpPr>
        <p:spPr>
          <a:xfrm>
            <a:off x="1739101" y="3140172"/>
            <a:ext cx="14809795" cy="6200736"/>
          </a:xfrm>
          <a:prstGeom prst="rect">
            <a:avLst/>
          </a:prstGeom>
        </p:spPr>
        <p:txBody>
          <a:bodyPr lIns="0" tIns="0" rIns="0" bIns="0" rtlCol="0" anchor="t">
            <a:spAutoFit/>
          </a:bodyPr>
          <a:lstStyle/>
          <a:p>
            <a:pPr marL="883830" lvl="1" indent="-441915">
              <a:lnSpc>
                <a:spcPts val="6140"/>
              </a:lnSpc>
              <a:buFont typeface="Arial"/>
              <a:buChar char="•"/>
            </a:pPr>
            <a:r>
              <a:rPr lang="en-US" sz="4093" dirty="0">
                <a:solidFill>
                  <a:srgbClr val="25537A"/>
                </a:solidFill>
                <a:latin typeface="Assistant Regular"/>
              </a:rPr>
              <a:t>Sharing Sound</a:t>
            </a:r>
          </a:p>
          <a:p>
            <a:pPr marL="883830" lvl="1" indent="-441915">
              <a:lnSpc>
                <a:spcPts val="6140"/>
              </a:lnSpc>
              <a:buFont typeface="Arial"/>
              <a:buChar char="•"/>
            </a:pPr>
            <a:r>
              <a:rPr lang="en-US" sz="4093" dirty="0">
                <a:solidFill>
                  <a:srgbClr val="25537A"/>
                </a:solidFill>
                <a:latin typeface="Assistant Regular"/>
              </a:rPr>
              <a:t>Different Types of Screen Sharing</a:t>
            </a:r>
          </a:p>
          <a:p>
            <a:pPr marL="883830" lvl="1" indent="-441915">
              <a:lnSpc>
                <a:spcPts val="6140"/>
              </a:lnSpc>
              <a:buFont typeface="Arial"/>
              <a:buChar char="•"/>
            </a:pPr>
            <a:r>
              <a:rPr lang="en-US" sz="4093" dirty="0">
                <a:solidFill>
                  <a:srgbClr val="25537A"/>
                </a:solidFill>
                <a:latin typeface="Assistant Regular"/>
              </a:rPr>
              <a:t>Zoom Support</a:t>
            </a:r>
          </a:p>
          <a:p>
            <a:pPr marL="1767660" lvl="2" indent="-589220">
              <a:lnSpc>
                <a:spcPts val="6140"/>
              </a:lnSpc>
              <a:buFont typeface="Arial"/>
              <a:buChar char="⚬"/>
            </a:pPr>
            <a:r>
              <a:rPr lang="en-US" sz="4093" dirty="0">
                <a:solidFill>
                  <a:srgbClr val="25537A"/>
                </a:solidFill>
                <a:latin typeface="Assistant Regular"/>
              </a:rPr>
              <a:t>Example:</a:t>
            </a:r>
          </a:p>
          <a:p>
            <a:pPr marL="2651490" lvl="3" indent="-662873">
              <a:lnSpc>
                <a:spcPts val="6140"/>
              </a:lnSpc>
              <a:buFont typeface="Arial"/>
              <a:buChar char="￭"/>
            </a:pPr>
            <a:r>
              <a:rPr lang="en-US" sz="4093" dirty="0">
                <a:solidFill>
                  <a:srgbClr val="25537A"/>
                </a:solidFill>
                <a:latin typeface="Assistant Regular"/>
              </a:rPr>
              <a:t>Zoom Support for Captions: </a:t>
            </a:r>
            <a:r>
              <a:rPr lang="en-US" sz="4093" dirty="0">
                <a:solidFill>
                  <a:srgbClr val="25537A"/>
                </a:solidFill>
                <a:latin typeface="Assistant Regular"/>
                <a:hlinkClick r:id="rId6"/>
              </a:rPr>
              <a:t>https://support.zoom.us/hc/en-us/articles/4409683389709-Enabling-or-disabling-closed-captioning-and-live-transcription-services</a:t>
            </a:r>
            <a:r>
              <a:rPr lang="en-US" sz="4093" dirty="0">
                <a:solidFill>
                  <a:srgbClr val="25537A"/>
                </a:solidFill>
                <a:latin typeface="Assistant Regular"/>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545797" y="2638255"/>
            <a:ext cx="16038038" cy="6289720"/>
          </a:xfrm>
          <a:prstGeom prst="rect">
            <a:avLst/>
          </a:prstGeom>
          <a:solidFill>
            <a:srgbClr val="7294A8"/>
          </a:solidFill>
        </p:spPr>
      </p:sp>
      <p:pic>
        <p:nvPicPr>
          <p:cNvPr id="15" name="Picture 15"/>
          <p:cNvPicPr>
            <a:picLocks noChangeAspect="1"/>
          </p:cNvPicPr>
          <p:nvPr/>
        </p:nvPicPr>
        <p:blipFill>
          <a:blip r:embed="rId5"/>
          <a:srcRect/>
          <a:stretch>
            <a:fillRect/>
          </a:stretch>
        </p:blipFill>
        <p:spPr>
          <a:xfrm>
            <a:off x="3934969" y="2434049"/>
            <a:ext cx="10418063" cy="6493926"/>
          </a:xfrm>
          <a:prstGeom prst="rect">
            <a:avLst/>
          </a:prstGeom>
        </p:spPr>
      </p:pic>
      <p:sp>
        <p:nvSpPr>
          <p:cNvPr id="16" name="TextBox 16"/>
          <p:cNvSpPr txBox="1"/>
          <p:nvPr/>
        </p:nvSpPr>
        <p:spPr>
          <a:xfrm>
            <a:off x="1545797" y="1376362"/>
            <a:ext cx="8620737" cy="695325"/>
          </a:xfrm>
          <a:prstGeom prst="rect">
            <a:avLst/>
          </a:prstGeom>
        </p:spPr>
        <p:txBody>
          <a:bodyPr lIns="0" tIns="0" rIns="0" bIns="0" rtlCol="0" anchor="t">
            <a:spAutoFit/>
          </a:bodyPr>
          <a:lstStyle/>
          <a:p>
            <a:pPr>
              <a:lnSpc>
                <a:spcPts val="5519"/>
              </a:lnSpc>
            </a:pPr>
            <a:r>
              <a:rPr lang="en-US" sz="4599" spc="183">
                <a:solidFill>
                  <a:srgbClr val="7294A8"/>
                </a:solidFill>
                <a:latin typeface="Assistant Bold"/>
              </a:rPr>
              <a:t>MICROSOFT SUITE</a:t>
            </a:r>
          </a:p>
        </p:txBody>
      </p:sp>
      <p:sp>
        <p:nvSpPr>
          <p:cNvPr id="17" name="TextBox 17"/>
          <p:cNvSpPr txBox="1"/>
          <p:nvPr/>
        </p:nvSpPr>
        <p:spPr>
          <a:xfrm>
            <a:off x="3320244" y="8172343"/>
            <a:ext cx="14263591" cy="459979"/>
          </a:xfrm>
          <a:prstGeom prst="rect">
            <a:avLst/>
          </a:prstGeom>
        </p:spPr>
        <p:txBody>
          <a:bodyPr lIns="0" tIns="0" rIns="0" bIns="0" rtlCol="0" anchor="t">
            <a:spAutoFit/>
          </a:bodyPr>
          <a:lstStyle/>
          <a:p>
            <a:pPr algn="ctr">
              <a:lnSpc>
                <a:spcPts val="3251"/>
              </a:lnSpc>
              <a:spcBef>
                <a:spcPct val="0"/>
              </a:spcBef>
            </a:pPr>
            <a:r>
              <a:rPr lang="en-US" sz="2955" spc="29">
                <a:solidFill>
                  <a:srgbClr val="000000"/>
                </a:solidFill>
                <a:latin typeface="Telegraf"/>
              </a:rPr>
              <a:t>https://www.microsoft.com/en-us/microsoft-365/products-apps-services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3004675" y="1479251"/>
            <a:ext cx="6955498" cy="8268052"/>
          </a:xfrm>
          <a:prstGeom prst="rect">
            <a:avLst/>
          </a:prstGeom>
        </p:spPr>
      </p:pic>
      <p:pic>
        <p:nvPicPr>
          <p:cNvPr id="15" name="Picture 15"/>
          <p:cNvPicPr>
            <a:picLocks noChangeAspect="1"/>
          </p:cNvPicPr>
          <p:nvPr/>
        </p:nvPicPr>
        <p:blipFill>
          <a:blip r:embed="rId6"/>
          <a:srcRect/>
          <a:stretch>
            <a:fillRect/>
          </a:stretch>
        </p:blipFill>
        <p:spPr>
          <a:xfrm>
            <a:off x="10322494" y="1479251"/>
            <a:ext cx="4960831" cy="8268052"/>
          </a:xfrm>
          <a:prstGeom prst="rect">
            <a:avLst/>
          </a:prstGeom>
        </p:spPr>
      </p:pic>
      <p:sp>
        <p:nvSpPr>
          <p:cNvPr id="16" name="TextBox 16"/>
          <p:cNvSpPr txBox="1"/>
          <p:nvPr/>
        </p:nvSpPr>
        <p:spPr>
          <a:xfrm>
            <a:off x="1360946" y="297013"/>
            <a:ext cx="9889419" cy="797653"/>
          </a:xfrm>
          <a:prstGeom prst="rect">
            <a:avLst/>
          </a:prstGeom>
        </p:spPr>
        <p:txBody>
          <a:bodyPr lIns="0" tIns="0" rIns="0" bIns="0" rtlCol="0" anchor="t">
            <a:spAutoFit/>
          </a:bodyPr>
          <a:lstStyle/>
          <a:p>
            <a:pPr>
              <a:lnSpc>
                <a:spcPts val="6332"/>
              </a:lnSpc>
            </a:pPr>
            <a:r>
              <a:rPr lang="en-US" sz="5276" spc="211">
                <a:solidFill>
                  <a:srgbClr val="7294A8"/>
                </a:solidFill>
                <a:latin typeface="Assistant Bold"/>
              </a:rPr>
              <a:t>MIRCOSOFT TEAMS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545797" y="2638255"/>
            <a:ext cx="16038038" cy="6098824"/>
          </a:xfrm>
          <a:prstGeom prst="rect">
            <a:avLst/>
          </a:prstGeom>
          <a:solidFill>
            <a:srgbClr val="7294A8"/>
          </a:solidFill>
        </p:spPr>
      </p:sp>
      <p:pic>
        <p:nvPicPr>
          <p:cNvPr id="15" name="Picture 15"/>
          <p:cNvPicPr>
            <a:picLocks noChangeAspect="1"/>
          </p:cNvPicPr>
          <p:nvPr/>
        </p:nvPicPr>
        <p:blipFill>
          <a:blip r:embed="rId5"/>
          <a:srcRect/>
          <a:stretch>
            <a:fillRect/>
          </a:stretch>
        </p:blipFill>
        <p:spPr>
          <a:xfrm>
            <a:off x="10317765" y="2956478"/>
            <a:ext cx="5592878" cy="5462378"/>
          </a:xfrm>
          <a:prstGeom prst="rect">
            <a:avLst/>
          </a:prstGeom>
        </p:spPr>
      </p:pic>
      <p:sp>
        <p:nvSpPr>
          <p:cNvPr id="16" name="TextBox 16"/>
          <p:cNvSpPr txBox="1"/>
          <p:nvPr/>
        </p:nvSpPr>
        <p:spPr>
          <a:xfrm>
            <a:off x="1545797" y="1291971"/>
            <a:ext cx="11263338" cy="809746"/>
          </a:xfrm>
          <a:prstGeom prst="rect">
            <a:avLst/>
          </a:prstGeom>
        </p:spPr>
        <p:txBody>
          <a:bodyPr lIns="0" tIns="0" rIns="0" bIns="0" rtlCol="0" anchor="t">
            <a:spAutoFit/>
          </a:bodyPr>
          <a:lstStyle/>
          <a:p>
            <a:pPr>
              <a:lnSpc>
                <a:spcPts val="6428"/>
              </a:lnSpc>
            </a:pPr>
            <a:r>
              <a:rPr lang="en-US" sz="5356" spc="214">
                <a:solidFill>
                  <a:srgbClr val="7294A8"/>
                </a:solidFill>
                <a:latin typeface="Assistant Bold"/>
              </a:rPr>
              <a:t>MICROSOFT SHAREPOINT</a:t>
            </a:r>
          </a:p>
        </p:txBody>
      </p:sp>
      <p:sp>
        <p:nvSpPr>
          <p:cNvPr id="17" name="TextBox 17"/>
          <p:cNvSpPr txBox="1"/>
          <p:nvPr/>
        </p:nvSpPr>
        <p:spPr>
          <a:xfrm>
            <a:off x="2521718" y="4036457"/>
            <a:ext cx="6348304" cy="3188119"/>
          </a:xfrm>
          <a:prstGeom prst="rect">
            <a:avLst/>
          </a:prstGeom>
        </p:spPr>
        <p:txBody>
          <a:bodyPr lIns="0" tIns="0" rIns="0" bIns="0" rtlCol="0" anchor="t">
            <a:spAutoFit/>
          </a:bodyPr>
          <a:lstStyle/>
          <a:p>
            <a:pPr marL="1325990" lvl="1" indent="-662995">
              <a:lnSpc>
                <a:spcPts val="8598"/>
              </a:lnSpc>
              <a:buFont typeface="Arial"/>
              <a:buChar char="•"/>
            </a:pPr>
            <a:r>
              <a:rPr lang="en-US" sz="6141">
                <a:solidFill>
                  <a:srgbClr val="F0F0F0"/>
                </a:solidFill>
                <a:latin typeface="Assistant Regular"/>
              </a:rPr>
              <a:t>CFD</a:t>
            </a:r>
          </a:p>
          <a:p>
            <a:pPr marL="1325990" lvl="1" indent="-662995">
              <a:lnSpc>
                <a:spcPts val="8598"/>
              </a:lnSpc>
              <a:buFont typeface="Arial"/>
              <a:buChar char="•"/>
            </a:pPr>
            <a:r>
              <a:rPr lang="en-US" sz="6141">
                <a:solidFill>
                  <a:srgbClr val="F0F0F0"/>
                </a:solidFill>
                <a:latin typeface="Assistant Regular"/>
              </a:rPr>
              <a:t>DMA</a:t>
            </a:r>
          </a:p>
          <a:p>
            <a:pPr marL="1325990" lvl="1" indent="-662995">
              <a:lnSpc>
                <a:spcPts val="8598"/>
              </a:lnSpc>
              <a:buFont typeface="Arial"/>
              <a:buChar char="•"/>
            </a:pPr>
            <a:r>
              <a:rPr lang="en-US" sz="6141">
                <a:solidFill>
                  <a:srgbClr val="F0F0F0"/>
                </a:solidFill>
                <a:latin typeface="Assistant Regular"/>
              </a:rPr>
              <a:t>OTHER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10297939" y="1725676"/>
            <a:ext cx="6716860" cy="6716860"/>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1195029" y="1602726"/>
            <a:ext cx="11712723" cy="1099713"/>
          </a:xfrm>
          <a:prstGeom prst="rect">
            <a:avLst/>
          </a:prstGeom>
        </p:spPr>
        <p:txBody>
          <a:bodyPr lIns="0" tIns="0" rIns="0" bIns="0" rtlCol="0" anchor="t">
            <a:spAutoFit/>
          </a:bodyPr>
          <a:lstStyle/>
          <a:p>
            <a:pPr>
              <a:lnSpc>
                <a:spcPts val="7800"/>
              </a:lnSpc>
            </a:pPr>
            <a:r>
              <a:rPr lang="en-US" sz="7091" spc="70">
                <a:solidFill>
                  <a:srgbClr val="25537A"/>
                </a:solidFill>
                <a:latin typeface="Telegraf"/>
              </a:rPr>
              <a:t>RingCentral</a:t>
            </a: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6" name="TextBox 16"/>
          <p:cNvSpPr txBox="1"/>
          <p:nvPr/>
        </p:nvSpPr>
        <p:spPr>
          <a:xfrm>
            <a:off x="1195029" y="3564854"/>
            <a:ext cx="12750140" cy="3004891"/>
          </a:xfrm>
          <a:prstGeom prst="rect">
            <a:avLst/>
          </a:prstGeom>
        </p:spPr>
        <p:txBody>
          <a:bodyPr lIns="0" tIns="0" rIns="0" bIns="0" rtlCol="0" anchor="t">
            <a:spAutoFit/>
          </a:bodyPr>
          <a:lstStyle/>
          <a:p>
            <a:pPr marL="1177945" lvl="1" indent="-588972">
              <a:lnSpc>
                <a:spcPts val="8183"/>
              </a:lnSpc>
              <a:buFont typeface="Arial"/>
              <a:buChar char="•"/>
            </a:pPr>
            <a:r>
              <a:rPr lang="en-US" sz="5455">
                <a:solidFill>
                  <a:srgbClr val="25537A"/>
                </a:solidFill>
                <a:latin typeface="Assistant Regular"/>
              </a:rPr>
              <a:t>Work Phone</a:t>
            </a:r>
          </a:p>
          <a:p>
            <a:pPr marL="1177945" lvl="1" indent="-588972">
              <a:lnSpc>
                <a:spcPts val="8183"/>
              </a:lnSpc>
              <a:buFont typeface="Arial"/>
              <a:buChar char="•"/>
            </a:pPr>
            <a:r>
              <a:rPr lang="en-US" sz="5455">
                <a:solidFill>
                  <a:srgbClr val="25537A"/>
                </a:solidFill>
                <a:latin typeface="Assistant Regular"/>
              </a:rPr>
              <a:t>Fax</a:t>
            </a:r>
          </a:p>
          <a:p>
            <a:pPr marL="1177945" lvl="1" indent="-588972">
              <a:lnSpc>
                <a:spcPts val="8183"/>
              </a:lnSpc>
              <a:buFont typeface="Arial"/>
              <a:buChar char="•"/>
            </a:pPr>
            <a:r>
              <a:rPr lang="en-US" sz="5455">
                <a:solidFill>
                  <a:srgbClr val="25537A"/>
                </a:solidFill>
                <a:latin typeface="Assistant Regular"/>
              </a:rPr>
              <a:t>Desktop App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8184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677769" y="10287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028700" y="10287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a:stretch>
            <a:fillRect/>
          </a:stretch>
        </p:blipFill>
        <p:spPr>
          <a:xfrm>
            <a:off x="7127901" y="1273201"/>
            <a:ext cx="10433426" cy="8307615"/>
          </a:xfrm>
          <a:prstGeom prst="rect">
            <a:avLst/>
          </a:prstGeom>
        </p:spPr>
      </p:pic>
      <p:grpSp>
        <p:nvGrpSpPr>
          <p:cNvPr id="15" name="Group 15"/>
          <p:cNvGrpSpPr/>
          <p:nvPr/>
        </p:nvGrpSpPr>
        <p:grpSpPr>
          <a:xfrm>
            <a:off x="1273201" y="1730922"/>
            <a:ext cx="10580811" cy="1720116"/>
            <a:chOff x="0" y="0"/>
            <a:chExt cx="14107748" cy="2293488"/>
          </a:xfrm>
        </p:grpSpPr>
        <p:sp>
          <p:nvSpPr>
            <p:cNvPr id="16" name="TextBox 16"/>
            <p:cNvSpPr txBox="1"/>
            <p:nvPr/>
          </p:nvSpPr>
          <p:spPr>
            <a:xfrm>
              <a:off x="0" y="-9525"/>
              <a:ext cx="14107748" cy="1450890"/>
            </a:xfrm>
            <a:prstGeom prst="rect">
              <a:avLst/>
            </a:prstGeom>
          </p:spPr>
          <p:txBody>
            <a:bodyPr lIns="0" tIns="0" rIns="0" bIns="0" rtlCol="0" anchor="t">
              <a:spAutoFit/>
            </a:bodyPr>
            <a:lstStyle/>
            <a:p>
              <a:pPr>
                <a:lnSpc>
                  <a:spcPts val="7831"/>
                </a:lnSpc>
              </a:pPr>
              <a:r>
                <a:rPr lang="en-US" sz="7119" spc="71">
                  <a:solidFill>
                    <a:srgbClr val="25537A"/>
                  </a:solidFill>
                  <a:latin typeface="Telegraf"/>
                </a:rPr>
                <a:t>Email</a:t>
              </a:r>
            </a:p>
          </p:txBody>
        </p:sp>
        <p:sp>
          <p:nvSpPr>
            <p:cNvPr id="17" name="TextBox 17"/>
            <p:cNvSpPr txBox="1"/>
            <p:nvPr/>
          </p:nvSpPr>
          <p:spPr>
            <a:xfrm>
              <a:off x="0" y="1709527"/>
              <a:ext cx="14107748" cy="583961"/>
            </a:xfrm>
            <a:prstGeom prst="rect">
              <a:avLst/>
            </a:prstGeom>
          </p:spPr>
          <p:txBody>
            <a:bodyPr lIns="0" tIns="0" rIns="0" bIns="0" rtlCol="0" anchor="t">
              <a:spAutoFit/>
            </a:bodyPr>
            <a:lstStyle/>
            <a:p>
              <a:pPr>
                <a:lnSpc>
                  <a:spcPts val="3464"/>
                </a:lnSpc>
              </a:pPr>
              <a:endParaRPr/>
            </a:p>
          </p:txBody>
        </p:sp>
      </p:grpSp>
      <p:sp>
        <p:nvSpPr>
          <p:cNvPr id="18" name="TextBox 18"/>
          <p:cNvSpPr txBox="1"/>
          <p:nvPr/>
        </p:nvSpPr>
        <p:spPr>
          <a:xfrm>
            <a:off x="1273201" y="2947769"/>
            <a:ext cx="5290405" cy="2830351"/>
          </a:xfrm>
          <a:prstGeom prst="rect">
            <a:avLst/>
          </a:prstGeom>
        </p:spPr>
        <p:txBody>
          <a:bodyPr lIns="0" tIns="0" rIns="0" bIns="0" rtlCol="0" anchor="t">
            <a:spAutoFit/>
          </a:bodyPr>
          <a:lstStyle/>
          <a:p>
            <a:pPr marL="878471" lvl="1" indent="-439235">
              <a:lnSpc>
                <a:spcPts val="5696"/>
              </a:lnSpc>
              <a:buFont typeface="Arial"/>
              <a:buChar char="•"/>
            </a:pPr>
            <a:r>
              <a:rPr lang="en-US" sz="4068">
                <a:solidFill>
                  <a:srgbClr val="F0F0F0"/>
                </a:solidFill>
                <a:latin typeface="Assistant Regular"/>
              </a:rPr>
              <a:t>Document in coordination of care</a:t>
            </a:r>
          </a:p>
          <a:p>
            <a:pPr marL="878471" lvl="1" indent="-439235">
              <a:lnSpc>
                <a:spcPts val="5696"/>
              </a:lnSpc>
              <a:buFont typeface="Arial"/>
              <a:buChar char="•"/>
            </a:pPr>
            <a:r>
              <a:rPr lang="en-US" sz="4068">
                <a:solidFill>
                  <a:srgbClr val="F0F0F0"/>
                </a:solidFill>
                <a:latin typeface="Assistant Regular"/>
              </a:rPr>
              <a:t>Email signature guidelines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3710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7629952" y="9430391"/>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770298" y="9430391"/>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4111395" y="3393135"/>
            <a:ext cx="10065210" cy="2309334"/>
          </a:xfrm>
          <a:prstGeom prst="rect">
            <a:avLst/>
          </a:prstGeom>
        </p:spPr>
      </p:pic>
      <p:sp>
        <p:nvSpPr>
          <p:cNvPr id="15" name="TextBox 15"/>
          <p:cNvSpPr txBox="1"/>
          <p:nvPr/>
        </p:nvSpPr>
        <p:spPr>
          <a:xfrm>
            <a:off x="1659951" y="1697185"/>
            <a:ext cx="10165482" cy="1074384"/>
          </a:xfrm>
          <a:prstGeom prst="rect">
            <a:avLst/>
          </a:prstGeom>
        </p:spPr>
        <p:txBody>
          <a:bodyPr lIns="0" tIns="0" rIns="0" bIns="0" rtlCol="0" anchor="t">
            <a:spAutoFit/>
          </a:bodyPr>
          <a:lstStyle/>
          <a:p>
            <a:pPr>
              <a:lnSpc>
                <a:spcPts val="7736"/>
              </a:lnSpc>
            </a:pPr>
            <a:r>
              <a:rPr lang="en-US" sz="7033" spc="70">
                <a:solidFill>
                  <a:srgbClr val="25537A"/>
                </a:solidFill>
                <a:latin typeface="Telegraf"/>
              </a:rPr>
              <a:t>Kipu</a:t>
            </a:r>
          </a:p>
        </p:txBody>
      </p:sp>
      <p:sp>
        <p:nvSpPr>
          <p:cNvPr id="16" name="TextBox 16"/>
          <p:cNvSpPr txBox="1"/>
          <p:nvPr/>
        </p:nvSpPr>
        <p:spPr>
          <a:xfrm>
            <a:off x="2205004" y="5976098"/>
            <a:ext cx="14809795" cy="1498680"/>
          </a:xfrm>
          <a:prstGeom prst="rect">
            <a:avLst/>
          </a:prstGeom>
        </p:spPr>
        <p:txBody>
          <a:bodyPr lIns="0" tIns="0" rIns="0" bIns="0" rtlCol="0" anchor="t">
            <a:spAutoFit/>
          </a:bodyPr>
          <a:lstStyle/>
          <a:p>
            <a:pPr marL="883830" lvl="1" indent="-441915">
              <a:lnSpc>
                <a:spcPts val="6140"/>
              </a:lnSpc>
              <a:buFont typeface="Arial"/>
              <a:buChar char="•"/>
            </a:pPr>
            <a:r>
              <a:rPr lang="en-US" sz="4093">
                <a:solidFill>
                  <a:srgbClr val="25537A"/>
                </a:solidFill>
                <a:latin typeface="Assistant Regular"/>
              </a:rPr>
              <a:t>Our primary EMR</a:t>
            </a:r>
          </a:p>
          <a:p>
            <a:pPr marL="883830" lvl="1" indent="-441915">
              <a:lnSpc>
                <a:spcPts val="6140"/>
              </a:lnSpc>
              <a:buFont typeface="Arial"/>
              <a:buChar char="•"/>
            </a:pPr>
            <a:r>
              <a:rPr lang="en-US" sz="4093">
                <a:solidFill>
                  <a:srgbClr val="25537A"/>
                </a:solidFill>
                <a:latin typeface="Assistant Regular"/>
              </a:rPr>
              <a:t>Let's walk through how to use it from a technology stand point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184589"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324935"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a:stretch>
            <a:fillRect/>
          </a:stretch>
        </p:blipFill>
        <p:spPr>
          <a:xfrm>
            <a:off x="2616557" y="2984988"/>
            <a:ext cx="13708378" cy="5483351"/>
          </a:xfrm>
          <a:prstGeom prst="rect">
            <a:avLst/>
          </a:prstGeom>
        </p:spPr>
      </p:pic>
      <p:grpSp>
        <p:nvGrpSpPr>
          <p:cNvPr id="15" name="Group 15"/>
          <p:cNvGrpSpPr/>
          <p:nvPr/>
        </p:nvGrpSpPr>
        <p:grpSpPr>
          <a:xfrm>
            <a:off x="1637630" y="1215312"/>
            <a:ext cx="7750871" cy="1368700"/>
            <a:chOff x="0" y="0"/>
            <a:chExt cx="10334494" cy="1824933"/>
          </a:xfrm>
        </p:grpSpPr>
        <p:sp>
          <p:nvSpPr>
            <p:cNvPr id="16" name="TextBox 16"/>
            <p:cNvSpPr txBox="1"/>
            <p:nvPr/>
          </p:nvSpPr>
          <p:spPr>
            <a:xfrm>
              <a:off x="0" y="-9525"/>
              <a:ext cx="10334494" cy="1230021"/>
            </a:xfrm>
            <a:prstGeom prst="rect">
              <a:avLst/>
            </a:prstGeom>
          </p:spPr>
          <p:txBody>
            <a:bodyPr lIns="0" tIns="0" rIns="0" bIns="0" rtlCol="0" anchor="t">
              <a:spAutoFit/>
            </a:bodyPr>
            <a:lstStyle/>
            <a:p>
              <a:pPr>
                <a:lnSpc>
                  <a:spcPts val="6628"/>
                </a:lnSpc>
              </a:pPr>
              <a:r>
                <a:rPr lang="en-US" sz="6025" spc="60">
                  <a:solidFill>
                    <a:srgbClr val="F0F0F0"/>
                  </a:solidFill>
                  <a:latin typeface="Telegraf"/>
                </a:rPr>
                <a:t>IT Support</a:t>
              </a:r>
            </a:p>
          </p:txBody>
        </p:sp>
        <p:sp>
          <p:nvSpPr>
            <p:cNvPr id="17" name="TextBox 17"/>
            <p:cNvSpPr txBox="1"/>
            <p:nvPr/>
          </p:nvSpPr>
          <p:spPr>
            <a:xfrm>
              <a:off x="0" y="1472850"/>
              <a:ext cx="10334494" cy="352083"/>
            </a:xfrm>
            <a:prstGeom prst="rect">
              <a:avLst/>
            </a:prstGeom>
          </p:spPr>
          <p:txBody>
            <a:bodyPr lIns="0" tIns="0" rIns="0" bIns="0" rtlCol="0" anchor="t">
              <a:spAutoFit/>
            </a:bodyPr>
            <a:lstStyle/>
            <a:p>
              <a:pPr>
                <a:lnSpc>
                  <a:spcPts val="2145"/>
                </a:lnSpc>
              </a:pPr>
              <a:endParaRPr/>
            </a:p>
          </p:txBody>
        </p:sp>
      </p:grpSp>
      <p:sp>
        <p:nvSpPr>
          <p:cNvPr id="18" name="TextBox 18"/>
          <p:cNvSpPr txBox="1"/>
          <p:nvPr/>
        </p:nvSpPr>
        <p:spPr>
          <a:xfrm>
            <a:off x="1637630" y="1954716"/>
            <a:ext cx="16035961" cy="629296"/>
          </a:xfrm>
          <a:prstGeom prst="rect">
            <a:avLst/>
          </a:prstGeom>
        </p:spPr>
        <p:txBody>
          <a:bodyPr lIns="0" tIns="0" rIns="0" bIns="0" rtlCol="0" anchor="t">
            <a:spAutoFit/>
          </a:bodyPr>
          <a:lstStyle/>
          <a:p>
            <a:pPr>
              <a:lnSpc>
                <a:spcPts val="5224"/>
              </a:lnSpc>
            </a:pPr>
            <a:r>
              <a:rPr lang="en-US" sz="3483">
                <a:solidFill>
                  <a:srgbClr val="F0F0F0"/>
                </a:solidFill>
                <a:latin typeface="Assistant Regular"/>
              </a:rPr>
              <a:t>Let's practice.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0091306" cy="10287000"/>
          </a:xfrm>
          <a:prstGeom prst="rect">
            <a:avLst/>
          </a:prstGeom>
          <a:solidFill>
            <a:srgbClr val="25537A"/>
          </a:solidFill>
        </p:spPr>
      </p:sp>
      <p:grpSp>
        <p:nvGrpSpPr>
          <p:cNvPr id="3" name="Group 3"/>
          <p:cNvGrpSpPr/>
          <p:nvPr/>
        </p:nvGrpSpPr>
        <p:grpSpPr>
          <a:xfrm>
            <a:off x="431313"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2195945" y="10287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546876"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773438" y="643545"/>
            <a:ext cx="8544430" cy="9377811"/>
            <a:chOff x="0" y="0"/>
            <a:chExt cx="11392573" cy="12503749"/>
          </a:xfrm>
        </p:grpSpPr>
        <p:sp>
          <p:nvSpPr>
            <p:cNvPr id="15" name="TextBox 15"/>
            <p:cNvSpPr txBox="1"/>
            <p:nvPr/>
          </p:nvSpPr>
          <p:spPr>
            <a:xfrm>
              <a:off x="1" y="2089661"/>
              <a:ext cx="11392570"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16" name="TextBox 16"/>
            <p:cNvSpPr txBox="1"/>
            <p:nvPr/>
          </p:nvSpPr>
          <p:spPr>
            <a:xfrm>
              <a:off x="0" y="0"/>
              <a:ext cx="11392572"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Content Synopsis</a:t>
              </a:r>
            </a:p>
          </p:txBody>
        </p:sp>
        <p:sp>
          <p:nvSpPr>
            <p:cNvPr id="17" name="TextBox 17"/>
            <p:cNvSpPr txBox="1"/>
            <p:nvPr/>
          </p:nvSpPr>
          <p:spPr>
            <a:xfrm>
              <a:off x="1" y="3033146"/>
              <a:ext cx="11392572" cy="9470602"/>
            </a:xfrm>
            <a:prstGeom prst="rect">
              <a:avLst/>
            </a:prstGeom>
          </p:spPr>
          <p:txBody>
            <a:bodyPr lIns="0" tIns="0" rIns="0" bIns="0" rtlCol="0" anchor="t">
              <a:spAutoFit/>
            </a:bodyPr>
            <a:lstStyle/>
            <a:p>
              <a:pPr marL="518158" lvl="1" indent="-259079">
                <a:lnSpc>
                  <a:spcPts val="4799"/>
                </a:lnSpc>
                <a:buFont typeface="Arial"/>
                <a:buChar char="•"/>
              </a:pPr>
              <a:r>
                <a:rPr lang="en-US" sz="2399">
                  <a:solidFill>
                    <a:srgbClr val="F0F0F0"/>
                  </a:solidFill>
                  <a:latin typeface="Assistant Regular"/>
                </a:rPr>
                <a:t>General Overview</a:t>
              </a:r>
            </a:p>
            <a:p>
              <a:pPr marL="518158" lvl="1" indent="-259079">
                <a:lnSpc>
                  <a:spcPts val="4799"/>
                </a:lnSpc>
                <a:buFont typeface="Arial"/>
                <a:buChar char="•"/>
              </a:pPr>
              <a:r>
                <a:rPr lang="en-US" sz="2399">
                  <a:solidFill>
                    <a:srgbClr val="F0F0F0"/>
                  </a:solidFill>
                  <a:latin typeface="Assistant Regular"/>
                </a:rPr>
                <a:t>DBH Technology Overview</a:t>
              </a:r>
            </a:p>
            <a:p>
              <a:pPr marL="518158" lvl="1" indent="-259079">
                <a:lnSpc>
                  <a:spcPts val="4799"/>
                </a:lnSpc>
                <a:buFont typeface="Arial"/>
                <a:buChar char="•"/>
              </a:pPr>
              <a:r>
                <a:rPr lang="en-US" sz="2399">
                  <a:solidFill>
                    <a:srgbClr val="F0F0F0"/>
                  </a:solidFill>
                  <a:latin typeface="Assistant Regular"/>
                </a:rPr>
                <a:t>Zoom</a:t>
              </a:r>
            </a:p>
            <a:p>
              <a:pPr marL="518158" lvl="1" indent="-259079">
                <a:lnSpc>
                  <a:spcPts val="4799"/>
                </a:lnSpc>
                <a:buFont typeface="Arial"/>
                <a:buChar char="•"/>
              </a:pPr>
              <a:r>
                <a:rPr lang="en-US" sz="2399">
                  <a:solidFill>
                    <a:srgbClr val="F0F0F0"/>
                  </a:solidFill>
                  <a:latin typeface="Assistant Regular"/>
                </a:rPr>
                <a:t>Microsoft Suite </a:t>
              </a:r>
            </a:p>
            <a:p>
              <a:pPr marL="518158" lvl="1" indent="-259079">
                <a:lnSpc>
                  <a:spcPts val="4799"/>
                </a:lnSpc>
                <a:buFont typeface="Arial"/>
                <a:buChar char="•"/>
              </a:pPr>
              <a:r>
                <a:rPr lang="en-US" sz="2399">
                  <a:solidFill>
                    <a:srgbClr val="F0F0F0"/>
                  </a:solidFill>
                  <a:latin typeface="Assistant Regular"/>
                </a:rPr>
                <a:t>Teams</a:t>
              </a:r>
            </a:p>
            <a:p>
              <a:pPr marL="518158" lvl="1" indent="-259079">
                <a:lnSpc>
                  <a:spcPts val="4799"/>
                </a:lnSpc>
                <a:buFont typeface="Arial"/>
                <a:buChar char="•"/>
              </a:pPr>
              <a:r>
                <a:rPr lang="en-US" sz="2399">
                  <a:solidFill>
                    <a:srgbClr val="F0F0F0"/>
                  </a:solidFill>
                  <a:latin typeface="Assistant Regular"/>
                </a:rPr>
                <a:t>Sharepoint</a:t>
              </a:r>
            </a:p>
            <a:p>
              <a:pPr marL="518160" lvl="1" indent="-259080">
                <a:lnSpc>
                  <a:spcPts val="4800"/>
                </a:lnSpc>
                <a:buFont typeface="Arial"/>
                <a:buChar char="•"/>
              </a:pPr>
              <a:r>
                <a:rPr lang="en-US" sz="2400">
                  <a:solidFill>
                    <a:srgbClr val="F0F0F0"/>
                  </a:solidFill>
                  <a:latin typeface="Assistant Regular"/>
                </a:rPr>
                <a:t>Ring</a:t>
              </a:r>
            </a:p>
            <a:p>
              <a:pPr marL="518160" lvl="1" indent="-259080">
                <a:lnSpc>
                  <a:spcPts val="4800"/>
                </a:lnSpc>
                <a:buFont typeface="Arial"/>
                <a:buChar char="•"/>
              </a:pPr>
              <a:r>
                <a:rPr lang="en-US" sz="2400">
                  <a:solidFill>
                    <a:srgbClr val="F0F0F0"/>
                  </a:solidFill>
                  <a:latin typeface="Assistant Regular"/>
                </a:rPr>
                <a:t>Email</a:t>
              </a:r>
            </a:p>
            <a:p>
              <a:pPr marL="518160" lvl="1" indent="-259080">
                <a:lnSpc>
                  <a:spcPts val="4800"/>
                </a:lnSpc>
                <a:buFont typeface="Arial"/>
                <a:buChar char="•"/>
              </a:pPr>
              <a:r>
                <a:rPr lang="en-US" sz="2400">
                  <a:solidFill>
                    <a:srgbClr val="F0F0F0"/>
                  </a:solidFill>
                  <a:latin typeface="Assistant Regular"/>
                </a:rPr>
                <a:t>KIPU</a:t>
              </a:r>
            </a:p>
            <a:p>
              <a:pPr marL="518160" lvl="1" indent="-259080">
                <a:lnSpc>
                  <a:spcPts val="4800"/>
                </a:lnSpc>
                <a:buFont typeface="Arial"/>
                <a:buChar char="•"/>
              </a:pPr>
              <a:r>
                <a:rPr lang="en-US" sz="2400">
                  <a:solidFill>
                    <a:srgbClr val="F0F0F0"/>
                  </a:solidFill>
                  <a:latin typeface="Assistant Regular"/>
                </a:rPr>
                <a:t>IT Support</a:t>
              </a:r>
            </a:p>
            <a:p>
              <a:pPr marL="518160" lvl="1" indent="-259080">
                <a:lnSpc>
                  <a:spcPts val="4800"/>
                </a:lnSpc>
                <a:buFont typeface="Arial"/>
                <a:buChar char="•"/>
              </a:pPr>
              <a:r>
                <a:rPr lang="en-US" sz="2400">
                  <a:solidFill>
                    <a:srgbClr val="F0F0F0"/>
                  </a:solidFill>
                  <a:latin typeface="Assistant Regular"/>
                </a:rPr>
                <a:t>Whats Next</a:t>
              </a:r>
            </a:p>
            <a:p>
              <a:pPr>
                <a:lnSpc>
                  <a:spcPts val="4400"/>
                </a:lnSpc>
              </a:pPr>
              <a:endParaRPr lang="en-US" sz="2400">
                <a:solidFill>
                  <a:srgbClr val="F0F0F0"/>
                </a:solidFill>
                <a:latin typeface="Assistant Regular"/>
              </a:endParaRPr>
            </a:p>
          </p:txBody>
        </p:sp>
      </p:grpSp>
      <p:pic>
        <p:nvPicPr>
          <p:cNvPr id="18" name="Picture 18"/>
          <p:cNvPicPr>
            <a:picLocks noChangeAspect="1"/>
          </p:cNvPicPr>
          <p:nvPr/>
        </p:nvPicPr>
        <p:blipFill>
          <a:blip r:embed="rId6"/>
          <a:srcRect/>
          <a:stretch>
            <a:fillRect/>
          </a:stretch>
        </p:blipFill>
        <p:spPr>
          <a:xfrm>
            <a:off x="15910644" y="300253"/>
            <a:ext cx="2208311" cy="686584"/>
          </a:xfrm>
          <a:prstGeom prst="rect">
            <a:avLst/>
          </a:prstGeom>
        </p:spPr>
      </p:pic>
      <p:pic>
        <p:nvPicPr>
          <p:cNvPr id="19" name="Technology, Implementation, and Workflow" descr="Technology, Implementation, and Workflow">
            <a:hlinkClick r:id="" action="ppaction://media"/>
            <a:extLst>
              <a:ext uri="{FF2B5EF4-FFF2-40B4-BE49-F238E27FC236}">
                <a16:creationId xmlns:a16="http://schemas.microsoft.com/office/drawing/2014/main" id="{1A805590-84DB-4347-83B3-59F022B16B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7339333" y="9013799"/>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20834" y="9095299"/>
            <a:ext cx="326002" cy="326002"/>
          </a:xfrm>
          <a:prstGeom prst="rect">
            <a:avLst/>
          </a:prstGeom>
        </p:spPr>
      </p:pic>
      <p:grpSp>
        <p:nvGrpSpPr>
          <p:cNvPr id="8" name="Group 8"/>
          <p:cNvGrpSpPr>
            <a:grpSpLocks noChangeAspect="1"/>
          </p:cNvGrpSpPr>
          <p:nvPr/>
        </p:nvGrpSpPr>
        <p:grpSpPr>
          <a:xfrm rot="-10800000">
            <a:off x="16690264" y="9013799"/>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71765" y="9095299"/>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2097464" y="1708404"/>
            <a:ext cx="14093071" cy="7989010"/>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764147" y="634020"/>
            <a:ext cx="10165482" cy="1074384"/>
          </a:xfrm>
          <a:prstGeom prst="rect">
            <a:avLst/>
          </a:prstGeom>
        </p:spPr>
        <p:txBody>
          <a:bodyPr lIns="0" tIns="0" rIns="0" bIns="0" rtlCol="0" anchor="t">
            <a:spAutoFit/>
          </a:bodyPr>
          <a:lstStyle/>
          <a:p>
            <a:pPr>
              <a:lnSpc>
                <a:spcPts val="7736"/>
              </a:lnSpc>
            </a:pPr>
            <a:r>
              <a:rPr lang="en-US" sz="7033" spc="70">
                <a:solidFill>
                  <a:srgbClr val="25537A"/>
                </a:solidFill>
                <a:latin typeface="Telegraf"/>
              </a:rPr>
              <a:t>Whats Next?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8752817" y="3010962"/>
            <a:ext cx="8017481" cy="4987774"/>
          </a:xfrm>
          <a:prstGeom prst="rect">
            <a:avLst/>
          </a:prstGeom>
        </p:spPr>
        <p:txBody>
          <a:bodyPr lIns="0" tIns="0" rIns="0" bIns="0" rtlCol="0" anchor="t">
            <a:spAutoFit/>
          </a:bodyPr>
          <a:lstStyle/>
          <a:p>
            <a:pPr>
              <a:lnSpc>
                <a:spcPts val="3291"/>
              </a:lnSpc>
            </a:pPr>
            <a:r>
              <a:rPr lang="en-US" sz="2743">
                <a:solidFill>
                  <a:srgbClr val="FEFFFF"/>
                </a:solidFill>
                <a:latin typeface="Telegraf"/>
              </a:rPr>
              <a:t>Technology, the implementation of it and the ongoing workflow is a crucial piece of telehealth to master. The technology we use as telehealth providers often defines our work and has significant impacts on our efficiency and effectiveness.  We reviewed the general overview of technology based on what the leading telehealth training organizations provide and what Discovery Behavioral Health provides. We also addressed how to troubleshoot certain challenges with technology and some future technology implementations to look out for.  </a:t>
            </a:r>
          </a:p>
        </p:txBody>
      </p:sp>
      <p:sp>
        <p:nvSpPr>
          <p:cNvPr id="6" name="TextBox 6"/>
          <p:cNvSpPr txBox="1"/>
          <p:nvPr/>
        </p:nvSpPr>
        <p:spPr>
          <a:xfrm>
            <a:off x="8752817" y="1319674"/>
            <a:ext cx="8819919" cy="777873"/>
          </a:xfrm>
          <a:prstGeom prst="rect">
            <a:avLst/>
          </a:prstGeom>
        </p:spPr>
        <p:txBody>
          <a:bodyPr lIns="0" tIns="0" rIns="0" bIns="0" rtlCol="0" anchor="t">
            <a:spAutoFit/>
          </a:bodyPr>
          <a:lstStyle/>
          <a:p>
            <a:pPr>
              <a:lnSpc>
                <a:spcPts val="6278"/>
              </a:lnSpc>
            </a:pPr>
            <a:r>
              <a:rPr lang="en-US" sz="5232" spc="209">
                <a:solidFill>
                  <a:srgbClr val="F0F0F0"/>
                </a:solidFill>
                <a:latin typeface="Assistant Bold"/>
              </a:rPr>
              <a:t>SUMMARY</a:t>
            </a:r>
          </a:p>
        </p:txBody>
      </p:sp>
      <p:pic>
        <p:nvPicPr>
          <p:cNvPr id="7" name="Picture 7"/>
          <p:cNvPicPr>
            <a:picLocks noChangeAspect="1"/>
          </p:cNvPicPr>
          <p:nvPr/>
        </p:nvPicPr>
        <p:blipFill>
          <a:blip r:embed="rId2"/>
          <a:srcRect l="20087" r="27777"/>
          <a:stretch>
            <a:fillRect/>
          </a:stretch>
        </p:blipFill>
        <p:spPr>
          <a:xfrm>
            <a:off x="1590079" y="1310149"/>
            <a:ext cx="5999232" cy="7666702"/>
          </a:xfrm>
          <a:prstGeom prst="rect">
            <a:avLst/>
          </a:prstGeom>
        </p:spPr>
      </p:pic>
      <p:grpSp>
        <p:nvGrpSpPr>
          <p:cNvPr id="8" name="Group 8"/>
          <p:cNvGrpSpPr/>
          <p:nvPr/>
        </p:nvGrpSpPr>
        <p:grpSpPr>
          <a:xfrm rot="-10800000">
            <a:off x="16770298" y="8939903"/>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93990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0" y="1240837"/>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sp>
        <p:nvSpPr>
          <p:cNvPr id="5" name="TextBox 5"/>
          <p:cNvSpPr txBox="1"/>
          <p:nvPr/>
        </p:nvSpPr>
        <p:spPr>
          <a:xfrm>
            <a:off x="447755" y="3398173"/>
            <a:ext cx="7368817" cy="3475569"/>
          </a:xfrm>
          <a:prstGeom prst="rect">
            <a:avLst/>
          </a:prstGeom>
        </p:spPr>
        <p:txBody>
          <a:bodyPr lIns="0" tIns="0" rIns="0" bIns="0" rtlCol="0" anchor="t">
            <a:spAutoFit/>
          </a:bodyPr>
          <a:lstStyle/>
          <a:p>
            <a:pPr algn="r">
              <a:lnSpc>
                <a:spcPts val="13016"/>
              </a:lnSpc>
            </a:pPr>
            <a:r>
              <a:rPr lang="en-US" sz="11833" spc="118">
                <a:solidFill>
                  <a:srgbClr val="25537A"/>
                </a:solidFill>
                <a:latin typeface="Telegraf"/>
              </a:rPr>
              <a:t>Thank You! </a:t>
            </a:r>
          </a:p>
        </p:txBody>
      </p:sp>
      <p:grpSp>
        <p:nvGrpSpPr>
          <p:cNvPr id="6" name="Group 6"/>
          <p:cNvGrpSpPr/>
          <p:nvPr/>
        </p:nvGrpSpPr>
        <p:grpSpPr>
          <a:xfrm>
            <a:off x="9144000" y="4565575"/>
            <a:ext cx="7558541" cy="1155849"/>
            <a:chOff x="0" y="0"/>
            <a:chExt cx="10078055" cy="1541132"/>
          </a:xfrm>
        </p:grpSpPr>
        <p:sp>
          <p:nvSpPr>
            <p:cNvPr id="7" name="TextBox 7"/>
            <p:cNvSpPr txBox="1"/>
            <p:nvPr/>
          </p:nvSpPr>
          <p:spPr>
            <a:xfrm>
              <a:off x="0" y="0"/>
              <a:ext cx="10078055" cy="660807"/>
            </a:xfrm>
            <a:prstGeom prst="rect">
              <a:avLst/>
            </a:prstGeom>
          </p:spPr>
          <p:txBody>
            <a:bodyPr lIns="0" tIns="0" rIns="0" bIns="0" rtlCol="0" anchor="t">
              <a:spAutoFit/>
            </a:bodyPr>
            <a:lstStyle/>
            <a:p>
              <a:pPr>
                <a:lnSpc>
                  <a:spcPts val="3902"/>
                </a:lnSpc>
              </a:pPr>
              <a:r>
                <a:rPr lang="en-US" sz="3252" spc="130">
                  <a:solidFill>
                    <a:srgbClr val="25537A"/>
                  </a:solidFill>
                  <a:latin typeface="Assistant Regular Bold"/>
                </a:rPr>
                <a:t>For Questions:</a:t>
              </a:r>
            </a:p>
          </p:txBody>
        </p:sp>
        <p:sp>
          <p:nvSpPr>
            <p:cNvPr id="8" name="TextBox 8"/>
            <p:cNvSpPr txBox="1"/>
            <p:nvPr/>
          </p:nvSpPr>
          <p:spPr>
            <a:xfrm>
              <a:off x="0" y="936287"/>
              <a:ext cx="10078055" cy="604846"/>
            </a:xfrm>
            <a:prstGeom prst="rect">
              <a:avLst/>
            </a:prstGeom>
          </p:spPr>
          <p:txBody>
            <a:bodyPr lIns="0" tIns="0" rIns="0" bIns="0" rtlCol="0" anchor="t">
              <a:spAutoFit/>
            </a:bodyPr>
            <a:lstStyle/>
            <a:p>
              <a:pPr>
                <a:lnSpc>
                  <a:spcPts val="3902"/>
                </a:lnSpc>
              </a:pPr>
              <a:r>
                <a:rPr lang="en-US" sz="2601">
                  <a:solidFill>
                    <a:srgbClr val="25537A"/>
                  </a:solidFill>
                  <a:latin typeface="Assistant Regular"/>
                </a:rPr>
                <a:t>Apiazza@discoverybh.com</a:t>
              </a:r>
            </a:p>
          </p:txBody>
        </p:sp>
      </p:grpSp>
      <p:pic>
        <p:nvPicPr>
          <p:cNvPr id="9" name="Picture 9"/>
          <p:cNvPicPr>
            <a:picLocks noChangeAspect="1"/>
          </p:cNvPicPr>
          <p:nvPr/>
        </p:nvPicPr>
        <p:blipFill>
          <a:blip r:embed="rId2"/>
          <a:srcRect/>
          <a:stretch>
            <a:fillRect/>
          </a:stretch>
        </p:blipFill>
        <p:spPr>
          <a:xfrm>
            <a:off x="15910644" y="342116"/>
            <a:ext cx="2208311" cy="68658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2022976"/>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a:off x="9995088" y="1028700"/>
            <a:ext cx="7539808" cy="7605385"/>
            <a:chOff x="0" y="0"/>
            <a:chExt cx="10053077" cy="10140513"/>
          </a:xfrm>
        </p:grpSpPr>
        <p:sp>
          <p:nvSpPr>
            <p:cNvPr id="6" name="TextBox 6"/>
            <p:cNvSpPr txBox="1"/>
            <p:nvPr/>
          </p:nvSpPr>
          <p:spPr>
            <a:xfrm>
              <a:off x="0" y="-66675"/>
              <a:ext cx="10053077" cy="1321757"/>
            </a:xfrm>
            <a:prstGeom prst="rect">
              <a:avLst/>
            </a:prstGeom>
          </p:spPr>
          <p:txBody>
            <a:bodyPr lIns="0" tIns="0" rIns="0" bIns="0" rtlCol="0" anchor="t">
              <a:spAutoFit/>
            </a:bodyPr>
            <a:lstStyle/>
            <a:p>
              <a:pPr>
                <a:lnSpc>
                  <a:spcPts val="7497"/>
                </a:lnSpc>
              </a:pPr>
              <a:r>
                <a:rPr lang="en-US" sz="6247">
                  <a:solidFill>
                    <a:srgbClr val="25537A"/>
                  </a:solidFill>
                  <a:latin typeface="Telegraf"/>
                </a:rPr>
                <a:t>Resources</a:t>
              </a:r>
            </a:p>
          </p:txBody>
        </p:sp>
        <p:sp>
          <p:nvSpPr>
            <p:cNvPr id="7" name="TextBox 7"/>
            <p:cNvSpPr txBox="1"/>
            <p:nvPr/>
          </p:nvSpPr>
          <p:spPr>
            <a:xfrm>
              <a:off x="0" y="1594079"/>
              <a:ext cx="10053077" cy="8546434"/>
            </a:xfrm>
            <a:prstGeom prst="rect">
              <a:avLst/>
            </a:prstGeom>
          </p:spPr>
          <p:txBody>
            <a:bodyPr lIns="0" tIns="0" rIns="0" bIns="0" rtlCol="0" anchor="t">
              <a:spAutoFit/>
            </a:bodyPr>
            <a:lstStyle/>
            <a:p>
              <a:pPr>
                <a:lnSpc>
                  <a:spcPts val="1894"/>
                </a:lnSpc>
              </a:pPr>
              <a:r>
                <a:rPr lang="en-US" sz="1263">
                  <a:solidFill>
                    <a:srgbClr val="25537A"/>
                  </a:solidFill>
                  <a:latin typeface="Assistant Regular"/>
                </a:rPr>
                <a:t>“Key Substance Use</a:t>
              </a:r>
              <a:r>
                <a:rPr lang="en-US" sz="1263">
                  <a:solidFill>
                    <a:srgbClr val="25537A"/>
                  </a:solidFill>
                  <a:latin typeface="Arimo"/>
                </a:rPr>
                <a:t> and Mental Health Indicators in the ...” The National Survey on Drug U</a:t>
              </a:r>
              <a:r>
                <a:rPr lang="en-US" sz="1263">
                  <a:solidFill>
                    <a:srgbClr val="25537A"/>
                  </a:solidFill>
                  <a:latin typeface="Assistant Regular"/>
                </a:rPr>
                <a:t>se and Health, Substance Abuse and Mental Health Services Administration, Oct. 2021, https://www.samhsa.gov/data/sites/default/files/reports/rpt35319/2020NSDUHFFR1PDFW102121.pdf. </a:t>
              </a:r>
            </a:p>
            <a:p>
              <a:pPr>
                <a:lnSpc>
                  <a:spcPts val="1894"/>
                </a:lnSpc>
              </a:pPr>
              <a:r>
                <a:rPr lang="en-US" sz="1263">
                  <a:solidFill>
                    <a:srgbClr val="25537A"/>
                  </a:solidFill>
                  <a:latin typeface="Assistant Regular"/>
                </a:rPr>
                <a:t>HPSA and MUA/P: HPSA scoring criteria: Guidance portal. HPSA and MUA/P: HPSA Scoring Criteria | Guidance Portal. (n.d.). Retrieved January 28, 2022, from https://www.hhs.gov/guidance/document/hpsa-and-muap-hpsa-scoring-criteria </a:t>
              </a:r>
            </a:p>
            <a:p>
              <a:pPr>
                <a:lnSpc>
                  <a:spcPts val="1894"/>
                </a:lnSpc>
              </a:pPr>
              <a:r>
                <a:rPr lang="en-US" sz="1263">
                  <a:solidFill>
                    <a:srgbClr val="25537A"/>
                  </a:solidFill>
                  <a:latin typeface="Assistant Regular"/>
                </a:rPr>
                <a:t>Two-thirds of primary care physicians can't get mental health services for patients. Commonwealth Fund. (2009, April 14). Retrieved January 28, 2022, from https://www.commonwealthfund.org/press-release/2009/two-thirds-primary-care-physicians-cant-get-mental-health-services-patients?redirect_source=%2Fpublications%2Fpress-releases%2F2009%2Fapr%2Ftwo-thirds-of-primary-care-physicians-cant-get-mental-health-services-for-patients </a:t>
              </a:r>
            </a:p>
            <a:p>
              <a:pPr>
                <a:lnSpc>
                  <a:spcPts val="1894"/>
                </a:lnSpc>
              </a:pPr>
              <a:r>
                <a:rPr lang="en-US" sz="1263">
                  <a:solidFill>
                    <a:srgbClr val="25537A"/>
                  </a:solidFill>
                  <a:latin typeface="Assistant Regular"/>
                </a:rPr>
                <a:t>Behavioral Health Workforce Projections. (2020, December). Retrieved from Health Resources &amp; Services Administration (HRSA). </a:t>
              </a:r>
            </a:p>
            <a:p>
              <a:pPr>
                <a:lnSpc>
                  <a:spcPts val="1894"/>
                </a:lnSpc>
              </a:pPr>
              <a:r>
                <a:rPr lang="en-US" sz="1263">
                  <a:solidFill>
                    <a:srgbClr val="25537A"/>
                  </a:solidFill>
                  <a:latin typeface="Assistant Regular"/>
                </a:rPr>
                <a:t>Hilty DM, Yellowlees PM, Parish MB, et al. Telepsychiatry: Effective, evidence-based and at a tipping point in healthcare delivery. Psych Clin N Amer 2015;38(3):559-592. </a:t>
              </a:r>
            </a:p>
            <a:p>
              <a:pPr>
                <a:lnSpc>
                  <a:spcPts val="1894"/>
                </a:lnSpc>
              </a:pPr>
              <a:r>
                <a:rPr lang="en-US" sz="1263">
                  <a:solidFill>
                    <a:srgbClr val="25537A"/>
                  </a:solidFill>
                  <a:latin typeface="Assistant Regular"/>
                </a:rPr>
                <a:t>Shore, J. H., &amp; Yellowlees, P. (2018). Telepsychiatry and Health Technologies: A Guide for Mental Health Professionals. Arlington, VA: American Psychiatric Association Publishing. </a:t>
              </a:r>
            </a:p>
            <a:p>
              <a:pPr>
                <a:lnSpc>
                  <a:spcPts val="1894"/>
                </a:lnSpc>
              </a:pPr>
              <a:r>
                <a:rPr lang="en-US" sz="1263">
                  <a:solidFill>
                    <a:srgbClr val="25537A"/>
                  </a:solidFill>
                  <a:latin typeface="Assistant Regular"/>
                </a:rPr>
                <a:t>https://www.healthdata.org/infographic/covid-19-pandemic-has-had-large-and-uneven-impact-global-mental-health</a:t>
              </a:r>
            </a:p>
            <a:p>
              <a:pPr>
                <a:lnSpc>
                  <a:spcPts val="1894"/>
                </a:lnSpc>
              </a:pPr>
              <a:r>
                <a:rPr lang="en-US" sz="1263">
                  <a:solidFill>
                    <a:srgbClr val="25537A"/>
                  </a:solidFill>
                  <a:latin typeface="Assistant Regular"/>
                </a:rPr>
                <a:t>Ostrowski, J., &amp; Collins, T.P. (2016). A Comparison of Telemental Health Terminology Used across Mental Health State Licensure Boards). </a:t>
              </a:r>
            </a:p>
            <a:p>
              <a:pPr>
                <a:lnSpc>
                  <a:spcPts val="1894"/>
                </a:lnSpc>
              </a:pPr>
              <a:r>
                <a:rPr lang="en-US" sz="1263">
                  <a:solidFill>
                    <a:srgbClr val="25537A"/>
                  </a:solidFill>
                  <a:latin typeface="Assistant Regular"/>
                </a:rPr>
                <a:t>National Consortium of Telehealth Resource Centers. How patients can engage in telehealth. https://www.telehealthresourcecenter.org/wp-content/uploads/2020/03/How-Patients-Can-EngageTelehealth-FINAL.pdf</a:t>
              </a:r>
            </a:p>
            <a:p>
              <a:pPr>
                <a:lnSpc>
                  <a:spcPts val="1894"/>
                </a:lnSpc>
              </a:pPr>
              <a:r>
                <a:rPr lang="en-US" sz="1263">
                  <a:solidFill>
                    <a:srgbClr val="25537A"/>
                  </a:solidFill>
                  <a:latin typeface="Assistant Regular"/>
                </a:rPr>
                <a:t>Hilty, D. M., Gentry, M. T., McKean, A. J., Cowan, K. E., Lim, R. F., &amp; Lu, F. G. (2020). Telehealth for rural diverse populations: telebehavioral and cultural competencies, clinical outcomes and administrative approaches. mHealth, 6, 20. https://doi.org/10.21037/mhealth.2019.10.04</a:t>
              </a:r>
            </a:p>
            <a:p>
              <a:pPr>
                <a:lnSpc>
                  <a:spcPts val="1894"/>
                </a:lnSpc>
              </a:pPr>
              <a:r>
                <a:rPr lang="en-US" sz="1263">
                  <a:solidFill>
                    <a:srgbClr val="25537A"/>
                  </a:solidFill>
                  <a:latin typeface="Assistant Regular"/>
                </a:rPr>
                <a:t>https://www.amazon.com/Burnout-Secret-Unlocking-Stress-Cycle/dp/198481706X</a:t>
              </a:r>
            </a:p>
          </p:txBody>
        </p:sp>
      </p:grpSp>
      <p:grpSp>
        <p:nvGrpSpPr>
          <p:cNvPr id="8" name="Group 8"/>
          <p:cNvGrpSpPr/>
          <p:nvPr/>
        </p:nvGrpSpPr>
        <p:grpSpPr>
          <a:xfrm rot="-10800000">
            <a:off x="16770298" y="8769298"/>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769298"/>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6" name="Picture 16"/>
          <p:cNvPicPr>
            <a:picLocks noChangeAspect="1"/>
          </p:cNvPicPr>
          <p:nvPr/>
        </p:nvPicPr>
        <p:blipFill>
          <a:blip r:embed="rId6"/>
          <a:srcRect/>
          <a:stretch>
            <a:fillRect/>
          </a:stretch>
        </p:blipFill>
        <p:spPr>
          <a:xfrm>
            <a:off x="15910644" y="342116"/>
            <a:ext cx="2208311" cy="686584"/>
          </a:xfrm>
          <a:prstGeom prst="rect">
            <a:avLst/>
          </a:prstGeom>
        </p:spPr>
      </p:pic>
      <p:pic>
        <p:nvPicPr>
          <p:cNvPr id="17" name="Technology, Implementation, and Workflow-3" descr="Technology, Implementation, and Workflow-3">
            <a:hlinkClick r:id="" action="ppaction://media"/>
            <a:extLst>
              <a:ext uri="{FF2B5EF4-FFF2-40B4-BE49-F238E27FC236}">
                <a16:creationId xmlns:a16="http://schemas.microsoft.com/office/drawing/2014/main" id="{BBD0D7E9-4187-6245-9E72-9DF91D7EF62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8196694" y="0"/>
            <a:ext cx="10091306" cy="10287000"/>
          </a:xfrm>
          <a:prstGeom prst="rect">
            <a:avLst/>
          </a:prstGeom>
          <a:solidFill>
            <a:srgbClr val="7294A8"/>
          </a:solidFill>
        </p:spPr>
      </p:sp>
      <p:grpSp>
        <p:nvGrpSpPr>
          <p:cNvPr id="3" name="Group 3"/>
          <p:cNvGrpSpPr/>
          <p:nvPr/>
        </p:nvGrpSpPr>
        <p:grpSpPr>
          <a:xfrm>
            <a:off x="8495915" y="1685224"/>
            <a:ext cx="8437201" cy="6916551"/>
            <a:chOff x="0" y="0"/>
            <a:chExt cx="11249602" cy="9222068"/>
          </a:xfrm>
        </p:grpSpPr>
        <p:sp>
          <p:nvSpPr>
            <p:cNvPr id="4" name="TextBox 4"/>
            <p:cNvSpPr txBox="1"/>
            <p:nvPr/>
          </p:nvSpPr>
          <p:spPr>
            <a:xfrm>
              <a:off x="1" y="2089661"/>
              <a:ext cx="11249599"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5" name="TextBox 5"/>
            <p:cNvSpPr txBox="1"/>
            <p:nvPr/>
          </p:nvSpPr>
          <p:spPr>
            <a:xfrm>
              <a:off x="0" y="0"/>
              <a:ext cx="11249600"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Overview</a:t>
              </a:r>
            </a:p>
          </p:txBody>
        </p:sp>
        <p:sp>
          <p:nvSpPr>
            <p:cNvPr id="6" name="TextBox 6"/>
            <p:cNvSpPr txBox="1"/>
            <p:nvPr/>
          </p:nvSpPr>
          <p:spPr>
            <a:xfrm>
              <a:off x="1" y="3166496"/>
              <a:ext cx="11249600" cy="6055572"/>
            </a:xfrm>
            <a:prstGeom prst="rect">
              <a:avLst/>
            </a:prstGeom>
          </p:spPr>
          <p:txBody>
            <a:bodyPr lIns="0" tIns="0" rIns="0" bIns="0" rtlCol="0" anchor="t">
              <a:spAutoFit/>
            </a:bodyPr>
            <a:lstStyle/>
            <a:p>
              <a:pPr>
                <a:lnSpc>
                  <a:spcPts val="3639"/>
                </a:lnSpc>
              </a:pPr>
              <a:r>
                <a:rPr lang="en-US" sz="2599">
                  <a:solidFill>
                    <a:srgbClr val="F0F0F0"/>
                  </a:solidFill>
                  <a:latin typeface="Assistant Regular"/>
                </a:rPr>
                <a:t>Welcome to Discovery Behavioral Health’s training on technology, implementation, and workflow. We will review general information related to the use and implementation of technology in the telehealth program. Next we will take a deeper dive into some of the technology you will be using specific to virtual programming at DBH including Zoom Health, Microsoft teams and more.  We will conclude by addressing how to troubleshoot IT issues via IT support and take a brief peak at some technology innovations you may see in the future.  </a:t>
              </a:r>
            </a:p>
          </p:txBody>
        </p:sp>
      </p:grpSp>
      <p:grpSp>
        <p:nvGrpSpPr>
          <p:cNvPr id="7" name="Group 7"/>
          <p:cNvGrpSpPr/>
          <p:nvPr/>
        </p:nvGrpSpPr>
        <p:grpSpPr>
          <a:xfrm>
            <a:off x="17195780" y="0"/>
            <a:ext cx="63520" cy="10287000"/>
            <a:chOff x="0" y="0"/>
            <a:chExt cx="84693" cy="13716000"/>
          </a:xfrm>
        </p:grpSpPr>
        <p:sp>
          <p:nvSpPr>
            <p:cNvPr id="8" name="AutoShape 8"/>
            <p:cNvSpPr/>
            <p:nvPr/>
          </p:nvSpPr>
          <p:spPr>
            <a:xfrm>
              <a:off x="35961" y="1371600"/>
              <a:ext cx="12770" cy="12344400"/>
            </a:xfrm>
            <a:prstGeom prst="rect">
              <a:avLst/>
            </a:prstGeom>
            <a:solidFill>
              <a:srgbClr val="254E72"/>
            </a:solidFill>
          </p:spPr>
        </p:sp>
        <p:sp>
          <p:nvSpPr>
            <p:cNvPr id="9" name="AutoShape 9"/>
            <p:cNvSpPr/>
            <p:nvPr/>
          </p:nvSpPr>
          <p:spPr>
            <a:xfrm>
              <a:off x="0" y="0"/>
              <a:ext cx="84693" cy="1649458"/>
            </a:xfrm>
            <a:prstGeom prst="rect">
              <a:avLst/>
            </a:prstGeom>
            <a:solidFill>
              <a:srgbClr val="254E72"/>
            </a:solidFill>
          </p:spPr>
        </p:sp>
      </p:grpSp>
      <p:grpSp>
        <p:nvGrpSpPr>
          <p:cNvPr id="10" name="Group 10"/>
          <p:cNvGrpSpPr/>
          <p:nvPr/>
        </p:nvGrpSpPr>
        <p:grpSpPr>
          <a:xfrm rot="-10800000">
            <a:off x="15580259"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4668525" y="10287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8" name="Technology, Implementation, and Workflow-2" descr="Technology, Implementation, and Workflow-2">
            <a:hlinkClick r:id="" action="ppaction://media"/>
            <a:extLst>
              <a:ext uri="{FF2B5EF4-FFF2-40B4-BE49-F238E27FC236}">
                <a16:creationId xmlns:a16="http://schemas.microsoft.com/office/drawing/2014/main" id="{F8AFD51D-644A-A243-A028-EF379224E4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7959643" y="2745313"/>
            <a:ext cx="7887962" cy="895350"/>
          </a:xfrm>
          <a:prstGeom prst="rect">
            <a:avLst/>
          </a:prstGeom>
        </p:spPr>
        <p:txBody>
          <a:bodyPr lIns="0" tIns="0" rIns="0" bIns="0" rtlCol="0" anchor="t">
            <a:spAutoFit/>
          </a:bodyPr>
          <a:lstStyle/>
          <a:p>
            <a:pPr>
              <a:lnSpc>
                <a:spcPts val="6600"/>
              </a:lnSpc>
            </a:pPr>
            <a:r>
              <a:rPr lang="en-US" sz="5500">
                <a:solidFill>
                  <a:srgbClr val="7294A8"/>
                </a:solidFill>
                <a:latin typeface="Telegraf"/>
              </a:rPr>
              <a:t>Learning Objectives</a:t>
            </a:r>
          </a:p>
        </p:txBody>
      </p:sp>
      <p:sp>
        <p:nvSpPr>
          <p:cNvPr id="6" name="TextBox 6"/>
          <p:cNvSpPr txBox="1"/>
          <p:nvPr/>
        </p:nvSpPr>
        <p:spPr>
          <a:xfrm>
            <a:off x="7696335" y="4139426"/>
            <a:ext cx="9944265" cy="2008148"/>
          </a:xfrm>
          <a:prstGeom prst="rect">
            <a:avLst/>
          </a:prstGeom>
        </p:spPr>
        <p:txBody>
          <a:bodyPr lIns="0" tIns="0" rIns="0" bIns="0" rtlCol="0" anchor="t">
            <a:spAutoFit/>
          </a:bodyPr>
          <a:lstStyle/>
          <a:p>
            <a:pPr marL="579320" lvl="1" indent="-289660">
              <a:lnSpc>
                <a:spcPts val="3219"/>
              </a:lnSpc>
              <a:buFont typeface="Arial"/>
              <a:buChar char="•"/>
            </a:pPr>
            <a:r>
              <a:rPr lang="en-US" sz="2683" spc="107">
                <a:solidFill>
                  <a:srgbClr val="F0F0F0"/>
                </a:solidFill>
                <a:latin typeface="Assistant Bold"/>
              </a:rPr>
              <a:t>GENERAL TECHNOLOGY FOR TELEHEALTH OVERVIEW</a:t>
            </a:r>
          </a:p>
          <a:p>
            <a:pPr marL="579320" lvl="1" indent="-289660">
              <a:lnSpc>
                <a:spcPts val="3219"/>
              </a:lnSpc>
              <a:buFont typeface="Arial"/>
              <a:buChar char="•"/>
            </a:pPr>
            <a:r>
              <a:rPr lang="en-US" sz="2683" spc="107">
                <a:solidFill>
                  <a:srgbClr val="F0F0F0"/>
                </a:solidFill>
                <a:latin typeface="Assistant Bold"/>
              </a:rPr>
              <a:t>DBH TECHNOLOGY OVERVIEW</a:t>
            </a:r>
          </a:p>
          <a:p>
            <a:pPr marL="579320" lvl="1" indent="-289660">
              <a:lnSpc>
                <a:spcPts val="3219"/>
              </a:lnSpc>
              <a:buFont typeface="Arial"/>
              <a:buChar char="•"/>
            </a:pPr>
            <a:r>
              <a:rPr lang="en-US" sz="2683" spc="107">
                <a:solidFill>
                  <a:srgbClr val="F0F0F0"/>
                </a:solidFill>
                <a:latin typeface="Assistant Bold"/>
              </a:rPr>
              <a:t>HOW TO USE DBH TECHNOLOGY PLATFORMS </a:t>
            </a:r>
          </a:p>
          <a:p>
            <a:pPr marL="579320" lvl="1" indent="-289660">
              <a:lnSpc>
                <a:spcPts val="3219"/>
              </a:lnSpc>
              <a:buFont typeface="Arial"/>
              <a:buChar char="•"/>
            </a:pPr>
            <a:r>
              <a:rPr lang="en-US" sz="2683" spc="107">
                <a:solidFill>
                  <a:srgbClr val="F0F0F0"/>
                </a:solidFill>
                <a:latin typeface="Assistant Bold"/>
              </a:rPr>
              <a:t>IT SUPPORT</a:t>
            </a:r>
          </a:p>
          <a:p>
            <a:pPr marL="579320" lvl="1" indent="-289660">
              <a:lnSpc>
                <a:spcPts val="3219"/>
              </a:lnSpc>
              <a:buFont typeface="Arial"/>
              <a:buChar char="•"/>
            </a:pPr>
            <a:r>
              <a:rPr lang="en-US" sz="2683" spc="107">
                <a:solidFill>
                  <a:srgbClr val="F0F0F0"/>
                </a:solidFill>
                <a:latin typeface="Assistant Bold"/>
              </a:rPr>
              <a:t>FUTURE DBH TECHNOLOGY INNOVATIONS</a:t>
            </a:r>
          </a:p>
        </p:txBody>
      </p:sp>
      <p:pic>
        <p:nvPicPr>
          <p:cNvPr id="7" name="Picture 7"/>
          <p:cNvPicPr>
            <a:picLocks noChangeAspect="1"/>
          </p:cNvPicPr>
          <p:nvPr/>
        </p:nvPicPr>
        <p:blipFill>
          <a:blip r:embed="rId2"/>
          <a:srcRect l="27756" r="27756"/>
          <a:stretch>
            <a:fillRect/>
          </a:stretch>
        </p:blipFill>
        <p:spPr>
          <a:xfrm>
            <a:off x="2091987" y="1028700"/>
            <a:ext cx="5114329" cy="7666702"/>
          </a:xfrm>
          <a:prstGeom prst="rect">
            <a:avLst/>
          </a:prstGeom>
        </p:spPr>
      </p:pic>
      <p:grpSp>
        <p:nvGrpSpPr>
          <p:cNvPr id="8" name="Group 8"/>
          <p:cNvGrpSpPr/>
          <p:nvPr/>
        </p:nvGrpSpPr>
        <p:grpSpPr>
          <a:xfrm rot="-10800000">
            <a:off x="16770298" y="8695402"/>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695402"/>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881344" y="3560258"/>
            <a:ext cx="5634908" cy="4286250"/>
          </a:xfrm>
          <a:prstGeom prst="rect">
            <a:avLst/>
          </a:prstGeom>
        </p:spPr>
        <p:txBody>
          <a:bodyPr lIns="0" tIns="0" rIns="0" bIns="0" rtlCol="0" anchor="t">
            <a:spAutoFit/>
          </a:bodyPr>
          <a:lstStyle/>
          <a:p>
            <a:pPr>
              <a:lnSpc>
                <a:spcPts val="8250"/>
              </a:lnSpc>
            </a:pPr>
            <a:r>
              <a:rPr lang="en-US" sz="7500" spc="75">
                <a:solidFill>
                  <a:srgbClr val="FEFFFF"/>
                </a:solidFill>
                <a:latin typeface="Telegraf"/>
              </a:rPr>
              <a:t>5 Questions You Will be Able to Answer</a:t>
            </a:r>
          </a:p>
        </p:txBody>
      </p:sp>
      <p:grpSp>
        <p:nvGrpSpPr>
          <p:cNvPr id="6" name="Group 6"/>
          <p:cNvGrpSpPr/>
          <p:nvPr/>
        </p:nvGrpSpPr>
        <p:grpSpPr>
          <a:xfrm>
            <a:off x="9816714" y="2152751"/>
            <a:ext cx="6985386" cy="1402917"/>
            <a:chOff x="0" y="0"/>
            <a:chExt cx="9313848" cy="1870556"/>
          </a:xfrm>
        </p:grpSpPr>
        <p:sp>
          <p:nvSpPr>
            <p:cNvPr id="7" name="TextBox 7"/>
            <p:cNvSpPr txBox="1"/>
            <p:nvPr/>
          </p:nvSpPr>
          <p:spPr>
            <a:xfrm>
              <a:off x="0" y="0"/>
              <a:ext cx="9313848" cy="1193800"/>
            </a:xfrm>
            <a:prstGeom prst="rect">
              <a:avLst/>
            </a:prstGeom>
          </p:spPr>
          <p:txBody>
            <a:bodyPr lIns="0" tIns="0" rIns="0" bIns="0" rtlCol="0" anchor="t">
              <a:spAutoFit/>
            </a:bodyPr>
            <a:lstStyle/>
            <a:p>
              <a:pPr>
                <a:lnSpc>
                  <a:spcPts val="3599"/>
                </a:lnSpc>
              </a:pPr>
              <a:r>
                <a:rPr lang="en-US" sz="2999" spc="119">
                  <a:solidFill>
                    <a:srgbClr val="F0F0F0"/>
                  </a:solidFill>
                  <a:latin typeface="Assistant Regular Bold"/>
                </a:rPr>
                <a:t>What is important to know when it comes to technology for telehealth?</a:t>
              </a:r>
            </a:p>
          </p:txBody>
        </p:sp>
        <p:sp>
          <p:nvSpPr>
            <p:cNvPr id="8" name="TextBox 8"/>
            <p:cNvSpPr txBox="1"/>
            <p:nvPr/>
          </p:nvSpPr>
          <p:spPr>
            <a:xfrm>
              <a:off x="0" y="1397481"/>
              <a:ext cx="9313848" cy="473075"/>
            </a:xfrm>
            <a:prstGeom prst="rect">
              <a:avLst/>
            </a:prstGeom>
          </p:spPr>
          <p:txBody>
            <a:bodyPr lIns="0" tIns="0" rIns="0" bIns="0" rtlCol="0" anchor="t">
              <a:spAutoFit/>
            </a:bodyPr>
            <a:lstStyle/>
            <a:p>
              <a:pPr>
                <a:lnSpc>
                  <a:spcPts val="3000"/>
                </a:lnSpc>
              </a:pPr>
              <a:endParaRPr/>
            </a:p>
          </p:txBody>
        </p:sp>
      </p:grpSp>
      <p:grpSp>
        <p:nvGrpSpPr>
          <p:cNvPr id="9" name="Group 9"/>
          <p:cNvGrpSpPr/>
          <p:nvPr/>
        </p:nvGrpSpPr>
        <p:grpSpPr>
          <a:xfrm>
            <a:off x="9816714" y="3555667"/>
            <a:ext cx="6985386" cy="1421967"/>
            <a:chOff x="0" y="0"/>
            <a:chExt cx="9313848" cy="1895956"/>
          </a:xfrm>
        </p:grpSpPr>
        <p:sp>
          <p:nvSpPr>
            <p:cNvPr id="10" name="TextBox 10"/>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technology does DBH use for telehealth? </a:t>
              </a:r>
            </a:p>
          </p:txBody>
        </p:sp>
        <p:sp>
          <p:nvSpPr>
            <p:cNvPr id="11" name="TextBox 11"/>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12" name="Group 12"/>
          <p:cNvGrpSpPr/>
          <p:nvPr/>
        </p:nvGrpSpPr>
        <p:grpSpPr>
          <a:xfrm rot="-10800000">
            <a:off x="2530413" y="226234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6" name="Group 16"/>
          <p:cNvGrpSpPr/>
          <p:nvPr/>
        </p:nvGrpSpPr>
        <p:grpSpPr>
          <a:xfrm>
            <a:off x="1881344" y="2262343"/>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9816714" y="4992400"/>
            <a:ext cx="6985386" cy="1421967"/>
            <a:chOff x="0" y="0"/>
            <a:chExt cx="9313848" cy="1895956"/>
          </a:xfrm>
        </p:grpSpPr>
        <p:sp>
          <p:nvSpPr>
            <p:cNvPr id="21" name="TextBox 21"/>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How do I use Zoom Health and other DBH approved technology? </a:t>
              </a:r>
            </a:p>
          </p:txBody>
        </p:sp>
        <p:sp>
          <p:nvSpPr>
            <p:cNvPr id="22" name="TextBox 22"/>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3" name="Group 23"/>
          <p:cNvGrpSpPr/>
          <p:nvPr/>
        </p:nvGrpSpPr>
        <p:grpSpPr>
          <a:xfrm>
            <a:off x="9816714" y="6414366"/>
            <a:ext cx="6985386" cy="1421967"/>
            <a:chOff x="0" y="0"/>
            <a:chExt cx="9313848" cy="1895956"/>
          </a:xfrm>
        </p:grpSpPr>
        <p:sp>
          <p:nvSpPr>
            <p:cNvPr id="24" name="TextBox 24"/>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Where do I go when I have issues with my technology?</a:t>
              </a:r>
            </a:p>
          </p:txBody>
        </p:sp>
        <p:sp>
          <p:nvSpPr>
            <p:cNvPr id="25" name="TextBox 25"/>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6" name="Group 26"/>
          <p:cNvGrpSpPr/>
          <p:nvPr/>
        </p:nvGrpSpPr>
        <p:grpSpPr>
          <a:xfrm>
            <a:off x="9816714" y="7836333"/>
            <a:ext cx="6985386" cy="1421967"/>
            <a:chOff x="0" y="0"/>
            <a:chExt cx="9313848" cy="1895956"/>
          </a:xfrm>
        </p:grpSpPr>
        <p:sp>
          <p:nvSpPr>
            <p:cNvPr id="27" name="TextBox 27"/>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technology might I expect to see DBH use in the future? </a:t>
              </a:r>
            </a:p>
          </p:txBody>
        </p:sp>
        <p:sp>
          <p:nvSpPr>
            <p:cNvPr id="28" name="TextBox 28"/>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sp>
        <p:nvSpPr>
          <p:cNvPr id="11" name="TextBox 11"/>
          <p:cNvSpPr txBox="1"/>
          <p:nvPr/>
        </p:nvSpPr>
        <p:spPr>
          <a:xfrm>
            <a:off x="494833" y="2152582"/>
            <a:ext cx="11322182" cy="432072"/>
          </a:xfrm>
          <a:prstGeom prst="rect">
            <a:avLst/>
          </a:prstGeom>
        </p:spPr>
        <p:txBody>
          <a:bodyPr lIns="0" tIns="0" rIns="0" bIns="0" rtlCol="0" anchor="t">
            <a:spAutoFit/>
          </a:bodyPr>
          <a:lstStyle/>
          <a:p>
            <a:pPr>
              <a:lnSpc>
                <a:spcPts val="3343"/>
              </a:lnSpc>
            </a:pPr>
            <a:endParaRPr/>
          </a:p>
        </p:txBody>
      </p:sp>
      <p:sp>
        <p:nvSpPr>
          <p:cNvPr id="12" name="TextBox 12"/>
          <p:cNvSpPr txBox="1"/>
          <p:nvPr/>
        </p:nvSpPr>
        <p:spPr>
          <a:xfrm>
            <a:off x="2205004" y="2143057"/>
            <a:ext cx="11322183" cy="1191993"/>
          </a:xfrm>
          <a:prstGeom prst="rect">
            <a:avLst/>
          </a:prstGeom>
        </p:spPr>
        <p:txBody>
          <a:bodyPr lIns="0" tIns="0" rIns="0" bIns="0" rtlCol="0" anchor="t">
            <a:spAutoFit/>
          </a:bodyPr>
          <a:lstStyle/>
          <a:p>
            <a:pPr>
              <a:lnSpc>
                <a:spcPts val="8528"/>
              </a:lnSpc>
            </a:pPr>
            <a:r>
              <a:rPr lang="en-US" sz="7753" spc="77">
                <a:solidFill>
                  <a:srgbClr val="25537A"/>
                </a:solidFill>
                <a:latin typeface="Telegraf"/>
              </a:rPr>
              <a:t>General Overview</a:t>
            </a:r>
          </a:p>
        </p:txBody>
      </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2205004" y="3837401"/>
            <a:ext cx="14809795" cy="3029505"/>
          </a:xfrm>
          <a:prstGeom prst="rect">
            <a:avLst/>
          </a:prstGeom>
        </p:spPr>
        <p:txBody>
          <a:bodyPr lIns="0" tIns="0" rIns="0" bIns="0" rtlCol="0" anchor="t">
            <a:spAutoFit/>
          </a:bodyPr>
          <a:lstStyle/>
          <a:p>
            <a:pPr marL="883830" lvl="1" indent="-441915">
              <a:lnSpc>
                <a:spcPts val="6140"/>
              </a:lnSpc>
              <a:buFont typeface="Arial"/>
              <a:buChar char="•"/>
            </a:pPr>
            <a:r>
              <a:rPr lang="en-US" sz="4093">
                <a:solidFill>
                  <a:srgbClr val="25537A"/>
                </a:solidFill>
                <a:latin typeface="Assistant Regular"/>
              </a:rPr>
              <a:t>Telehealth technology should be selected based on need </a:t>
            </a:r>
          </a:p>
          <a:p>
            <a:pPr marL="883830" lvl="1" indent="-441915">
              <a:lnSpc>
                <a:spcPts val="6140"/>
              </a:lnSpc>
              <a:buFont typeface="Arial"/>
              <a:buChar char="•"/>
            </a:pPr>
            <a:r>
              <a:rPr lang="en-US" sz="4093">
                <a:solidFill>
                  <a:srgbClr val="25537A"/>
                </a:solidFill>
                <a:latin typeface="Assistant Regular"/>
              </a:rPr>
              <a:t>Synchronous and asynchronous tools</a:t>
            </a:r>
          </a:p>
          <a:p>
            <a:pPr marL="883830" lvl="1" indent="-441915">
              <a:lnSpc>
                <a:spcPts val="6140"/>
              </a:lnSpc>
              <a:buFont typeface="Arial"/>
              <a:buChar char="•"/>
            </a:pPr>
            <a:r>
              <a:rPr lang="en-US" sz="4093">
                <a:solidFill>
                  <a:srgbClr val="25537A"/>
                </a:solidFill>
                <a:latin typeface="Assistant Regular"/>
              </a:rPr>
              <a:t>Use only approved tools</a:t>
            </a:r>
          </a:p>
          <a:p>
            <a:pPr marL="883830" lvl="1" indent="-441915">
              <a:lnSpc>
                <a:spcPts val="6140"/>
              </a:lnSpc>
              <a:buFont typeface="Arial"/>
              <a:buChar char="•"/>
            </a:pPr>
            <a:r>
              <a:rPr lang="en-US" sz="4093">
                <a:solidFill>
                  <a:srgbClr val="25537A"/>
                </a:solidFill>
                <a:latin typeface="Assistant Regular"/>
              </a:rPr>
              <a:t>Recognize privacy and security requirements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453336" y="2492563"/>
            <a:ext cx="7690664" cy="6337959"/>
          </a:xfrm>
          <a:prstGeom prst="rect">
            <a:avLst/>
          </a:prstGeom>
          <a:solidFill>
            <a:srgbClr val="7294A8"/>
          </a:solidFill>
        </p:spPr>
      </p:sp>
      <p:pic>
        <p:nvPicPr>
          <p:cNvPr id="15" name="Picture 15"/>
          <p:cNvPicPr>
            <a:picLocks noChangeAspect="1"/>
          </p:cNvPicPr>
          <p:nvPr/>
        </p:nvPicPr>
        <p:blipFill>
          <a:blip r:embed="rId5"/>
          <a:srcRect/>
          <a:stretch>
            <a:fillRect/>
          </a:stretch>
        </p:blipFill>
        <p:spPr>
          <a:xfrm>
            <a:off x="10082484" y="2867881"/>
            <a:ext cx="7501351" cy="5541623"/>
          </a:xfrm>
          <a:prstGeom prst="rect">
            <a:avLst/>
          </a:prstGeom>
        </p:spPr>
      </p:pic>
      <p:sp>
        <p:nvSpPr>
          <p:cNvPr id="16" name="TextBox 16"/>
          <p:cNvSpPr txBox="1"/>
          <p:nvPr/>
        </p:nvSpPr>
        <p:spPr>
          <a:xfrm>
            <a:off x="1453336" y="1230973"/>
            <a:ext cx="15381327" cy="892397"/>
          </a:xfrm>
          <a:prstGeom prst="rect">
            <a:avLst/>
          </a:prstGeom>
        </p:spPr>
        <p:txBody>
          <a:bodyPr lIns="0" tIns="0" rIns="0" bIns="0" rtlCol="0" anchor="t">
            <a:spAutoFit/>
          </a:bodyPr>
          <a:lstStyle/>
          <a:p>
            <a:pPr>
              <a:lnSpc>
                <a:spcPts val="7054"/>
              </a:lnSpc>
            </a:pPr>
            <a:r>
              <a:rPr lang="en-US" sz="5878" spc="235">
                <a:solidFill>
                  <a:srgbClr val="7294A8"/>
                </a:solidFill>
                <a:latin typeface="Assistant Bold"/>
              </a:rPr>
              <a:t>DBH TECHNOLOGY OVERVIEW</a:t>
            </a:r>
          </a:p>
        </p:txBody>
      </p:sp>
      <p:sp>
        <p:nvSpPr>
          <p:cNvPr id="17" name="TextBox 17"/>
          <p:cNvSpPr txBox="1"/>
          <p:nvPr/>
        </p:nvSpPr>
        <p:spPr>
          <a:xfrm>
            <a:off x="1453336" y="2877406"/>
            <a:ext cx="7690664" cy="5504171"/>
          </a:xfrm>
          <a:prstGeom prst="rect">
            <a:avLst/>
          </a:prstGeom>
        </p:spPr>
        <p:txBody>
          <a:bodyPr lIns="0" tIns="0" rIns="0" bIns="0" rtlCol="0" anchor="t">
            <a:spAutoFit/>
          </a:bodyPr>
          <a:lstStyle/>
          <a:p>
            <a:pPr marL="719571" lvl="1" indent="-359786">
              <a:lnSpc>
                <a:spcPts val="3999"/>
              </a:lnSpc>
              <a:buFont typeface="Arial"/>
              <a:buChar char="•"/>
            </a:pPr>
            <a:r>
              <a:rPr lang="en-US" sz="3332" spc="133">
                <a:solidFill>
                  <a:srgbClr val="F0F0F0"/>
                </a:solidFill>
                <a:latin typeface="Assistant Regular"/>
              </a:rPr>
              <a:t>Zoom Health: video conferencing </a:t>
            </a:r>
          </a:p>
          <a:p>
            <a:pPr marL="719571" lvl="1" indent="-359786">
              <a:lnSpc>
                <a:spcPts val="3999"/>
              </a:lnSpc>
              <a:buFont typeface="Arial"/>
              <a:buChar char="•"/>
            </a:pPr>
            <a:r>
              <a:rPr lang="en-US" sz="3332" spc="133">
                <a:solidFill>
                  <a:srgbClr val="F0F0F0"/>
                </a:solidFill>
                <a:latin typeface="Assistant Regular"/>
              </a:rPr>
              <a:t>Microsoft Suite: collection of multi-use software </a:t>
            </a:r>
          </a:p>
          <a:p>
            <a:pPr marL="719571" lvl="1" indent="-359786">
              <a:lnSpc>
                <a:spcPts val="3999"/>
              </a:lnSpc>
              <a:buFont typeface="Arial"/>
              <a:buChar char="•"/>
            </a:pPr>
            <a:r>
              <a:rPr lang="en-US" sz="3332" spc="133">
                <a:solidFill>
                  <a:srgbClr val="F0F0F0"/>
                </a:solidFill>
                <a:latin typeface="Assistant Regular"/>
              </a:rPr>
              <a:t>Microsoft </a:t>
            </a:r>
            <a:r>
              <a:rPr lang="en-US" sz="3332" spc="45">
                <a:solidFill>
                  <a:srgbClr val="F0F0F0"/>
                </a:solidFill>
                <a:latin typeface="Arimo"/>
              </a:rPr>
              <a:t>Teams: business communication</a:t>
            </a:r>
          </a:p>
          <a:p>
            <a:pPr marL="719571" lvl="1" indent="-359786">
              <a:lnSpc>
                <a:spcPts val="3999"/>
              </a:lnSpc>
              <a:buFont typeface="Arial"/>
              <a:buChar char="•"/>
            </a:pPr>
            <a:r>
              <a:rPr lang="en-US" sz="3332" spc="45">
                <a:solidFill>
                  <a:srgbClr val="F0F0F0"/>
                </a:solidFill>
                <a:latin typeface="Arimo"/>
              </a:rPr>
              <a:t>Sharepoint: long-term content management software</a:t>
            </a:r>
          </a:p>
          <a:p>
            <a:pPr marL="719571" lvl="1" indent="-359786">
              <a:lnSpc>
                <a:spcPts val="3999"/>
              </a:lnSpc>
              <a:buFont typeface="Arial"/>
              <a:buChar char="•"/>
            </a:pPr>
            <a:r>
              <a:rPr lang="en-US" sz="3332" spc="45">
                <a:solidFill>
                  <a:srgbClr val="F0F0F0"/>
                </a:solidFill>
                <a:latin typeface="Arimo"/>
              </a:rPr>
              <a:t>Ringcentral: phone and fax</a:t>
            </a:r>
          </a:p>
          <a:p>
            <a:pPr marL="719571" lvl="1" indent="-359786">
              <a:lnSpc>
                <a:spcPts val="3999"/>
              </a:lnSpc>
              <a:buFont typeface="Arial"/>
              <a:buChar char="•"/>
            </a:pPr>
            <a:r>
              <a:rPr lang="en-US" sz="3332" spc="45">
                <a:solidFill>
                  <a:srgbClr val="F0F0F0"/>
                </a:solidFill>
                <a:latin typeface="Arimo"/>
              </a:rPr>
              <a:t>Email: digital asynchronous communication </a:t>
            </a:r>
          </a:p>
          <a:p>
            <a:pPr marL="719571" lvl="1" indent="-359786">
              <a:lnSpc>
                <a:spcPts val="3999"/>
              </a:lnSpc>
              <a:buFont typeface="Arial"/>
              <a:buChar char="•"/>
            </a:pPr>
            <a:r>
              <a:rPr lang="en-US" sz="3332" spc="45">
                <a:solidFill>
                  <a:srgbClr val="F0F0F0"/>
                </a:solidFill>
                <a:latin typeface="Arimo"/>
              </a:rPr>
              <a:t>KIPU: electronic health record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pic>
        <p:nvPicPr>
          <p:cNvPr id="15" name="Picture 15"/>
          <p:cNvPicPr>
            <a:picLocks noChangeAspect="1"/>
          </p:cNvPicPr>
          <p:nvPr/>
        </p:nvPicPr>
        <p:blipFill>
          <a:blip r:embed="rId6"/>
          <a:srcRect/>
          <a:stretch>
            <a:fillRect/>
          </a:stretch>
        </p:blipFill>
        <p:spPr>
          <a:xfrm>
            <a:off x="8623399" y="3744350"/>
            <a:ext cx="9204936" cy="4464394"/>
          </a:xfrm>
          <a:prstGeom prst="rect">
            <a:avLst/>
          </a:prstGeom>
        </p:spPr>
      </p:pic>
      <p:sp>
        <p:nvSpPr>
          <p:cNvPr id="16" name="TextBox 16"/>
          <p:cNvSpPr txBox="1"/>
          <p:nvPr/>
        </p:nvSpPr>
        <p:spPr>
          <a:xfrm>
            <a:off x="838200" y="2175461"/>
            <a:ext cx="11618796" cy="1059292"/>
          </a:xfrm>
          <a:prstGeom prst="rect">
            <a:avLst/>
          </a:prstGeom>
        </p:spPr>
        <p:txBody>
          <a:bodyPr lIns="0" tIns="0" rIns="0" bIns="0" rtlCol="0" anchor="t">
            <a:spAutoFit/>
          </a:bodyPr>
          <a:lstStyle/>
          <a:p>
            <a:pPr>
              <a:lnSpc>
                <a:spcPts val="7508"/>
              </a:lnSpc>
            </a:pPr>
            <a:r>
              <a:rPr lang="en-US" sz="6825" spc="68" dirty="0">
                <a:solidFill>
                  <a:srgbClr val="F0F0F0"/>
                </a:solidFill>
                <a:latin typeface="Telegraf"/>
              </a:rPr>
              <a:t>Telehealth Services Policy </a:t>
            </a:r>
          </a:p>
        </p:txBody>
      </p:sp>
      <p:sp>
        <p:nvSpPr>
          <p:cNvPr id="17" name="TextBox 17"/>
          <p:cNvSpPr txBox="1"/>
          <p:nvPr/>
        </p:nvSpPr>
        <p:spPr>
          <a:xfrm>
            <a:off x="824753" y="3969613"/>
            <a:ext cx="13180619" cy="1577406"/>
          </a:xfrm>
          <a:prstGeom prst="rect">
            <a:avLst/>
          </a:prstGeom>
        </p:spPr>
        <p:txBody>
          <a:bodyPr lIns="0" tIns="0" rIns="0" bIns="0" rtlCol="0" anchor="t">
            <a:spAutoFit/>
          </a:bodyPr>
          <a:lstStyle/>
          <a:p>
            <a:pPr marL="924481" lvl="1" indent="-462241">
              <a:lnSpc>
                <a:spcPts val="6422"/>
              </a:lnSpc>
              <a:buFont typeface="Arial"/>
              <a:buChar char="•"/>
            </a:pPr>
            <a:r>
              <a:rPr lang="en-US" sz="4281" dirty="0">
                <a:solidFill>
                  <a:srgbClr val="25537A"/>
                </a:solidFill>
                <a:latin typeface="Arimo"/>
              </a:rPr>
              <a:t>Located in </a:t>
            </a:r>
            <a:r>
              <a:rPr lang="en-US" sz="4281" dirty="0" err="1">
                <a:solidFill>
                  <a:srgbClr val="25537A"/>
                </a:solidFill>
                <a:latin typeface="Arimo"/>
              </a:rPr>
              <a:t>Zavanta</a:t>
            </a:r>
            <a:endParaRPr lang="en-US" sz="4281" dirty="0">
              <a:solidFill>
                <a:srgbClr val="25537A"/>
              </a:solidFill>
              <a:latin typeface="Arimo"/>
            </a:endParaRPr>
          </a:p>
          <a:p>
            <a:pPr marL="924481" lvl="1" indent="-462241">
              <a:lnSpc>
                <a:spcPts val="6422"/>
              </a:lnSpc>
              <a:buFont typeface="Arial"/>
              <a:buChar char="•"/>
            </a:pPr>
            <a:r>
              <a:rPr lang="en-US" sz="4281" dirty="0">
                <a:solidFill>
                  <a:srgbClr val="25537A"/>
                </a:solidFill>
                <a:latin typeface="Assistant Regular"/>
              </a:rPr>
              <a:t>Let's take a look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pic>
        <p:nvPicPr>
          <p:cNvPr id="15" name="Picture 15"/>
          <p:cNvPicPr>
            <a:picLocks noChangeAspect="1"/>
          </p:cNvPicPr>
          <p:nvPr/>
        </p:nvPicPr>
        <p:blipFill>
          <a:blip r:embed="rId6"/>
          <a:srcRect/>
          <a:stretch>
            <a:fillRect/>
          </a:stretch>
        </p:blipFill>
        <p:spPr>
          <a:xfrm>
            <a:off x="3558977" y="1475695"/>
            <a:ext cx="11170046" cy="8528318"/>
          </a:xfrm>
          <a:prstGeom prst="rect">
            <a:avLst/>
          </a:prstGeom>
        </p:spPr>
      </p:pic>
      <p:sp>
        <p:nvSpPr>
          <p:cNvPr id="16" name="TextBox 16"/>
          <p:cNvSpPr txBox="1"/>
          <p:nvPr/>
        </p:nvSpPr>
        <p:spPr>
          <a:xfrm>
            <a:off x="845376" y="253781"/>
            <a:ext cx="11290987" cy="1010893"/>
          </a:xfrm>
          <a:prstGeom prst="rect">
            <a:avLst/>
          </a:prstGeom>
        </p:spPr>
        <p:txBody>
          <a:bodyPr lIns="0" tIns="0" rIns="0" bIns="0" rtlCol="0" anchor="t">
            <a:spAutoFit/>
          </a:bodyPr>
          <a:lstStyle/>
          <a:p>
            <a:pPr>
              <a:lnSpc>
                <a:spcPts val="7296"/>
              </a:lnSpc>
            </a:pPr>
            <a:r>
              <a:rPr lang="en-US" sz="6633" spc="66">
                <a:solidFill>
                  <a:srgbClr val="F0F0F0"/>
                </a:solidFill>
                <a:latin typeface="Telegraf"/>
              </a:rPr>
              <a:t>Zoom Health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2453</Words>
  <Application>Microsoft Macintosh PowerPoint</Application>
  <PresentationFormat>Custom</PresentationFormat>
  <Paragraphs>110</Paragraphs>
  <Slides>23</Slides>
  <Notes>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Arimo</vt:lpstr>
      <vt:lpstr>Assistant Bold</vt:lpstr>
      <vt:lpstr>Assistant Regular Bold</vt:lpstr>
      <vt:lpstr>Telegraf</vt:lpstr>
      <vt:lpstr>Assistant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Implementation, and Workflow</dc:title>
  <cp:lastModifiedBy>andrea piazza</cp:lastModifiedBy>
  <cp:revision>2</cp:revision>
  <dcterms:created xsi:type="dcterms:W3CDTF">2006-08-16T00:00:00Z</dcterms:created>
  <dcterms:modified xsi:type="dcterms:W3CDTF">2022-03-01T21:32:13Z</dcterms:modified>
  <dc:identifier>DAE5q890Vx0</dc:identifier>
</cp:coreProperties>
</file>