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4" r:id="rId2"/>
  </p:sldMasterIdLst>
  <p:notesMasterIdLst>
    <p:notesMasterId r:id="rId34"/>
  </p:notesMasterIdLst>
  <p:handoutMasterIdLst>
    <p:handoutMasterId r:id="rId35"/>
  </p:handoutMasterIdLst>
  <p:sldIdLst>
    <p:sldId id="271"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284"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1858" autoAdjust="0"/>
  </p:normalViewPr>
  <p:slideViewPr>
    <p:cSldViewPr snapToGrid="0">
      <p:cViewPr varScale="1">
        <p:scale>
          <a:sx n="120" d="100"/>
          <a:sy n="120" d="100"/>
        </p:scale>
        <p:origin x="1092" y="96"/>
      </p:cViewPr>
      <p:guideLst>
        <p:guide orient="horz" pos="701"/>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421" y="-2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E96337E-C1FC-F04F-B544-674634334192}" type="datetimeFigureOut">
              <a:rPr lang="en-US" smtClean="0"/>
              <a:t>10/3/2019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8C50A4-BDAC-2049-BEC8-F51E2EDBDD70}" type="slidenum">
              <a:rPr lang="en-US" smtClean="0"/>
              <a:t>‹#›</a:t>
            </a:fld>
            <a:endParaRPr lang="en-US"/>
          </a:p>
        </p:txBody>
      </p:sp>
    </p:spTree>
    <p:extLst>
      <p:ext uri="{BB962C8B-B14F-4D97-AF65-F5344CB8AC3E}">
        <p14:creationId xmlns:p14="http://schemas.microsoft.com/office/powerpoint/2010/main" val="396157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2743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274320"/>
          </a:xfrm>
          <a:prstGeom prst="rect">
            <a:avLst/>
          </a:prstGeom>
        </p:spPr>
        <p:txBody>
          <a:bodyPr vert="horz" lIns="93177" tIns="46589" rIns="93177" bIns="46589" rtlCol="0"/>
          <a:lstStyle>
            <a:lvl1pPr algn="r">
              <a:defRPr sz="1200"/>
            </a:lvl1pPr>
          </a:lstStyle>
          <a:p>
            <a:fld id="{684F8147-B8B3-4CA0-865D-949812C031F4}" type="datetimeFigureOut">
              <a:rPr lang="en-US" smtClean="0"/>
              <a:t>10/3/2019</a:t>
            </a:fld>
            <a:endParaRPr lang="en-US"/>
          </a:p>
        </p:txBody>
      </p:sp>
      <p:sp>
        <p:nvSpPr>
          <p:cNvPr id="4" name="Slide Image Placeholder 3"/>
          <p:cNvSpPr>
            <a:spLocks noGrp="1" noRot="1" noChangeAspect="1"/>
          </p:cNvSpPr>
          <p:nvPr>
            <p:ph type="sldImg" idx="2"/>
          </p:nvPr>
        </p:nvSpPr>
        <p:spPr>
          <a:xfrm>
            <a:off x="304800" y="274320"/>
            <a:ext cx="6400800" cy="480181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304800" y="5121248"/>
            <a:ext cx="6400800" cy="3840480"/>
          </a:xfrm>
          <a:prstGeom prst="rect">
            <a:avLst/>
          </a:prstGeom>
        </p:spPr>
        <p:txBody>
          <a:bodyPr vert="horz" lIns="93177" tIns="46589" rIns="93177" bIns="46589"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006840"/>
            <a:ext cx="3037840" cy="2743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9006840"/>
            <a:ext cx="3037840" cy="274320"/>
          </a:xfrm>
          <a:prstGeom prst="rect">
            <a:avLst/>
          </a:prstGeom>
        </p:spPr>
        <p:txBody>
          <a:bodyPr vert="horz" lIns="93177" tIns="46589" rIns="93177" bIns="46589" rtlCol="0" anchor="b"/>
          <a:lstStyle>
            <a:lvl1pPr algn="r">
              <a:defRPr sz="1200"/>
            </a:lvl1pPr>
          </a:lstStyle>
          <a:p>
            <a:fld id="{224885C2-6ADB-43F5-974D-3A3FD3BB1045}" type="slidenum">
              <a:rPr lang="en-US" smtClean="0"/>
              <a:t>‹#›</a:t>
            </a:fld>
            <a:endParaRPr lang="en-US"/>
          </a:p>
        </p:txBody>
      </p:sp>
    </p:spTree>
    <p:extLst>
      <p:ext uri="{BB962C8B-B14F-4D97-AF65-F5344CB8AC3E}">
        <p14:creationId xmlns:p14="http://schemas.microsoft.com/office/powerpoint/2010/main" val="732028179"/>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342900" indent="-114300" algn="l" defTabSz="914400" rtl="0" eaLnBrk="1" latinLnBrk="0" hangingPunct="1">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8001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028700" indent="-114300" algn="l" defTabSz="914400" rtl="0" eaLnBrk="1" latinLnBrk="0" hangingPunct="1">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0284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This next section is for demonstration purposes only </a:t>
            </a:r>
            <a:r>
              <a:rPr lang="en-US" altLang="en-US" sz="1200" b="1" dirty="0" smtClean="0">
                <a:latin typeface="Arial" charset="0"/>
                <a:cs typeface="Arial" charset="0"/>
              </a:rPr>
              <a:t>*CLICK</a:t>
            </a:r>
          </a:p>
          <a:p>
            <a:endParaRPr lang="en-US" altLang="en-US" sz="1200" dirty="0" smtClean="0">
              <a:latin typeface="Arial" charset="0"/>
              <a:cs typeface="Arial" charset="0"/>
            </a:endParaRPr>
          </a:p>
          <a:p>
            <a:r>
              <a:rPr lang="en-US" altLang="en-US" sz="1200" dirty="0" smtClean="0">
                <a:latin typeface="Arial" charset="0"/>
                <a:cs typeface="Arial" charset="0"/>
              </a:rPr>
              <a:t>For new Users / Vendors who need to Register go to Vendor Registration Section (upper right)</a:t>
            </a:r>
          </a:p>
          <a:p>
            <a:r>
              <a:rPr lang="en-US" altLang="en-US" sz="1200" dirty="0" smtClean="0">
                <a:latin typeface="Arial" charset="0"/>
                <a:cs typeface="Arial" charset="0"/>
              </a:rPr>
              <a:t>- Click Vendor Registration</a:t>
            </a:r>
          </a:p>
          <a:p>
            <a:endParaRPr lang="en-US" altLang="en-US" sz="1200" dirty="0" smtClean="0">
              <a:latin typeface="Arial" charset="0"/>
              <a:cs typeface="Arial" charset="0"/>
            </a:endParaRPr>
          </a:p>
          <a:p>
            <a:r>
              <a:rPr lang="en-US" altLang="en-US" sz="1200" dirty="0" smtClean="0">
                <a:latin typeface="Arial" charset="0"/>
                <a:cs typeface="Arial" charset="0"/>
              </a:rPr>
              <a:t>To register provide your CAGE code. </a:t>
            </a:r>
          </a:p>
          <a:p>
            <a:r>
              <a:rPr lang="en-US" altLang="en-US" sz="1200" b="1" dirty="0" smtClean="0">
                <a:latin typeface="Arial" charset="0"/>
                <a:cs typeface="Arial" charset="0"/>
              </a:rPr>
              <a:t>TURN OVER-- Shanda</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10</a:t>
            </a:fld>
            <a:endParaRPr lang="en-US"/>
          </a:p>
        </p:txBody>
      </p:sp>
    </p:spTree>
    <p:extLst>
      <p:ext uri="{BB962C8B-B14F-4D97-AF65-F5344CB8AC3E}">
        <p14:creationId xmlns:p14="http://schemas.microsoft.com/office/powerpoint/2010/main" val="129743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dirty="0" smtClean="0"/>
              <a:t>You see the company data information in the center of the screen, which is pulled from SAM. *</a:t>
            </a:r>
          </a:p>
          <a:p>
            <a:endParaRPr lang="en-US" altLang="en-US" dirty="0" smtClean="0"/>
          </a:p>
          <a:p>
            <a:r>
              <a:rPr lang="en-US" altLang="en-US" dirty="0" smtClean="0"/>
              <a:t>* You will want to enter a name, phone number and email address for your company’s Super User DIBBS Account Administrator.</a:t>
            </a:r>
          </a:p>
          <a:p>
            <a:endParaRPr lang="en-US" altLang="en-US" dirty="0" smtClean="0"/>
          </a:p>
          <a:p>
            <a:r>
              <a:rPr lang="en-US" altLang="en-US" dirty="0" smtClean="0"/>
              <a:t>* When you click on “NEXT”, the system will send the Super User / Account Administrator a temporary ID and PIN # to the email address provided.  If for some reason that PIN number fails, there is a Help link for you to e-mail the Help Desk. They will reset the PIN and send you a temporary password. </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11</a:t>
            </a:fld>
            <a:endParaRPr lang="en-US"/>
          </a:p>
        </p:txBody>
      </p:sp>
    </p:spTree>
    <p:extLst>
      <p:ext uri="{BB962C8B-B14F-4D97-AF65-F5344CB8AC3E}">
        <p14:creationId xmlns:p14="http://schemas.microsoft.com/office/powerpoint/2010/main" val="1043355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To continue the registration process, carefully read the terms of this agreement.</a:t>
            </a:r>
          </a:p>
          <a:p>
            <a:endParaRPr lang="en-US" altLang="en-US" sz="1200" dirty="0" smtClean="0">
              <a:latin typeface="Arial" charset="0"/>
              <a:cs typeface="Arial" charset="0"/>
            </a:endParaRPr>
          </a:p>
          <a:p>
            <a:r>
              <a:rPr lang="en-US" altLang="en-US" sz="1200" dirty="0" smtClean="0">
                <a:latin typeface="Arial" charset="0"/>
                <a:cs typeface="Arial" charset="0"/>
              </a:rPr>
              <a:t>  Make sure you accept the terms” and click “NEXT”.</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12</a:t>
            </a:fld>
            <a:endParaRPr lang="en-US"/>
          </a:p>
        </p:txBody>
      </p:sp>
    </p:spTree>
    <p:extLst>
      <p:ext uri="{BB962C8B-B14F-4D97-AF65-F5344CB8AC3E}">
        <p14:creationId xmlns:p14="http://schemas.microsoft.com/office/powerpoint/2010/main" val="76272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You will be prompted to establish a password</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 Upper Case</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 Lower Case</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 - Number</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 - Special Character</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15 characters long changed every 60 days</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 and select three challenge questions with answer’s </a:t>
            </a:r>
          </a:p>
          <a:p>
            <a:pPr marL="171450" indent="-171450">
              <a:buFont typeface="Arial" charset="0"/>
              <a:buChar char="•"/>
              <a:defRPr/>
            </a:pPr>
            <a:endParaRPr lang="en-US" altLang="en-US" sz="1200" dirty="0" smtClean="0">
              <a:latin typeface="Arial" panose="020B0604020202020204" pitchFamily="34" charset="0"/>
              <a:cs typeface="Arial" panose="020B0604020202020204" pitchFamily="34" charset="0"/>
            </a:endParaRP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Then click “NEXT”.</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13</a:t>
            </a:fld>
            <a:endParaRPr lang="en-US"/>
          </a:p>
        </p:txBody>
      </p:sp>
    </p:spTree>
    <p:extLst>
      <p:ext uri="{BB962C8B-B14F-4D97-AF65-F5344CB8AC3E}">
        <p14:creationId xmlns:p14="http://schemas.microsoft.com/office/powerpoint/2010/main" val="91583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marL="171450" indent="-171450">
              <a:buFont typeface="Arial" charset="0"/>
              <a:buChar char="•"/>
              <a:defRPr/>
            </a:pPr>
            <a:r>
              <a:rPr lang="en-US" altLang="en-US" sz="1200" b="1" dirty="0" smtClean="0">
                <a:latin typeface="Arial" panose="020B0604020202020204" pitchFamily="34" charset="0"/>
                <a:cs typeface="Arial" panose="020B0604020202020204" pitchFamily="34" charset="0"/>
              </a:rPr>
              <a:t>*CLICK</a:t>
            </a:r>
          </a:p>
          <a:p>
            <a:pPr marL="171450" indent="-171450">
              <a:buFont typeface="Arial" charset="0"/>
              <a:buChar char="•"/>
              <a:defRPr/>
            </a:pPr>
            <a:endParaRPr lang="en-US" altLang="en-US" sz="1200" dirty="0" smtClean="0">
              <a:latin typeface="Arial" panose="020B0604020202020204" pitchFamily="34" charset="0"/>
              <a:cs typeface="Arial" panose="020B0604020202020204" pitchFamily="34" charset="0"/>
            </a:endParaRP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The system will rely on this information when it completes your Request for Quotation.   </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Complete the alternate dispute resolution, quote valid for and discount terms which will auto fill into your quote. We will discuss these items in further detail in the next section – DIBBS Quoting.</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Who will receive your notices? </a:t>
            </a: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Under the solicitation notification section --- make sure you include an email address for a primary and secondary points of contact.  These email addresses will be used by DIBBS to send your notifications of new open solicitations.</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14</a:t>
            </a:fld>
            <a:endParaRPr lang="en-US"/>
          </a:p>
        </p:txBody>
      </p:sp>
    </p:spTree>
    <p:extLst>
      <p:ext uri="{BB962C8B-B14F-4D97-AF65-F5344CB8AC3E}">
        <p14:creationId xmlns:p14="http://schemas.microsoft.com/office/powerpoint/2010/main" val="151370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a:t>
            </a:r>
            <a:r>
              <a:rPr lang="en-US" altLang="en-US" sz="1200" b="1" dirty="0" smtClean="0">
                <a:latin typeface="Arial" panose="020B0604020202020204" pitchFamily="34" charset="0"/>
                <a:cs typeface="Arial" panose="020B0604020202020204" pitchFamily="34" charset="0"/>
              </a:rPr>
              <a:t>CLICK</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Next is the Vendor Directed Solicitation Notification section --- this section allows the super user to direct email notifications of new solicitation that match selections for Federal Supply Code (FSC), NSN and/or Approved Manufacturer Cages.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For example, if you choose to receive notices about all solicitations in a Federal Supply Class (or FSC), then you will receive a single email notice for every new solicitation for that FSC. This would result in hundreds or thousands of solicitations on that one email received each day, because there are millions of items that could be classified under any Federal Supply Class.</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As well as entering an FSC, you can enter National Stock Numbers that your company is interested in.</a:t>
            </a:r>
            <a:endParaRPr lang="en-US" altLang="en-US" sz="1200" dirty="0" smtClean="0">
              <a:solidFill>
                <a:srgbClr val="FF0000"/>
              </a:solidFill>
              <a:latin typeface="Arial" panose="020B0604020202020204" pitchFamily="34" charset="0"/>
              <a:cs typeface="Arial" panose="020B0604020202020204" pitchFamily="34" charset="0"/>
            </a:endParaRP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Lastly, you can also load Approved Manufacturer CAGE codes -- let’s say, you’re a distributor or representative for many manufacturers – you could enter all the different approved manufacturers’ CAGE codes that you supply. Then, every time there is a solicitation that calls for an item made by that approved manufacturer cage code.  You will receive a notice.</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15</a:t>
            </a:fld>
            <a:endParaRPr lang="en-US"/>
          </a:p>
        </p:txBody>
      </p:sp>
    </p:spTree>
    <p:extLst>
      <p:ext uri="{BB962C8B-B14F-4D97-AF65-F5344CB8AC3E}">
        <p14:creationId xmlns:p14="http://schemas.microsoft.com/office/powerpoint/2010/main" val="207058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Once you review your registration information, click  “SUBMIT”.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*CLICK</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 right side of the screen is what you see after submitting your  registration. The primary user will have an account number which will be their CAGE code followed by “01” and that’s referred to as a “Super User”.  Sometimes people come and go, but you definitely want to keep your Super User ID current being that is the primary person contacted by the DIBBS System. Other users may also have account numbers with their CAGE code, followed by 02, 03 up to 99, but they won’t be the primary recipients of information from DIBBS.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If you do not receive the confirmation screen you will need to contact “Help Contact Us”.</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Please note that there are slides on the TKO website that address managing and updating your profile and account.</a:t>
            </a:r>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16</a:t>
            </a:fld>
            <a:endParaRPr lang="en-US"/>
          </a:p>
        </p:txBody>
      </p:sp>
    </p:spTree>
    <p:extLst>
      <p:ext uri="{BB962C8B-B14F-4D97-AF65-F5344CB8AC3E}">
        <p14:creationId xmlns:p14="http://schemas.microsoft.com/office/powerpoint/2010/main" val="374062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If you are currently registered in DIBBS then you would log in by clicking </a:t>
            </a:r>
            <a:r>
              <a:rPr lang="en-US" altLang="en-US" sz="1200" b="1" dirty="0" smtClean="0">
                <a:latin typeface="Arial" charset="0"/>
                <a:cs typeface="Arial" charset="0"/>
              </a:rPr>
              <a:t>*CLICK   </a:t>
            </a:r>
            <a:r>
              <a:rPr lang="en-US" altLang="en-US" sz="1200" dirty="0" smtClean="0">
                <a:latin typeface="Arial" charset="0"/>
                <a:cs typeface="Arial" charset="0"/>
              </a:rPr>
              <a:t>on the key in the upper right hand corner of the DIBBS home page.</a:t>
            </a:r>
          </a:p>
          <a:p>
            <a:endParaRPr lang="en-US" altLang="en-US" sz="1200" dirty="0" smtClean="0">
              <a:latin typeface="Arial" charset="0"/>
              <a:cs typeface="Arial" charset="0"/>
            </a:endParaRPr>
          </a:p>
          <a:p>
            <a:r>
              <a:rPr lang="en-US" altLang="en-US" sz="1200" dirty="0" smtClean="0">
                <a:latin typeface="Arial" charset="0"/>
                <a:cs typeface="Arial" charset="0"/>
              </a:rPr>
              <a:t>That will then bring you to the DIBBS welcome page. Please note that this page shows you when your DIBBS password is going to expire.</a:t>
            </a:r>
          </a:p>
          <a:p>
            <a:endParaRPr lang="en-US" altLang="en-US" sz="1200" dirty="0" smtClean="0">
              <a:latin typeface="Arial" charset="0"/>
              <a:cs typeface="Arial" charset="0"/>
            </a:endParaRPr>
          </a:p>
          <a:p>
            <a:r>
              <a:rPr lang="en-US" altLang="en-US" sz="1200" dirty="0" smtClean="0">
                <a:solidFill>
                  <a:srgbClr val="000000"/>
                </a:solidFill>
                <a:latin typeface="Arial" charset="0"/>
                <a:cs typeface="Arial" charset="0"/>
              </a:rPr>
              <a:t>When your SAM.gov yearly registration is about to expire you will receive the red warning notice.</a:t>
            </a:r>
          </a:p>
          <a:p>
            <a:endParaRPr lang="en-US" altLang="en-US" sz="1200" dirty="0" smtClean="0">
              <a:latin typeface="Arial" charset="0"/>
              <a:cs typeface="Arial" charset="0"/>
            </a:endParaRPr>
          </a:p>
          <a:p>
            <a:r>
              <a:rPr lang="en-US" altLang="en-US" sz="1200" dirty="0" smtClean="0">
                <a:latin typeface="Arial" charset="0"/>
                <a:cs typeface="Arial" charset="0"/>
              </a:rPr>
              <a:t>You should still should be on DIBBS Home Page</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17</a:t>
            </a:fld>
            <a:endParaRPr lang="en-US"/>
          </a:p>
        </p:txBody>
      </p:sp>
    </p:spTree>
    <p:extLst>
      <p:ext uri="{BB962C8B-B14F-4D97-AF65-F5344CB8AC3E}">
        <p14:creationId xmlns:p14="http://schemas.microsoft.com/office/powerpoint/2010/main" val="3646472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Now, let us move over to the solicitation area of DIBBS and review the use of the “Request for Quote” search. </a:t>
            </a:r>
            <a:r>
              <a:rPr lang="en-US" altLang="en-US" sz="1200" b="1" dirty="0" smtClean="0">
                <a:latin typeface="Arial" charset="0"/>
                <a:cs typeface="Arial" charset="0"/>
              </a:rPr>
              <a:t>*CLICK</a:t>
            </a:r>
          </a:p>
          <a:p>
            <a:endParaRPr lang="en-US" altLang="en-US" sz="1200" dirty="0" smtClean="0">
              <a:latin typeface="Arial" charset="0"/>
              <a:cs typeface="Arial" charset="0"/>
            </a:endParaRPr>
          </a:p>
          <a:p>
            <a:r>
              <a:rPr lang="en-US" altLang="en-US" sz="1200" dirty="0" smtClean="0">
                <a:latin typeface="Arial" charset="0"/>
                <a:cs typeface="Arial" charset="0"/>
              </a:rPr>
              <a:t>Remember that a Request for Quotation has an estimated value at or below $150,000.  </a:t>
            </a:r>
          </a:p>
          <a:p>
            <a:endParaRPr lang="en-US" altLang="en-US" sz="1200" dirty="0" smtClean="0">
              <a:latin typeface="Arial" charset="0"/>
              <a:cs typeface="Arial" charset="0"/>
            </a:endParaRPr>
          </a:p>
          <a:p>
            <a:r>
              <a:rPr lang="en-US" altLang="en-US" sz="1200" dirty="0" smtClean="0">
                <a:latin typeface="Arial" charset="0"/>
                <a:cs typeface="Arial" charset="0"/>
              </a:rPr>
              <a:t>Be sure to check Request for Proposal for opportunities estimated above $150,000.</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18</a:t>
            </a:fld>
            <a:endParaRPr lang="en-US"/>
          </a:p>
        </p:txBody>
      </p:sp>
    </p:spTree>
    <p:extLst>
      <p:ext uri="{BB962C8B-B14F-4D97-AF65-F5344CB8AC3E}">
        <p14:creationId xmlns:p14="http://schemas.microsoft.com/office/powerpoint/2010/main" val="826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b="1" dirty="0" smtClean="0">
                <a:latin typeface="Arial" charset="0"/>
                <a:cs typeface="Arial" charset="0"/>
              </a:rPr>
              <a:t>Shanda - PTAC Explanation</a:t>
            </a:r>
            <a:r>
              <a:rPr lang="en-US" altLang="en-US" sz="1200" dirty="0" smtClean="0">
                <a:latin typeface="Arial" charset="0"/>
                <a:cs typeface="Arial" charset="0"/>
              </a:rPr>
              <a:t>	</a:t>
            </a:r>
          </a:p>
          <a:p>
            <a:endParaRPr lang="en-US" altLang="en-US" sz="1200" dirty="0" smtClean="0">
              <a:latin typeface="Arial" charset="0"/>
              <a:cs typeface="Arial" charset="0"/>
            </a:endParaRPr>
          </a:p>
          <a:p>
            <a:r>
              <a:rPr lang="en-US" altLang="en-US" sz="1200" b="1" dirty="0" smtClean="0">
                <a:latin typeface="Arial" charset="0"/>
                <a:cs typeface="Arial" charset="0"/>
              </a:rPr>
              <a:t>After she is finished say:  </a:t>
            </a:r>
            <a:r>
              <a:rPr lang="en-US" altLang="en-US" sz="1200" dirty="0" smtClean="0">
                <a:latin typeface="Arial" charset="0"/>
                <a:cs typeface="Arial" charset="0"/>
              </a:rPr>
              <a:t>Future Webinar offerings will include more detailed information on this topic</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19</a:t>
            </a:fld>
            <a:endParaRPr lang="en-US"/>
          </a:p>
        </p:txBody>
      </p:sp>
    </p:spTree>
    <p:extLst>
      <p:ext uri="{BB962C8B-B14F-4D97-AF65-F5344CB8AC3E}">
        <p14:creationId xmlns:p14="http://schemas.microsoft.com/office/powerpoint/2010/main" val="336776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 Now, when considering DLA’s buying practices, if you think about DLA as a large quality control agency, they have ways in which they assure the quality of the items meet the needs of the military customer they’re buying for.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 first way is by the approved CAGE Code and Part Number. This means engineers or technical personnel identified a part that is made by a certain company who has a CAGE code, and they have approved that part number. So when they want to buy that item, they are asking you to provide that specific item. Now, quite often we will solicit for a CAGE Code and Part Number, but vendors will want to offer a substitute, that they are certain is just like the item shown on the solicitation.  Be careful!  We consider this an “Alternate Item.”  Only the CAGE and part number shown on the solicitation can be called the “Exact Item.”  </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In other cases, there are qualified products and manufacturers on a list, called a Qualified Products List, QPL or Qualified Manufacturers List, QML. Technical staff has reviewed the characteristics of items, and the capabilities of manufacturers who provides them. It may be the original manufacturer, or someone else. The QPL or QML list determines what qualified products we will buy and what qualified manufacturers can supply them.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 third kind of item, would be source controlled via approved sources. In these cases, source control items are those that have been tested and approved by the OEMs (Original Equipment Manufacturers)</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The greatest range of competition, especially for new or small businesses is in the case of fully competitive items. Here we reserve the right to test, but we don’t necessarily test before we buy. What happens then, as part of the DIBBS bidding process, we administer a set of drawings, or what’s called a technical data package, and the business determines whether or not they can make the item in conformance with those drawings. The businesses submit their offer based on what they feel it would take, in terms of time, cost, and profit, to provide that item. </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So these are the primary ways in which a business would determine whether or not they can bid on an item. Either they are on a list, the item has been previously approved, or they can look at a set of drawings, a technical data package, and determine if they can make and quote for that item.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This is giving you a lot of Information, (ASK :  DO YOU HAVE ANY QUESTIONS?)</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a:t>
            </a:fld>
            <a:endParaRPr lang="en-US"/>
          </a:p>
        </p:txBody>
      </p:sp>
    </p:spTree>
    <p:extLst>
      <p:ext uri="{BB962C8B-B14F-4D97-AF65-F5344CB8AC3E}">
        <p14:creationId xmlns:p14="http://schemas.microsoft.com/office/powerpoint/2010/main" val="4021116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Before we talk about how to search for solicitations.  Here are some icons that appear inside the solicitation area of DIBBS. We will see these in action, but I just want to cover them briefly.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 Government buys a wide range of material from aardvarks to zithers (A to Z). While we may know the part numbers, occasionally will we have technical documents. If we do have the drawings, and can share them with you, you will see the Tech Docs Icon in your solicitation search results.</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“Fast Award” indicates that we may award a purchase order as soon as we receive acceptable quotes, even before the official closing date.  One day after the solicitation issue date the auto system will start to evaluate quotes. If  the offer is determined fair and reasonable an award will be made, if not the automated system will re-evaluate every 24 hours after.</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We Set-Aside many acquisitions for Small business and socio-economic set-asides.  Participation on these solicitations is restricted. For questions on socio-economic certifications you can contact your local PTAC and/or SBA Office.</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Auto-IDPO is an Indefinite Delivery Purchase Order, covering DLA requirements lasting for one year, with an estimated value under $150,000 being this is a part of the old system </a:t>
            </a:r>
          </a:p>
          <a:p>
            <a:pPr>
              <a:defRPr/>
            </a:pPr>
            <a:endParaRPr lang="en-US" altLang="en-US" dirty="0" smtClean="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20</a:t>
            </a:fld>
            <a:endParaRPr lang="en-US"/>
          </a:p>
        </p:txBody>
      </p:sp>
    </p:spTree>
    <p:extLst>
      <p:ext uri="{BB962C8B-B14F-4D97-AF65-F5344CB8AC3E}">
        <p14:creationId xmlns:p14="http://schemas.microsoft.com/office/powerpoint/2010/main" val="407988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b="1" dirty="0" smtClean="0">
                <a:latin typeface="Arial" panose="020B0604020202020204" pitchFamily="34" charset="0"/>
                <a:cs typeface="Arial" panose="020B0604020202020204" pitchFamily="34" charset="0"/>
              </a:rPr>
              <a:t>NOTE: Queue floor walkers to assist attendees.</a:t>
            </a:r>
          </a:p>
          <a:p>
            <a:pPr>
              <a:defRPr/>
            </a:pPr>
            <a:endParaRPr lang="en-US" altLang="en-US" sz="1200" b="1"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VENDORS: Go to Solicitation section, click on RFQ search</a:t>
            </a:r>
            <a:r>
              <a:rPr lang="en-US" altLang="en-US" sz="1200" dirty="0" smtClean="0">
                <a:latin typeface="Arial" panose="020B0604020202020204" pitchFamily="34" charset="0"/>
                <a:cs typeface="Arial" panose="020B0604020202020204" pitchFamily="34" charset="0"/>
              </a:rPr>
              <a:t>.</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We see a database search window that looks like the one on the screen. Now, you can search for “Requests for Quotations” by searching all the various search categories that are illustrated in the red box- </a:t>
            </a:r>
            <a:r>
              <a:rPr lang="en-US" altLang="en-US" sz="1200" b="1" dirty="0" smtClean="0">
                <a:latin typeface="Arial" panose="020B0604020202020204" pitchFamily="34" charset="0"/>
                <a:cs typeface="Arial" panose="020B0604020202020204" pitchFamily="34" charset="0"/>
              </a:rPr>
              <a:t> *CLICK </a:t>
            </a:r>
            <a:r>
              <a:rPr lang="en-US" altLang="en-US" sz="1200" dirty="0" smtClean="0">
                <a:latin typeface="Arial" panose="020B0604020202020204" pitchFamily="34" charset="0"/>
                <a:cs typeface="Arial" panose="020B0604020202020204" pitchFamily="34" charset="0"/>
              </a:rPr>
              <a:t>-National Stock Number, FSC, Solicitation Number etc.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A Purchase Request Number, is often referred to as a PR, and that is created from a request by a military customer. There may be multiple purchase requests on a single solicitation. If the requirement is not based upon a National Stock Number, look for an Approved Part Number and manufacturer’s CAGE code.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 wildcard character ( * ) may be used following a search value. The wildcard character ( * ) preceding search values is only permitted on the Nomenclature Search Category.</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21</a:t>
            </a:fld>
            <a:endParaRPr lang="en-US"/>
          </a:p>
        </p:txBody>
      </p:sp>
    </p:spTree>
    <p:extLst>
      <p:ext uri="{BB962C8B-B14F-4D97-AF65-F5344CB8AC3E}">
        <p14:creationId xmlns:p14="http://schemas.microsoft.com/office/powerpoint/2010/main" val="2911641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Vendors follow along.</a:t>
            </a:r>
          </a:p>
          <a:p>
            <a:endParaRPr lang="en-US" altLang="en-US" sz="1200" dirty="0" smtClean="0">
              <a:latin typeface="Arial" charset="0"/>
              <a:cs typeface="Arial" charset="0"/>
            </a:endParaRPr>
          </a:p>
          <a:p>
            <a:r>
              <a:rPr lang="en-US" altLang="en-US" sz="1200" dirty="0" smtClean="0">
                <a:latin typeface="Arial" charset="0"/>
                <a:cs typeface="Arial" charset="0"/>
              </a:rPr>
              <a:t>We will select “Federal Supply Class” from the search categories dropdown box, </a:t>
            </a:r>
            <a:r>
              <a:rPr lang="en-US" altLang="en-US" sz="1200" b="1" dirty="0" smtClean="0">
                <a:latin typeface="Arial" charset="0"/>
                <a:cs typeface="Arial" charset="0"/>
              </a:rPr>
              <a:t>*CLICK  </a:t>
            </a:r>
            <a:r>
              <a:rPr lang="en-US" altLang="en-US" sz="1200" dirty="0" smtClean="0">
                <a:latin typeface="Arial" charset="0"/>
                <a:cs typeface="Arial" charset="0"/>
              </a:rPr>
              <a:t>and type in FSC “3040”  then click “SEARCH”.</a:t>
            </a:r>
          </a:p>
          <a:p>
            <a:endParaRPr lang="en-US" altLang="en-US" sz="1200" dirty="0" smtClean="0">
              <a:latin typeface="Arial" charset="0"/>
              <a:cs typeface="Arial" charset="0"/>
            </a:endParaRPr>
          </a:p>
          <a:p>
            <a:r>
              <a:rPr lang="en-US" altLang="en-US" sz="1200" dirty="0" smtClean="0">
                <a:latin typeface="Arial" charset="0"/>
                <a:cs typeface="Arial" charset="0"/>
              </a:rPr>
              <a:t>3040 is the FSC for  “Miscellaneous Power Transmission Equipment”, a Federal Stock class managed by DLA.</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22</a:t>
            </a:fld>
            <a:endParaRPr lang="en-US"/>
          </a:p>
        </p:txBody>
      </p:sp>
    </p:spTree>
    <p:extLst>
      <p:ext uri="{BB962C8B-B14F-4D97-AF65-F5344CB8AC3E}">
        <p14:creationId xmlns:p14="http://schemas.microsoft.com/office/powerpoint/2010/main" val="120631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b="1" dirty="0" smtClean="0">
                <a:latin typeface="Arial" panose="020B0604020202020204" pitchFamily="34" charset="0"/>
                <a:cs typeface="Arial" panose="020B0604020202020204" pitchFamily="34" charset="0"/>
              </a:rPr>
              <a:t> *CLICK  </a:t>
            </a:r>
            <a:r>
              <a:rPr lang="en-US" altLang="en-US" sz="1200" dirty="0" smtClean="0">
                <a:latin typeface="Arial" panose="020B0604020202020204" pitchFamily="34" charset="0"/>
                <a:cs typeface="Arial" panose="020B0604020202020204" pitchFamily="34" charset="0"/>
              </a:rPr>
              <a:t>DIBBS returns over 1,450 open solicitations for that FSC.  That should give you a feeling for the scope and breadth of what DLA buys, and the potential sales opportunities open to you.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ASK VENDORS:   how many results they found.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We could take a long time going through that number of solicitations.  So you’ll want to narrow your search to a more manageable list.  You might want to limit your search to Small business set-asides, opportunities with Technical documents, or sort the results by nomenclature.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VENDORS: Go ahead and click on the first NSN in column 2 that has the </a:t>
            </a:r>
            <a:r>
              <a:rPr lang="en-US" altLang="en-US" sz="1200" dirty="0" err="1" smtClean="0">
                <a:latin typeface="Arial" panose="020B0604020202020204" pitchFamily="34" charset="0"/>
                <a:cs typeface="Arial" panose="020B0604020202020204" pitchFamily="34" charset="0"/>
              </a:rPr>
              <a:t>word“None</a:t>
            </a:r>
            <a:r>
              <a:rPr lang="en-US" altLang="en-US" sz="1200" dirty="0" smtClean="0">
                <a:latin typeface="Arial" panose="020B0604020202020204" pitchFamily="34" charset="0"/>
                <a:cs typeface="Arial" panose="020B0604020202020204" pitchFamily="34" charset="0"/>
              </a:rPr>
              <a:t>” in the Technical Document field  Column 4</a:t>
            </a:r>
          </a:p>
          <a:p>
            <a:pPr>
              <a:defRPr/>
            </a:pPr>
            <a:endParaRPr lang="en-US" altLang="en-US" dirty="0" smtClean="0"/>
          </a:p>
          <a:p>
            <a:pPr>
              <a:defRPr/>
            </a:pPr>
            <a:endParaRPr lang="en-US" altLang="en-US" dirty="0" smtClean="0"/>
          </a:p>
          <a:p>
            <a:pPr>
              <a:defRPr/>
            </a:pPr>
            <a:endParaRPr lang="en-US" altLang="en-US" dirty="0" smtClean="0"/>
          </a:p>
        </p:txBody>
      </p:sp>
      <p:sp>
        <p:nvSpPr>
          <p:cNvPr id="4" name="Slide Number Placeholder 3"/>
          <p:cNvSpPr>
            <a:spLocks noGrp="1"/>
          </p:cNvSpPr>
          <p:nvPr>
            <p:ph type="sldNum" sz="quarter" idx="10"/>
          </p:nvPr>
        </p:nvSpPr>
        <p:spPr/>
        <p:txBody>
          <a:bodyPr/>
          <a:lstStyle/>
          <a:p>
            <a:fld id="{1178D7B1-1F02-4400-9617-71360C098119}" type="slidenum">
              <a:rPr lang="en-US" smtClean="0"/>
              <a:t>23</a:t>
            </a:fld>
            <a:endParaRPr lang="en-US"/>
          </a:p>
        </p:txBody>
      </p:sp>
    </p:spTree>
    <p:extLst>
      <p:ext uri="{BB962C8B-B14F-4D97-AF65-F5344CB8AC3E}">
        <p14:creationId xmlns:p14="http://schemas.microsoft.com/office/powerpoint/2010/main" val="2581123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Once you click on the NSN it will give you a synopsis of the NSN details. In this example under Approved Source Data there is a list of approved CAGE codes, manufacturers and their approved part numbers. It also provides a link to the open Solicitation.  </a:t>
            </a:r>
          </a:p>
          <a:p>
            <a:endParaRPr lang="en-US" altLang="en-US" sz="1200" dirty="0" smtClean="0">
              <a:latin typeface="Arial" charset="0"/>
              <a:cs typeface="Arial" charset="0"/>
            </a:endParaRPr>
          </a:p>
          <a:p>
            <a:r>
              <a:rPr lang="en-US" altLang="en-US" sz="1200" dirty="0" smtClean="0">
                <a:latin typeface="Arial" charset="0"/>
                <a:cs typeface="Arial" charset="0"/>
              </a:rPr>
              <a:t>The AMSC (Acquisition Method Suffix Code) that is assigned to the NSN is located in the upper right hand corner. Listed are four of most common AMSCS.</a:t>
            </a:r>
          </a:p>
          <a:p>
            <a:endParaRPr lang="en-US" altLang="en-US" sz="1200" dirty="0" smtClean="0">
              <a:latin typeface="Arial" charset="0"/>
              <a:cs typeface="Arial" charset="0"/>
            </a:endParaRPr>
          </a:p>
          <a:p>
            <a:r>
              <a:rPr lang="en-US" altLang="en-US" sz="1200" dirty="0" smtClean="0">
                <a:latin typeface="Arial" charset="0"/>
                <a:cs typeface="Arial" charset="0"/>
              </a:rPr>
              <a:t>VENDORS: Click RFQ Search in upper left hand corner.</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24</a:t>
            </a:fld>
            <a:endParaRPr lang="en-US"/>
          </a:p>
        </p:txBody>
      </p:sp>
    </p:spTree>
    <p:extLst>
      <p:ext uri="{BB962C8B-B14F-4D97-AF65-F5344CB8AC3E}">
        <p14:creationId xmlns:p14="http://schemas.microsoft.com/office/powerpoint/2010/main" val="1631337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Now, coming back to the database search window, we will have to re-select “Federal Supply Class” from the search categories dropdown box, and type in FSC “3040” -- but we can go below the search value box  into the “Show Only” section and filter that category by clicking on “Items with Technical Documents”. If you could please click on it now.</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And the reason </a:t>
            </a:r>
            <a:r>
              <a:rPr lang="en-US" altLang="en-US" sz="1200" u="sng" dirty="0" smtClean="0">
                <a:latin typeface="Arial" panose="020B0604020202020204" pitchFamily="34" charset="0"/>
                <a:cs typeface="Arial" panose="020B0604020202020204" pitchFamily="34" charset="0"/>
              </a:rPr>
              <a:t>this is important </a:t>
            </a:r>
            <a:r>
              <a:rPr lang="en-US" altLang="en-US" sz="1200" dirty="0" smtClean="0">
                <a:latin typeface="Arial" panose="020B0604020202020204" pitchFamily="34" charset="0"/>
                <a:cs typeface="Arial" panose="020B0604020202020204" pitchFamily="34" charset="0"/>
              </a:rPr>
              <a:t>is if you are a manufacturer, chances are you will only want to bid on items that have technical documents.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If you are not a manufacturer, you will probably be more interested in items that are purchased by CAGE code and part number. But in either case, by checking one or several of the boxes in the bottom portion of your screen, you’ll be able to refine the search results.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VENDORS:</a:t>
            </a:r>
            <a:r>
              <a:rPr lang="en-US" altLang="en-US" sz="1200" dirty="0" smtClean="0">
                <a:latin typeface="Arial" panose="020B0604020202020204" pitchFamily="34" charset="0"/>
                <a:cs typeface="Arial" panose="020B0604020202020204" pitchFamily="34" charset="0"/>
              </a:rPr>
              <a:t> Click Search.</a:t>
            </a:r>
          </a:p>
        </p:txBody>
      </p:sp>
      <p:sp>
        <p:nvSpPr>
          <p:cNvPr id="4" name="Slide Number Placeholder 3"/>
          <p:cNvSpPr>
            <a:spLocks noGrp="1"/>
          </p:cNvSpPr>
          <p:nvPr>
            <p:ph type="sldNum" sz="quarter" idx="10"/>
          </p:nvPr>
        </p:nvSpPr>
        <p:spPr/>
        <p:txBody>
          <a:bodyPr/>
          <a:lstStyle/>
          <a:p>
            <a:fld id="{1178D7B1-1F02-4400-9617-71360C098119}" type="slidenum">
              <a:rPr lang="en-US" smtClean="0"/>
              <a:t>25</a:t>
            </a:fld>
            <a:endParaRPr lang="en-US"/>
          </a:p>
        </p:txBody>
      </p:sp>
    </p:spTree>
    <p:extLst>
      <p:ext uri="{BB962C8B-B14F-4D97-AF65-F5344CB8AC3E}">
        <p14:creationId xmlns:p14="http://schemas.microsoft.com/office/powerpoint/2010/main" val="382689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In this case, we went from over 1,450 responses down to 522  </a:t>
            </a:r>
            <a:r>
              <a:rPr lang="en-US" altLang="en-US" sz="1200" b="1" dirty="0" smtClean="0">
                <a:latin typeface="Arial" panose="020B0604020202020204" pitchFamily="34" charset="0"/>
                <a:cs typeface="Arial" panose="020B0604020202020204" pitchFamily="34" charset="0"/>
              </a:rPr>
              <a:t>* CLICK </a:t>
            </a:r>
            <a:r>
              <a:rPr lang="en-US" altLang="en-US" sz="1200" dirty="0" smtClean="0">
                <a:latin typeface="Arial" panose="020B0604020202020204" pitchFamily="34" charset="0"/>
                <a:cs typeface="Arial" panose="020B0604020202020204" pitchFamily="34" charset="0"/>
              </a:rPr>
              <a:t>— a somewhat more manageable set of solicitations to review. As you can see this is a search for FSC 3040 solicitations that have technical documents available.</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ASK VENDORS</a:t>
            </a:r>
            <a:r>
              <a:rPr lang="en-US" altLang="en-US" sz="1200" dirty="0" smtClean="0">
                <a:latin typeface="Arial" panose="020B0604020202020204" pitchFamily="34" charset="0"/>
                <a:cs typeface="Arial" panose="020B0604020202020204" pitchFamily="34" charset="0"/>
              </a:rPr>
              <a:t>: HOW MANY RESULTS DO YOU HAVE NOW?</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If you click on the solicitation number in the middle of the page, you can read the solicitation document, NOTE the other specialized Icons..</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If you click on a NSN in column two, you can see the specifications and drawing numbers for that item.  Let’s take a closer look….</a:t>
            </a:r>
          </a:p>
          <a:p>
            <a:pPr>
              <a:defRPr/>
            </a:pPr>
            <a:endParaRPr lang="en-US" altLang="en-US" dirty="0" smtClean="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26</a:t>
            </a:fld>
            <a:endParaRPr lang="en-US"/>
          </a:p>
        </p:txBody>
      </p:sp>
    </p:spTree>
    <p:extLst>
      <p:ext uri="{BB962C8B-B14F-4D97-AF65-F5344CB8AC3E}">
        <p14:creationId xmlns:p14="http://schemas.microsoft.com/office/powerpoint/2010/main" val="2468788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In my example the AMSC </a:t>
            </a:r>
            <a:r>
              <a:rPr lang="en-US" altLang="en-US" sz="1200" dirty="0" err="1" smtClean="0">
                <a:latin typeface="Arial" panose="020B0604020202020204" pitchFamily="34" charset="0"/>
                <a:cs typeface="Arial" panose="020B0604020202020204" pitchFamily="34" charset="0"/>
              </a:rPr>
              <a:t>Codeis</a:t>
            </a:r>
            <a:r>
              <a:rPr lang="en-US" altLang="en-US" sz="1200" dirty="0" smtClean="0">
                <a:latin typeface="Arial" panose="020B0604020202020204" pitchFamily="34" charset="0"/>
                <a:cs typeface="Arial" panose="020B0604020202020204" pitchFamily="34" charset="0"/>
              </a:rPr>
              <a:t> “G” which indicates that DLA has the complete Technical Data Package for this item.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If you look down at the bottom of that screen, you’ll see a little icon for technical documents, and that verifies that we have the documents that you can download and determine whether or not you can make that particular item.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If you are a manufacturer and the AMSC is other than “G” Remember you want to access solicitations that have the complete technical documents.  We recommend you to </a:t>
            </a:r>
            <a:r>
              <a:rPr lang="en-US" altLang="en-US" sz="1200" dirty="0" err="1" smtClean="0">
                <a:latin typeface="Arial" panose="020B0604020202020204" pitchFamily="34" charset="0"/>
                <a:cs typeface="Arial" panose="020B0604020202020204" pitchFamily="34" charset="0"/>
              </a:rPr>
              <a:t>to</a:t>
            </a:r>
            <a:r>
              <a:rPr lang="en-US" altLang="en-US" sz="1200" dirty="0" smtClean="0">
                <a:latin typeface="Arial" panose="020B0604020202020204" pitchFamily="34" charset="0"/>
                <a:cs typeface="Arial" panose="020B0604020202020204" pitchFamily="34" charset="0"/>
              </a:rPr>
              <a:t> the previous page and look for AMSCs of “</a:t>
            </a:r>
            <a:r>
              <a:rPr lang="en-US" altLang="en-US" sz="1200" dirty="0" err="1" smtClean="0">
                <a:latin typeface="Arial" panose="020B0604020202020204" pitchFamily="34" charset="0"/>
                <a:cs typeface="Arial" panose="020B0604020202020204" pitchFamily="34" charset="0"/>
              </a:rPr>
              <a:t>G:go</a:t>
            </a:r>
            <a:r>
              <a:rPr lang="en-US" altLang="en-US" sz="1200" dirty="0" smtClean="0">
                <a:latin typeface="Arial" panose="020B0604020202020204" pitchFamily="34" charset="0"/>
                <a:cs typeface="Arial" panose="020B0604020202020204" pitchFamily="34" charset="0"/>
              </a:rPr>
              <a:t> to the previous page and choose the next NSN.</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As a reminder if you have questions in regards to accessing the Technical Data in cFolders you can go to the FAQ section on DIBBS home page.</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SAY:  Go back to top left or  VENDORS  CLICK ON RFQ SEARCH</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VENDORS CLICK ON RFQ SEARCH.</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27</a:t>
            </a:fld>
            <a:endParaRPr lang="en-US"/>
          </a:p>
        </p:txBody>
      </p:sp>
    </p:spTree>
    <p:extLst>
      <p:ext uri="{BB962C8B-B14F-4D97-AF65-F5344CB8AC3E}">
        <p14:creationId xmlns:p14="http://schemas.microsoft.com/office/powerpoint/2010/main" val="4225427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Now to show you how to do a nomenclature search.</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VENDORS:  (1) </a:t>
            </a:r>
            <a:r>
              <a:rPr lang="en-US" altLang="en-US" sz="1200" dirty="0" smtClean="0">
                <a:latin typeface="Arial" panose="020B0604020202020204" pitchFamily="34" charset="0"/>
                <a:cs typeface="Arial" panose="020B0604020202020204" pitchFamily="34" charset="0"/>
              </a:rPr>
              <a:t>change the drop down to Nomenclature. </a:t>
            </a:r>
          </a:p>
          <a:p>
            <a:pPr marL="228600" indent="-228600">
              <a:buFontTx/>
              <a:buAutoNum type="arabicParenBoth" startAt="2"/>
              <a:defRPr/>
            </a:pPr>
            <a:r>
              <a:rPr lang="en-US" altLang="en-US" sz="1200" dirty="0" smtClean="0">
                <a:latin typeface="Arial" panose="020B0604020202020204" pitchFamily="34" charset="0"/>
                <a:cs typeface="Arial" panose="020B0604020202020204" pitchFamily="34" charset="0"/>
              </a:rPr>
              <a:t>Enter the word “Bumper” into the Search Value field </a:t>
            </a:r>
          </a:p>
          <a:p>
            <a:pPr marL="228600" indent="-228600">
              <a:buFontTx/>
              <a:buAutoNum type="arabicParenBoth" startAt="2"/>
              <a:defRPr/>
            </a:pPr>
            <a:r>
              <a:rPr lang="en-US" altLang="en-US" sz="1200" dirty="0" smtClean="0">
                <a:latin typeface="Arial" panose="020B0604020202020204" pitchFamily="34" charset="0"/>
                <a:cs typeface="Arial" panose="020B0604020202020204" pitchFamily="34" charset="0"/>
              </a:rPr>
              <a:t>You have the option to Click the item with technical documents</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Only solicitations with the word “Bumper” in the nomenclature are listed in your results.</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VENDORS CLICK RFQ SEARCH</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28</a:t>
            </a:fld>
            <a:endParaRPr lang="en-US"/>
          </a:p>
        </p:txBody>
      </p:sp>
    </p:spTree>
    <p:extLst>
      <p:ext uri="{BB962C8B-B14F-4D97-AF65-F5344CB8AC3E}">
        <p14:creationId xmlns:p14="http://schemas.microsoft.com/office/powerpoint/2010/main" val="1147951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dirty="0" smtClean="0"/>
              <a:t>When you search by a word or phrase, the word or phrase may appear in the item description but may not be part of the item name or “nomenclature” for that NSN.</a:t>
            </a:r>
          </a:p>
          <a:p>
            <a:endParaRPr lang="en-US" altLang="en-US" dirty="0" smtClean="0"/>
          </a:p>
          <a:p>
            <a:r>
              <a:rPr lang="en-US" altLang="en-US" dirty="0" smtClean="0"/>
              <a:t>So searching for a “bumper” may yield a list of automotive bumpers, loading dock bumpers, or rubber baby buggy bumpers.  The FSC, or first four digits of the National Stock number, may help us to zero in on a particular product category.  </a:t>
            </a:r>
          </a:p>
          <a:p>
            <a:endParaRPr lang="en-US" altLang="en-US" dirty="0" smtClean="0"/>
          </a:p>
          <a:p>
            <a:endParaRPr lang="en-US" altLang="en-US" dirty="0" smtClean="0"/>
          </a:p>
          <a:p>
            <a:r>
              <a:rPr lang="en-US" altLang="en-US" b="1" dirty="0" smtClean="0"/>
              <a:t>SAY: This is a quick view of the  Solicitation Search.  I will be available tomorrow afternoon if you need more support after the C-Folders Brief.</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29</a:t>
            </a:fld>
            <a:endParaRPr lang="en-US"/>
          </a:p>
        </p:txBody>
      </p:sp>
    </p:spTree>
    <p:extLst>
      <p:ext uri="{BB962C8B-B14F-4D97-AF65-F5344CB8AC3E}">
        <p14:creationId xmlns:p14="http://schemas.microsoft.com/office/powerpoint/2010/main" val="9963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 CLICK  There are two common solicitation types. One is a Request for Quotation. This is for solicitations with an estimated value </a:t>
            </a:r>
            <a:r>
              <a:rPr lang="en-US" altLang="en-US" sz="1200" i="1" dirty="0" smtClean="0">
                <a:latin typeface="Arial" panose="020B0604020202020204" pitchFamily="34" charset="0"/>
                <a:cs typeface="Arial" panose="020B0604020202020204" pitchFamily="34" charset="0"/>
              </a:rPr>
              <a:t>under</a:t>
            </a:r>
            <a:r>
              <a:rPr lang="en-US" altLang="en-US" sz="1200" dirty="0" smtClean="0">
                <a:latin typeface="Arial" panose="020B0604020202020204" pitchFamily="34" charset="0"/>
                <a:cs typeface="Arial" panose="020B0604020202020204" pitchFamily="34" charset="0"/>
              </a:rPr>
              <a:t> $150,000, the most common type of solicitation at DLA. Believe it or not, the average award value at DLA is under $4,000.  And when you consider the billions of dollars we spend, you recognize that we issue a lot of solicitations, and awards, every day and every year. But most interesting is the fact that 30 to 40 percent of those are awarded without human intervention. </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So the requirements can be solicited and awarded by an automated system. Your quotes are evaluated by that system, and if all goes well, the announcement of the award is sent to you electronically. So if you are really focused on working on a system where you have a lot of human interaction, this may be a hard system for you to get used to initially, but we’ll talk about ways in which you can identify some support resources, both at DLA and in your local community, to help you to effectively participate in that system a bit later.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 other type of solicitation is a Request for Proposal. These are solicitations for awards </a:t>
            </a:r>
            <a:r>
              <a:rPr lang="en-US" altLang="en-US" sz="1200" i="1" dirty="0" smtClean="0">
                <a:latin typeface="Arial" panose="020B0604020202020204" pitchFamily="34" charset="0"/>
                <a:cs typeface="Arial" panose="020B0604020202020204" pitchFamily="34" charset="0"/>
              </a:rPr>
              <a:t>over </a:t>
            </a:r>
            <a:r>
              <a:rPr lang="en-US" altLang="en-US" sz="1200" dirty="0" smtClean="0">
                <a:latin typeface="Arial" panose="020B0604020202020204" pitchFamily="34" charset="0"/>
                <a:cs typeface="Arial" panose="020B0604020202020204" pitchFamily="34" charset="0"/>
              </a:rPr>
              <a:t>$150,000. Sometimes they are one-year contracts, sometimes multiyear contracts. The terms of these solicitations can be negotiated once the solicitation period has closed. For example, terms that can be negotiated may include price, delivery time, or delivery quantity. The initial announcement  of the solicitation will be found on DIBBS, but the proposal and negotiation will be processed outside of DIBBS. </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3</a:t>
            </a:fld>
            <a:endParaRPr lang="en-US"/>
          </a:p>
        </p:txBody>
      </p:sp>
    </p:spTree>
    <p:extLst>
      <p:ext uri="{BB962C8B-B14F-4D97-AF65-F5344CB8AC3E}">
        <p14:creationId xmlns:p14="http://schemas.microsoft.com/office/powerpoint/2010/main" val="138747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4885C2-6ADB-43F5-974D-3A3FD3BB104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846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 CLICK    If you are on the Land and Maritime site, you’ll see a link on the sidebar that says, “DLA Internet Bid Board System,” or, if you’re on the Small Business Web site, there will be a similar link that says “DLA Internet  Bid Board System.” </a:t>
            </a:r>
          </a:p>
          <a:p>
            <a:pPr>
              <a:defRPr/>
            </a:pPr>
            <a:r>
              <a:rPr lang="en-US" altLang="en-US" sz="1200" dirty="0" smtClean="0">
                <a:latin typeface="Arial" panose="020B0604020202020204" pitchFamily="34" charset="0"/>
                <a:cs typeface="Arial" panose="020B0604020202020204" pitchFamily="34" charset="0"/>
              </a:rPr>
              <a:t> </a:t>
            </a:r>
          </a:p>
          <a:p>
            <a:pPr>
              <a:buFont typeface="Arial" charset="0"/>
              <a:buNone/>
              <a:defRPr/>
            </a:pPr>
            <a:r>
              <a:rPr lang="en-US" altLang="en-US" sz="1200" dirty="0" smtClean="0">
                <a:latin typeface="Arial" panose="020B0604020202020204" pitchFamily="34" charset="0"/>
                <a:cs typeface="Arial" panose="020B0604020202020204" pitchFamily="34" charset="0"/>
              </a:rPr>
              <a:t>*  CLICK  Both of these links will take you to the homepage. You can go almost anywhere in DIBBS from this homepage.</a:t>
            </a:r>
          </a:p>
          <a:p>
            <a:pPr marL="171450" indent="-171450">
              <a:buFont typeface="Arial" charset="0"/>
              <a:buChar char="•"/>
              <a:defRPr/>
            </a:pPr>
            <a:endParaRPr lang="en-US" altLang="en-US" sz="1200" dirty="0" smtClean="0">
              <a:latin typeface="Arial" panose="020B0604020202020204" pitchFamily="34" charset="0"/>
              <a:cs typeface="Arial" panose="020B0604020202020204" pitchFamily="34" charset="0"/>
            </a:endParaRPr>
          </a:p>
          <a:p>
            <a:pPr marL="171450" indent="-171450">
              <a:buFont typeface="Arial" charset="0"/>
              <a:buChar char="•"/>
              <a:defRPr/>
            </a:pPr>
            <a:r>
              <a:rPr lang="en-US" altLang="en-US" sz="1200" dirty="0" smtClean="0">
                <a:latin typeface="Arial" panose="020B0604020202020204" pitchFamily="34" charset="0"/>
                <a:cs typeface="Arial" panose="020B0604020202020204" pitchFamily="34" charset="0"/>
              </a:rPr>
              <a:t>VENDORS:   Open DIBBS home page and state what is on the site, what you can look for from here and that at least 85% of our Simplified Acquisition solicitations (under $150K) are AUTOMATED***</a:t>
            </a:r>
          </a:p>
          <a:p>
            <a:pPr marL="171450" indent="-171450">
              <a:buFont typeface="Arial" charset="0"/>
              <a:buChar cha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4</a:t>
            </a:fld>
            <a:endParaRPr lang="en-US"/>
          </a:p>
        </p:txBody>
      </p:sp>
    </p:spTree>
    <p:extLst>
      <p:ext uri="{BB962C8B-B14F-4D97-AF65-F5344CB8AC3E}">
        <p14:creationId xmlns:p14="http://schemas.microsoft.com/office/powerpoint/2010/main" val="245162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pPr>
              <a:defRPr/>
            </a:pPr>
            <a:r>
              <a:rPr lang="en-US" altLang="en-US" sz="1200" dirty="0" smtClean="0">
                <a:latin typeface="Arial" panose="020B0604020202020204" pitchFamily="34" charset="0"/>
                <a:cs typeface="Arial" panose="020B0604020202020204" pitchFamily="34" charset="0"/>
              </a:rPr>
              <a:t>Please note the DIBBS web address at the top of this slide and the banner that lists important notices.</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I want to talk about the boxes that you see on the DIBBS homepage, and the kind of functionality that you can achieve by clicking on the links that show up in blue. So, in the upper left-hand corner is the Help box. * In our office, we receive a lot of requests for help, but I want to show some resources that have been placed in the DIBBS System to help you either get started, or navigate through an issue you might be having.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There is an online Frequently Asked Questions page that you can get to by clicking on the link under “Online Help.” There’s also batch quoting help for those of you who have had experience with DIBBS, and may be having issues with batch quoting. </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I would also recommend that if you  have questions, work with the closest Procurement Technical Assistance Center, who can provide free assistance on how to get established on DIBBS or navigate through DIBBS.  Just use your Internet Search engine to find the PTAC home page.  </a:t>
            </a:r>
            <a:r>
              <a:rPr lang="en-US" altLang="en-US" sz="1200" b="1" dirty="0" smtClean="0">
                <a:solidFill>
                  <a:srgbClr val="FF0000"/>
                </a:solidFill>
                <a:latin typeface="Arial" panose="020B0604020202020204" pitchFamily="34" charset="0"/>
                <a:cs typeface="Arial" panose="020B0604020202020204" pitchFamily="34" charset="0"/>
              </a:rPr>
              <a:t>(SHANDA HARRIS WAVE YOUR HAND)</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There are references down in the bottom left-hand corner, some of which are going to be critical to how you formulate or respond to a solicitation issued by DLA. One is the Master Solicitation.  Solicitation documents won’t contain the full text of all of the applicable provisions and clauses.  You must become familiar with the Master Solicitation to understand your rights and obligations in quoting and receiving awards from DLA.</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b="1" dirty="0" smtClean="0">
                <a:latin typeface="Arial" panose="020B0604020202020204" pitchFamily="34" charset="0"/>
                <a:cs typeface="Arial" panose="020B0604020202020204" pitchFamily="34" charset="0"/>
              </a:rPr>
              <a:t>*CLICK   </a:t>
            </a:r>
            <a:r>
              <a:rPr lang="en-US" altLang="en-US" sz="1200" dirty="0" smtClean="0">
                <a:latin typeface="Arial" panose="020B0604020202020204" pitchFamily="34" charset="0"/>
                <a:cs typeface="Arial" panose="020B0604020202020204" pitchFamily="34" charset="0"/>
              </a:rPr>
              <a:t>For all automated bids, the Master Solicitation Document contains all the provisions and clauses attached to each and every automated solicitation. You can look there to find out the nature of those requirements. </a:t>
            </a:r>
          </a:p>
          <a:p>
            <a:pPr>
              <a:defRPr/>
            </a:pPr>
            <a:r>
              <a:rPr lang="en-US" altLang="en-US" sz="1200" dirty="0" smtClean="0">
                <a:latin typeface="Arial" panose="020B0604020202020204" pitchFamily="34" charset="0"/>
                <a:cs typeface="Arial" panose="020B0604020202020204" pitchFamily="34" charset="0"/>
              </a:rPr>
              <a:t> </a:t>
            </a:r>
          </a:p>
          <a:p>
            <a:pPr>
              <a:defRPr/>
            </a:pPr>
            <a:r>
              <a:rPr lang="en-US" altLang="en-US" sz="1200" dirty="0" smtClean="0">
                <a:latin typeface="Arial" panose="020B0604020202020204" pitchFamily="34" charset="0"/>
                <a:cs typeface="Arial" panose="020B0604020202020204" pitchFamily="34" charset="0"/>
              </a:rPr>
              <a:t>There are other links in that box that spell out the applicable regulations, whether they apply to quality, packaging, delivery, or types of processes used when making items. All those regulatory references can be accessed in this block, as well.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Now, back to the top right of the page.  You will find Vendor Registration, which hopefully you have completed by working with your local Procurement Technical Assistance Center (PTAC). But in case you have not, this is where you register your company for DIBBS access. You may also set up your registration so that you receive automatic solicitation alerts for either Federal Supply Classes, or National Stock Numbers, that your company is capable of providing. Those automatic notices let you know when there is a solicitation on DIBBS, and the notice will come to the same e-mail address you used when you registered in the System for Award Management (SAM).  We won’t send you the actual solicitation, but DIBBS will let you know that there’s a solicitation to review. </a:t>
            </a:r>
          </a:p>
          <a:p>
            <a:pP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dirty="0" smtClean="0">
                <a:latin typeface="Arial" panose="020B0604020202020204" pitchFamily="34" charset="0"/>
                <a:cs typeface="Arial" panose="020B0604020202020204" pitchFamily="34" charset="0"/>
              </a:rPr>
              <a:t>Next, in the bottom right-hand corner, is a Technical Data section. By viewing the list of DLA managed Federal Stock Classes (FSC), vendors can determine if the FSC is managed by DLA or General Services Administration (GSA). </a:t>
            </a:r>
          </a:p>
          <a:p>
            <a:pPr marL="171450" indent="-171450">
              <a:buFont typeface="Arial" charset="0"/>
              <a:buChar char="•"/>
              <a:defRPr/>
            </a:pPr>
            <a:endParaRPr lang="en-US" altLang="en-US" sz="1200" dirty="0" smtClean="0">
              <a:latin typeface="Arial" panose="020B0604020202020204" pitchFamily="34" charset="0"/>
              <a:cs typeface="Arial" panose="020B0604020202020204" pitchFamily="34" charset="0"/>
            </a:endParaRPr>
          </a:p>
          <a:p>
            <a:pPr>
              <a:defRPr/>
            </a:pPr>
            <a:r>
              <a:rPr lang="en-US" altLang="en-US" sz="1200" b="1" dirty="0" smtClean="0">
                <a:latin typeface="Arial" panose="020B0604020202020204" pitchFamily="34" charset="0"/>
                <a:cs typeface="Arial" panose="020B0604020202020204" pitchFamily="34" charset="0"/>
              </a:rPr>
              <a:t>VENDORS: SCROLL DOWN</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5</a:t>
            </a:fld>
            <a:endParaRPr lang="en-US"/>
          </a:p>
        </p:txBody>
      </p:sp>
    </p:spTree>
    <p:extLst>
      <p:ext uri="{BB962C8B-B14F-4D97-AF65-F5344CB8AC3E}">
        <p14:creationId xmlns:p14="http://schemas.microsoft.com/office/powerpoint/2010/main" val="23762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dirty="0" smtClean="0">
                <a:latin typeface="Arial" charset="0"/>
                <a:cs typeface="Arial" charset="0"/>
              </a:rPr>
              <a:t>This is a view of the Frequently Asked Questions site. </a:t>
            </a:r>
          </a:p>
          <a:p>
            <a:endParaRPr lang="en-US" altLang="en-US" dirty="0" smtClean="0">
              <a:latin typeface="Arial" charset="0"/>
              <a:cs typeface="Arial" charset="0"/>
            </a:endParaRPr>
          </a:p>
          <a:p>
            <a:r>
              <a:rPr lang="en-US" altLang="en-US" dirty="0" smtClean="0">
                <a:latin typeface="Arial" charset="0"/>
                <a:cs typeface="Arial" charset="0"/>
              </a:rPr>
              <a:t>There are 16 different topics and 43 common questions, in multiple parts.</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6</a:t>
            </a:fld>
            <a:endParaRPr lang="en-US"/>
          </a:p>
        </p:txBody>
      </p:sp>
    </p:spTree>
    <p:extLst>
      <p:ext uri="{BB962C8B-B14F-4D97-AF65-F5344CB8AC3E}">
        <p14:creationId xmlns:p14="http://schemas.microsoft.com/office/powerpoint/2010/main" val="319997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dirty="0" smtClean="0"/>
              <a:t>In Help – you would click on Contact Us</a:t>
            </a:r>
          </a:p>
          <a:p>
            <a:endParaRPr lang="en-US" altLang="en-US" dirty="0" smtClean="0"/>
          </a:p>
          <a:p>
            <a:r>
              <a:rPr lang="en-US" altLang="en-US" dirty="0" smtClean="0"/>
              <a:t>This is a view of the Help Contact Us site. </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7</a:t>
            </a:fld>
            <a:endParaRPr lang="en-US"/>
          </a:p>
        </p:txBody>
      </p:sp>
    </p:spTree>
    <p:extLst>
      <p:ext uri="{BB962C8B-B14F-4D97-AF65-F5344CB8AC3E}">
        <p14:creationId xmlns:p14="http://schemas.microsoft.com/office/powerpoint/2010/main" val="235683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sz="1200" dirty="0" smtClean="0">
                <a:latin typeface="Arial" charset="0"/>
                <a:cs typeface="Arial" charset="0"/>
              </a:rPr>
              <a:t>In the Technical Data Section – Federal Supply Classes shows those FSCs Managed by DLA</a:t>
            </a:r>
          </a:p>
          <a:p>
            <a:endParaRPr lang="en-US" altLang="en-US" sz="1200" dirty="0" smtClean="0">
              <a:latin typeface="Arial" charset="0"/>
              <a:cs typeface="Arial" charset="0"/>
            </a:endParaRPr>
          </a:p>
          <a:p>
            <a:r>
              <a:rPr lang="en-US" altLang="en-US" sz="1200" dirty="0" smtClean="0">
                <a:latin typeface="Arial" charset="0"/>
                <a:cs typeface="Arial" charset="0"/>
              </a:rPr>
              <a:t>This is a view of the FSCs managed by DLA.  You can see, that this list will provide the FSC and the corresponding description of the item</a:t>
            </a:r>
          </a:p>
          <a:p>
            <a:endParaRPr lang="en-US" altLang="en-US" sz="1200" dirty="0" smtClean="0">
              <a:latin typeface="Arial" charset="0"/>
              <a:cs typeface="Arial" charset="0"/>
            </a:endParaRPr>
          </a:p>
          <a:p>
            <a:r>
              <a:rPr lang="en-US" altLang="en-US" sz="1200" dirty="0" smtClean="0">
                <a:latin typeface="Arial" charset="0"/>
                <a:cs typeface="Arial" charset="0"/>
              </a:rPr>
              <a:t>(think of FSC (first four numbers of National Stock Number [NSN]) as area code of your phone number)</a:t>
            </a:r>
          </a:p>
          <a:p>
            <a:endParaRPr lang="en-US" altLang="en-US" sz="1200" dirty="0" smtClean="0">
              <a:latin typeface="Arial" charset="0"/>
              <a:cs typeface="Arial" charset="0"/>
            </a:endParaRPr>
          </a:p>
          <a:p>
            <a:r>
              <a:rPr lang="en-US" altLang="en-US" sz="1200" dirty="0" smtClean="0">
                <a:latin typeface="Arial" charset="0"/>
                <a:cs typeface="Arial" charset="0"/>
              </a:rPr>
              <a:t>NIIN – National Item Identification Number</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8</a:t>
            </a:fld>
            <a:endParaRPr lang="en-US"/>
          </a:p>
        </p:txBody>
      </p:sp>
    </p:spTree>
    <p:extLst>
      <p:ext uri="{BB962C8B-B14F-4D97-AF65-F5344CB8AC3E}">
        <p14:creationId xmlns:p14="http://schemas.microsoft.com/office/powerpoint/2010/main" val="64692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274638"/>
            <a:ext cx="6400800" cy="4802187"/>
          </a:xfrm>
        </p:spPr>
      </p:sp>
      <p:sp>
        <p:nvSpPr>
          <p:cNvPr id="3" name="Notes Placeholder 2"/>
          <p:cNvSpPr>
            <a:spLocks noGrp="1"/>
          </p:cNvSpPr>
          <p:nvPr>
            <p:ph type="body" idx="1"/>
          </p:nvPr>
        </p:nvSpPr>
        <p:spPr/>
        <p:txBody>
          <a:bodyPr/>
          <a:lstStyle/>
          <a:p>
            <a:r>
              <a:rPr lang="en-US" altLang="en-US" dirty="0" smtClean="0"/>
              <a:t>* Moving down on the DIBBS Home Page, vendors also see a link for the DLA Office of Small Business Programs.  This is a location to find DLA resources for small businesses. </a:t>
            </a:r>
          </a:p>
          <a:p>
            <a:endParaRPr lang="en-US" altLang="en-US" dirty="0" smtClean="0"/>
          </a:p>
          <a:p>
            <a:r>
              <a:rPr lang="en-US" altLang="en-US" dirty="0" smtClean="0"/>
              <a:t>Also within this same box are direct links to the major Supply Centers: Aviation, Land and Maritime, Troop Support and Energy.</a:t>
            </a:r>
          </a:p>
          <a:p>
            <a:endParaRPr lang="en-US" altLang="en-US" dirty="0" smtClean="0"/>
          </a:p>
          <a:p>
            <a:r>
              <a:rPr lang="en-US" altLang="en-US" dirty="0" smtClean="0"/>
              <a:t>At the very bottom is the DIBBS Notices area. This is something each business will want to look at when they first open DIBBS. These are important notices about upcoming policy changes, training activities and special events. Watch for notices about TKO training,  our free webinars on doing business with DLA.</a:t>
            </a:r>
          </a:p>
          <a:p>
            <a:endParaRPr lang="en-US" dirty="0"/>
          </a:p>
        </p:txBody>
      </p:sp>
      <p:sp>
        <p:nvSpPr>
          <p:cNvPr id="4" name="Slide Number Placeholder 3"/>
          <p:cNvSpPr>
            <a:spLocks noGrp="1"/>
          </p:cNvSpPr>
          <p:nvPr>
            <p:ph type="sldNum" sz="quarter" idx="10"/>
          </p:nvPr>
        </p:nvSpPr>
        <p:spPr/>
        <p:txBody>
          <a:bodyPr/>
          <a:lstStyle/>
          <a:p>
            <a:fld id="{1178D7B1-1F02-4400-9617-71360C098119}" type="slidenum">
              <a:rPr lang="en-US" smtClean="0"/>
              <a:t>9</a:t>
            </a:fld>
            <a:endParaRPr lang="en-US"/>
          </a:p>
        </p:txBody>
      </p:sp>
    </p:spTree>
    <p:extLst>
      <p:ext uri="{BB962C8B-B14F-4D97-AF65-F5344CB8AC3E}">
        <p14:creationId xmlns:p14="http://schemas.microsoft.com/office/powerpoint/2010/main" val="233722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795451" y="2743200"/>
            <a:ext cx="4737464" cy="1079876"/>
          </a:xfrm>
          <a:prstGeom prst="rect">
            <a:avLst/>
          </a:prstGeom>
        </p:spPr>
        <p:txBody>
          <a:bodyPr/>
          <a:lstStyle>
            <a:lvl1pPr>
              <a:defRPr sz="3200" b="1" cap="all" baseline="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987040" y="4206240"/>
            <a:ext cx="4354286" cy="1076649"/>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5pPr marL="1828800" indent="0">
              <a:buNone/>
              <a:defRPr/>
            </a:lvl5pPr>
          </a:lstStyle>
          <a:p>
            <a:pPr lvl="0"/>
            <a:r>
              <a:rPr lang="en-US" dirty="0" smtClean="0"/>
              <a:t>Edit Master text styles</a:t>
            </a:r>
          </a:p>
        </p:txBody>
      </p:sp>
    </p:spTree>
    <p:extLst>
      <p:ext uri="{BB962C8B-B14F-4D97-AF65-F5344CB8AC3E}">
        <p14:creationId xmlns:p14="http://schemas.microsoft.com/office/powerpoint/2010/main" val="3941882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a:lvl1pPr>
            <a:lvl2pPr marL="685800" indent="-228600">
              <a:spcBef>
                <a:spcPts val="0"/>
              </a:spcBef>
              <a:spcAft>
                <a:spcPts val="600"/>
              </a:spcAft>
              <a:defRPr/>
            </a:lvl2pPr>
            <a:lvl3pPr>
              <a:spcBef>
                <a:spcPts val="0"/>
              </a:spcBef>
              <a:spcAft>
                <a:spcPts val="600"/>
              </a:spcAft>
              <a:defRPr/>
            </a:lvl3pPr>
            <a:lvl4pPr>
              <a:spcBef>
                <a:spcPts val="0"/>
              </a:spcBef>
              <a:spcAft>
                <a:spcPts val="600"/>
              </a:spcAft>
              <a:defRPr/>
            </a:lvl4pPr>
            <a:lvl5pPr marL="2057400" indent="-228600">
              <a:spcBef>
                <a:spcPts val="0"/>
              </a:spcBef>
              <a:spcAft>
                <a:spcPts val="600"/>
              </a:spcAft>
              <a:buFont typeface="Arial" panose="020B0604020202020204" pitchFamily="34" charset="0"/>
              <a:buChar char="»"/>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4874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097280"/>
            <a:ext cx="822960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9109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7" name="Content Placeholder 7"/>
          <p:cNvSpPr>
            <a:spLocks noGrp="1"/>
          </p:cNvSpPr>
          <p:nvPr>
            <p:ph sz="quarter" idx="10"/>
          </p:nvPr>
        </p:nvSpPr>
        <p:spPr>
          <a:xfrm>
            <a:off x="45720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1"/>
          </p:nvPr>
        </p:nvSpPr>
        <p:spPr>
          <a:xfrm>
            <a:off x="4663440" y="1097280"/>
            <a:ext cx="4023360" cy="5120640"/>
          </a:xfrm>
          <a:prstGeom prst="rect">
            <a:avLst/>
          </a:prstGeom>
        </p:spPr>
        <p:txBody>
          <a:bodyPr/>
          <a:lstStyle>
            <a:lvl1pPr marL="228600" indent="-228600">
              <a:spcBef>
                <a:spcPts val="0"/>
              </a:spcBef>
              <a:spcAft>
                <a:spcPts val="600"/>
              </a:spcAft>
              <a:defRPr sz="2800"/>
            </a:lvl1pPr>
            <a:lvl2pPr marL="685800" indent="-228600">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66516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515349" y="6432550"/>
            <a:ext cx="603249" cy="365125"/>
          </a:xfrm>
          <a:prstGeom prst="rect">
            <a:avLst/>
          </a:prstGeom>
        </p:spPr>
        <p:txBody>
          <a:bodyPr vert="horz" lIns="91440" tIns="45720" rIns="91440" bIns="45720" rtlCol="0" anchor="ctr"/>
          <a:lstStyle>
            <a:lvl1pPr algn="r">
              <a:defRPr sz="1400">
                <a:solidFill>
                  <a:schemeClr val="bg1"/>
                </a:solidFill>
              </a:defRPr>
            </a:lvl1pPr>
          </a:lstStyle>
          <a:p>
            <a:fld id="{D0406C7E-46EF-B24E-8B25-69D927A08592}" type="slidenum">
              <a:rPr lang="en-US" smtClean="0"/>
              <a:pPr/>
              <a:t>‹#›</a:t>
            </a:fld>
            <a:endParaRPr lang="en-US" dirty="0"/>
          </a:p>
        </p:txBody>
      </p:sp>
      <p:sp>
        <p:nvSpPr>
          <p:cNvPr id="6" name="Title 5"/>
          <p:cNvSpPr>
            <a:spLocks noGrp="1"/>
          </p:cNvSpPr>
          <p:nvPr>
            <p:ph type="title"/>
          </p:nvPr>
        </p:nvSpPr>
        <p:spPr>
          <a:xfrm>
            <a:off x="1097280" y="182880"/>
            <a:ext cx="6949440" cy="73152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619613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a:defRPr/>
            </a:pPr>
            <a:fld id="{9617C365-3B53-441C-944C-75888483A2AB}" type="slidenum">
              <a:rPr lang="en-US" sz="1200" smtClean="0">
                <a:solidFill>
                  <a:prstClr val="black">
                    <a:tint val="75000"/>
                  </a:prstClr>
                </a:solidFill>
              </a:rPr>
              <a:pPr algn="r">
                <a:defRPr/>
              </a:pPr>
              <a:t>‹#›</a:t>
            </a:fld>
            <a:endParaRPr lang="en-US" sz="1200" dirty="0">
              <a:solidFill>
                <a:prstClr val="black">
                  <a:tint val="75000"/>
                </a:prstClr>
              </a:solidFill>
            </a:endParaRPr>
          </a:p>
        </p:txBody>
      </p:sp>
    </p:spTree>
    <p:extLst>
      <p:ext uri="{BB962C8B-B14F-4D97-AF65-F5344CB8AC3E}">
        <p14:creationId xmlns:p14="http://schemas.microsoft.com/office/powerpoint/2010/main" val="386905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ectangle 12"/>
          <p:cNvSpPr/>
          <p:nvPr/>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a:spLocks noChangeArrowheads="1"/>
          </p:cNvSpPr>
          <p:nvPr/>
        </p:nvSpPr>
        <p:spPr bwMode="auto">
          <a:xfrm>
            <a:off x="1097280" y="91440"/>
            <a:ext cx="6949440" cy="73866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prstClr val="white"/>
                </a:solidFill>
                <a:latin typeface="Copperplate Gothic Bold" charset="0"/>
                <a:cs typeface="Cambria Math" charset="0"/>
              </a:rPr>
              <a:t>DEFENSE LOGISTICS AGENCY</a:t>
            </a:r>
          </a:p>
          <a:p>
            <a:pPr algn="ctr" eaLnBrk="1" hangingPunct="1">
              <a:defRPr/>
            </a:pPr>
            <a:r>
              <a:rPr lang="en-US" sz="1400" dirty="0" smtClean="0">
                <a:solidFill>
                  <a:prstClr val="white"/>
                </a:solidFill>
                <a:latin typeface="Copperplate Gothic Bold" charset="0"/>
                <a:cs typeface="Cambria Math" charset="0"/>
              </a:rPr>
              <a:t>THE NATION’S COMBAT LOGISTICS SUPPORT AGENCY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6" y="915952"/>
            <a:ext cx="9143996" cy="5491252"/>
          </a:xfrm>
          <a:prstGeom prst="rect">
            <a:avLst/>
          </a:prstGeom>
        </p:spPr>
      </p:pic>
      <p:sp>
        <p:nvSpPr>
          <p:cNvPr id="11" name="TextBox 10"/>
          <p:cNvSpPr txBox="1"/>
          <p:nvPr userDrawn="1"/>
        </p:nvSpPr>
        <p:spPr bwMode="auto">
          <a:xfrm>
            <a:off x="0" y="6480452"/>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6"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45530"/>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409267"/>
            <a:ext cx="9144000" cy="4572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499367"/>
            <a:ext cx="9144000" cy="276999"/>
          </a:xfrm>
          <a:prstGeom prst="rect">
            <a:avLst/>
          </a:prstGeom>
          <a:noFill/>
          <a:effectLst>
            <a:outerShdw blurRad="50800" dist="38100" dir="2700000" algn="t" rotWithShape="0">
              <a:prstClr val="black">
                <a:alpha val="40000"/>
              </a:prstClr>
            </a:outerShdw>
          </a:effectLst>
        </p:spPr>
        <p:txBody>
          <a:bodyPr>
            <a:spAutoFit/>
          </a:bodyPr>
          <a:lstStyle/>
          <a:p>
            <a:pPr algn="ctr" fontAlgn="auto">
              <a:spcBef>
                <a:spcPts val="0"/>
              </a:spcBef>
              <a:spcAft>
                <a:spcPts val="0"/>
              </a:spcAft>
              <a:defRPr/>
            </a:pPr>
            <a:r>
              <a:rPr lang="en-US" sz="1200" dirty="0" smtClean="0">
                <a:solidFill>
                  <a:srgbClr val="FFFFFF"/>
                </a:solidFill>
                <a:latin typeface="Copperplate Gothic Bold" pitchFamily="34" charset="0"/>
                <a:ea typeface="Cambria Math" pitchFamily="18" charset="0"/>
              </a:rPr>
              <a:t>WARFIGHTER FIRST</a:t>
            </a:r>
            <a:endParaRPr lang="en-US" sz="1200" dirty="0">
              <a:solidFill>
                <a:srgbClr val="FFFFFF"/>
              </a:solidFill>
              <a:latin typeface="Copperplate Gothic Bold" pitchFamily="34" charset="0"/>
              <a:ea typeface="Cambria Math" pitchFamily="18" charset="0"/>
            </a:endParaRPr>
          </a:p>
        </p:txBody>
      </p:sp>
      <p:sp>
        <p:nvSpPr>
          <p:cNvPr id="4" name="Rectangle 3"/>
          <p:cNvSpPr/>
          <p:nvPr userDrawn="1"/>
        </p:nvSpPr>
        <p:spPr>
          <a:xfrm>
            <a:off x="0" y="0"/>
            <a:ext cx="9144000" cy="914400"/>
          </a:xfrm>
          <a:prstGeom prst="rect">
            <a:avLst/>
          </a:prstGeom>
          <a:gradFill flip="none" rotWithShape="1">
            <a:gsLst>
              <a:gs pos="20000">
                <a:srgbClr val="17375E"/>
              </a:gs>
              <a:gs pos="100000">
                <a:srgbClr val="37609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9184" y="73152"/>
            <a:ext cx="769859" cy="769859"/>
          </a:xfrm>
          <a:prstGeom prst="rect">
            <a:avLst/>
          </a:prstGeom>
          <a:effectLst>
            <a:outerShdw blurRad="50800" dist="38100" dir="2700000" algn="tl" rotWithShape="0">
              <a:prstClr val="black">
                <a:alpha val="70000"/>
              </a:prstClr>
            </a:outerShdw>
          </a:effectLst>
        </p:spPr>
      </p:pic>
      <p:pic>
        <p:nvPicPr>
          <p:cNvPr id="12"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8046720" y="54864"/>
            <a:ext cx="701654" cy="817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080910"/>
      </p:ext>
    </p:extLst>
  </p:cSld>
  <p:clrMap bg1="lt1" tx1="dk1" bg2="lt2" tx2="dk2" accent1="accent1" accent2="accent2" accent3="accent3" accent4="accent4" accent5="accent5" accent6="accent6" hlink="hlink" folHlink="folHlink"/>
  <p:sldLayoutIdLst>
    <p:sldLayoutId id="2147483699" r:id="rId1"/>
    <p:sldLayoutId id="2147483695" r:id="rId2"/>
    <p:sldLayoutId id="2147483696" r:id="rId3"/>
    <p:sldLayoutId id="2147483697" r:id="rId4"/>
    <p:sldLayoutId id="2147483702"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7615" y="3053106"/>
            <a:ext cx="4648200" cy="400110"/>
          </a:xfrm>
          <a:prstGeom prst="rect">
            <a:avLst/>
          </a:prstGeom>
          <a:noFill/>
        </p:spPr>
        <p:txBody>
          <a:bodyPr wrap="square" rtlCol="0">
            <a:spAutoFit/>
          </a:bodyPr>
          <a:lstStyle/>
          <a:p>
            <a:pPr algn="ctr" defTabSz="914400" fontAlgn="base">
              <a:spcBef>
                <a:spcPct val="0"/>
              </a:spcBef>
              <a:spcAft>
                <a:spcPct val="0"/>
              </a:spcAft>
            </a:pPr>
            <a:endParaRPr lang="en-US" sz="2000" b="1" i="1" dirty="0">
              <a:solidFill>
                <a:prstClr val="black"/>
              </a:solidFill>
              <a:latin typeface="Calibri"/>
              <a:cs typeface="Arial" panose="020B0604020202020204" pitchFamily="34" charset="0"/>
            </a:endParaRPr>
          </a:p>
        </p:txBody>
      </p:sp>
      <p:sp>
        <p:nvSpPr>
          <p:cNvPr id="7" name="TextBox 6"/>
          <p:cNvSpPr txBox="1"/>
          <p:nvPr/>
        </p:nvSpPr>
        <p:spPr>
          <a:xfrm>
            <a:off x="2974572" y="3137231"/>
            <a:ext cx="4354286" cy="1384995"/>
          </a:xfrm>
          <a:prstGeom prst="rect">
            <a:avLst/>
          </a:prstGeom>
          <a:noFill/>
        </p:spPr>
        <p:txBody>
          <a:bodyPr wrap="square" rtlCol="0">
            <a:spAutoFit/>
          </a:bodyPr>
          <a:lstStyle/>
          <a:p>
            <a:pPr algn="ctr"/>
            <a:r>
              <a:rPr lang="en-US" altLang="en-US" sz="2800" b="1" dirty="0">
                <a:latin typeface="Times New Roman" panose="02020603050405020304" pitchFamily="18" charset="0"/>
                <a:cs typeface="Times New Roman" panose="02020603050405020304" pitchFamily="18" charset="0"/>
              </a:rPr>
              <a:t>DLA Internet Bid Board System (DIBBS) Solicitations</a:t>
            </a:r>
          </a:p>
        </p:txBody>
      </p:sp>
      <p:sp>
        <p:nvSpPr>
          <p:cNvPr id="3" name="Rectangle 2"/>
          <p:cNvSpPr/>
          <p:nvPr/>
        </p:nvSpPr>
        <p:spPr>
          <a:xfrm>
            <a:off x="3381375" y="6715125"/>
            <a:ext cx="2381250" cy="1428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Times New Roman" panose="02020603050405020304" pitchFamily="18" charset="0"/>
                <a:cs typeface="Times New Roman" panose="02020603050405020304" pitchFamily="18" charset="0"/>
              </a:rPr>
              <a:t>FOR OFFICIAL USE ONLY</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24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530772" y="161185"/>
            <a:ext cx="8229600"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DIBBS Registration</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 name="Snagit_PPT7D0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057275"/>
            <a:ext cx="395605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424363" y="971550"/>
            <a:ext cx="0" cy="542925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160" r="40469"/>
          <a:stretch>
            <a:fillRect/>
          </a:stretch>
        </p:blipFill>
        <p:spPr bwMode="auto">
          <a:xfrm>
            <a:off x="4495800" y="1047750"/>
            <a:ext cx="4648200"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282575" y="2852738"/>
            <a:ext cx="1804988" cy="3825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1"/>
          <p:cNvSpPr txBox="1">
            <a:spLocks noChangeArrowheads="1"/>
          </p:cNvSpPr>
          <p:nvPr/>
        </p:nvSpPr>
        <p:spPr bwMode="auto">
          <a:xfrm>
            <a:off x="2306638" y="2776538"/>
            <a:ext cx="2046289" cy="338554"/>
          </a:xfrm>
          <a:prstGeom prst="rect">
            <a:avLst/>
          </a:prstGeom>
          <a:solidFill>
            <a:srgbClr val="FFFF00"/>
          </a:solidFill>
          <a:ln w="1270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latin typeface="Times New Roman" panose="02020603050405020304" pitchFamily="18" charset="0"/>
                <a:cs typeface="Times New Roman" panose="02020603050405020304" pitchFamily="18" charset="0"/>
              </a:rPr>
              <a:t>Click here to Register</a:t>
            </a:r>
          </a:p>
        </p:txBody>
      </p:sp>
      <p:sp>
        <p:nvSpPr>
          <p:cNvPr id="9" name="Right Arrow 8"/>
          <p:cNvSpPr/>
          <p:nvPr/>
        </p:nvSpPr>
        <p:spPr>
          <a:xfrm rot="10800000">
            <a:off x="2089150" y="2960688"/>
            <a:ext cx="217488" cy="1333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4529637" y="5257800"/>
            <a:ext cx="1716087" cy="3825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
          <p:cNvSpPr txBox="1">
            <a:spLocks noChangeArrowheads="1"/>
          </p:cNvSpPr>
          <p:nvPr/>
        </p:nvSpPr>
        <p:spPr bwMode="auto">
          <a:xfrm>
            <a:off x="6389688" y="5248275"/>
            <a:ext cx="1851789" cy="369332"/>
          </a:xfrm>
          <a:prstGeom prst="rect">
            <a:avLst/>
          </a:prstGeom>
          <a:solidFill>
            <a:srgbClr val="FFFF00"/>
          </a:solidFill>
          <a:ln w="1270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Enter your CAGE</a:t>
            </a:r>
          </a:p>
        </p:txBody>
      </p:sp>
      <p:sp>
        <p:nvSpPr>
          <p:cNvPr id="12" name="Right Arrow 11"/>
          <p:cNvSpPr/>
          <p:nvPr/>
        </p:nvSpPr>
        <p:spPr>
          <a:xfrm rot="10800000">
            <a:off x="6242278" y="5372002"/>
            <a:ext cx="147409" cy="1317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175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500"/>
                            </p:stCondLst>
                            <p:childTnLst>
                              <p:par>
                                <p:cTn id="15" presetID="2" presetClass="entr" presetSubtype="4" fill="hold" grpId="0" nodeType="afterEffect">
                                  <p:stCondLst>
                                    <p:cond delay="7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1"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p:cNvPicPr>
            <a:picLocks noChangeAspect="1" noChangeArrowheads="1"/>
          </p:cNvPicPr>
          <p:nvPr/>
        </p:nvPicPr>
        <p:blipFill>
          <a:blip r:embed="rId3">
            <a:extLst>
              <a:ext uri="{28A0092B-C50C-407E-A947-70E740481C1C}">
                <a14:useLocalDpi xmlns:a14="http://schemas.microsoft.com/office/drawing/2010/main" val="0"/>
              </a:ext>
            </a:extLst>
          </a:blip>
          <a:srcRect t="28497" b="8374"/>
          <a:stretch>
            <a:fillRect/>
          </a:stretch>
        </p:blipFill>
        <p:spPr bwMode="auto">
          <a:xfrm>
            <a:off x="0" y="1047750"/>
            <a:ext cx="9144000" cy="354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2"/>
          <p:cNvSpPr txBox="1">
            <a:spLocks/>
          </p:cNvSpPr>
          <p:nvPr/>
        </p:nvSpPr>
        <p:spPr>
          <a:xfrm>
            <a:off x="654050" y="186531"/>
            <a:ext cx="8229600"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dirty="0" smtClean="0">
                <a:solidFill>
                  <a:schemeClr val="bg1"/>
                </a:solidFill>
                <a:latin typeface="Times New Roman" panose="02020603050405020304" pitchFamily="18" charset="0"/>
                <a:cs typeface="Times New Roman" panose="02020603050405020304" pitchFamily="18" charset="0"/>
              </a:rPr>
              <a:t>DIBBS Registration (cont’d)</a:t>
            </a:r>
            <a:endParaRPr lang="en-US" dirty="0">
              <a:solidFill>
                <a:schemeClr val="bg1"/>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0" y="4594225"/>
            <a:ext cx="91440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t="30098" b="37639"/>
          <a:stretch>
            <a:fillRect/>
          </a:stretch>
        </p:blipFill>
        <p:spPr bwMode="auto">
          <a:xfrm>
            <a:off x="-7938" y="4670425"/>
            <a:ext cx="9144001" cy="187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
          <p:cNvSpPr txBox="1">
            <a:spLocks noChangeArrowheads="1"/>
          </p:cNvSpPr>
          <p:nvPr/>
        </p:nvSpPr>
        <p:spPr bwMode="auto">
          <a:xfrm>
            <a:off x="5302250" y="1833563"/>
            <a:ext cx="2319866" cy="369332"/>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Data pulled from SAM</a:t>
            </a:r>
          </a:p>
        </p:txBody>
      </p:sp>
      <p:sp>
        <p:nvSpPr>
          <p:cNvPr id="7" name="Curved Right Arrow 6"/>
          <p:cNvSpPr/>
          <p:nvPr/>
        </p:nvSpPr>
        <p:spPr>
          <a:xfrm rot="5400000">
            <a:off x="4087020" y="-118269"/>
            <a:ext cx="550862" cy="3343275"/>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TextBox 6"/>
          <p:cNvSpPr txBox="1">
            <a:spLocks noChangeArrowheads="1"/>
          </p:cNvSpPr>
          <p:nvPr/>
        </p:nvSpPr>
        <p:spPr bwMode="auto">
          <a:xfrm>
            <a:off x="5116513" y="2820988"/>
            <a:ext cx="3419475" cy="646112"/>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Super User  - enter name, phone number and email</a:t>
            </a:r>
          </a:p>
        </p:txBody>
      </p:sp>
      <p:cxnSp>
        <p:nvCxnSpPr>
          <p:cNvPr id="9" name="Straight Arrow Connector 8"/>
          <p:cNvCxnSpPr>
            <a:stCxn id="8" idx="1"/>
          </p:cNvCxnSpPr>
          <p:nvPr/>
        </p:nvCxnSpPr>
        <p:spPr>
          <a:xfrm flipH="1">
            <a:off x="2690813" y="3144044"/>
            <a:ext cx="2425700" cy="246856"/>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5575" y="3198813"/>
            <a:ext cx="2535238" cy="531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U-Turn Arrow 13"/>
          <p:cNvSpPr/>
          <p:nvPr/>
        </p:nvSpPr>
        <p:spPr>
          <a:xfrm rot="5400000" flipH="1">
            <a:off x="2490787" y="3468688"/>
            <a:ext cx="684213" cy="1208088"/>
          </a:xfrm>
          <a:prstGeom prst="uturnArrow">
            <a:avLst>
              <a:gd name="adj1" fmla="val 13863"/>
              <a:gd name="adj2" fmla="val 16568"/>
              <a:gd name="adj3" fmla="val 38613"/>
              <a:gd name="adj4" fmla="val 43750"/>
              <a:gd name="adj5" fmla="val 7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TextBox 12"/>
          <p:cNvSpPr txBox="1">
            <a:spLocks noChangeArrowheads="1"/>
          </p:cNvSpPr>
          <p:nvPr/>
        </p:nvSpPr>
        <p:spPr bwMode="auto">
          <a:xfrm>
            <a:off x="654050" y="4033838"/>
            <a:ext cx="3879524" cy="369332"/>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Your Temporary PIN # will be sent here</a:t>
            </a:r>
          </a:p>
        </p:txBody>
      </p:sp>
      <p:sp>
        <p:nvSpPr>
          <p:cNvPr id="15" name="TextBox 6"/>
          <p:cNvSpPr txBox="1">
            <a:spLocks noChangeArrowheads="1"/>
          </p:cNvSpPr>
          <p:nvPr/>
        </p:nvSpPr>
        <p:spPr bwMode="auto">
          <a:xfrm>
            <a:off x="5116513" y="5702300"/>
            <a:ext cx="3027362" cy="646113"/>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After receiving Temp ID input number here</a:t>
            </a:r>
          </a:p>
        </p:txBody>
      </p:sp>
      <p:cxnSp>
        <p:nvCxnSpPr>
          <p:cNvPr id="16" name="Straight Arrow Connector 15"/>
          <p:cNvCxnSpPr/>
          <p:nvPr/>
        </p:nvCxnSpPr>
        <p:spPr>
          <a:xfrm flipH="1" flipV="1">
            <a:off x="2482850" y="5675313"/>
            <a:ext cx="2633663" cy="2111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42875" y="5464175"/>
            <a:ext cx="2339975" cy="422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1713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500"/>
                                  </p:stCondLst>
                                  <p:childTnLst>
                                    <p:set>
                                      <p:cBhvr>
                                        <p:cTn id="22" dur="1" fill="hold">
                                          <p:stCondLst>
                                            <p:cond delay="9"/>
                                          </p:stCondLst>
                                        </p:cTn>
                                        <p:tgtEl>
                                          <p:spTgt spid="12"/>
                                        </p:tgtEl>
                                        <p:attrNameLst>
                                          <p:attrName>style.visibility</p:attrName>
                                        </p:attrNameLst>
                                      </p:cBhvr>
                                      <p:to>
                                        <p:strVal val="visible"/>
                                      </p:to>
                                    </p:set>
                                  </p:childTnLst>
                                </p:cTn>
                              </p:par>
                            </p:childTnLst>
                          </p:cTn>
                        </p:par>
                        <p:par>
                          <p:cTn id="23" fill="hold">
                            <p:stCondLst>
                              <p:cond delay="2510"/>
                            </p:stCondLst>
                            <p:childTnLst>
                              <p:par>
                                <p:cTn id="24" presetID="1" presetClass="entr" presetSubtype="0" fill="hold" nodeType="afterEffect">
                                  <p:stCondLst>
                                    <p:cond delay="500"/>
                                  </p:stCondLst>
                                  <p:childTnLst>
                                    <p:set>
                                      <p:cBhvr>
                                        <p:cTn id="25" dur="1" fill="hold">
                                          <p:stCondLst>
                                            <p:cond delay="499"/>
                                          </p:stCondLst>
                                        </p:cTn>
                                        <p:tgtEl>
                                          <p:spTgt spid="14"/>
                                        </p:tgtEl>
                                        <p:attrNameLst>
                                          <p:attrName>style.visibility</p:attrName>
                                        </p:attrNameLst>
                                      </p:cBhvr>
                                      <p:to>
                                        <p:strVal val="visible"/>
                                      </p:to>
                                    </p:set>
                                  </p:childTnLst>
                                </p:cTn>
                              </p:par>
                              <p:par>
                                <p:cTn id="26" presetID="6" presetClass="entr" presetSubtype="16" fill="hold" grpId="0"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16" presetClass="entr" presetSubtype="21"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5010"/>
                            </p:stCondLst>
                            <p:childTnLst>
                              <p:par>
                                <p:cTn id="33" presetID="21" presetClass="entr" presetSubtype="1"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heel(1)">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577850" y="144463"/>
            <a:ext cx="7997825"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DIBBS Registration (cont’d)</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b="7297"/>
          <a:stretch>
            <a:fillRect/>
          </a:stretch>
        </p:blipFill>
        <p:spPr bwMode="auto">
          <a:xfrm>
            <a:off x="4763" y="1085850"/>
            <a:ext cx="9144000" cy="542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a:spLocks noChangeArrowheads="1"/>
          </p:cNvSpPr>
          <p:nvPr/>
        </p:nvSpPr>
        <p:spPr bwMode="auto">
          <a:xfrm>
            <a:off x="5218113" y="2238375"/>
            <a:ext cx="2847975" cy="646113"/>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Carefully read &amp; understand agreement</a:t>
            </a:r>
          </a:p>
        </p:txBody>
      </p:sp>
      <p:sp>
        <p:nvSpPr>
          <p:cNvPr id="5" name="TextBox 1"/>
          <p:cNvSpPr txBox="1">
            <a:spLocks noChangeArrowheads="1"/>
          </p:cNvSpPr>
          <p:nvPr/>
        </p:nvSpPr>
        <p:spPr bwMode="auto">
          <a:xfrm>
            <a:off x="5476874" y="4884738"/>
            <a:ext cx="2721195" cy="923925"/>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latin typeface="Times New Roman" panose="02020603050405020304" pitchFamily="18" charset="0"/>
                <a:cs typeface="Times New Roman" panose="02020603050405020304" pitchFamily="18" charset="0"/>
              </a:rPr>
              <a:t>Check “I accept terms box”</a:t>
            </a:r>
          </a:p>
          <a:p>
            <a:pPr algn="ctr" eaLnBrk="1" hangingPunct="1"/>
            <a:r>
              <a:rPr lang="en-US" altLang="en-US" sz="1600" dirty="0">
                <a:latin typeface="Times New Roman" panose="02020603050405020304" pitchFamily="18" charset="0"/>
                <a:cs typeface="Times New Roman" panose="02020603050405020304" pitchFamily="18" charset="0"/>
              </a:rPr>
              <a:t> &amp;</a:t>
            </a:r>
          </a:p>
          <a:p>
            <a:pPr algn="ctr" eaLnBrk="1" hangingPunct="1"/>
            <a:r>
              <a:rPr lang="en-US" altLang="en-US" dirty="0">
                <a:latin typeface="Times New Roman" panose="02020603050405020304" pitchFamily="18" charset="0"/>
                <a:cs typeface="Times New Roman" panose="02020603050405020304" pitchFamily="18" charset="0"/>
              </a:rPr>
              <a:t> “NEXT”</a:t>
            </a:r>
          </a:p>
        </p:txBody>
      </p:sp>
      <p:sp>
        <p:nvSpPr>
          <p:cNvPr id="6" name="Right Arrow 5"/>
          <p:cNvSpPr/>
          <p:nvPr/>
        </p:nvSpPr>
        <p:spPr>
          <a:xfrm rot="10800000">
            <a:off x="5131436" y="5688966"/>
            <a:ext cx="244475" cy="9207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117475" y="5414963"/>
            <a:ext cx="1990725" cy="307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0778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88950" y="230188"/>
            <a:ext cx="8229600"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DIBBS Registration (cont’d)</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b="6949"/>
          <a:stretch>
            <a:fillRect/>
          </a:stretch>
        </p:blipFill>
        <p:spPr bwMode="auto">
          <a:xfrm>
            <a:off x="71438" y="1201738"/>
            <a:ext cx="9064625"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4365625" y="1228725"/>
            <a:ext cx="4684713" cy="5092700"/>
          </a:xfrm>
          <a:prstGeom prst="rect">
            <a:avLst/>
          </a:prstGeom>
          <a:solidFill>
            <a:srgbClr val="F9F8BA"/>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300" b="1" dirty="0">
                <a:latin typeface="Times New Roman" panose="02020603050405020304" pitchFamily="18" charset="0"/>
                <a:cs typeface="Times New Roman" panose="02020603050405020304" pitchFamily="18" charset="0"/>
              </a:rPr>
              <a:t>Password Format</a:t>
            </a:r>
            <a:r>
              <a:rPr lang="en-US" altLang="en-US" sz="1300" dirty="0">
                <a:latin typeface="Times New Roman" panose="02020603050405020304" pitchFamily="18" charset="0"/>
                <a:cs typeface="Times New Roman" panose="02020603050405020304" pitchFamily="18" charset="0"/>
              </a:rPr>
              <a:t>   · At a minimum your password must be </a:t>
            </a:r>
            <a:r>
              <a:rPr lang="en-US" altLang="en-US" sz="1300" b="1" dirty="0">
                <a:latin typeface="Times New Roman" panose="02020603050405020304" pitchFamily="18" charset="0"/>
                <a:cs typeface="Times New Roman" panose="02020603050405020304" pitchFamily="18" charset="0"/>
              </a:rPr>
              <a:t>at least 15 characters long</a:t>
            </a:r>
            <a:r>
              <a:rPr lang="en-US" altLang="en-US" sz="1300" dirty="0">
                <a:latin typeface="Times New Roman" panose="02020603050405020304" pitchFamily="18" charset="0"/>
                <a:cs typeface="Times New Roman" panose="02020603050405020304" pitchFamily="18" charset="0"/>
              </a:rPr>
              <a:t>.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 Your password </a:t>
            </a:r>
            <a:r>
              <a:rPr lang="en-US" altLang="en-US" sz="1300" b="1" dirty="0">
                <a:latin typeface="Times New Roman" panose="02020603050405020304" pitchFamily="18" charset="0"/>
                <a:cs typeface="Times New Roman" panose="02020603050405020304" pitchFamily="18" charset="0"/>
              </a:rPr>
              <a:t>must contain at least 1</a:t>
            </a:r>
            <a:r>
              <a:rPr lang="en-US" altLang="en-US" sz="1300" dirty="0">
                <a:latin typeface="Times New Roman" panose="02020603050405020304" pitchFamily="18" charset="0"/>
                <a:cs typeface="Times New Roman" panose="02020603050405020304" pitchFamily="18" charset="0"/>
              </a:rPr>
              <a:t> characters from each of the following 4 classes listed in the chart below: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1. English Upper Case Letters: ABCDEFGHIJKLMNOPQRSTUVWXYZ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2. English Lower Case Letters: </a:t>
            </a:r>
            <a:r>
              <a:rPr lang="en-US" altLang="en-US" sz="1300" dirty="0" err="1">
                <a:latin typeface="Times New Roman" panose="02020603050405020304" pitchFamily="18" charset="0"/>
                <a:cs typeface="Times New Roman" panose="02020603050405020304" pitchFamily="18" charset="0"/>
              </a:rPr>
              <a:t>abcdefghijklmnopqrstuvwxyz</a:t>
            </a:r>
            <a:r>
              <a:rPr lang="en-US" altLang="en-US" sz="1300" dirty="0">
                <a:latin typeface="Times New Roman" panose="02020603050405020304" pitchFamily="18" charset="0"/>
                <a:cs typeface="Times New Roman" panose="02020603050405020304" pitchFamily="18" charset="0"/>
              </a:rPr>
              <a:t>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3. Westernized Arabic Numerals: 0123456789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4. Non-alphanumeric ("special characters"): @#$%^&amp;+.=!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 New password must differ from your last </a:t>
            </a:r>
            <a:r>
              <a:rPr lang="en-US" altLang="en-US" sz="1300" b="1" dirty="0">
                <a:latin typeface="Times New Roman" panose="02020603050405020304" pitchFamily="18" charset="0"/>
                <a:cs typeface="Times New Roman" panose="02020603050405020304" pitchFamily="18" charset="0"/>
              </a:rPr>
              <a:t>10</a:t>
            </a:r>
            <a:r>
              <a:rPr lang="en-US" altLang="en-US" sz="1300" dirty="0">
                <a:latin typeface="Times New Roman" panose="02020603050405020304" pitchFamily="18" charset="0"/>
                <a:cs typeface="Times New Roman" panose="02020603050405020304" pitchFamily="18" charset="0"/>
              </a:rPr>
              <a:t> passwords.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 New password characters must differ from previous password by </a:t>
            </a:r>
            <a:r>
              <a:rPr lang="en-US" altLang="en-US" sz="1300" b="1" dirty="0">
                <a:latin typeface="Times New Roman" panose="02020603050405020304" pitchFamily="18" charset="0"/>
                <a:cs typeface="Times New Roman" panose="02020603050405020304" pitchFamily="18" charset="0"/>
              </a:rPr>
              <a:t>4</a:t>
            </a:r>
            <a:r>
              <a:rPr lang="en-US" altLang="en-US" sz="1300" dirty="0">
                <a:latin typeface="Times New Roman" panose="02020603050405020304" pitchFamily="18" charset="0"/>
                <a:cs typeface="Times New Roman" panose="02020603050405020304" pitchFamily="18" charset="0"/>
              </a:rPr>
              <a:t>.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 New password must have no more than </a:t>
            </a:r>
            <a:r>
              <a:rPr lang="en-US" altLang="en-US" sz="1300" b="1" dirty="0">
                <a:latin typeface="Times New Roman" panose="02020603050405020304" pitchFamily="18" charset="0"/>
                <a:cs typeface="Times New Roman" panose="02020603050405020304" pitchFamily="18" charset="0"/>
              </a:rPr>
              <a:t>4</a:t>
            </a:r>
            <a:r>
              <a:rPr lang="en-US" altLang="en-US" sz="1300" dirty="0">
                <a:latin typeface="Times New Roman" panose="02020603050405020304" pitchFamily="18" charset="0"/>
                <a:cs typeface="Times New Roman" panose="02020603050405020304" pitchFamily="18" charset="0"/>
              </a:rPr>
              <a:t> letters in a row, or </a:t>
            </a:r>
            <a:r>
              <a:rPr lang="en-US" altLang="en-US" sz="1300" b="1" dirty="0">
                <a:latin typeface="Times New Roman" panose="02020603050405020304" pitchFamily="18" charset="0"/>
                <a:cs typeface="Times New Roman" panose="02020603050405020304" pitchFamily="18" charset="0"/>
              </a:rPr>
              <a:t>4</a:t>
            </a:r>
            <a:r>
              <a:rPr lang="en-US" altLang="en-US" sz="1300" dirty="0">
                <a:latin typeface="Times New Roman" panose="02020603050405020304" pitchFamily="18" charset="0"/>
                <a:cs typeface="Times New Roman" panose="02020603050405020304" pitchFamily="18" charset="0"/>
              </a:rPr>
              <a:t> numbers in a row. (i.e. 5678, </a:t>
            </a:r>
            <a:r>
              <a:rPr lang="en-US" altLang="en-US" sz="1300" dirty="0" err="1">
                <a:latin typeface="Times New Roman" panose="02020603050405020304" pitchFamily="18" charset="0"/>
                <a:cs typeface="Times New Roman" panose="02020603050405020304" pitchFamily="18" charset="0"/>
              </a:rPr>
              <a:t>aBcD</a:t>
            </a:r>
            <a:r>
              <a:rPr lang="en-US" altLang="en-US" sz="1300" dirty="0">
                <a:latin typeface="Times New Roman" panose="02020603050405020304" pitchFamily="18" charset="0"/>
                <a:cs typeface="Times New Roman" panose="02020603050405020304" pitchFamily="18" charset="0"/>
              </a:rPr>
              <a:t>) . </a:t>
            </a:r>
            <a:br>
              <a:rPr lang="en-US" altLang="en-US" sz="1300" dirty="0">
                <a:latin typeface="Times New Roman" panose="02020603050405020304" pitchFamily="18" charset="0"/>
                <a:cs typeface="Times New Roman" panose="02020603050405020304" pitchFamily="18" charset="0"/>
              </a:rPr>
            </a:br>
            <a:r>
              <a:rPr lang="en-US" altLang="en-US" sz="1300" dirty="0">
                <a:latin typeface="Times New Roman" panose="02020603050405020304" pitchFamily="18" charset="0"/>
                <a:cs typeface="Times New Roman" panose="02020603050405020304" pitchFamily="18" charset="0"/>
              </a:rPr>
              <a:t>  · Passwords are valid for </a:t>
            </a:r>
            <a:r>
              <a:rPr lang="en-US" altLang="en-US" sz="1300" b="1" dirty="0">
                <a:latin typeface="Times New Roman" panose="02020603050405020304" pitchFamily="18" charset="0"/>
                <a:cs typeface="Times New Roman" panose="02020603050405020304" pitchFamily="18" charset="0"/>
              </a:rPr>
              <a:t>60</a:t>
            </a:r>
            <a:r>
              <a:rPr lang="en-US" altLang="en-US" sz="1300" dirty="0">
                <a:latin typeface="Times New Roman" panose="02020603050405020304" pitchFamily="18" charset="0"/>
                <a:cs typeface="Times New Roman" panose="02020603050405020304" pitchFamily="18" charset="0"/>
              </a:rPr>
              <a:t> days.</a:t>
            </a:r>
          </a:p>
          <a:p>
            <a:pPr eaLnBrk="1" hangingPunct="1"/>
            <a:endParaRPr lang="en-US" altLang="en-US" sz="1300" dirty="0">
              <a:latin typeface="Times New Roman" panose="02020603050405020304" pitchFamily="18" charset="0"/>
              <a:cs typeface="Times New Roman" panose="02020603050405020304" pitchFamily="18" charset="0"/>
            </a:endParaRPr>
          </a:p>
          <a:p>
            <a:pPr eaLnBrk="1" hangingPunct="1"/>
            <a:r>
              <a:rPr lang="en-US" altLang="en-US" sz="1300" dirty="0">
                <a:latin typeface="Times New Roman" panose="02020603050405020304" pitchFamily="18" charset="0"/>
                <a:cs typeface="Times New Roman" panose="02020603050405020304" pitchFamily="18" charset="0"/>
              </a:rPr>
              <a:t>Passwords should be complex, but one you can easily remember. For example, Msi5%Y0ld%ni$8! (My Son is 5 years old and is great) </a:t>
            </a:r>
          </a:p>
          <a:p>
            <a:pPr eaLnBrk="1" hangingPunct="1"/>
            <a:endParaRPr lang="en-US" altLang="en-US" sz="1300" dirty="0">
              <a:latin typeface="Times New Roman" panose="02020603050405020304" pitchFamily="18" charset="0"/>
              <a:cs typeface="Times New Roman" panose="02020603050405020304" pitchFamily="18" charset="0"/>
            </a:endParaRPr>
          </a:p>
          <a:p>
            <a:pPr eaLnBrk="1" hangingPunct="1"/>
            <a:r>
              <a:rPr lang="en-US" altLang="en-US" sz="1300" dirty="0">
                <a:latin typeface="Times New Roman" panose="02020603050405020304" pitchFamily="18" charset="0"/>
                <a:cs typeface="Times New Roman" panose="02020603050405020304" pitchFamily="18" charset="0"/>
              </a:rPr>
              <a:t>Passwords should not contain personal information such as names, telephone numbers, account names, birthdates, or dictionary words</a:t>
            </a:r>
          </a:p>
        </p:txBody>
      </p:sp>
      <p:sp>
        <p:nvSpPr>
          <p:cNvPr id="5" name="Oval 4"/>
          <p:cNvSpPr/>
          <p:nvPr/>
        </p:nvSpPr>
        <p:spPr>
          <a:xfrm>
            <a:off x="79375" y="3544888"/>
            <a:ext cx="1881188" cy="460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1"/>
          <p:cNvSpPr txBox="1">
            <a:spLocks noChangeArrowheads="1"/>
          </p:cNvSpPr>
          <p:nvPr/>
        </p:nvSpPr>
        <p:spPr bwMode="auto">
          <a:xfrm>
            <a:off x="79375" y="5426075"/>
            <a:ext cx="3878263" cy="923925"/>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Must select three challenge Questions and enter an answer for each;</a:t>
            </a:r>
          </a:p>
          <a:p>
            <a:r>
              <a:rPr lang="en-US" altLang="en-US" dirty="0">
                <a:latin typeface="Times New Roman" panose="02020603050405020304" pitchFamily="18" charset="0"/>
                <a:cs typeface="Times New Roman" panose="02020603050405020304" pitchFamily="18" charset="0"/>
              </a:rPr>
              <a:t> “NEXT”</a:t>
            </a:r>
          </a:p>
        </p:txBody>
      </p:sp>
    </p:spTree>
    <p:extLst>
      <p:ext uri="{BB962C8B-B14F-4D97-AF65-F5344CB8AC3E}">
        <p14:creationId xmlns:p14="http://schemas.microsoft.com/office/powerpoint/2010/main" val="1418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07975" y="182562"/>
            <a:ext cx="8229600"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DIBBS Registration (cont’d)</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b="6572"/>
          <a:stretch>
            <a:fillRect/>
          </a:stretch>
        </p:blipFill>
        <p:spPr bwMode="auto">
          <a:xfrm>
            <a:off x="0" y="990600"/>
            <a:ext cx="9144000" cy="54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a:spLocks noChangeArrowheads="1"/>
          </p:cNvSpPr>
          <p:nvPr/>
        </p:nvSpPr>
        <p:spPr bwMode="auto">
          <a:xfrm>
            <a:off x="423863" y="1096963"/>
            <a:ext cx="8420100" cy="1201737"/>
          </a:xfrm>
          <a:prstGeom prst="rect">
            <a:avLst/>
          </a:prstGeom>
          <a:solidFill>
            <a:srgbClr val="F9F8BA"/>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NOTE: Contract Award, and Other Contract Actions i.e. Modifications will ONLY be sent via email to the Primary POC, so verify email address always current</a:t>
            </a:r>
          </a:p>
          <a:p>
            <a:pPr eaLnBrk="1" hangingPunct="1"/>
            <a:r>
              <a:rPr lang="en-US" altLang="en-US" dirty="0">
                <a:latin typeface="Times New Roman" panose="02020603050405020304" pitchFamily="18" charset="0"/>
                <a:cs typeface="Times New Roman" panose="02020603050405020304" pitchFamily="18" charset="0"/>
              </a:rPr>
              <a:t>**Also, think about making Primary email a Distribution List or box that multiple people check daily</a:t>
            </a:r>
          </a:p>
        </p:txBody>
      </p:sp>
      <p:sp>
        <p:nvSpPr>
          <p:cNvPr id="5" name="TextBox 4"/>
          <p:cNvSpPr txBox="1"/>
          <p:nvPr/>
        </p:nvSpPr>
        <p:spPr>
          <a:xfrm>
            <a:off x="176213" y="2459038"/>
            <a:ext cx="5192712" cy="369887"/>
          </a:xfrm>
          <a:prstGeom prst="rect">
            <a:avLst/>
          </a:prstGeom>
          <a:solidFill>
            <a:schemeClr val="accent3">
              <a:lumMod val="40000"/>
              <a:lumOff val="60000"/>
            </a:schemeClr>
          </a:solidFill>
          <a:ln w="19050">
            <a:solidFill>
              <a:srgbClr val="FF0000"/>
            </a:solidFill>
          </a:ln>
        </p:spPr>
        <p:txBody>
          <a:bodyPr wrap="none">
            <a:spAutoFit/>
          </a:bodyPr>
          <a:lstStyle/>
          <a:p>
            <a:pPr>
              <a:defRPr/>
            </a:pPr>
            <a:r>
              <a:rPr lang="en-US" altLang="en-US" dirty="0">
                <a:latin typeface="Times New Roman" panose="02020603050405020304" pitchFamily="18" charset="0"/>
                <a:cs typeface="Times New Roman" panose="02020603050405020304" pitchFamily="18" charset="0"/>
              </a:rPr>
              <a:t>Agree / Disagree to use Alternate Dispute Resolution</a:t>
            </a:r>
            <a:endParaRPr lang="en-US" altLang="en-US" sz="1100" dirty="0">
              <a:latin typeface="Times New Roman" panose="02020603050405020304" pitchFamily="18" charset="0"/>
              <a:cs typeface="Times New Roman" panose="02020603050405020304" pitchFamily="18" charset="0"/>
            </a:endParaRPr>
          </a:p>
        </p:txBody>
      </p:sp>
      <p:sp>
        <p:nvSpPr>
          <p:cNvPr id="6" name="TextBox 20"/>
          <p:cNvSpPr txBox="1">
            <a:spLocks noChangeArrowheads="1"/>
          </p:cNvSpPr>
          <p:nvPr/>
        </p:nvSpPr>
        <p:spPr bwMode="auto">
          <a:xfrm>
            <a:off x="3151188" y="2924175"/>
            <a:ext cx="5386387" cy="369888"/>
          </a:xfrm>
          <a:prstGeom prst="rect">
            <a:avLst/>
          </a:prstGeom>
          <a:solidFill>
            <a:schemeClr val="accent3">
              <a:lumMod val="40000"/>
              <a:lumOff val="60000"/>
            </a:schemeClr>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dirty="0" smtClean="0">
                <a:latin typeface="Times New Roman" panose="02020603050405020304" pitchFamily="18" charset="0"/>
                <a:cs typeface="Times New Roman" panose="02020603050405020304" pitchFamily="18" charset="0"/>
              </a:rPr>
              <a:t>Days Quote Valid for – standard 90 days but can change</a:t>
            </a:r>
          </a:p>
        </p:txBody>
      </p:sp>
      <p:sp>
        <p:nvSpPr>
          <p:cNvPr id="7" name="TextBox 6"/>
          <p:cNvSpPr txBox="1"/>
          <p:nvPr/>
        </p:nvSpPr>
        <p:spPr>
          <a:xfrm>
            <a:off x="3803650" y="3560763"/>
            <a:ext cx="5256213" cy="369887"/>
          </a:xfrm>
          <a:prstGeom prst="rect">
            <a:avLst/>
          </a:prstGeom>
          <a:solidFill>
            <a:schemeClr val="accent3">
              <a:lumMod val="40000"/>
              <a:lumOff val="60000"/>
            </a:schemeClr>
          </a:solidFill>
          <a:ln w="19050">
            <a:solidFill>
              <a:srgbClr val="FF0000"/>
            </a:solidFill>
          </a:ln>
        </p:spPr>
        <p:txBody>
          <a:bodyPr wrap="none">
            <a:spAutoFit/>
          </a:bodyPr>
          <a:lstStyle/>
          <a:p>
            <a:pPr>
              <a:defRPr/>
            </a:pPr>
            <a:r>
              <a:rPr lang="en-US" altLang="en-US" dirty="0">
                <a:latin typeface="Times New Roman" panose="02020603050405020304" pitchFamily="18" charset="0"/>
                <a:cs typeface="Times New Roman" panose="02020603050405020304" pitchFamily="18" charset="0"/>
              </a:rPr>
              <a:t>Discount terms – standard net 30 days but can change</a:t>
            </a:r>
            <a:endParaRPr lang="en-US"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a:off x="1154113" y="2828925"/>
            <a:ext cx="192087" cy="9175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62025" y="3294063"/>
            <a:ext cx="2803525" cy="1057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151188" y="3916363"/>
            <a:ext cx="750887" cy="3571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9"/>
          <p:cNvSpPr txBox="1">
            <a:spLocks noChangeArrowheads="1"/>
          </p:cNvSpPr>
          <p:nvPr/>
        </p:nvSpPr>
        <p:spPr bwMode="auto">
          <a:xfrm>
            <a:off x="3457575" y="4197350"/>
            <a:ext cx="5578475" cy="192405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Award &amp; Solicitation Notifications – Primary </a:t>
            </a:r>
            <a:r>
              <a:rPr lang="en-US" altLang="en-US" b="1" dirty="0">
                <a:latin typeface="Times New Roman" panose="02020603050405020304" pitchFamily="18" charset="0"/>
                <a:cs typeface="Times New Roman" panose="02020603050405020304" pitchFamily="18" charset="0"/>
              </a:rPr>
              <a:t>and</a:t>
            </a:r>
          </a:p>
          <a:p>
            <a:pPr eaLnBrk="1" hangingPunct="1"/>
            <a:r>
              <a:rPr lang="en-US" altLang="en-US" dirty="0">
                <a:latin typeface="Times New Roman" panose="02020603050405020304" pitchFamily="18" charset="0"/>
                <a:cs typeface="Times New Roman" panose="02020603050405020304" pitchFamily="18" charset="0"/>
              </a:rPr>
              <a:t>Secondary (Alternate) POCs – </a:t>
            </a:r>
            <a:r>
              <a:rPr lang="en-US" altLang="en-US" b="1" dirty="0">
                <a:latin typeface="Times New Roman" panose="02020603050405020304" pitchFamily="18" charset="0"/>
                <a:cs typeface="Times New Roman" panose="02020603050405020304" pitchFamily="18" charset="0"/>
              </a:rPr>
              <a:t>Only ONE </a:t>
            </a:r>
            <a:r>
              <a:rPr lang="en-US" altLang="en-US" dirty="0">
                <a:latin typeface="Times New Roman" panose="02020603050405020304" pitchFamily="18" charset="0"/>
                <a:cs typeface="Times New Roman" panose="02020603050405020304" pitchFamily="18" charset="0"/>
              </a:rPr>
              <a:t>Primary </a:t>
            </a:r>
            <a:r>
              <a:rPr lang="en-US" altLang="en-US" b="1" dirty="0">
                <a:latin typeface="Times New Roman" panose="02020603050405020304" pitchFamily="18" charset="0"/>
                <a:cs typeface="Times New Roman" panose="02020603050405020304" pitchFamily="18" charset="0"/>
              </a:rPr>
              <a:t>&amp; </a:t>
            </a:r>
            <a:r>
              <a:rPr lang="en-US" altLang="en-US" dirty="0">
                <a:latin typeface="Times New Roman" panose="02020603050405020304" pitchFamily="18" charset="0"/>
                <a:cs typeface="Times New Roman" panose="02020603050405020304" pitchFamily="18" charset="0"/>
              </a:rPr>
              <a:t>Alternate POC, no more can be added.</a:t>
            </a:r>
            <a:endParaRPr lang="en-US" altLang="en-US" sz="1100" dirty="0">
              <a:latin typeface="Times New Roman" panose="02020603050405020304" pitchFamily="18" charset="0"/>
              <a:cs typeface="Times New Roman" panose="02020603050405020304" pitchFamily="18" charset="0"/>
            </a:endParaRPr>
          </a:p>
          <a:p>
            <a:pPr eaLnBrk="1" hangingPunct="1"/>
            <a:endParaRPr lang="en-US" altLang="en-US" sz="11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*Notifications are sent ONLY to Primary, unless get notification back (undeliverable only) that the e-mails did not go through then Notifications sent to Alternate POC</a:t>
            </a:r>
          </a:p>
        </p:txBody>
      </p:sp>
      <p:cxnSp>
        <p:nvCxnSpPr>
          <p:cNvPr id="12" name="Straight Arrow Connector 11"/>
          <p:cNvCxnSpPr/>
          <p:nvPr/>
        </p:nvCxnSpPr>
        <p:spPr>
          <a:xfrm flipH="1">
            <a:off x="1346200" y="4735513"/>
            <a:ext cx="2111375" cy="6143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9375" y="5684339"/>
            <a:ext cx="1881188" cy="460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6563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2" presetClass="entr" presetSubtype="4"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0" presetClass="entr" presetSubtype="0"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2" presetClass="entr" presetSubtype="4"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6" presetClass="entr" presetSubtype="16" fill="hold" grpId="0"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par>
                                <p:cTn id="36" presetID="22" presetClass="entr" presetSubtype="4" fill="hold" nodeType="withEffect">
                                  <p:stCondLst>
                                    <p:cond delay="100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par>
                          <p:cTn id="39" fill="hold">
                            <p:stCondLst>
                              <p:cond delay="5000"/>
                            </p:stCondLst>
                            <p:childTnLst>
                              <p:par>
                                <p:cTn id="40" presetID="10" presetClass="entr" presetSubtype="0" fill="hold" grpId="0" nodeType="afterEffect">
                                  <p:stCondLst>
                                    <p:cond delay="75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41347" y="234157"/>
            <a:ext cx="8229600"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DIBBS Registration (cont’d)</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 name="Picture 12"/>
          <p:cNvPicPr>
            <a:picLocks noChangeAspect="1" noChangeArrowheads="1"/>
          </p:cNvPicPr>
          <p:nvPr/>
        </p:nvPicPr>
        <p:blipFill>
          <a:blip r:embed="rId3">
            <a:extLst>
              <a:ext uri="{28A0092B-C50C-407E-A947-70E740481C1C}">
                <a14:useLocalDpi xmlns:a14="http://schemas.microsoft.com/office/drawing/2010/main" val="0"/>
              </a:ext>
            </a:extLst>
          </a:blip>
          <a:srcRect b="8932"/>
          <a:stretch>
            <a:fillRect/>
          </a:stretch>
        </p:blipFill>
        <p:spPr bwMode="auto">
          <a:xfrm>
            <a:off x="0" y="1065213"/>
            <a:ext cx="9134475" cy="536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7"/>
          <p:cNvSpPr txBox="1">
            <a:spLocks noChangeArrowheads="1"/>
          </p:cNvSpPr>
          <p:nvPr/>
        </p:nvSpPr>
        <p:spPr bwMode="auto">
          <a:xfrm>
            <a:off x="2278063" y="1065213"/>
            <a:ext cx="5980112" cy="646112"/>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Solicitation Notifications – Primary </a:t>
            </a:r>
            <a:r>
              <a:rPr lang="en-US" altLang="en-US" b="1" dirty="0">
                <a:latin typeface="Times New Roman" panose="02020603050405020304" pitchFamily="18" charset="0"/>
                <a:cs typeface="Times New Roman" panose="02020603050405020304" pitchFamily="18" charset="0"/>
              </a:rPr>
              <a:t>and </a:t>
            </a:r>
            <a:r>
              <a:rPr lang="en-US" altLang="en-US" dirty="0">
                <a:latin typeface="Times New Roman" panose="02020603050405020304" pitchFamily="18" charset="0"/>
                <a:cs typeface="Times New Roman" panose="02020603050405020304" pitchFamily="18" charset="0"/>
              </a:rPr>
              <a:t>Secondary (Alternate) POC w/ e-mail address for notification</a:t>
            </a:r>
          </a:p>
        </p:txBody>
      </p:sp>
      <p:cxnSp>
        <p:nvCxnSpPr>
          <p:cNvPr id="5" name="Straight Arrow Connector 4"/>
          <p:cNvCxnSpPr/>
          <p:nvPr/>
        </p:nvCxnSpPr>
        <p:spPr>
          <a:xfrm flipH="1">
            <a:off x="1992313" y="1389063"/>
            <a:ext cx="285750" cy="1117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nvSpPr>
        <p:spPr bwMode="auto">
          <a:xfrm>
            <a:off x="4195763" y="2452688"/>
            <a:ext cx="4903787" cy="2586037"/>
          </a:xfrm>
          <a:prstGeom prst="rect">
            <a:avLst/>
          </a:prstGeom>
          <a:solidFill>
            <a:srgbClr val="F9F8BA"/>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latin typeface="Times New Roman" panose="02020603050405020304" pitchFamily="18" charset="0"/>
                <a:cs typeface="Times New Roman" panose="02020603050405020304" pitchFamily="18" charset="0"/>
              </a:rPr>
              <a:t>Vendor Directed Solicitation Notification </a:t>
            </a:r>
          </a:p>
          <a:p>
            <a:pPr eaLnBrk="1" hangingPunct="1"/>
            <a:r>
              <a:rPr lang="en-US" altLang="en-US" b="1" dirty="0">
                <a:latin typeface="Times New Roman" panose="02020603050405020304" pitchFamily="18" charset="0"/>
                <a:cs typeface="Times New Roman" panose="02020603050405020304" pitchFamily="18" charset="0"/>
              </a:rPr>
              <a:t>Instructions:</a:t>
            </a:r>
          </a:p>
          <a:p>
            <a:pPr eaLnBrk="1" hangingPunct="1"/>
            <a:r>
              <a:rPr lang="en-US" altLang="en-US" dirty="0">
                <a:latin typeface="Times New Roman" panose="02020603050405020304" pitchFamily="18" charset="0"/>
                <a:cs typeface="Times New Roman" panose="02020603050405020304" pitchFamily="18" charset="0"/>
              </a:rPr>
              <a:t>This feature allows the Super User to direct email notification of new solicitations that match selections for FSC, NSN, and Approved Manufacturer CAGE in their profile.</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Can enter up to 3000 values per category (FSCs, NSNs, and/or CAGE’s) separated by commas. </a:t>
            </a:r>
          </a:p>
        </p:txBody>
      </p:sp>
      <p:sp>
        <p:nvSpPr>
          <p:cNvPr id="7" name="TextBox 11"/>
          <p:cNvSpPr txBox="1">
            <a:spLocks noChangeArrowheads="1"/>
          </p:cNvSpPr>
          <p:nvPr/>
        </p:nvSpPr>
        <p:spPr bwMode="auto">
          <a:xfrm>
            <a:off x="1376363" y="3116263"/>
            <a:ext cx="1550424" cy="369332"/>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Specific NSNs</a:t>
            </a:r>
          </a:p>
        </p:txBody>
      </p:sp>
      <p:cxnSp>
        <p:nvCxnSpPr>
          <p:cNvPr id="8" name="Straight Arrow Connector 7"/>
          <p:cNvCxnSpPr/>
          <p:nvPr/>
        </p:nvCxnSpPr>
        <p:spPr>
          <a:xfrm>
            <a:off x="2100263" y="3486150"/>
            <a:ext cx="0" cy="3651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0"/>
          <p:cNvSpPr txBox="1">
            <a:spLocks noChangeArrowheads="1"/>
          </p:cNvSpPr>
          <p:nvPr/>
        </p:nvSpPr>
        <p:spPr bwMode="auto">
          <a:xfrm>
            <a:off x="12700" y="4041775"/>
            <a:ext cx="1574800" cy="1754188"/>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latin typeface="Times New Roman" panose="02020603050405020304" pitchFamily="18" charset="0"/>
                <a:cs typeface="Times New Roman" panose="02020603050405020304" pitchFamily="18" charset="0"/>
              </a:rPr>
              <a:t>FSCs - will get every open solicitation in all the loaded FSCs (Email box overload)</a:t>
            </a:r>
          </a:p>
        </p:txBody>
      </p:sp>
      <p:cxnSp>
        <p:nvCxnSpPr>
          <p:cNvPr id="10" name="Straight Arrow Connector 9"/>
          <p:cNvCxnSpPr/>
          <p:nvPr/>
        </p:nvCxnSpPr>
        <p:spPr>
          <a:xfrm flipH="1" flipV="1">
            <a:off x="577850" y="3851275"/>
            <a:ext cx="222250" cy="190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2"/>
          <p:cNvSpPr txBox="1">
            <a:spLocks noChangeArrowheads="1"/>
          </p:cNvSpPr>
          <p:nvPr/>
        </p:nvSpPr>
        <p:spPr bwMode="auto">
          <a:xfrm>
            <a:off x="1992313" y="4625975"/>
            <a:ext cx="2122487" cy="120015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latin typeface="Times New Roman" panose="02020603050405020304" pitchFamily="18" charset="0"/>
                <a:cs typeface="Times New Roman" panose="02020603050405020304" pitchFamily="18" charset="0"/>
              </a:rPr>
              <a:t>Approved</a:t>
            </a:r>
          </a:p>
          <a:p>
            <a:pPr algn="ctr" eaLnBrk="1" hangingPunct="1"/>
            <a:r>
              <a:rPr lang="en-US" altLang="en-US" dirty="0">
                <a:latin typeface="Times New Roman" panose="02020603050405020304" pitchFamily="18" charset="0"/>
                <a:cs typeface="Times New Roman" panose="02020603050405020304" pitchFamily="18" charset="0"/>
              </a:rPr>
              <a:t>Manufacturer / Cage</a:t>
            </a:r>
          </a:p>
          <a:p>
            <a:pPr algn="ctr" eaLnBrk="1" hangingPunct="1"/>
            <a:r>
              <a:rPr lang="en-US" altLang="en-US" dirty="0">
                <a:latin typeface="Times New Roman" panose="02020603050405020304" pitchFamily="18" charset="0"/>
                <a:cs typeface="Times New Roman" panose="02020603050405020304" pitchFamily="18" charset="0"/>
              </a:rPr>
              <a:t>Codes - Distributers use this feature a lot</a:t>
            </a:r>
          </a:p>
        </p:txBody>
      </p:sp>
      <p:cxnSp>
        <p:nvCxnSpPr>
          <p:cNvPr id="12" name="Straight Arrow Connector 11"/>
          <p:cNvCxnSpPr/>
          <p:nvPr/>
        </p:nvCxnSpPr>
        <p:spPr>
          <a:xfrm flipV="1">
            <a:off x="3054350" y="3967163"/>
            <a:ext cx="250825" cy="658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
          <p:cNvSpPr txBox="1">
            <a:spLocks noChangeArrowheads="1"/>
          </p:cNvSpPr>
          <p:nvPr/>
        </p:nvSpPr>
        <p:spPr bwMode="auto">
          <a:xfrm>
            <a:off x="5268913" y="5702300"/>
            <a:ext cx="1005403" cy="369332"/>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“NEXT”</a:t>
            </a:r>
          </a:p>
        </p:txBody>
      </p:sp>
      <p:sp>
        <p:nvSpPr>
          <p:cNvPr id="14" name="Right Arrow 13"/>
          <p:cNvSpPr/>
          <p:nvPr/>
        </p:nvSpPr>
        <p:spPr>
          <a:xfrm rot="10800000">
            <a:off x="5070475" y="5694363"/>
            <a:ext cx="246063" cy="92075"/>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65996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21" presetClass="entr" presetSubtype="1"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1" presetClass="entr" presetSubtype="0"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80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3000"/>
                            </p:stCondLst>
                            <p:childTnLst>
                              <p:par>
                                <p:cTn id="19" presetID="10"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450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 presetClass="entr" presetSubtype="0" fill="hold" nodeType="withEffect">
                                  <p:stCondLst>
                                    <p:cond delay="600"/>
                                  </p:stCondLst>
                                  <p:childTnLst>
                                    <p:set>
                                      <p:cBhvr>
                                        <p:cTn id="30" dur="1" fill="hold">
                                          <p:stCondLst>
                                            <p:cond delay="0"/>
                                          </p:stCondLst>
                                        </p:cTn>
                                        <p:tgtEl>
                                          <p:spTgt spid="12"/>
                                        </p:tgtEl>
                                        <p:attrNameLst>
                                          <p:attrName>style.visibility</p:attrName>
                                        </p:attrNameLst>
                                      </p:cBhvr>
                                      <p:to>
                                        <p:strVal val="visible"/>
                                      </p:to>
                                    </p:set>
                                  </p:childTnLst>
                                </p:cTn>
                              </p:par>
                              <p:par>
                                <p:cTn id="31" presetID="10" presetClass="entr" presetSubtype="0"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500"/>
                            </p:stCondLst>
                            <p:childTnLst>
                              <p:par>
                                <p:cTn id="35" presetID="10" presetClass="entr" presetSubtype="0" fill="hold" grpId="0" nodeType="after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1"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04800" y="304800"/>
            <a:ext cx="8229600" cy="730250"/>
          </a:xfrm>
          <a:prstGeom prst="rect">
            <a:avLst/>
          </a:prstGeom>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200" dirty="0" smtClean="0">
                <a:solidFill>
                  <a:schemeClr val="bg1"/>
                </a:solidFill>
                <a:latin typeface="Times New Roman" panose="02020603050405020304" pitchFamily="18" charset="0"/>
                <a:cs typeface="Times New Roman" panose="02020603050405020304" pitchFamily="18" charset="0"/>
              </a:rPr>
              <a:t>DIBBS Registration (cont’d)</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l="894" t="9505" r="45189" b="12135"/>
          <a:stretch>
            <a:fillRect/>
          </a:stretch>
        </p:blipFill>
        <p:spPr bwMode="auto">
          <a:xfrm>
            <a:off x="68263" y="1584325"/>
            <a:ext cx="4930775" cy="4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H="1">
            <a:off x="5006975" y="1009650"/>
            <a:ext cx="7939" cy="539115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t="9184" r="57083" b="6775"/>
          <a:stretch>
            <a:fillRect/>
          </a:stretch>
        </p:blipFill>
        <p:spPr bwMode="auto">
          <a:xfrm>
            <a:off x="5070475" y="1355725"/>
            <a:ext cx="39243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38288" y="1970088"/>
            <a:ext cx="3390672" cy="369332"/>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Section 7 – Do a complete Review</a:t>
            </a:r>
          </a:p>
        </p:txBody>
      </p:sp>
      <p:sp>
        <p:nvSpPr>
          <p:cNvPr id="8" name="Oval 7"/>
          <p:cNvSpPr/>
          <p:nvPr/>
        </p:nvSpPr>
        <p:spPr>
          <a:xfrm>
            <a:off x="5070475" y="3390900"/>
            <a:ext cx="1516063" cy="346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Arrow Connector 8"/>
          <p:cNvCxnSpPr/>
          <p:nvPr/>
        </p:nvCxnSpPr>
        <p:spPr>
          <a:xfrm flipH="1" flipV="1">
            <a:off x="6030913" y="3736975"/>
            <a:ext cx="1020762" cy="8286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1"/>
          <p:cNvSpPr txBox="1">
            <a:spLocks noChangeArrowheads="1"/>
          </p:cNvSpPr>
          <p:nvPr/>
        </p:nvSpPr>
        <p:spPr bwMode="auto">
          <a:xfrm>
            <a:off x="5081588" y="4565650"/>
            <a:ext cx="3938587" cy="138430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latin typeface="Times New Roman" panose="02020603050405020304" pitchFamily="18" charset="0"/>
                <a:cs typeface="Times New Roman" panose="02020603050405020304" pitchFamily="18" charset="0"/>
              </a:rPr>
              <a:t>Section 8 – Thank you for Registering</a:t>
            </a:r>
          </a:p>
          <a:p>
            <a:pPr eaLnBrk="1" hangingPunct="1"/>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1400" dirty="0">
                <a:latin typeface="Times New Roman" panose="02020603050405020304" pitchFamily="18" charset="0"/>
                <a:cs typeface="Times New Roman" panose="02020603050405020304" pitchFamily="18" charset="0"/>
              </a:rPr>
              <a:t>Shows your DIBBS Super User ID – always your CAGE CODE followed by 01</a:t>
            </a:r>
          </a:p>
          <a:p>
            <a:pPr eaLnBrk="1" hangingPunct="1"/>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1400" dirty="0">
                <a:latin typeface="Times New Roman" panose="02020603050405020304" pitchFamily="18" charset="0"/>
                <a:cs typeface="Times New Roman" panose="02020603050405020304" pitchFamily="18" charset="0"/>
              </a:rPr>
              <a:t>* Super User can create &amp; assign accounts 02-99</a:t>
            </a:r>
          </a:p>
        </p:txBody>
      </p:sp>
      <p:sp>
        <p:nvSpPr>
          <p:cNvPr id="11" name="TextBox 1"/>
          <p:cNvSpPr txBox="1">
            <a:spLocks noChangeArrowheads="1"/>
          </p:cNvSpPr>
          <p:nvPr/>
        </p:nvSpPr>
        <p:spPr bwMode="auto">
          <a:xfrm>
            <a:off x="1135118" y="4019550"/>
            <a:ext cx="3757558" cy="1092607"/>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If everything is correct &gt; “Submit”</a:t>
            </a:r>
            <a:endParaRPr lang="en-US" altLang="en-US" sz="1100" dirty="0">
              <a:latin typeface="Times New Roman" panose="02020603050405020304" pitchFamily="18" charset="0"/>
              <a:cs typeface="Times New Roman" panose="02020603050405020304" pitchFamily="18" charset="0"/>
            </a:endParaRPr>
          </a:p>
          <a:p>
            <a:pPr eaLnBrk="1" hangingPunct="1"/>
            <a:endParaRPr lang="en-US" altLang="en-US" sz="11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If not: “&lt; </a:t>
            </a:r>
            <a:r>
              <a:rPr lang="en-US" altLang="en-US" dirty="0" err="1">
                <a:latin typeface="Times New Roman" panose="02020603050405020304" pitchFamily="18" charset="0"/>
                <a:cs typeface="Times New Roman" panose="02020603050405020304" pitchFamily="18" charset="0"/>
              </a:rPr>
              <a:t>Prev</a:t>
            </a:r>
            <a:r>
              <a:rPr lang="en-US" altLang="en-US" dirty="0">
                <a:latin typeface="Times New Roman" panose="02020603050405020304" pitchFamily="18" charset="0"/>
                <a:cs typeface="Times New Roman" panose="02020603050405020304" pitchFamily="18" charset="0"/>
              </a:rPr>
              <a:t>” - to go back and make corrections</a:t>
            </a:r>
          </a:p>
        </p:txBody>
      </p:sp>
      <p:sp>
        <p:nvSpPr>
          <p:cNvPr id="12" name="Right Arrow 11"/>
          <p:cNvSpPr/>
          <p:nvPr/>
        </p:nvSpPr>
        <p:spPr>
          <a:xfrm rot="4387493">
            <a:off x="4310856" y="5272882"/>
            <a:ext cx="617537" cy="2159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0703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381000"/>
            <a:ext cx="7265988" cy="998537"/>
          </a:xfrm>
          <a:prstGeom prst="rect">
            <a:avLst/>
          </a:prstGeom>
        </p:spPr>
        <p:txBody>
          <a:bodyPr>
            <a:normAutofit fontScale="90000" lnSpcReduction="1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dirty="0" smtClean="0">
                <a:solidFill>
                  <a:schemeClr val="bg1"/>
                </a:solidFill>
                <a:latin typeface="Times New Roman" panose="02020603050405020304" pitchFamily="18" charset="0"/>
                <a:cs typeface="Times New Roman" panose="02020603050405020304" pitchFamily="18" charset="0"/>
              </a:rPr>
              <a:t>DIBBS</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Snagit_PPT7A0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957263"/>
            <a:ext cx="9144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59163"/>
            <a:ext cx="916305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7164388" y="1752600"/>
            <a:ext cx="1727200" cy="523875"/>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latin typeface="Times New Roman" panose="02020603050405020304" pitchFamily="18" charset="0"/>
                <a:cs typeface="Times New Roman" panose="02020603050405020304" pitchFamily="18" charset="0"/>
              </a:rPr>
              <a:t>Login for previously registered users</a:t>
            </a:r>
          </a:p>
        </p:txBody>
      </p:sp>
      <p:sp>
        <p:nvSpPr>
          <p:cNvPr id="6" name="Oval 5"/>
          <p:cNvSpPr/>
          <p:nvPr/>
        </p:nvSpPr>
        <p:spPr>
          <a:xfrm>
            <a:off x="7759700" y="2276475"/>
            <a:ext cx="920750" cy="614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3"/>
          <p:cNvSpPr txBox="1">
            <a:spLocks noChangeArrowheads="1"/>
          </p:cNvSpPr>
          <p:nvPr/>
        </p:nvSpPr>
        <p:spPr bwMode="auto">
          <a:xfrm>
            <a:off x="5294313" y="4090988"/>
            <a:ext cx="2535237" cy="1246187"/>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dirty="0">
                <a:latin typeface="Times New Roman" panose="02020603050405020304" pitchFamily="18" charset="0"/>
                <a:cs typeface="Times New Roman" panose="02020603050405020304" pitchFamily="18" charset="0"/>
              </a:rPr>
              <a:t>Hot Links to:</a:t>
            </a:r>
          </a:p>
          <a:p>
            <a:pPr eaLnBrk="1" hangingPunct="1"/>
            <a:r>
              <a:rPr lang="en-US" altLang="en-US" sz="1700" b="1" dirty="0">
                <a:latin typeface="Times New Roman" panose="02020603050405020304" pitchFamily="18" charset="0"/>
                <a:cs typeface="Times New Roman" panose="02020603050405020304" pitchFamily="18" charset="0"/>
              </a:rPr>
              <a:t>Manage your Accounts </a:t>
            </a:r>
            <a:r>
              <a:rPr lang="en-US" altLang="en-US" sz="1700" dirty="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User &amp; Vendor, Your Submitted Quotes, SRVA, Market Ready Orders</a:t>
            </a:r>
          </a:p>
        </p:txBody>
      </p:sp>
      <p:sp>
        <p:nvSpPr>
          <p:cNvPr id="8" name="Left Brace 7"/>
          <p:cNvSpPr/>
          <p:nvPr/>
        </p:nvSpPr>
        <p:spPr>
          <a:xfrm>
            <a:off x="7835900" y="4778375"/>
            <a:ext cx="384175" cy="704850"/>
          </a:xfrm>
          <a:prstGeom prst="leftBrace">
            <a:avLst>
              <a:gd name="adj1" fmla="val 8333"/>
              <a:gd name="adj2" fmla="val 3226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9" name="Oval 8"/>
          <p:cNvSpPr/>
          <p:nvPr/>
        </p:nvSpPr>
        <p:spPr>
          <a:xfrm>
            <a:off x="1116013" y="4778375"/>
            <a:ext cx="1343025" cy="252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rot="5400000">
            <a:off x="469120" y="4521121"/>
            <a:ext cx="687388" cy="306388"/>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Curved Right Arrow 10"/>
          <p:cNvSpPr/>
          <p:nvPr/>
        </p:nvSpPr>
        <p:spPr>
          <a:xfrm rot="7019016">
            <a:off x="3148013" y="3479800"/>
            <a:ext cx="996950" cy="2736850"/>
          </a:xfrm>
          <a:prstGeom prst="curvedRightArrow">
            <a:avLst>
              <a:gd name="adj1" fmla="val 12513"/>
              <a:gd name="adj2" fmla="val 34504"/>
              <a:gd name="adj3" fmla="val 25000"/>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TextBox 1"/>
          <p:cNvSpPr txBox="1">
            <a:spLocks noChangeArrowheads="1"/>
          </p:cNvSpPr>
          <p:nvPr/>
        </p:nvSpPr>
        <p:spPr bwMode="auto">
          <a:xfrm>
            <a:off x="25348" y="5433715"/>
            <a:ext cx="7213652" cy="984885"/>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dirty="0">
                <a:latin typeface="Times New Roman" panose="02020603050405020304" pitchFamily="18" charset="0"/>
                <a:cs typeface="Times New Roman" panose="02020603050405020304" pitchFamily="18" charset="0"/>
              </a:rPr>
              <a:t>Home Page</a:t>
            </a:r>
            <a:r>
              <a:rPr lang="en-US" altLang="en-US" sz="1400" b="1" dirty="0">
                <a:latin typeface="Times New Roman" panose="02020603050405020304" pitchFamily="18" charset="0"/>
                <a:cs typeface="Times New Roman" panose="02020603050405020304" pitchFamily="18" charset="0"/>
              </a:rPr>
              <a:t>: </a:t>
            </a:r>
          </a:p>
          <a:p>
            <a:pPr eaLnBrk="1" hangingPunct="1"/>
            <a:r>
              <a:rPr lang="en-US" altLang="en-US" sz="1400" dirty="0">
                <a:latin typeface="Times New Roman" panose="02020603050405020304" pitchFamily="18" charset="0"/>
                <a:cs typeface="Times New Roman" panose="02020603050405020304" pitchFamily="18" charset="0"/>
              </a:rPr>
              <a:t>– Date password expires</a:t>
            </a:r>
          </a:p>
          <a:p>
            <a:pPr eaLnBrk="1" hangingPunct="1"/>
            <a:r>
              <a:rPr lang="en-US" altLang="en-US" sz="1400" dirty="0">
                <a:latin typeface="Times New Roman" panose="02020603050405020304" pitchFamily="18" charset="0"/>
                <a:cs typeface="Times New Roman" panose="02020603050405020304" pitchFamily="18" charset="0"/>
              </a:rPr>
              <a:t>– Shows if SAM needs updating and provides link to website (yearly update)</a:t>
            </a:r>
          </a:p>
          <a:p>
            <a:pPr eaLnBrk="1" hangingPunct="1"/>
            <a:r>
              <a:rPr lang="en-US" altLang="en-US" sz="1400" dirty="0" smtClean="0">
                <a:latin typeface="Times New Roman" panose="02020603050405020304" pitchFamily="18" charset="0"/>
                <a:cs typeface="Times New Roman" panose="02020603050405020304" pitchFamily="18" charset="0"/>
              </a:rPr>
              <a:t>* </a:t>
            </a:r>
            <a:r>
              <a:rPr lang="en-US" altLang="en-US" sz="1400" dirty="0">
                <a:latin typeface="Times New Roman" panose="02020603050405020304" pitchFamily="18" charset="0"/>
                <a:cs typeface="Times New Roman" panose="02020603050405020304" pitchFamily="18" charset="0"/>
              </a:rPr>
              <a:t>System will let you quote but you can NOT receive an Award until SAM updated</a:t>
            </a:r>
          </a:p>
        </p:txBody>
      </p:sp>
      <p:pic>
        <p:nvPicPr>
          <p:cNvPr id="1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5041900"/>
            <a:ext cx="45339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8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childTnLst>
                                </p:cTn>
                              </p:par>
                            </p:childTnLst>
                          </p:cTn>
                        </p:par>
                        <p:par>
                          <p:cTn id="8" fill="hold">
                            <p:stCondLst>
                              <p:cond delay="10"/>
                            </p:stCondLst>
                            <p:childTnLst>
                              <p:par>
                                <p:cTn id="9" presetID="2" presetClass="entr" presetSubtype="4"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6" presetClass="entr" presetSubtype="21" fill="hold" grpId="0" nodeType="after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541283" y="169862"/>
            <a:ext cx="7834312" cy="614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RFQ QUOTE SEARCH</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9144000" cy="549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a:spLocks noChangeArrowheads="1"/>
          </p:cNvSpPr>
          <p:nvPr/>
        </p:nvSpPr>
        <p:spPr bwMode="auto">
          <a:xfrm>
            <a:off x="277813" y="2786063"/>
            <a:ext cx="3685624" cy="369332"/>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Estimated value at or below </a:t>
            </a:r>
            <a:r>
              <a:rPr lang="en-US" altLang="en-US" dirty="0" smtClean="0">
                <a:latin typeface="Times New Roman" panose="02020603050405020304" pitchFamily="18" charset="0"/>
                <a:cs typeface="Times New Roman" panose="02020603050405020304" pitchFamily="18" charset="0"/>
              </a:rPr>
              <a:t>$250,000</a:t>
            </a:r>
            <a:endParaRPr lang="en-US" altLang="en-US" dirty="0">
              <a:latin typeface="Times New Roman" panose="02020603050405020304" pitchFamily="18" charset="0"/>
              <a:cs typeface="Times New Roman" panose="02020603050405020304" pitchFamily="18" charset="0"/>
            </a:endParaRPr>
          </a:p>
        </p:txBody>
      </p:sp>
      <p:sp>
        <p:nvSpPr>
          <p:cNvPr id="5" name="Oval 4"/>
          <p:cNvSpPr/>
          <p:nvPr/>
        </p:nvSpPr>
        <p:spPr>
          <a:xfrm>
            <a:off x="277813" y="3275013"/>
            <a:ext cx="2149475" cy="346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2"/>
          <p:cNvSpPr txBox="1">
            <a:spLocks noChangeArrowheads="1"/>
          </p:cNvSpPr>
          <p:nvPr/>
        </p:nvSpPr>
        <p:spPr bwMode="auto">
          <a:xfrm>
            <a:off x="277813" y="3922713"/>
            <a:ext cx="6591300" cy="58420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latin typeface="Times New Roman" panose="02020603050405020304" pitchFamily="18" charset="0"/>
                <a:cs typeface="Times New Roman" panose="02020603050405020304" pitchFamily="18" charset="0"/>
              </a:rPr>
              <a:t>RFPs - estimated value above </a:t>
            </a:r>
            <a:r>
              <a:rPr lang="en-US" altLang="en-US" sz="1600" dirty="0" smtClean="0">
                <a:latin typeface="Times New Roman" panose="02020603050405020304" pitchFamily="18" charset="0"/>
                <a:cs typeface="Times New Roman" panose="02020603050405020304" pitchFamily="18" charset="0"/>
              </a:rPr>
              <a:t>$250,000 </a:t>
            </a:r>
            <a:r>
              <a:rPr lang="en-US" altLang="en-US" sz="1600" dirty="0">
                <a:latin typeface="Times New Roman" panose="02020603050405020304" pitchFamily="18" charset="0"/>
                <a:cs typeface="Times New Roman" panose="02020603050405020304" pitchFamily="18" charset="0"/>
              </a:rPr>
              <a:t>&amp; Offers/Sealed Bids shall be submitted in accordance with the instructions in Block 9 of the solicitation</a:t>
            </a:r>
          </a:p>
        </p:txBody>
      </p:sp>
    </p:spTree>
    <p:extLst>
      <p:ext uri="{BB962C8B-B14F-4D97-AF65-F5344CB8AC3E}">
        <p14:creationId xmlns:p14="http://schemas.microsoft.com/office/powerpoint/2010/main" val="23319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900"/>
                                        <p:tgtEl>
                                          <p:spTgt spid="5"/>
                                        </p:tgtEl>
                                      </p:cBhvr>
                                    </p:animEffect>
                                  </p:childTnLst>
                                </p:cTn>
                              </p:par>
                            </p:childTnLst>
                          </p:cTn>
                        </p:par>
                        <p:par>
                          <p:cTn id="11" fill="hold">
                            <p:stCondLst>
                              <p:cond delay="9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2010457" y="148213"/>
            <a:ext cx="514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600" b="1" dirty="0">
                <a:solidFill>
                  <a:schemeClr val="bg1"/>
                </a:solidFill>
                <a:latin typeface="Times New Roman" panose="02020603050405020304" pitchFamily="18" charset="0"/>
                <a:cs typeface="Times New Roman" panose="02020603050405020304" pitchFamily="18" charset="0"/>
              </a:rPr>
              <a:t>SOLICITATION TYPES</a:t>
            </a:r>
          </a:p>
        </p:txBody>
      </p:sp>
      <p:sp>
        <p:nvSpPr>
          <p:cNvPr id="3" name="TextBox 2"/>
          <p:cNvSpPr txBox="1"/>
          <p:nvPr/>
        </p:nvSpPr>
        <p:spPr>
          <a:xfrm>
            <a:off x="14288" y="1435100"/>
            <a:ext cx="4587875" cy="5047536"/>
          </a:xfrm>
          <a:prstGeom prst="rect">
            <a:avLst/>
          </a:prstGeom>
          <a:noFill/>
        </p:spPr>
        <p:txBody>
          <a:bodyPr>
            <a:spAutoFit/>
          </a:bodyPr>
          <a:lstStyle/>
          <a:p>
            <a:pPr>
              <a:defRPr/>
            </a:pPr>
            <a:r>
              <a:rPr lang="en-US" b="1" u="sng" dirty="0">
                <a:latin typeface="Times New Roman" panose="02020603050405020304" pitchFamily="18" charset="0"/>
                <a:cs typeface="Times New Roman" panose="02020603050405020304" pitchFamily="18" charset="0"/>
              </a:rPr>
              <a:t>Cover Page:</a:t>
            </a:r>
          </a:p>
          <a:p>
            <a:pPr marL="285750" indent="-285750">
              <a:buFont typeface="Arial" panose="020B0604020202020204" pitchFamily="34" charset="0"/>
              <a:buChar char="•"/>
              <a:defRPr/>
            </a:pPr>
            <a:r>
              <a:rPr lang="en-US" sz="1600" dirty="0" smtClean="0">
                <a:latin typeface="Times New Roman" panose="02020603050405020304" pitchFamily="18" charset="0"/>
                <a:cs typeface="Times New Roman" panose="02020603050405020304" pitchFamily="18" charset="0"/>
              </a:rPr>
              <a:t>Set aside </a:t>
            </a:r>
            <a:r>
              <a:rPr lang="en-US" sz="1600" dirty="0">
                <a:latin typeface="Times New Roman" panose="02020603050405020304" pitchFamily="18" charset="0"/>
                <a:cs typeface="Times New Roman" panose="02020603050405020304" pitchFamily="18" charset="0"/>
              </a:rPr>
              <a:t>Type </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Issuing Activity / Contracting Officer</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Master Solicitation Revision used</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*(Q’s) Return by date &amp; time</a:t>
            </a:r>
          </a:p>
          <a:p>
            <a:pPr>
              <a:defRPr/>
            </a:pPr>
            <a:r>
              <a:rPr lang="en-US" b="1" u="sng" dirty="0">
                <a:latin typeface="Times New Roman" panose="02020603050405020304" pitchFamily="18" charset="0"/>
                <a:cs typeface="Times New Roman" panose="02020603050405020304" pitchFamily="18" charset="0"/>
              </a:rPr>
              <a:t>Section A:</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General Contract Requirements</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Quality Provisions / Testing</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Any available Contract History</a:t>
            </a:r>
          </a:p>
          <a:p>
            <a:pPr>
              <a:defRPr/>
            </a:pPr>
            <a:r>
              <a:rPr lang="en-US" b="1" u="sng" dirty="0">
                <a:latin typeface="Times New Roman" panose="02020603050405020304" pitchFamily="18" charset="0"/>
                <a:cs typeface="Times New Roman" panose="02020603050405020304" pitchFamily="18" charset="0"/>
              </a:rPr>
              <a:t>Section B:</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Item description</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Drawing / Specification List OR Code &amp; Part Number List</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Contract Delivery lines</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Packaging / Shipping Data</a:t>
            </a:r>
          </a:p>
          <a:p>
            <a:pPr>
              <a:defRPr/>
            </a:pPr>
            <a:r>
              <a:rPr lang="en-US" b="1" u="sng" dirty="0">
                <a:latin typeface="Times New Roman" panose="02020603050405020304" pitchFamily="18" charset="0"/>
                <a:cs typeface="Times New Roman" panose="02020603050405020304" pitchFamily="18" charset="0"/>
              </a:rPr>
              <a:t>Section D: </a:t>
            </a:r>
            <a:r>
              <a:rPr lang="en-US" dirty="0">
                <a:latin typeface="Times New Roman" panose="02020603050405020304" pitchFamily="18" charset="0"/>
                <a:cs typeface="Times New Roman" panose="02020603050405020304" pitchFamily="18" charset="0"/>
              </a:rPr>
              <a:t>(Q Solicitation)</a:t>
            </a:r>
          </a:p>
          <a:p>
            <a:pPr marL="285750" indent="-28575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Contains all required solicitation clauses</a:t>
            </a:r>
          </a:p>
          <a:p>
            <a:pPr marL="285750" indent="-285750">
              <a:buFont typeface="Arial" panose="020B0604020202020204" pitchFamily="34" charset="0"/>
              <a:buChar char="•"/>
              <a:defRPr/>
            </a:pPr>
            <a:r>
              <a:rPr lang="en-US" altLang="en-US" sz="1600" dirty="0">
                <a:latin typeface="Times New Roman" panose="02020603050405020304" pitchFamily="18" charset="0"/>
                <a:cs typeface="Times New Roman" panose="02020603050405020304" pitchFamily="18" charset="0"/>
              </a:rPr>
              <a:t>Contractor: Reviews &amp; Fills-in applicable clauses</a:t>
            </a:r>
          </a:p>
          <a:p>
            <a:pPr>
              <a:defRPr/>
            </a:pPr>
            <a:endParaRPr lang="en-US" dirty="0">
              <a:latin typeface="Times New Roman" panose="02020603050405020304" pitchFamily="18" charset="0"/>
              <a:cs typeface="Times New Roman" panose="02020603050405020304" pitchFamily="18" charset="0"/>
            </a:endParaRPr>
          </a:p>
        </p:txBody>
      </p:sp>
      <p:sp>
        <p:nvSpPr>
          <p:cNvPr id="4" name="TextBox 6"/>
          <p:cNvSpPr txBox="1">
            <a:spLocks noChangeArrowheads="1"/>
          </p:cNvSpPr>
          <p:nvPr/>
        </p:nvSpPr>
        <p:spPr bwMode="auto">
          <a:xfrm>
            <a:off x="2017713" y="1065213"/>
            <a:ext cx="833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u="sng" dirty="0">
                <a:latin typeface="Times New Roman" panose="02020603050405020304" pitchFamily="18" charset="0"/>
                <a:cs typeface="Times New Roman" panose="02020603050405020304" pitchFamily="18" charset="0"/>
              </a:rPr>
              <a:t>RFQ</a:t>
            </a:r>
          </a:p>
        </p:txBody>
      </p:sp>
      <p:sp>
        <p:nvSpPr>
          <p:cNvPr id="5" name="TextBox 7"/>
          <p:cNvSpPr txBox="1">
            <a:spLocks noChangeArrowheads="1"/>
          </p:cNvSpPr>
          <p:nvPr/>
        </p:nvSpPr>
        <p:spPr bwMode="auto">
          <a:xfrm>
            <a:off x="6684963" y="1085850"/>
            <a:ext cx="782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u="sng" dirty="0">
                <a:latin typeface="Times New Roman" panose="02020603050405020304" pitchFamily="18" charset="0"/>
                <a:cs typeface="Times New Roman" panose="02020603050405020304" pitchFamily="18" charset="0"/>
              </a:rPr>
              <a:t>RFP</a:t>
            </a:r>
          </a:p>
        </p:txBody>
      </p:sp>
      <p:sp>
        <p:nvSpPr>
          <p:cNvPr id="6" name="TextBox 5"/>
          <p:cNvSpPr txBox="1"/>
          <p:nvPr/>
        </p:nvSpPr>
        <p:spPr>
          <a:xfrm>
            <a:off x="4687888" y="1527175"/>
            <a:ext cx="4376737" cy="4339650"/>
          </a:xfrm>
          <a:prstGeom prst="rect">
            <a:avLst/>
          </a:prstGeom>
          <a:noFill/>
        </p:spPr>
        <p:txBody>
          <a:bodyPr>
            <a:spAutoFit/>
          </a:bodyPr>
          <a:lstStyle/>
          <a:p>
            <a:pPr>
              <a:defRPr/>
            </a:pPr>
            <a:r>
              <a:rPr lang="en-US" b="1" u="sng" dirty="0">
                <a:latin typeface="Times New Roman" panose="02020603050405020304" pitchFamily="18" charset="0"/>
                <a:cs typeface="Times New Roman" panose="02020603050405020304" pitchFamily="18" charset="0"/>
              </a:rPr>
              <a:t>Section A: </a:t>
            </a:r>
            <a:r>
              <a:rPr lang="en-US" dirty="0">
                <a:latin typeface="Times New Roman" panose="02020603050405020304" pitchFamily="18" charset="0"/>
                <a:cs typeface="Times New Roman" panose="02020603050405020304" pitchFamily="18" charset="0"/>
              </a:rPr>
              <a:t>Cover Sheet</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Return by date &amp; time</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Set-a-side Type </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Issuing Activity / Contracting Officer</a:t>
            </a:r>
          </a:p>
          <a:p>
            <a:pPr>
              <a:defRPr/>
            </a:pPr>
            <a:r>
              <a:rPr lang="en-US" b="1" u="sng" dirty="0">
                <a:latin typeface="Times New Roman" panose="02020603050405020304" pitchFamily="18" charset="0"/>
                <a:cs typeface="Times New Roman" panose="02020603050405020304" pitchFamily="18" charset="0"/>
              </a:rPr>
              <a:t>Cover Page:</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Same as above</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Table of Contents w/ # of pages</a:t>
            </a:r>
          </a:p>
          <a:p>
            <a:pPr>
              <a:defRPr/>
            </a:pPr>
            <a:r>
              <a:rPr lang="en-US" b="1" u="sng" dirty="0">
                <a:latin typeface="Times New Roman" panose="02020603050405020304" pitchFamily="18" charset="0"/>
                <a:cs typeface="Times New Roman" panose="02020603050405020304" pitchFamily="18" charset="0"/>
              </a:rPr>
              <a:t>Part I: </a:t>
            </a:r>
            <a:r>
              <a:rPr lang="en-US" dirty="0">
                <a:latin typeface="Times New Roman" panose="02020603050405020304" pitchFamily="18" charset="0"/>
                <a:cs typeface="Times New Roman" panose="02020603050405020304" pitchFamily="18" charset="0"/>
              </a:rPr>
              <a:t>The Schedule</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Section: A thru H</a:t>
            </a:r>
          </a:p>
          <a:p>
            <a:pPr>
              <a:defRPr/>
            </a:pPr>
            <a:r>
              <a:rPr lang="en-US" b="1" u="sng" dirty="0">
                <a:latin typeface="Times New Roman" panose="02020603050405020304" pitchFamily="18" charset="0"/>
                <a:cs typeface="Times New Roman" panose="02020603050405020304" pitchFamily="18" charset="0"/>
              </a:rPr>
              <a:t>Part II: </a:t>
            </a:r>
            <a:r>
              <a:rPr lang="en-US" dirty="0">
                <a:latin typeface="Times New Roman" panose="02020603050405020304" pitchFamily="18" charset="0"/>
                <a:cs typeface="Times New Roman" panose="02020603050405020304" pitchFamily="18" charset="0"/>
              </a:rPr>
              <a:t>Contract Clauses</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Section: I</a:t>
            </a:r>
          </a:p>
          <a:p>
            <a:pPr>
              <a:defRPr/>
            </a:pPr>
            <a:r>
              <a:rPr lang="en-US" b="1" u="sng" dirty="0">
                <a:latin typeface="Times New Roman" panose="02020603050405020304" pitchFamily="18" charset="0"/>
                <a:cs typeface="Times New Roman" panose="02020603050405020304" pitchFamily="18" charset="0"/>
              </a:rPr>
              <a:t>Part III: </a:t>
            </a:r>
            <a:r>
              <a:rPr lang="en-US" dirty="0">
                <a:latin typeface="Times New Roman" panose="02020603050405020304" pitchFamily="18" charset="0"/>
                <a:cs typeface="Times New Roman" panose="02020603050405020304" pitchFamily="18" charset="0"/>
              </a:rPr>
              <a:t>- List of Documents, Exhibits &amp; Other Attachments</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Section: J</a:t>
            </a:r>
          </a:p>
          <a:p>
            <a:pPr>
              <a:defRPr/>
            </a:pPr>
            <a:r>
              <a:rPr lang="en-US" b="1" u="sng" dirty="0">
                <a:latin typeface="Times New Roman" panose="02020603050405020304" pitchFamily="18" charset="0"/>
                <a:cs typeface="Times New Roman" panose="02020603050405020304" pitchFamily="18" charset="0"/>
              </a:rPr>
              <a:t>Part IV: </a:t>
            </a:r>
            <a:r>
              <a:rPr lang="en-US" dirty="0">
                <a:latin typeface="Times New Roman" panose="02020603050405020304" pitchFamily="18" charset="0"/>
                <a:cs typeface="Times New Roman" panose="02020603050405020304" pitchFamily="18" charset="0"/>
              </a:rPr>
              <a:t>- Representations &amp; Instructions</a:t>
            </a:r>
          </a:p>
          <a:p>
            <a:pPr marL="28575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Section: K thru M</a:t>
            </a:r>
          </a:p>
        </p:txBody>
      </p:sp>
      <p:cxnSp>
        <p:nvCxnSpPr>
          <p:cNvPr id="7" name="Straight Connector 6"/>
          <p:cNvCxnSpPr/>
          <p:nvPr/>
        </p:nvCxnSpPr>
        <p:spPr>
          <a:xfrm>
            <a:off x="4564063" y="979488"/>
            <a:ext cx="40481" cy="542131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795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384300" y="192307"/>
            <a:ext cx="6375400"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How DLA Buys</a:t>
            </a:r>
          </a:p>
        </p:txBody>
      </p:sp>
      <p:sp>
        <p:nvSpPr>
          <p:cNvPr id="3" name="Subtitle 2"/>
          <p:cNvSpPr txBox="1">
            <a:spLocks/>
          </p:cNvSpPr>
          <p:nvPr/>
        </p:nvSpPr>
        <p:spPr>
          <a:xfrm>
            <a:off x="117475" y="1047750"/>
            <a:ext cx="8909050" cy="55689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a:pPr>
            <a:r>
              <a:rPr lang="en-US" sz="2400" dirty="0" smtClean="0">
                <a:latin typeface="Times New Roman" panose="02020603050405020304" pitchFamily="18" charset="0"/>
                <a:cs typeface="Times New Roman" panose="02020603050405020304" pitchFamily="18" charset="0"/>
              </a:rPr>
              <a:t>Approved CAGE Code &amp; Part Number stated in solicitation under item description</a:t>
            </a:r>
          </a:p>
          <a:p>
            <a:pPr marL="914400" lvl="1" indent="-457200">
              <a:buFont typeface="Arial" pitchFamily="34" charset="0"/>
              <a:buChar char="•"/>
              <a:defRPr/>
            </a:pPr>
            <a:r>
              <a:rPr lang="en-US" sz="2000" b="1" dirty="0" smtClean="0">
                <a:solidFill>
                  <a:srgbClr val="0000FF"/>
                </a:solidFill>
                <a:latin typeface="Times New Roman" panose="02020603050405020304" pitchFamily="18" charset="0"/>
                <a:cs typeface="Times New Roman" panose="02020603050405020304" pitchFamily="18" charset="0"/>
              </a:rPr>
              <a:t>Manufacturer(s) already approved</a:t>
            </a:r>
          </a:p>
          <a:p>
            <a:pPr marL="914400" lvl="1" indent="-457200">
              <a:buFont typeface="Arial" pitchFamily="34" charset="0"/>
              <a:buChar char="•"/>
              <a:defRPr/>
            </a:pPr>
            <a:r>
              <a:rPr lang="en-US" sz="2000" b="1" dirty="0" smtClean="0">
                <a:solidFill>
                  <a:srgbClr val="0000FF"/>
                </a:solidFill>
                <a:latin typeface="Times New Roman" panose="02020603050405020304" pitchFamily="18" charset="0"/>
                <a:cs typeface="Times New Roman" panose="02020603050405020304" pitchFamily="18" charset="0"/>
              </a:rPr>
              <a:t>Approved source(s) for dealers and distributors</a:t>
            </a:r>
          </a:p>
          <a:p>
            <a:pPr marL="514350" indent="-514350">
              <a:buFont typeface="+mj-lt"/>
              <a:buAutoNum type="arabicPeriod"/>
              <a:defRPr/>
            </a:pPr>
            <a:r>
              <a:rPr lang="en-US" sz="2400" dirty="0" smtClean="0">
                <a:latin typeface="Times New Roman" panose="02020603050405020304" pitchFamily="18" charset="0"/>
                <a:cs typeface="Times New Roman" panose="02020603050405020304" pitchFamily="18" charset="0"/>
              </a:rPr>
              <a:t>Qualified Products/Manufacturers Lists (QPLs/QMLs) – </a:t>
            </a:r>
          </a:p>
          <a:p>
            <a:pPr marL="971550" lvl="1" indent="-514350">
              <a:buFont typeface="Arial" panose="020B0604020202020204" pitchFamily="34" charset="0"/>
              <a:buChar char="•"/>
              <a:defRPr/>
            </a:pPr>
            <a:r>
              <a:rPr lang="en-US" sz="2200" b="1" dirty="0" smtClean="0">
                <a:solidFill>
                  <a:srgbClr val="0000FF"/>
                </a:solidFill>
                <a:latin typeface="Times New Roman" panose="02020603050405020304" pitchFamily="18" charset="0"/>
                <a:cs typeface="Times New Roman" panose="02020603050405020304" pitchFamily="18" charset="0"/>
              </a:rPr>
              <a:t>Pre-qualified Large and/or Small Businesses </a:t>
            </a:r>
          </a:p>
          <a:p>
            <a:pPr marL="514350" indent="-514350">
              <a:buFont typeface="+mj-lt"/>
              <a:buAutoNum type="arabicPeriod"/>
              <a:defRPr/>
            </a:pPr>
            <a:r>
              <a:rPr lang="en-US" sz="2400" dirty="0" smtClean="0">
                <a:latin typeface="Times New Roman" panose="02020603050405020304" pitchFamily="18" charset="0"/>
                <a:cs typeface="Times New Roman" panose="02020603050405020304" pitchFamily="18" charset="0"/>
              </a:rPr>
              <a:t>Source controlled via approved sources – </a:t>
            </a:r>
          </a:p>
          <a:p>
            <a:pPr marL="971550" lvl="1" indent="-514350">
              <a:buFont typeface="Arial" panose="020B0604020202020204" pitchFamily="34" charset="0"/>
              <a:buChar char="•"/>
              <a:defRPr/>
            </a:pPr>
            <a:r>
              <a:rPr lang="en-US" sz="2200" b="1" dirty="0" smtClean="0">
                <a:solidFill>
                  <a:srgbClr val="0000FF"/>
                </a:solidFill>
                <a:latin typeface="Times New Roman" panose="02020603050405020304" pitchFamily="18" charset="0"/>
                <a:cs typeface="Times New Roman" panose="02020603050405020304" pitchFamily="18" charset="0"/>
              </a:rPr>
              <a:t>Restricted to pre-approved sources listed on drawing </a:t>
            </a:r>
          </a:p>
          <a:p>
            <a:pPr marL="514350" indent="-514350">
              <a:buFont typeface="+mj-lt"/>
              <a:buAutoNum type="arabicPeriod"/>
              <a:defRPr/>
            </a:pPr>
            <a:r>
              <a:rPr lang="en-US" sz="2400" dirty="0" smtClean="0">
                <a:latin typeface="Times New Roman" panose="02020603050405020304" pitchFamily="18" charset="0"/>
                <a:cs typeface="Times New Roman" panose="02020603050405020304" pitchFamily="18" charset="0"/>
              </a:rPr>
              <a:t>Fully Competitive – </a:t>
            </a:r>
          </a:p>
          <a:p>
            <a:pPr marL="971550" lvl="1" indent="-514350">
              <a:buFont typeface="Arial" pitchFamily="34" charset="0"/>
              <a:buChar char="•"/>
              <a:defRPr/>
            </a:pPr>
            <a:r>
              <a:rPr lang="en-US" sz="2200" b="1" dirty="0" smtClean="0">
                <a:solidFill>
                  <a:srgbClr val="0000FF"/>
                </a:solidFill>
                <a:latin typeface="Times New Roman" panose="02020603050405020304" pitchFamily="18" charset="0"/>
                <a:cs typeface="Times New Roman" panose="02020603050405020304" pitchFamily="18" charset="0"/>
              </a:rPr>
              <a:t>Government has available for use to any manufacturer to make items of supply</a:t>
            </a:r>
            <a:endParaRPr lang="en-US" sz="2200" b="1" dirty="0" smtClean="0">
              <a:latin typeface="Times New Roman" panose="02020603050405020304" pitchFamily="18" charset="0"/>
              <a:cs typeface="Times New Roman" panose="02020603050405020304" pitchFamily="18" charset="0"/>
            </a:endParaRPr>
          </a:p>
          <a:p>
            <a:pPr marL="971550" lvl="1" indent="-514350">
              <a:buFont typeface="Arial" pitchFamily="34" charset="0"/>
              <a:buChar char="•"/>
              <a:defRPr/>
            </a:pPr>
            <a:r>
              <a:rPr lang="en-US" sz="2000" b="1" dirty="0" smtClean="0">
                <a:solidFill>
                  <a:srgbClr val="0000FF"/>
                </a:solidFill>
                <a:latin typeface="Times New Roman" panose="02020603050405020304" pitchFamily="18" charset="0"/>
                <a:cs typeface="Times New Roman" panose="02020603050405020304" pitchFamily="18" charset="0"/>
              </a:rPr>
              <a:t>I/A/W Drawings Available (</a:t>
            </a:r>
            <a:r>
              <a:rPr lang="en-US" sz="2000" b="1" dirty="0" err="1" smtClean="0">
                <a:solidFill>
                  <a:srgbClr val="0000FF"/>
                </a:solidFill>
                <a:latin typeface="Times New Roman" panose="02020603050405020304" pitchFamily="18" charset="0"/>
                <a:cs typeface="Times New Roman" panose="02020603050405020304" pitchFamily="18" charset="0"/>
              </a:rPr>
              <a:t>BidSets</a:t>
            </a:r>
            <a:r>
              <a:rPr lang="en-US" sz="2000" b="1" dirty="0" smtClean="0">
                <a:solidFill>
                  <a:srgbClr val="0000FF"/>
                </a:solidFill>
                <a:latin typeface="Times New Roman" panose="02020603050405020304" pitchFamily="18" charset="0"/>
                <a:cs typeface="Times New Roman" panose="02020603050405020304" pitchFamily="18" charset="0"/>
              </a:rPr>
              <a:t>/Technical Data Packages)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2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2" presetClass="entr" presetSubtype="4"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75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 presetClass="entr" presetSubtype="4"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75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7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447800" y="202406"/>
            <a:ext cx="6107112" cy="614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DIBBS  ICONS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1900238"/>
            <a:ext cx="57340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Left Arrow 4"/>
          <p:cNvSpPr/>
          <p:nvPr/>
        </p:nvSpPr>
        <p:spPr>
          <a:xfrm>
            <a:off x="7439025" y="1371600"/>
            <a:ext cx="935038" cy="1443038"/>
          </a:xfrm>
          <a:prstGeom prst="curved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 name="TextBox 1"/>
          <p:cNvSpPr txBox="1">
            <a:spLocks noChangeArrowheads="1"/>
          </p:cNvSpPr>
          <p:nvPr/>
        </p:nvSpPr>
        <p:spPr bwMode="auto">
          <a:xfrm>
            <a:off x="1704975" y="1047750"/>
            <a:ext cx="6669088" cy="64770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Micro Purchase (under </a:t>
            </a:r>
            <a:r>
              <a:rPr lang="en-US" altLang="en-US" dirty="0" smtClean="0">
                <a:latin typeface="Times New Roman" panose="02020603050405020304" pitchFamily="18" charset="0"/>
                <a:cs typeface="Times New Roman" panose="02020603050405020304" pitchFamily="18" charset="0"/>
              </a:rPr>
              <a:t>$10,000</a:t>
            </a:r>
            <a:r>
              <a:rPr lang="en-US" altLang="en-US" dirty="0">
                <a:latin typeface="Times New Roman" panose="02020603050405020304" pitchFamily="18" charset="0"/>
                <a:cs typeface="Times New Roman" panose="02020603050405020304" pitchFamily="18" charset="0"/>
              </a:rPr>
              <a:t>) – evaluated by the computer every day &amp; can be awarded after 1 day if offer deemed “fair &amp; reasonable”</a:t>
            </a:r>
          </a:p>
        </p:txBody>
      </p:sp>
      <p:sp>
        <p:nvSpPr>
          <p:cNvPr id="6" name="TextBox 2"/>
          <p:cNvSpPr txBox="1">
            <a:spLocks noChangeArrowheads="1"/>
          </p:cNvSpPr>
          <p:nvPr/>
        </p:nvSpPr>
        <p:spPr bwMode="auto">
          <a:xfrm>
            <a:off x="3633952" y="3275013"/>
            <a:ext cx="2244561" cy="830997"/>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latin typeface="Times New Roman" panose="02020603050405020304" pitchFamily="18" charset="0"/>
                <a:cs typeface="Times New Roman" panose="02020603050405020304" pitchFamily="18" charset="0"/>
              </a:rPr>
              <a:t>Ignore – Legacy icon only &amp; will be going away, eventually</a:t>
            </a:r>
          </a:p>
        </p:txBody>
      </p:sp>
      <p:cxnSp>
        <p:nvCxnSpPr>
          <p:cNvPr id="7" name="Straight Arrow Connector 6"/>
          <p:cNvCxnSpPr/>
          <p:nvPr/>
        </p:nvCxnSpPr>
        <p:spPr>
          <a:xfrm>
            <a:off x="5878513" y="3736975"/>
            <a:ext cx="574675"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153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923925" y="150019"/>
            <a:ext cx="7305675" cy="61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RFQ DATABASE SEARCH</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47750"/>
            <a:ext cx="4989512"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989013"/>
            <a:ext cx="4149725" cy="541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4"/>
          <p:cNvSpPr txBox="1">
            <a:spLocks noChangeArrowheads="1"/>
          </p:cNvSpPr>
          <p:nvPr/>
        </p:nvSpPr>
        <p:spPr bwMode="auto">
          <a:xfrm>
            <a:off x="231774" y="4465638"/>
            <a:ext cx="3512535" cy="646331"/>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Wildcard (*) &amp; Min search value rules change for each category</a:t>
            </a:r>
          </a:p>
        </p:txBody>
      </p:sp>
      <p:cxnSp>
        <p:nvCxnSpPr>
          <p:cNvPr id="7" name="Straight Arrow Connector 6"/>
          <p:cNvCxnSpPr/>
          <p:nvPr/>
        </p:nvCxnSpPr>
        <p:spPr>
          <a:xfrm flipV="1">
            <a:off x="1000125" y="3467100"/>
            <a:ext cx="1555750" cy="9985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55875" y="2852738"/>
            <a:ext cx="1900238" cy="8445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Elbow Connector 8"/>
          <p:cNvCxnSpPr/>
          <p:nvPr/>
        </p:nvCxnSpPr>
        <p:spPr>
          <a:xfrm>
            <a:off x="3419475" y="2392363"/>
            <a:ext cx="2708275" cy="2495550"/>
          </a:xfrm>
          <a:prstGeom prst="bentConnector3">
            <a:avLst>
              <a:gd name="adj1" fmla="val 50000"/>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148263" y="4235450"/>
            <a:ext cx="3733800" cy="1981200"/>
          </a:xfrm>
          <a:prstGeom prst="rect">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buFont typeface="Arial" pitchFamily="34" charset="0"/>
              <a:buChar char="•"/>
              <a:defRPr/>
            </a:pPr>
            <a:r>
              <a:rPr lang="en-US" sz="1600" dirty="0">
                <a:solidFill>
                  <a:schemeClr val="tx1"/>
                </a:solidFill>
                <a:latin typeface="Times New Roman" panose="02020603050405020304" pitchFamily="18" charset="0"/>
                <a:cs typeface="Times New Roman" panose="02020603050405020304" pitchFamily="18" charset="0"/>
              </a:rPr>
              <a:t> NATIONAL STOCK NUMBER (NSN)</a:t>
            </a:r>
          </a:p>
          <a:p>
            <a:pPr>
              <a:defRPr/>
            </a:pPr>
            <a:r>
              <a:rPr lang="en-US" sz="1600" dirty="0" smtClean="0">
                <a:solidFill>
                  <a:schemeClr val="tx1"/>
                </a:solidFill>
                <a:latin typeface="Times New Roman" panose="02020603050405020304" pitchFamily="18" charset="0"/>
                <a:cs typeface="Times New Roman" panose="02020603050405020304" pitchFamily="18" charset="0"/>
              </a:rPr>
              <a:t>• FEDERAL </a:t>
            </a:r>
            <a:r>
              <a:rPr lang="en-US" sz="1600" dirty="0">
                <a:solidFill>
                  <a:schemeClr val="tx1"/>
                </a:solidFill>
                <a:latin typeface="Times New Roman" panose="02020603050405020304" pitchFamily="18" charset="0"/>
                <a:cs typeface="Times New Roman" panose="02020603050405020304" pitchFamily="18" charset="0"/>
              </a:rPr>
              <a:t>SUPPLY CLASS (FSC)</a:t>
            </a:r>
          </a:p>
          <a:p>
            <a:pPr>
              <a:defRPr/>
            </a:pPr>
            <a:r>
              <a:rPr lang="en-US" sz="1600" dirty="0" smtClean="0">
                <a:solidFill>
                  <a:schemeClr val="tx1"/>
                </a:solidFill>
                <a:latin typeface="Times New Roman" panose="02020603050405020304" pitchFamily="18" charset="0"/>
                <a:cs typeface="Times New Roman" panose="02020603050405020304" pitchFamily="18" charset="0"/>
              </a:rPr>
              <a:t>• SOLICITATION </a:t>
            </a:r>
            <a:r>
              <a:rPr lang="en-US" sz="1600" dirty="0">
                <a:solidFill>
                  <a:schemeClr val="tx1"/>
                </a:solidFill>
                <a:latin typeface="Times New Roman" panose="02020603050405020304" pitchFamily="18" charset="0"/>
                <a:cs typeface="Times New Roman" panose="02020603050405020304" pitchFamily="18" charset="0"/>
              </a:rPr>
              <a:t>NUMBER (SPM)</a:t>
            </a:r>
          </a:p>
          <a:p>
            <a:pPr>
              <a:defRPr/>
            </a:pPr>
            <a:r>
              <a:rPr lang="en-US" sz="1600" dirty="0" smtClean="0">
                <a:solidFill>
                  <a:schemeClr val="tx1"/>
                </a:solidFill>
                <a:latin typeface="Times New Roman" panose="02020603050405020304" pitchFamily="18" charset="0"/>
                <a:cs typeface="Times New Roman" panose="02020603050405020304" pitchFamily="18" charset="0"/>
              </a:rPr>
              <a:t>• PURCHASE </a:t>
            </a:r>
            <a:r>
              <a:rPr lang="en-US" sz="1600" dirty="0">
                <a:solidFill>
                  <a:schemeClr val="tx1"/>
                </a:solidFill>
                <a:latin typeface="Times New Roman" panose="02020603050405020304" pitchFamily="18" charset="0"/>
                <a:cs typeface="Times New Roman" panose="02020603050405020304" pitchFamily="18" charset="0"/>
              </a:rPr>
              <a:t>REQUEST (PR)</a:t>
            </a:r>
          </a:p>
          <a:p>
            <a:pPr>
              <a:defRPr/>
            </a:pPr>
            <a:r>
              <a:rPr lang="en-US" sz="1600" dirty="0" smtClean="0">
                <a:solidFill>
                  <a:schemeClr val="tx1"/>
                </a:solidFill>
                <a:latin typeface="Times New Roman" panose="02020603050405020304" pitchFamily="18" charset="0"/>
                <a:cs typeface="Times New Roman" panose="02020603050405020304" pitchFamily="18" charset="0"/>
              </a:rPr>
              <a:t>• NOMENCLATURE</a:t>
            </a:r>
            <a:endParaRPr lang="en-US" sz="1600" dirty="0">
              <a:solidFill>
                <a:schemeClr val="tx1"/>
              </a:solidFill>
              <a:latin typeface="Times New Roman" panose="02020603050405020304" pitchFamily="18" charset="0"/>
              <a:cs typeface="Times New Roman" panose="02020603050405020304" pitchFamily="18" charset="0"/>
            </a:endParaRPr>
          </a:p>
          <a:p>
            <a:pPr>
              <a:defRPr/>
            </a:pPr>
            <a:r>
              <a:rPr lang="en-US" sz="1600" dirty="0" smtClean="0">
                <a:solidFill>
                  <a:schemeClr val="tx1"/>
                </a:solidFill>
                <a:latin typeface="Times New Roman" panose="02020603050405020304" pitchFamily="18" charset="0"/>
                <a:cs typeface="Times New Roman" panose="02020603050405020304" pitchFamily="18" charset="0"/>
              </a:rPr>
              <a:t>• APPROVED </a:t>
            </a:r>
            <a:r>
              <a:rPr lang="en-US" sz="1600" dirty="0">
                <a:solidFill>
                  <a:schemeClr val="tx1"/>
                </a:solidFill>
                <a:latin typeface="Times New Roman" panose="02020603050405020304" pitchFamily="18" charset="0"/>
                <a:cs typeface="Times New Roman" panose="02020603050405020304" pitchFamily="18" charset="0"/>
              </a:rPr>
              <a:t>PART NUMBER</a:t>
            </a:r>
          </a:p>
          <a:p>
            <a:pPr>
              <a:defRPr/>
            </a:pPr>
            <a:r>
              <a:rPr lang="en-US" sz="1600" dirty="0" smtClean="0">
                <a:solidFill>
                  <a:schemeClr val="tx1"/>
                </a:solidFill>
                <a:latin typeface="Times New Roman" panose="02020603050405020304" pitchFamily="18" charset="0"/>
                <a:cs typeface="Times New Roman" panose="02020603050405020304" pitchFamily="18" charset="0"/>
              </a:rPr>
              <a:t>• APPROVED </a:t>
            </a:r>
            <a:r>
              <a:rPr lang="en-US" sz="1600" dirty="0">
                <a:solidFill>
                  <a:schemeClr val="tx1"/>
                </a:solidFill>
                <a:latin typeface="Times New Roman" panose="02020603050405020304" pitchFamily="18" charset="0"/>
                <a:cs typeface="Times New Roman" panose="02020603050405020304" pitchFamily="18" charset="0"/>
              </a:rPr>
              <a:t>OEM CAGE CODE</a:t>
            </a:r>
          </a:p>
          <a:p>
            <a:pPr algn="ctr">
              <a:defRPr/>
            </a:pPr>
            <a:r>
              <a:rPr lang="en-US" sz="1600" dirty="0">
                <a:solidFill>
                  <a:schemeClr val="bg1"/>
                </a:solidFill>
                <a:latin typeface="Times New Roman" panose="02020603050405020304" pitchFamily="18" charset="0"/>
                <a:cs typeface="Times New Roman" panose="02020603050405020304" pitchFamily="18" charset="0"/>
              </a:rPr>
              <a:t>)</a:t>
            </a:r>
          </a:p>
          <a:p>
            <a:pPr algn="ctr">
              <a:defRPr/>
            </a:pP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324600" y="1905000"/>
            <a:ext cx="1981200" cy="261610"/>
          </a:xfrm>
          <a:prstGeom prst="rect">
            <a:avLst/>
          </a:prstGeom>
          <a:noFill/>
        </p:spPr>
        <p:txBody>
          <a:bodyPr wrap="square" rtlCol="0">
            <a:spAutoFit/>
          </a:bodyPr>
          <a:lstStyle/>
          <a:p>
            <a:r>
              <a:rPr lang="en-US" sz="1100" b="1" dirty="0" smtClean="0">
                <a:solidFill>
                  <a:srgbClr val="FF0000"/>
                </a:solidFill>
              </a:rPr>
              <a:t>Not available at this time</a:t>
            </a:r>
            <a:endParaRPr lang="en-US" sz="1100" b="1" dirty="0">
              <a:solidFill>
                <a:srgbClr val="FF0000"/>
              </a:solidFill>
            </a:endParaRPr>
          </a:p>
        </p:txBody>
      </p:sp>
    </p:spTree>
    <p:extLst>
      <p:ext uri="{BB962C8B-B14F-4D97-AF65-F5344CB8AC3E}">
        <p14:creationId xmlns:p14="http://schemas.microsoft.com/office/powerpoint/2010/main" val="15656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22" presetClass="entr" presetSubtype="4"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2500"/>
                            </p:stCondLst>
                            <p:childTnLst>
                              <p:par>
                                <p:cTn id="15" presetID="16" presetClass="entr" presetSubtype="21"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94715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txBox="1">
            <a:spLocks/>
          </p:cNvSpPr>
          <p:nvPr/>
        </p:nvSpPr>
        <p:spPr bwMode="auto">
          <a:xfrm>
            <a:off x="228600" y="59722"/>
            <a:ext cx="8229600" cy="933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solidFill>
                  <a:schemeClr val="bg1"/>
                </a:solidFill>
                <a:latin typeface="Times New Roman" panose="02020603050405020304" pitchFamily="18" charset="0"/>
                <a:cs typeface="Times New Roman" panose="02020603050405020304" pitchFamily="18" charset="0"/>
              </a:rPr>
              <a:t>Solicitations - FSC 3040 </a:t>
            </a:r>
            <a:r>
              <a:rPr lang="en-US" altLang="en-US" sz="5400" dirty="0" smtClean="0">
                <a:solidFill>
                  <a:schemeClr val="bg1"/>
                </a:solidFill>
                <a:latin typeface="Times New Roman" panose="02020603050405020304" pitchFamily="18" charset="0"/>
                <a:cs typeface="Times New Roman" panose="02020603050405020304" pitchFamily="18" charset="0"/>
              </a:rPr>
              <a:t/>
            </a:r>
            <a:br>
              <a:rPr lang="en-US" altLang="en-US" sz="5400" dirty="0" smtClean="0">
                <a:solidFill>
                  <a:schemeClr val="bg1"/>
                </a:solidFill>
                <a:latin typeface="Times New Roman" panose="02020603050405020304" pitchFamily="18" charset="0"/>
                <a:cs typeface="Times New Roman" panose="02020603050405020304" pitchFamily="18" charset="0"/>
              </a:rPr>
            </a:br>
            <a:r>
              <a:rPr lang="en-US" altLang="en-US" sz="1800" dirty="0" smtClean="0">
                <a:solidFill>
                  <a:schemeClr val="bg1"/>
                </a:solidFill>
                <a:latin typeface="Times New Roman" panose="02020603050405020304" pitchFamily="18" charset="0"/>
                <a:cs typeface="Times New Roman" panose="02020603050405020304" pitchFamily="18" charset="0"/>
              </a:rPr>
              <a:t>Mechanical Power Transmission Equipment - Miscellaneous</a:t>
            </a:r>
          </a:p>
        </p:txBody>
      </p:sp>
      <p:sp>
        <p:nvSpPr>
          <p:cNvPr id="4" name="Right Arrow 3"/>
          <p:cNvSpPr/>
          <p:nvPr/>
        </p:nvSpPr>
        <p:spPr>
          <a:xfrm flipH="1">
            <a:off x="2362200" y="1470025"/>
            <a:ext cx="942975" cy="325438"/>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ight Arrow 4"/>
          <p:cNvSpPr/>
          <p:nvPr/>
        </p:nvSpPr>
        <p:spPr>
          <a:xfrm flipH="1">
            <a:off x="658813" y="2852738"/>
            <a:ext cx="804862" cy="368300"/>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flipH="1">
            <a:off x="2190750" y="3775075"/>
            <a:ext cx="844550" cy="239713"/>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5029200" y="1676400"/>
            <a:ext cx="1295400" cy="400110"/>
          </a:xfrm>
          <a:prstGeom prst="rect">
            <a:avLst/>
          </a:prstGeom>
          <a:noFill/>
        </p:spPr>
        <p:txBody>
          <a:bodyPr wrap="square" rtlCol="0">
            <a:spAutoFit/>
          </a:bodyPr>
          <a:lstStyle/>
          <a:p>
            <a:r>
              <a:rPr lang="en-US" sz="1000" b="1" dirty="0" smtClean="0">
                <a:solidFill>
                  <a:srgbClr val="FF0000"/>
                </a:solidFill>
              </a:rPr>
              <a:t>Not available at this time</a:t>
            </a:r>
            <a:endParaRPr lang="en-US" sz="1000" b="1" dirty="0">
              <a:solidFill>
                <a:srgbClr val="FF0000"/>
              </a:solidFill>
            </a:endParaRPr>
          </a:p>
        </p:txBody>
      </p:sp>
      <p:sp>
        <p:nvSpPr>
          <p:cNvPr id="8" name="Rectangle 7"/>
          <p:cNvSpPr/>
          <p:nvPr/>
        </p:nvSpPr>
        <p:spPr>
          <a:xfrm>
            <a:off x="3390900" y="4862192"/>
            <a:ext cx="4572000" cy="369332"/>
          </a:xfrm>
          <a:prstGeom prst="rect">
            <a:avLst/>
          </a:prstGeom>
        </p:spPr>
        <p:txBody>
          <a:bodyPr>
            <a:spAutoFit/>
          </a:bodyPr>
          <a:lstStyle/>
          <a:p>
            <a:endParaRPr lang="en-US" altLang="en-US" dirty="0">
              <a:latin typeface="Arial" charset="0"/>
              <a:cs typeface="Arial" charset="0"/>
            </a:endParaRPr>
          </a:p>
        </p:txBody>
      </p:sp>
    </p:spTree>
    <p:extLst>
      <p:ext uri="{BB962C8B-B14F-4D97-AF65-F5344CB8AC3E}">
        <p14:creationId xmlns:p14="http://schemas.microsoft.com/office/powerpoint/2010/main" val="11624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230312" y="253206"/>
            <a:ext cx="6759575" cy="652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Solicitation Results - FSC </a:t>
            </a:r>
            <a:r>
              <a:rPr lang="en-US" altLang="en-US" sz="2800" dirty="0" smtClean="0">
                <a:solidFill>
                  <a:schemeClr val="bg1"/>
                </a:solidFill>
                <a:latin typeface="Times New Roman" panose="02020603050405020304" pitchFamily="18" charset="0"/>
                <a:cs typeface="Times New Roman" panose="02020603050405020304" pitchFamily="18" charset="0"/>
              </a:rPr>
              <a:t>3040</a:t>
            </a:r>
          </a:p>
        </p:txBody>
      </p:sp>
      <p:pic>
        <p:nvPicPr>
          <p:cNvPr id="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9144000" cy="541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a:spLocks noChangeArrowheads="1"/>
          </p:cNvSpPr>
          <p:nvPr/>
        </p:nvSpPr>
        <p:spPr bwMode="auto">
          <a:xfrm>
            <a:off x="3294063" y="1965325"/>
            <a:ext cx="3071812" cy="36830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Number of open solicitations</a:t>
            </a:r>
          </a:p>
        </p:txBody>
      </p:sp>
      <p:cxnSp>
        <p:nvCxnSpPr>
          <p:cNvPr id="5" name="Straight Arrow Connector 4"/>
          <p:cNvCxnSpPr/>
          <p:nvPr/>
        </p:nvCxnSpPr>
        <p:spPr>
          <a:xfrm flipH="1">
            <a:off x="885825" y="2051050"/>
            <a:ext cx="240823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6"/>
          <p:cNvSpPr txBox="1">
            <a:spLocks noChangeArrowheads="1"/>
          </p:cNvSpPr>
          <p:nvPr/>
        </p:nvSpPr>
        <p:spPr bwMode="auto">
          <a:xfrm>
            <a:off x="1120774" y="3352800"/>
            <a:ext cx="2284577" cy="923330"/>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latin typeface="Times New Roman" panose="02020603050405020304" pitchFamily="18" charset="0"/>
                <a:cs typeface="Times New Roman" panose="02020603050405020304" pitchFamily="18" charset="0"/>
              </a:rPr>
              <a:t>CLICK:</a:t>
            </a:r>
            <a:r>
              <a:rPr lang="en-US" altLang="en-US" dirty="0">
                <a:latin typeface="Times New Roman" panose="02020603050405020304" pitchFamily="18" charset="0"/>
                <a:cs typeface="Times New Roman" panose="02020603050405020304" pitchFamily="18" charset="0"/>
              </a:rPr>
              <a:t> a “NSN” link for Code &amp; Part Number example</a:t>
            </a:r>
          </a:p>
        </p:txBody>
      </p:sp>
      <p:sp>
        <p:nvSpPr>
          <p:cNvPr id="7" name="TextBox 6"/>
          <p:cNvSpPr txBox="1">
            <a:spLocks noChangeArrowheads="1"/>
          </p:cNvSpPr>
          <p:nvPr/>
        </p:nvSpPr>
        <p:spPr bwMode="auto">
          <a:xfrm>
            <a:off x="6122988" y="2968625"/>
            <a:ext cx="2725737" cy="646113"/>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Note: T or U Solicitations –Automated by the System</a:t>
            </a:r>
          </a:p>
        </p:txBody>
      </p:sp>
      <p:cxnSp>
        <p:nvCxnSpPr>
          <p:cNvPr id="8" name="Straight Arrow Connector 7"/>
          <p:cNvCxnSpPr/>
          <p:nvPr/>
        </p:nvCxnSpPr>
        <p:spPr>
          <a:xfrm flipH="1" flipV="1">
            <a:off x="5227638" y="2968625"/>
            <a:ext cx="887412" cy="269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82813" y="2970213"/>
            <a:ext cx="930275" cy="382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82700" y="2963863"/>
            <a:ext cx="900113" cy="3889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875" y="2792413"/>
            <a:ext cx="1266825" cy="344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3992563" y="2643188"/>
            <a:ext cx="1235075" cy="498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p:cNvSpPr txBox="1">
            <a:spLocks noChangeArrowheads="1"/>
          </p:cNvSpPr>
          <p:nvPr/>
        </p:nvSpPr>
        <p:spPr bwMode="auto">
          <a:xfrm>
            <a:off x="5686425" y="5694363"/>
            <a:ext cx="2995613" cy="646112"/>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Note: Q Solicitations –Generated by an Actual Buyer</a:t>
            </a:r>
          </a:p>
        </p:txBody>
      </p:sp>
      <p:cxnSp>
        <p:nvCxnSpPr>
          <p:cNvPr id="15" name="Straight Arrow Connector 14"/>
          <p:cNvCxnSpPr/>
          <p:nvPr/>
        </p:nvCxnSpPr>
        <p:spPr>
          <a:xfrm flipH="1" flipV="1">
            <a:off x="5205413" y="6038850"/>
            <a:ext cx="565150" cy="1158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38588" y="5810250"/>
            <a:ext cx="1266825" cy="344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2390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 presetClass="entr" presetSubtype="4"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750"/>
                            </p:stCondLst>
                            <p:childTnLst>
                              <p:par>
                                <p:cTn id="16" presetID="16" presetClass="entr" presetSubtype="21"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0" presetClass="entr" presetSubtype="0" fill="hold" nodeType="with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22" presetClass="entr" presetSubtype="4"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16" presetClass="entr" presetSubtype="21" fill="hold" grpId="0" nodeType="withEffect">
                                  <p:stCondLst>
                                    <p:cond delay="25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1500"/>
                            </p:stCondLst>
                            <p:childTnLst>
                              <p:par>
                                <p:cTn id="35" presetID="22" presetClass="entr" presetSubtype="4" fill="hold" grpId="0" nodeType="after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10" presetClass="entr" presetSubtype="0" fill="hold" nodeType="with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P spid="1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233432" y="235962"/>
            <a:ext cx="66896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200" b="1" dirty="0">
                <a:solidFill>
                  <a:schemeClr val="bg1"/>
                </a:solidFill>
                <a:latin typeface="Times New Roman" panose="02020603050405020304" pitchFamily="18" charset="0"/>
                <a:cs typeface="Times New Roman" panose="02020603050405020304" pitchFamily="18" charset="0"/>
              </a:rPr>
              <a:t>Solicitation – Code and Part Number</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393825"/>
            <a:ext cx="8864600" cy="51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3"/>
          <p:cNvSpPr txBox="1">
            <a:spLocks noChangeArrowheads="1"/>
          </p:cNvSpPr>
          <p:nvPr/>
        </p:nvSpPr>
        <p:spPr bwMode="auto">
          <a:xfrm>
            <a:off x="5178425" y="938518"/>
            <a:ext cx="3897313" cy="1915909"/>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b="1" u="sng" dirty="0" smtClean="0">
                <a:latin typeface="Times New Roman" panose="02020603050405020304" pitchFamily="18" charset="0"/>
                <a:cs typeface="Times New Roman" panose="02020603050405020304" pitchFamily="18" charset="0"/>
              </a:rPr>
              <a:t>Common </a:t>
            </a:r>
            <a:r>
              <a:rPr lang="en-US" altLang="en-US" b="1" u="sng" dirty="0">
                <a:latin typeface="Times New Roman" panose="02020603050405020304" pitchFamily="18" charset="0"/>
                <a:cs typeface="Times New Roman" panose="02020603050405020304" pitchFamily="18" charset="0"/>
              </a:rPr>
              <a:t>Code &amp; Part Number </a:t>
            </a:r>
            <a:r>
              <a:rPr lang="en-US" altLang="en-US" b="1" u="sng" dirty="0" err="1" smtClean="0">
                <a:latin typeface="Times New Roman" panose="02020603050405020304" pitchFamily="18" charset="0"/>
                <a:cs typeface="Times New Roman" panose="02020603050405020304" pitchFamily="18" charset="0"/>
              </a:rPr>
              <a:t>AMSC</a:t>
            </a:r>
            <a:r>
              <a:rPr lang="en-US" altLang="en-US" b="1" u="sng" dirty="0" smtClean="0">
                <a:latin typeface="Times New Roman" panose="02020603050405020304" pitchFamily="18" charset="0"/>
                <a:cs typeface="Times New Roman" panose="02020603050405020304" pitchFamily="18" charset="0"/>
              </a:rPr>
              <a:t>:</a:t>
            </a:r>
            <a:r>
              <a:rPr lang="en-US" altLang="en-US" sz="800" b="1" u="sng" dirty="0" smtClean="0">
                <a:latin typeface="Times New Roman" panose="02020603050405020304" pitchFamily="18" charset="0"/>
                <a:cs typeface="Times New Roman" panose="02020603050405020304" pitchFamily="18" charset="0"/>
              </a:rPr>
              <a:t> </a:t>
            </a:r>
          </a:p>
          <a:p>
            <a:pPr eaLnBrk="1" hangingPunct="1">
              <a:defRPr/>
            </a:pPr>
            <a:r>
              <a:rPr lang="en-US" altLang="en-US" sz="1050" b="1" u="sng" dirty="0" smtClean="0">
                <a:latin typeface="Times New Roman" panose="02020603050405020304" pitchFamily="18" charset="0"/>
                <a:cs typeface="Times New Roman" panose="02020603050405020304" pitchFamily="18" charset="0"/>
              </a:rPr>
              <a:t>(Acquisition Method Suffix Code- limited sources):</a:t>
            </a:r>
          </a:p>
          <a:p>
            <a:pPr eaLnBrk="1" hangingPunct="1">
              <a:defRPr/>
            </a:pPr>
            <a:r>
              <a:rPr lang="en-US" altLang="en-US" dirty="0" smtClean="0">
                <a:latin typeface="Times New Roman" panose="02020603050405020304" pitchFamily="18" charset="0"/>
                <a:cs typeface="Times New Roman" panose="02020603050405020304" pitchFamily="18" charset="0"/>
              </a:rPr>
              <a:t>B: Source Control</a:t>
            </a:r>
          </a:p>
          <a:p>
            <a:pPr eaLnBrk="1" hangingPunct="1">
              <a:defRPr/>
            </a:pPr>
            <a:r>
              <a:rPr lang="en-US" altLang="en-US" dirty="0" smtClean="0">
                <a:latin typeface="Times New Roman" panose="02020603050405020304" pitchFamily="18" charset="0"/>
                <a:cs typeface="Times New Roman" panose="02020603050405020304" pitchFamily="18" charset="0"/>
              </a:rPr>
              <a:t>C: Contracting from Approved Source</a:t>
            </a:r>
          </a:p>
          <a:p>
            <a:pPr eaLnBrk="1" hangingPunct="1">
              <a:defRPr/>
            </a:pPr>
            <a:r>
              <a:rPr lang="en-US" altLang="en-US" dirty="0" smtClean="0">
                <a:latin typeface="Times New Roman" panose="02020603050405020304" pitchFamily="18" charset="0"/>
                <a:cs typeface="Times New Roman" panose="02020603050405020304" pitchFamily="18" charset="0"/>
              </a:rPr>
              <a:t>H: Inadequate Data</a:t>
            </a:r>
          </a:p>
          <a:p>
            <a:pPr eaLnBrk="1" hangingPunct="1">
              <a:defRPr/>
            </a:pPr>
            <a:r>
              <a:rPr lang="en-US" altLang="en-US" dirty="0" smtClean="0">
                <a:latin typeface="Times New Roman" panose="02020603050405020304" pitchFamily="18" charset="0"/>
                <a:cs typeface="Times New Roman" panose="02020603050405020304" pitchFamily="18" charset="0"/>
              </a:rPr>
              <a:t>T: Qualified Products List (QPL)</a:t>
            </a:r>
          </a:p>
        </p:txBody>
      </p:sp>
      <p:sp>
        <p:nvSpPr>
          <p:cNvPr id="5" name="Oval 4"/>
          <p:cNvSpPr/>
          <p:nvPr/>
        </p:nvSpPr>
        <p:spPr>
          <a:xfrm>
            <a:off x="6492875" y="2738438"/>
            <a:ext cx="484188" cy="344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Curved Up Arrow 5"/>
          <p:cNvSpPr/>
          <p:nvPr/>
        </p:nvSpPr>
        <p:spPr>
          <a:xfrm rot="19885000">
            <a:off x="6894513" y="2919413"/>
            <a:ext cx="620712" cy="225425"/>
          </a:xfrm>
          <a:prstGeom prst="curved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TextBox 13"/>
          <p:cNvSpPr txBox="1">
            <a:spLocks noChangeArrowheads="1"/>
          </p:cNvSpPr>
          <p:nvPr/>
        </p:nvSpPr>
        <p:spPr bwMode="auto">
          <a:xfrm>
            <a:off x="1434663" y="3927475"/>
            <a:ext cx="1494276" cy="646331"/>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Approved Cage Code</a:t>
            </a:r>
          </a:p>
        </p:txBody>
      </p:sp>
      <p:sp>
        <p:nvSpPr>
          <p:cNvPr id="8" name="Right Brace 7"/>
          <p:cNvSpPr/>
          <p:nvPr/>
        </p:nvSpPr>
        <p:spPr>
          <a:xfrm flipH="1">
            <a:off x="2954338" y="4105275"/>
            <a:ext cx="600075" cy="1052513"/>
          </a:xfrm>
          <a:prstGeom prst="rightBrace">
            <a:avLst>
              <a:gd name="adj1" fmla="val 8333"/>
              <a:gd name="adj2" fmla="val 1294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0" name="Curved Up Arrow 9"/>
          <p:cNvSpPr/>
          <p:nvPr/>
        </p:nvSpPr>
        <p:spPr>
          <a:xfrm>
            <a:off x="2343150" y="5233988"/>
            <a:ext cx="1987550" cy="479425"/>
          </a:xfrm>
          <a:prstGeom prst="curvedUp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TextBox 13"/>
          <p:cNvSpPr txBox="1">
            <a:spLocks noChangeArrowheads="1"/>
          </p:cNvSpPr>
          <p:nvPr/>
        </p:nvSpPr>
        <p:spPr bwMode="auto">
          <a:xfrm>
            <a:off x="1757363" y="4811713"/>
            <a:ext cx="1412875" cy="646112"/>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Approved Part Number</a:t>
            </a:r>
          </a:p>
        </p:txBody>
      </p:sp>
      <p:sp>
        <p:nvSpPr>
          <p:cNvPr id="11" name="TextBox 3"/>
          <p:cNvSpPr txBox="1">
            <a:spLocks noChangeArrowheads="1"/>
          </p:cNvSpPr>
          <p:nvPr/>
        </p:nvSpPr>
        <p:spPr bwMode="auto">
          <a:xfrm>
            <a:off x="1768475" y="6116638"/>
            <a:ext cx="1431925" cy="369887"/>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Solicitation #</a:t>
            </a:r>
          </a:p>
        </p:txBody>
      </p:sp>
      <p:sp>
        <p:nvSpPr>
          <p:cNvPr id="12" name="TextBox 3"/>
          <p:cNvSpPr txBox="1">
            <a:spLocks noChangeArrowheads="1"/>
          </p:cNvSpPr>
          <p:nvPr/>
        </p:nvSpPr>
        <p:spPr bwMode="auto">
          <a:xfrm>
            <a:off x="7221538" y="4098925"/>
            <a:ext cx="1728787" cy="369888"/>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Company Name</a:t>
            </a:r>
          </a:p>
        </p:txBody>
      </p:sp>
    </p:spTree>
    <p:extLst>
      <p:ext uri="{BB962C8B-B14F-4D97-AF65-F5344CB8AC3E}">
        <p14:creationId xmlns:p14="http://schemas.microsoft.com/office/powerpoint/2010/main" val="17282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425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44000" cy="55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5400000">
            <a:off x="-177800" y="3687763"/>
            <a:ext cx="909637" cy="24288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4"/>
          <p:cNvSpPr txBox="1">
            <a:spLocks noChangeArrowheads="1"/>
          </p:cNvSpPr>
          <p:nvPr/>
        </p:nvSpPr>
        <p:spPr bwMode="auto">
          <a:xfrm>
            <a:off x="155575" y="2439988"/>
            <a:ext cx="1190625" cy="923925"/>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Check this box before submit</a:t>
            </a:r>
          </a:p>
        </p:txBody>
      </p:sp>
      <p:sp>
        <p:nvSpPr>
          <p:cNvPr id="5" name="TextBox 3"/>
          <p:cNvSpPr txBox="1">
            <a:spLocks noChangeArrowheads="1"/>
          </p:cNvSpPr>
          <p:nvPr/>
        </p:nvSpPr>
        <p:spPr bwMode="auto">
          <a:xfrm>
            <a:off x="3803650" y="1795463"/>
            <a:ext cx="2306638" cy="107791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latin typeface="Times New Roman" panose="02020603050405020304" pitchFamily="18" charset="0"/>
                <a:cs typeface="Times New Roman" panose="02020603050405020304" pitchFamily="18" charset="0"/>
              </a:rPr>
              <a:t>Note:  Checking “Items with </a:t>
            </a:r>
            <a:r>
              <a:rPr lang="en-US" altLang="en-US" sz="1600" dirty="0" err="1">
                <a:latin typeface="Times New Roman" panose="02020603050405020304" pitchFamily="18" charset="0"/>
                <a:cs typeface="Times New Roman" panose="02020603050405020304" pitchFamily="18" charset="0"/>
              </a:rPr>
              <a:t>Bidsets</a:t>
            </a:r>
            <a:r>
              <a:rPr lang="en-US" altLang="en-US" sz="1600" dirty="0">
                <a:latin typeface="Times New Roman" panose="02020603050405020304" pitchFamily="18" charset="0"/>
                <a:cs typeface="Times New Roman" panose="02020603050405020304" pitchFamily="18" charset="0"/>
              </a:rPr>
              <a:t>” reduced the search list by 64% the day this list was pulled</a:t>
            </a:r>
            <a:endParaRPr lang="en-US" altLang="en-US" dirty="0">
              <a:latin typeface="Times New Roman" panose="02020603050405020304" pitchFamily="18" charset="0"/>
              <a:cs typeface="Times New Roman" panose="02020603050405020304" pitchFamily="18" charset="0"/>
            </a:endParaRPr>
          </a:p>
        </p:txBody>
      </p:sp>
      <p:sp>
        <p:nvSpPr>
          <p:cNvPr id="6" name="Title 2"/>
          <p:cNvSpPr txBox="1">
            <a:spLocks/>
          </p:cNvSpPr>
          <p:nvPr/>
        </p:nvSpPr>
        <p:spPr bwMode="auto">
          <a:xfrm>
            <a:off x="1153319" y="208757"/>
            <a:ext cx="6837362"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000" dirty="0" smtClean="0">
                <a:solidFill>
                  <a:schemeClr val="bg1"/>
                </a:solidFill>
                <a:latin typeface="Times New Roman" panose="02020603050405020304" pitchFamily="18" charset="0"/>
                <a:cs typeface="Times New Roman" panose="02020603050405020304" pitchFamily="18" charset="0"/>
              </a:rPr>
              <a:t>3040 Solicitations – Tech Docs only</a:t>
            </a:r>
          </a:p>
        </p:txBody>
      </p:sp>
    </p:spTree>
    <p:extLst>
      <p:ext uri="{BB962C8B-B14F-4D97-AF65-F5344CB8AC3E}">
        <p14:creationId xmlns:p14="http://schemas.microsoft.com/office/powerpoint/2010/main" val="240027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342696" y="234951"/>
            <a:ext cx="6721475"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000" dirty="0" smtClean="0">
                <a:solidFill>
                  <a:schemeClr val="bg1"/>
                </a:solidFill>
                <a:latin typeface="Times New Roman" panose="02020603050405020304" pitchFamily="18" charset="0"/>
                <a:cs typeface="Times New Roman" panose="02020603050405020304" pitchFamily="18" charset="0"/>
              </a:rPr>
              <a:t>3040 Solicitations – Tech Docs only </a:t>
            </a:r>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9144000" cy="545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0800" y="1243013"/>
            <a:ext cx="1133475" cy="3079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 name="Straight Arrow Connector 4"/>
          <p:cNvCxnSpPr/>
          <p:nvPr/>
        </p:nvCxnSpPr>
        <p:spPr>
          <a:xfrm flipH="1" flipV="1">
            <a:off x="1266825" y="1397000"/>
            <a:ext cx="2382838" cy="777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3"/>
          <p:cNvSpPr txBox="1">
            <a:spLocks noChangeArrowheads="1"/>
          </p:cNvSpPr>
          <p:nvPr/>
        </p:nvSpPr>
        <p:spPr bwMode="auto">
          <a:xfrm>
            <a:off x="3649663" y="1163638"/>
            <a:ext cx="2308225" cy="107791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latin typeface="Times New Roman" panose="02020603050405020304" pitchFamily="18" charset="0"/>
                <a:cs typeface="Times New Roman" panose="02020603050405020304" pitchFamily="18" charset="0"/>
              </a:rPr>
              <a:t>Note:  Checking “Items with </a:t>
            </a:r>
            <a:r>
              <a:rPr lang="en-US" altLang="en-US" sz="1600" dirty="0" err="1">
                <a:latin typeface="Times New Roman" panose="02020603050405020304" pitchFamily="18" charset="0"/>
                <a:cs typeface="Times New Roman" panose="02020603050405020304" pitchFamily="18" charset="0"/>
              </a:rPr>
              <a:t>Bidsets</a:t>
            </a:r>
            <a:r>
              <a:rPr lang="en-US" altLang="en-US" sz="1600" dirty="0">
                <a:latin typeface="Times New Roman" panose="02020603050405020304" pitchFamily="18" charset="0"/>
                <a:cs typeface="Times New Roman" panose="02020603050405020304" pitchFamily="18" charset="0"/>
              </a:rPr>
              <a:t>” reduced the search list by 64% the day this list was pulled</a:t>
            </a:r>
            <a:endParaRPr lang="en-US" altLang="en-US" dirty="0">
              <a:latin typeface="Times New Roman" panose="02020603050405020304" pitchFamily="18" charset="0"/>
              <a:cs typeface="Times New Roman" panose="02020603050405020304" pitchFamily="18" charset="0"/>
            </a:endParaRPr>
          </a:p>
        </p:txBody>
      </p:sp>
      <p:sp>
        <p:nvSpPr>
          <p:cNvPr id="7" name="Oval 6"/>
          <p:cNvSpPr/>
          <p:nvPr/>
        </p:nvSpPr>
        <p:spPr>
          <a:xfrm>
            <a:off x="0" y="4543425"/>
            <a:ext cx="1266825" cy="344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Arrow Connector 7"/>
          <p:cNvCxnSpPr/>
          <p:nvPr/>
        </p:nvCxnSpPr>
        <p:spPr>
          <a:xfrm flipH="1" flipV="1">
            <a:off x="1266825" y="4714875"/>
            <a:ext cx="657225" cy="250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24050" y="4714875"/>
            <a:ext cx="1073150" cy="250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97200" y="4543425"/>
            <a:ext cx="922338" cy="344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6"/>
          <p:cNvSpPr txBox="1">
            <a:spLocks noChangeArrowheads="1"/>
          </p:cNvSpPr>
          <p:nvPr/>
        </p:nvSpPr>
        <p:spPr bwMode="auto">
          <a:xfrm>
            <a:off x="923925" y="4965700"/>
            <a:ext cx="2410482" cy="646331"/>
          </a:xfrm>
          <a:prstGeom prst="rect">
            <a:avLst/>
          </a:prstGeom>
          <a:solidFill>
            <a:srgbClr val="FFFF00"/>
          </a:solidFill>
          <a:ln w="1905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latin typeface="Times New Roman" panose="02020603050405020304" pitchFamily="18" charset="0"/>
                <a:cs typeface="Times New Roman" panose="02020603050405020304" pitchFamily="18" charset="0"/>
              </a:rPr>
              <a:t>CLICK:</a:t>
            </a:r>
            <a:r>
              <a:rPr lang="en-US" altLang="en-US" dirty="0">
                <a:latin typeface="Times New Roman" panose="02020603050405020304" pitchFamily="18" charset="0"/>
                <a:cs typeface="Times New Roman" panose="02020603050405020304" pitchFamily="18" charset="0"/>
              </a:rPr>
              <a:t> a “NSN” link for the next screen</a:t>
            </a:r>
          </a:p>
        </p:txBody>
      </p:sp>
    </p:spTree>
    <p:extLst>
      <p:ext uri="{BB962C8B-B14F-4D97-AF65-F5344CB8AC3E}">
        <p14:creationId xmlns:p14="http://schemas.microsoft.com/office/powerpoint/2010/main" val="21812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22" presetClass="entr" presetSubtype="4"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250"/>
                            </p:stCondLst>
                            <p:childTnLst>
                              <p:par>
                                <p:cTn id="25" presetID="2" presetClass="entr" presetSubtype="4" fill="hold" grpId="0" nodeType="after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277143" y="169863"/>
            <a:ext cx="6913563"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000" dirty="0" smtClean="0">
                <a:solidFill>
                  <a:schemeClr val="bg1"/>
                </a:solidFill>
                <a:latin typeface="Times New Roman" panose="02020603050405020304" pitchFamily="18" charset="0"/>
                <a:cs typeface="Times New Roman" panose="02020603050405020304" pitchFamily="18" charset="0"/>
              </a:rPr>
              <a:t>3040 Solicitations – AMSC code “G”</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163638"/>
            <a:ext cx="9144000" cy="542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Down Arrow 4"/>
          <p:cNvSpPr/>
          <p:nvPr/>
        </p:nvSpPr>
        <p:spPr>
          <a:xfrm rot="21034418">
            <a:off x="2967038" y="1852613"/>
            <a:ext cx="3533775" cy="471487"/>
          </a:xfrm>
          <a:prstGeom prst="curvedDownArrow">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 name="TextBox 3"/>
          <p:cNvSpPr txBox="1">
            <a:spLocks noChangeArrowheads="1"/>
          </p:cNvSpPr>
          <p:nvPr/>
        </p:nvSpPr>
        <p:spPr bwMode="auto">
          <a:xfrm>
            <a:off x="269875" y="1624013"/>
            <a:ext cx="2919413" cy="1200150"/>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AMSC (Acquisition Method Suffix Code) “G” – indicates the adequacy of the available technical data </a:t>
            </a:r>
          </a:p>
        </p:txBody>
      </p:sp>
      <p:sp>
        <p:nvSpPr>
          <p:cNvPr id="6" name="Oval 5"/>
          <p:cNvSpPr/>
          <p:nvPr/>
        </p:nvSpPr>
        <p:spPr>
          <a:xfrm>
            <a:off x="6380163" y="2046288"/>
            <a:ext cx="749300" cy="4603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Brace 6"/>
          <p:cNvSpPr/>
          <p:nvPr/>
        </p:nvSpPr>
        <p:spPr>
          <a:xfrm flipH="1">
            <a:off x="3219450" y="2506663"/>
            <a:ext cx="600075" cy="2305050"/>
          </a:xfrm>
          <a:prstGeom prst="rightBrace">
            <a:avLst>
              <a:gd name="adj1" fmla="val 8333"/>
              <a:gd name="adj2" fmla="val 5017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TextBox 5"/>
          <p:cNvSpPr txBox="1">
            <a:spLocks noChangeArrowheads="1"/>
          </p:cNvSpPr>
          <p:nvPr/>
        </p:nvSpPr>
        <p:spPr bwMode="auto">
          <a:xfrm>
            <a:off x="539750" y="3236913"/>
            <a:ext cx="2649538" cy="923925"/>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List of drawings w/ rev &amp; date required to make item of supply</a:t>
            </a:r>
          </a:p>
        </p:txBody>
      </p:sp>
      <p:sp>
        <p:nvSpPr>
          <p:cNvPr id="10" name="TextBox 8"/>
          <p:cNvSpPr txBox="1">
            <a:spLocks noChangeArrowheads="1"/>
          </p:cNvSpPr>
          <p:nvPr/>
        </p:nvSpPr>
        <p:spPr bwMode="auto">
          <a:xfrm>
            <a:off x="269875" y="4735513"/>
            <a:ext cx="2803525" cy="922337"/>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List of Gov’t &amp; Industry Spec’s &amp; Standards required to make item of supply</a:t>
            </a:r>
          </a:p>
        </p:txBody>
      </p:sp>
      <p:sp>
        <p:nvSpPr>
          <p:cNvPr id="11" name="Right Brace 10"/>
          <p:cNvSpPr/>
          <p:nvPr/>
        </p:nvSpPr>
        <p:spPr>
          <a:xfrm flipH="1">
            <a:off x="3073400" y="5281613"/>
            <a:ext cx="673100" cy="246062"/>
          </a:xfrm>
          <a:prstGeom prst="rightBrace">
            <a:avLst>
              <a:gd name="adj1" fmla="val 8333"/>
              <a:gd name="adj2" fmla="val 5442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Curved Right Arrow 12"/>
          <p:cNvSpPr/>
          <p:nvPr/>
        </p:nvSpPr>
        <p:spPr>
          <a:xfrm rot="5400000" flipV="1">
            <a:off x="3892551" y="4570412"/>
            <a:ext cx="476250" cy="2803525"/>
          </a:xfrm>
          <a:prstGeom prst="curvedRightArrow">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TextBox 9"/>
          <p:cNvSpPr txBox="1">
            <a:spLocks noChangeArrowheads="1"/>
          </p:cNvSpPr>
          <p:nvPr/>
        </p:nvSpPr>
        <p:spPr bwMode="auto">
          <a:xfrm>
            <a:off x="461962" y="5918542"/>
            <a:ext cx="2535237" cy="646112"/>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Icon to cFolders to down load Tech Docs</a:t>
            </a:r>
          </a:p>
        </p:txBody>
      </p:sp>
    </p:spTree>
    <p:extLst>
      <p:ext uri="{BB962C8B-B14F-4D97-AF65-F5344CB8AC3E}">
        <p14:creationId xmlns:p14="http://schemas.microsoft.com/office/powerpoint/2010/main" val="2508045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269206" y="204788"/>
            <a:ext cx="6605588"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000" dirty="0" smtClean="0">
                <a:solidFill>
                  <a:schemeClr val="bg1"/>
                </a:solidFill>
                <a:latin typeface="Times New Roman" panose="02020603050405020304" pitchFamily="18" charset="0"/>
                <a:cs typeface="Times New Roman" panose="02020603050405020304" pitchFamily="18" charset="0"/>
              </a:rPr>
              <a:t>RFQ Nomenclature Search</a:t>
            </a:r>
            <a:endParaRPr lang="en-US" altLang="en-US" sz="1600"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7750"/>
            <a:ext cx="9144000" cy="552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6263" y="2301875"/>
            <a:ext cx="1200150" cy="4953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752600" y="2109788"/>
            <a:ext cx="1524000" cy="3857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Elbow Connector 5"/>
          <p:cNvCxnSpPr/>
          <p:nvPr/>
        </p:nvCxnSpPr>
        <p:spPr>
          <a:xfrm>
            <a:off x="3352800" y="2247900"/>
            <a:ext cx="1909763" cy="1257300"/>
          </a:xfrm>
          <a:prstGeom prst="bentConnector3">
            <a:avLst>
              <a:gd name="adj1" fmla="val 69444"/>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05400" y="3352800"/>
            <a:ext cx="3733800" cy="16002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Times New Roman" panose="02020603050405020304" pitchFamily="18" charset="0"/>
              <a:cs typeface="Times New Roman" panose="02020603050405020304" pitchFamily="18" charset="0"/>
            </a:endParaRPr>
          </a:p>
          <a:p>
            <a:pPr>
              <a:defRPr/>
            </a:pPr>
            <a:endParaRPr lang="en-US" dirty="0">
              <a:solidFill>
                <a:schemeClr val="tx1"/>
              </a:solidFill>
              <a:latin typeface="Times New Roman" panose="02020603050405020304" pitchFamily="18" charset="0"/>
              <a:cs typeface="Times New Roman" panose="02020603050405020304" pitchFamily="18" charset="0"/>
            </a:endParaRPr>
          </a:p>
          <a:p>
            <a:pPr>
              <a:buFont typeface="Arial" pitchFamily="34" charset="0"/>
              <a:buChar char="•"/>
              <a:defRPr/>
            </a:pPr>
            <a:r>
              <a:rPr lang="en-US" sz="1400" dirty="0">
                <a:solidFill>
                  <a:schemeClr val="tx1"/>
                </a:solidFill>
                <a:latin typeface="Times New Roman" panose="02020603050405020304" pitchFamily="18" charset="0"/>
                <a:cs typeface="Times New Roman" panose="02020603050405020304" pitchFamily="18" charset="0"/>
              </a:rPr>
              <a:t> NATIONAL STOCK NUMBER (NSN)</a:t>
            </a:r>
          </a:p>
          <a:p>
            <a:pPr>
              <a:defRPr/>
            </a:pPr>
            <a:r>
              <a:rPr lang="en-US" sz="1400" dirty="0" smtClean="0">
                <a:solidFill>
                  <a:schemeClr val="tx1"/>
                </a:solidFill>
                <a:latin typeface="Times New Roman" panose="02020603050405020304" pitchFamily="18" charset="0"/>
                <a:cs typeface="Times New Roman" panose="02020603050405020304" pitchFamily="18" charset="0"/>
              </a:rPr>
              <a:t>• FEDERAL </a:t>
            </a:r>
            <a:r>
              <a:rPr lang="en-US" sz="1400" dirty="0">
                <a:solidFill>
                  <a:schemeClr val="tx1"/>
                </a:solidFill>
                <a:latin typeface="Times New Roman" panose="02020603050405020304" pitchFamily="18" charset="0"/>
                <a:cs typeface="Times New Roman" panose="02020603050405020304" pitchFamily="18" charset="0"/>
              </a:rPr>
              <a:t>SUPPLY CLASS (FSC)</a:t>
            </a:r>
          </a:p>
          <a:p>
            <a:pPr>
              <a:defRPr/>
            </a:pPr>
            <a:r>
              <a:rPr lang="en-US" sz="1400" dirty="0" smtClean="0">
                <a:solidFill>
                  <a:schemeClr val="tx1"/>
                </a:solidFill>
                <a:latin typeface="Times New Roman" panose="02020603050405020304" pitchFamily="18" charset="0"/>
                <a:cs typeface="Times New Roman" panose="02020603050405020304" pitchFamily="18" charset="0"/>
              </a:rPr>
              <a:t>• SOLICITATION </a:t>
            </a:r>
            <a:r>
              <a:rPr lang="en-US" sz="1400" dirty="0">
                <a:solidFill>
                  <a:schemeClr val="tx1"/>
                </a:solidFill>
                <a:latin typeface="Times New Roman" panose="02020603050405020304" pitchFamily="18" charset="0"/>
                <a:cs typeface="Times New Roman" panose="02020603050405020304" pitchFamily="18" charset="0"/>
              </a:rPr>
              <a:t>NUMBER (SPM)</a:t>
            </a:r>
          </a:p>
          <a:p>
            <a:pPr>
              <a:defRPr/>
            </a:pPr>
            <a:r>
              <a:rPr lang="en-US" sz="1400" dirty="0" smtClean="0">
                <a:solidFill>
                  <a:schemeClr val="tx1"/>
                </a:solidFill>
                <a:latin typeface="Times New Roman" panose="02020603050405020304" pitchFamily="18" charset="0"/>
                <a:cs typeface="Times New Roman" panose="02020603050405020304" pitchFamily="18" charset="0"/>
              </a:rPr>
              <a:t>• PURCHASE </a:t>
            </a:r>
            <a:r>
              <a:rPr lang="en-US" sz="1400" dirty="0">
                <a:solidFill>
                  <a:schemeClr val="tx1"/>
                </a:solidFill>
                <a:latin typeface="Times New Roman" panose="02020603050405020304" pitchFamily="18" charset="0"/>
                <a:cs typeface="Times New Roman" panose="02020603050405020304" pitchFamily="18" charset="0"/>
              </a:rPr>
              <a:t>REQUEST (PR)</a:t>
            </a:r>
          </a:p>
          <a:p>
            <a:pPr>
              <a:defRPr/>
            </a:pPr>
            <a:r>
              <a:rPr lang="en-US" sz="1400" dirty="0" smtClean="0">
                <a:solidFill>
                  <a:schemeClr val="tx1"/>
                </a:solidFill>
                <a:latin typeface="Times New Roman" panose="02020603050405020304" pitchFamily="18" charset="0"/>
                <a:cs typeface="Times New Roman" panose="02020603050405020304" pitchFamily="18" charset="0"/>
              </a:rPr>
              <a:t>• NOMENCLATURE </a:t>
            </a:r>
            <a:endParaRPr lang="en-US" sz="1400" dirty="0">
              <a:solidFill>
                <a:schemeClr val="tx1"/>
              </a:solidFill>
              <a:latin typeface="Times New Roman" panose="02020603050405020304" pitchFamily="18" charset="0"/>
              <a:cs typeface="Times New Roman" panose="02020603050405020304" pitchFamily="18" charset="0"/>
            </a:endParaRPr>
          </a:p>
          <a:p>
            <a:pPr>
              <a:defRPr/>
            </a:pPr>
            <a:r>
              <a:rPr lang="en-US" sz="1400" dirty="0" smtClean="0">
                <a:solidFill>
                  <a:schemeClr val="tx1"/>
                </a:solidFill>
                <a:latin typeface="Times New Roman" panose="02020603050405020304" pitchFamily="18" charset="0"/>
                <a:cs typeface="Times New Roman" panose="02020603050405020304" pitchFamily="18" charset="0"/>
              </a:rPr>
              <a:t>• APPROVED </a:t>
            </a:r>
            <a:r>
              <a:rPr lang="en-US" sz="1400" dirty="0">
                <a:solidFill>
                  <a:schemeClr val="tx1"/>
                </a:solidFill>
                <a:latin typeface="Times New Roman" panose="02020603050405020304" pitchFamily="18" charset="0"/>
                <a:cs typeface="Times New Roman" panose="02020603050405020304" pitchFamily="18" charset="0"/>
              </a:rPr>
              <a:t>PART NUMBER</a:t>
            </a:r>
          </a:p>
          <a:p>
            <a:pPr>
              <a:defRPr/>
            </a:pPr>
            <a:r>
              <a:rPr lang="en-US" sz="1400" dirty="0" smtClean="0">
                <a:solidFill>
                  <a:schemeClr val="tx1"/>
                </a:solidFill>
                <a:latin typeface="Times New Roman" panose="02020603050405020304" pitchFamily="18" charset="0"/>
                <a:cs typeface="Times New Roman" panose="02020603050405020304" pitchFamily="18" charset="0"/>
              </a:rPr>
              <a:t>• APPROVED </a:t>
            </a:r>
            <a:r>
              <a:rPr lang="en-US" sz="1400" dirty="0">
                <a:solidFill>
                  <a:schemeClr val="tx1"/>
                </a:solidFill>
                <a:latin typeface="Times New Roman" panose="02020603050405020304" pitchFamily="18" charset="0"/>
                <a:cs typeface="Times New Roman" panose="02020603050405020304" pitchFamily="18" charset="0"/>
              </a:rPr>
              <a:t>OEM CAGE CODE</a:t>
            </a:r>
          </a:p>
          <a:p>
            <a:pPr algn="ctr">
              <a:defRPr/>
            </a:pPr>
            <a:endParaRPr lang="en-US" b="1" dirty="0">
              <a:solidFill>
                <a:schemeClr val="tx1"/>
              </a:solidFill>
              <a:latin typeface="Times New Roman" panose="02020603050405020304" pitchFamily="18" charset="0"/>
              <a:cs typeface="Times New Roman" panose="02020603050405020304" pitchFamily="18" charset="0"/>
            </a:endParaRPr>
          </a:p>
          <a:p>
            <a:pPr algn="ctr">
              <a:defRPr/>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2000" y="5618163"/>
            <a:ext cx="4340225" cy="646112"/>
          </a:xfrm>
          <a:prstGeom prst="rect">
            <a:avLst/>
          </a:prstGeom>
          <a:solidFill>
            <a:schemeClr val="accent3">
              <a:lumMod val="60000"/>
              <a:lumOff val="40000"/>
            </a:schemeClr>
          </a:solidFill>
          <a:ln w="19050">
            <a:solidFill>
              <a:srgbClr val="FF0000"/>
            </a:solidFill>
          </a:ln>
        </p:spPr>
        <p:txBody>
          <a:bodyPr>
            <a:spAutoFit/>
          </a:bodyPr>
          <a:lstStyle/>
          <a:p>
            <a:pPr>
              <a:defRPr/>
            </a:pPr>
            <a:r>
              <a:rPr lang="en-US" altLang="en-US" dirty="0">
                <a:latin typeface="Times New Roman" panose="02020603050405020304" pitchFamily="18" charset="0"/>
                <a:cs typeface="Times New Roman" panose="02020603050405020304" pitchFamily="18" charset="0"/>
              </a:rPr>
              <a:t>Only solicitations with the word “Bumper” in the Nomenclature are listed</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38800" y="2495550"/>
            <a:ext cx="1981200" cy="253916"/>
          </a:xfrm>
          <a:prstGeom prst="rect">
            <a:avLst/>
          </a:prstGeom>
          <a:noFill/>
        </p:spPr>
        <p:txBody>
          <a:bodyPr wrap="square" rtlCol="0">
            <a:spAutoFit/>
          </a:bodyPr>
          <a:lstStyle/>
          <a:p>
            <a:r>
              <a:rPr lang="en-US" sz="1050" b="1" dirty="0" smtClean="0">
                <a:solidFill>
                  <a:srgbClr val="FF0000"/>
                </a:solidFill>
              </a:rPr>
              <a:t>Not available at this time</a:t>
            </a:r>
            <a:endParaRPr lang="en-US" sz="1050" b="1" dirty="0">
              <a:solidFill>
                <a:srgbClr val="FF0000"/>
              </a:solidFill>
            </a:endParaRPr>
          </a:p>
        </p:txBody>
      </p:sp>
    </p:spTree>
    <p:extLst>
      <p:ext uri="{BB962C8B-B14F-4D97-AF65-F5344CB8AC3E}">
        <p14:creationId xmlns:p14="http://schemas.microsoft.com/office/powerpoint/2010/main" val="751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53" presetClass="entr" presetSubtype="16" fill="hold" grpId="0" nodeType="after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9144000" cy="41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4"/>
          <p:cNvSpPr txBox="1">
            <a:spLocks noChangeArrowheads="1"/>
          </p:cNvSpPr>
          <p:nvPr/>
        </p:nvSpPr>
        <p:spPr bwMode="auto">
          <a:xfrm>
            <a:off x="5265738" y="3121025"/>
            <a:ext cx="3184525" cy="923925"/>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The word “Bumper” appears in the item description, but may not be the actual </a:t>
            </a:r>
            <a:r>
              <a:rPr lang="en-US" altLang="en-US" dirty="0" smtClean="0">
                <a:latin typeface="Times New Roman" panose="02020603050405020304" pitchFamily="18" charset="0"/>
                <a:cs typeface="Times New Roman" panose="02020603050405020304" pitchFamily="18" charset="0"/>
              </a:rPr>
              <a:t>nomenclature</a:t>
            </a:r>
            <a:endParaRPr lang="en-US" altLang="en-US" dirty="0">
              <a:latin typeface="Times New Roman" panose="02020603050405020304" pitchFamily="18" charset="0"/>
              <a:cs typeface="Times New Roman" panose="02020603050405020304" pitchFamily="18" charset="0"/>
            </a:endParaRPr>
          </a:p>
        </p:txBody>
      </p:sp>
      <p:sp>
        <p:nvSpPr>
          <p:cNvPr id="4" name="Title 2"/>
          <p:cNvSpPr txBox="1">
            <a:spLocks/>
          </p:cNvSpPr>
          <p:nvPr/>
        </p:nvSpPr>
        <p:spPr bwMode="auto">
          <a:xfrm>
            <a:off x="1115219" y="260460"/>
            <a:ext cx="6913562"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000" dirty="0" smtClean="0">
                <a:solidFill>
                  <a:schemeClr val="bg1"/>
                </a:solidFill>
                <a:latin typeface="Times New Roman" panose="02020603050405020304" pitchFamily="18" charset="0"/>
                <a:cs typeface="Times New Roman" panose="02020603050405020304" pitchFamily="18" charset="0"/>
              </a:rPr>
              <a:t>Text Search </a:t>
            </a:r>
            <a:r>
              <a:rPr lang="en-US" altLang="en-US" sz="1600" dirty="0" smtClean="0">
                <a:solidFill>
                  <a:schemeClr val="bg1"/>
                </a:solidFill>
                <a:latin typeface="Times New Roman" panose="02020603050405020304" pitchFamily="18" charset="0"/>
                <a:cs typeface="Times New Roman" panose="02020603050405020304" pitchFamily="18" charset="0"/>
              </a:rPr>
              <a:t>(cont’d)</a:t>
            </a:r>
          </a:p>
        </p:txBody>
      </p:sp>
    </p:spTree>
    <p:extLst>
      <p:ext uri="{BB962C8B-B14F-4D97-AF65-F5344CB8AC3E}">
        <p14:creationId xmlns:p14="http://schemas.microsoft.com/office/powerpoint/2010/main" val="1776334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0156" y="176048"/>
            <a:ext cx="6643688" cy="806450"/>
          </a:xfrm>
          <a:prstGeom prst="rect">
            <a:avLst/>
          </a:prstGeom>
        </p:spPr>
        <p:txBody>
          <a:bodyPr>
            <a:normAutofit fontScale="975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dirty="0" smtClean="0">
                <a:solidFill>
                  <a:schemeClr val="bg1"/>
                </a:solidFill>
                <a:latin typeface="Times New Roman" panose="02020603050405020304" pitchFamily="18" charset="0"/>
                <a:cs typeface="Times New Roman" panose="02020603050405020304" pitchFamily="18" charset="0"/>
              </a:rPr>
              <a:t>Common Solicitation Types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txBox="1">
            <a:spLocks/>
          </p:cNvSpPr>
          <p:nvPr/>
        </p:nvSpPr>
        <p:spPr bwMode="auto">
          <a:xfrm>
            <a:off x="193675" y="982498"/>
            <a:ext cx="8756650" cy="5646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2800" dirty="0" smtClean="0">
                <a:latin typeface="Times New Roman" panose="02020603050405020304" pitchFamily="18" charset="0"/>
                <a:cs typeface="Times New Roman" panose="02020603050405020304" pitchFamily="18" charset="0"/>
              </a:rPr>
              <a:t>Request for Quotations (RFQs)</a:t>
            </a:r>
          </a:p>
          <a:p>
            <a:pPr marL="0" indent="0">
              <a:buNone/>
              <a:defRPr/>
            </a:pPr>
            <a:r>
              <a:rPr lang="en-US" altLang="en-US" sz="2800" dirty="0" smtClean="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 Under $250,000</a:t>
            </a:r>
          </a:p>
          <a:p>
            <a:pPr marL="0" indent="0">
              <a:buNone/>
              <a:defRPr/>
            </a:pPr>
            <a:r>
              <a:rPr lang="en-US" altLang="en-US" sz="2000" b="1" dirty="0" smtClean="0">
                <a:latin typeface="Times New Roman" panose="02020603050405020304" pitchFamily="18" charset="0"/>
                <a:cs typeface="Times New Roman" panose="02020603050405020304" pitchFamily="18" charset="0"/>
              </a:rPr>
              <a:t>	- Most common type at DLA </a:t>
            </a:r>
          </a:p>
          <a:p>
            <a:pPr marL="0" indent="0">
              <a:buNone/>
              <a:defRPr/>
            </a:pPr>
            <a:r>
              <a:rPr lang="en-US" altLang="en-US" sz="2000" b="1" dirty="0" smtClean="0">
                <a:latin typeface="Times New Roman" panose="02020603050405020304" pitchFamily="18" charset="0"/>
                <a:cs typeface="Times New Roman" panose="02020603050405020304" pitchFamily="18" charset="0"/>
              </a:rPr>
              <a:t>	- Average award is under $4,000</a:t>
            </a:r>
          </a:p>
          <a:p>
            <a:pPr marL="0" indent="0">
              <a:buNone/>
              <a:defRPr/>
            </a:pPr>
            <a:r>
              <a:rPr lang="en-US" altLang="en-US" sz="2000" b="1" dirty="0" smtClean="0">
                <a:latin typeface="Times New Roman" panose="02020603050405020304" pitchFamily="18" charset="0"/>
                <a:cs typeface="Times New Roman" panose="02020603050405020304" pitchFamily="18" charset="0"/>
              </a:rPr>
              <a:t>	- Most quoted through DIBBS</a:t>
            </a:r>
          </a:p>
          <a:p>
            <a:pPr marL="0" indent="0">
              <a:buNone/>
              <a:defRPr/>
            </a:pPr>
            <a:endParaRPr lang="en-US" altLang="en-US" sz="20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Request For Proposals (RFPs)</a:t>
            </a:r>
          </a:p>
          <a:p>
            <a:pPr marL="0" indent="0">
              <a:buNone/>
              <a:defRPr/>
            </a:pPr>
            <a:r>
              <a:rPr lang="en-US" altLang="en-US" sz="2800" dirty="0" smtClean="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 Over $250,000</a:t>
            </a:r>
          </a:p>
          <a:p>
            <a:pPr marL="0" indent="0">
              <a:buNone/>
              <a:defRPr/>
            </a:pPr>
            <a:r>
              <a:rPr lang="en-US" altLang="en-US" sz="2000" b="1" dirty="0" smtClean="0">
                <a:latin typeface="Times New Roman" panose="02020603050405020304" pitchFamily="18" charset="0"/>
                <a:cs typeface="Times New Roman" panose="02020603050405020304" pitchFamily="18" charset="0"/>
              </a:rPr>
              <a:t>	- Proposals may be negotiated</a:t>
            </a:r>
          </a:p>
          <a:p>
            <a:pPr marL="0" indent="0">
              <a:buNone/>
              <a:defRPr/>
            </a:pPr>
            <a:r>
              <a:rPr lang="en-US" altLang="en-US" sz="2000" b="1" dirty="0" smtClean="0">
                <a:latin typeface="Times New Roman" panose="02020603050405020304" pitchFamily="18" charset="0"/>
                <a:cs typeface="Times New Roman" panose="02020603050405020304" pitchFamily="18" charset="0"/>
              </a:rPr>
              <a:t>	- Solicitations must be filled out by hand and </a:t>
            </a:r>
          </a:p>
          <a:p>
            <a:pPr marL="0" indent="0">
              <a:buNone/>
              <a:defRPr/>
            </a:pPr>
            <a:r>
              <a:rPr lang="en-US" altLang="en-US" sz="2000" b="1" dirty="0" smtClean="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 </a:t>
            </a:r>
            <a:r>
              <a:rPr lang="en-US" altLang="en-US" sz="2000" b="1" u="sng" dirty="0" smtClean="0">
                <a:latin typeface="Times New Roman" panose="02020603050405020304" pitchFamily="18" charset="0"/>
                <a:cs typeface="Times New Roman" panose="02020603050405020304" pitchFamily="18" charset="0"/>
              </a:rPr>
              <a:t>returned</a:t>
            </a:r>
            <a:r>
              <a:rPr lang="en-US" altLang="en-US" sz="2000" b="1" dirty="0" smtClean="0">
                <a:latin typeface="Times New Roman" panose="02020603050405020304" pitchFamily="18" charset="0"/>
                <a:cs typeface="Times New Roman" panose="02020603050405020304" pitchFamily="18" charset="0"/>
              </a:rPr>
              <a:t> to DSCC </a:t>
            </a:r>
            <a:r>
              <a:rPr lang="en-US" altLang="en-US" sz="2000" b="1" u="sng" dirty="0" smtClean="0">
                <a:latin typeface="Times New Roman" panose="02020603050405020304" pitchFamily="18" charset="0"/>
                <a:cs typeface="Times New Roman" panose="02020603050405020304" pitchFamily="18" charset="0"/>
              </a:rPr>
              <a:t>by a specific time and date</a:t>
            </a:r>
          </a:p>
          <a:p>
            <a:pPr marL="0" indent="0">
              <a:buNone/>
              <a:defRPr/>
            </a:pPr>
            <a:r>
              <a:rPr lang="en-US" altLang="en-US" sz="2000" b="1" dirty="0" smtClean="0">
                <a:latin typeface="Times New Roman" panose="02020603050405020304" pitchFamily="18" charset="0"/>
                <a:cs typeface="Times New Roman" panose="02020603050405020304" pitchFamily="18" charset="0"/>
              </a:rPr>
              <a:t>	  </a:t>
            </a:r>
            <a:r>
              <a:rPr lang="en-US" altLang="en-US" sz="2000" b="1" u="sng" dirty="0" smtClean="0">
                <a:latin typeface="Times New Roman" panose="02020603050405020304" pitchFamily="18" charset="0"/>
                <a:cs typeface="Times New Roman" panose="02020603050405020304" pitchFamily="18" charset="0"/>
              </a:rPr>
              <a:t>stated on solicitation</a:t>
            </a:r>
          </a:p>
          <a:p>
            <a:pPr marL="0" indent="0">
              <a:buNone/>
              <a:defRPr/>
            </a:pPr>
            <a:r>
              <a:rPr lang="en-US" altLang="en-US" sz="2000" dirty="0" smtClean="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Upload Proposal Capability </a:t>
            </a:r>
            <a:endParaRPr lang="en-US" altLang="en-US" sz="2000" dirty="0" smtClean="0">
              <a:latin typeface="Times New Roman" panose="02020603050405020304" pitchFamily="18" charset="0"/>
              <a:cs typeface="Times New Roman" panose="02020603050405020304" pitchFamily="18" charset="0"/>
            </a:endParaRPr>
          </a:p>
          <a:p>
            <a:pPr>
              <a:defRPr/>
            </a:pP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6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grpId="0" nodeType="after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4" fill="hold" grpId="0" nodeType="afterEffect">
                                  <p:stCondLst>
                                    <p:cond delay="25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25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0" fill="hold">
                            <p:stCondLst>
                              <p:cond delay="750"/>
                            </p:stCondLst>
                            <p:childTnLst>
                              <p:par>
                                <p:cTn id="41" presetID="2" presetClass="entr" presetSubtype="4" fill="hold" grpId="0" nodeType="afterEffect">
                                  <p:stCondLst>
                                    <p:cond delay="25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25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250"/>
                            </p:stCondLst>
                            <p:childTnLst>
                              <p:par>
                                <p:cTn id="51" presetID="2" presetClass="entr" presetSubtype="4"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2750"/>
                            </p:stCondLst>
                            <p:childTnLst>
                              <p:par>
                                <p:cTn id="56" presetID="2" presetClass="entr" presetSubtype="4" fill="hold" grpId="0"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 calcmode="lin" valueType="num">
                                      <p:cBhvr additive="base">
                                        <p:cTn id="6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employee-rights-questions.com/wp-content/uploads/2011/07/employee-rights-questions-and-ans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634"/>
            <a:ext cx="9144000" cy="5525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96307"/>
            <a:ext cx="9144000" cy="590931"/>
          </a:xfrm>
          <a:prstGeom prst="rect">
            <a:avLst/>
          </a:prstGeom>
          <a:noFill/>
        </p:spPr>
        <p:txBody>
          <a:bodyPr wrap="square" rtlCol="0">
            <a:spAutoFit/>
          </a:bodyPr>
          <a:lstStyle/>
          <a:p>
            <a:pPr algn="ctr" defTabSz="914400">
              <a:lnSpc>
                <a:spcPct val="90000"/>
              </a:lnSpc>
            </a:pPr>
            <a:r>
              <a:rPr lang="en-US" sz="3600" b="1" dirty="0" smtClean="0">
                <a:solidFill>
                  <a:schemeClr val="bg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009612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406C7E-46EF-B24E-8B25-69D927A08592}" type="slidenum">
              <a:rPr kumimoji="0" lang="en-US" sz="14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1333495"/>
            <a:ext cx="4038604" cy="4770004"/>
          </a:xfrm>
          <a:prstGeom prst="rect">
            <a:avLst/>
          </a:prstGeom>
        </p:spPr>
      </p:pic>
      <p:sp>
        <p:nvSpPr>
          <p:cNvPr id="4" name="Rectangle 3"/>
          <p:cNvSpPr/>
          <p:nvPr/>
        </p:nvSpPr>
        <p:spPr>
          <a:xfrm>
            <a:off x="3381375" y="6715125"/>
            <a:ext cx="2381250" cy="1428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Times New Roman" panose="02020603050405020304" pitchFamily="18" charset="0"/>
                <a:cs typeface="Times New Roman" panose="02020603050405020304" pitchFamily="18" charset="0"/>
              </a:rPr>
              <a:t>FOR OFFICIAL USE ONLY</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155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6875" y="204951"/>
            <a:ext cx="7265988" cy="998538"/>
          </a:xfrm>
          <a:prstGeom prst="rect">
            <a:avLst/>
          </a:prstGeom>
        </p:spPr>
        <p:txBody>
          <a:bodyPr>
            <a:normAutofit fontScale="90000" lnSpcReduction="100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dirty="0" smtClean="0">
                <a:solidFill>
                  <a:schemeClr val="bg1"/>
                </a:solidFill>
                <a:latin typeface="Times New Roman" panose="02020603050405020304" pitchFamily="18" charset="0"/>
                <a:cs typeface="Times New Roman" panose="02020603050405020304" pitchFamily="18" charset="0"/>
              </a:rPr>
              <a:t>DLA Land and Maritime Homepage</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5211905" cy="547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55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62807" y="-24607"/>
            <a:ext cx="7415212" cy="998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solidFill>
                  <a:schemeClr val="bg1"/>
                </a:solidFill>
                <a:latin typeface="Times New Roman" panose="02020603050405020304" pitchFamily="18" charset="0"/>
                <a:cs typeface="Times New Roman" panose="02020603050405020304" pitchFamily="18" charset="0"/>
              </a:rPr>
              <a:t>DIBBS Home Page (upper part) </a:t>
            </a:r>
            <a:br>
              <a:rPr lang="en-US" altLang="en-US" sz="3200" dirty="0" smtClean="0">
                <a:solidFill>
                  <a:schemeClr val="bg1"/>
                </a:solidFill>
                <a:latin typeface="Times New Roman" panose="02020603050405020304" pitchFamily="18" charset="0"/>
                <a:cs typeface="Times New Roman" panose="02020603050405020304" pitchFamily="18" charset="0"/>
              </a:rPr>
            </a:br>
            <a:r>
              <a:rPr lang="en-US" altLang="en-US" sz="2400" u="sng" dirty="0" smtClean="0">
                <a:solidFill>
                  <a:schemeClr val="bg1"/>
                </a:solidFill>
                <a:latin typeface="Times New Roman" panose="02020603050405020304" pitchFamily="18" charset="0"/>
                <a:cs typeface="Times New Roman" panose="02020603050405020304" pitchFamily="18" charset="0"/>
              </a:rPr>
              <a:t>https://www.dibbs.bsm.dla.mil/</a:t>
            </a:r>
            <a:endParaRPr lang="en-US" altLang="en-US" sz="2400"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12"/>
          <p:cNvPicPr>
            <a:picLocks noChangeAspect="1" noChangeArrowheads="1"/>
          </p:cNvPicPr>
          <p:nvPr/>
        </p:nvPicPr>
        <p:blipFill>
          <a:blip r:embed="rId3">
            <a:extLst>
              <a:ext uri="{28A0092B-C50C-407E-A947-70E740481C1C}">
                <a14:useLocalDpi xmlns:a14="http://schemas.microsoft.com/office/drawing/2010/main" val="0"/>
              </a:ext>
            </a:extLst>
          </a:blip>
          <a:srcRect b="6113"/>
          <a:stretch>
            <a:fillRect/>
          </a:stretch>
        </p:blipFill>
        <p:spPr bwMode="auto">
          <a:xfrm>
            <a:off x="0" y="2493963"/>
            <a:ext cx="9144000" cy="409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9537"/>
            <a:ext cx="9144000" cy="110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p:cNvSpPr txBox="1">
            <a:spLocks noChangeArrowheads="1"/>
          </p:cNvSpPr>
          <p:nvPr/>
        </p:nvSpPr>
        <p:spPr bwMode="auto">
          <a:xfrm>
            <a:off x="244475" y="2011363"/>
            <a:ext cx="6197600" cy="369887"/>
          </a:xfrm>
          <a:prstGeom prst="rect">
            <a:avLst/>
          </a:prstGeom>
          <a:solidFill>
            <a:schemeClr val="accent3">
              <a:lumMod val="60000"/>
              <a:lumOff val="40000"/>
            </a:schemeClr>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dirty="0" smtClean="0">
                <a:latin typeface="Times New Roman" panose="02020603050405020304" pitchFamily="18" charset="0"/>
                <a:cs typeface="Times New Roman" panose="02020603050405020304" pitchFamily="18" charset="0"/>
              </a:rPr>
              <a:t>Check Banner - for New items to be found in the Notices section</a:t>
            </a:r>
          </a:p>
        </p:txBody>
      </p:sp>
      <p:sp>
        <p:nvSpPr>
          <p:cNvPr id="6" name="Oval 5"/>
          <p:cNvSpPr/>
          <p:nvPr/>
        </p:nvSpPr>
        <p:spPr>
          <a:xfrm>
            <a:off x="1588" y="3224213"/>
            <a:ext cx="2765425" cy="396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2"/>
          <p:cNvSpPr txBox="1">
            <a:spLocks noChangeArrowheads="1"/>
          </p:cNvSpPr>
          <p:nvPr/>
        </p:nvSpPr>
        <p:spPr bwMode="auto">
          <a:xfrm>
            <a:off x="6881813" y="2011363"/>
            <a:ext cx="1951037" cy="1570037"/>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dirty="0">
                <a:latin typeface="Times New Roman" panose="02020603050405020304" pitchFamily="18" charset="0"/>
                <a:cs typeface="Times New Roman" panose="02020603050405020304" pitchFamily="18" charset="0"/>
              </a:rPr>
              <a:t>For Vendor </a:t>
            </a:r>
            <a:r>
              <a:rPr lang="en-US" altLang="en-US" sz="1200" dirty="0" err="1">
                <a:latin typeface="Times New Roman" panose="02020603050405020304" pitchFamily="18" charset="0"/>
                <a:cs typeface="Times New Roman" panose="02020603050405020304" pitchFamily="18" charset="0"/>
              </a:rPr>
              <a:t>Registation</a:t>
            </a:r>
            <a:r>
              <a:rPr lang="en-US" altLang="en-US" sz="1200" dirty="0">
                <a:latin typeface="Times New Roman" panose="02020603050405020304" pitchFamily="18" charset="0"/>
                <a:cs typeface="Times New Roman" panose="02020603050405020304" pitchFamily="18" charset="0"/>
              </a:rPr>
              <a:t> - must have </a:t>
            </a:r>
            <a:r>
              <a:rPr lang="en-US" altLang="en-US" sz="1200" b="1" dirty="0">
                <a:latin typeface="Times New Roman" panose="02020603050405020304" pitchFamily="18" charset="0"/>
                <a:cs typeface="Times New Roman" panose="02020603050405020304" pitchFamily="18" charset="0"/>
              </a:rPr>
              <a:t>prior</a:t>
            </a:r>
            <a:r>
              <a:rPr lang="en-US" altLang="en-US" sz="1200" dirty="0">
                <a:latin typeface="Times New Roman" panose="02020603050405020304" pitchFamily="18" charset="0"/>
                <a:cs typeface="Times New Roman" panose="02020603050405020304" pitchFamily="18" charset="0"/>
              </a:rPr>
              <a:t> SAM Account.</a:t>
            </a:r>
          </a:p>
          <a:p>
            <a:pPr eaLnBrk="1" hangingPunct="1"/>
            <a:r>
              <a:rPr lang="en-US" altLang="en-US" sz="1200" dirty="0">
                <a:latin typeface="Times New Roman" panose="02020603050405020304" pitchFamily="18" charset="0"/>
                <a:cs typeface="Times New Roman" panose="02020603050405020304" pitchFamily="18" charset="0"/>
              </a:rPr>
              <a:t>Registration enables – submission of electronic quotes for RFQ’s. Also to receive solicitation and award notifications.</a:t>
            </a:r>
          </a:p>
        </p:txBody>
      </p:sp>
      <p:sp>
        <p:nvSpPr>
          <p:cNvPr id="9" name="Oval 8"/>
          <p:cNvSpPr/>
          <p:nvPr/>
        </p:nvSpPr>
        <p:spPr>
          <a:xfrm>
            <a:off x="4570413" y="3251200"/>
            <a:ext cx="2003425" cy="3286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flipH="1">
            <a:off x="6573838" y="3298825"/>
            <a:ext cx="307975" cy="1174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
          <p:cNvSpPr txBox="1">
            <a:spLocks noChangeArrowheads="1"/>
          </p:cNvSpPr>
          <p:nvPr/>
        </p:nvSpPr>
        <p:spPr bwMode="auto">
          <a:xfrm>
            <a:off x="1652588" y="3736975"/>
            <a:ext cx="7412037" cy="830997"/>
          </a:xfrm>
          <a:prstGeom prst="rect">
            <a:avLst/>
          </a:prstGeom>
          <a:solidFill>
            <a:schemeClr val="accent3">
              <a:lumMod val="60000"/>
              <a:lumOff val="40000"/>
            </a:schemeClr>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sz="1600" dirty="0" smtClean="0">
                <a:latin typeface="Times New Roman" panose="02020603050405020304" pitchFamily="18" charset="0"/>
                <a:cs typeface="Times New Roman" panose="02020603050405020304" pitchFamily="18" charset="0"/>
              </a:rPr>
              <a:t>DIBBS Helpdesk – if you have DIBBS system questions/issues, or if you need clarification of FAQ’s – </a:t>
            </a:r>
            <a:r>
              <a:rPr lang="en-US" altLang="en-US" sz="1600" dirty="0" err="1" smtClean="0">
                <a:latin typeface="Times New Roman" panose="02020603050405020304" pitchFamily="18" charset="0"/>
                <a:cs typeface="Times New Roman" panose="02020603050405020304" pitchFamily="18" charset="0"/>
              </a:rPr>
              <a:t>ie</a:t>
            </a:r>
            <a:r>
              <a:rPr lang="en-US" altLang="en-US" sz="1600" dirty="0" smtClean="0">
                <a:latin typeface="Times New Roman" panose="02020603050405020304" pitchFamily="18" charset="0"/>
                <a:cs typeface="Times New Roman" panose="02020603050405020304" pitchFamily="18" charset="0"/>
              </a:rPr>
              <a:t> “S</a:t>
            </a:r>
            <a:r>
              <a:rPr lang="en-US" sz="1600" dirty="0" smtClean="0">
                <a:latin typeface="Times New Roman" panose="02020603050405020304" pitchFamily="18" charset="0"/>
                <a:cs typeface="Times New Roman" panose="02020603050405020304" pitchFamily="18" charset="0"/>
              </a:rPr>
              <a:t>uper User left company, we need account deleted” use Contact Us</a:t>
            </a:r>
            <a:endParaRPr lang="en-US" altLang="en-US" sz="1600" dirty="0" smtClean="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flipV="1">
            <a:off x="1116013" y="3806825"/>
            <a:ext cx="536575" cy="222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5"/>
          <p:cNvSpPr txBox="1">
            <a:spLocks noChangeArrowheads="1"/>
          </p:cNvSpPr>
          <p:nvPr/>
        </p:nvSpPr>
        <p:spPr bwMode="auto">
          <a:xfrm>
            <a:off x="134938" y="4933950"/>
            <a:ext cx="6356997" cy="338554"/>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dirty="0">
                <a:latin typeface="Times New Roman" panose="02020603050405020304" pitchFamily="18" charset="0"/>
                <a:cs typeface="Times New Roman" panose="02020603050405020304" pitchFamily="18" charset="0"/>
              </a:rPr>
              <a:t>Auto Solicitations have </a:t>
            </a:r>
            <a:r>
              <a:rPr lang="en-US" altLang="en-US" sz="1600" dirty="0" smtClean="0">
                <a:latin typeface="Times New Roman" panose="02020603050405020304" pitchFamily="18" charset="0"/>
                <a:cs typeface="Times New Roman" panose="02020603050405020304" pitchFamily="18" charset="0"/>
              </a:rPr>
              <a:t>no </a:t>
            </a:r>
            <a:r>
              <a:rPr lang="en-US" altLang="en-US" sz="1600" dirty="0">
                <a:latin typeface="Times New Roman" panose="02020603050405020304" pitchFamily="18" charset="0"/>
                <a:cs typeface="Times New Roman" panose="02020603050405020304" pitchFamily="18" charset="0"/>
              </a:rPr>
              <a:t>Clauses listed, only referenced – see them here</a:t>
            </a:r>
          </a:p>
        </p:txBody>
      </p:sp>
      <p:cxnSp>
        <p:nvCxnSpPr>
          <p:cNvPr id="14" name="Straight Arrow Connector 13"/>
          <p:cNvCxnSpPr/>
          <p:nvPr/>
        </p:nvCxnSpPr>
        <p:spPr>
          <a:xfrm flipH="1">
            <a:off x="2622550" y="5257800"/>
            <a:ext cx="922338" cy="384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5575" y="5580063"/>
            <a:ext cx="2419350" cy="230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2"/>
          <p:cNvSpPr txBox="1">
            <a:spLocks noChangeArrowheads="1"/>
          </p:cNvSpPr>
          <p:nvPr/>
        </p:nvSpPr>
        <p:spPr bwMode="auto">
          <a:xfrm>
            <a:off x="7759700" y="5711825"/>
            <a:ext cx="1011815" cy="369332"/>
          </a:xfrm>
          <a:prstGeom prst="rect">
            <a:avLst/>
          </a:prstGeom>
          <a:solidFill>
            <a:schemeClr val="accent3">
              <a:lumMod val="60000"/>
              <a:lumOff val="40000"/>
            </a:schemeClr>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dirty="0" smtClean="0">
                <a:latin typeface="Times New Roman" panose="02020603050405020304" pitchFamily="18" charset="0"/>
                <a:cs typeface="Times New Roman" panose="02020603050405020304" pitchFamily="18" charset="0"/>
              </a:rPr>
              <a:t>FSC List</a:t>
            </a:r>
          </a:p>
        </p:txBody>
      </p:sp>
      <p:sp>
        <p:nvSpPr>
          <p:cNvPr id="17" name="Oval 16"/>
          <p:cNvSpPr/>
          <p:nvPr/>
        </p:nvSpPr>
        <p:spPr>
          <a:xfrm>
            <a:off x="4802188" y="6156325"/>
            <a:ext cx="3073400" cy="307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58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3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par>
                                <p:cTn id="14" presetID="2" presetClass="entr" presetSubtype="4" fill="hold" grpId="0" nodeType="withEffect">
                                  <p:stCondLst>
                                    <p:cond delay="5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6" presetClass="entr" presetSubtype="21"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par>
                          <p:cTn id="44" fill="hold">
                            <p:stCondLst>
                              <p:cond delay="4000"/>
                            </p:stCondLst>
                            <p:childTnLst>
                              <p:par>
                                <p:cTn id="45" presetID="6" presetClass="entr" presetSubtype="16" fill="hold" grpId="0" nodeType="after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par>
                                <p:cTn id="48" presetID="6" presetClass="entr" presetSubtype="16"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61294" y="279400"/>
            <a:ext cx="6221412"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Help – FAQ Topics</a:t>
            </a:r>
          </a:p>
        </p:txBody>
      </p:sp>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44000" cy="556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704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223169" y="244475"/>
            <a:ext cx="6221412" cy="730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dirty="0" smtClean="0">
                <a:solidFill>
                  <a:schemeClr val="bg1"/>
                </a:solidFill>
                <a:latin typeface="Times New Roman" panose="02020603050405020304" pitchFamily="18" charset="0"/>
                <a:cs typeface="Times New Roman" panose="02020603050405020304" pitchFamily="18" charset="0"/>
              </a:rPr>
              <a:t>Help – Contact Us</a:t>
            </a:r>
          </a:p>
        </p:txBody>
      </p:sp>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3765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a:spLocks noChangeArrowheads="1"/>
          </p:cNvSpPr>
          <p:nvPr/>
        </p:nvSpPr>
        <p:spPr bwMode="auto">
          <a:xfrm>
            <a:off x="3151188" y="1303338"/>
            <a:ext cx="5249862" cy="368300"/>
          </a:xfrm>
          <a:prstGeom prst="rect">
            <a:avLst/>
          </a:prstGeom>
          <a:solidFill>
            <a:srgbClr val="FFFF00"/>
          </a:solidFill>
          <a:ln w="19050">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Fill out as much of the contact information as possible</a:t>
            </a:r>
          </a:p>
        </p:txBody>
      </p:sp>
      <p:sp>
        <p:nvSpPr>
          <p:cNvPr id="5" name="Oval 4"/>
          <p:cNvSpPr/>
          <p:nvPr/>
        </p:nvSpPr>
        <p:spPr>
          <a:xfrm>
            <a:off x="3162300" y="2238375"/>
            <a:ext cx="2343150" cy="960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2"/>
          <p:cNvSpPr txBox="1">
            <a:spLocks noChangeArrowheads="1"/>
          </p:cNvSpPr>
          <p:nvPr/>
        </p:nvSpPr>
        <p:spPr bwMode="auto">
          <a:xfrm>
            <a:off x="5570538" y="4005263"/>
            <a:ext cx="3532187" cy="923925"/>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Describe your issue </a:t>
            </a:r>
          </a:p>
          <a:p>
            <a:pPr eaLnBrk="1" hangingPunct="1"/>
            <a:r>
              <a:rPr lang="en-US" altLang="en-US" dirty="0">
                <a:latin typeface="Times New Roman" panose="02020603050405020304" pitchFamily="18" charset="0"/>
                <a:cs typeface="Times New Roman" panose="02020603050405020304" pitchFamily="18" charset="0"/>
              </a:rPr>
              <a:t>– “System won’t let us change our email &amp; address”</a:t>
            </a:r>
          </a:p>
        </p:txBody>
      </p:sp>
      <p:sp>
        <p:nvSpPr>
          <p:cNvPr id="7" name="Right Arrow 6"/>
          <p:cNvSpPr/>
          <p:nvPr/>
        </p:nvSpPr>
        <p:spPr>
          <a:xfrm>
            <a:off x="2536825" y="4929188"/>
            <a:ext cx="671513" cy="228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rot="2870391">
            <a:off x="8002588" y="6240463"/>
            <a:ext cx="577850" cy="19685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463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362868" y="217487"/>
            <a:ext cx="6413500" cy="661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en-US" altLang="en-US" sz="3100" dirty="0" smtClean="0">
                <a:solidFill>
                  <a:schemeClr val="bg1"/>
                </a:solidFill>
                <a:latin typeface="Times New Roman" panose="02020603050405020304" pitchFamily="18" charset="0"/>
                <a:cs typeface="Times New Roman" panose="02020603050405020304" pitchFamily="18" charset="0"/>
              </a:rPr>
              <a:t>Identifying Federal Supply Classes</a:t>
            </a:r>
            <a:endParaRPr lang="en-US" altLang="en-US" sz="2000"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047750"/>
            <a:ext cx="9148763" cy="556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1"/>
          <p:cNvSpPr txBox="1">
            <a:spLocks noChangeArrowheads="1"/>
          </p:cNvSpPr>
          <p:nvPr/>
        </p:nvSpPr>
        <p:spPr bwMode="auto">
          <a:xfrm>
            <a:off x="2228850" y="2968625"/>
            <a:ext cx="4878388" cy="646331"/>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DLA’s FSC list with corresponding item description</a:t>
            </a:r>
          </a:p>
        </p:txBody>
      </p:sp>
      <p:sp>
        <p:nvSpPr>
          <p:cNvPr id="5" name="TextBox 4"/>
          <p:cNvSpPr txBox="1"/>
          <p:nvPr/>
        </p:nvSpPr>
        <p:spPr>
          <a:xfrm rot="1228011">
            <a:off x="3713163" y="4530042"/>
            <a:ext cx="5530850" cy="369887"/>
          </a:xfrm>
          <a:prstGeom prst="rect">
            <a:avLst/>
          </a:prstGeom>
          <a:noFill/>
        </p:spPr>
        <p:txBody>
          <a:bodyPr>
            <a:spAutoFit/>
          </a:bodyPr>
          <a:lstStyle/>
          <a:p>
            <a:pPr fontAlgn="auto">
              <a:spcBef>
                <a:spcPts val="0"/>
              </a:spcBef>
              <a:spcAft>
                <a:spcPts val="0"/>
              </a:spcAft>
              <a:defRPr/>
            </a:pPr>
            <a:r>
              <a:rPr lang="en-US" dirty="0">
                <a:solidFill>
                  <a:schemeClr val="tx2">
                    <a:lumMod val="75000"/>
                  </a:schemeClr>
                </a:solidFill>
                <a:latin typeface="Times New Roman" panose="02020603050405020304" pitchFamily="18" charset="0"/>
                <a:cs typeface="Times New Roman" panose="02020603050405020304" pitchFamily="18" charset="0"/>
              </a:rPr>
              <a:t>3040 Miscellaneous Power Transmission Equipment</a:t>
            </a:r>
          </a:p>
        </p:txBody>
      </p:sp>
      <p:sp>
        <p:nvSpPr>
          <p:cNvPr id="6" name="TextBox 5"/>
          <p:cNvSpPr txBox="1"/>
          <p:nvPr/>
        </p:nvSpPr>
        <p:spPr>
          <a:xfrm>
            <a:off x="4071938" y="5815013"/>
            <a:ext cx="4813300" cy="584200"/>
          </a:xfrm>
          <a:prstGeom prst="rect">
            <a:avLst/>
          </a:prstGeom>
          <a:solidFill>
            <a:schemeClr val="accent6">
              <a:lumMod val="20000"/>
              <a:lumOff val="80000"/>
            </a:schemeClr>
          </a:solidFill>
          <a:ln w="12700">
            <a:solidFill>
              <a:srgbClr val="FF0000"/>
            </a:solidFill>
          </a:ln>
        </p:spPr>
        <p:txBody>
          <a:bodyPr>
            <a:spAutoFit/>
          </a:bodyPr>
          <a:lstStyle/>
          <a:p>
            <a:pPr>
              <a:defRPr/>
            </a:pPr>
            <a:r>
              <a:rPr lang="en-US" sz="1600" dirty="0">
                <a:latin typeface="Times New Roman" panose="02020603050405020304" pitchFamily="18" charset="0"/>
                <a:cs typeface="Times New Roman" panose="02020603050405020304" pitchFamily="18" charset="0"/>
              </a:rPr>
              <a:t>Think of an FSC as an “area code” of a phone number &amp; each FSC having thousands of NSNs in it’s “area code”</a:t>
            </a:r>
          </a:p>
        </p:txBody>
      </p:sp>
    </p:spTree>
    <p:extLst>
      <p:ext uri="{BB962C8B-B14F-4D97-AF65-F5344CB8AC3E}">
        <p14:creationId xmlns:p14="http://schemas.microsoft.com/office/powerpoint/2010/main" val="80420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64394" y="236537"/>
            <a:ext cx="7415212" cy="998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400" dirty="0" smtClean="0">
                <a:solidFill>
                  <a:schemeClr val="bg1"/>
                </a:solidFill>
                <a:latin typeface="Times New Roman" panose="02020603050405020304" pitchFamily="18" charset="0"/>
                <a:cs typeface="Times New Roman" panose="02020603050405020304" pitchFamily="18" charset="0"/>
              </a:rPr>
              <a:t>DIBBS Home Page (lower part)</a:t>
            </a:r>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44000" cy="545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9375" y="933450"/>
            <a:ext cx="3148013" cy="4619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13"/>
          <p:cNvSpPr txBox="1">
            <a:spLocks noChangeArrowheads="1"/>
          </p:cNvSpPr>
          <p:nvPr/>
        </p:nvSpPr>
        <p:spPr bwMode="auto">
          <a:xfrm>
            <a:off x="2286000" y="2430463"/>
            <a:ext cx="2112963" cy="646112"/>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Links go to each locations home page</a:t>
            </a:r>
          </a:p>
        </p:txBody>
      </p:sp>
      <p:sp>
        <p:nvSpPr>
          <p:cNvPr id="6" name="TextBox 5"/>
          <p:cNvSpPr txBox="1">
            <a:spLocks noChangeArrowheads="1"/>
          </p:cNvSpPr>
          <p:nvPr/>
        </p:nvSpPr>
        <p:spPr bwMode="auto">
          <a:xfrm>
            <a:off x="5608638" y="1404938"/>
            <a:ext cx="3033712" cy="922337"/>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IT Systems, Professional / Management Services; Enterprise-wide Requirements</a:t>
            </a:r>
          </a:p>
        </p:txBody>
      </p:sp>
      <p:sp>
        <p:nvSpPr>
          <p:cNvPr id="7" name="Oval 6"/>
          <p:cNvSpPr/>
          <p:nvPr/>
        </p:nvSpPr>
        <p:spPr>
          <a:xfrm>
            <a:off x="79375" y="5003800"/>
            <a:ext cx="1036638" cy="225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15"/>
          <p:cNvSpPr txBox="1">
            <a:spLocks noChangeArrowheads="1"/>
          </p:cNvSpPr>
          <p:nvPr/>
        </p:nvSpPr>
        <p:spPr bwMode="auto">
          <a:xfrm>
            <a:off x="5224463" y="5618163"/>
            <a:ext cx="3879850" cy="923925"/>
          </a:xfrm>
          <a:prstGeom prst="rect">
            <a:avLst/>
          </a:prstGeom>
          <a:solidFill>
            <a:srgbClr val="FFFF00"/>
          </a:solidFill>
          <a:ln w="19050">
            <a:solidFill>
              <a:srgbClr val="FF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latin typeface="Times New Roman" panose="02020603050405020304" pitchFamily="18" charset="0"/>
                <a:cs typeface="Times New Roman" panose="02020603050405020304" pitchFamily="18" charset="0"/>
              </a:rPr>
              <a:t>DIBBS Notices such as System Updates and Other Opportunities – recommended check weekly if not daily</a:t>
            </a:r>
          </a:p>
        </p:txBody>
      </p:sp>
    </p:spTree>
    <p:extLst>
      <p:ext uri="{BB962C8B-B14F-4D97-AF65-F5344CB8AC3E}">
        <p14:creationId xmlns:p14="http://schemas.microsoft.com/office/powerpoint/2010/main" val="22227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6" presetClass="entr" presetSubtype="16" fill="hold" grpId="0"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3500"/>
                            </p:stCondLst>
                            <p:childTnLst>
                              <p:par>
                                <p:cTn id="17" presetID="21" presetClass="entr" presetSubtype="1"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6000"/>
                            </p:stCondLst>
                            <p:childTnLst>
                              <p:par>
                                <p:cTn id="21" presetID="31"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 for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559</TotalTime>
  <Words>4241</Words>
  <Application>Microsoft Office PowerPoint</Application>
  <PresentationFormat>On-screen Show (4:3)</PresentationFormat>
  <Paragraphs>441</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ＭＳ Ｐゴシック</vt:lpstr>
      <vt:lpstr>Arial</vt:lpstr>
      <vt:lpstr>Calibri</vt:lpstr>
      <vt:lpstr>Cambria Math</vt:lpstr>
      <vt:lpstr>Copperplate Gothic Bold</vt:lpstr>
      <vt:lpstr>Times New Roman</vt:lpstr>
      <vt:lpstr>Title</vt:lpstr>
      <vt:lpstr>1_Template for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Imani D CIV DLA OFFICE OF DIRECTOR (US)</dc:creator>
  <cp:lastModifiedBy>Brino-Blackwell, Donna J CIV DLA LAND AND MARITIME (US)</cp:lastModifiedBy>
  <cp:revision>78</cp:revision>
  <cp:lastPrinted>2017-09-14T17:58:24Z</cp:lastPrinted>
  <dcterms:created xsi:type="dcterms:W3CDTF">2017-07-21T18:59:25Z</dcterms:created>
  <dcterms:modified xsi:type="dcterms:W3CDTF">2019-10-03T19:08:03Z</dcterms:modified>
</cp:coreProperties>
</file>