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ca7a96cf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ca7a96cf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0b264e48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0b264e48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01efb66a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01efb66a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01efb66a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01efb66a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01efb66a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01efb66a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title"/>
          </p:nvPr>
        </p:nvSpPr>
        <p:spPr>
          <a:xfrm>
            <a:off x="457200" y="205978"/>
            <a:ext cx="82296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22172A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457200" y="998935"/>
            <a:ext cx="8229600" cy="3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22172A"/>
                </a:solidFill>
              </a:defRPr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○"/>
              <a:defRPr>
                <a:solidFill>
                  <a:srgbClr val="4CB2B3"/>
                </a:solidFill>
              </a:defRPr>
            </a:lvl2pPr>
            <a:lvl3pPr indent="-393700" lvl="2" marL="1371600" rtl="0" algn="l">
              <a:spcBef>
                <a:spcPts val="520"/>
              </a:spcBef>
              <a:spcAft>
                <a:spcPts val="0"/>
              </a:spcAft>
              <a:buClr>
                <a:srgbClr val="22172A"/>
              </a:buClr>
              <a:buSzPts val="2600"/>
              <a:buChar char="■"/>
              <a:defRPr>
                <a:solidFill>
                  <a:srgbClr val="22172A"/>
                </a:solidFill>
              </a:defRPr>
            </a:lvl3pPr>
            <a:lvl4pPr indent="-381000" lvl="3" marL="1828800" rtl="0" algn="l">
              <a:spcBef>
                <a:spcPts val="480"/>
              </a:spcBef>
              <a:spcAft>
                <a:spcPts val="0"/>
              </a:spcAft>
              <a:buClr>
                <a:srgbClr val="4CB2B3"/>
              </a:buClr>
              <a:buSzPts val="2400"/>
              <a:buChar char="●"/>
              <a:defRPr>
                <a:solidFill>
                  <a:srgbClr val="4CB2B3"/>
                </a:solidFill>
              </a:defRPr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rgbClr val="22172A"/>
              </a:buClr>
              <a:buSzPts val="2000"/>
              <a:buChar char="○"/>
              <a:defRPr>
                <a:solidFill>
                  <a:srgbClr val="22172A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MK_basis (blue)">
  <p:cSld name="SMK_basis (blue)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0"/>
            <a:ext cx="9144000" cy="991200"/>
          </a:xfrm>
          <a:prstGeom prst="rect">
            <a:avLst/>
          </a:prstGeom>
          <a:solidFill>
            <a:srgbClr val="55BFD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>
            <p:ph type="title"/>
          </p:nvPr>
        </p:nvSpPr>
        <p:spPr>
          <a:xfrm>
            <a:off x="628650" y="460638"/>
            <a:ext cx="7886700" cy="10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332"/>
              </a:buClr>
              <a:buSzPts val="2800"/>
              <a:buFont typeface="Arial Black"/>
              <a:buNone/>
              <a:defRPr sz="2800">
                <a:solidFill>
                  <a:srgbClr val="32333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628650" y="1671637"/>
            <a:ext cx="7886700" cy="29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23332"/>
              </a:buClr>
              <a:buSzPts val="1600"/>
              <a:buChar char="●"/>
              <a:defRPr sz="1600">
                <a:solidFill>
                  <a:srgbClr val="323332"/>
                </a:solidFill>
              </a:defRPr>
            </a:lvl1pPr>
            <a:lvl2pPr indent="-3302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92AA"/>
              </a:buClr>
              <a:buSzPts val="1600"/>
              <a:buChar char="○"/>
              <a:defRPr sz="1600">
                <a:solidFill>
                  <a:srgbClr val="0092AA"/>
                </a:solidFill>
              </a:defRPr>
            </a:lvl2pPr>
            <a:lvl3pPr indent="-3302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332"/>
              </a:buClr>
              <a:buSzPts val="1600"/>
              <a:buChar char="■"/>
              <a:defRPr sz="1600">
                <a:solidFill>
                  <a:srgbClr val="323332"/>
                </a:solidFill>
              </a:defRPr>
            </a:lvl3pPr>
            <a:lvl4pPr indent="-3302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92AA"/>
              </a:buClr>
              <a:buSzPts val="1600"/>
              <a:buChar char="●"/>
              <a:defRPr sz="1600">
                <a:solidFill>
                  <a:srgbClr val="0092AA"/>
                </a:solidFill>
              </a:defRPr>
            </a:lvl4pPr>
            <a:lvl5pPr indent="-3302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23332"/>
              </a:buClr>
              <a:buSzPts val="1600"/>
              <a:buChar char="○"/>
              <a:defRPr sz="1600">
                <a:solidFill>
                  <a:srgbClr val="323332"/>
                </a:solidFill>
              </a:defRPr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2951163" y="4767263"/>
            <a:ext cx="3241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92AA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8" name="Google Shape;68;p14"/>
          <p:cNvCxnSpPr/>
          <p:nvPr/>
        </p:nvCxnSpPr>
        <p:spPr>
          <a:xfrm>
            <a:off x="2951163" y="4767263"/>
            <a:ext cx="3241800" cy="0"/>
          </a:xfrm>
          <a:prstGeom prst="straightConnector1">
            <a:avLst/>
          </a:prstGeom>
          <a:noFill/>
          <a:ln cap="flat" cmpd="sng" w="9525">
            <a:solidFill>
              <a:srgbClr val="0092AA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69" name="Google Shape;69;p14"/>
          <p:cNvPicPr preferRelativeResize="0"/>
          <p:nvPr/>
        </p:nvPicPr>
        <p:blipFill rotWithShape="1">
          <a:blip r:embed="rId2">
            <a:alphaModFix amt="29000"/>
          </a:blip>
          <a:srcRect b="0" l="0" r="0" t="0"/>
          <a:stretch/>
        </p:blipFill>
        <p:spPr>
          <a:xfrm>
            <a:off x="3946334" y="67316"/>
            <a:ext cx="1249512" cy="846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 1">
  <p:cSld name="Sectiekop">
    <p:bg>
      <p:bgPr>
        <a:solidFill>
          <a:srgbClr val="4CB2B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5800" y="228600"/>
            <a:ext cx="533401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>
            <p:ph type="ctrTitle"/>
          </p:nvPr>
        </p:nvSpPr>
        <p:spPr>
          <a:xfrm>
            <a:off x="685800" y="864823"/>
            <a:ext cx="7772400" cy="258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22172A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685800" y="3461657"/>
            <a:ext cx="7772400" cy="1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ctrTitle"/>
          </p:nvPr>
        </p:nvSpPr>
        <p:spPr>
          <a:xfrm>
            <a:off x="311700" y="9816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Calibri"/>
                <a:ea typeface="Calibri"/>
                <a:cs typeface="Calibri"/>
                <a:sym typeface="Calibri"/>
              </a:rPr>
              <a:t>Leerlabo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Calibri"/>
                <a:ea typeface="Calibri"/>
                <a:cs typeface="Calibri"/>
                <a:sym typeface="Calibri"/>
              </a:rPr>
              <a:t>Onderwijs aan Tieners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575" y="252038"/>
            <a:ext cx="2350900" cy="63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6600" y="169875"/>
            <a:ext cx="939448" cy="63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3125" y="2905325"/>
            <a:ext cx="2872924" cy="19152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Afronder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/>
              <a:t>Leervraag afbakenen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/>
              <a:t>Exit Ticket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/>
              <a:t>Doelen bereikt?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Opdracht </a:t>
            </a:r>
            <a:endParaRPr/>
          </a:p>
        </p:txBody>
      </p:sp>
      <p:sp>
        <p:nvSpPr>
          <p:cNvPr id="93" name="Google Shape;93;p18"/>
          <p:cNvSpPr txBox="1"/>
          <p:nvPr>
            <p:ph idx="4294967295" type="body"/>
          </p:nvPr>
        </p:nvSpPr>
        <p:spPr>
          <a:xfrm>
            <a:off x="311700" y="1505700"/>
            <a:ext cx="84282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Leervraag afbakenen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leervraag is een “onderzoeksvraag”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</a:pPr>
            <a:r>
              <a:rPr lang="n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vanuit een theoretisch kader ga je op praktijkonderzoek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</a:pPr>
            <a:r>
              <a:rPr lang="n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praktijkonderzoek = observatie, bevraging, enquête, focusgroep…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leervraag is “persoonlijk” en is dus van toepassing op jouw context (iemand die het onderzoek in zijn/haar context doet, kan tot andere vaststellingen komen).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leervraag is géén “opzoekvraag” (“Wat is een krachtige leeromgeving”). Opzoeken kan wel stap 1 zijn -&gt; “Hoe maak ik mijn leeromgeving nog krachtiger?”. 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Exit ticket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Doelen bereikt?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Opdrachten tegen sessie 2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 sz="1800"/>
              <a:t>Observatie-opdracht executieve functies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 sz="1800"/>
              <a:t>Leervraag posten.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 sz="1800"/>
              <a:t>Eigen les meebrengen die je gaat geven tussen sessie 2 en 3. 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