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6858000" cy="9144000" type="screen4x3"/>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55">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10+cPljDbB06//JcliowAkFVV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1A3743-64DF-4112-9E16-3AC89745F277}">
  <a:tblStyle styleId="{071A3743-64DF-4112-9E16-3AC89745F27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ACB2FB0-E664-4C67-9BB2-D04807965F2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1"/>
    <p:restoredTop sz="94696"/>
  </p:normalViewPr>
  <p:slideViewPr>
    <p:cSldViewPr snapToGrid="0">
      <p:cViewPr>
        <p:scale>
          <a:sx n="100" d="100"/>
          <a:sy n="100" d="100"/>
        </p:scale>
        <p:origin x="1072" y="-1048"/>
      </p:cViewPr>
      <p:guideLst>
        <p:guide orient="horz" pos="2880"/>
        <p:guide pos="2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19" Type="http://customschemas.google.com/relationships/presentationmetadata" Target="metadata"/><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9412" cy="493712"/>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4" name="Google Shape;4;n"/>
          <p:cNvSpPr txBox="1">
            <a:spLocks noGrp="1"/>
          </p:cNvSpPr>
          <p:nvPr>
            <p:ph type="dt" idx="10"/>
          </p:nvPr>
        </p:nvSpPr>
        <p:spPr>
          <a:xfrm>
            <a:off x="3814762" y="0"/>
            <a:ext cx="2919412" cy="493712"/>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Malgun Gothic"/>
                <a:ea typeface="Malgun Gothic"/>
                <a:cs typeface="Malgun Gothic"/>
                <a:sym typeface="Malgun Gothic"/>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5" name="Google Shape;5;n"/>
          <p:cNvSpPr>
            <a:spLocks noGrp="1" noRot="1" noChangeAspect="1"/>
          </p:cNvSpPr>
          <p:nvPr>
            <p:ph type="sldImg" idx="3"/>
          </p:nvPr>
        </p:nvSpPr>
        <p:spPr>
          <a:xfrm>
            <a:off x="1981200" y="739775"/>
            <a:ext cx="2773362" cy="37004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0" y="4686300"/>
            <a:ext cx="5389562" cy="444023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371012"/>
            <a:ext cx="2919412" cy="49371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8" name="Google Shape;8;n"/>
          <p:cNvSpPr txBox="1">
            <a:spLocks noGrp="1"/>
          </p:cNvSpPr>
          <p:nvPr>
            <p:ph type="sldNum" idx="12"/>
          </p:nvPr>
        </p:nvSpPr>
        <p:spPr>
          <a:xfrm>
            <a:off x="3814762" y="9371012"/>
            <a:ext cx="2919412" cy="4937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Malgun Gothic"/>
              <a:buNone/>
            </a:pPr>
            <a:fld id="{00000000-1234-1234-1234-123412341234}" type="slidenum">
              <a:rPr lang="en-US" sz="1200" b="0" i="0" u="none" strike="noStrike" cap="none">
                <a:solidFill>
                  <a:srgbClr val="000000"/>
                </a:solidFill>
                <a:latin typeface="Malgun Gothic"/>
                <a:ea typeface="Malgun Gothic"/>
                <a:cs typeface="Malgun Gothic"/>
                <a:sym typeface="Malgun Gothic"/>
              </a:rPr>
              <a:t>‹#›</a:t>
            </a:fld>
            <a:endParaRPr/>
          </a:p>
        </p:txBody>
      </p:sp>
    </p:spTree>
    <p:extLst>
      <p:ext uri="{BB962C8B-B14F-4D97-AF65-F5344CB8AC3E}">
        <p14:creationId xmlns:p14="http://schemas.microsoft.com/office/powerpoint/2010/main" val="313986199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Google Shape;86;p1:notes"/>
          <p:cNvSpPr txBox="1">
            <a:spLocks noGrp="1"/>
          </p:cNvSpPr>
          <p:nvPr>
            <p:ph type="body" idx="1"/>
          </p:nvPr>
        </p:nvSpPr>
        <p:spPr>
          <a:xfrm>
            <a:off x="673100" y="4686300"/>
            <a:ext cx="5389562" cy="44402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p:nvPr/>
        </p:nvSpPr>
        <p:spPr>
          <a:xfrm>
            <a:off x="3814762" y="9371012"/>
            <a:ext cx="2919412" cy="4937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Gulim"/>
              <a:buNone/>
            </a:pPr>
            <a:fld id="{00000000-1234-1234-1234-123412341234}" type="slidenum">
              <a:rPr lang="en-US" sz="1800" b="0" i="0" u="none">
                <a:solidFill>
                  <a:srgbClr val="000000"/>
                </a:solidFill>
                <a:latin typeface="Gulim"/>
                <a:ea typeface="Gulim"/>
                <a:cs typeface="Gulim"/>
                <a:sym typeface="Gulim"/>
              </a:rPr>
              <a:t>1</a:t>
            </a:fld>
            <a:endParaRPr/>
          </a:p>
        </p:txBody>
      </p:sp>
    </p:spTree>
    <p:extLst>
      <p:ext uri="{BB962C8B-B14F-4D97-AF65-F5344CB8AC3E}">
        <p14:creationId xmlns:p14="http://schemas.microsoft.com/office/powerpoint/2010/main" val="1348132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582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3: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125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제목 슬라이드" type="title">
  <p:cSld name="TITLE">
    <p:spTree>
      <p:nvGrpSpPr>
        <p:cNvPr id="1" name="Shape 15"/>
        <p:cNvGrpSpPr/>
        <p:nvPr/>
      </p:nvGrpSpPr>
      <p:grpSpPr>
        <a:xfrm>
          <a:off x="0" y="0"/>
          <a:ext cx="0" cy="0"/>
          <a:chOff x="0" y="0"/>
          <a:chExt cx="0" cy="0"/>
        </a:xfrm>
      </p:grpSpPr>
      <p:sp>
        <p:nvSpPr>
          <p:cNvPr id="16" name="Google Shape;16;p6"/>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6"/>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6"/>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콘텐츠 2개" type="twoObj">
  <p:cSld name="TWO_OBJECTS">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15"/>
          <p:cNvSpPr txBox="1">
            <a:spLocks noGrp="1"/>
          </p:cNvSpPr>
          <p:nvPr>
            <p:ph type="body" idx="1"/>
          </p:nvPr>
        </p:nvSpPr>
        <p:spPr>
          <a:xfrm>
            <a:off x="257175" y="2844800"/>
            <a:ext cx="2257425" cy="8045451"/>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4" name="Google Shape;74;p15"/>
          <p:cNvSpPr txBox="1">
            <a:spLocks noGrp="1"/>
          </p:cNvSpPr>
          <p:nvPr>
            <p:ph type="body" idx="2"/>
          </p:nvPr>
        </p:nvSpPr>
        <p:spPr>
          <a:xfrm>
            <a:off x="2628900" y="2844800"/>
            <a:ext cx="2257425" cy="8045451"/>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5" name="Google Shape;75;p15"/>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구역 머리글" type="secHead">
  <p:cSld name="SECTION_HEADER">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6"/>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81" name="Google Shape;81;p16"/>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cSld name="OBJECT">
    <p:spTree>
      <p:nvGrpSpPr>
        <p:cNvPr id="1" name="Shape 21"/>
        <p:cNvGrpSpPr/>
        <p:nvPr/>
      </p:nvGrpSpPr>
      <p:grpSpPr>
        <a:xfrm>
          <a:off x="0" y="0"/>
          <a:ext cx="0" cy="0"/>
          <a:chOff x="0" y="0"/>
          <a:chExt cx="0" cy="0"/>
        </a:xfrm>
      </p:grpSpPr>
      <p:sp>
        <p:nvSpPr>
          <p:cNvPr id="22" name="Google Shape;22;p7"/>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7"/>
          <p:cNvSpPr txBox="1">
            <a:spLocks noGrp="1"/>
          </p:cNvSpPr>
          <p:nvPr>
            <p:ph type="body" idx="1"/>
          </p:nvPr>
        </p:nvSpPr>
        <p:spPr>
          <a:xfrm>
            <a:off x="342900" y="2133600"/>
            <a:ext cx="6172200" cy="6034087"/>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7"/>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세로 제목 및 텍스트" type="vertTitleAndTx">
  <p:cSld name="VERTICAL_TITLE_AND_VERTICAL_TEX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rot="5400000">
            <a:off x="-892969" y="5110957"/>
            <a:ext cx="10401300" cy="11572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8"/>
          <p:cNvSpPr txBox="1">
            <a:spLocks noGrp="1"/>
          </p:cNvSpPr>
          <p:nvPr>
            <p:ph type="body" idx="1"/>
          </p:nvPr>
        </p:nvSpPr>
        <p:spPr>
          <a:xfrm rot="5400000">
            <a:off x="-3264693" y="4010820"/>
            <a:ext cx="10401300" cy="33575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8"/>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제목 및 세로 텍스트" type="vertTx">
  <p:cSld name="VERTICAL_TEXT">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9"/>
          <p:cNvSpPr txBox="1">
            <a:spLocks noGrp="1"/>
          </p:cNvSpPr>
          <p:nvPr>
            <p:ph type="body" idx="1"/>
          </p:nvPr>
        </p:nvSpPr>
        <p:spPr>
          <a:xfrm rot="5400000">
            <a:off x="411957" y="2064543"/>
            <a:ext cx="6034087" cy="6172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9"/>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9"/>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캡션 있는 그림" type="picTx">
  <p:cSld name="PICTURE_WITH_CAPTION_TEXT">
    <p:spTree>
      <p:nvGrpSpPr>
        <p:cNvPr id="1" name="Shape 39"/>
        <p:cNvGrpSpPr/>
        <p:nvPr/>
      </p:nvGrpSpPr>
      <p:grpSpPr>
        <a:xfrm>
          <a:off x="0" y="0"/>
          <a:ext cx="0" cy="0"/>
          <a:chOff x="0" y="0"/>
          <a:chExt cx="0" cy="0"/>
        </a:xfrm>
      </p:grpSpPr>
      <p:sp>
        <p:nvSpPr>
          <p:cNvPr id="40" name="Google Shape;40;p10"/>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10"/>
          <p:cNvSpPr>
            <a:spLocks noGrp="1"/>
          </p:cNvSpPr>
          <p:nvPr>
            <p:ph type="pic" idx="2"/>
          </p:nvPr>
        </p:nvSpPr>
        <p:spPr>
          <a:xfrm>
            <a:off x="1344216" y="817033"/>
            <a:ext cx="4114800" cy="5486400"/>
          </a:xfrm>
          <a:prstGeom prst="rect">
            <a:avLst/>
          </a:prstGeom>
          <a:noFill/>
          <a:ln>
            <a:noFill/>
          </a:ln>
        </p:spPr>
      </p:sp>
      <p:sp>
        <p:nvSpPr>
          <p:cNvPr id="42" name="Google Shape;42;p10"/>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3" name="Google Shape;43;p10"/>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캡션 있는 콘텐츠" type="objTx">
  <p:cSld name="OBJECT_WITH_CAPTION_TEX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11"/>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49" name="Google Shape;49;p11"/>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0" name="Google Shape;50;p11"/>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빈 화면"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2"/>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만" type="titleOnly">
  <p:cSld name="TITLE_ONLY">
    <p:spTree>
      <p:nvGrpSpPr>
        <p:cNvPr id="1" name="Shape 57"/>
        <p:cNvGrpSpPr/>
        <p:nvPr/>
      </p:nvGrpSpPr>
      <p:grpSpPr>
        <a:xfrm>
          <a:off x="0" y="0"/>
          <a:ext cx="0" cy="0"/>
          <a:chOff x="0" y="0"/>
          <a:chExt cx="0" cy="0"/>
        </a:xfrm>
      </p:grpSpPr>
      <p:sp>
        <p:nvSpPr>
          <p:cNvPr id="58" name="Google Shape;58;p13"/>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3"/>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3"/>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비교" type="twoTxTwoObj">
  <p:cSld name="TWO_OBJECTS_WITH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4"/>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5" name="Google Shape;65;p14"/>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6" name="Google Shape;66;p14"/>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7" name="Google Shape;67;p14"/>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8" name="Google Shape;68;p14"/>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4"/>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1pPr>
            <a:lvl2pPr marR="0" lvl="1"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2pPr>
            <a:lvl3pPr marR="0" lvl="2"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3pPr>
            <a:lvl4pPr marR="0" lvl="3"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4pPr>
            <a:lvl5pPr marR="0" lvl="4"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5pPr>
            <a:lvl6pPr marR="0" lvl="5"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6pPr>
            <a:lvl7pPr marR="0" lvl="6"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7pPr>
            <a:lvl8pPr marR="0" lvl="7"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8pPr>
            <a:lvl9pPr marR="0" lvl="8"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9pPr>
          </a:lstStyle>
          <a:p>
            <a:endParaRPr/>
          </a:p>
        </p:txBody>
      </p:sp>
      <p:sp>
        <p:nvSpPr>
          <p:cNvPr id="11" name="Google Shape;11;p5"/>
          <p:cNvSpPr txBox="1">
            <a:spLocks noGrp="1"/>
          </p:cNvSpPr>
          <p:nvPr>
            <p:ph type="body" idx="1"/>
          </p:nvPr>
        </p:nvSpPr>
        <p:spPr>
          <a:xfrm>
            <a:off x="342900" y="2133600"/>
            <a:ext cx="6172200" cy="6034087"/>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Malgun Gothic"/>
                <a:ea typeface="Malgun Gothic"/>
                <a:cs typeface="Malgun Gothic"/>
                <a:sym typeface="Malgun Gothic"/>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
        <p:nvSpPr>
          <p:cNvPr id="12" name="Google Shape;12;p5"/>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Malgun Gothic"/>
                <a:ea typeface="Malgun Gothic"/>
                <a:cs typeface="Malgun Gothic"/>
                <a:sym typeface="Malgun Gothic"/>
              </a:defRPr>
            </a:lvl1pPr>
            <a:lvl2pPr marR="0" lvl="1"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9pPr>
          </a:lstStyle>
          <a:p>
            <a:endParaRPr/>
          </a:p>
        </p:txBody>
      </p:sp>
      <p:sp>
        <p:nvSpPr>
          <p:cNvPr id="13" name="Google Shape;13;p5"/>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9pPr>
          </a:lstStyle>
          <a:p>
            <a:endParaRPr/>
          </a:p>
        </p:txBody>
      </p:sp>
      <p:sp>
        <p:nvSpPr>
          <p:cNvPr id="14" name="Google Shape;14;p5"/>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1pPr>
            <a:lvl2pPr marL="0" marR="0" lvl="1"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2pPr>
            <a:lvl3pPr marL="0" marR="0" lvl="2"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3pPr>
            <a:lvl4pPr marL="0" marR="0" lvl="3"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4pPr>
            <a:lvl5pPr marL="0" marR="0" lvl="4"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5pPr>
            <a:lvl6pPr marL="0" marR="0" lvl="5"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6pPr>
            <a:lvl7pPr marL="0" marR="0" lvl="6"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7pPr>
            <a:lvl8pPr marL="0" marR="0" lvl="7"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8pPr>
            <a:lvl9pPr marL="0" marR="0" lvl="8"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hrd.seoul.go.kr/shrdc" TargetMode="Externa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274624" y="718143"/>
            <a:ext cx="5764226" cy="33851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600"/>
              <a:buFont typeface="Malgun Gothic"/>
              <a:buNone/>
            </a:pPr>
            <a:r>
              <a:rPr lang="en-US" sz="1600" b="1" i="0" u="none" strike="noStrike" cap="none" dirty="0" smtClean="0">
                <a:solidFill>
                  <a:schemeClr val="dk1"/>
                </a:solidFill>
                <a:latin typeface="Open Sans" panose="020B0604020202020204" charset="0"/>
                <a:ea typeface="Open Sans" panose="020B0604020202020204" charset="0"/>
                <a:cs typeface="Open Sans" panose="020B0604020202020204" charset="0"/>
                <a:sym typeface="Open Sans"/>
              </a:rPr>
              <a:t>2023 ONLINE </a:t>
            </a:r>
            <a:r>
              <a:rPr lang="en-US" sz="1600" b="1" dirty="0" smtClean="0">
                <a:solidFill>
                  <a:schemeClr val="dk1"/>
                </a:solidFill>
                <a:latin typeface="Open Sans" panose="020B0604020202020204" charset="0"/>
                <a:ea typeface="Open Sans" panose="020B0604020202020204" charset="0"/>
                <a:cs typeface="Open Sans" panose="020B0604020202020204" charset="0"/>
                <a:sym typeface="Open Sans"/>
              </a:rPr>
              <a:t>TRAINING </a:t>
            </a:r>
            <a:r>
              <a:rPr lang="en-US" sz="1600" b="1" i="0" u="none" strike="noStrike" cap="none" dirty="0">
                <a:solidFill>
                  <a:schemeClr val="dk1"/>
                </a:solidFill>
                <a:latin typeface="Open Sans" panose="020B0604020202020204" charset="0"/>
                <a:ea typeface="Open Sans" panose="020B0604020202020204" charset="0"/>
                <a:cs typeface="Open Sans" panose="020B0604020202020204" charset="0"/>
                <a:sym typeface="Open Sans"/>
              </a:rPr>
              <a:t>PROGRAM APPLICATION FORM</a:t>
            </a:r>
            <a:endParaRPr b="1" dirty="0">
              <a:latin typeface="Open Sans" panose="020B0604020202020204" charset="0"/>
              <a:ea typeface="Open Sans" panose="020B0604020202020204" charset="0"/>
              <a:cs typeface="Open Sans" panose="020B0604020202020204" charset="0"/>
              <a:sym typeface="Open Sans"/>
            </a:endParaRPr>
          </a:p>
        </p:txBody>
      </p:sp>
      <p:sp>
        <p:nvSpPr>
          <p:cNvPr id="90" name="Google Shape;90;p1"/>
          <p:cNvSpPr txBox="1"/>
          <p:nvPr/>
        </p:nvSpPr>
        <p:spPr>
          <a:xfrm>
            <a:off x="274662" y="1022612"/>
            <a:ext cx="4921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200" b="1" i="0" u="none" strike="noStrike" cap="none" dirty="0">
                <a:solidFill>
                  <a:schemeClr val="dk1"/>
                </a:solidFill>
                <a:latin typeface="Open Sans"/>
                <a:ea typeface="Open Sans"/>
                <a:cs typeface="Open Sans"/>
                <a:sym typeface="Open Sans"/>
              </a:rPr>
              <a:t>Seoul Human Resource Development Center(SHRDC)</a:t>
            </a:r>
            <a:endParaRPr b="1" dirty="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200"/>
              <a:buFont typeface="Malgun Gothic"/>
              <a:buNone/>
            </a:pPr>
            <a:r>
              <a:rPr lang="en-US" sz="1200" b="1" i="0" u="none" strike="noStrike" cap="none" dirty="0">
                <a:solidFill>
                  <a:schemeClr val="dk1"/>
                </a:solidFill>
                <a:latin typeface="Open Sans"/>
                <a:ea typeface="Open Sans"/>
                <a:cs typeface="Open Sans"/>
                <a:sym typeface="Open Sans"/>
              </a:rPr>
              <a:t>Metropolis International Training Institute Headquarters</a:t>
            </a:r>
            <a:endParaRPr b="1" dirty="0">
              <a:latin typeface="Open Sans"/>
              <a:ea typeface="Open Sans"/>
              <a:cs typeface="Open Sans"/>
              <a:sym typeface="Open Sans"/>
            </a:endParaRPr>
          </a:p>
        </p:txBody>
      </p:sp>
      <p:sp>
        <p:nvSpPr>
          <p:cNvPr id="91" name="Google Shape;91;p1"/>
          <p:cNvSpPr txBox="1"/>
          <p:nvPr/>
        </p:nvSpPr>
        <p:spPr>
          <a:xfrm>
            <a:off x="5154612" y="971550"/>
            <a:ext cx="1143000" cy="1403350"/>
          </a:xfrm>
          <a:prstGeom prst="rect">
            <a:avLst/>
          </a:prstGeom>
          <a:noFill/>
          <a:ln w="158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Attach</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Your</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Scanned</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Photo </a:t>
            </a:r>
            <a:endParaRPr/>
          </a:p>
        </p:txBody>
      </p:sp>
      <p:sp>
        <p:nvSpPr>
          <p:cNvPr id="92" name="Google Shape;92;p1"/>
          <p:cNvSpPr txBox="1"/>
          <p:nvPr/>
        </p:nvSpPr>
        <p:spPr>
          <a:xfrm>
            <a:off x="341250" y="1456275"/>
            <a:ext cx="4788000" cy="707846"/>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dirty="0" err="1">
                <a:solidFill>
                  <a:schemeClr val="dk1"/>
                </a:solidFill>
                <a:latin typeface="맑은 고딕" panose="020B0503020000020004" pitchFamily="50" charset="-127"/>
                <a:ea typeface="맑은 고딕" panose="020B0503020000020004" pitchFamily="50" charset="-127"/>
                <a:cs typeface="Open Sans"/>
                <a:sym typeface="Open Sans"/>
              </a:rPr>
              <a:t>Nambusunhwan-ro</a:t>
            </a: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 340-gil 58, </a:t>
            </a:r>
            <a:r>
              <a:rPr lang="en-US" sz="1000" i="0" u="none" strike="noStrike" cap="none" dirty="0" err="1">
                <a:solidFill>
                  <a:schemeClr val="dk1"/>
                </a:solidFill>
                <a:latin typeface="맑은 고딕" panose="020B0503020000020004" pitchFamily="50" charset="-127"/>
                <a:ea typeface="맑은 고딕" panose="020B0503020000020004" pitchFamily="50" charset="-127"/>
                <a:cs typeface="Open Sans"/>
                <a:sym typeface="Open Sans"/>
              </a:rPr>
              <a:t>Seocho-gu</a:t>
            </a: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 Seoul, Korea </a:t>
            </a:r>
            <a:endParaRPr dirty="0">
              <a:latin typeface="맑은 고딕" panose="020B0503020000020004" pitchFamily="50" charset="-127"/>
              <a:ea typeface="맑은 고딕" panose="020B0503020000020004" pitchFamily="50" charset="-127"/>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Phone: +82-2-3488-2059~2060  Fax: +82-2-3488-2346     </a:t>
            </a:r>
            <a:endParaRPr dirty="0">
              <a:latin typeface="맑은 고딕" panose="020B0503020000020004" pitchFamily="50" charset="-127"/>
              <a:ea typeface="맑은 고딕" panose="020B0503020000020004" pitchFamily="50" charset="-127"/>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Web : </a:t>
            </a:r>
            <a:r>
              <a:rPr lang="en-US" sz="1000" i="0" u="sng" strike="noStrike" cap="none" dirty="0">
                <a:solidFill>
                  <a:schemeClr val="dk1"/>
                </a:solidFill>
                <a:latin typeface="맑은 고딕" panose="020B0503020000020004" pitchFamily="50" charset="-127"/>
                <a:ea typeface="맑은 고딕" panose="020B0503020000020004" pitchFamily="50" charset="-127"/>
                <a:cs typeface="Open Sans"/>
                <a:sym typeface="Open Sans"/>
                <a:hlinkClick r:id="rId3">
                  <a:extLst>
                    <a:ext uri="{A12FA001-AC4F-418D-AE19-62706E023703}">
                      <ahyp:hlinkClr xmlns="" xmlns:ahyp="http://schemas.microsoft.com/office/drawing/2018/hyperlinkcolor" val="tx"/>
                    </a:ext>
                  </a:extLst>
                </a:hlinkClick>
              </a:rPr>
              <a:t>http://hrd.seoul.go.kr/shrdc</a:t>
            </a: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  </a:t>
            </a:r>
            <a:endParaRPr dirty="0">
              <a:latin typeface="맑은 고딕" panose="020B0503020000020004" pitchFamily="50" charset="-127"/>
              <a:ea typeface="맑은 고딕" panose="020B0503020000020004" pitchFamily="50" charset="-127"/>
              <a:cs typeface="Open Sans"/>
              <a:sym typeface="Open Sans"/>
            </a:endParaRPr>
          </a:p>
          <a:p>
            <a:pPr lvl="0" algn="just">
              <a:buClr>
                <a:schemeClr val="dk1"/>
              </a:buClr>
              <a:buSzPts val="1000"/>
            </a:pP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E-mail: </a:t>
            </a:r>
            <a:r>
              <a:rPr lang="en-US" altLang="ko-KR" sz="1000" dirty="0"/>
              <a:t>2023caringcity@gmail.com</a:t>
            </a:r>
            <a:endParaRPr dirty="0">
              <a:latin typeface="맑은 고딕" panose="020B0503020000020004" pitchFamily="50" charset="-127"/>
              <a:ea typeface="맑은 고딕" panose="020B0503020000020004" pitchFamily="50" charset="-127"/>
              <a:cs typeface="Open Sans"/>
              <a:sym typeface="Open Sans"/>
            </a:endParaRPr>
          </a:p>
        </p:txBody>
      </p:sp>
      <p:grpSp>
        <p:nvGrpSpPr>
          <p:cNvPr id="93" name="Google Shape;93;p1"/>
          <p:cNvGrpSpPr/>
          <p:nvPr/>
        </p:nvGrpSpPr>
        <p:grpSpPr>
          <a:xfrm>
            <a:off x="6350" y="71437"/>
            <a:ext cx="6858000" cy="504825"/>
            <a:chOff x="6350" y="179388"/>
            <a:chExt cx="6858000" cy="504825"/>
          </a:xfrm>
        </p:grpSpPr>
        <p:pic>
          <p:nvPicPr>
            <p:cNvPr id="94" name="Google Shape;94;p1"/>
            <p:cNvPicPr preferRelativeResize="0"/>
            <p:nvPr/>
          </p:nvPicPr>
          <p:blipFill rotWithShape="1">
            <a:blip r:embed="rId4">
              <a:alphaModFix/>
            </a:blip>
            <a:srcRect l="355" t="1533" r="354" b="1533"/>
            <a:stretch/>
          </p:blipFill>
          <p:spPr>
            <a:xfrm>
              <a:off x="5126864" y="179388"/>
              <a:ext cx="1368000" cy="360549"/>
            </a:xfrm>
            <a:prstGeom prst="rect">
              <a:avLst/>
            </a:prstGeom>
            <a:noFill/>
            <a:ln>
              <a:noFill/>
            </a:ln>
          </p:spPr>
        </p:pic>
        <p:sp>
          <p:nvSpPr>
            <p:cNvPr id="95" name="Google Shape;95;p1"/>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sp>
        <p:nvSpPr>
          <p:cNvPr id="96" name="Google Shape;96;p1"/>
          <p:cNvSpPr txBox="1"/>
          <p:nvPr/>
        </p:nvSpPr>
        <p:spPr>
          <a:xfrm>
            <a:off x="4786312" y="8761412"/>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1</a:t>
            </a:fld>
            <a:r>
              <a:rPr lang="en-US" sz="1000" b="1" i="0" u="none" dirty="0">
                <a:solidFill>
                  <a:srgbClr val="898989"/>
                </a:solidFill>
                <a:latin typeface="Malgun Gothic"/>
                <a:ea typeface="Malgun Gothic"/>
                <a:cs typeface="Malgun Gothic"/>
                <a:sym typeface="Malgun Gothic"/>
              </a:rPr>
              <a:t> of </a:t>
            </a:r>
            <a:r>
              <a:rPr lang="en-US" sz="1000" b="1" i="0" u="none" dirty="0" smtClean="0">
                <a:solidFill>
                  <a:srgbClr val="898989"/>
                </a:solidFill>
                <a:latin typeface="Malgun Gothic"/>
                <a:ea typeface="Malgun Gothic"/>
                <a:cs typeface="Malgun Gothic"/>
                <a:sym typeface="Malgun Gothic"/>
              </a:rPr>
              <a:t>3</a:t>
            </a:r>
            <a:endParaRPr dirty="0"/>
          </a:p>
        </p:txBody>
      </p:sp>
      <p:graphicFrame>
        <p:nvGraphicFramePr>
          <p:cNvPr id="97" name="Google Shape;97;p1"/>
          <p:cNvGraphicFramePr/>
          <p:nvPr>
            <p:extLst>
              <p:ext uri="{D42A27DB-BD31-4B8C-83A1-F6EECF244321}">
                <p14:modId xmlns:p14="http://schemas.microsoft.com/office/powerpoint/2010/main" val="3981418273"/>
              </p:ext>
            </p:extLst>
          </p:nvPr>
        </p:nvGraphicFramePr>
        <p:xfrm>
          <a:off x="437349" y="2535237"/>
          <a:ext cx="5935650" cy="820725"/>
        </p:xfrm>
        <a:graphic>
          <a:graphicData uri="http://schemas.openxmlformats.org/drawingml/2006/table">
            <a:tbl>
              <a:tblPr>
                <a:noFill/>
                <a:tableStyleId>{071A3743-64DF-4112-9E16-3AC89745F277}</a:tableStyleId>
              </a:tblPr>
              <a:tblGrid>
                <a:gridCol w="5935650">
                  <a:extLst>
                    <a:ext uri="{9D8B030D-6E8A-4147-A177-3AD203B41FA5}">
                      <a16:colId xmlns="" xmlns:a16="http://schemas.microsoft.com/office/drawing/2014/main" val="20000"/>
                    </a:ext>
                  </a:extLst>
                </a:gridCol>
              </a:tblGrid>
              <a:tr h="514350">
                <a:tc>
                  <a:txBody>
                    <a:bodyPr/>
                    <a:lstStyle/>
                    <a:p>
                      <a:pPr marL="0" marR="0" lvl="0" indent="0" algn="l" rtl="0">
                        <a:lnSpc>
                          <a:spcPct val="100000"/>
                        </a:lnSpc>
                        <a:spcBef>
                          <a:spcPts val="0"/>
                        </a:spcBef>
                        <a:spcAft>
                          <a:spcPts val="0"/>
                        </a:spcAft>
                        <a:buClr>
                          <a:srgbClr val="0070C0"/>
                        </a:buClr>
                        <a:buSzPts val="1100"/>
                        <a:buFont typeface="Malgun Gothic"/>
                        <a:buNone/>
                      </a:pPr>
                      <a:r>
                        <a:rPr lang="en-US" sz="1100" b="1" i="0" u="none" dirty="0">
                          <a:solidFill>
                            <a:srgbClr val="0070C0"/>
                          </a:solidFill>
                          <a:latin typeface="Open Sans"/>
                          <a:ea typeface="Open Sans"/>
                          <a:cs typeface="Open Sans"/>
                          <a:sym typeface="Open Sans"/>
                        </a:rPr>
                        <a:t>Ⅰ. PROGRAM TITLE :  </a:t>
                      </a:r>
                      <a:endParaRPr b="1" dirty="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100"/>
                        <a:buFont typeface="Malgun Gothic"/>
                        <a:buNone/>
                      </a:pPr>
                      <a:r>
                        <a:rPr lang="en-US" sz="1100" b="1" i="0" u="none" dirty="0" smtClean="0">
                          <a:solidFill>
                            <a:schemeClr val="dk1"/>
                          </a:solidFill>
                          <a:latin typeface="Open Sans"/>
                          <a:ea typeface="Open Sans"/>
                          <a:cs typeface="Open Sans"/>
                          <a:sym typeface="Open Sans"/>
                        </a:rPr>
                        <a:t>      2023 Online</a:t>
                      </a:r>
                      <a:r>
                        <a:rPr lang="en-US" sz="1100" b="1" i="0" u="none" baseline="0" dirty="0" smtClean="0">
                          <a:solidFill>
                            <a:schemeClr val="dk1"/>
                          </a:solidFill>
                          <a:latin typeface="Open Sans"/>
                          <a:ea typeface="Open Sans"/>
                          <a:cs typeface="Open Sans"/>
                          <a:sym typeface="Open Sans"/>
                        </a:rPr>
                        <a:t> </a:t>
                      </a:r>
                      <a:r>
                        <a:rPr lang="en-US" sz="1100" b="1" i="0" u="none" dirty="0" smtClean="0">
                          <a:solidFill>
                            <a:schemeClr val="dk1"/>
                          </a:solidFill>
                          <a:latin typeface="Open Sans"/>
                          <a:ea typeface="Open Sans"/>
                          <a:cs typeface="Open Sans"/>
                          <a:sym typeface="Open Sans"/>
                        </a:rPr>
                        <a:t>Training </a:t>
                      </a:r>
                      <a:r>
                        <a:rPr lang="en-US" sz="1100" b="1" i="0" u="none" dirty="0">
                          <a:solidFill>
                            <a:schemeClr val="dk1"/>
                          </a:solidFill>
                          <a:latin typeface="Open Sans"/>
                          <a:ea typeface="Open Sans"/>
                          <a:cs typeface="Open Sans"/>
                          <a:sym typeface="Open Sans"/>
                        </a:rPr>
                        <a:t>Program on </a:t>
                      </a:r>
                      <a:r>
                        <a:rPr lang="en-US" sz="1100" b="1" i="0" u="none" dirty="0" smtClean="0">
                          <a:solidFill>
                            <a:schemeClr val="dk1"/>
                          </a:solidFill>
                          <a:latin typeface="Open Sans"/>
                          <a:ea typeface="Open Sans"/>
                          <a:cs typeface="Open Sans"/>
                          <a:sym typeface="Open Sans"/>
                        </a:rPr>
                        <a:t>Caring City</a:t>
                      </a:r>
                      <a:endParaRPr b="1" dirty="0">
                        <a:latin typeface="Open Sans"/>
                        <a:ea typeface="Open Sans"/>
                        <a:cs typeface="Open Sans"/>
                        <a:sym typeface="Open Sans"/>
                      </a:endParaRPr>
                    </a:p>
                  </a:txBody>
                  <a:tcPr marL="91425" marR="91425" marT="45700" marB="45700" anchor="ctr"/>
                </a:tc>
                <a:extLst>
                  <a:ext uri="{0D108BD9-81ED-4DB2-BD59-A6C34878D82A}">
                    <a16:rowId xmlns="" xmlns:a16="http://schemas.microsoft.com/office/drawing/2014/main" val="10000"/>
                  </a:ext>
                </a:extLst>
              </a:tr>
              <a:tr h="306375">
                <a:tc>
                  <a:txBody>
                    <a:bodyPr/>
                    <a:lstStyle/>
                    <a:p>
                      <a:pPr marL="0" marR="0" lvl="0" indent="0" algn="l" rtl="0">
                        <a:lnSpc>
                          <a:spcPct val="100000"/>
                        </a:lnSpc>
                        <a:spcBef>
                          <a:spcPts val="0"/>
                        </a:spcBef>
                        <a:spcAft>
                          <a:spcPts val="0"/>
                        </a:spcAft>
                        <a:buClr>
                          <a:srgbClr val="0070C0"/>
                        </a:buClr>
                        <a:buSzPts val="1100"/>
                        <a:buFont typeface="Malgun Gothic"/>
                        <a:buNone/>
                      </a:pPr>
                      <a:r>
                        <a:rPr lang="en-US" sz="1100" b="1" i="0" u="none" dirty="0">
                          <a:solidFill>
                            <a:srgbClr val="0070C0"/>
                          </a:solidFill>
                          <a:latin typeface="Open Sans"/>
                          <a:ea typeface="Open Sans"/>
                          <a:cs typeface="Open Sans"/>
                          <a:sym typeface="Open Sans"/>
                        </a:rPr>
                        <a:t>Ⅱ. APPLICANT INFORMATION</a:t>
                      </a:r>
                      <a:endParaRPr b="1" dirty="0">
                        <a:latin typeface="Open Sans"/>
                        <a:ea typeface="Open Sans"/>
                        <a:cs typeface="Open Sans"/>
                        <a:sym typeface="Open Sans"/>
                      </a:endParaRPr>
                    </a:p>
                  </a:txBody>
                  <a:tcPr marL="91425" marR="91425" marT="45700" marB="45700"/>
                </a:tc>
                <a:extLst>
                  <a:ext uri="{0D108BD9-81ED-4DB2-BD59-A6C34878D82A}">
                    <a16:rowId xmlns="" xmlns:a16="http://schemas.microsoft.com/office/drawing/2014/main" val="10001"/>
                  </a:ext>
                </a:extLst>
              </a:tr>
            </a:tbl>
          </a:graphicData>
        </a:graphic>
      </p:graphicFrame>
      <p:graphicFrame>
        <p:nvGraphicFramePr>
          <p:cNvPr id="98" name="Google Shape;98;p1"/>
          <p:cNvGraphicFramePr/>
          <p:nvPr/>
        </p:nvGraphicFramePr>
        <p:xfrm>
          <a:off x="515950" y="3767463"/>
          <a:ext cx="5903875" cy="3906445"/>
        </p:xfrm>
        <a:graphic>
          <a:graphicData uri="http://schemas.openxmlformats.org/drawingml/2006/table">
            <a:tbl>
              <a:tblPr>
                <a:noFill/>
                <a:tableStyleId>{071A3743-64DF-4112-9E16-3AC89745F277}</a:tableStyleId>
              </a:tblPr>
              <a:tblGrid>
                <a:gridCol w="552450">
                  <a:extLst>
                    <a:ext uri="{9D8B030D-6E8A-4147-A177-3AD203B41FA5}">
                      <a16:colId xmlns="" xmlns:a16="http://schemas.microsoft.com/office/drawing/2014/main" val="20000"/>
                    </a:ext>
                  </a:extLst>
                </a:gridCol>
                <a:gridCol w="550850">
                  <a:extLst>
                    <a:ext uri="{9D8B030D-6E8A-4147-A177-3AD203B41FA5}">
                      <a16:colId xmlns="" xmlns:a16="http://schemas.microsoft.com/office/drawing/2014/main" val="20001"/>
                    </a:ext>
                  </a:extLst>
                </a:gridCol>
                <a:gridCol w="474650">
                  <a:extLst>
                    <a:ext uri="{9D8B030D-6E8A-4147-A177-3AD203B41FA5}">
                      <a16:colId xmlns="" xmlns:a16="http://schemas.microsoft.com/office/drawing/2014/main" val="20002"/>
                    </a:ext>
                  </a:extLst>
                </a:gridCol>
                <a:gridCol w="1443025">
                  <a:extLst>
                    <a:ext uri="{9D8B030D-6E8A-4147-A177-3AD203B41FA5}">
                      <a16:colId xmlns="" xmlns:a16="http://schemas.microsoft.com/office/drawing/2014/main" val="20003"/>
                    </a:ext>
                  </a:extLst>
                </a:gridCol>
                <a:gridCol w="1441450">
                  <a:extLst>
                    <a:ext uri="{9D8B030D-6E8A-4147-A177-3AD203B41FA5}">
                      <a16:colId xmlns="" xmlns:a16="http://schemas.microsoft.com/office/drawing/2014/main" val="20004"/>
                    </a:ext>
                  </a:extLst>
                </a:gridCol>
                <a:gridCol w="1441450">
                  <a:extLst>
                    <a:ext uri="{9D8B030D-6E8A-4147-A177-3AD203B41FA5}">
                      <a16:colId xmlns="" xmlns:a16="http://schemas.microsoft.com/office/drawing/2014/main" val="20005"/>
                    </a:ext>
                  </a:extLst>
                </a:gridCol>
              </a:tblGrid>
              <a:tr h="212725">
                <a:tc rowSpan="2"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Name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hMerge="1">
                  <a:txBody>
                    <a:bodyPr/>
                    <a:lstStyle/>
                    <a:p>
                      <a:endParaRPr lang="ko-KR"/>
                    </a:p>
                  </a:txBody>
                  <a:tcPr/>
                </a:tc>
                <a:tc rowSpan="2" hMerge="1">
                  <a:txBody>
                    <a:bodyPr/>
                    <a:lstStyle/>
                    <a:p>
                      <a:endParaRPr lang="ko-KR"/>
                    </a:p>
                  </a:txBody>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First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Middle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Last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extLst>
                  <a:ext uri="{0D108BD9-81ED-4DB2-BD59-A6C34878D82A}">
                    <a16:rowId xmlns="" xmlns:a16="http://schemas.microsoft.com/office/drawing/2014/main" val="10000"/>
                  </a:ext>
                </a:extLst>
              </a:tr>
              <a:tr h="214300">
                <a:tc gridSpan="3" vMerge="1">
                  <a:txBody>
                    <a:bodyPr/>
                    <a:lstStyle/>
                    <a:p>
                      <a:endParaRPr lang="ko-KR"/>
                    </a:p>
                  </a:txBody>
                  <a:tcPr/>
                </a:tc>
                <a:tc hMerge="1" vMerge="1">
                  <a:txBody>
                    <a:bodyPr/>
                    <a:lstStyle/>
                    <a:p>
                      <a:endParaRPr lang="ko-KR"/>
                    </a:p>
                  </a:txBody>
                  <a:tcPr/>
                </a:tc>
                <a:tc hMerge="1" vMerge="1">
                  <a:txBody>
                    <a:bodyPr/>
                    <a:lstStyle/>
                    <a:p>
                      <a:endParaRPr lang="ko-KR"/>
                    </a:p>
                  </a:txBody>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 xmlns:a16="http://schemas.microsoft.com/office/drawing/2014/main" val="10001"/>
                  </a:ext>
                </a:extLst>
              </a:tr>
              <a:tr h="212725">
                <a:tc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Date of Birth</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hMerge="1">
                  <a:txBody>
                    <a:bodyPr/>
                    <a:lstStyle/>
                    <a:p>
                      <a:endParaRPr lang="ko-KR"/>
                    </a:p>
                  </a:txBody>
                  <a:tcPr/>
                </a:tc>
                <a:tc hMerge="1">
                  <a:txBody>
                    <a:bodyPr/>
                    <a:lstStyle/>
                    <a:p>
                      <a:endParaRPr lang="ko-KR"/>
                    </a:p>
                  </a:txBody>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City/Locality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Nationality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Gender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extLst>
                  <a:ext uri="{0D108BD9-81ED-4DB2-BD59-A6C34878D82A}">
                    <a16:rowId xmlns="" xmlns:a16="http://schemas.microsoft.com/office/drawing/2014/main" val="10002"/>
                  </a:ext>
                </a:extLst>
              </a:tr>
              <a:tr h="212725">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Day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Month</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Year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vMerge="1">
                  <a:txBody>
                    <a:bodyPr/>
                    <a:lstStyle/>
                    <a:p>
                      <a:endParaRPr lang="ko-KR"/>
                    </a:p>
                  </a:txBody>
                  <a:tcPr/>
                </a:tc>
                <a:tc vMerge="1">
                  <a:txBody>
                    <a:bodyPr/>
                    <a:lstStyle/>
                    <a:p>
                      <a:endParaRPr lang="ko-KR"/>
                    </a:p>
                  </a:txBody>
                  <a:tcPr/>
                </a:tc>
                <a:tc vMerge="1">
                  <a:txBody>
                    <a:bodyPr/>
                    <a:lstStyle/>
                    <a:p>
                      <a:endParaRPr lang="ko-KR"/>
                    </a:p>
                  </a:txBody>
                  <a:tcPr/>
                </a:tc>
                <a:extLst>
                  <a:ext uri="{0D108BD9-81ED-4DB2-BD59-A6C34878D82A}">
                    <a16:rowId xmlns="" xmlns:a16="http://schemas.microsoft.com/office/drawing/2014/main" val="10003"/>
                  </a:ext>
                </a:extLst>
              </a:tr>
              <a:tr h="317500">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DD</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MM</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YYYY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  □ Male  □ Female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extLst>
                  <a:ext uri="{0D108BD9-81ED-4DB2-BD59-A6C34878D82A}">
                    <a16:rowId xmlns="" xmlns:a16="http://schemas.microsoft.com/office/drawing/2014/main" val="10004"/>
                  </a:ext>
                </a:extLst>
              </a:tr>
              <a:tr h="274625">
                <a:tc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Position (job title)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manager, director… etc</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05"/>
                  </a:ext>
                </a:extLst>
              </a:tr>
              <a:tr h="274625">
                <a:tc gridSpan="3">
                  <a:txBody>
                    <a:bodyPr/>
                    <a:lstStyle/>
                    <a:p>
                      <a:pPr marL="0" marR="0" lvl="0" indent="0" algn="ctr"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Division/Department</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IT infrastructure division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06"/>
                  </a:ext>
                </a:extLst>
              </a:tr>
              <a:tr h="27462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Organi</a:t>
                      </a:r>
                      <a:r>
                        <a:rPr lang="en-US" sz="1000">
                          <a:solidFill>
                            <a:schemeClr val="dk1"/>
                          </a:solidFill>
                          <a:latin typeface="Open Sans"/>
                          <a:ea typeface="Open Sans"/>
                          <a:cs typeface="Open Sans"/>
                          <a:sym typeface="Open Sans"/>
                        </a:rPr>
                        <a:t>s</a:t>
                      </a:r>
                      <a:r>
                        <a:rPr lang="en-US" sz="1000" i="0" u="none">
                          <a:solidFill>
                            <a:schemeClr val="dk1"/>
                          </a:solidFill>
                          <a:latin typeface="Open Sans"/>
                          <a:ea typeface="Open Sans"/>
                          <a:cs typeface="Open Sans"/>
                          <a:sym typeface="Open Sans"/>
                        </a:rPr>
                        <a:t>ation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Government of Mexico City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07"/>
                  </a:ext>
                </a:extLst>
              </a:tr>
              <a:tr h="27462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Term of Employment</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from the year of (</a:t>
                      </a:r>
                      <a:r>
                        <a:rPr lang="en-US" sz="1000" i="1" u="none">
                          <a:solidFill>
                            <a:srgbClr val="7F7F7F"/>
                          </a:solidFill>
                          <a:latin typeface="Open Sans"/>
                          <a:ea typeface="Open Sans"/>
                          <a:cs typeface="Open Sans"/>
                          <a:sym typeface="Open Sans"/>
                        </a:rPr>
                        <a:t>2010</a:t>
                      </a:r>
                      <a:r>
                        <a:rPr lang="en-US" sz="1000" i="0" u="none">
                          <a:solidFill>
                            <a:schemeClr val="dk1"/>
                          </a:solidFill>
                          <a:latin typeface="Open Sans"/>
                          <a:ea typeface="Open Sans"/>
                          <a:cs typeface="Open Sans"/>
                          <a:sym typeface="Open Sans"/>
                        </a:rPr>
                        <a:t>) to present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08"/>
                  </a:ext>
                </a:extLst>
              </a:tr>
              <a:tr h="54767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Job Description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please describe your current duties/ responsibilities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09"/>
                  </a:ext>
                </a:extLst>
              </a:tr>
              <a:tr h="31907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E-mail(primary)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It is essential for online training operation. and active communications</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10"/>
                  </a:ext>
                </a:extLst>
              </a:tr>
              <a:tr h="317500">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E-mail(secondary)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11"/>
                  </a:ext>
                </a:extLst>
              </a:tr>
              <a:tr h="393700">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Contact Number </a:t>
                      </a:r>
                      <a:endParaRPr>
                        <a:latin typeface="Open Sans"/>
                        <a:ea typeface="Open Sans"/>
                        <a:cs typeface="Open Sans"/>
                        <a:sym typeface="Open Sans"/>
                      </a:endParaRPr>
                    </a:p>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(Mobile / Office)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23000"/>
                        </a:lnSpc>
                        <a:spcBef>
                          <a:spcPts val="0"/>
                        </a:spcBef>
                        <a:spcAft>
                          <a:spcPts val="0"/>
                        </a:spcAft>
                        <a:buClr>
                          <a:schemeClr val="dk1"/>
                        </a:buClr>
                        <a:buSzPts val="1100"/>
                        <a:buFont typeface="Malgun Gothic"/>
                        <a:buNone/>
                      </a:pPr>
                      <a:r>
                        <a:rPr lang="en-US" sz="1100" i="0" u="none">
                          <a:solidFill>
                            <a:schemeClr val="dk1"/>
                          </a:solidFill>
                          <a:latin typeface="Open Sans"/>
                          <a:ea typeface="Open Sans"/>
                          <a:cs typeface="Open Sans"/>
                          <a:sym typeface="Open Sans"/>
                        </a:rPr>
                        <a:t> </a:t>
                      </a:r>
                      <a:r>
                        <a:rPr lang="en-US" sz="1000" i="0" u="none">
                          <a:solidFill>
                            <a:schemeClr val="dk1"/>
                          </a:solidFill>
                          <a:latin typeface="Open Sans"/>
                          <a:ea typeface="Open Sans"/>
                          <a:cs typeface="Open Sans"/>
                          <a:sym typeface="Open Sans"/>
                        </a:rPr>
                        <a:t>1) Main contact : </a:t>
                      </a:r>
                      <a:r>
                        <a:rPr lang="en-US" sz="1000" i="1" u="none">
                          <a:solidFill>
                            <a:srgbClr val="7F7F7F"/>
                          </a:solidFill>
                          <a:latin typeface="Open Sans"/>
                          <a:ea typeface="Open Sans"/>
                          <a:cs typeface="Open Sans"/>
                          <a:sym typeface="Open Sans"/>
                        </a:rPr>
                        <a:t>(country code) - (city code) - (number)</a:t>
                      </a:r>
                      <a:endParaRPr>
                        <a:latin typeface="Open Sans"/>
                        <a:ea typeface="Open Sans"/>
                        <a:cs typeface="Open Sans"/>
                        <a:sym typeface="Open Sans"/>
                      </a:endParaRPr>
                    </a:p>
                    <a:p>
                      <a:pPr marL="0" marR="0" lvl="0" indent="0" algn="l"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2) Alternative contact  : </a:t>
                      </a:r>
                      <a:r>
                        <a:rPr lang="en-US" sz="1000" i="1" u="none">
                          <a:solidFill>
                            <a:srgbClr val="7F7F7F"/>
                          </a:solidFill>
                          <a:latin typeface="Open Sans"/>
                          <a:ea typeface="Open Sans"/>
                          <a:cs typeface="Open Sans"/>
                          <a:sym typeface="Open Sans"/>
                        </a:rPr>
                        <a:t>(country code) - (city code) - (number)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 xmlns:a16="http://schemas.microsoft.com/office/drawing/2014/main" val="10012"/>
                  </a:ext>
                </a:extLst>
              </a:tr>
            </a:tbl>
          </a:graphicData>
        </a:graphic>
      </p:graphicFrame>
      <p:pic>
        <p:nvPicPr>
          <p:cNvPr id="100" name="Google Shape;100;p1" descr="C:\Users\USER\Desktop\★타기관 협력(국제기구등)\uclg 로고.png"/>
          <p:cNvPicPr preferRelativeResize="0"/>
          <p:nvPr/>
        </p:nvPicPr>
        <p:blipFill rotWithShape="1">
          <a:blip r:embed="rId5">
            <a:alphaModFix/>
          </a:blip>
          <a:srcRect/>
          <a:stretch/>
        </p:blipFill>
        <p:spPr>
          <a:xfrm>
            <a:off x="2735262" y="92961"/>
            <a:ext cx="742950" cy="317500"/>
          </a:xfrm>
          <a:prstGeom prst="rect">
            <a:avLst/>
          </a:prstGeom>
          <a:noFill/>
          <a:ln>
            <a:noFill/>
          </a:ln>
        </p:spPr>
      </p:pic>
      <p:pic>
        <p:nvPicPr>
          <p:cNvPr id="101" name="Google Shape;101;p1"/>
          <p:cNvPicPr preferRelativeResize="0"/>
          <p:nvPr/>
        </p:nvPicPr>
        <p:blipFill rotWithShape="1">
          <a:blip r:embed="rId6">
            <a:alphaModFix/>
          </a:blip>
          <a:srcRect/>
          <a:stretch/>
        </p:blipFill>
        <p:spPr>
          <a:xfrm>
            <a:off x="3684587" y="185737"/>
            <a:ext cx="1273175" cy="187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graphicFrame>
        <p:nvGraphicFramePr>
          <p:cNvPr id="107" name="Google Shape;107;p2"/>
          <p:cNvGraphicFramePr/>
          <p:nvPr>
            <p:extLst>
              <p:ext uri="{D42A27DB-BD31-4B8C-83A1-F6EECF244321}">
                <p14:modId xmlns:p14="http://schemas.microsoft.com/office/powerpoint/2010/main" val="705110494"/>
              </p:ext>
            </p:extLst>
          </p:nvPr>
        </p:nvGraphicFramePr>
        <p:xfrm>
          <a:off x="361013" y="1028190"/>
          <a:ext cx="6224850" cy="6965800"/>
        </p:xfrm>
        <a:graphic>
          <a:graphicData uri="http://schemas.openxmlformats.org/drawingml/2006/table">
            <a:tbl>
              <a:tblPr>
                <a:noFill/>
                <a:tableStyleId>{071A3743-64DF-4112-9E16-3AC89745F277}</a:tableStyleId>
              </a:tblPr>
              <a:tblGrid>
                <a:gridCol w="382850">
                  <a:extLst>
                    <a:ext uri="{9D8B030D-6E8A-4147-A177-3AD203B41FA5}">
                      <a16:colId xmlns="" xmlns:a16="http://schemas.microsoft.com/office/drawing/2014/main" val="20000"/>
                    </a:ext>
                  </a:extLst>
                </a:gridCol>
                <a:gridCol w="5842000">
                  <a:extLst>
                    <a:ext uri="{9D8B030D-6E8A-4147-A177-3AD203B41FA5}">
                      <a16:colId xmlns="" xmlns:a16="http://schemas.microsoft.com/office/drawing/2014/main" val="20001"/>
                    </a:ext>
                  </a:extLst>
                </a:gridCol>
              </a:tblGrid>
              <a:tr h="622775">
                <a:tc>
                  <a:txBody>
                    <a:bodyPr/>
                    <a:lstStyle/>
                    <a:p>
                      <a:pPr marL="0" marR="0" lvl="0" indent="0" algn="ctr" rtl="0">
                        <a:lnSpc>
                          <a:spcPct val="100000"/>
                        </a:lnSpc>
                        <a:spcBef>
                          <a:spcPts val="0"/>
                        </a:spcBef>
                        <a:spcAft>
                          <a:spcPts val="0"/>
                        </a:spcAft>
                        <a:buClr>
                          <a:schemeClr val="dk1"/>
                        </a:buClr>
                        <a:buSzPts val="1200"/>
                        <a:buFont typeface="Malgun Gothic"/>
                        <a:buNone/>
                      </a:pPr>
                      <a:r>
                        <a:rPr lang="en-US" sz="1200" i="0" u="none" dirty="0">
                          <a:solidFill>
                            <a:schemeClr val="dk1"/>
                          </a:solidFill>
                          <a:latin typeface="Open Sans"/>
                          <a:ea typeface="Open Sans"/>
                          <a:cs typeface="Open Sans"/>
                          <a:sym typeface="Open Sans"/>
                        </a:rPr>
                        <a:t>1</a:t>
                      </a:r>
                      <a:endParaRPr dirty="0">
                        <a:latin typeface="Open Sans"/>
                        <a:ea typeface="Open Sans"/>
                        <a:cs typeface="Open Sans"/>
                        <a:sym typeface="Open Sans"/>
                      </a:endParaRPr>
                    </a:p>
                  </a:txBody>
                  <a:tcPr marL="91425" marR="91425" marT="45725" marB="45725" anchor="ctr"/>
                </a:tc>
                <a:tc>
                  <a:txBody>
                    <a:bodyPr/>
                    <a:lstStyle/>
                    <a:p>
                      <a:pPr marL="0" marR="0" lvl="0" indent="0" algn="just" rtl="0">
                        <a:lnSpc>
                          <a:spcPct val="15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Please state your training goals. </a:t>
                      </a:r>
                      <a:endParaRPr b="1">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How will your participation benefit your career and/or your city/organization?</a:t>
                      </a:r>
                      <a:endParaRPr>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 xmlns:a16="http://schemas.microsoft.com/office/drawing/2014/main" val="10000"/>
                  </a:ext>
                </a:extLst>
              </a:tr>
              <a:tr h="1794300">
                <a:tc gridSpan="2">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 xmlns:a16="http://schemas.microsoft.com/office/drawing/2014/main" val="10001"/>
                  </a:ext>
                </a:extLst>
              </a:tr>
              <a:tr h="541050">
                <a:tc>
                  <a:txBody>
                    <a:bodyPr/>
                    <a:lstStyle/>
                    <a:p>
                      <a:pPr marL="0" marR="0" lvl="0" indent="0" algn="ctr"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2</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b="1" i="0" u="none" dirty="0">
                          <a:solidFill>
                            <a:schemeClr val="dk1"/>
                          </a:solidFill>
                          <a:latin typeface="Open Sans"/>
                          <a:ea typeface="Open Sans"/>
                          <a:cs typeface="Open Sans"/>
                          <a:sym typeface="Open Sans"/>
                        </a:rPr>
                        <a:t>Please specify what you would like to learn from the </a:t>
                      </a:r>
                      <a:r>
                        <a:rPr lang="en-US" sz="1200" b="1" i="0" u="none" dirty="0" smtClean="0">
                          <a:solidFill>
                            <a:schemeClr val="dk1"/>
                          </a:solidFill>
                          <a:latin typeface="Open Sans"/>
                          <a:ea typeface="Open Sans"/>
                          <a:cs typeface="Open Sans"/>
                          <a:sym typeface="Open Sans"/>
                        </a:rPr>
                        <a:t>online training </a:t>
                      </a:r>
                      <a:endParaRPr b="1"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200"/>
                        <a:buFont typeface="Malgun Gothic"/>
                        <a:buNone/>
                      </a:pPr>
                      <a:r>
                        <a:rPr lang="en-US" sz="1200" i="0" u="none" dirty="0">
                          <a:solidFill>
                            <a:schemeClr val="dk1"/>
                          </a:solidFill>
                          <a:latin typeface="Open Sans"/>
                          <a:ea typeface="Open Sans"/>
                          <a:cs typeface="Open Sans"/>
                          <a:sym typeface="Open Sans"/>
                        </a:rPr>
                        <a:t>(your learning needs, policy cases you want to know, etc.)</a:t>
                      </a:r>
                      <a:endParaRPr dirty="0">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 xmlns:a16="http://schemas.microsoft.com/office/drawing/2014/main" val="10002"/>
                  </a:ext>
                </a:extLst>
              </a:tr>
              <a:tr h="1924200">
                <a:tc gridSpan="2">
                  <a:txBody>
                    <a:bodyPr/>
                    <a:lstStyle/>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spcBef>
                          <a:spcPts val="0"/>
                        </a:spcBef>
                        <a:spcAft>
                          <a:spcPts val="0"/>
                        </a:spcAft>
                        <a:buNone/>
                      </a:pPr>
                      <a:endParaRPr sz="1000" i="0" u="none">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 xmlns:a16="http://schemas.microsoft.com/office/drawing/2014/main" val="10003"/>
                  </a:ext>
                </a:extLst>
              </a:tr>
              <a:tr h="616250">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3</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If there are pending policy issues related with the training subject in your city/organization, what are the main challenges and how do you want to change?</a:t>
                      </a:r>
                      <a:endParaRPr b="1">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 xmlns:a16="http://schemas.microsoft.com/office/drawing/2014/main" val="10004"/>
                  </a:ext>
                </a:extLst>
              </a:tr>
              <a:tr h="1467225">
                <a:tc gridSpan="2">
                  <a:txBody>
                    <a:bodyPr/>
                    <a:lstStyle/>
                    <a:p>
                      <a:pPr marL="0" marR="0" lvl="0" indent="0" algn="l" rtl="0">
                        <a:lnSpc>
                          <a:spcPct val="100000"/>
                        </a:lnSpc>
                        <a:spcBef>
                          <a:spcPts val="0"/>
                        </a:spcBef>
                        <a:spcAft>
                          <a:spcPts val="0"/>
                        </a:spcAft>
                        <a:buClr>
                          <a:schemeClr val="dk1"/>
                        </a:buClr>
                        <a:buSzPts val="1400"/>
                        <a:buFont typeface="Malgun Gothic"/>
                        <a:buNone/>
                      </a:pPr>
                      <a:endParaRPr sz="14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spcBef>
                          <a:spcPts val="0"/>
                        </a:spcBef>
                        <a:spcAft>
                          <a:spcPts val="0"/>
                        </a:spcAft>
                        <a:buNone/>
                      </a:pPr>
                      <a:endParaRPr sz="1000" i="0" u="none">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 xmlns:a16="http://schemas.microsoft.com/office/drawing/2014/main" val="10005"/>
                  </a:ext>
                </a:extLst>
              </a:tr>
            </a:tbl>
          </a:graphicData>
        </a:graphic>
      </p:graphicFrame>
      <p:sp>
        <p:nvSpPr>
          <p:cNvPr id="108" name="Google Shape;108;p2"/>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2</a:t>
            </a:fld>
            <a:r>
              <a:rPr lang="en-US" sz="1000" b="1" i="0" u="none" dirty="0">
                <a:solidFill>
                  <a:srgbClr val="898989"/>
                </a:solidFill>
                <a:latin typeface="Malgun Gothic"/>
                <a:ea typeface="Malgun Gothic"/>
                <a:cs typeface="Malgun Gothic"/>
                <a:sym typeface="Malgun Gothic"/>
              </a:rPr>
              <a:t> of </a:t>
            </a:r>
            <a:r>
              <a:rPr lang="en-US" sz="1000" b="1" i="0" u="none" dirty="0" smtClean="0">
                <a:solidFill>
                  <a:srgbClr val="898989"/>
                </a:solidFill>
                <a:latin typeface="Malgun Gothic"/>
                <a:ea typeface="Malgun Gothic"/>
                <a:cs typeface="Malgun Gothic"/>
                <a:sym typeface="Malgun Gothic"/>
              </a:rPr>
              <a:t>3</a:t>
            </a:r>
            <a:endParaRPr dirty="0"/>
          </a:p>
        </p:txBody>
      </p:sp>
      <p:grpSp>
        <p:nvGrpSpPr>
          <p:cNvPr id="109" name="Google Shape;109;p2"/>
          <p:cNvGrpSpPr/>
          <p:nvPr/>
        </p:nvGrpSpPr>
        <p:grpSpPr>
          <a:xfrm>
            <a:off x="0" y="26987"/>
            <a:ext cx="6858000" cy="504825"/>
            <a:chOff x="6350" y="179388"/>
            <a:chExt cx="6858000" cy="504825"/>
          </a:xfrm>
        </p:grpSpPr>
        <p:pic>
          <p:nvPicPr>
            <p:cNvPr id="110" name="Google Shape;110;p2"/>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11" name="Google Shape;111;p2"/>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12" name="Google Shape;112;p2"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13" name="Google Shape;113;p2"/>
          <p:cNvPicPr preferRelativeResize="0"/>
          <p:nvPr/>
        </p:nvPicPr>
        <p:blipFill rotWithShape="1">
          <a:blip r:embed="rId5">
            <a:alphaModFix/>
          </a:blip>
          <a:srcRect/>
          <a:stretch/>
        </p:blipFill>
        <p:spPr>
          <a:xfrm>
            <a:off x="2836862" y="158750"/>
            <a:ext cx="1273175" cy="187325"/>
          </a:xfrm>
          <a:prstGeom prst="rect">
            <a:avLst/>
          </a:prstGeom>
          <a:noFill/>
          <a:ln>
            <a:noFill/>
          </a:ln>
        </p:spPr>
      </p:pic>
      <p:sp>
        <p:nvSpPr>
          <p:cNvPr id="114" name="Google Shape;114;p2"/>
          <p:cNvSpPr txBox="1"/>
          <p:nvPr/>
        </p:nvSpPr>
        <p:spPr>
          <a:xfrm>
            <a:off x="361013" y="658900"/>
            <a:ext cx="4747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b="1">
                <a:solidFill>
                  <a:schemeClr val="accent1"/>
                </a:solidFill>
                <a:latin typeface="Open Sans"/>
                <a:ea typeface="Open Sans"/>
                <a:cs typeface="Open Sans"/>
                <a:sym typeface="Open Sans"/>
              </a:rPr>
              <a:t>III</a:t>
            </a:r>
            <a:r>
              <a:rPr lang="en-US" sz="1200" b="1">
                <a:solidFill>
                  <a:srgbClr val="0070C0"/>
                </a:solidFill>
                <a:latin typeface="Open Sans"/>
                <a:ea typeface="Open Sans"/>
                <a:cs typeface="Open Sans"/>
                <a:sym typeface="Open Sans"/>
              </a:rPr>
              <a:t>.  LEARNING NEEDS AND MOTIVATION</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graphicFrame>
        <p:nvGraphicFramePr>
          <p:cNvPr id="119" name="Google Shape;119;p3"/>
          <p:cNvGraphicFramePr/>
          <p:nvPr/>
        </p:nvGraphicFramePr>
        <p:xfrm>
          <a:off x="247650" y="708025"/>
          <a:ext cx="6286500" cy="554025"/>
        </p:xfrm>
        <a:graphic>
          <a:graphicData uri="http://schemas.openxmlformats.org/drawingml/2006/table">
            <a:tbl>
              <a:tblPr>
                <a:noFill/>
                <a:tableStyleId>{071A3743-64DF-4112-9E16-3AC89745F277}</a:tableStyleId>
              </a:tblPr>
              <a:tblGrid>
                <a:gridCol w="6286500">
                  <a:extLst>
                    <a:ext uri="{9D8B030D-6E8A-4147-A177-3AD203B41FA5}">
                      <a16:colId xmlns="" xmlns:a16="http://schemas.microsoft.com/office/drawing/2014/main" val="20000"/>
                    </a:ext>
                  </a:extLst>
                </a:gridCol>
              </a:tblGrid>
              <a:tr h="554025">
                <a:tc>
                  <a:txBody>
                    <a:bodyPr/>
                    <a:lstStyle/>
                    <a:p>
                      <a:pPr marL="0" marR="0" lvl="0" indent="0" algn="ctr" rtl="0">
                        <a:lnSpc>
                          <a:spcPct val="100000"/>
                        </a:lnSpc>
                        <a:spcBef>
                          <a:spcPts val="0"/>
                        </a:spcBef>
                        <a:spcAft>
                          <a:spcPts val="0"/>
                        </a:spcAft>
                        <a:buClr>
                          <a:srgbClr val="0070C0"/>
                        </a:buClr>
                        <a:buSzPts val="2500"/>
                        <a:buFont typeface="Times New Roman"/>
                        <a:buNone/>
                      </a:pPr>
                      <a:r>
                        <a:rPr lang="en-US" sz="2500" i="0" u="none">
                          <a:solidFill>
                            <a:srgbClr val="0070C0"/>
                          </a:solidFill>
                          <a:latin typeface="Open Sans"/>
                          <a:ea typeface="Open Sans"/>
                          <a:cs typeface="Open Sans"/>
                          <a:sym typeface="Open Sans"/>
                        </a:rPr>
                        <a:t>APPLICANT'S RESPONSIBILITIES</a:t>
                      </a:r>
                      <a:endParaRPr>
                        <a:latin typeface="Open Sans"/>
                        <a:ea typeface="Open Sans"/>
                        <a:cs typeface="Open Sans"/>
                        <a:sym typeface="Open Sans"/>
                      </a:endParaRPr>
                    </a:p>
                  </a:txBody>
                  <a:tcPr marL="114300" marR="114300" marT="0" marB="0"/>
                </a:tc>
                <a:extLst>
                  <a:ext uri="{0D108BD9-81ED-4DB2-BD59-A6C34878D82A}">
                    <a16:rowId xmlns="" xmlns:a16="http://schemas.microsoft.com/office/drawing/2014/main" val="10000"/>
                  </a:ext>
                </a:extLst>
              </a:tr>
            </a:tbl>
          </a:graphicData>
        </a:graphic>
      </p:graphicFrame>
      <p:sp>
        <p:nvSpPr>
          <p:cNvPr id="120" name="Google Shape;120;p3"/>
          <p:cNvSpPr txBox="1"/>
          <p:nvPr/>
        </p:nvSpPr>
        <p:spPr>
          <a:xfrm>
            <a:off x="488950" y="7235825"/>
            <a:ext cx="6000900" cy="116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Date (dd/mm/yyyy)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Name of Applicant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Signature : </a:t>
            </a:r>
            <a:endParaRPr>
              <a:latin typeface="Open Sans"/>
              <a:ea typeface="Open Sans"/>
              <a:cs typeface="Open Sans"/>
              <a:sym typeface="Open Sans"/>
            </a:endParaRPr>
          </a:p>
        </p:txBody>
      </p:sp>
      <p:sp>
        <p:nvSpPr>
          <p:cNvPr id="121" name="Google Shape;121;p3"/>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3</a:t>
            </a:fld>
            <a:r>
              <a:rPr lang="en-US" sz="1000" b="1" i="0" u="none" dirty="0">
                <a:solidFill>
                  <a:srgbClr val="898989"/>
                </a:solidFill>
                <a:latin typeface="Malgun Gothic"/>
                <a:ea typeface="Malgun Gothic"/>
                <a:cs typeface="Malgun Gothic"/>
                <a:sym typeface="Malgun Gothic"/>
              </a:rPr>
              <a:t> of </a:t>
            </a:r>
            <a:r>
              <a:rPr lang="en-US" sz="1000" b="1" i="0" u="none" dirty="0" smtClean="0">
                <a:solidFill>
                  <a:srgbClr val="898989"/>
                </a:solidFill>
                <a:latin typeface="Malgun Gothic"/>
                <a:ea typeface="Malgun Gothic"/>
                <a:cs typeface="Malgun Gothic"/>
                <a:sym typeface="Malgun Gothic"/>
              </a:rPr>
              <a:t>3</a:t>
            </a:r>
            <a:endParaRPr dirty="0"/>
          </a:p>
        </p:txBody>
      </p:sp>
      <p:sp>
        <p:nvSpPr>
          <p:cNvPr id="122" name="Google Shape;122;p3"/>
          <p:cNvSpPr txBox="1"/>
          <p:nvPr/>
        </p:nvSpPr>
        <p:spPr>
          <a:xfrm>
            <a:off x="346075" y="1155025"/>
            <a:ext cx="6143700" cy="5925900"/>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rgbClr val="000000"/>
              </a:buClr>
              <a:buSzPts val="1500"/>
              <a:buFont typeface="Times New Roman"/>
              <a:buNone/>
            </a:pPr>
            <a:r>
              <a:rPr lang="en-US" b="1" i="0" u="none" dirty="0">
                <a:solidFill>
                  <a:srgbClr val="000000"/>
                </a:solidFill>
                <a:latin typeface="Open Sans"/>
                <a:ea typeface="Open Sans"/>
                <a:cs typeface="Open Sans"/>
                <a:sym typeface="Open Sans"/>
              </a:rPr>
              <a:t>As</a:t>
            </a:r>
            <a:r>
              <a:rPr lang="en-US" b="1" i="0" u="none" dirty="0">
                <a:solidFill>
                  <a:srgbClr val="000000"/>
                </a:solidFill>
                <a:latin typeface="Open Sans"/>
                <a:ea typeface="Open Sans"/>
                <a:cs typeface="Open Sans"/>
                <a:sym typeface="Open San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 a participant, I agree:</a:t>
            </a:r>
            <a:endParaRPr b="1" i="0" u="none" dirty="0">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dirty="0">
              <a:solidFill>
                <a:srgbClr val="000000"/>
              </a:solidFill>
              <a:latin typeface="Open Sans"/>
              <a:ea typeface="Open Sans"/>
              <a:cs typeface="Open Sans"/>
              <a:sym typeface="Open Sans"/>
            </a:endParaRPr>
          </a:p>
          <a:p>
            <a:pPr marL="0" marR="0" lvl="0" indent="-88900" algn="just" rtl="0">
              <a:lnSpc>
                <a:spcPct val="100000"/>
              </a:lnSpc>
              <a:spcBef>
                <a:spcPts val="0"/>
              </a:spcBef>
              <a:spcAft>
                <a:spcPts val="0"/>
              </a:spcAft>
              <a:buClr>
                <a:srgbClr val="000000"/>
              </a:buClr>
              <a:buSzPts val="1400"/>
              <a:buFont typeface="Open Sans"/>
              <a:buAutoNum type="arabicParenR"/>
            </a:pPr>
            <a:r>
              <a:rPr lang="en-US" i="0" u="none" dirty="0">
                <a:solidFill>
                  <a:srgbClr val="000000"/>
                </a:solidFill>
                <a:latin typeface="Open Sans"/>
                <a:ea typeface="Open Sans"/>
                <a:cs typeface="Open Sans"/>
                <a:sym typeface="Open Sans"/>
              </a:rPr>
              <a:t>To follow and prepare the online training program to the best of my ability and abide by the rules of the SHRDC/UCLG/Metropolis during the training program;</a:t>
            </a:r>
            <a:endParaRPr sz="1300"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600"/>
              <a:buFont typeface="Gulim"/>
              <a:buNone/>
            </a:pPr>
            <a:endParaRPr sz="1500" i="0" u="none"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2)  To notify SHRDC/UCLG/Metropolis three days in advance before training starts when it is impossible to attend training and to consult with SHRDC/UCLG/Metropolis where it is necessary to stop learning after training starts for justifiable reasons</a:t>
            </a:r>
            <a:r>
              <a:rPr lang="en-US" dirty="0">
                <a:solidFill>
                  <a:schemeClr val="dk1"/>
                </a:solidFill>
                <a:latin typeface="Open Sans"/>
                <a:ea typeface="Open Sans"/>
                <a:cs typeface="Open Sans"/>
                <a:sym typeface="Open Sans"/>
              </a:rPr>
              <a:t>;</a:t>
            </a:r>
            <a:endParaRPr i="0" u="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3) To understand that any acts of unauthorized changes, reproduction, distribution and adaptation of contents provided by the SHRDC shall be prohibited and subject to punishment in accordance with related laws and regulations</a:t>
            </a:r>
            <a:r>
              <a:rPr lang="en-US" dirty="0">
                <a:solidFill>
                  <a:schemeClr val="dk1"/>
                </a:solidFill>
                <a:latin typeface="Open Sans"/>
                <a:ea typeface="Open Sans"/>
                <a:cs typeface="Open Sans"/>
                <a:sym typeface="Open Sans"/>
              </a:rPr>
              <a:t>;</a:t>
            </a:r>
            <a:endParaRPr sz="1300" dirty="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 4) To accept that if I fail to meet the completion criteria of SHRDC including not submitting assignment of online training or attending real-time live session, I will not be able to receive a certificate of completion and apply to training programs held by SHRDC for the next 5 years</a:t>
            </a:r>
            <a:r>
              <a:rPr lang="en-US" dirty="0">
                <a:solidFill>
                  <a:schemeClr val="dk1"/>
                </a:solidFill>
                <a:latin typeface="Open Sans"/>
                <a:ea typeface="Open Sans"/>
                <a:cs typeface="Open Sans"/>
                <a:sym typeface="Open Sans"/>
              </a:rPr>
              <a:t>;</a:t>
            </a:r>
            <a:endParaRPr sz="1300"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dirty="0">
              <a:solidFill>
                <a:srgbClr val="000000"/>
              </a:solidFill>
              <a:latin typeface="Open Sans"/>
              <a:ea typeface="Open Sans"/>
              <a:cs typeface="Open Sans"/>
              <a:sym typeface="Open Sans"/>
            </a:endParaRPr>
          </a:p>
          <a:p>
            <a:pPr marL="0" marR="0" lvl="0" indent="0" algn="just" rtl="0">
              <a:lnSpc>
                <a:spcPct val="100000"/>
              </a:lnSpc>
              <a:spcBef>
                <a:spcPts val="0"/>
              </a:spcBef>
              <a:spcAft>
                <a:spcPts val="0"/>
              </a:spcAft>
              <a:buClr>
                <a:srgbClr val="000000"/>
              </a:buClr>
              <a:buSzPts val="1500"/>
              <a:buFont typeface="Times New Roman"/>
              <a:buNone/>
            </a:pPr>
            <a:r>
              <a:rPr lang="en-US" i="0" u="none" dirty="0">
                <a:solidFill>
                  <a:srgbClr val="000000"/>
                </a:solidFill>
                <a:latin typeface="Open Sans"/>
                <a:ea typeface="Open Sans"/>
                <a:cs typeface="Open Sans"/>
                <a:sym typeface="Open Sans"/>
              </a:rPr>
              <a:t>5) To accept that the SHRDC/UCLG/Metropolis shall reserve the rights for the materials that have been submitted for the training purpose; </a:t>
            </a:r>
            <a:endParaRPr sz="1300"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dirty="0">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6)  To  accept the recording on the live sessions including the photos, and open them on the related websites. </a:t>
            </a:r>
            <a:endParaRPr sz="1300" dirty="0">
              <a:latin typeface="Open Sans"/>
              <a:ea typeface="Open Sans"/>
              <a:cs typeface="Open Sans"/>
              <a:sym typeface="Open Sans"/>
            </a:endParaRPr>
          </a:p>
        </p:txBody>
      </p:sp>
      <p:grpSp>
        <p:nvGrpSpPr>
          <p:cNvPr id="123" name="Google Shape;123;p3"/>
          <p:cNvGrpSpPr/>
          <p:nvPr/>
        </p:nvGrpSpPr>
        <p:grpSpPr>
          <a:xfrm>
            <a:off x="6350" y="71437"/>
            <a:ext cx="6858000" cy="504825"/>
            <a:chOff x="6350" y="179388"/>
            <a:chExt cx="6858000" cy="504825"/>
          </a:xfrm>
        </p:grpSpPr>
        <p:pic>
          <p:nvPicPr>
            <p:cNvPr id="124" name="Google Shape;124;p3"/>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25" name="Google Shape;125;p3"/>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26" name="Google Shape;126;p3"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27" name="Google Shape;127;p3"/>
          <p:cNvPicPr preferRelativeResize="0"/>
          <p:nvPr/>
        </p:nvPicPr>
        <p:blipFill rotWithShape="1">
          <a:blip r:embed="rId5">
            <a:alphaModFix/>
          </a:blip>
          <a:srcRect/>
          <a:stretch/>
        </p:blipFill>
        <p:spPr>
          <a:xfrm>
            <a:off x="2836862" y="158750"/>
            <a:ext cx="1273175" cy="187325"/>
          </a:xfrm>
          <a:prstGeom prst="rect">
            <a:avLst/>
          </a:prstGeom>
          <a:noFill/>
          <a:ln>
            <a:noFill/>
          </a:ln>
        </p:spPr>
      </p:pic>
    </p:spTree>
  </p:cSld>
  <p:clrMapOvr>
    <a:masterClrMapping/>
  </p:clrMapOvr>
</p:sld>
</file>

<file path=ppt/theme/theme1.xml><?xml version="1.0" encoding="utf-8"?>
<a:theme xmlns:a="http://schemas.openxmlformats.org/drawingml/2006/main" name="Office 테마">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384</Words>
  <Application>Microsoft Macintosh PowerPoint</Application>
  <PresentationFormat>On-screen Show (4:3)</PresentationFormat>
  <Paragraphs>94</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Gulim</vt:lpstr>
      <vt:lpstr>Malgun Gothic</vt:lpstr>
      <vt:lpstr>Times New Roman</vt:lpstr>
      <vt:lpstr>Open Sans</vt:lpstr>
      <vt:lpstr>맑은 고딕</vt:lpstr>
      <vt:lpstr>Office 테마</vt:lpstr>
      <vt:lpstr>PowerPoint Presentation</vt:lpstr>
      <vt:lpstr>PowerPoint Presentation</vt:lpstr>
      <vt:lpstr>PowerPoint Presentation</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마스터 PC</dc:creator>
  <cp:lastModifiedBy>Microsoft Office User</cp:lastModifiedBy>
  <cp:revision>4</cp:revision>
  <dcterms:created xsi:type="dcterms:W3CDTF">2015-01-14T05:13:29Z</dcterms:created>
  <dcterms:modified xsi:type="dcterms:W3CDTF">2023-05-19T14:12:35Z</dcterms:modified>
</cp:coreProperties>
</file>