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6858000" cy="9144000" type="screen4x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pos="255">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10+cPljDbB06//JcliowAkFVV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1A3743-64DF-4112-9E16-3AC89745F277}">
  <a:tblStyle styleId="{071A3743-64DF-4112-9E16-3AC89745F27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ACB2FB0-E664-4C67-9BB2-D04807965F2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94696"/>
  </p:normalViewPr>
  <p:slideViewPr>
    <p:cSldViewPr snapToGrid="0">
      <p:cViewPr>
        <p:scale>
          <a:sx n="100" d="100"/>
          <a:sy n="100" d="100"/>
        </p:scale>
        <p:origin x="1072" y="-1048"/>
      </p:cViewPr>
      <p:guideLst>
        <p:guide orient="horz" pos="2880"/>
        <p:guide pos="2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19" Type="http://customschemas.google.com/relationships/presentationmetadata" Target="metadata"/><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9412" cy="493712"/>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4" name="Google Shape;4;n"/>
          <p:cNvSpPr txBox="1">
            <a:spLocks noGrp="1"/>
          </p:cNvSpPr>
          <p:nvPr>
            <p:ph type="dt" idx="10"/>
          </p:nvPr>
        </p:nvSpPr>
        <p:spPr>
          <a:xfrm>
            <a:off x="3814762" y="0"/>
            <a:ext cx="2919412" cy="493712"/>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5" name="Google Shape;5;n"/>
          <p:cNvSpPr>
            <a:spLocks noGrp="1" noRot="1" noChangeAspect="1"/>
          </p:cNvSpPr>
          <p:nvPr>
            <p:ph type="sldImg" idx="3"/>
          </p:nvPr>
        </p:nvSpPr>
        <p:spPr>
          <a:xfrm>
            <a:off x="1981200" y="739775"/>
            <a:ext cx="2773362" cy="37004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1012"/>
            <a:ext cx="2919412" cy="4937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8" name="Google Shape;8;n"/>
          <p:cNvSpPr txBox="1">
            <a:spLocks noGrp="1"/>
          </p:cNvSpPr>
          <p:nvPr>
            <p:ph type="sldNum" idx="12"/>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Malgun Gothic"/>
              <a:buNone/>
            </a:pPr>
            <a:fld id="{00000000-1234-1234-1234-123412341234}" type="slidenum">
              <a:rPr lang="en-US" sz="1200" b="0" i="0" u="none" strike="noStrike" cap="none">
                <a:solidFill>
                  <a:srgbClr val="000000"/>
                </a:solidFill>
                <a:latin typeface="Malgun Gothic"/>
                <a:ea typeface="Malgun Gothic"/>
                <a:cs typeface="Malgun Gothic"/>
                <a:sym typeface="Malgun Gothic"/>
              </a:rPr>
              <a:t>‹#›</a:t>
            </a:fld>
            <a:endParaRPr/>
          </a:p>
        </p:txBody>
      </p:sp>
    </p:spTree>
    <p:extLst>
      <p:ext uri="{BB962C8B-B14F-4D97-AF65-F5344CB8AC3E}">
        <p14:creationId xmlns:p14="http://schemas.microsoft.com/office/powerpoint/2010/main" val="31398619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ulim"/>
              <a:buNone/>
            </a:pPr>
            <a:fld id="{00000000-1234-1234-1234-123412341234}" type="slidenum">
              <a:rPr lang="en-US" sz="1800" b="0" i="0" u="none">
                <a:solidFill>
                  <a:srgbClr val="000000"/>
                </a:solidFill>
                <a:latin typeface="Gulim"/>
                <a:ea typeface="Gulim"/>
                <a:cs typeface="Gulim"/>
                <a:sym typeface="Gulim"/>
              </a:rPr>
              <a:t>1</a:t>
            </a:fld>
            <a:endParaRPr/>
          </a:p>
        </p:txBody>
      </p:sp>
    </p:spTree>
    <p:extLst>
      <p:ext uri="{BB962C8B-B14F-4D97-AF65-F5344CB8AC3E}">
        <p14:creationId xmlns:p14="http://schemas.microsoft.com/office/powerpoint/2010/main" val="134813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582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125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제목 슬라이드" type="title">
  <p:cSld name="TITLE">
    <p:spTree>
      <p:nvGrpSpPr>
        <p:cNvPr id="1" name="Shape 15"/>
        <p:cNvGrpSpPr/>
        <p:nvPr/>
      </p:nvGrpSpPr>
      <p:grpSpPr>
        <a:xfrm>
          <a:off x="0" y="0"/>
          <a:ext cx="0" cy="0"/>
          <a:chOff x="0" y="0"/>
          <a:chExt cx="0" cy="0"/>
        </a:xfrm>
      </p:grpSpPr>
      <p:sp>
        <p:nvSpPr>
          <p:cNvPr id="16" name="Google Shape;16;p6"/>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6"/>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15"/>
          <p:cNvSpPr txBox="1">
            <a:spLocks noGrp="1"/>
          </p:cNvSpPr>
          <p:nvPr>
            <p:ph type="body" idx="1"/>
          </p:nvPr>
        </p:nvSpPr>
        <p:spPr>
          <a:xfrm>
            <a:off x="257175"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4" name="Google Shape;74;p15"/>
          <p:cNvSpPr txBox="1">
            <a:spLocks noGrp="1"/>
          </p:cNvSpPr>
          <p:nvPr>
            <p:ph type="body" idx="2"/>
          </p:nvPr>
        </p:nvSpPr>
        <p:spPr>
          <a:xfrm>
            <a:off x="2628900"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1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구역 머리글" type="secHead">
  <p:cSld name="SECTION_HEADER">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6"/>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1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7"/>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rot="5400000">
            <a:off x="-892969" y="5110957"/>
            <a:ext cx="10401300" cy="11572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8"/>
          <p:cNvSpPr txBox="1">
            <a:spLocks noGrp="1"/>
          </p:cNvSpPr>
          <p:nvPr>
            <p:ph type="body" idx="1"/>
          </p:nvPr>
        </p:nvSpPr>
        <p:spPr>
          <a:xfrm rot="5400000">
            <a:off x="-3264693" y="4010820"/>
            <a:ext cx="10401300" cy="33575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8"/>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9"/>
          <p:cNvSpPr txBox="1">
            <a:spLocks noGrp="1"/>
          </p:cNvSpPr>
          <p:nvPr>
            <p:ph type="body" idx="1"/>
          </p:nvPr>
        </p:nvSpPr>
        <p:spPr>
          <a:xfrm rot="5400000">
            <a:off x="411957" y="2064543"/>
            <a:ext cx="6034087" cy="6172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9"/>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9"/>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0"/>
          <p:cNvSpPr>
            <a:spLocks noGrp="1"/>
          </p:cNvSpPr>
          <p:nvPr>
            <p:ph type="pic" idx="2"/>
          </p:nvPr>
        </p:nvSpPr>
        <p:spPr>
          <a:xfrm>
            <a:off x="1344216" y="817033"/>
            <a:ext cx="4114800" cy="5486400"/>
          </a:xfrm>
          <a:prstGeom prst="rect">
            <a:avLst/>
          </a:prstGeom>
          <a:noFill/>
          <a:ln>
            <a:noFill/>
          </a:ln>
        </p:spPr>
      </p:sp>
      <p:sp>
        <p:nvSpPr>
          <p:cNvPr id="42" name="Google Shape;42;p10"/>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 name="Google Shape;43;p10"/>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1"/>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9" name="Google Shape;49;p11"/>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 name="Google Shape;50;p11"/>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2"/>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3"/>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3"/>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5" name="Google Shape;65;p14"/>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6" name="Google Shape;66;p14"/>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7" name="Google Shape;67;p14"/>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8" name="Google Shape;68;p14"/>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1pPr>
            <a:lvl2pPr marR="0" lvl="1"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2pPr>
            <a:lvl3pPr marR="0" lvl="2"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3pPr>
            <a:lvl4pPr marR="0" lvl="3"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4pPr>
            <a:lvl5pPr marR="0" lvl="4"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5pPr>
            <a:lvl6pPr marR="0" lvl="5"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6pPr>
            <a:lvl7pPr marR="0" lvl="6"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7pPr>
            <a:lvl8pPr marR="0" lvl="7"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8pPr>
            <a:lvl9pPr marR="0" lvl="8"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9pPr>
          </a:lstStyle>
          <a:p>
            <a:endParaRPr/>
          </a:p>
        </p:txBody>
      </p:sp>
      <p:sp>
        <p:nvSpPr>
          <p:cNvPr id="11" name="Google Shape;11;p5"/>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Malgun Gothic"/>
                <a:ea typeface="Malgun Gothic"/>
                <a:cs typeface="Malgun Gothic"/>
                <a:sym typeface="Malgun Gothic"/>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
        <p:nvSpPr>
          <p:cNvPr id="12" name="Google Shape;12;p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3" name="Google Shape;13;p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4" name="Google Shape;14;p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d.seoul.go.kr/shrdc"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274624" y="718143"/>
            <a:ext cx="5764226" cy="33851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600"/>
              <a:buFont typeface="Malgun Gothic"/>
              <a:buNone/>
            </a:pPr>
            <a:r>
              <a:rPr lang="en-US" sz="1600" b="1" i="0" u="none" strike="noStrike" cap="none" dirty="0" smtClean="0">
                <a:solidFill>
                  <a:schemeClr val="dk1"/>
                </a:solidFill>
                <a:latin typeface="Open Sans" panose="020B0604020202020204" charset="0"/>
                <a:ea typeface="Open Sans" panose="020B0604020202020204" charset="0"/>
                <a:cs typeface="Open Sans" panose="020B0604020202020204" charset="0"/>
                <a:sym typeface="Open Sans"/>
              </a:rPr>
              <a:t>2023 ONLINE </a:t>
            </a:r>
            <a:r>
              <a:rPr lang="en-US" sz="1600" b="1" dirty="0" smtClean="0">
                <a:solidFill>
                  <a:schemeClr val="dk1"/>
                </a:solidFill>
                <a:latin typeface="Open Sans" panose="020B0604020202020204" charset="0"/>
                <a:ea typeface="Open Sans" panose="020B0604020202020204" charset="0"/>
                <a:cs typeface="Open Sans" panose="020B0604020202020204" charset="0"/>
                <a:sym typeface="Open Sans"/>
              </a:rPr>
              <a:t>TRAINING </a:t>
            </a:r>
            <a:r>
              <a:rPr lang="en-US" sz="1600" b="1" i="0" u="none" strike="noStrike" cap="none" dirty="0">
                <a:solidFill>
                  <a:schemeClr val="dk1"/>
                </a:solidFill>
                <a:latin typeface="Open Sans" panose="020B0604020202020204" charset="0"/>
                <a:ea typeface="Open Sans" panose="020B0604020202020204" charset="0"/>
                <a:cs typeface="Open Sans" panose="020B0604020202020204" charset="0"/>
                <a:sym typeface="Open Sans"/>
              </a:rPr>
              <a:t>PROGRAM APPLICATION FORM</a:t>
            </a:r>
            <a:endParaRPr b="1" dirty="0">
              <a:latin typeface="Open Sans" panose="020B0604020202020204" charset="0"/>
              <a:ea typeface="Open Sans" panose="020B0604020202020204" charset="0"/>
              <a:cs typeface="Open Sans" panose="020B0604020202020204" charset="0"/>
              <a:sym typeface="Open Sans"/>
            </a:endParaRPr>
          </a:p>
        </p:txBody>
      </p:sp>
      <p:sp>
        <p:nvSpPr>
          <p:cNvPr id="90" name="Google Shape;90;p1"/>
          <p:cNvSpPr txBox="1"/>
          <p:nvPr/>
        </p:nvSpPr>
        <p:spPr>
          <a:xfrm>
            <a:off x="274662" y="1022612"/>
            <a:ext cx="4921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200" b="1" i="0" u="none" strike="noStrike" cap="none" dirty="0">
                <a:solidFill>
                  <a:schemeClr val="dk1"/>
                </a:solidFill>
                <a:latin typeface="Open Sans"/>
                <a:ea typeface="Open Sans"/>
                <a:cs typeface="Open Sans"/>
                <a:sym typeface="Open Sans"/>
              </a:rPr>
              <a:t>Seoul Human Resource Development Center(SHRDC)</a:t>
            </a:r>
            <a:endParaRPr b="1"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200"/>
              <a:buFont typeface="Malgun Gothic"/>
              <a:buNone/>
            </a:pPr>
            <a:r>
              <a:rPr lang="en-US" sz="1200" b="1" i="0" u="none" strike="noStrike" cap="none" dirty="0">
                <a:solidFill>
                  <a:schemeClr val="dk1"/>
                </a:solidFill>
                <a:latin typeface="Open Sans"/>
                <a:ea typeface="Open Sans"/>
                <a:cs typeface="Open Sans"/>
                <a:sym typeface="Open Sans"/>
              </a:rPr>
              <a:t>Metropolis International Training Institute Headquarters</a:t>
            </a:r>
            <a:endParaRPr b="1" dirty="0">
              <a:latin typeface="Open Sans"/>
              <a:ea typeface="Open Sans"/>
              <a:cs typeface="Open Sans"/>
              <a:sym typeface="Open Sans"/>
            </a:endParaRPr>
          </a:p>
        </p:txBody>
      </p:sp>
      <p:sp>
        <p:nvSpPr>
          <p:cNvPr id="91" name="Google Shape;91;p1"/>
          <p:cNvSpPr txBox="1"/>
          <p:nvPr/>
        </p:nvSpPr>
        <p:spPr>
          <a:xfrm>
            <a:off x="5154612" y="971550"/>
            <a:ext cx="1143000" cy="1403350"/>
          </a:xfrm>
          <a:prstGeom prst="rect">
            <a:avLst/>
          </a:prstGeom>
          <a:noFill/>
          <a:ln w="158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Attach</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Your</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Scanned</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Photo </a:t>
            </a:r>
            <a:endParaRPr/>
          </a:p>
        </p:txBody>
      </p:sp>
      <p:sp>
        <p:nvSpPr>
          <p:cNvPr id="92" name="Google Shape;92;p1"/>
          <p:cNvSpPr txBox="1"/>
          <p:nvPr/>
        </p:nvSpPr>
        <p:spPr>
          <a:xfrm>
            <a:off x="341250" y="1456275"/>
            <a:ext cx="4788000" cy="707846"/>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err="1">
                <a:solidFill>
                  <a:schemeClr val="dk1"/>
                </a:solidFill>
                <a:latin typeface="맑은 고딕" panose="020B0503020000020004" pitchFamily="50" charset="-127"/>
                <a:ea typeface="맑은 고딕" panose="020B0503020000020004" pitchFamily="50" charset="-127"/>
                <a:cs typeface="Open Sans"/>
                <a:sym typeface="Open Sans"/>
              </a:rPr>
              <a:t>Nambusunhwan-ro</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340-gil 58, </a:t>
            </a:r>
            <a:r>
              <a:rPr lang="en-US" sz="1000" i="0" u="none" strike="noStrike" cap="none" dirty="0" err="1">
                <a:solidFill>
                  <a:schemeClr val="dk1"/>
                </a:solidFill>
                <a:latin typeface="맑은 고딕" panose="020B0503020000020004" pitchFamily="50" charset="-127"/>
                <a:ea typeface="맑은 고딕" panose="020B0503020000020004" pitchFamily="50" charset="-127"/>
                <a:cs typeface="Open Sans"/>
                <a:sym typeface="Open Sans"/>
              </a:rPr>
              <a:t>Seocho-gu</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Seoul, Korea </a:t>
            </a:r>
            <a:endParaRPr dirty="0">
              <a:latin typeface="맑은 고딕" panose="020B0503020000020004" pitchFamily="50" charset="-127"/>
              <a:ea typeface="맑은 고딕" panose="020B0503020000020004" pitchFamily="50" charset="-127"/>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Phone: +82-2-3488-2059~2060  Fax: +82-2-3488-2346     </a:t>
            </a:r>
            <a:endParaRPr dirty="0">
              <a:latin typeface="맑은 고딕" panose="020B0503020000020004" pitchFamily="50" charset="-127"/>
              <a:ea typeface="맑은 고딕" panose="020B0503020000020004" pitchFamily="50" charset="-127"/>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Web : </a:t>
            </a:r>
            <a:r>
              <a:rPr lang="en-US" sz="1000" i="0" u="sng" strike="noStrike" cap="none" dirty="0">
                <a:solidFill>
                  <a:schemeClr val="dk1"/>
                </a:solidFill>
                <a:latin typeface="맑은 고딕" panose="020B0503020000020004" pitchFamily="50" charset="-127"/>
                <a:ea typeface="맑은 고딕" panose="020B0503020000020004" pitchFamily="50" charset="-127"/>
                <a:cs typeface="Open Sans"/>
                <a:sym typeface="Open Sans"/>
                <a:hlinkClick r:id="rId3">
                  <a:extLst>
                    <a:ext uri="{A12FA001-AC4F-418D-AE19-62706E023703}">
                      <ahyp:hlinkClr xmlns="" xmlns:ahyp="http://schemas.microsoft.com/office/drawing/2018/hyperlinkcolor" val="tx"/>
                    </a:ext>
                  </a:extLst>
                </a:hlinkClick>
              </a:rPr>
              <a:t>http://hrd.seoul.go.kr/shrdc</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a:t>
            </a:r>
            <a:endParaRPr dirty="0">
              <a:latin typeface="맑은 고딕" panose="020B0503020000020004" pitchFamily="50" charset="-127"/>
              <a:ea typeface="맑은 고딕" panose="020B0503020000020004" pitchFamily="50" charset="-127"/>
              <a:cs typeface="Open Sans"/>
              <a:sym typeface="Open Sans"/>
            </a:endParaRPr>
          </a:p>
          <a:p>
            <a:pPr lvl="0" algn="just">
              <a:buClr>
                <a:schemeClr val="dk1"/>
              </a:buClr>
              <a:buSzPts val="1000"/>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E-mail: </a:t>
            </a:r>
            <a:r>
              <a:rPr lang="en-US" altLang="ko-KR" sz="1000" dirty="0"/>
              <a:t>2023caringcity@gmail.com</a:t>
            </a:r>
            <a:endParaRPr dirty="0">
              <a:latin typeface="맑은 고딕" panose="020B0503020000020004" pitchFamily="50" charset="-127"/>
              <a:ea typeface="맑은 고딕" panose="020B0503020000020004" pitchFamily="50" charset="-127"/>
              <a:cs typeface="Open Sans"/>
              <a:sym typeface="Open Sans"/>
            </a:endParaRPr>
          </a:p>
        </p:txBody>
      </p:sp>
      <p:grpSp>
        <p:nvGrpSpPr>
          <p:cNvPr id="93" name="Google Shape;93;p1"/>
          <p:cNvGrpSpPr/>
          <p:nvPr/>
        </p:nvGrpSpPr>
        <p:grpSpPr>
          <a:xfrm>
            <a:off x="6350" y="71437"/>
            <a:ext cx="6858000" cy="504825"/>
            <a:chOff x="6350" y="179388"/>
            <a:chExt cx="6858000" cy="504825"/>
          </a:xfrm>
        </p:grpSpPr>
        <p:pic>
          <p:nvPicPr>
            <p:cNvPr id="94" name="Google Shape;94;p1"/>
            <p:cNvPicPr preferRelativeResize="0"/>
            <p:nvPr/>
          </p:nvPicPr>
          <p:blipFill rotWithShape="1">
            <a:blip r:embed="rId4">
              <a:alphaModFix/>
            </a:blip>
            <a:srcRect l="355" t="1533" r="354" b="1533"/>
            <a:stretch/>
          </p:blipFill>
          <p:spPr>
            <a:xfrm>
              <a:off x="5126864" y="179388"/>
              <a:ext cx="1368000" cy="360549"/>
            </a:xfrm>
            <a:prstGeom prst="rect">
              <a:avLst/>
            </a:prstGeom>
            <a:noFill/>
            <a:ln>
              <a:noFill/>
            </a:ln>
          </p:spPr>
        </p:pic>
        <p:sp>
          <p:nvSpPr>
            <p:cNvPr id="95" name="Google Shape;95;p1"/>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sp>
        <p:nvSpPr>
          <p:cNvPr id="96" name="Google Shape;96;p1"/>
          <p:cNvSpPr txBox="1"/>
          <p:nvPr/>
        </p:nvSpPr>
        <p:spPr>
          <a:xfrm>
            <a:off x="4786312" y="8761412"/>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1</a:t>
            </a:fld>
            <a:r>
              <a:rPr lang="en-US" sz="1000" b="1" i="0" u="none" dirty="0">
                <a:solidFill>
                  <a:srgbClr val="898989"/>
                </a:solidFill>
                <a:latin typeface="Malgun Gothic"/>
                <a:ea typeface="Malgun Gothic"/>
                <a:cs typeface="Malgun Gothic"/>
                <a:sym typeface="Malgun Gothic"/>
              </a:rPr>
              <a:t> of </a:t>
            </a:r>
            <a:r>
              <a:rPr lang="en-US" sz="1000" b="1" i="0" u="none" dirty="0" smtClean="0">
                <a:solidFill>
                  <a:srgbClr val="898989"/>
                </a:solidFill>
                <a:latin typeface="Malgun Gothic"/>
                <a:ea typeface="Malgun Gothic"/>
                <a:cs typeface="Malgun Gothic"/>
                <a:sym typeface="Malgun Gothic"/>
              </a:rPr>
              <a:t>3</a:t>
            </a:r>
            <a:endParaRPr dirty="0"/>
          </a:p>
        </p:txBody>
      </p:sp>
      <p:graphicFrame>
        <p:nvGraphicFramePr>
          <p:cNvPr id="97" name="Google Shape;97;p1"/>
          <p:cNvGraphicFramePr/>
          <p:nvPr>
            <p:extLst>
              <p:ext uri="{D42A27DB-BD31-4B8C-83A1-F6EECF244321}">
                <p14:modId xmlns:p14="http://schemas.microsoft.com/office/powerpoint/2010/main" val="3981418273"/>
              </p:ext>
            </p:extLst>
          </p:nvPr>
        </p:nvGraphicFramePr>
        <p:xfrm>
          <a:off x="437349" y="2535237"/>
          <a:ext cx="5935650" cy="820725"/>
        </p:xfrm>
        <a:graphic>
          <a:graphicData uri="http://schemas.openxmlformats.org/drawingml/2006/table">
            <a:tbl>
              <a:tblPr>
                <a:noFill/>
                <a:tableStyleId>{071A3743-64DF-4112-9E16-3AC89745F277}</a:tableStyleId>
              </a:tblPr>
              <a:tblGrid>
                <a:gridCol w="5935650">
                  <a:extLst>
                    <a:ext uri="{9D8B030D-6E8A-4147-A177-3AD203B41FA5}">
                      <a16:colId xmlns="" xmlns:a16="http://schemas.microsoft.com/office/drawing/2014/main" val="20000"/>
                    </a:ext>
                  </a:extLst>
                </a:gridCol>
              </a:tblGrid>
              <a:tr h="514350">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dirty="0">
                          <a:solidFill>
                            <a:srgbClr val="0070C0"/>
                          </a:solidFill>
                          <a:latin typeface="Open Sans"/>
                          <a:ea typeface="Open Sans"/>
                          <a:cs typeface="Open Sans"/>
                          <a:sym typeface="Open Sans"/>
                        </a:rPr>
                        <a:t>Ⅰ. PROGRAM TITLE :  </a:t>
                      </a:r>
                      <a:endParaRPr b="1"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100"/>
                        <a:buFont typeface="Malgun Gothic"/>
                        <a:buNone/>
                      </a:pPr>
                      <a:r>
                        <a:rPr lang="en-US" sz="1100" b="1" i="0" u="none" dirty="0" smtClean="0">
                          <a:solidFill>
                            <a:schemeClr val="dk1"/>
                          </a:solidFill>
                          <a:latin typeface="Open Sans"/>
                          <a:ea typeface="Open Sans"/>
                          <a:cs typeface="Open Sans"/>
                          <a:sym typeface="Open Sans"/>
                        </a:rPr>
                        <a:t>      2023 Online</a:t>
                      </a:r>
                      <a:r>
                        <a:rPr lang="en-US" sz="1100" b="1" i="0" u="none" baseline="0" dirty="0" smtClean="0">
                          <a:solidFill>
                            <a:schemeClr val="dk1"/>
                          </a:solidFill>
                          <a:latin typeface="Open Sans"/>
                          <a:ea typeface="Open Sans"/>
                          <a:cs typeface="Open Sans"/>
                          <a:sym typeface="Open Sans"/>
                        </a:rPr>
                        <a:t> </a:t>
                      </a:r>
                      <a:r>
                        <a:rPr lang="en-US" sz="1100" b="1" i="0" u="none" dirty="0" smtClean="0">
                          <a:solidFill>
                            <a:schemeClr val="dk1"/>
                          </a:solidFill>
                          <a:latin typeface="Open Sans"/>
                          <a:ea typeface="Open Sans"/>
                          <a:cs typeface="Open Sans"/>
                          <a:sym typeface="Open Sans"/>
                        </a:rPr>
                        <a:t>Training </a:t>
                      </a:r>
                      <a:r>
                        <a:rPr lang="en-US" sz="1100" b="1" i="0" u="none" dirty="0">
                          <a:solidFill>
                            <a:schemeClr val="dk1"/>
                          </a:solidFill>
                          <a:latin typeface="Open Sans"/>
                          <a:ea typeface="Open Sans"/>
                          <a:cs typeface="Open Sans"/>
                          <a:sym typeface="Open Sans"/>
                        </a:rPr>
                        <a:t>Program on </a:t>
                      </a:r>
                      <a:r>
                        <a:rPr lang="en-US" sz="1100" b="1" i="0" u="none" dirty="0" smtClean="0">
                          <a:solidFill>
                            <a:schemeClr val="dk1"/>
                          </a:solidFill>
                          <a:latin typeface="Open Sans"/>
                          <a:ea typeface="Open Sans"/>
                          <a:cs typeface="Open Sans"/>
                          <a:sym typeface="Open Sans"/>
                        </a:rPr>
                        <a:t>Caring City</a:t>
                      </a:r>
                      <a:endParaRPr b="1" dirty="0">
                        <a:latin typeface="Open Sans"/>
                        <a:ea typeface="Open Sans"/>
                        <a:cs typeface="Open Sans"/>
                        <a:sym typeface="Open Sans"/>
                      </a:endParaRPr>
                    </a:p>
                  </a:txBody>
                  <a:tcPr marL="91425" marR="91425" marT="45700" marB="45700" anchor="ctr"/>
                </a:tc>
                <a:extLst>
                  <a:ext uri="{0D108BD9-81ED-4DB2-BD59-A6C34878D82A}">
                    <a16:rowId xmlns="" xmlns:a16="http://schemas.microsoft.com/office/drawing/2014/main" val="10000"/>
                  </a:ext>
                </a:extLst>
              </a:tr>
              <a:tr h="306375">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dirty="0">
                          <a:solidFill>
                            <a:srgbClr val="0070C0"/>
                          </a:solidFill>
                          <a:latin typeface="Open Sans"/>
                          <a:ea typeface="Open Sans"/>
                          <a:cs typeface="Open Sans"/>
                          <a:sym typeface="Open Sans"/>
                        </a:rPr>
                        <a:t>Ⅱ. APPLICANT INFORMATION</a:t>
                      </a:r>
                      <a:endParaRPr b="1" dirty="0">
                        <a:latin typeface="Open Sans"/>
                        <a:ea typeface="Open Sans"/>
                        <a:cs typeface="Open Sans"/>
                        <a:sym typeface="Open Sans"/>
                      </a:endParaRPr>
                    </a:p>
                  </a:txBody>
                  <a:tcPr marL="91425" marR="91425" marT="45700" marB="45700"/>
                </a:tc>
                <a:extLst>
                  <a:ext uri="{0D108BD9-81ED-4DB2-BD59-A6C34878D82A}">
                    <a16:rowId xmlns="" xmlns:a16="http://schemas.microsoft.com/office/drawing/2014/main" val="10001"/>
                  </a:ext>
                </a:extLst>
              </a:tr>
            </a:tbl>
          </a:graphicData>
        </a:graphic>
      </p:graphicFrame>
      <p:graphicFrame>
        <p:nvGraphicFramePr>
          <p:cNvPr id="98" name="Google Shape;98;p1"/>
          <p:cNvGraphicFramePr/>
          <p:nvPr/>
        </p:nvGraphicFramePr>
        <p:xfrm>
          <a:off x="515950" y="3767463"/>
          <a:ext cx="5903875" cy="3906445"/>
        </p:xfrm>
        <a:graphic>
          <a:graphicData uri="http://schemas.openxmlformats.org/drawingml/2006/table">
            <a:tbl>
              <a:tblPr>
                <a:noFill/>
                <a:tableStyleId>{071A3743-64DF-4112-9E16-3AC89745F277}</a:tableStyleId>
              </a:tblPr>
              <a:tblGrid>
                <a:gridCol w="552450">
                  <a:extLst>
                    <a:ext uri="{9D8B030D-6E8A-4147-A177-3AD203B41FA5}">
                      <a16:colId xmlns="" xmlns:a16="http://schemas.microsoft.com/office/drawing/2014/main" val="20000"/>
                    </a:ext>
                  </a:extLst>
                </a:gridCol>
                <a:gridCol w="550850">
                  <a:extLst>
                    <a:ext uri="{9D8B030D-6E8A-4147-A177-3AD203B41FA5}">
                      <a16:colId xmlns="" xmlns:a16="http://schemas.microsoft.com/office/drawing/2014/main" val="20001"/>
                    </a:ext>
                  </a:extLst>
                </a:gridCol>
                <a:gridCol w="474650">
                  <a:extLst>
                    <a:ext uri="{9D8B030D-6E8A-4147-A177-3AD203B41FA5}">
                      <a16:colId xmlns="" xmlns:a16="http://schemas.microsoft.com/office/drawing/2014/main" val="20002"/>
                    </a:ext>
                  </a:extLst>
                </a:gridCol>
                <a:gridCol w="1443025">
                  <a:extLst>
                    <a:ext uri="{9D8B030D-6E8A-4147-A177-3AD203B41FA5}">
                      <a16:colId xmlns="" xmlns:a16="http://schemas.microsoft.com/office/drawing/2014/main" val="20003"/>
                    </a:ext>
                  </a:extLst>
                </a:gridCol>
                <a:gridCol w="1441450">
                  <a:extLst>
                    <a:ext uri="{9D8B030D-6E8A-4147-A177-3AD203B41FA5}">
                      <a16:colId xmlns="" xmlns:a16="http://schemas.microsoft.com/office/drawing/2014/main" val="20004"/>
                    </a:ext>
                  </a:extLst>
                </a:gridCol>
                <a:gridCol w="1441450">
                  <a:extLst>
                    <a:ext uri="{9D8B030D-6E8A-4147-A177-3AD203B41FA5}">
                      <a16:colId xmlns="" xmlns:a16="http://schemas.microsoft.com/office/drawing/2014/main" val="20005"/>
                    </a:ext>
                  </a:extLst>
                </a:gridCol>
              </a:tblGrid>
              <a:tr h="212725">
                <a:tc rowSpan="2"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Name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hMerge="1">
                  <a:txBody>
                    <a:bodyPr/>
                    <a:lstStyle/>
                    <a:p>
                      <a:endParaRPr lang="ko-KR"/>
                    </a:p>
                  </a:txBody>
                  <a:tcPr/>
                </a:tc>
                <a:tc rowSpan="2" hMerge="1">
                  <a:txBody>
                    <a:bodyPr/>
                    <a:lstStyle/>
                    <a:p>
                      <a:endParaRPr lang="ko-KR"/>
                    </a:p>
                  </a:txBody>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First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Middle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Last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 xmlns:a16="http://schemas.microsoft.com/office/drawing/2014/main" val="10000"/>
                  </a:ext>
                </a:extLst>
              </a:tr>
              <a:tr h="214300">
                <a:tc gridSpan="3" vMerge="1">
                  <a:txBody>
                    <a:bodyPr/>
                    <a:lstStyle/>
                    <a:p>
                      <a:endParaRPr lang="ko-KR"/>
                    </a:p>
                  </a:txBody>
                  <a:tcPr/>
                </a:tc>
                <a:tc hMerge="1" vMerge="1">
                  <a:txBody>
                    <a:bodyPr/>
                    <a:lstStyle/>
                    <a:p>
                      <a:endParaRPr lang="ko-KR"/>
                    </a:p>
                  </a:txBody>
                  <a:tcPr/>
                </a:tc>
                <a:tc hMerge="1" vMerge="1">
                  <a:txBody>
                    <a:bodyPr/>
                    <a:lstStyle/>
                    <a:p>
                      <a:endParaRPr lang="ko-KR"/>
                    </a:p>
                  </a:txBody>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 xmlns:a16="http://schemas.microsoft.com/office/drawing/2014/main" val="10001"/>
                  </a:ext>
                </a:extLst>
              </a:tr>
              <a:tr h="2127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Date of Birth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hMerge="1">
                  <a:txBody>
                    <a:bodyPr/>
                    <a:lstStyle/>
                    <a:p>
                      <a:endParaRPr lang="ko-KR"/>
                    </a:p>
                  </a:txBody>
                  <a:tcPr/>
                </a:tc>
                <a:tc hMerge="1">
                  <a:txBody>
                    <a:bodyPr/>
                    <a:lstStyle/>
                    <a:p>
                      <a:endParaRPr lang="ko-KR"/>
                    </a:p>
                  </a:txBody>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City/Locality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Nationality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Gender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 xmlns:a16="http://schemas.microsoft.com/office/drawing/2014/main" val="10002"/>
                  </a:ext>
                </a:extLst>
              </a:tr>
              <a:tr h="212725">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Month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Year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vMerge="1">
                  <a:txBody>
                    <a:bodyPr/>
                    <a:lstStyle/>
                    <a:p>
                      <a:endParaRPr lang="ko-KR"/>
                    </a:p>
                  </a:txBody>
                  <a:tcPr/>
                </a:tc>
                <a:tc vMerge="1">
                  <a:txBody>
                    <a:bodyPr/>
                    <a:lstStyle/>
                    <a:p>
                      <a:endParaRPr lang="ko-KR"/>
                    </a:p>
                  </a:txBody>
                  <a:tcPr/>
                </a:tc>
                <a:tc vMerge="1">
                  <a:txBody>
                    <a:bodyPr/>
                    <a:lstStyle/>
                    <a:p>
                      <a:endParaRPr lang="ko-KR"/>
                    </a:p>
                  </a:txBody>
                  <a:tcPr/>
                </a:tc>
                <a:extLst>
                  <a:ext uri="{0D108BD9-81ED-4DB2-BD59-A6C34878D82A}">
                    <a16:rowId xmlns="" xmlns:a16="http://schemas.microsoft.com/office/drawing/2014/main" val="10003"/>
                  </a:ext>
                </a:extLst>
              </a:tr>
              <a:tr h="317500">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DD</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MM</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YYYY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  □ Male  □ Female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 xmlns:a16="http://schemas.microsoft.com/office/drawing/2014/main" val="10004"/>
                  </a:ext>
                </a:extLst>
              </a:tr>
              <a:tr h="2746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Position (job title)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manager, director… etc</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05"/>
                  </a:ext>
                </a:extLst>
              </a:tr>
              <a:tr h="274625">
                <a:tc gridSpan="3">
                  <a:txBody>
                    <a:bodyPr/>
                    <a:lstStyle/>
                    <a:p>
                      <a:pPr marL="0" marR="0" lvl="0" indent="0" algn="ctr"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Division/Department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IT infrastructure division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06"/>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Organi</a:t>
                      </a:r>
                      <a:r>
                        <a:rPr lang="en-US" sz="1000">
                          <a:solidFill>
                            <a:schemeClr val="dk1"/>
                          </a:solidFill>
                          <a:latin typeface="Open Sans"/>
                          <a:ea typeface="Open Sans"/>
                          <a:cs typeface="Open Sans"/>
                          <a:sym typeface="Open Sans"/>
                        </a:rPr>
                        <a:t>s</a:t>
                      </a:r>
                      <a:r>
                        <a:rPr lang="en-US" sz="1000" i="0" u="none">
                          <a:solidFill>
                            <a:schemeClr val="dk1"/>
                          </a:solidFill>
                          <a:latin typeface="Open Sans"/>
                          <a:ea typeface="Open Sans"/>
                          <a:cs typeface="Open Sans"/>
                          <a:sym typeface="Open Sans"/>
                        </a:rPr>
                        <a:t>ation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Government of Mexico City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07"/>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Term of Employment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from the year of (</a:t>
                      </a:r>
                      <a:r>
                        <a:rPr lang="en-US" sz="1000" i="1" u="none">
                          <a:solidFill>
                            <a:srgbClr val="7F7F7F"/>
                          </a:solidFill>
                          <a:latin typeface="Open Sans"/>
                          <a:ea typeface="Open Sans"/>
                          <a:cs typeface="Open Sans"/>
                          <a:sym typeface="Open Sans"/>
                        </a:rPr>
                        <a:t>2010</a:t>
                      </a:r>
                      <a:r>
                        <a:rPr lang="en-US" sz="1000" i="0" u="none">
                          <a:solidFill>
                            <a:schemeClr val="dk1"/>
                          </a:solidFill>
                          <a:latin typeface="Open Sans"/>
                          <a:ea typeface="Open Sans"/>
                          <a:cs typeface="Open Sans"/>
                          <a:sym typeface="Open Sans"/>
                        </a:rPr>
                        <a:t>) to present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08"/>
                  </a:ext>
                </a:extLst>
              </a:tr>
              <a:tr h="5476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Job Description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please describe your current duties/ responsibilities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09"/>
                  </a:ext>
                </a:extLst>
              </a:tr>
              <a:tr h="3190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E-mail(primary)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It is essential for online training operation. and active communications</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10"/>
                  </a:ext>
                </a:extLst>
              </a:tr>
              <a:tr h="3175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E-mail(secondary)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11"/>
                  </a:ext>
                </a:extLst>
              </a:tr>
              <a:tr h="3937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Contact Number </a:t>
                      </a:r>
                      <a:endParaRPr>
                        <a:latin typeface="Open Sans"/>
                        <a:ea typeface="Open Sans"/>
                        <a:cs typeface="Open Sans"/>
                        <a:sym typeface="Open Sans"/>
                      </a:endParaRPr>
                    </a:p>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(Mobile / Office)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23000"/>
                        </a:lnSpc>
                        <a:spcBef>
                          <a:spcPts val="0"/>
                        </a:spcBef>
                        <a:spcAft>
                          <a:spcPts val="0"/>
                        </a:spcAft>
                        <a:buClr>
                          <a:schemeClr val="dk1"/>
                        </a:buClr>
                        <a:buSzPts val="1100"/>
                        <a:buFont typeface="Malgun Gothic"/>
                        <a:buNone/>
                      </a:pPr>
                      <a:r>
                        <a:rPr lang="en-US" sz="1100" i="0" u="none">
                          <a:solidFill>
                            <a:schemeClr val="dk1"/>
                          </a:solidFill>
                          <a:latin typeface="Open Sans"/>
                          <a:ea typeface="Open Sans"/>
                          <a:cs typeface="Open Sans"/>
                          <a:sym typeface="Open Sans"/>
                        </a:rPr>
                        <a:t> </a:t>
                      </a:r>
                      <a:r>
                        <a:rPr lang="en-US" sz="1000" i="0" u="none">
                          <a:solidFill>
                            <a:schemeClr val="dk1"/>
                          </a:solidFill>
                          <a:latin typeface="Open Sans"/>
                          <a:ea typeface="Open Sans"/>
                          <a:cs typeface="Open Sans"/>
                          <a:sym typeface="Open Sans"/>
                        </a:rPr>
                        <a:t>1) Main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p>
                      <a:pPr marL="0" marR="0" lvl="0" indent="0" algn="l"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2) Alternative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 xmlns:a16="http://schemas.microsoft.com/office/drawing/2014/main" val="10012"/>
                  </a:ext>
                </a:extLst>
              </a:tr>
            </a:tbl>
          </a:graphicData>
        </a:graphic>
      </p:graphicFrame>
      <p:pic>
        <p:nvPicPr>
          <p:cNvPr id="100" name="Google Shape;100;p1" descr="C:\Users\USER\Desktop\★타기관 협력(국제기구등)\uclg 로고.png"/>
          <p:cNvPicPr preferRelativeResize="0"/>
          <p:nvPr/>
        </p:nvPicPr>
        <p:blipFill rotWithShape="1">
          <a:blip r:embed="rId5">
            <a:alphaModFix/>
          </a:blip>
          <a:srcRect/>
          <a:stretch/>
        </p:blipFill>
        <p:spPr>
          <a:xfrm>
            <a:off x="2735262" y="92961"/>
            <a:ext cx="742950" cy="317500"/>
          </a:xfrm>
          <a:prstGeom prst="rect">
            <a:avLst/>
          </a:prstGeom>
          <a:noFill/>
          <a:ln>
            <a:noFill/>
          </a:ln>
        </p:spPr>
      </p:pic>
      <p:pic>
        <p:nvPicPr>
          <p:cNvPr id="101" name="Google Shape;101;p1"/>
          <p:cNvPicPr preferRelativeResize="0"/>
          <p:nvPr/>
        </p:nvPicPr>
        <p:blipFill rotWithShape="1">
          <a:blip r:embed="rId6">
            <a:alphaModFix/>
          </a:blip>
          <a:srcRect/>
          <a:stretch/>
        </p:blipFill>
        <p:spPr>
          <a:xfrm>
            <a:off x="3684587" y="185737"/>
            <a:ext cx="1273175" cy="187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graphicFrame>
        <p:nvGraphicFramePr>
          <p:cNvPr id="107" name="Google Shape;107;p2"/>
          <p:cNvGraphicFramePr/>
          <p:nvPr>
            <p:extLst>
              <p:ext uri="{D42A27DB-BD31-4B8C-83A1-F6EECF244321}">
                <p14:modId xmlns:p14="http://schemas.microsoft.com/office/powerpoint/2010/main" val="705110494"/>
              </p:ext>
            </p:extLst>
          </p:nvPr>
        </p:nvGraphicFramePr>
        <p:xfrm>
          <a:off x="361013" y="1028190"/>
          <a:ext cx="6224850" cy="6965800"/>
        </p:xfrm>
        <a:graphic>
          <a:graphicData uri="http://schemas.openxmlformats.org/drawingml/2006/table">
            <a:tbl>
              <a:tblPr>
                <a:noFill/>
                <a:tableStyleId>{071A3743-64DF-4112-9E16-3AC89745F277}</a:tableStyleId>
              </a:tblPr>
              <a:tblGrid>
                <a:gridCol w="382850">
                  <a:extLst>
                    <a:ext uri="{9D8B030D-6E8A-4147-A177-3AD203B41FA5}">
                      <a16:colId xmlns="" xmlns:a16="http://schemas.microsoft.com/office/drawing/2014/main" val="20000"/>
                    </a:ext>
                  </a:extLst>
                </a:gridCol>
                <a:gridCol w="5842000">
                  <a:extLst>
                    <a:ext uri="{9D8B030D-6E8A-4147-A177-3AD203B41FA5}">
                      <a16:colId xmlns="" xmlns:a16="http://schemas.microsoft.com/office/drawing/2014/main" val="20001"/>
                    </a:ext>
                  </a:extLst>
                </a:gridCol>
              </a:tblGrid>
              <a:tr h="622775">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dirty="0">
                          <a:solidFill>
                            <a:schemeClr val="dk1"/>
                          </a:solidFill>
                          <a:latin typeface="Open Sans"/>
                          <a:ea typeface="Open Sans"/>
                          <a:cs typeface="Open Sans"/>
                          <a:sym typeface="Open Sans"/>
                        </a:rPr>
                        <a:t>1</a:t>
                      </a:r>
                      <a:endParaRPr dirty="0">
                        <a:latin typeface="Open Sans"/>
                        <a:ea typeface="Open Sans"/>
                        <a:cs typeface="Open Sans"/>
                        <a:sym typeface="Open Sans"/>
                      </a:endParaRPr>
                    </a:p>
                  </a:txBody>
                  <a:tcPr marL="91425" marR="91425" marT="45725" marB="45725" anchor="ctr"/>
                </a:tc>
                <a:tc>
                  <a:txBody>
                    <a:bodyPr/>
                    <a:lstStyle/>
                    <a:p>
                      <a:pPr marL="0" marR="0" lvl="0" indent="0" algn="just" rtl="0">
                        <a:lnSpc>
                          <a:spcPct val="15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Please state your training goals. </a:t>
                      </a:r>
                      <a:endParaRPr b="1">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How will your participation benefit your career and/or your city/organization?</a:t>
                      </a:r>
                      <a:endParaRPr>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 xmlns:a16="http://schemas.microsoft.com/office/drawing/2014/main" val="10000"/>
                  </a:ext>
                </a:extLst>
              </a:tr>
              <a:tr h="1794300">
                <a:tc gridSpan="2">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 xmlns:a16="http://schemas.microsoft.com/office/drawing/2014/main" val="10001"/>
                  </a:ext>
                </a:extLst>
              </a:tr>
              <a:tr h="541050">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2</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dirty="0">
                          <a:solidFill>
                            <a:schemeClr val="dk1"/>
                          </a:solidFill>
                          <a:latin typeface="Open Sans"/>
                          <a:ea typeface="Open Sans"/>
                          <a:cs typeface="Open Sans"/>
                          <a:sym typeface="Open Sans"/>
                        </a:rPr>
                        <a:t>Please specify what you would like to learn from the </a:t>
                      </a:r>
                      <a:r>
                        <a:rPr lang="en-US" sz="1200" b="1" i="0" u="none" dirty="0" smtClean="0">
                          <a:solidFill>
                            <a:schemeClr val="dk1"/>
                          </a:solidFill>
                          <a:latin typeface="Open Sans"/>
                          <a:ea typeface="Open Sans"/>
                          <a:cs typeface="Open Sans"/>
                          <a:sym typeface="Open Sans"/>
                        </a:rPr>
                        <a:t>online training </a:t>
                      </a:r>
                      <a:endParaRPr b="1"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dirty="0">
                          <a:solidFill>
                            <a:schemeClr val="dk1"/>
                          </a:solidFill>
                          <a:latin typeface="Open Sans"/>
                          <a:ea typeface="Open Sans"/>
                          <a:cs typeface="Open Sans"/>
                          <a:sym typeface="Open Sans"/>
                        </a:rPr>
                        <a:t>(your learning needs, policy cases you want to know, etc.)</a:t>
                      </a:r>
                      <a:endParaRPr dirty="0">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 xmlns:a16="http://schemas.microsoft.com/office/drawing/2014/main" val="10002"/>
                  </a:ext>
                </a:extLst>
              </a:tr>
              <a:tr h="1924200">
                <a:tc gridSpan="2">
                  <a:txBody>
                    <a:bodyPr/>
                    <a:lstStyle/>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 xmlns:a16="http://schemas.microsoft.com/office/drawing/2014/main" val="10003"/>
                  </a:ext>
                </a:extLst>
              </a:tr>
              <a:tr h="616250">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3</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If there are pending policy issues related with the training subject in your city/organization, what are the main challenges and how do you want to change?</a:t>
                      </a:r>
                      <a:endParaRPr b="1">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 xmlns:a16="http://schemas.microsoft.com/office/drawing/2014/main" val="10004"/>
                  </a:ext>
                </a:extLst>
              </a:tr>
              <a:tr h="1467225">
                <a:tc gridSpan="2">
                  <a:txBody>
                    <a:bodyPr/>
                    <a:lstStyle/>
                    <a:p>
                      <a:pPr marL="0" marR="0" lvl="0" indent="0" algn="l" rtl="0">
                        <a:lnSpc>
                          <a:spcPct val="100000"/>
                        </a:lnSpc>
                        <a:spcBef>
                          <a:spcPts val="0"/>
                        </a:spcBef>
                        <a:spcAft>
                          <a:spcPts val="0"/>
                        </a:spcAft>
                        <a:buClr>
                          <a:schemeClr val="dk1"/>
                        </a:buClr>
                        <a:buSzPts val="1400"/>
                        <a:buFont typeface="Malgun Gothic"/>
                        <a:buNone/>
                      </a:pPr>
                      <a:endParaRPr sz="14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 xmlns:a16="http://schemas.microsoft.com/office/drawing/2014/main" val="10005"/>
                  </a:ext>
                </a:extLst>
              </a:tr>
            </a:tbl>
          </a:graphicData>
        </a:graphic>
      </p:graphicFrame>
      <p:sp>
        <p:nvSpPr>
          <p:cNvPr id="108" name="Google Shape;108;p2"/>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2</a:t>
            </a:fld>
            <a:r>
              <a:rPr lang="en-US" sz="1000" b="1" i="0" u="none" dirty="0">
                <a:solidFill>
                  <a:srgbClr val="898989"/>
                </a:solidFill>
                <a:latin typeface="Malgun Gothic"/>
                <a:ea typeface="Malgun Gothic"/>
                <a:cs typeface="Malgun Gothic"/>
                <a:sym typeface="Malgun Gothic"/>
              </a:rPr>
              <a:t> of </a:t>
            </a:r>
            <a:r>
              <a:rPr lang="en-US" sz="1000" b="1" i="0" u="none" dirty="0" smtClean="0">
                <a:solidFill>
                  <a:srgbClr val="898989"/>
                </a:solidFill>
                <a:latin typeface="Malgun Gothic"/>
                <a:ea typeface="Malgun Gothic"/>
                <a:cs typeface="Malgun Gothic"/>
                <a:sym typeface="Malgun Gothic"/>
              </a:rPr>
              <a:t>3</a:t>
            </a:r>
            <a:endParaRPr dirty="0"/>
          </a:p>
        </p:txBody>
      </p:sp>
      <p:grpSp>
        <p:nvGrpSpPr>
          <p:cNvPr id="109" name="Google Shape;109;p2"/>
          <p:cNvGrpSpPr/>
          <p:nvPr/>
        </p:nvGrpSpPr>
        <p:grpSpPr>
          <a:xfrm>
            <a:off x="0" y="26987"/>
            <a:ext cx="6858000" cy="504825"/>
            <a:chOff x="6350" y="179388"/>
            <a:chExt cx="6858000" cy="504825"/>
          </a:xfrm>
        </p:grpSpPr>
        <p:pic>
          <p:nvPicPr>
            <p:cNvPr id="110" name="Google Shape;110;p2"/>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11" name="Google Shape;111;p2"/>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12" name="Google Shape;112;p2"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13" name="Google Shape;113;p2"/>
          <p:cNvPicPr preferRelativeResize="0"/>
          <p:nvPr/>
        </p:nvPicPr>
        <p:blipFill rotWithShape="1">
          <a:blip r:embed="rId5">
            <a:alphaModFix/>
          </a:blip>
          <a:srcRect/>
          <a:stretch/>
        </p:blipFill>
        <p:spPr>
          <a:xfrm>
            <a:off x="2836862" y="158750"/>
            <a:ext cx="1273175" cy="187325"/>
          </a:xfrm>
          <a:prstGeom prst="rect">
            <a:avLst/>
          </a:prstGeom>
          <a:noFill/>
          <a:ln>
            <a:noFill/>
          </a:ln>
        </p:spPr>
      </p:pic>
      <p:sp>
        <p:nvSpPr>
          <p:cNvPr id="114" name="Google Shape;114;p2"/>
          <p:cNvSpPr txBox="1"/>
          <p:nvPr/>
        </p:nvSpPr>
        <p:spPr>
          <a:xfrm>
            <a:off x="361013" y="658900"/>
            <a:ext cx="4747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b="1">
                <a:solidFill>
                  <a:schemeClr val="accent1"/>
                </a:solidFill>
                <a:latin typeface="Open Sans"/>
                <a:ea typeface="Open Sans"/>
                <a:cs typeface="Open Sans"/>
                <a:sym typeface="Open Sans"/>
              </a:rPr>
              <a:t>III</a:t>
            </a:r>
            <a:r>
              <a:rPr lang="en-US" sz="1200" b="1">
                <a:solidFill>
                  <a:srgbClr val="0070C0"/>
                </a:solidFill>
                <a:latin typeface="Open Sans"/>
                <a:ea typeface="Open Sans"/>
                <a:cs typeface="Open Sans"/>
                <a:sym typeface="Open Sans"/>
              </a:rPr>
              <a:t>.  LEARNING NEEDS AND MOTIVATION</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19" name="Google Shape;119;p3"/>
          <p:cNvGraphicFramePr/>
          <p:nvPr/>
        </p:nvGraphicFramePr>
        <p:xfrm>
          <a:off x="247650" y="708025"/>
          <a:ext cx="6286500" cy="554025"/>
        </p:xfrm>
        <a:graphic>
          <a:graphicData uri="http://schemas.openxmlformats.org/drawingml/2006/table">
            <a:tbl>
              <a:tblPr>
                <a:noFill/>
                <a:tableStyleId>{071A3743-64DF-4112-9E16-3AC89745F277}</a:tableStyleId>
              </a:tblPr>
              <a:tblGrid>
                <a:gridCol w="6286500">
                  <a:extLst>
                    <a:ext uri="{9D8B030D-6E8A-4147-A177-3AD203B41FA5}">
                      <a16:colId xmlns="" xmlns:a16="http://schemas.microsoft.com/office/drawing/2014/main" val="20000"/>
                    </a:ext>
                  </a:extLst>
                </a:gridCol>
              </a:tblGrid>
              <a:tr h="554025">
                <a:tc>
                  <a:txBody>
                    <a:bodyPr/>
                    <a:lstStyle/>
                    <a:p>
                      <a:pPr marL="0" marR="0" lvl="0" indent="0" algn="ctr" rtl="0">
                        <a:lnSpc>
                          <a:spcPct val="100000"/>
                        </a:lnSpc>
                        <a:spcBef>
                          <a:spcPts val="0"/>
                        </a:spcBef>
                        <a:spcAft>
                          <a:spcPts val="0"/>
                        </a:spcAft>
                        <a:buClr>
                          <a:srgbClr val="0070C0"/>
                        </a:buClr>
                        <a:buSzPts val="2500"/>
                        <a:buFont typeface="Times New Roman"/>
                        <a:buNone/>
                      </a:pPr>
                      <a:r>
                        <a:rPr lang="en-US" sz="2500" i="0" u="none">
                          <a:solidFill>
                            <a:srgbClr val="0070C0"/>
                          </a:solidFill>
                          <a:latin typeface="Open Sans"/>
                          <a:ea typeface="Open Sans"/>
                          <a:cs typeface="Open Sans"/>
                          <a:sym typeface="Open Sans"/>
                        </a:rPr>
                        <a:t>APPLICANT'S RESPONSIBILITIES</a:t>
                      </a:r>
                      <a:endParaRPr>
                        <a:latin typeface="Open Sans"/>
                        <a:ea typeface="Open Sans"/>
                        <a:cs typeface="Open Sans"/>
                        <a:sym typeface="Open Sans"/>
                      </a:endParaRPr>
                    </a:p>
                  </a:txBody>
                  <a:tcPr marL="114300" marR="114300" marT="0" marB="0"/>
                </a:tc>
                <a:extLst>
                  <a:ext uri="{0D108BD9-81ED-4DB2-BD59-A6C34878D82A}">
                    <a16:rowId xmlns="" xmlns:a16="http://schemas.microsoft.com/office/drawing/2014/main" val="10000"/>
                  </a:ext>
                </a:extLst>
              </a:tr>
            </a:tbl>
          </a:graphicData>
        </a:graphic>
      </p:graphicFrame>
      <p:sp>
        <p:nvSpPr>
          <p:cNvPr id="120" name="Google Shape;120;p3"/>
          <p:cNvSpPr txBox="1"/>
          <p:nvPr/>
        </p:nvSpPr>
        <p:spPr>
          <a:xfrm>
            <a:off x="488950" y="7235825"/>
            <a:ext cx="6000900" cy="116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Date (dd/mm/yyyy)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Name of Applicant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Signature : </a:t>
            </a:r>
            <a:endParaRPr>
              <a:latin typeface="Open Sans"/>
              <a:ea typeface="Open Sans"/>
              <a:cs typeface="Open Sans"/>
              <a:sym typeface="Open Sans"/>
            </a:endParaRPr>
          </a:p>
        </p:txBody>
      </p:sp>
      <p:sp>
        <p:nvSpPr>
          <p:cNvPr id="121" name="Google Shape;121;p3"/>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3</a:t>
            </a:fld>
            <a:r>
              <a:rPr lang="en-US" sz="1000" b="1" i="0" u="none" dirty="0">
                <a:solidFill>
                  <a:srgbClr val="898989"/>
                </a:solidFill>
                <a:latin typeface="Malgun Gothic"/>
                <a:ea typeface="Malgun Gothic"/>
                <a:cs typeface="Malgun Gothic"/>
                <a:sym typeface="Malgun Gothic"/>
              </a:rPr>
              <a:t> of </a:t>
            </a:r>
            <a:r>
              <a:rPr lang="en-US" sz="1000" b="1" i="0" u="none" dirty="0" smtClean="0">
                <a:solidFill>
                  <a:srgbClr val="898989"/>
                </a:solidFill>
                <a:latin typeface="Malgun Gothic"/>
                <a:ea typeface="Malgun Gothic"/>
                <a:cs typeface="Malgun Gothic"/>
                <a:sym typeface="Malgun Gothic"/>
              </a:rPr>
              <a:t>3</a:t>
            </a:r>
            <a:endParaRPr dirty="0"/>
          </a:p>
        </p:txBody>
      </p:sp>
      <p:sp>
        <p:nvSpPr>
          <p:cNvPr id="122" name="Google Shape;122;p3"/>
          <p:cNvSpPr txBox="1"/>
          <p:nvPr/>
        </p:nvSpPr>
        <p:spPr>
          <a:xfrm>
            <a:off x="346075" y="1155025"/>
            <a:ext cx="6143700" cy="5925900"/>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rgbClr val="000000"/>
              </a:buClr>
              <a:buSzPts val="1500"/>
              <a:buFont typeface="Times New Roman"/>
              <a:buNone/>
            </a:pPr>
            <a:r>
              <a:rPr lang="en-US" b="1" i="0" u="none" dirty="0">
                <a:solidFill>
                  <a:srgbClr val="000000"/>
                </a:solidFill>
                <a:latin typeface="Open Sans"/>
                <a:ea typeface="Open Sans"/>
                <a:cs typeface="Open Sans"/>
                <a:sym typeface="Open Sans"/>
              </a:rPr>
              <a:t>As</a:t>
            </a:r>
            <a:r>
              <a:rPr lang="en-US" b="1" i="0" u="none" dirty="0">
                <a:solidFill>
                  <a:srgbClr val="000000"/>
                </a:solidFill>
                <a:latin typeface="Open Sans"/>
                <a:ea typeface="Open Sans"/>
                <a:cs typeface="Open Sans"/>
                <a:sym typeface="Open San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a participant, I agree:</a:t>
            </a:r>
            <a:endParaRPr b="1" i="0" u="none" dirty="0">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rgbClr val="000000"/>
              </a:solidFill>
              <a:latin typeface="Open Sans"/>
              <a:ea typeface="Open Sans"/>
              <a:cs typeface="Open Sans"/>
              <a:sym typeface="Open Sans"/>
            </a:endParaRPr>
          </a:p>
          <a:p>
            <a:pPr marL="0" marR="0" lvl="0" indent="-88900" algn="just" rtl="0">
              <a:lnSpc>
                <a:spcPct val="100000"/>
              </a:lnSpc>
              <a:spcBef>
                <a:spcPts val="0"/>
              </a:spcBef>
              <a:spcAft>
                <a:spcPts val="0"/>
              </a:spcAft>
              <a:buClr>
                <a:srgbClr val="000000"/>
              </a:buClr>
              <a:buSzPts val="1400"/>
              <a:buFont typeface="Open Sans"/>
              <a:buAutoNum type="arabicParenR"/>
            </a:pPr>
            <a:r>
              <a:rPr lang="en-US" i="0" u="none" dirty="0">
                <a:solidFill>
                  <a:srgbClr val="000000"/>
                </a:solidFill>
                <a:latin typeface="Open Sans"/>
                <a:ea typeface="Open Sans"/>
                <a:cs typeface="Open Sans"/>
                <a:sym typeface="Open Sans"/>
              </a:rPr>
              <a:t>To follow and prepare the online training program to the best of my ability and abide by the rules of the SHRDC/UCLG/Metropolis during the training program;</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600"/>
              <a:buFont typeface="Gulim"/>
              <a:buNone/>
            </a:pPr>
            <a:endParaRPr sz="1500"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2)  To notify SHRDC/UCLG/Metropolis three days in advance before training starts when it is impossible to attend training and to consult with SHRDC/UCLG/Metropolis where it is necessary to stop learning after training starts for justifiable reasons</a:t>
            </a:r>
            <a:r>
              <a:rPr lang="en-US" dirty="0">
                <a:solidFill>
                  <a:schemeClr val="dk1"/>
                </a:solidFill>
                <a:latin typeface="Open Sans"/>
                <a:ea typeface="Open Sans"/>
                <a:cs typeface="Open Sans"/>
                <a:sym typeface="Open Sans"/>
              </a:rPr>
              <a:t>;</a:t>
            </a:r>
            <a:endParaRPr i="0" u="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3) To understand that any acts of unauthorized changes, reproduction, distribution and adaptation of contents provided by the SHRDC shall be prohibited and subject to punishment in accordance with related laws and regulations</a:t>
            </a:r>
            <a:r>
              <a:rPr lang="en-US" dirty="0">
                <a:solidFill>
                  <a:schemeClr val="dk1"/>
                </a:solidFill>
                <a:latin typeface="Open Sans"/>
                <a:ea typeface="Open Sans"/>
                <a:cs typeface="Open Sans"/>
                <a:sym typeface="Open Sans"/>
              </a:rPr>
              <a:t>;</a:t>
            </a:r>
            <a:endParaRPr sz="1300"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 4) To accept that if I fail to meet the completion criteria of SHRDC including not submitting assignment of online training or attending real-time live session, I will not be able to receive a certificate of completion and apply to training programs held by SHRDC for the next 5 years</a:t>
            </a:r>
            <a:r>
              <a:rPr lang="en-US" dirty="0">
                <a:solidFill>
                  <a:schemeClr val="dk1"/>
                </a:solidFill>
                <a:latin typeface="Open Sans"/>
                <a:ea typeface="Open Sans"/>
                <a:cs typeface="Open Sans"/>
                <a:sym typeface="Open Sans"/>
              </a:rPr>
              <a:t>;</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rgbClr val="000000"/>
              </a:solidFill>
              <a:latin typeface="Open Sans"/>
              <a:ea typeface="Open Sans"/>
              <a:cs typeface="Open Sans"/>
              <a:sym typeface="Open Sans"/>
            </a:endParaRPr>
          </a:p>
          <a:p>
            <a:pPr marL="0" marR="0" lvl="0" indent="0" algn="just" rtl="0">
              <a:lnSpc>
                <a:spcPct val="100000"/>
              </a:lnSpc>
              <a:spcBef>
                <a:spcPts val="0"/>
              </a:spcBef>
              <a:spcAft>
                <a:spcPts val="0"/>
              </a:spcAft>
              <a:buClr>
                <a:srgbClr val="000000"/>
              </a:buClr>
              <a:buSzPts val="1500"/>
              <a:buFont typeface="Times New Roman"/>
              <a:buNone/>
            </a:pPr>
            <a:r>
              <a:rPr lang="en-US" i="0" u="none" dirty="0">
                <a:solidFill>
                  <a:srgbClr val="000000"/>
                </a:solidFill>
                <a:latin typeface="Open Sans"/>
                <a:ea typeface="Open Sans"/>
                <a:cs typeface="Open Sans"/>
                <a:sym typeface="Open Sans"/>
              </a:rPr>
              <a:t>5) To accept that the SHRDC/UCLG/Metropolis shall reserve the rights for the materials that have been submitted for the training purpose; </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6)  To  accept the recording on the live sessions including the photos, and open them on the related websites. </a:t>
            </a:r>
            <a:endParaRPr sz="1300" dirty="0">
              <a:latin typeface="Open Sans"/>
              <a:ea typeface="Open Sans"/>
              <a:cs typeface="Open Sans"/>
              <a:sym typeface="Open Sans"/>
            </a:endParaRPr>
          </a:p>
        </p:txBody>
      </p:sp>
      <p:grpSp>
        <p:nvGrpSpPr>
          <p:cNvPr id="123" name="Google Shape;123;p3"/>
          <p:cNvGrpSpPr/>
          <p:nvPr/>
        </p:nvGrpSpPr>
        <p:grpSpPr>
          <a:xfrm>
            <a:off x="6350" y="71437"/>
            <a:ext cx="6858000" cy="504825"/>
            <a:chOff x="6350" y="179388"/>
            <a:chExt cx="6858000" cy="504825"/>
          </a:xfrm>
        </p:grpSpPr>
        <p:pic>
          <p:nvPicPr>
            <p:cNvPr id="124" name="Google Shape;124;p3"/>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25" name="Google Shape;125;p3"/>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26" name="Google Shape;126;p3"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27" name="Google Shape;127;p3"/>
          <p:cNvPicPr preferRelativeResize="0"/>
          <p:nvPr/>
        </p:nvPicPr>
        <p:blipFill rotWithShape="1">
          <a:blip r:embed="rId5">
            <a:alphaModFix/>
          </a:blip>
          <a:srcRect/>
          <a:stretch/>
        </p:blipFill>
        <p:spPr>
          <a:xfrm>
            <a:off x="2836862" y="158750"/>
            <a:ext cx="1273175" cy="187325"/>
          </a:xfrm>
          <a:prstGeom prst="rect">
            <a:avLst/>
          </a:prstGeom>
          <a:noFill/>
          <a:ln>
            <a:noFill/>
          </a:ln>
        </p:spPr>
      </p:pic>
    </p:spTree>
  </p:cSld>
  <p:clrMapOvr>
    <a:masterClrMapping/>
  </p:clrMapOvr>
</p:sld>
</file>

<file path=ppt/theme/theme1.xml><?xml version="1.0" encoding="utf-8"?>
<a:theme xmlns:a="http://schemas.openxmlformats.org/drawingml/2006/main" name="Office 테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384</Words>
  <Application>Microsoft Macintosh PowerPoint</Application>
  <PresentationFormat>On-screen Show (4:3)</PresentationFormat>
  <Paragraphs>94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Gulim</vt:lpstr>
      <vt:lpstr>Malgun Gothic</vt:lpstr>
      <vt:lpstr>Times New Roman</vt:lpstr>
      <vt:lpstr>Open Sans</vt:lpstr>
      <vt:lpstr>맑은 고딕</vt:lpstr>
      <vt:lpstr>Office 테마</vt:lpstr>
      <vt:lpstr>PowerPoint Presentation</vt:lpstr>
      <vt:lpstr>PowerPoint Presentation</vt:lpstr>
      <vt:lpstr>PowerPoint Presentation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마스터 PC</dc:creator>
  <cp:lastModifiedBy>Microsoft Office User</cp:lastModifiedBy>
  <cp:revision>4</cp:revision>
  <dcterms:created xsi:type="dcterms:W3CDTF">2015-01-14T05:13:29Z</dcterms:created>
  <dcterms:modified xsi:type="dcterms:W3CDTF">2023-05-19T14:12:35Z</dcterms:modified>
</cp:coreProperties>
</file>