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8" r:id="rId1"/>
  </p:sldMasterIdLst>
  <p:notesMasterIdLst>
    <p:notesMasterId r:id="rId30"/>
  </p:notesMasterIdLst>
  <p:sldIdLst>
    <p:sldId id="256" r:id="rId2"/>
    <p:sldId id="259" r:id="rId3"/>
    <p:sldId id="258" r:id="rId4"/>
    <p:sldId id="280" r:id="rId5"/>
    <p:sldId id="281" r:id="rId6"/>
    <p:sldId id="282" r:id="rId7"/>
    <p:sldId id="283" r:id="rId8"/>
    <p:sldId id="284" r:id="rId9"/>
    <p:sldId id="268" r:id="rId10"/>
    <p:sldId id="260" r:id="rId11"/>
    <p:sldId id="261" r:id="rId12"/>
    <p:sldId id="262" r:id="rId13"/>
    <p:sldId id="263" r:id="rId14"/>
    <p:sldId id="264" r:id="rId15"/>
    <p:sldId id="265" r:id="rId16"/>
    <p:sldId id="266" r:id="rId17"/>
    <p:sldId id="267" r:id="rId18"/>
    <p:sldId id="270" r:id="rId19"/>
    <p:sldId id="271" r:id="rId20"/>
    <p:sldId id="272" r:id="rId21"/>
    <p:sldId id="273" r:id="rId22"/>
    <p:sldId id="274" r:id="rId23"/>
    <p:sldId id="286" r:id="rId24"/>
    <p:sldId id="275" r:id="rId25"/>
    <p:sldId id="285" r:id="rId26"/>
    <p:sldId id="276" r:id="rId27"/>
    <p:sldId id="288" r:id="rId28"/>
    <p:sldId id="29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65"/>
    <p:restoredTop sz="94667"/>
  </p:normalViewPr>
  <p:slideViewPr>
    <p:cSldViewPr snapToGrid="0" snapToObjects="1">
      <p:cViewPr varScale="1">
        <p:scale>
          <a:sx n="91" d="100"/>
          <a:sy n="91" d="100"/>
        </p:scale>
        <p:origin x="62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4F7E9-26FD-6B4B-ACB0-12DA454AA542}" type="datetimeFigureOut">
              <a:rPr lang="en-US" smtClean="0"/>
              <a:t>11/26/19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A250B6-5A19-4F4B-9F7E-7A81B280946F}" type="slidenum">
              <a:rPr lang="en-US" smtClean="0"/>
              <a:t>‹#›</a:t>
            </a:fld>
            <a:endParaRPr lang="en-US"/>
          </a:p>
        </p:txBody>
      </p:sp>
    </p:spTree>
    <p:extLst>
      <p:ext uri="{BB962C8B-B14F-4D97-AF65-F5344CB8AC3E}">
        <p14:creationId xmlns:p14="http://schemas.microsoft.com/office/powerpoint/2010/main" val="1906804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27A4-F4CE-834C-9E3A-EC7DA0AF83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A399B9-6E7E-394A-92E1-2D49612B48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B9BA06-BCF4-C844-AE94-53C7F213DB79}"/>
              </a:ext>
            </a:extLst>
          </p:cNvPr>
          <p:cNvSpPr>
            <a:spLocks noGrp="1"/>
          </p:cNvSpPr>
          <p:nvPr>
            <p:ph type="dt" sz="half" idx="10"/>
          </p:nvPr>
        </p:nvSpPr>
        <p:spPr/>
        <p:txBody>
          <a:bodyPr/>
          <a:lstStyle/>
          <a:p>
            <a:fld id="{F8E2015B-ED9E-B541-98D1-E9491EDD1BAE}" type="datetimeFigureOut">
              <a:rPr lang="en-US" smtClean="0"/>
              <a:t>11/26/19</a:t>
            </a:fld>
            <a:endParaRPr lang="en-US"/>
          </a:p>
        </p:txBody>
      </p:sp>
      <p:sp>
        <p:nvSpPr>
          <p:cNvPr id="5" name="Footer Placeholder 4">
            <a:extLst>
              <a:ext uri="{FF2B5EF4-FFF2-40B4-BE49-F238E27FC236}">
                <a16:creationId xmlns:a16="http://schemas.microsoft.com/office/drawing/2014/main" id="{56849819-E844-3441-893E-D679E0478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35776-C995-DE4A-A23E-18268FF9309A}"/>
              </a:ext>
            </a:extLst>
          </p:cNvPr>
          <p:cNvSpPr>
            <a:spLocks noGrp="1"/>
          </p:cNvSpPr>
          <p:nvPr>
            <p:ph type="sldNum" sz="quarter" idx="12"/>
          </p:nvPr>
        </p:nvSpPr>
        <p:spPr/>
        <p:txBody>
          <a:bodyPr/>
          <a:lstStyle/>
          <a:p>
            <a:fld id="{F2FC2EF5-9A85-D546-B7A3-AEBBBBC549AB}" type="slidenum">
              <a:rPr lang="en-US" smtClean="0"/>
              <a:t>‹#›</a:t>
            </a:fld>
            <a:endParaRPr lang="en-US"/>
          </a:p>
        </p:txBody>
      </p:sp>
    </p:spTree>
    <p:extLst>
      <p:ext uri="{BB962C8B-B14F-4D97-AF65-F5344CB8AC3E}">
        <p14:creationId xmlns:p14="http://schemas.microsoft.com/office/powerpoint/2010/main" val="27057571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51620-3178-E74C-9B78-8F4E2BC4C3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7B27C0E-ED65-754A-A9D7-B32D3857157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C564E-0210-B24C-899D-E40DC4598B6E}"/>
              </a:ext>
            </a:extLst>
          </p:cNvPr>
          <p:cNvSpPr>
            <a:spLocks noGrp="1"/>
          </p:cNvSpPr>
          <p:nvPr>
            <p:ph type="dt" sz="half" idx="10"/>
          </p:nvPr>
        </p:nvSpPr>
        <p:spPr/>
        <p:txBody>
          <a:bodyPr/>
          <a:lstStyle/>
          <a:p>
            <a:fld id="{F8E2015B-ED9E-B541-98D1-E9491EDD1BAE}" type="datetimeFigureOut">
              <a:rPr lang="en-US" smtClean="0"/>
              <a:t>11/26/19</a:t>
            </a:fld>
            <a:endParaRPr lang="en-US"/>
          </a:p>
        </p:txBody>
      </p:sp>
      <p:sp>
        <p:nvSpPr>
          <p:cNvPr id="5" name="Footer Placeholder 4">
            <a:extLst>
              <a:ext uri="{FF2B5EF4-FFF2-40B4-BE49-F238E27FC236}">
                <a16:creationId xmlns:a16="http://schemas.microsoft.com/office/drawing/2014/main" id="{76F9F065-C2D3-D84E-8AD8-F5C3887429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D0ECF7-9CB2-2542-ACE4-CC9BCBC03021}"/>
              </a:ext>
            </a:extLst>
          </p:cNvPr>
          <p:cNvSpPr>
            <a:spLocks noGrp="1"/>
          </p:cNvSpPr>
          <p:nvPr>
            <p:ph type="sldNum" sz="quarter" idx="12"/>
          </p:nvPr>
        </p:nvSpPr>
        <p:spPr/>
        <p:txBody>
          <a:bodyPr/>
          <a:lstStyle/>
          <a:p>
            <a:fld id="{F2FC2EF5-9A85-D546-B7A3-AEBBBBC549AB}" type="slidenum">
              <a:rPr lang="en-US" smtClean="0"/>
              <a:t>‹#›</a:t>
            </a:fld>
            <a:endParaRPr lang="en-US"/>
          </a:p>
        </p:txBody>
      </p:sp>
    </p:spTree>
    <p:extLst>
      <p:ext uri="{BB962C8B-B14F-4D97-AF65-F5344CB8AC3E}">
        <p14:creationId xmlns:p14="http://schemas.microsoft.com/office/powerpoint/2010/main" val="3291807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98B09E-705E-594C-AC81-71D9E7BE26F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5301A6-A795-2C4A-ADE9-FA46E37F50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90BD8-F4CF-2A41-9A1B-484E21B0D3D6}"/>
              </a:ext>
            </a:extLst>
          </p:cNvPr>
          <p:cNvSpPr>
            <a:spLocks noGrp="1"/>
          </p:cNvSpPr>
          <p:nvPr>
            <p:ph type="dt" sz="half" idx="10"/>
          </p:nvPr>
        </p:nvSpPr>
        <p:spPr/>
        <p:txBody>
          <a:bodyPr/>
          <a:lstStyle/>
          <a:p>
            <a:fld id="{F8E2015B-ED9E-B541-98D1-E9491EDD1BAE}" type="datetimeFigureOut">
              <a:rPr lang="en-US" smtClean="0"/>
              <a:t>11/26/19</a:t>
            </a:fld>
            <a:endParaRPr lang="en-US"/>
          </a:p>
        </p:txBody>
      </p:sp>
      <p:sp>
        <p:nvSpPr>
          <p:cNvPr id="5" name="Footer Placeholder 4">
            <a:extLst>
              <a:ext uri="{FF2B5EF4-FFF2-40B4-BE49-F238E27FC236}">
                <a16:creationId xmlns:a16="http://schemas.microsoft.com/office/drawing/2014/main" id="{982A9ED4-B173-BA4D-AC9B-ABFACFCEA7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88FE5-D130-CE49-9EE0-2C3E14B9CD61}"/>
              </a:ext>
            </a:extLst>
          </p:cNvPr>
          <p:cNvSpPr>
            <a:spLocks noGrp="1"/>
          </p:cNvSpPr>
          <p:nvPr>
            <p:ph type="sldNum" sz="quarter" idx="12"/>
          </p:nvPr>
        </p:nvSpPr>
        <p:spPr/>
        <p:txBody>
          <a:bodyPr/>
          <a:lstStyle/>
          <a:p>
            <a:fld id="{F2FC2EF5-9A85-D546-B7A3-AEBBBBC549AB}" type="slidenum">
              <a:rPr lang="en-US" smtClean="0"/>
              <a:t>‹#›</a:t>
            </a:fld>
            <a:endParaRPr lang="en-US"/>
          </a:p>
        </p:txBody>
      </p:sp>
    </p:spTree>
    <p:extLst>
      <p:ext uri="{BB962C8B-B14F-4D97-AF65-F5344CB8AC3E}">
        <p14:creationId xmlns:p14="http://schemas.microsoft.com/office/powerpoint/2010/main" val="700903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CBFE-BA9C-C647-B6BA-57141CCEAE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F17A16-D014-DD40-861B-23E9BA4FAEE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516116-7164-C84B-AB84-30A73E57BC97}"/>
              </a:ext>
            </a:extLst>
          </p:cNvPr>
          <p:cNvSpPr>
            <a:spLocks noGrp="1"/>
          </p:cNvSpPr>
          <p:nvPr>
            <p:ph type="dt" sz="half" idx="10"/>
          </p:nvPr>
        </p:nvSpPr>
        <p:spPr/>
        <p:txBody>
          <a:bodyPr/>
          <a:lstStyle/>
          <a:p>
            <a:fld id="{F8E2015B-ED9E-B541-98D1-E9491EDD1BAE}" type="datetimeFigureOut">
              <a:rPr lang="en-US" smtClean="0"/>
              <a:t>11/26/19</a:t>
            </a:fld>
            <a:endParaRPr lang="en-US"/>
          </a:p>
        </p:txBody>
      </p:sp>
      <p:sp>
        <p:nvSpPr>
          <p:cNvPr id="5" name="Footer Placeholder 4">
            <a:extLst>
              <a:ext uri="{FF2B5EF4-FFF2-40B4-BE49-F238E27FC236}">
                <a16:creationId xmlns:a16="http://schemas.microsoft.com/office/drawing/2014/main" id="{ADAF3DD1-47ED-3D4E-B804-EB0B83559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65BA04-3CBA-6A47-8C2D-8AFD8EB8A73C}"/>
              </a:ext>
            </a:extLst>
          </p:cNvPr>
          <p:cNvSpPr>
            <a:spLocks noGrp="1"/>
          </p:cNvSpPr>
          <p:nvPr>
            <p:ph type="sldNum" sz="quarter" idx="12"/>
          </p:nvPr>
        </p:nvSpPr>
        <p:spPr/>
        <p:txBody>
          <a:bodyPr/>
          <a:lstStyle/>
          <a:p>
            <a:fld id="{F2FC2EF5-9A85-D546-B7A3-AEBBBBC549AB}" type="slidenum">
              <a:rPr lang="en-US" smtClean="0"/>
              <a:t>‹#›</a:t>
            </a:fld>
            <a:endParaRPr lang="en-US"/>
          </a:p>
        </p:txBody>
      </p:sp>
    </p:spTree>
    <p:extLst>
      <p:ext uri="{BB962C8B-B14F-4D97-AF65-F5344CB8AC3E}">
        <p14:creationId xmlns:p14="http://schemas.microsoft.com/office/powerpoint/2010/main" val="13342223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60C25-F863-F24C-B7DA-5814390B67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E56DAE-F7EC-4946-89B3-F8D122607C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6167F8-D0C6-6B4A-887A-1544452AE0F9}"/>
              </a:ext>
            </a:extLst>
          </p:cNvPr>
          <p:cNvSpPr>
            <a:spLocks noGrp="1"/>
          </p:cNvSpPr>
          <p:nvPr>
            <p:ph type="dt" sz="half" idx="10"/>
          </p:nvPr>
        </p:nvSpPr>
        <p:spPr/>
        <p:txBody>
          <a:bodyPr/>
          <a:lstStyle/>
          <a:p>
            <a:fld id="{F8E2015B-ED9E-B541-98D1-E9491EDD1BAE}" type="datetimeFigureOut">
              <a:rPr lang="en-US" smtClean="0"/>
              <a:t>11/26/19</a:t>
            </a:fld>
            <a:endParaRPr lang="en-US"/>
          </a:p>
        </p:txBody>
      </p:sp>
      <p:sp>
        <p:nvSpPr>
          <p:cNvPr id="5" name="Footer Placeholder 4">
            <a:extLst>
              <a:ext uri="{FF2B5EF4-FFF2-40B4-BE49-F238E27FC236}">
                <a16:creationId xmlns:a16="http://schemas.microsoft.com/office/drawing/2014/main" id="{74AE229B-C807-6F42-A719-F37C74734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A743A-0690-1F41-8866-4DC4A5926FA0}"/>
              </a:ext>
            </a:extLst>
          </p:cNvPr>
          <p:cNvSpPr>
            <a:spLocks noGrp="1"/>
          </p:cNvSpPr>
          <p:nvPr>
            <p:ph type="sldNum" sz="quarter" idx="12"/>
          </p:nvPr>
        </p:nvSpPr>
        <p:spPr/>
        <p:txBody>
          <a:bodyPr/>
          <a:lstStyle/>
          <a:p>
            <a:fld id="{F2FC2EF5-9A85-D546-B7A3-AEBBBBC549AB}" type="slidenum">
              <a:rPr lang="en-US" smtClean="0"/>
              <a:t>‹#›</a:t>
            </a:fld>
            <a:endParaRPr lang="en-US"/>
          </a:p>
        </p:txBody>
      </p:sp>
    </p:spTree>
    <p:extLst>
      <p:ext uri="{BB962C8B-B14F-4D97-AF65-F5344CB8AC3E}">
        <p14:creationId xmlns:p14="http://schemas.microsoft.com/office/powerpoint/2010/main" val="2313309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C294A-6430-D343-A981-0B2C740F56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9C162-46DC-D041-99C6-01FECD528D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11019B-FD46-F844-9882-352DFA1FC95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A1CF9C-6170-3F4D-8D68-A21B98141690}"/>
              </a:ext>
            </a:extLst>
          </p:cNvPr>
          <p:cNvSpPr>
            <a:spLocks noGrp="1"/>
          </p:cNvSpPr>
          <p:nvPr>
            <p:ph type="dt" sz="half" idx="10"/>
          </p:nvPr>
        </p:nvSpPr>
        <p:spPr/>
        <p:txBody>
          <a:bodyPr/>
          <a:lstStyle/>
          <a:p>
            <a:fld id="{F8E2015B-ED9E-B541-98D1-E9491EDD1BAE}" type="datetimeFigureOut">
              <a:rPr lang="en-US" smtClean="0"/>
              <a:t>11/26/19</a:t>
            </a:fld>
            <a:endParaRPr lang="en-US"/>
          </a:p>
        </p:txBody>
      </p:sp>
      <p:sp>
        <p:nvSpPr>
          <p:cNvPr id="6" name="Footer Placeholder 5">
            <a:extLst>
              <a:ext uri="{FF2B5EF4-FFF2-40B4-BE49-F238E27FC236}">
                <a16:creationId xmlns:a16="http://schemas.microsoft.com/office/drawing/2014/main" id="{D1284233-ADC5-5D4A-8F91-5CB6D514AA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2F08F-199C-A941-B270-789D86DAD80E}"/>
              </a:ext>
            </a:extLst>
          </p:cNvPr>
          <p:cNvSpPr>
            <a:spLocks noGrp="1"/>
          </p:cNvSpPr>
          <p:nvPr>
            <p:ph type="sldNum" sz="quarter" idx="12"/>
          </p:nvPr>
        </p:nvSpPr>
        <p:spPr/>
        <p:txBody>
          <a:bodyPr/>
          <a:lstStyle/>
          <a:p>
            <a:fld id="{F2FC2EF5-9A85-D546-B7A3-AEBBBBC549AB}" type="slidenum">
              <a:rPr lang="en-US" smtClean="0"/>
              <a:t>‹#›</a:t>
            </a:fld>
            <a:endParaRPr lang="en-US"/>
          </a:p>
        </p:txBody>
      </p:sp>
    </p:spTree>
    <p:extLst>
      <p:ext uri="{BB962C8B-B14F-4D97-AF65-F5344CB8AC3E}">
        <p14:creationId xmlns:p14="http://schemas.microsoft.com/office/powerpoint/2010/main" val="558433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084A2-FE18-5643-82F8-7CF1138D3D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381A31-8CD4-814A-8EB7-47DAEBB28A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F3CAA83-0C80-B54B-9F28-23D4595E08A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4CCEDE-F14A-9441-84F1-ABE097A08E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141AA84-0E2A-B243-96BA-AD5D0684FD1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D7B085-D5B8-0145-B684-ED9ABCC8A685}"/>
              </a:ext>
            </a:extLst>
          </p:cNvPr>
          <p:cNvSpPr>
            <a:spLocks noGrp="1"/>
          </p:cNvSpPr>
          <p:nvPr>
            <p:ph type="dt" sz="half" idx="10"/>
          </p:nvPr>
        </p:nvSpPr>
        <p:spPr/>
        <p:txBody>
          <a:bodyPr/>
          <a:lstStyle/>
          <a:p>
            <a:fld id="{F8E2015B-ED9E-B541-98D1-E9491EDD1BAE}" type="datetimeFigureOut">
              <a:rPr lang="en-US" smtClean="0"/>
              <a:t>11/26/19</a:t>
            </a:fld>
            <a:endParaRPr lang="en-US"/>
          </a:p>
        </p:txBody>
      </p:sp>
      <p:sp>
        <p:nvSpPr>
          <p:cNvPr id="8" name="Footer Placeholder 7">
            <a:extLst>
              <a:ext uri="{FF2B5EF4-FFF2-40B4-BE49-F238E27FC236}">
                <a16:creationId xmlns:a16="http://schemas.microsoft.com/office/drawing/2014/main" id="{4E903249-294F-9640-9387-5A7EE64CD8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5E3BFC-955D-4D4B-9AF1-49BC5B1C1520}"/>
              </a:ext>
            </a:extLst>
          </p:cNvPr>
          <p:cNvSpPr>
            <a:spLocks noGrp="1"/>
          </p:cNvSpPr>
          <p:nvPr>
            <p:ph type="sldNum" sz="quarter" idx="12"/>
          </p:nvPr>
        </p:nvSpPr>
        <p:spPr/>
        <p:txBody>
          <a:bodyPr/>
          <a:lstStyle/>
          <a:p>
            <a:fld id="{F2FC2EF5-9A85-D546-B7A3-AEBBBBC549AB}" type="slidenum">
              <a:rPr lang="en-US" smtClean="0"/>
              <a:t>‹#›</a:t>
            </a:fld>
            <a:endParaRPr lang="en-US"/>
          </a:p>
        </p:txBody>
      </p:sp>
    </p:spTree>
    <p:extLst>
      <p:ext uri="{BB962C8B-B14F-4D97-AF65-F5344CB8AC3E}">
        <p14:creationId xmlns:p14="http://schemas.microsoft.com/office/powerpoint/2010/main" val="1367817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D4489-9C31-2741-84B0-60873B0C49E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B52614-14C7-B343-BCD1-83CAD3E7227A}"/>
              </a:ext>
            </a:extLst>
          </p:cNvPr>
          <p:cNvSpPr>
            <a:spLocks noGrp="1"/>
          </p:cNvSpPr>
          <p:nvPr>
            <p:ph type="dt" sz="half" idx="10"/>
          </p:nvPr>
        </p:nvSpPr>
        <p:spPr/>
        <p:txBody>
          <a:bodyPr/>
          <a:lstStyle/>
          <a:p>
            <a:fld id="{F8E2015B-ED9E-B541-98D1-E9491EDD1BAE}" type="datetimeFigureOut">
              <a:rPr lang="en-US" smtClean="0"/>
              <a:t>11/26/19</a:t>
            </a:fld>
            <a:endParaRPr lang="en-US"/>
          </a:p>
        </p:txBody>
      </p:sp>
      <p:sp>
        <p:nvSpPr>
          <p:cNvPr id="4" name="Footer Placeholder 3">
            <a:extLst>
              <a:ext uri="{FF2B5EF4-FFF2-40B4-BE49-F238E27FC236}">
                <a16:creationId xmlns:a16="http://schemas.microsoft.com/office/drawing/2014/main" id="{91505559-FAA5-754F-B39C-9EE01C3F93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359C41-1D46-8E48-B452-AA79504A863E}"/>
              </a:ext>
            </a:extLst>
          </p:cNvPr>
          <p:cNvSpPr>
            <a:spLocks noGrp="1"/>
          </p:cNvSpPr>
          <p:nvPr>
            <p:ph type="sldNum" sz="quarter" idx="12"/>
          </p:nvPr>
        </p:nvSpPr>
        <p:spPr/>
        <p:txBody>
          <a:bodyPr/>
          <a:lstStyle/>
          <a:p>
            <a:fld id="{F2FC2EF5-9A85-D546-B7A3-AEBBBBC549AB}" type="slidenum">
              <a:rPr lang="en-US" smtClean="0"/>
              <a:t>‹#›</a:t>
            </a:fld>
            <a:endParaRPr lang="en-US"/>
          </a:p>
        </p:txBody>
      </p:sp>
    </p:spTree>
    <p:extLst>
      <p:ext uri="{BB962C8B-B14F-4D97-AF65-F5344CB8AC3E}">
        <p14:creationId xmlns:p14="http://schemas.microsoft.com/office/powerpoint/2010/main" val="3110748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B3CB9A-948C-4A43-9019-F923B0703DBF}"/>
              </a:ext>
            </a:extLst>
          </p:cNvPr>
          <p:cNvSpPr>
            <a:spLocks noGrp="1"/>
          </p:cNvSpPr>
          <p:nvPr>
            <p:ph type="dt" sz="half" idx="10"/>
          </p:nvPr>
        </p:nvSpPr>
        <p:spPr/>
        <p:txBody>
          <a:bodyPr/>
          <a:lstStyle/>
          <a:p>
            <a:fld id="{F8E2015B-ED9E-B541-98D1-E9491EDD1BAE}" type="datetimeFigureOut">
              <a:rPr lang="en-US" smtClean="0"/>
              <a:t>11/26/19</a:t>
            </a:fld>
            <a:endParaRPr lang="en-US"/>
          </a:p>
        </p:txBody>
      </p:sp>
      <p:sp>
        <p:nvSpPr>
          <p:cNvPr id="3" name="Footer Placeholder 2">
            <a:extLst>
              <a:ext uri="{FF2B5EF4-FFF2-40B4-BE49-F238E27FC236}">
                <a16:creationId xmlns:a16="http://schemas.microsoft.com/office/drawing/2014/main" id="{AD884537-ED69-834D-BF2B-7005378A74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6F0C94-F97F-5E41-B152-68CED558E805}"/>
              </a:ext>
            </a:extLst>
          </p:cNvPr>
          <p:cNvSpPr>
            <a:spLocks noGrp="1"/>
          </p:cNvSpPr>
          <p:nvPr>
            <p:ph type="sldNum" sz="quarter" idx="12"/>
          </p:nvPr>
        </p:nvSpPr>
        <p:spPr/>
        <p:txBody>
          <a:bodyPr/>
          <a:lstStyle/>
          <a:p>
            <a:fld id="{F2FC2EF5-9A85-D546-B7A3-AEBBBBC549AB}" type="slidenum">
              <a:rPr lang="en-US" smtClean="0"/>
              <a:t>‹#›</a:t>
            </a:fld>
            <a:endParaRPr lang="en-US"/>
          </a:p>
        </p:txBody>
      </p:sp>
    </p:spTree>
    <p:extLst>
      <p:ext uri="{BB962C8B-B14F-4D97-AF65-F5344CB8AC3E}">
        <p14:creationId xmlns:p14="http://schemas.microsoft.com/office/powerpoint/2010/main" val="160370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8AA24-4C69-5A4D-9B90-6F663ECC63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C27135C-DA66-2643-A9BE-B01528420A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CF514F-69AB-F147-8725-6D20135CD0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73094D-587F-3846-819D-EABE7AEF2CA4}"/>
              </a:ext>
            </a:extLst>
          </p:cNvPr>
          <p:cNvSpPr>
            <a:spLocks noGrp="1"/>
          </p:cNvSpPr>
          <p:nvPr>
            <p:ph type="dt" sz="half" idx="10"/>
          </p:nvPr>
        </p:nvSpPr>
        <p:spPr/>
        <p:txBody>
          <a:bodyPr/>
          <a:lstStyle/>
          <a:p>
            <a:fld id="{F8E2015B-ED9E-B541-98D1-E9491EDD1BAE}" type="datetimeFigureOut">
              <a:rPr lang="en-US" smtClean="0"/>
              <a:t>11/26/19</a:t>
            </a:fld>
            <a:endParaRPr lang="en-US"/>
          </a:p>
        </p:txBody>
      </p:sp>
      <p:sp>
        <p:nvSpPr>
          <p:cNvPr id="6" name="Footer Placeholder 5">
            <a:extLst>
              <a:ext uri="{FF2B5EF4-FFF2-40B4-BE49-F238E27FC236}">
                <a16:creationId xmlns:a16="http://schemas.microsoft.com/office/drawing/2014/main" id="{E1D583AC-0802-544B-873D-8589ADB6E3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CFDB95-0533-DD45-96ED-2DCFEF481215}"/>
              </a:ext>
            </a:extLst>
          </p:cNvPr>
          <p:cNvSpPr>
            <a:spLocks noGrp="1"/>
          </p:cNvSpPr>
          <p:nvPr>
            <p:ph type="sldNum" sz="quarter" idx="12"/>
          </p:nvPr>
        </p:nvSpPr>
        <p:spPr/>
        <p:txBody>
          <a:bodyPr/>
          <a:lstStyle/>
          <a:p>
            <a:fld id="{F2FC2EF5-9A85-D546-B7A3-AEBBBBC549AB}" type="slidenum">
              <a:rPr lang="en-US" smtClean="0"/>
              <a:t>‹#›</a:t>
            </a:fld>
            <a:endParaRPr lang="en-US"/>
          </a:p>
        </p:txBody>
      </p:sp>
    </p:spTree>
    <p:extLst>
      <p:ext uri="{BB962C8B-B14F-4D97-AF65-F5344CB8AC3E}">
        <p14:creationId xmlns:p14="http://schemas.microsoft.com/office/powerpoint/2010/main" val="1418092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38C84-6879-8A4E-968D-7B65467786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88ACB9-0209-4941-B9C9-A30895BE7A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E78DCE-04F9-3146-AEA1-0CB25B5F9F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6F67FAE-9E44-7849-8399-59B47829C453}"/>
              </a:ext>
            </a:extLst>
          </p:cNvPr>
          <p:cNvSpPr>
            <a:spLocks noGrp="1"/>
          </p:cNvSpPr>
          <p:nvPr>
            <p:ph type="dt" sz="half" idx="10"/>
          </p:nvPr>
        </p:nvSpPr>
        <p:spPr/>
        <p:txBody>
          <a:bodyPr/>
          <a:lstStyle/>
          <a:p>
            <a:fld id="{F8E2015B-ED9E-B541-98D1-E9491EDD1BAE}" type="datetimeFigureOut">
              <a:rPr lang="en-US" smtClean="0"/>
              <a:t>11/26/19</a:t>
            </a:fld>
            <a:endParaRPr lang="en-US"/>
          </a:p>
        </p:txBody>
      </p:sp>
      <p:sp>
        <p:nvSpPr>
          <p:cNvPr id="6" name="Footer Placeholder 5">
            <a:extLst>
              <a:ext uri="{FF2B5EF4-FFF2-40B4-BE49-F238E27FC236}">
                <a16:creationId xmlns:a16="http://schemas.microsoft.com/office/drawing/2014/main" id="{533E69A4-E34F-9345-8087-C94276E9B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71C5D5-C715-2244-BFF0-295D440EB6D3}"/>
              </a:ext>
            </a:extLst>
          </p:cNvPr>
          <p:cNvSpPr>
            <a:spLocks noGrp="1"/>
          </p:cNvSpPr>
          <p:nvPr>
            <p:ph type="sldNum" sz="quarter" idx="12"/>
          </p:nvPr>
        </p:nvSpPr>
        <p:spPr/>
        <p:txBody>
          <a:bodyPr/>
          <a:lstStyle/>
          <a:p>
            <a:fld id="{F2FC2EF5-9A85-D546-B7A3-AEBBBBC549AB}" type="slidenum">
              <a:rPr lang="en-US" smtClean="0"/>
              <a:t>‹#›</a:t>
            </a:fld>
            <a:endParaRPr lang="en-US"/>
          </a:p>
        </p:txBody>
      </p:sp>
    </p:spTree>
    <p:extLst>
      <p:ext uri="{BB962C8B-B14F-4D97-AF65-F5344CB8AC3E}">
        <p14:creationId xmlns:p14="http://schemas.microsoft.com/office/powerpoint/2010/main" val="833737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1CFC5-F14A-F645-AB5F-D31DD2D2C2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60529A-E13E-7049-9CE8-87A5AEE6B0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238DA5-9294-1F43-9288-99519FA0F1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E2015B-ED9E-B541-98D1-E9491EDD1BAE}" type="datetimeFigureOut">
              <a:rPr lang="en-US" smtClean="0"/>
              <a:t>11/26/19</a:t>
            </a:fld>
            <a:endParaRPr lang="en-US"/>
          </a:p>
        </p:txBody>
      </p:sp>
      <p:sp>
        <p:nvSpPr>
          <p:cNvPr id="5" name="Footer Placeholder 4">
            <a:extLst>
              <a:ext uri="{FF2B5EF4-FFF2-40B4-BE49-F238E27FC236}">
                <a16:creationId xmlns:a16="http://schemas.microsoft.com/office/drawing/2014/main" id="{2D0CB2F8-51A8-8545-8358-1C068D716A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619A8E-046A-AC48-B724-B4A213D4B7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FC2EF5-9A85-D546-B7A3-AEBBBBC549AB}" type="slidenum">
              <a:rPr lang="en-US" smtClean="0"/>
              <a:t>‹#›</a:t>
            </a:fld>
            <a:endParaRPr lang="en-US"/>
          </a:p>
        </p:txBody>
      </p:sp>
    </p:spTree>
    <p:extLst>
      <p:ext uri="{BB962C8B-B14F-4D97-AF65-F5344CB8AC3E}">
        <p14:creationId xmlns:p14="http://schemas.microsoft.com/office/powerpoint/2010/main" val="2120779305"/>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15BB-50EC-0F42-8966-95099B9B165F}"/>
              </a:ext>
            </a:extLst>
          </p:cNvPr>
          <p:cNvSpPr>
            <a:spLocks noGrp="1"/>
          </p:cNvSpPr>
          <p:nvPr>
            <p:ph type="ctrTitle"/>
          </p:nvPr>
        </p:nvSpPr>
        <p:spPr>
          <a:xfrm>
            <a:off x="497911" y="1761979"/>
            <a:ext cx="10986653" cy="3080823"/>
          </a:xfrm>
        </p:spPr>
        <p:txBody>
          <a:bodyPr>
            <a:noAutofit/>
          </a:bodyPr>
          <a:lstStyle/>
          <a:p>
            <a:r>
              <a:rPr lang="en-US" sz="8800" b="1" dirty="0">
                <a:solidFill>
                  <a:schemeClr val="bg1"/>
                </a:solidFill>
                <a:latin typeface="Rockwell Condensed" panose="02060603050405020104" pitchFamily="18" charset="77"/>
              </a:rPr>
              <a:t>The Strange Case of </a:t>
            </a:r>
            <a:br>
              <a:rPr lang="en-US" sz="8800" b="1" dirty="0">
                <a:solidFill>
                  <a:schemeClr val="bg1"/>
                </a:solidFill>
                <a:latin typeface="Rockwell Condensed" panose="02060603050405020104" pitchFamily="18" charset="77"/>
              </a:rPr>
            </a:br>
            <a:r>
              <a:rPr lang="en-US" sz="8800" b="1" dirty="0">
                <a:solidFill>
                  <a:schemeClr val="bg1"/>
                </a:solidFill>
                <a:latin typeface="Rockwell Condensed" panose="02060603050405020104" pitchFamily="18" charset="77"/>
              </a:rPr>
              <a:t>Dr. Jekyll and Mr. Hyde</a:t>
            </a:r>
          </a:p>
        </p:txBody>
      </p:sp>
    </p:spTree>
    <p:extLst>
      <p:ext uri="{BB962C8B-B14F-4D97-AF65-F5344CB8AC3E}">
        <p14:creationId xmlns:p14="http://schemas.microsoft.com/office/powerpoint/2010/main" val="2299747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72E840-B54D-0D43-9FE3-1EDF4E189BD8}"/>
              </a:ext>
            </a:extLst>
          </p:cNvPr>
          <p:cNvPicPr>
            <a:picLocks noChangeAspect="1"/>
          </p:cNvPicPr>
          <p:nvPr/>
        </p:nvPicPr>
        <p:blipFill>
          <a:blip r:embed="rId2"/>
          <a:stretch>
            <a:fillRect/>
          </a:stretch>
        </p:blipFill>
        <p:spPr>
          <a:xfrm>
            <a:off x="0" y="0"/>
            <a:ext cx="5290694" cy="6858000"/>
          </a:xfrm>
          <a:prstGeom prst="rect">
            <a:avLst/>
          </a:prstGeom>
        </p:spPr>
      </p:pic>
      <p:sp>
        <p:nvSpPr>
          <p:cNvPr id="3" name="TextBox 2">
            <a:extLst>
              <a:ext uri="{FF2B5EF4-FFF2-40B4-BE49-F238E27FC236}">
                <a16:creationId xmlns:a16="http://schemas.microsoft.com/office/drawing/2014/main" id="{691F0285-EC47-DF4E-8D6C-B053E65374D3}"/>
              </a:ext>
            </a:extLst>
          </p:cNvPr>
          <p:cNvSpPr txBox="1"/>
          <p:nvPr/>
        </p:nvSpPr>
        <p:spPr>
          <a:xfrm>
            <a:off x="5457393" y="151179"/>
            <a:ext cx="6586538" cy="6555641"/>
          </a:xfrm>
          <a:prstGeom prst="rect">
            <a:avLst/>
          </a:prstGeom>
          <a:noFill/>
        </p:spPr>
        <p:txBody>
          <a:bodyPr wrap="square" rtlCol="0">
            <a:spAutoFit/>
          </a:bodyPr>
          <a:lstStyle/>
          <a:p>
            <a:r>
              <a:rPr lang="en-US" sz="2800" dirty="0">
                <a:latin typeface="Rockwell" panose="02060603020205020403" pitchFamily="18" charset="77"/>
              </a:rPr>
              <a:t>There have been strange occurrences around town, concerning a man named Mr. Hyde. As the novella opens, we learn that he trampled violently on a little girl.</a:t>
            </a:r>
          </a:p>
          <a:p>
            <a:endParaRPr lang="en-US" sz="2800" dirty="0">
              <a:latin typeface="Rockwell" panose="02060603020205020403" pitchFamily="18" charset="77"/>
            </a:endParaRPr>
          </a:p>
          <a:p>
            <a:r>
              <a:rPr lang="en-US" sz="2800" dirty="0">
                <a:latin typeface="Rockwell" panose="02060603020205020403" pitchFamily="18" charset="77"/>
              </a:rPr>
              <a:t>Mr. Hyde is a disfigured, savage man. Dr. Jekyll – an esteemed man who is part of London’s elite - seems to have an odd relationship with him, as Mr. Hyde is written into his will and has been seen going into Dr Jekyll’s lab. </a:t>
            </a:r>
          </a:p>
          <a:p>
            <a:endParaRPr lang="en-US" sz="2800" dirty="0">
              <a:latin typeface="Rockwell" panose="02060603020205020403" pitchFamily="18" charset="77"/>
            </a:endParaRPr>
          </a:p>
          <a:p>
            <a:r>
              <a:rPr lang="en-US" sz="2800" dirty="0">
                <a:latin typeface="Rockwell" panose="02060603020205020403" pitchFamily="18" charset="77"/>
              </a:rPr>
              <a:t>Gabriel Utterson, his lawyer, is concerned for his friend. </a:t>
            </a:r>
          </a:p>
        </p:txBody>
      </p:sp>
    </p:spTree>
    <p:extLst>
      <p:ext uri="{BB962C8B-B14F-4D97-AF65-F5344CB8AC3E}">
        <p14:creationId xmlns:p14="http://schemas.microsoft.com/office/powerpoint/2010/main" val="1371707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BE0A39-928B-AD47-9713-1922FBB662AF}"/>
              </a:ext>
            </a:extLst>
          </p:cNvPr>
          <p:cNvPicPr>
            <a:picLocks noChangeAspect="1"/>
          </p:cNvPicPr>
          <p:nvPr/>
        </p:nvPicPr>
        <p:blipFill>
          <a:blip r:embed="rId2"/>
          <a:stretch>
            <a:fillRect/>
          </a:stretch>
        </p:blipFill>
        <p:spPr>
          <a:xfrm>
            <a:off x="7058025" y="0"/>
            <a:ext cx="5133975" cy="6852741"/>
          </a:xfrm>
          <a:prstGeom prst="rect">
            <a:avLst/>
          </a:prstGeom>
        </p:spPr>
      </p:pic>
      <p:sp>
        <p:nvSpPr>
          <p:cNvPr id="3" name="TextBox 2">
            <a:extLst>
              <a:ext uri="{FF2B5EF4-FFF2-40B4-BE49-F238E27FC236}">
                <a16:creationId xmlns:a16="http://schemas.microsoft.com/office/drawing/2014/main" id="{B10A724C-BDD2-2B45-A2C0-0889CA0A08DA}"/>
              </a:ext>
            </a:extLst>
          </p:cNvPr>
          <p:cNvSpPr txBox="1"/>
          <p:nvPr/>
        </p:nvSpPr>
        <p:spPr>
          <a:xfrm>
            <a:off x="271029" y="541347"/>
            <a:ext cx="6586538" cy="6124754"/>
          </a:xfrm>
          <a:prstGeom prst="rect">
            <a:avLst/>
          </a:prstGeom>
          <a:noFill/>
        </p:spPr>
        <p:txBody>
          <a:bodyPr wrap="square" rtlCol="0">
            <a:spAutoFit/>
          </a:bodyPr>
          <a:lstStyle/>
          <a:p>
            <a:r>
              <a:rPr lang="en-US" sz="2800" dirty="0">
                <a:latin typeface="Rockwell" panose="02060603020205020403" pitchFamily="18" charset="77"/>
              </a:rPr>
              <a:t>One day, Mr. Hyde bludgeons a man who is an MP (Sir </a:t>
            </a:r>
            <a:r>
              <a:rPr lang="en-US" sz="2800" dirty="0" err="1">
                <a:latin typeface="Rockwell" panose="02060603020205020403" pitchFamily="18" charset="77"/>
              </a:rPr>
              <a:t>Denvers</a:t>
            </a:r>
            <a:r>
              <a:rPr lang="en-US" sz="2800" dirty="0">
                <a:latin typeface="Rockwell" panose="02060603020205020403" pitchFamily="18" charset="77"/>
              </a:rPr>
              <a:t> Carew) to death and flees.</a:t>
            </a:r>
          </a:p>
          <a:p>
            <a:endParaRPr lang="en-US" sz="2800" dirty="0">
              <a:latin typeface="Rockwell" panose="02060603020205020403" pitchFamily="18" charset="77"/>
            </a:endParaRPr>
          </a:p>
          <a:p>
            <a:r>
              <a:rPr lang="en-US" sz="2800" dirty="0">
                <a:latin typeface="Rockwell" panose="02060603020205020403" pitchFamily="18" charset="77"/>
              </a:rPr>
              <a:t>Utterson is called to the scene, and identifies the walking stick used to kill the man is the same one he once gave to Dr. Jekyll.  </a:t>
            </a:r>
          </a:p>
          <a:p>
            <a:endParaRPr lang="en-US" sz="2800" dirty="0">
              <a:latin typeface="Rockwell" panose="02060603020205020403" pitchFamily="18" charset="77"/>
            </a:endParaRPr>
          </a:p>
          <a:p>
            <a:r>
              <a:rPr lang="en-US" sz="2800" dirty="0">
                <a:latin typeface="Rockwell" panose="02060603020205020403" pitchFamily="18" charset="77"/>
              </a:rPr>
              <a:t>Dr. Jekyll has been acting oddly, but once Mr. Hyde disappears, he starts to seem like himself again. </a:t>
            </a:r>
          </a:p>
          <a:p>
            <a:endParaRPr lang="en-US" sz="2800" dirty="0">
              <a:latin typeface="Rockwell" panose="02060603020205020403" pitchFamily="18" charset="77"/>
            </a:endParaRPr>
          </a:p>
          <a:p>
            <a:endParaRPr lang="en-US" sz="2800" dirty="0">
              <a:latin typeface="Rockwell" panose="02060603020205020403" pitchFamily="18" charset="77"/>
            </a:endParaRPr>
          </a:p>
        </p:txBody>
      </p:sp>
    </p:spTree>
    <p:extLst>
      <p:ext uri="{BB962C8B-B14F-4D97-AF65-F5344CB8AC3E}">
        <p14:creationId xmlns:p14="http://schemas.microsoft.com/office/powerpoint/2010/main" val="9389264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E81F1C-A4B3-BE47-B137-E186F9883273}"/>
              </a:ext>
            </a:extLst>
          </p:cNvPr>
          <p:cNvPicPr>
            <a:picLocks noChangeAspect="1"/>
          </p:cNvPicPr>
          <p:nvPr/>
        </p:nvPicPr>
        <p:blipFill>
          <a:blip r:embed="rId2"/>
          <a:stretch>
            <a:fillRect/>
          </a:stretch>
        </p:blipFill>
        <p:spPr>
          <a:xfrm>
            <a:off x="3807" y="1493"/>
            <a:ext cx="4462171" cy="6856507"/>
          </a:xfrm>
          <a:prstGeom prst="rect">
            <a:avLst/>
          </a:prstGeom>
        </p:spPr>
      </p:pic>
      <p:sp>
        <p:nvSpPr>
          <p:cNvPr id="3" name="TextBox 2">
            <a:extLst>
              <a:ext uri="{FF2B5EF4-FFF2-40B4-BE49-F238E27FC236}">
                <a16:creationId xmlns:a16="http://schemas.microsoft.com/office/drawing/2014/main" id="{AFFCD288-4D4C-564B-82B2-C2C2B9BC4127}"/>
              </a:ext>
            </a:extLst>
          </p:cNvPr>
          <p:cNvSpPr txBox="1"/>
          <p:nvPr/>
        </p:nvSpPr>
        <p:spPr>
          <a:xfrm>
            <a:off x="4814887" y="253455"/>
            <a:ext cx="7044603" cy="5262979"/>
          </a:xfrm>
          <a:prstGeom prst="rect">
            <a:avLst/>
          </a:prstGeom>
          <a:noFill/>
        </p:spPr>
        <p:txBody>
          <a:bodyPr wrap="square" rtlCol="0">
            <a:spAutoFit/>
          </a:bodyPr>
          <a:lstStyle/>
          <a:p>
            <a:r>
              <a:rPr lang="en-US" sz="2800" dirty="0">
                <a:latin typeface="Rockwell" panose="02060603020205020403" pitchFamily="18" charset="77"/>
              </a:rPr>
              <a:t>Dr. Lanyon, a scientist who is a friend of Gabriel and Dr. Jekyll, suddenly falls ill. He says he has had a fright because of Dr. Jekyll and vows to never see him again. </a:t>
            </a:r>
          </a:p>
          <a:p>
            <a:endParaRPr lang="en-US" sz="2800" dirty="0">
              <a:latin typeface="Rockwell" panose="02060603020205020403" pitchFamily="18" charset="77"/>
            </a:endParaRPr>
          </a:p>
          <a:p>
            <a:r>
              <a:rPr lang="en-US" sz="2800" dirty="0">
                <a:latin typeface="Rockwell" panose="02060603020205020403" pitchFamily="18" charset="77"/>
              </a:rPr>
              <a:t>He gives Utterson a letter and tells him not to open it until after he and Dr. Jekyll die or disappear.  </a:t>
            </a:r>
          </a:p>
          <a:p>
            <a:endParaRPr lang="en-US" sz="2800" dirty="0">
              <a:latin typeface="Rockwell" panose="02060603020205020403" pitchFamily="18" charset="77"/>
            </a:endParaRPr>
          </a:p>
          <a:p>
            <a:r>
              <a:rPr lang="en-US" sz="2800" dirty="0">
                <a:latin typeface="Rockwell" panose="02060603020205020403" pitchFamily="18" charset="77"/>
              </a:rPr>
              <a:t>Dr. Lanyon dies shortly after. </a:t>
            </a:r>
          </a:p>
          <a:p>
            <a:endParaRPr lang="en-US" sz="2800" dirty="0">
              <a:latin typeface="Rockwell" panose="02060603020205020403" pitchFamily="18" charset="77"/>
            </a:endParaRPr>
          </a:p>
          <a:p>
            <a:endParaRPr lang="en-US" sz="2800" dirty="0">
              <a:latin typeface="Rockwell" panose="02060603020205020403" pitchFamily="18" charset="77"/>
            </a:endParaRPr>
          </a:p>
        </p:txBody>
      </p:sp>
      <p:pic>
        <p:nvPicPr>
          <p:cNvPr id="4" name="Picture 3">
            <a:extLst>
              <a:ext uri="{FF2B5EF4-FFF2-40B4-BE49-F238E27FC236}">
                <a16:creationId xmlns:a16="http://schemas.microsoft.com/office/drawing/2014/main" id="{5DD6B625-1C28-444F-825E-130CAAFE396D}"/>
              </a:ext>
            </a:extLst>
          </p:cNvPr>
          <p:cNvPicPr>
            <a:picLocks noChangeAspect="1"/>
          </p:cNvPicPr>
          <p:nvPr/>
        </p:nvPicPr>
        <p:blipFill>
          <a:blip r:embed="rId3"/>
          <a:stretch>
            <a:fillRect/>
          </a:stretch>
        </p:blipFill>
        <p:spPr>
          <a:xfrm>
            <a:off x="7536873" y="4566371"/>
            <a:ext cx="2192914" cy="2192914"/>
          </a:xfrm>
          <a:prstGeom prst="rect">
            <a:avLst/>
          </a:prstGeom>
        </p:spPr>
      </p:pic>
    </p:spTree>
    <p:extLst>
      <p:ext uri="{BB962C8B-B14F-4D97-AF65-F5344CB8AC3E}">
        <p14:creationId xmlns:p14="http://schemas.microsoft.com/office/powerpoint/2010/main" val="2002546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B5DA52-09D6-C247-A6B1-6DBD2C73EA64}"/>
              </a:ext>
            </a:extLst>
          </p:cNvPr>
          <p:cNvPicPr>
            <a:picLocks noChangeAspect="1"/>
          </p:cNvPicPr>
          <p:nvPr/>
        </p:nvPicPr>
        <p:blipFill>
          <a:blip r:embed="rId2"/>
          <a:stretch>
            <a:fillRect/>
          </a:stretch>
        </p:blipFill>
        <p:spPr>
          <a:xfrm>
            <a:off x="7562850" y="0"/>
            <a:ext cx="4629150" cy="6902831"/>
          </a:xfrm>
          <a:prstGeom prst="rect">
            <a:avLst/>
          </a:prstGeom>
        </p:spPr>
      </p:pic>
      <p:sp>
        <p:nvSpPr>
          <p:cNvPr id="4" name="TextBox 3">
            <a:extLst>
              <a:ext uri="{FF2B5EF4-FFF2-40B4-BE49-F238E27FC236}">
                <a16:creationId xmlns:a16="http://schemas.microsoft.com/office/drawing/2014/main" id="{D71A947B-A96C-5B49-AD67-4EE2D220BE0B}"/>
              </a:ext>
            </a:extLst>
          </p:cNvPr>
          <p:cNvSpPr txBox="1"/>
          <p:nvPr/>
        </p:nvSpPr>
        <p:spPr>
          <a:xfrm>
            <a:off x="377103" y="389038"/>
            <a:ext cx="6915582" cy="6124754"/>
          </a:xfrm>
          <a:prstGeom prst="rect">
            <a:avLst/>
          </a:prstGeom>
          <a:noFill/>
        </p:spPr>
        <p:txBody>
          <a:bodyPr wrap="square" rtlCol="0">
            <a:spAutoFit/>
          </a:bodyPr>
          <a:lstStyle/>
          <a:p>
            <a:r>
              <a:rPr lang="en-US" sz="2800" dirty="0">
                <a:latin typeface="Rockwell" panose="02060603020205020403" pitchFamily="18" charset="77"/>
              </a:rPr>
              <a:t>After Dr. Lanyon’s death, Dr. Jekyll falls ill and is rarely seen. He speaks to Utterson and Enfield once from his bedroom window, but refuses to leave or be seen. </a:t>
            </a:r>
          </a:p>
          <a:p>
            <a:endParaRPr lang="en-US" sz="2800" dirty="0">
              <a:latin typeface="Rockwell" panose="02060603020205020403" pitchFamily="18" charset="77"/>
            </a:endParaRPr>
          </a:p>
          <a:p>
            <a:r>
              <a:rPr lang="en-US" sz="2800" dirty="0">
                <a:latin typeface="Rockwell" panose="02060603020205020403" pitchFamily="18" charset="77"/>
              </a:rPr>
              <a:t>One night, Dr Jekyll’s servant, Poole, comes to Utterson’s home, telling him that something has scared all the servants and workers in the house. Utterson goes to Dr. Jekyll’s home with him to investigate. </a:t>
            </a:r>
          </a:p>
          <a:p>
            <a:endParaRPr lang="en-US" sz="2800" dirty="0">
              <a:latin typeface="Rockwell" panose="02060603020205020403" pitchFamily="18" charset="77"/>
            </a:endParaRPr>
          </a:p>
          <a:p>
            <a:r>
              <a:rPr lang="en-US" sz="2800" dirty="0">
                <a:latin typeface="Rockwell" panose="02060603020205020403" pitchFamily="18" charset="77"/>
              </a:rPr>
              <a:t>There, they hear strange sounds coming from the study and the door is locked.</a:t>
            </a:r>
          </a:p>
        </p:txBody>
      </p:sp>
    </p:spTree>
    <p:extLst>
      <p:ext uri="{BB962C8B-B14F-4D97-AF65-F5344CB8AC3E}">
        <p14:creationId xmlns:p14="http://schemas.microsoft.com/office/powerpoint/2010/main" val="987400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15B3F3-4418-A04B-A18B-BA3BF8483A0A}"/>
              </a:ext>
            </a:extLst>
          </p:cNvPr>
          <p:cNvPicPr>
            <a:picLocks noChangeAspect="1"/>
          </p:cNvPicPr>
          <p:nvPr/>
        </p:nvPicPr>
        <p:blipFill>
          <a:blip r:embed="rId2"/>
          <a:stretch>
            <a:fillRect/>
          </a:stretch>
        </p:blipFill>
        <p:spPr>
          <a:xfrm>
            <a:off x="0" y="3608"/>
            <a:ext cx="5417561" cy="6854392"/>
          </a:xfrm>
          <a:prstGeom prst="rect">
            <a:avLst/>
          </a:prstGeom>
        </p:spPr>
      </p:pic>
      <p:sp>
        <p:nvSpPr>
          <p:cNvPr id="4" name="TextBox 3">
            <a:extLst>
              <a:ext uri="{FF2B5EF4-FFF2-40B4-BE49-F238E27FC236}">
                <a16:creationId xmlns:a16="http://schemas.microsoft.com/office/drawing/2014/main" id="{B7A3CFD5-57FF-8542-B1B0-94CEF91EC101}"/>
              </a:ext>
            </a:extLst>
          </p:cNvPr>
          <p:cNvSpPr txBox="1"/>
          <p:nvPr/>
        </p:nvSpPr>
        <p:spPr>
          <a:xfrm>
            <a:off x="5417561" y="310604"/>
            <a:ext cx="6586538" cy="5693866"/>
          </a:xfrm>
          <a:prstGeom prst="rect">
            <a:avLst/>
          </a:prstGeom>
          <a:noFill/>
        </p:spPr>
        <p:txBody>
          <a:bodyPr wrap="square" rtlCol="0">
            <a:spAutoFit/>
          </a:bodyPr>
          <a:lstStyle/>
          <a:p>
            <a:r>
              <a:rPr lang="en-US" sz="2800" dirty="0">
                <a:latin typeface="Rockwell" panose="02060603020205020403" pitchFamily="18" charset="77"/>
              </a:rPr>
              <a:t>Utterson breaks down the door. </a:t>
            </a:r>
          </a:p>
          <a:p>
            <a:endParaRPr lang="en-US" sz="2800" dirty="0">
              <a:latin typeface="Rockwell" panose="02060603020205020403" pitchFamily="18" charset="77"/>
            </a:endParaRPr>
          </a:p>
          <a:p>
            <a:r>
              <a:rPr lang="en-US" sz="2800" dirty="0">
                <a:latin typeface="Rockwell" panose="02060603020205020403" pitchFamily="18" charset="77"/>
              </a:rPr>
              <a:t>Inside is the body of Mr. Hyde, near death. He is clutching a bottle containing some potion.</a:t>
            </a:r>
          </a:p>
          <a:p>
            <a:endParaRPr lang="en-US" sz="2800" dirty="0">
              <a:latin typeface="Rockwell" panose="02060603020205020403" pitchFamily="18" charset="77"/>
            </a:endParaRPr>
          </a:p>
          <a:p>
            <a:r>
              <a:rPr lang="en-US" sz="2800" dirty="0">
                <a:latin typeface="Rockwell" panose="02060603020205020403" pitchFamily="18" charset="77"/>
              </a:rPr>
              <a:t>It is now clear that Dr. Jekyll and Mr. Hyde are the same person. </a:t>
            </a:r>
          </a:p>
          <a:p>
            <a:endParaRPr lang="en-US" sz="2800" dirty="0">
              <a:latin typeface="Rockwell" panose="02060603020205020403" pitchFamily="18" charset="77"/>
            </a:endParaRPr>
          </a:p>
          <a:p>
            <a:r>
              <a:rPr lang="en-US" sz="2800" dirty="0">
                <a:latin typeface="Rockwell" panose="02060603020205020403" pitchFamily="18" charset="77"/>
              </a:rPr>
              <a:t>Mr. Hyde dies, unable to transform into Dr. Jekyll again. </a:t>
            </a:r>
          </a:p>
          <a:p>
            <a:endParaRPr lang="en-US" sz="2800" dirty="0">
              <a:latin typeface="Rockwell" panose="02060603020205020403" pitchFamily="18" charset="77"/>
            </a:endParaRPr>
          </a:p>
          <a:p>
            <a:endParaRPr lang="en-US" sz="2800" dirty="0">
              <a:latin typeface="Rockwell" panose="02060603020205020403" pitchFamily="18" charset="77"/>
            </a:endParaRPr>
          </a:p>
        </p:txBody>
      </p:sp>
    </p:spTree>
    <p:extLst>
      <p:ext uri="{BB962C8B-B14F-4D97-AF65-F5344CB8AC3E}">
        <p14:creationId xmlns:p14="http://schemas.microsoft.com/office/powerpoint/2010/main" val="509011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AA493E-3D28-4945-82CB-C1FC50CCD7A1}"/>
              </a:ext>
            </a:extLst>
          </p:cNvPr>
          <p:cNvPicPr>
            <a:picLocks noChangeAspect="1"/>
          </p:cNvPicPr>
          <p:nvPr/>
        </p:nvPicPr>
        <p:blipFill>
          <a:blip r:embed="rId2"/>
          <a:stretch>
            <a:fillRect/>
          </a:stretch>
        </p:blipFill>
        <p:spPr>
          <a:xfrm>
            <a:off x="7615604" y="0"/>
            <a:ext cx="4576396" cy="6858000"/>
          </a:xfrm>
          <a:prstGeom prst="rect">
            <a:avLst/>
          </a:prstGeom>
        </p:spPr>
      </p:pic>
      <p:sp>
        <p:nvSpPr>
          <p:cNvPr id="3" name="TextBox 2">
            <a:extLst>
              <a:ext uri="{FF2B5EF4-FFF2-40B4-BE49-F238E27FC236}">
                <a16:creationId xmlns:a16="http://schemas.microsoft.com/office/drawing/2014/main" id="{437F5A37-E5A8-1845-B9BE-B34E736A0C01}"/>
              </a:ext>
            </a:extLst>
          </p:cNvPr>
          <p:cNvSpPr txBox="1"/>
          <p:nvPr/>
        </p:nvSpPr>
        <p:spPr>
          <a:xfrm>
            <a:off x="557213" y="439193"/>
            <a:ext cx="6586538" cy="6124754"/>
          </a:xfrm>
          <a:prstGeom prst="rect">
            <a:avLst/>
          </a:prstGeom>
          <a:noFill/>
        </p:spPr>
        <p:txBody>
          <a:bodyPr wrap="square" rtlCol="0">
            <a:spAutoFit/>
          </a:bodyPr>
          <a:lstStyle/>
          <a:p>
            <a:r>
              <a:rPr lang="en-US" sz="2800" dirty="0">
                <a:latin typeface="Rockwell" panose="02060603020205020403" pitchFamily="18" charset="77"/>
              </a:rPr>
              <a:t>Utterson finally reads the letter from Dr. Lanyon.</a:t>
            </a:r>
          </a:p>
          <a:p>
            <a:endParaRPr lang="en-US" sz="2800" dirty="0">
              <a:latin typeface="Rockwell" panose="02060603020205020403" pitchFamily="18" charset="77"/>
            </a:endParaRPr>
          </a:p>
          <a:p>
            <a:r>
              <a:rPr lang="en-US" sz="2800" dirty="0">
                <a:latin typeface="Rockwell" panose="02060603020205020403" pitchFamily="18" charset="77"/>
              </a:rPr>
              <a:t>Dr. Lanyon explains that he saw Dr. Jekyll transforming into Mr. Hyde and confronted him. </a:t>
            </a:r>
          </a:p>
          <a:p>
            <a:endParaRPr lang="en-US" sz="2800" dirty="0">
              <a:latin typeface="Rockwell" panose="02060603020205020403" pitchFamily="18" charset="77"/>
            </a:endParaRPr>
          </a:p>
          <a:p>
            <a:r>
              <a:rPr lang="en-US" sz="2800" dirty="0">
                <a:latin typeface="Rockwell" panose="02060603020205020403" pitchFamily="18" charset="77"/>
              </a:rPr>
              <a:t>Mr. Jekyll was transforming himself back and forth using some potions he had concocted, but he was running out of ingredients. </a:t>
            </a:r>
          </a:p>
          <a:p>
            <a:endParaRPr lang="en-US" sz="2800" dirty="0">
              <a:latin typeface="Rockwell" panose="02060603020205020403" pitchFamily="18" charset="77"/>
            </a:endParaRPr>
          </a:p>
          <a:p>
            <a:r>
              <a:rPr lang="en-US" sz="2800" dirty="0">
                <a:latin typeface="Rockwell" panose="02060603020205020403" pitchFamily="18" charset="77"/>
              </a:rPr>
              <a:t>Dr. Lanyon thought what he was doing was evil and condemned him. </a:t>
            </a:r>
          </a:p>
        </p:txBody>
      </p:sp>
    </p:spTree>
    <p:extLst>
      <p:ext uri="{BB962C8B-B14F-4D97-AF65-F5344CB8AC3E}">
        <p14:creationId xmlns:p14="http://schemas.microsoft.com/office/powerpoint/2010/main" val="3291891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A3EE0D-5A77-4346-ACF9-6FE9F527BCC4}"/>
              </a:ext>
            </a:extLst>
          </p:cNvPr>
          <p:cNvPicPr>
            <a:picLocks noChangeAspect="1"/>
          </p:cNvPicPr>
          <p:nvPr/>
        </p:nvPicPr>
        <p:blipFill>
          <a:blip r:embed="rId2"/>
          <a:stretch>
            <a:fillRect/>
          </a:stretch>
        </p:blipFill>
        <p:spPr>
          <a:xfrm>
            <a:off x="0" y="0"/>
            <a:ext cx="4599709" cy="6954982"/>
          </a:xfrm>
          <a:prstGeom prst="rect">
            <a:avLst/>
          </a:prstGeom>
        </p:spPr>
      </p:pic>
      <p:sp>
        <p:nvSpPr>
          <p:cNvPr id="3" name="TextBox 2">
            <a:extLst>
              <a:ext uri="{FF2B5EF4-FFF2-40B4-BE49-F238E27FC236}">
                <a16:creationId xmlns:a16="http://schemas.microsoft.com/office/drawing/2014/main" id="{89C22D30-1968-E546-BD6D-32113324735A}"/>
              </a:ext>
            </a:extLst>
          </p:cNvPr>
          <p:cNvSpPr txBox="1"/>
          <p:nvPr/>
        </p:nvSpPr>
        <p:spPr>
          <a:xfrm>
            <a:off x="4738255" y="366623"/>
            <a:ext cx="7291388" cy="6124754"/>
          </a:xfrm>
          <a:prstGeom prst="rect">
            <a:avLst/>
          </a:prstGeom>
          <a:noFill/>
        </p:spPr>
        <p:txBody>
          <a:bodyPr wrap="square" rtlCol="0">
            <a:spAutoFit/>
          </a:bodyPr>
          <a:lstStyle/>
          <a:p>
            <a:r>
              <a:rPr lang="en-US" sz="2800" dirty="0">
                <a:latin typeface="Rockwell" panose="02060603020205020403" pitchFamily="18" charset="77"/>
              </a:rPr>
              <a:t>The final chapter of the novella comes from Dr. Jekyll’s point of view, via a letter he wrote. </a:t>
            </a:r>
          </a:p>
          <a:p>
            <a:endParaRPr lang="en-US" sz="2800" dirty="0">
              <a:latin typeface="Rockwell" panose="02060603020205020403" pitchFamily="18" charset="77"/>
            </a:endParaRPr>
          </a:p>
          <a:p>
            <a:r>
              <a:rPr lang="en-US" sz="2800" dirty="0">
                <a:latin typeface="Rockwell" panose="02060603020205020403" pitchFamily="18" charset="77"/>
              </a:rPr>
              <a:t>He explains that he wanted a way to separate his good and evil sides. Mr. Hyde was younger and more free than him and disguised as him, he could indulge himself in his deepest and darkest desires. </a:t>
            </a:r>
          </a:p>
          <a:p>
            <a:endParaRPr lang="en-US" sz="2800" dirty="0">
              <a:latin typeface="Rockwell" panose="02060603020205020403" pitchFamily="18" charset="77"/>
            </a:endParaRPr>
          </a:p>
          <a:p>
            <a:r>
              <a:rPr lang="en-US" sz="2800" dirty="0">
                <a:latin typeface="Rockwell" panose="02060603020205020403" pitchFamily="18" charset="77"/>
              </a:rPr>
              <a:t>He wrote Mr. Hyde into his will and gave him keys in case he could one day not turn back into Dr. Jekyll. He slowly lost power over Mr. Hyde and knew he would die. </a:t>
            </a:r>
          </a:p>
        </p:txBody>
      </p:sp>
      <p:sp>
        <p:nvSpPr>
          <p:cNvPr id="4" name="TextBox 3">
            <a:extLst>
              <a:ext uri="{FF2B5EF4-FFF2-40B4-BE49-F238E27FC236}">
                <a16:creationId xmlns:a16="http://schemas.microsoft.com/office/drawing/2014/main" id="{2ADD56F8-20E6-B04B-BA97-39E771CE57A2}"/>
              </a:ext>
            </a:extLst>
          </p:cNvPr>
          <p:cNvSpPr txBox="1"/>
          <p:nvPr/>
        </p:nvSpPr>
        <p:spPr>
          <a:xfrm>
            <a:off x="0" y="6322414"/>
            <a:ext cx="2100263" cy="369332"/>
          </a:xfrm>
          <a:prstGeom prst="rect">
            <a:avLst/>
          </a:prstGeom>
          <a:solidFill>
            <a:schemeClr val="tx1"/>
          </a:solidFill>
        </p:spPr>
        <p:txBody>
          <a:bodyPr wrap="square" rtlCol="0">
            <a:spAutoFit/>
          </a:bodyPr>
          <a:lstStyle/>
          <a:p>
            <a:r>
              <a:rPr lang="en-US" dirty="0">
                <a:solidFill>
                  <a:schemeClr val="bg1"/>
                </a:solidFill>
                <a:latin typeface="Rockwell" panose="02060603020205020403" pitchFamily="18" charset="77"/>
              </a:rPr>
              <a:t>Source: NDLA.NO</a:t>
            </a:r>
          </a:p>
        </p:txBody>
      </p:sp>
      <p:pic>
        <p:nvPicPr>
          <p:cNvPr id="6" name="Picture 5">
            <a:extLst>
              <a:ext uri="{FF2B5EF4-FFF2-40B4-BE49-F238E27FC236}">
                <a16:creationId xmlns:a16="http://schemas.microsoft.com/office/drawing/2014/main" id="{AFDE3CFD-E813-104B-8E58-DEEB49DF7897}"/>
              </a:ext>
            </a:extLst>
          </p:cNvPr>
          <p:cNvPicPr>
            <a:picLocks noChangeAspect="1"/>
          </p:cNvPicPr>
          <p:nvPr/>
        </p:nvPicPr>
        <p:blipFill>
          <a:blip r:embed="rId3"/>
          <a:stretch>
            <a:fillRect/>
          </a:stretch>
        </p:blipFill>
        <p:spPr>
          <a:xfrm>
            <a:off x="0" y="0"/>
            <a:ext cx="1551709" cy="1551709"/>
          </a:xfrm>
          <a:prstGeom prst="rect">
            <a:avLst/>
          </a:prstGeom>
        </p:spPr>
      </p:pic>
    </p:spTree>
    <p:extLst>
      <p:ext uri="{BB962C8B-B14F-4D97-AF65-F5344CB8AC3E}">
        <p14:creationId xmlns:p14="http://schemas.microsoft.com/office/powerpoint/2010/main" val="957068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15BB-50EC-0F42-8966-95099B9B165F}"/>
              </a:ext>
            </a:extLst>
          </p:cNvPr>
          <p:cNvSpPr>
            <a:spLocks noGrp="1"/>
          </p:cNvSpPr>
          <p:nvPr>
            <p:ph type="ctrTitle"/>
          </p:nvPr>
        </p:nvSpPr>
        <p:spPr>
          <a:xfrm>
            <a:off x="-1528762" y="114300"/>
            <a:ext cx="12306300" cy="3867151"/>
          </a:xfrm>
        </p:spPr>
        <p:txBody>
          <a:bodyPr>
            <a:noAutofit/>
          </a:bodyPr>
          <a:lstStyle/>
          <a:p>
            <a:r>
              <a:rPr lang="en-US" sz="9600" b="1" dirty="0">
                <a:solidFill>
                  <a:schemeClr val="bg1"/>
                </a:solidFill>
                <a:latin typeface="Rockwell Condensed" panose="02060603050405020104" pitchFamily="18" charset="77"/>
              </a:rPr>
              <a:t>Key Characters</a:t>
            </a:r>
          </a:p>
        </p:txBody>
      </p:sp>
    </p:spTree>
    <p:extLst>
      <p:ext uri="{BB962C8B-B14F-4D97-AF65-F5344CB8AC3E}">
        <p14:creationId xmlns:p14="http://schemas.microsoft.com/office/powerpoint/2010/main" val="2052826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98D502-3A6E-4444-90E4-50E46FDF2B25}"/>
              </a:ext>
            </a:extLst>
          </p:cNvPr>
          <p:cNvPicPr>
            <a:picLocks noChangeAspect="1"/>
          </p:cNvPicPr>
          <p:nvPr/>
        </p:nvPicPr>
        <p:blipFill>
          <a:blip r:embed="rId2"/>
          <a:stretch>
            <a:fillRect/>
          </a:stretch>
        </p:blipFill>
        <p:spPr>
          <a:xfrm>
            <a:off x="0" y="-543043"/>
            <a:ext cx="12192000" cy="7401043"/>
          </a:xfrm>
          <a:prstGeom prst="rect">
            <a:avLst/>
          </a:prstGeom>
        </p:spPr>
      </p:pic>
      <p:sp>
        <p:nvSpPr>
          <p:cNvPr id="4" name="TextBox 3">
            <a:extLst>
              <a:ext uri="{FF2B5EF4-FFF2-40B4-BE49-F238E27FC236}">
                <a16:creationId xmlns:a16="http://schemas.microsoft.com/office/drawing/2014/main" id="{30722440-79D6-1048-8A4B-A94602C62346}"/>
              </a:ext>
            </a:extLst>
          </p:cNvPr>
          <p:cNvSpPr txBox="1"/>
          <p:nvPr/>
        </p:nvSpPr>
        <p:spPr>
          <a:xfrm>
            <a:off x="0" y="6253141"/>
            <a:ext cx="2886075" cy="369332"/>
          </a:xfrm>
          <a:prstGeom prst="rect">
            <a:avLst/>
          </a:prstGeom>
          <a:solidFill>
            <a:schemeClr val="tx1"/>
          </a:solidFill>
        </p:spPr>
        <p:txBody>
          <a:bodyPr wrap="square" rtlCol="0">
            <a:spAutoFit/>
          </a:bodyPr>
          <a:lstStyle/>
          <a:p>
            <a:r>
              <a:rPr lang="en-US" dirty="0">
                <a:solidFill>
                  <a:schemeClr val="bg1"/>
                </a:solidFill>
                <a:latin typeface="Rockwell" panose="02060603020205020403" pitchFamily="18" charset="77"/>
              </a:rPr>
              <a:t>Source: The Underground</a:t>
            </a:r>
          </a:p>
        </p:txBody>
      </p:sp>
      <p:sp>
        <p:nvSpPr>
          <p:cNvPr id="5" name="TextBox 4">
            <a:extLst>
              <a:ext uri="{FF2B5EF4-FFF2-40B4-BE49-F238E27FC236}">
                <a16:creationId xmlns:a16="http://schemas.microsoft.com/office/drawing/2014/main" id="{FCE80C4B-EDDA-B143-A49F-A9488FB62B0E}"/>
              </a:ext>
            </a:extLst>
          </p:cNvPr>
          <p:cNvSpPr txBox="1"/>
          <p:nvPr/>
        </p:nvSpPr>
        <p:spPr>
          <a:xfrm>
            <a:off x="171450" y="-371475"/>
            <a:ext cx="2843213" cy="700088"/>
          </a:xfrm>
          <a:prstGeom prst="rect">
            <a:avLst/>
          </a:prstGeom>
          <a:solidFill>
            <a:schemeClr val="tx1"/>
          </a:solidFill>
        </p:spPr>
        <p:txBody>
          <a:bodyPr wrap="square" rtlCol="0">
            <a:spAutoFit/>
          </a:bodyPr>
          <a:lstStyle/>
          <a:p>
            <a:endParaRPr lang="en-US" dirty="0"/>
          </a:p>
        </p:txBody>
      </p:sp>
      <p:sp>
        <p:nvSpPr>
          <p:cNvPr id="6" name="TextBox 5">
            <a:extLst>
              <a:ext uri="{FF2B5EF4-FFF2-40B4-BE49-F238E27FC236}">
                <a16:creationId xmlns:a16="http://schemas.microsoft.com/office/drawing/2014/main" id="{4513B47F-BA1D-5B45-AD00-7D7A4D0F92DB}"/>
              </a:ext>
            </a:extLst>
          </p:cNvPr>
          <p:cNvSpPr txBox="1"/>
          <p:nvPr/>
        </p:nvSpPr>
        <p:spPr>
          <a:xfrm>
            <a:off x="171450" y="235527"/>
            <a:ext cx="5057775" cy="4770537"/>
          </a:xfrm>
          <a:prstGeom prst="rect">
            <a:avLst/>
          </a:prstGeom>
          <a:noFill/>
        </p:spPr>
        <p:txBody>
          <a:bodyPr wrap="square" rtlCol="0">
            <a:spAutoFit/>
          </a:bodyPr>
          <a:lstStyle/>
          <a:p>
            <a:r>
              <a:rPr lang="en-US" sz="2800" b="1" dirty="0">
                <a:solidFill>
                  <a:schemeClr val="bg1"/>
                </a:solidFill>
                <a:latin typeface="Rockwell" panose="02060603020205020403" pitchFamily="18" charset="77"/>
              </a:rPr>
              <a:t>Dr. Jekyll</a:t>
            </a:r>
          </a:p>
          <a:p>
            <a:endParaRPr lang="en-US" sz="2400" b="1" dirty="0">
              <a:solidFill>
                <a:schemeClr val="bg1"/>
              </a:solidFill>
              <a:latin typeface="Rockwell" panose="02060603020205020403" pitchFamily="18" charset="77"/>
            </a:endParaRPr>
          </a:p>
          <a:p>
            <a:r>
              <a:rPr lang="en-US" sz="2400" dirty="0">
                <a:solidFill>
                  <a:schemeClr val="bg1"/>
                </a:solidFill>
                <a:latin typeface="Rockwell" panose="02060603020205020403" pitchFamily="18" charset="77"/>
              </a:rPr>
              <a:t>A well-respected physician in London. </a:t>
            </a:r>
          </a:p>
          <a:p>
            <a:endParaRPr lang="en-US" sz="2400" dirty="0">
              <a:solidFill>
                <a:schemeClr val="bg1"/>
              </a:solidFill>
              <a:latin typeface="Rockwell" panose="02060603020205020403" pitchFamily="18" charset="77"/>
            </a:endParaRPr>
          </a:p>
          <a:p>
            <a:r>
              <a:rPr lang="en-US" sz="2400" dirty="0">
                <a:solidFill>
                  <a:schemeClr val="bg1"/>
                </a:solidFill>
                <a:latin typeface="Rockwell" panose="02060603020205020403" pitchFamily="18" charset="77"/>
              </a:rPr>
              <a:t>He wants to separate his good and evil (indulging) sides. </a:t>
            </a:r>
          </a:p>
          <a:p>
            <a:endParaRPr lang="en-US" sz="2400" dirty="0">
              <a:solidFill>
                <a:schemeClr val="bg1"/>
              </a:solidFill>
              <a:latin typeface="Rockwell" panose="02060603020205020403" pitchFamily="18" charset="77"/>
            </a:endParaRPr>
          </a:p>
          <a:p>
            <a:r>
              <a:rPr lang="en-US" sz="2400" dirty="0">
                <a:solidFill>
                  <a:schemeClr val="bg1"/>
                </a:solidFill>
                <a:latin typeface="Rockwell" panose="02060603020205020403" pitchFamily="18" charset="77"/>
              </a:rPr>
              <a:t>This leads him to experiment with potions and science to try to find a way to make himself two people. </a:t>
            </a:r>
          </a:p>
          <a:p>
            <a:endParaRPr lang="en-US" dirty="0">
              <a:solidFill>
                <a:schemeClr val="bg1"/>
              </a:solidFill>
            </a:endParaRPr>
          </a:p>
          <a:p>
            <a:endParaRPr lang="en-US" dirty="0"/>
          </a:p>
        </p:txBody>
      </p:sp>
      <p:sp>
        <p:nvSpPr>
          <p:cNvPr id="7" name="TextBox 6">
            <a:extLst>
              <a:ext uri="{FF2B5EF4-FFF2-40B4-BE49-F238E27FC236}">
                <a16:creationId xmlns:a16="http://schemas.microsoft.com/office/drawing/2014/main" id="{5364144B-EBB2-AF41-880B-C87EF81DAFB5}"/>
              </a:ext>
            </a:extLst>
          </p:cNvPr>
          <p:cNvSpPr txBox="1"/>
          <p:nvPr/>
        </p:nvSpPr>
        <p:spPr>
          <a:xfrm>
            <a:off x="8534400" y="235527"/>
            <a:ext cx="3486150" cy="4031873"/>
          </a:xfrm>
          <a:prstGeom prst="rect">
            <a:avLst/>
          </a:prstGeom>
          <a:noFill/>
        </p:spPr>
        <p:txBody>
          <a:bodyPr wrap="square" rtlCol="0">
            <a:spAutoFit/>
          </a:bodyPr>
          <a:lstStyle/>
          <a:p>
            <a:pPr algn="r"/>
            <a:r>
              <a:rPr lang="en-US" sz="3200" b="1" dirty="0">
                <a:latin typeface="Rockwell" panose="02060603020205020403" pitchFamily="18" charset="77"/>
              </a:rPr>
              <a:t>Mr. Hyde</a:t>
            </a:r>
          </a:p>
          <a:p>
            <a:pPr algn="r"/>
            <a:endParaRPr lang="en-US" sz="2800" dirty="0">
              <a:latin typeface="Rockwell" panose="02060603020205020403" pitchFamily="18" charset="77"/>
            </a:endParaRPr>
          </a:p>
          <a:p>
            <a:pPr algn="r"/>
            <a:r>
              <a:rPr lang="en-US" sz="2800" dirty="0">
                <a:latin typeface="Rockwell" panose="02060603020205020403" pitchFamily="18" charset="77"/>
              </a:rPr>
              <a:t>Dr. Jekyll’s other half—the evil half. </a:t>
            </a:r>
          </a:p>
          <a:p>
            <a:pPr algn="r"/>
            <a:endParaRPr lang="en-US" sz="2800" dirty="0">
              <a:latin typeface="Rockwell" panose="02060603020205020403" pitchFamily="18" charset="77"/>
            </a:endParaRPr>
          </a:p>
          <a:p>
            <a:pPr algn="r"/>
            <a:r>
              <a:rPr lang="en-US" sz="2800" dirty="0">
                <a:latin typeface="Rockwell" panose="02060603020205020403" pitchFamily="18" charset="77"/>
              </a:rPr>
              <a:t>He is described as disfigured and animalistic in the way he acts. </a:t>
            </a:r>
          </a:p>
        </p:txBody>
      </p:sp>
    </p:spTree>
    <p:extLst>
      <p:ext uri="{BB962C8B-B14F-4D97-AF65-F5344CB8AC3E}">
        <p14:creationId xmlns:p14="http://schemas.microsoft.com/office/powerpoint/2010/main" val="587108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354D4C-EB09-AC42-85D5-950BE8AD995A}"/>
              </a:ext>
            </a:extLst>
          </p:cNvPr>
          <p:cNvPicPr>
            <a:picLocks noChangeAspect="1"/>
          </p:cNvPicPr>
          <p:nvPr/>
        </p:nvPicPr>
        <p:blipFill rotWithShape="1">
          <a:blip r:embed="rId2"/>
          <a:srcRect r="32121"/>
          <a:stretch/>
        </p:blipFill>
        <p:spPr>
          <a:xfrm>
            <a:off x="1" y="0"/>
            <a:ext cx="7315200" cy="6858000"/>
          </a:xfrm>
          <a:prstGeom prst="rect">
            <a:avLst/>
          </a:prstGeom>
        </p:spPr>
      </p:pic>
      <p:sp>
        <p:nvSpPr>
          <p:cNvPr id="5" name="TextBox 4">
            <a:extLst>
              <a:ext uri="{FF2B5EF4-FFF2-40B4-BE49-F238E27FC236}">
                <a16:creationId xmlns:a16="http://schemas.microsoft.com/office/drawing/2014/main" id="{EAE345ED-4FE1-CB4D-BB93-A48A679AB2B1}"/>
              </a:ext>
            </a:extLst>
          </p:cNvPr>
          <p:cNvSpPr txBox="1"/>
          <p:nvPr/>
        </p:nvSpPr>
        <p:spPr>
          <a:xfrm>
            <a:off x="7315201" y="366623"/>
            <a:ext cx="4876799" cy="6124754"/>
          </a:xfrm>
          <a:prstGeom prst="rect">
            <a:avLst/>
          </a:prstGeom>
          <a:noFill/>
        </p:spPr>
        <p:txBody>
          <a:bodyPr wrap="square" rtlCol="0">
            <a:spAutoFit/>
          </a:bodyPr>
          <a:lstStyle/>
          <a:p>
            <a:r>
              <a:rPr lang="en-US" sz="2800" b="1" dirty="0">
                <a:latin typeface="Rockwell" panose="02060603020205020403" pitchFamily="18" charset="77"/>
              </a:rPr>
              <a:t>Gabriel Utterson </a:t>
            </a:r>
          </a:p>
          <a:p>
            <a:endParaRPr lang="en-US" sz="2800" dirty="0">
              <a:latin typeface="Rockwell" panose="02060603020205020403" pitchFamily="18" charset="77"/>
            </a:endParaRPr>
          </a:p>
          <a:p>
            <a:r>
              <a:rPr lang="en-US" sz="2800" dirty="0">
                <a:latin typeface="Rockwell" panose="02060603020205020403" pitchFamily="18" charset="77"/>
              </a:rPr>
              <a:t>A good friend of Dr. Jekyll. </a:t>
            </a:r>
          </a:p>
          <a:p>
            <a:endParaRPr lang="en-US" sz="2800" dirty="0">
              <a:latin typeface="Rockwell" panose="02060603020205020403" pitchFamily="18" charset="77"/>
            </a:endParaRPr>
          </a:p>
          <a:p>
            <a:r>
              <a:rPr lang="en-US" sz="2800" dirty="0">
                <a:latin typeface="Rockwell" panose="02060603020205020403" pitchFamily="18" charset="77"/>
              </a:rPr>
              <a:t>He is understanding of the idea of man having a dual nature, and is not ashamed for it. </a:t>
            </a:r>
          </a:p>
          <a:p>
            <a:endParaRPr lang="en-US" sz="2800" dirty="0">
              <a:latin typeface="Rockwell" panose="02060603020205020403" pitchFamily="18" charset="77"/>
            </a:endParaRPr>
          </a:p>
          <a:p>
            <a:r>
              <a:rPr lang="en-US" sz="2800" b="1" dirty="0">
                <a:latin typeface="Rockwell" panose="02060603020205020403" pitchFamily="18" charset="77"/>
              </a:rPr>
              <a:t>Richard Enfield </a:t>
            </a:r>
          </a:p>
          <a:p>
            <a:endParaRPr lang="en-US" sz="2800" dirty="0">
              <a:latin typeface="Rockwell" panose="02060603020205020403" pitchFamily="18" charset="77"/>
            </a:endParaRPr>
          </a:p>
          <a:p>
            <a:r>
              <a:rPr lang="en-US" sz="2800" dirty="0">
                <a:latin typeface="Rockwell" panose="02060603020205020403" pitchFamily="18" charset="77"/>
              </a:rPr>
              <a:t>Gabriel’s cousin, who tells him about the strange things that go on with Mr. Hyde.</a:t>
            </a:r>
          </a:p>
        </p:txBody>
      </p:sp>
      <p:sp>
        <p:nvSpPr>
          <p:cNvPr id="6" name="TextBox 5">
            <a:extLst>
              <a:ext uri="{FF2B5EF4-FFF2-40B4-BE49-F238E27FC236}">
                <a16:creationId xmlns:a16="http://schemas.microsoft.com/office/drawing/2014/main" id="{9BF3D70C-968B-3942-A37D-1A6174A47414}"/>
              </a:ext>
            </a:extLst>
          </p:cNvPr>
          <p:cNvSpPr txBox="1"/>
          <p:nvPr/>
        </p:nvSpPr>
        <p:spPr>
          <a:xfrm>
            <a:off x="0" y="6306711"/>
            <a:ext cx="2143125" cy="369332"/>
          </a:xfrm>
          <a:prstGeom prst="rect">
            <a:avLst/>
          </a:prstGeom>
          <a:solidFill>
            <a:schemeClr val="tx1"/>
          </a:solidFill>
        </p:spPr>
        <p:txBody>
          <a:bodyPr wrap="square" rtlCol="0">
            <a:spAutoFit/>
          </a:bodyPr>
          <a:lstStyle/>
          <a:p>
            <a:r>
              <a:rPr lang="en-US" dirty="0">
                <a:solidFill>
                  <a:schemeClr val="bg1"/>
                </a:solidFill>
                <a:latin typeface="Rockwell" panose="02060603020205020403" pitchFamily="18" charset="77"/>
              </a:rPr>
              <a:t>Source: York Notes</a:t>
            </a:r>
          </a:p>
        </p:txBody>
      </p:sp>
    </p:spTree>
    <p:extLst>
      <p:ext uri="{BB962C8B-B14F-4D97-AF65-F5344CB8AC3E}">
        <p14:creationId xmlns:p14="http://schemas.microsoft.com/office/powerpoint/2010/main" val="2740712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8C79BF-99C9-0542-BE5E-F90053810F90}"/>
              </a:ext>
            </a:extLst>
          </p:cNvPr>
          <p:cNvPicPr>
            <a:picLocks noChangeAspect="1"/>
          </p:cNvPicPr>
          <p:nvPr/>
        </p:nvPicPr>
        <p:blipFill>
          <a:blip r:embed="rId2"/>
          <a:stretch>
            <a:fillRect/>
          </a:stretch>
        </p:blipFill>
        <p:spPr>
          <a:xfrm>
            <a:off x="1400175" y="9136"/>
            <a:ext cx="9800960" cy="6848864"/>
          </a:xfrm>
          <a:prstGeom prst="rect">
            <a:avLst/>
          </a:prstGeom>
        </p:spPr>
      </p:pic>
    </p:spTree>
    <p:extLst>
      <p:ext uri="{BB962C8B-B14F-4D97-AF65-F5344CB8AC3E}">
        <p14:creationId xmlns:p14="http://schemas.microsoft.com/office/powerpoint/2010/main" val="987531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E7CFEA-907D-A143-985E-0D4EE7AB279E}"/>
              </a:ext>
            </a:extLst>
          </p:cNvPr>
          <p:cNvPicPr>
            <a:picLocks noChangeAspect="1"/>
          </p:cNvPicPr>
          <p:nvPr/>
        </p:nvPicPr>
        <p:blipFill>
          <a:blip r:embed="rId2"/>
          <a:stretch>
            <a:fillRect/>
          </a:stretch>
        </p:blipFill>
        <p:spPr>
          <a:xfrm>
            <a:off x="0" y="2414588"/>
            <a:ext cx="3729872" cy="4443412"/>
          </a:xfrm>
          <a:prstGeom prst="rect">
            <a:avLst/>
          </a:prstGeom>
        </p:spPr>
      </p:pic>
      <p:pic>
        <p:nvPicPr>
          <p:cNvPr id="3" name="Picture 2">
            <a:extLst>
              <a:ext uri="{FF2B5EF4-FFF2-40B4-BE49-F238E27FC236}">
                <a16:creationId xmlns:a16="http://schemas.microsoft.com/office/drawing/2014/main" id="{2DF275A6-FA96-A342-82F1-9151629FC083}"/>
              </a:ext>
            </a:extLst>
          </p:cNvPr>
          <p:cNvPicPr>
            <a:picLocks noChangeAspect="1"/>
          </p:cNvPicPr>
          <p:nvPr/>
        </p:nvPicPr>
        <p:blipFill>
          <a:blip r:embed="rId3"/>
          <a:stretch>
            <a:fillRect/>
          </a:stretch>
        </p:blipFill>
        <p:spPr>
          <a:xfrm>
            <a:off x="8558213" y="0"/>
            <a:ext cx="3633787" cy="5268991"/>
          </a:xfrm>
          <a:prstGeom prst="rect">
            <a:avLst/>
          </a:prstGeom>
        </p:spPr>
      </p:pic>
      <p:sp>
        <p:nvSpPr>
          <p:cNvPr id="4" name="TextBox 3">
            <a:extLst>
              <a:ext uri="{FF2B5EF4-FFF2-40B4-BE49-F238E27FC236}">
                <a16:creationId xmlns:a16="http://schemas.microsoft.com/office/drawing/2014/main" id="{C530CDDF-8476-D04A-9F43-914D9DEA031A}"/>
              </a:ext>
            </a:extLst>
          </p:cNvPr>
          <p:cNvSpPr txBox="1"/>
          <p:nvPr/>
        </p:nvSpPr>
        <p:spPr>
          <a:xfrm>
            <a:off x="208003" y="242888"/>
            <a:ext cx="7043737" cy="1908215"/>
          </a:xfrm>
          <a:prstGeom prst="rect">
            <a:avLst/>
          </a:prstGeom>
          <a:noFill/>
        </p:spPr>
        <p:txBody>
          <a:bodyPr wrap="square" rtlCol="0">
            <a:spAutoFit/>
          </a:bodyPr>
          <a:lstStyle/>
          <a:p>
            <a:r>
              <a:rPr lang="en-US" sz="2800" b="1" dirty="0">
                <a:latin typeface="Rockwell" panose="02060603020205020403" pitchFamily="18" charset="77"/>
              </a:rPr>
              <a:t>Dr. Hastie Lanyon </a:t>
            </a:r>
          </a:p>
          <a:p>
            <a:endParaRPr lang="en-US" dirty="0">
              <a:latin typeface="Rockwell" panose="02060603020205020403" pitchFamily="18" charset="77"/>
            </a:endParaRPr>
          </a:p>
          <a:p>
            <a:r>
              <a:rPr lang="en-US" sz="2400" dirty="0">
                <a:latin typeface="Rockwell" panose="02060603020205020403" pitchFamily="18" charset="77"/>
              </a:rPr>
              <a:t>A scientist who is a friend of Dr. Jekyll and Utterson. He is the embodiment of rationality and disproves of what Dr. Jekyll is doing.</a:t>
            </a:r>
          </a:p>
        </p:txBody>
      </p:sp>
      <p:sp>
        <p:nvSpPr>
          <p:cNvPr id="5" name="TextBox 4">
            <a:extLst>
              <a:ext uri="{FF2B5EF4-FFF2-40B4-BE49-F238E27FC236}">
                <a16:creationId xmlns:a16="http://schemas.microsoft.com/office/drawing/2014/main" id="{3C1803B5-0258-7F4E-A37E-F3C3DF91FDEE}"/>
              </a:ext>
            </a:extLst>
          </p:cNvPr>
          <p:cNvSpPr txBox="1"/>
          <p:nvPr/>
        </p:nvSpPr>
        <p:spPr>
          <a:xfrm>
            <a:off x="6476999" y="4943444"/>
            <a:ext cx="6015038" cy="1631216"/>
          </a:xfrm>
          <a:prstGeom prst="rect">
            <a:avLst/>
          </a:prstGeom>
          <a:noFill/>
        </p:spPr>
        <p:txBody>
          <a:bodyPr wrap="square" rtlCol="0">
            <a:spAutoFit/>
          </a:bodyPr>
          <a:lstStyle/>
          <a:p>
            <a:r>
              <a:rPr lang="en-US" sz="2800" b="1" dirty="0">
                <a:latin typeface="Rockwell" panose="02060603020205020403" pitchFamily="18" charset="77"/>
              </a:rPr>
              <a:t>Poole </a:t>
            </a:r>
          </a:p>
          <a:p>
            <a:endParaRPr lang="en-US" sz="2400" dirty="0">
              <a:latin typeface="Rockwell" panose="02060603020205020403" pitchFamily="18" charset="77"/>
            </a:endParaRPr>
          </a:p>
          <a:p>
            <a:r>
              <a:rPr lang="en-US" sz="2400" dirty="0">
                <a:latin typeface="Rockwell" panose="02060603020205020403" pitchFamily="18" charset="77"/>
              </a:rPr>
              <a:t>Dr. Jekyll’s servant, who shows up occasionally throughout the story.</a:t>
            </a:r>
          </a:p>
        </p:txBody>
      </p:sp>
    </p:spTree>
    <p:extLst>
      <p:ext uri="{BB962C8B-B14F-4D97-AF65-F5344CB8AC3E}">
        <p14:creationId xmlns:p14="http://schemas.microsoft.com/office/powerpoint/2010/main" val="1211102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C15BB-50EC-0F42-8966-95099B9B165F}"/>
              </a:ext>
            </a:extLst>
          </p:cNvPr>
          <p:cNvSpPr>
            <a:spLocks noGrp="1"/>
          </p:cNvSpPr>
          <p:nvPr>
            <p:ph type="ctrTitle"/>
          </p:nvPr>
        </p:nvSpPr>
        <p:spPr>
          <a:xfrm>
            <a:off x="-2557462" y="128587"/>
            <a:ext cx="12306300" cy="3867151"/>
          </a:xfrm>
        </p:spPr>
        <p:txBody>
          <a:bodyPr>
            <a:noAutofit/>
          </a:bodyPr>
          <a:lstStyle/>
          <a:p>
            <a:r>
              <a:rPr lang="en-US" sz="9600" b="1" dirty="0">
                <a:solidFill>
                  <a:schemeClr val="bg1"/>
                </a:solidFill>
                <a:latin typeface="Rockwell Condensed" panose="02060603050405020104" pitchFamily="18" charset="77"/>
              </a:rPr>
              <a:t>Themes</a:t>
            </a:r>
          </a:p>
        </p:txBody>
      </p:sp>
    </p:spTree>
    <p:extLst>
      <p:ext uri="{BB962C8B-B14F-4D97-AF65-F5344CB8AC3E}">
        <p14:creationId xmlns:p14="http://schemas.microsoft.com/office/powerpoint/2010/main" val="1980721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AB884D-CE55-4640-B709-35757186E21F}"/>
              </a:ext>
            </a:extLst>
          </p:cNvPr>
          <p:cNvPicPr>
            <a:picLocks noChangeAspect="1"/>
          </p:cNvPicPr>
          <p:nvPr/>
        </p:nvPicPr>
        <p:blipFill>
          <a:blip r:embed="rId2"/>
          <a:stretch>
            <a:fillRect/>
          </a:stretch>
        </p:blipFill>
        <p:spPr>
          <a:xfrm>
            <a:off x="2646164" y="3747017"/>
            <a:ext cx="5112381" cy="3110982"/>
          </a:xfrm>
          <a:prstGeom prst="rect">
            <a:avLst/>
          </a:prstGeom>
        </p:spPr>
      </p:pic>
      <p:sp>
        <p:nvSpPr>
          <p:cNvPr id="3" name="TextBox 2">
            <a:extLst>
              <a:ext uri="{FF2B5EF4-FFF2-40B4-BE49-F238E27FC236}">
                <a16:creationId xmlns:a16="http://schemas.microsoft.com/office/drawing/2014/main" id="{69EEB056-1BB7-2E4E-A407-3B009FF01CF0}"/>
              </a:ext>
            </a:extLst>
          </p:cNvPr>
          <p:cNvSpPr txBox="1"/>
          <p:nvPr/>
        </p:nvSpPr>
        <p:spPr>
          <a:xfrm>
            <a:off x="313893" y="207818"/>
            <a:ext cx="11244262" cy="3570208"/>
          </a:xfrm>
          <a:prstGeom prst="rect">
            <a:avLst/>
          </a:prstGeom>
          <a:noFill/>
        </p:spPr>
        <p:txBody>
          <a:bodyPr wrap="square" rtlCol="0">
            <a:spAutoFit/>
          </a:bodyPr>
          <a:lstStyle/>
          <a:p>
            <a:r>
              <a:rPr lang="en-US" sz="2800" b="1" dirty="0">
                <a:latin typeface="Rockwell" panose="02060603020205020403" pitchFamily="18" charset="77"/>
              </a:rPr>
              <a:t>Duality of Man </a:t>
            </a:r>
          </a:p>
          <a:p>
            <a:endParaRPr lang="en-US" dirty="0">
              <a:latin typeface="Rockwell" panose="02060603020205020403" pitchFamily="18" charset="77"/>
            </a:endParaRPr>
          </a:p>
          <a:p>
            <a:r>
              <a:rPr lang="en-GB" sz="2000" dirty="0" err="1">
                <a:latin typeface="Rockwell" panose="02060603020205020403" pitchFamily="18" charset="77"/>
              </a:rPr>
              <a:t>Dr.</a:t>
            </a:r>
            <a:r>
              <a:rPr lang="en-GB" sz="2000" dirty="0">
                <a:latin typeface="Rockwell" panose="02060603020205020403" pitchFamily="18" charset="77"/>
              </a:rPr>
              <a:t> Jekyll identifies that there is a good and a sinful side to humans. He asserts that “man is not truly one, but truly two,” and he imagines the human soul as the battleground for an “angel” and a “fiend,” each struggling for mastery. </a:t>
            </a:r>
          </a:p>
          <a:p>
            <a:endParaRPr lang="en-GB" sz="2000" dirty="0">
              <a:latin typeface="Rockwell" panose="02060603020205020403" pitchFamily="18" charset="77"/>
            </a:endParaRPr>
          </a:p>
          <a:p>
            <a:r>
              <a:rPr lang="en-GB" sz="2000" dirty="0">
                <a:latin typeface="Rockwell" panose="02060603020205020403" pitchFamily="18" charset="77"/>
              </a:rPr>
              <a:t>Not only are there two sides - good vs. evil - but also civilised vs. uncivilised, thus why Hyde takes on an animalistic, savage demeanour. </a:t>
            </a:r>
          </a:p>
          <a:p>
            <a:endParaRPr lang="en-GB" sz="2000" dirty="0">
              <a:latin typeface="Rockwell" panose="02060603020205020403" pitchFamily="18" charset="77"/>
            </a:endParaRPr>
          </a:p>
          <a:p>
            <a:r>
              <a:rPr lang="en-GB" sz="2000" dirty="0">
                <a:latin typeface="Rockwell" panose="02060603020205020403" pitchFamily="18" charset="77"/>
              </a:rPr>
              <a:t>This novel suggests that there is a savage in of all humans, not simply that some are lesser developed or civilised than others. </a:t>
            </a:r>
            <a:endParaRPr lang="en-GB" sz="2800" dirty="0">
              <a:latin typeface="Rockwell" panose="02060603020205020403" pitchFamily="18" charset="77"/>
            </a:endParaRPr>
          </a:p>
        </p:txBody>
      </p:sp>
    </p:spTree>
    <p:extLst>
      <p:ext uri="{BB962C8B-B14F-4D97-AF65-F5344CB8AC3E}">
        <p14:creationId xmlns:p14="http://schemas.microsoft.com/office/powerpoint/2010/main" val="3898348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AB884D-CE55-4640-B709-35757186E21F}"/>
              </a:ext>
            </a:extLst>
          </p:cNvPr>
          <p:cNvPicPr>
            <a:picLocks noChangeAspect="1"/>
          </p:cNvPicPr>
          <p:nvPr/>
        </p:nvPicPr>
        <p:blipFill>
          <a:blip r:embed="rId2"/>
          <a:stretch>
            <a:fillRect/>
          </a:stretch>
        </p:blipFill>
        <p:spPr>
          <a:xfrm>
            <a:off x="2646164" y="4303447"/>
            <a:ext cx="4197981" cy="2554552"/>
          </a:xfrm>
          <a:prstGeom prst="rect">
            <a:avLst/>
          </a:prstGeom>
        </p:spPr>
      </p:pic>
      <p:sp>
        <p:nvSpPr>
          <p:cNvPr id="3" name="TextBox 2">
            <a:extLst>
              <a:ext uri="{FF2B5EF4-FFF2-40B4-BE49-F238E27FC236}">
                <a16:creationId xmlns:a16="http://schemas.microsoft.com/office/drawing/2014/main" id="{69EEB056-1BB7-2E4E-A407-3B009FF01CF0}"/>
              </a:ext>
            </a:extLst>
          </p:cNvPr>
          <p:cNvSpPr txBox="1"/>
          <p:nvPr/>
        </p:nvSpPr>
        <p:spPr>
          <a:xfrm>
            <a:off x="300038" y="371372"/>
            <a:ext cx="11244262" cy="4462760"/>
          </a:xfrm>
          <a:prstGeom prst="rect">
            <a:avLst/>
          </a:prstGeom>
          <a:noFill/>
        </p:spPr>
        <p:txBody>
          <a:bodyPr wrap="square" rtlCol="0">
            <a:spAutoFit/>
          </a:bodyPr>
          <a:lstStyle/>
          <a:p>
            <a:r>
              <a:rPr lang="en-US" sz="2800" b="1" dirty="0">
                <a:latin typeface="Rockwell" panose="02060603020205020403" pitchFamily="18" charset="77"/>
              </a:rPr>
              <a:t>Duality of Man </a:t>
            </a:r>
          </a:p>
          <a:p>
            <a:endParaRPr lang="en-US" dirty="0">
              <a:latin typeface="Rockwell" panose="02060603020205020403" pitchFamily="18" charset="77"/>
            </a:endParaRPr>
          </a:p>
          <a:p>
            <a:r>
              <a:rPr lang="en-GB" sz="2000" dirty="0" err="1">
                <a:latin typeface="Rockwell" panose="02060603020205020403" pitchFamily="18" charset="77"/>
              </a:rPr>
              <a:t>Dr.</a:t>
            </a:r>
            <a:r>
              <a:rPr lang="en-GB" sz="2000" dirty="0">
                <a:latin typeface="Rockwell" panose="02060603020205020403" pitchFamily="18" charset="77"/>
              </a:rPr>
              <a:t> Jekyll and Mr. Hyde </a:t>
            </a:r>
            <a:r>
              <a:rPr lang="en-GB" sz="2000" dirty="0" err="1">
                <a:latin typeface="Rockwell" panose="02060603020205020403" pitchFamily="18" charset="77"/>
              </a:rPr>
              <a:t>centers</a:t>
            </a:r>
            <a:r>
              <a:rPr lang="en-GB" sz="2000" dirty="0">
                <a:latin typeface="Rockwell" panose="02060603020205020403" pitchFamily="18" charset="77"/>
              </a:rPr>
              <a:t> upon a conception of humanity as dual in nature, although the theme does not emerge fully until the last chapter, when the complete story of the Jekyll-Hyde relationship is revealed. </a:t>
            </a:r>
          </a:p>
          <a:p>
            <a:endParaRPr lang="en-GB" sz="2000" dirty="0">
              <a:latin typeface="Rockwell" panose="02060603020205020403" pitchFamily="18" charset="77"/>
            </a:endParaRPr>
          </a:p>
          <a:p>
            <a:r>
              <a:rPr lang="en-GB" sz="2000" dirty="0">
                <a:latin typeface="Rockwell" panose="02060603020205020403" pitchFamily="18" charset="77"/>
              </a:rPr>
              <a:t>Therefore, we confront the theory of a dual human nature explicitly only after having witnessed all of the events of the novel, including Mr. Hyde's crimes and his ultimate eclipsing of </a:t>
            </a:r>
            <a:r>
              <a:rPr lang="en-GB" sz="2000" dirty="0" err="1">
                <a:latin typeface="Rockwell" panose="02060603020205020403" pitchFamily="18" charset="77"/>
              </a:rPr>
              <a:t>Dr.</a:t>
            </a:r>
            <a:r>
              <a:rPr lang="en-GB" sz="2000" dirty="0">
                <a:latin typeface="Rockwell" panose="02060603020205020403" pitchFamily="18" charset="77"/>
              </a:rPr>
              <a:t> Jekyll. </a:t>
            </a:r>
          </a:p>
          <a:p>
            <a:endParaRPr lang="en-GB" sz="2000" dirty="0">
              <a:latin typeface="Rockwell" panose="02060603020205020403" pitchFamily="18" charset="77"/>
            </a:endParaRPr>
          </a:p>
          <a:p>
            <a:r>
              <a:rPr lang="en-GB" sz="2000" dirty="0">
                <a:latin typeface="Rockwell" panose="02060603020205020403" pitchFamily="18" charset="77"/>
              </a:rPr>
              <a:t>The text not only posits the duality of human nature as its central theme but forces us to ponder the properties of this duality and to consider each of the novel's episodes as we weigh various theories. </a:t>
            </a:r>
          </a:p>
          <a:p>
            <a:endParaRPr lang="en-US" dirty="0">
              <a:latin typeface="Rockwell" panose="02060603020205020403" pitchFamily="18" charset="77"/>
            </a:endParaRPr>
          </a:p>
        </p:txBody>
      </p:sp>
    </p:spTree>
    <p:extLst>
      <p:ext uri="{BB962C8B-B14F-4D97-AF65-F5344CB8AC3E}">
        <p14:creationId xmlns:p14="http://schemas.microsoft.com/office/powerpoint/2010/main" val="1320552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6E4C05-65FD-2C41-92C1-5B7C933C616A}"/>
              </a:ext>
            </a:extLst>
          </p:cNvPr>
          <p:cNvPicPr>
            <a:picLocks noChangeAspect="1"/>
          </p:cNvPicPr>
          <p:nvPr/>
        </p:nvPicPr>
        <p:blipFill>
          <a:blip r:embed="rId2"/>
          <a:stretch>
            <a:fillRect/>
          </a:stretch>
        </p:blipFill>
        <p:spPr>
          <a:xfrm>
            <a:off x="0" y="0"/>
            <a:ext cx="5336235" cy="6858000"/>
          </a:xfrm>
          <a:prstGeom prst="rect">
            <a:avLst/>
          </a:prstGeom>
        </p:spPr>
      </p:pic>
      <p:sp>
        <p:nvSpPr>
          <p:cNvPr id="3" name="TextBox 2">
            <a:extLst>
              <a:ext uri="{FF2B5EF4-FFF2-40B4-BE49-F238E27FC236}">
                <a16:creationId xmlns:a16="http://schemas.microsoft.com/office/drawing/2014/main" id="{F9A0E7FC-A4A4-9E41-ABE2-0F93F74C859B}"/>
              </a:ext>
            </a:extLst>
          </p:cNvPr>
          <p:cNvSpPr txBox="1"/>
          <p:nvPr/>
        </p:nvSpPr>
        <p:spPr>
          <a:xfrm>
            <a:off x="5843587" y="1343025"/>
            <a:ext cx="5900737" cy="4493538"/>
          </a:xfrm>
          <a:prstGeom prst="rect">
            <a:avLst/>
          </a:prstGeom>
          <a:noFill/>
        </p:spPr>
        <p:txBody>
          <a:bodyPr wrap="square" rtlCol="0">
            <a:spAutoFit/>
          </a:bodyPr>
          <a:lstStyle/>
          <a:p>
            <a:r>
              <a:rPr lang="en-US" sz="2800" b="1" dirty="0">
                <a:latin typeface="Rockwell" panose="02060603020205020403" pitchFamily="18" charset="77"/>
              </a:rPr>
              <a:t>Science and Religion</a:t>
            </a:r>
          </a:p>
          <a:p>
            <a:endParaRPr lang="en-US" dirty="0">
              <a:latin typeface="Rockwell" panose="02060603020205020403" pitchFamily="18" charset="77"/>
            </a:endParaRPr>
          </a:p>
          <a:p>
            <a:r>
              <a:rPr lang="en-US" sz="2400" dirty="0">
                <a:latin typeface="Rockwell" panose="02060603020205020403" pitchFamily="18" charset="77"/>
              </a:rPr>
              <a:t>Stevenson grew up religious, in a time when science was making great advancements. </a:t>
            </a:r>
          </a:p>
          <a:p>
            <a:endParaRPr lang="en-US" sz="2400" dirty="0">
              <a:latin typeface="Rockwell" panose="02060603020205020403" pitchFamily="18" charset="77"/>
            </a:endParaRPr>
          </a:p>
          <a:p>
            <a:r>
              <a:rPr lang="en-US" sz="2400" dirty="0">
                <a:latin typeface="Rockwell" panose="02060603020205020403" pitchFamily="18" charset="77"/>
              </a:rPr>
              <a:t>Science is portrayed as powerful but frightening. Science allows Dr. Jekyll to separate his two sides, but it also causes the death of a man. </a:t>
            </a:r>
          </a:p>
          <a:p>
            <a:endParaRPr lang="en-US" sz="2400" dirty="0">
              <a:latin typeface="Rockwell" panose="02060603020205020403" pitchFamily="18" charset="77"/>
            </a:endParaRPr>
          </a:p>
          <a:p>
            <a:endParaRPr lang="en-US" sz="2400" dirty="0">
              <a:latin typeface="Rockwell" panose="02060603020205020403" pitchFamily="18" charset="77"/>
            </a:endParaRPr>
          </a:p>
        </p:txBody>
      </p:sp>
    </p:spTree>
    <p:extLst>
      <p:ext uri="{BB962C8B-B14F-4D97-AF65-F5344CB8AC3E}">
        <p14:creationId xmlns:p14="http://schemas.microsoft.com/office/powerpoint/2010/main" val="2574865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6E4C05-65FD-2C41-92C1-5B7C933C616A}"/>
              </a:ext>
            </a:extLst>
          </p:cNvPr>
          <p:cNvPicPr>
            <a:picLocks noChangeAspect="1"/>
          </p:cNvPicPr>
          <p:nvPr/>
        </p:nvPicPr>
        <p:blipFill>
          <a:blip r:embed="rId2"/>
          <a:stretch>
            <a:fillRect/>
          </a:stretch>
        </p:blipFill>
        <p:spPr>
          <a:xfrm>
            <a:off x="0" y="0"/>
            <a:ext cx="5336235" cy="6858000"/>
          </a:xfrm>
          <a:prstGeom prst="rect">
            <a:avLst/>
          </a:prstGeom>
        </p:spPr>
      </p:pic>
      <p:sp>
        <p:nvSpPr>
          <p:cNvPr id="3" name="TextBox 2">
            <a:extLst>
              <a:ext uri="{FF2B5EF4-FFF2-40B4-BE49-F238E27FC236}">
                <a16:creationId xmlns:a16="http://schemas.microsoft.com/office/drawing/2014/main" id="{F9A0E7FC-A4A4-9E41-ABE2-0F93F74C859B}"/>
              </a:ext>
            </a:extLst>
          </p:cNvPr>
          <p:cNvSpPr txBox="1"/>
          <p:nvPr/>
        </p:nvSpPr>
        <p:spPr>
          <a:xfrm>
            <a:off x="5460691" y="258901"/>
            <a:ext cx="6602288" cy="6340197"/>
          </a:xfrm>
          <a:prstGeom prst="rect">
            <a:avLst/>
          </a:prstGeom>
          <a:noFill/>
        </p:spPr>
        <p:txBody>
          <a:bodyPr wrap="square" rtlCol="0">
            <a:spAutoFit/>
          </a:bodyPr>
          <a:lstStyle/>
          <a:p>
            <a:r>
              <a:rPr lang="en-US" sz="2800" b="1" dirty="0">
                <a:latin typeface="Rockwell" panose="02060603020205020403" pitchFamily="18" charset="77"/>
              </a:rPr>
              <a:t>Science and Religion</a:t>
            </a:r>
          </a:p>
          <a:p>
            <a:endParaRPr lang="en-US" dirty="0">
              <a:latin typeface="Rockwell" panose="02060603020205020403" pitchFamily="18" charset="77"/>
            </a:endParaRPr>
          </a:p>
          <a:p>
            <a:r>
              <a:rPr lang="en-GB" sz="2400" dirty="0">
                <a:latin typeface="Rockwell" panose="02060603020205020403" pitchFamily="18" charset="77"/>
              </a:rPr>
              <a:t>Many of the characters in the novel are scientists. </a:t>
            </a:r>
          </a:p>
          <a:p>
            <a:endParaRPr lang="en-GB" sz="2400" dirty="0">
              <a:latin typeface="Rockwell" panose="02060603020205020403" pitchFamily="18" charset="77"/>
            </a:endParaRPr>
          </a:p>
          <a:p>
            <a:r>
              <a:rPr lang="en-GB" sz="2400" dirty="0" err="1">
                <a:latin typeface="Rockwell" panose="02060603020205020403" pitchFamily="18" charset="77"/>
              </a:rPr>
              <a:t>Dr.</a:t>
            </a:r>
            <a:r>
              <a:rPr lang="en-GB" sz="2400" dirty="0">
                <a:latin typeface="Rockwell" panose="02060603020205020403" pitchFamily="18" charset="77"/>
              </a:rPr>
              <a:t> Lanyon is concerned with rational science, while </a:t>
            </a:r>
            <a:r>
              <a:rPr lang="en-GB" sz="2400" dirty="0" err="1">
                <a:latin typeface="Rockwell" panose="02060603020205020403" pitchFamily="18" charset="77"/>
              </a:rPr>
              <a:t>Dr.</a:t>
            </a:r>
            <a:r>
              <a:rPr lang="en-GB" sz="2400" dirty="0">
                <a:latin typeface="Rockwell" panose="02060603020205020403" pitchFamily="18" charset="77"/>
              </a:rPr>
              <a:t> Jekyll experiments more with the spiritual and supernatural. </a:t>
            </a:r>
          </a:p>
          <a:p>
            <a:endParaRPr lang="en-GB" sz="2400" dirty="0">
              <a:latin typeface="Rockwell" panose="02060603020205020403" pitchFamily="18" charset="77"/>
            </a:endParaRPr>
          </a:p>
          <a:p>
            <a:r>
              <a:rPr lang="en-GB" sz="2400" dirty="0">
                <a:latin typeface="Rockwell" panose="02060603020205020403" pitchFamily="18" charset="77"/>
              </a:rPr>
              <a:t>Science is powerful but frightening in the novel. The laboratory is portrayed as curious and odd, and the transformation from Jekyll to Hyde is described as grotesque. </a:t>
            </a:r>
          </a:p>
          <a:p>
            <a:endParaRPr lang="en-GB" sz="2400" dirty="0">
              <a:latin typeface="Rockwell" panose="02060603020205020403" pitchFamily="18" charset="77"/>
            </a:endParaRPr>
          </a:p>
          <a:p>
            <a:r>
              <a:rPr lang="en-GB" sz="2400" dirty="0">
                <a:latin typeface="Rockwell" panose="02060603020205020403" pitchFamily="18" charset="77"/>
              </a:rPr>
              <a:t>Science is powerful in that it causes murders and other horrible deeds through Hyde’s actions. </a:t>
            </a:r>
            <a:endParaRPr lang="en-US" sz="2400" dirty="0">
              <a:latin typeface="Rockwell" panose="02060603020205020403" pitchFamily="18" charset="77"/>
            </a:endParaRPr>
          </a:p>
        </p:txBody>
      </p:sp>
    </p:spTree>
    <p:extLst>
      <p:ext uri="{BB962C8B-B14F-4D97-AF65-F5344CB8AC3E}">
        <p14:creationId xmlns:p14="http://schemas.microsoft.com/office/powerpoint/2010/main" val="6832725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1D156A-6692-8B41-B914-698C219DF3C8}"/>
              </a:ext>
            </a:extLst>
          </p:cNvPr>
          <p:cNvPicPr>
            <a:picLocks noChangeAspect="1"/>
          </p:cNvPicPr>
          <p:nvPr/>
        </p:nvPicPr>
        <p:blipFill>
          <a:blip r:embed="rId2"/>
          <a:stretch>
            <a:fillRect/>
          </a:stretch>
        </p:blipFill>
        <p:spPr>
          <a:xfrm>
            <a:off x="7586662" y="1"/>
            <a:ext cx="4605337" cy="6889584"/>
          </a:xfrm>
          <a:prstGeom prst="rect">
            <a:avLst/>
          </a:prstGeom>
        </p:spPr>
      </p:pic>
      <p:sp>
        <p:nvSpPr>
          <p:cNvPr id="4" name="TextBox 3">
            <a:extLst>
              <a:ext uri="{FF2B5EF4-FFF2-40B4-BE49-F238E27FC236}">
                <a16:creationId xmlns:a16="http://schemas.microsoft.com/office/drawing/2014/main" id="{DCD8436F-FFEE-DA42-8966-270DDE633F3D}"/>
              </a:ext>
            </a:extLst>
          </p:cNvPr>
          <p:cNvSpPr txBox="1"/>
          <p:nvPr/>
        </p:nvSpPr>
        <p:spPr>
          <a:xfrm>
            <a:off x="571500" y="443567"/>
            <a:ext cx="6480464" cy="5970865"/>
          </a:xfrm>
          <a:prstGeom prst="rect">
            <a:avLst/>
          </a:prstGeom>
          <a:noFill/>
        </p:spPr>
        <p:txBody>
          <a:bodyPr wrap="square" rtlCol="0">
            <a:spAutoFit/>
          </a:bodyPr>
          <a:lstStyle/>
          <a:p>
            <a:r>
              <a:rPr lang="en-US" sz="2800" b="1" dirty="0">
                <a:latin typeface="Rockwell" panose="02060603020205020403" pitchFamily="18" charset="77"/>
              </a:rPr>
              <a:t>Reputation </a:t>
            </a:r>
          </a:p>
          <a:p>
            <a:endParaRPr lang="en-US" dirty="0">
              <a:latin typeface="Rockwell" panose="02060603020205020403" pitchFamily="18" charset="77"/>
            </a:endParaRPr>
          </a:p>
          <a:p>
            <a:r>
              <a:rPr lang="en-GB" sz="2400" dirty="0">
                <a:latin typeface="Rockwell" panose="02060603020205020403" pitchFamily="18" charset="77"/>
              </a:rPr>
              <a:t>Preserving one’s reputation is important. This is evident in the way that upright men such as Utterson and Enfield avoid scandal at all costs - it is a great destroyer of reputation. However </a:t>
            </a:r>
            <a:r>
              <a:rPr lang="en-US" sz="2400" dirty="0">
                <a:latin typeface="Rockwell" panose="02060603020205020403" pitchFamily="18" charset="77"/>
              </a:rPr>
              <a:t>reputation is the source of many problems in the story. </a:t>
            </a:r>
          </a:p>
          <a:p>
            <a:endParaRPr lang="en-US" sz="2400" dirty="0">
              <a:latin typeface="Rockwell" panose="02060603020205020403" pitchFamily="18" charset="77"/>
            </a:endParaRPr>
          </a:p>
          <a:p>
            <a:r>
              <a:rPr lang="en-US" sz="2400" dirty="0">
                <a:latin typeface="Rockwell" panose="02060603020205020403" pitchFamily="18" charset="77"/>
              </a:rPr>
              <a:t>Dr. Jekyll wants to hide his evil side because he wants to protect his good reputation. </a:t>
            </a:r>
          </a:p>
          <a:p>
            <a:endParaRPr lang="en-US" sz="2400" dirty="0">
              <a:latin typeface="Rockwell" panose="02060603020205020403" pitchFamily="18" charset="77"/>
            </a:endParaRPr>
          </a:p>
          <a:p>
            <a:r>
              <a:rPr lang="en-US" sz="2400" dirty="0">
                <a:latin typeface="Rockwell" panose="02060603020205020403" pitchFamily="18" charset="77"/>
              </a:rPr>
              <a:t>Utterson often seems more concerned with keeping his friend’s reputation intact than he is about the horrible things Mr. Hyde is doing. </a:t>
            </a:r>
          </a:p>
        </p:txBody>
      </p:sp>
    </p:spTree>
    <p:extLst>
      <p:ext uri="{BB962C8B-B14F-4D97-AF65-F5344CB8AC3E}">
        <p14:creationId xmlns:p14="http://schemas.microsoft.com/office/powerpoint/2010/main" val="368698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1D156A-6692-8B41-B914-698C219DF3C8}"/>
              </a:ext>
            </a:extLst>
          </p:cNvPr>
          <p:cNvPicPr>
            <a:picLocks noChangeAspect="1"/>
          </p:cNvPicPr>
          <p:nvPr/>
        </p:nvPicPr>
        <p:blipFill>
          <a:blip r:embed="rId2"/>
          <a:stretch>
            <a:fillRect/>
          </a:stretch>
        </p:blipFill>
        <p:spPr>
          <a:xfrm>
            <a:off x="7586662" y="1"/>
            <a:ext cx="4605337" cy="6889584"/>
          </a:xfrm>
          <a:prstGeom prst="rect">
            <a:avLst/>
          </a:prstGeom>
        </p:spPr>
      </p:pic>
      <p:sp>
        <p:nvSpPr>
          <p:cNvPr id="3" name="TextBox 2">
            <a:extLst>
              <a:ext uri="{FF2B5EF4-FFF2-40B4-BE49-F238E27FC236}">
                <a16:creationId xmlns:a16="http://schemas.microsoft.com/office/drawing/2014/main" id="{FCC8E860-9455-FD45-A295-03D8C5D70693}"/>
              </a:ext>
            </a:extLst>
          </p:cNvPr>
          <p:cNvSpPr txBox="1"/>
          <p:nvPr/>
        </p:nvSpPr>
        <p:spPr>
          <a:xfrm>
            <a:off x="8977311" y="6336268"/>
            <a:ext cx="3214688" cy="369332"/>
          </a:xfrm>
          <a:prstGeom prst="rect">
            <a:avLst/>
          </a:prstGeom>
          <a:solidFill>
            <a:schemeClr val="tx1"/>
          </a:solidFill>
        </p:spPr>
        <p:txBody>
          <a:bodyPr wrap="square" rtlCol="0">
            <a:spAutoFit/>
          </a:bodyPr>
          <a:lstStyle/>
          <a:p>
            <a:r>
              <a:rPr lang="en-US" dirty="0">
                <a:solidFill>
                  <a:schemeClr val="bg1"/>
                </a:solidFill>
                <a:latin typeface="Rockwell" panose="02060603020205020403" pitchFamily="18" charset="77"/>
              </a:rPr>
              <a:t>Source: Honey and Hemlock </a:t>
            </a:r>
          </a:p>
        </p:txBody>
      </p:sp>
      <p:sp>
        <p:nvSpPr>
          <p:cNvPr id="4" name="TextBox 3">
            <a:extLst>
              <a:ext uri="{FF2B5EF4-FFF2-40B4-BE49-F238E27FC236}">
                <a16:creationId xmlns:a16="http://schemas.microsoft.com/office/drawing/2014/main" id="{DCD8436F-FFEE-DA42-8966-270DDE633F3D}"/>
              </a:ext>
            </a:extLst>
          </p:cNvPr>
          <p:cNvSpPr txBox="1"/>
          <p:nvPr/>
        </p:nvSpPr>
        <p:spPr>
          <a:xfrm>
            <a:off x="346364" y="334625"/>
            <a:ext cx="7010400" cy="6370975"/>
          </a:xfrm>
          <a:prstGeom prst="rect">
            <a:avLst/>
          </a:prstGeom>
          <a:noFill/>
        </p:spPr>
        <p:txBody>
          <a:bodyPr wrap="square" rtlCol="0">
            <a:spAutoFit/>
          </a:bodyPr>
          <a:lstStyle/>
          <a:p>
            <a:r>
              <a:rPr lang="en-US" sz="2800" b="1" dirty="0">
                <a:latin typeface="Rockwell" panose="02060603020205020403" pitchFamily="18" charset="77"/>
              </a:rPr>
              <a:t>Reputation </a:t>
            </a:r>
            <a:endParaRPr lang="en-US" sz="2800" dirty="0">
              <a:latin typeface="Rockwell" panose="02060603020205020403" pitchFamily="18" charset="77"/>
            </a:endParaRPr>
          </a:p>
          <a:p>
            <a:endParaRPr lang="en-GB" sz="2000" dirty="0">
              <a:latin typeface="Rockwell" panose="02060603020205020403" pitchFamily="18" charset="77"/>
            </a:endParaRPr>
          </a:p>
          <a:p>
            <a:r>
              <a:rPr lang="en-GB" sz="2400" dirty="0">
                <a:latin typeface="Rockwell" panose="02060603020205020403" pitchFamily="18" charset="77"/>
              </a:rPr>
              <a:t>Moreover, when Utterson suspects </a:t>
            </a:r>
            <a:r>
              <a:rPr lang="en-GB" sz="2400" dirty="0" err="1">
                <a:latin typeface="Rockwell" panose="02060603020205020403" pitchFamily="18" charset="77"/>
              </a:rPr>
              <a:t>Dr.</a:t>
            </a:r>
            <a:r>
              <a:rPr lang="en-GB" sz="2400" dirty="0">
                <a:latin typeface="Rockwell" panose="02060603020205020403" pitchFamily="18" charset="77"/>
              </a:rPr>
              <a:t> Jekyll of being blackmailed and then of sheltering Mr. Hyde from the police, he doesn’t make his suspicions known. Part of being </a:t>
            </a:r>
            <a:r>
              <a:rPr lang="en-GB" sz="2400" dirty="0" err="1">
                <a:latin typeface="Rockwell" panose="02060603020205020403" pitchFamily="18" charset="77"/>
              </a:rPr>
              <a:t>Dr.</a:t>
            </a:r>
            <a:r>
              <a:rPr lang="en-GB" sz="2400" dirty="0">
                <a:latin typeface="Rockwell" panose="02060603020205020403" pitchFamily="18" charset="77"/>
              </a:rPr>
              <a:t> Jekyll's friend is a willingness to keep his secrets. </a:t>
            </a:r>
          </a:p>
          <a:p>
            <a:endParaRPr lang="en-GB" sz="2400" dirty="0">
              <a:latin typeface="Rockwell" panose="02060603020205020403" pitchFamily="18" charset="77"/>
            </a:endParaRPr>
          </a:p>
          <a:p>
            <a:r>
              <a:rPr lang="en-GB" sz="2400" dirty="0">
                <a:latin typeface="Rockwell" panose="02060603020205020403" pitchFamily="18" charset="77"/>
              </a:rPr>
              <a:t>The importance of reputation reflects the importance of appearances, facades and surfaces, which hide a sordid underside. </a:t>
            </a:r>
          </a:p>
          <a:p>
            <a:endParaRPr lang="en-GB" sz="2400" dirty="0">
              <a:latin typeface="Rockwell" panose="02060603020205020403" pitchFamily="18" charset="77"/>
            </a:endParaRPr>
          </a:p>
          <a:p>
            <a:r>
              <a:rPr lang="en-GB" sz="2400" dirty="0">
                <a:latin typeface="Rockwell" panose="02060603020205020403" pitchFamily="18" charset="77"/>
              </a:rPr>
              <a:t>Utterson, true to his Victorian society, wishes to preserve </a:t>
            </a:r>
            <a:r>
              <a:rPr lang="en-GB" sz="2400" dirty="0" err="1">
                <a:latin typeface="Rockwell" panose="02060603020205020403" pitchFamily="18" charset="77"/>
              </a:rPr>
              <a:t>Dr.</a:t>
            </a:r>
            <a:r>
              <a:rPr lang="en-GB" sz="2400" dirty="0">
                <a:latin typeface="Rockwell" panose="02060603020205020403" pitchFamily="18" charset="77"/>
              </a:rPr>
              <a:t> Jekyll's reputation and also to preserve the appearance of order and decorum, even as he senses a vile truth lurking underneath. </a:t>
            </a:r>
          </a:p>
        </p:txBody>
      </p:sp>
    </p:spTree>
    <p:extLst>
      <p:ext uri="{BB962C8B-B14F-4D97-AF65-F5344CB8AC3E}">
        <p14:creationId xmlns:p14="http://schemas.microsoft.com/office/powerpoint/2010/main" val="1654506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3CA92A-3D60-8D4A-B5B9-A0170FE83B3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70000"/>
                    </a14:imgEffect>
                  </a14:imgLayer>
                </a14:imgProps>
              </a:ext>
            </a:extLst>
          </a:blip>
          <a:stretch>
            <a:fillRect/>
          </a:stretch>
        </p:blipFill>
        <p:spPr>
          <a:xfrm>
            <a:off x="1" y="0"/>
            <a:ext cx="12228164" cy="6858000"/>
          </a:xfrm>
          <a:prstGeom prst="rect">
            <a:avLst/>
          </a:prstGeom>
          <a:effectLst>
            <a:outerShdw dist="50800" dir="5400000" sx="1000" sy="1000" algn="ctr" rotWithShape="0">
              <a:srgbClr val="000000"/>
            </a:outerShdw>
          </a:effectLst>
        </p:spPr>
      </p:pic>
      <p:sp>
        <p:nvSpPr>
          <p:cNvPr id="4" name="TextBox 3"/>
          <p:cNvSpPr txBox="1"/>
          <p:nvPr/>
        </p:nvSpPr>
        <p:spPr>
          <a:xfrm>
            <a:off x="516846" y="2782669"/>
            <a:ext cx="11194474" cy="646331"/>
          </a:xfrm>
          <a:prstGeom prst="rect">
            <a:avLst/>
          </a:prstGeom>
          <a:noFill/>
        </p:spPr>
        <p:txBody>
          <a:bodyPr wrap="square" rtlCol="0">
            <a:spAutoFit/>
          </a:bodyPr>
          <a:lstStyle/>
          <a:p>
            <a:pPr algn="ctr"/>
            <a:r>
              <a:rPr lang="en-US" sz="3600" b="1" dirty="0">
                <a:solidFill>
                  <a:schemeClr val="bg1"/>
                </a:solidFill>
                <a:latin typeface="Rockwell" charset="0"/>
                <a:ea typeface="Rockwell" charset="0"/>
                <a:cs typeface="Rockwell" charset="0"/>
              </a:rPr>
              <a:t>Thank you for listening!</a:t>
            </a:r>
            <a:endParaRPr lang="en-US" sz="3200" b="1" dirty="0">
              <a:solidFill>
                <a:schemeClr val="bg1"/>
              </a:solidFill>
              <a:latin typeface="Rockwell" charset="0"/>
              <a:ea typeface="Rockwell" charset="0"/>
              <a:cs typeface="Rockwell" charset="0"/>
            </a:endParaRPr>
          </a:p>
        </p:txBody>
      </p:sp>
    </p:spTree>
    <p:extLst>
      <p:ext uri="{BB962C8B-B14F-4D97-AF65-F5344CB8AC3E}">
        <p14:creationId xmlns:p14="http://schemas.microsoft.com/office/powerpoint/2010/main" val="1185801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2651-5CAF-D246-ADFC-D154D3CC0CA3}"/>
              </a:ext>
            </a:extLst>
          </p:cNvPr>
          <p:cNvSpPr>
            <a:spLocks noGrp="1"/>
          </p:cNvSpPr>
          <p:nvPr>
            <p:ph type="title"/>
          </p:nvPr>
        </p:nvSpPr>
        <p:spPr>
          <a:xfrm>
            <a:off x="498348" y="384620"/>
            <a:ext cx="10058400" cy="1609344"/>
          </a:xfrm>
        </p:spPr>
        <p:txBody>
          <a:bodyPr>
            <a:normAutofit/>
          </a:bodyPr>
          <a:lstStyle/>
          <a:p>
            <a:r>
              <a:rPr lang="en-US" sz="6600" b="1" dirty="0">
                <a:solidFill>
                  <a:schemeClr val="bg1"/>
                </a:solidFill>
                <a:latin typeface="Rockwell Condensed" panose="02060603050405020104" pitchFamily="18" charset="77"/>
              </a:rPr>
              <a:t>Gothic Fiction</a:t>
            </a:r>
          </a:p>
        </p:txBody>
      </p:sp>
      <p:sp>
        <p:nvSpPr>
          <p:cNvPr id="3" name="Content Placeholder 2">
            <a:extLst>
              <a:ext uri="{FF2B5EF4-FFF2-40B4-BE49-F238E27FC236}">
                <a16:creationId xmlns:a16="http://schemas.microsoft.com/office/drawing/2014/main" id="{129BF6FE-83D2-DC42-90EA-F7D2746BA417}"/>
              </a:ext>
            </a:extLst>
          </p:cNvPr>
          <p:cNvSpPr>
            <a:spLocks noGrp="1"/>
          </p:cNvSpPr>
          <p:nvPr>
            <p:ph idx="1"/>
          </p:nvPr>
        </p:nvSpPr>
        <p:spPr>
          <a:xfrm>
            <a:off x="498347" y="1993963"/>
            <a:ext cx="11488865" cy="4282145"/>
          </a:xfrm>
        </p:spPr>
        <p:txBody>
          <a:bodyPr>
            <a:normAutofit/>
          </a:bodyPr>
          <a:lstStyle/>
          <a:p>
            <a:r>
              <a:rPr lang="en-US" sz="2400" dirty="0">
                <a:solidFill>
                  <a:schemeClr val="bg1"/>
                </a:solidFill>
                <a:latin typeface="Rockwell" panose="02060603020205020403" pitchFamily="18" charset="77"/>
              </a:rPr>
              <a:t>This is a gothic novella:</a:t>
            </a:r>
          </a:p>
          <a:p>
            <a:pPr lvl="1"/>
            <a:r>
              <a:rPr lang="en-US" dirty="0">
                <a:solidFill>
                  <a:schemeClr val="bg1"/>
                </a:solidFill>
                <a:latin typeface="Rockwell" panose="02060603020205020403" pitchFamily="18" charset="77"/>
              </a:rPr>
              <a:t>A genre that combines horror, death and the uncanny. </a:t>
            </a:r>
          </a:p>
          <a:p>
            <a:pPr lvl="1"/>
            <a:r>
              <a:rPr lang="en-GB" dirty="0">
                <a:solidFill>
                  <a:schemeClr val="bg1"/>
                </a:solidFill>
                <a:latin typeface="Rockwell" panose="02060603020205020403" pitchFamily="18" charset="77"/>
              </a:rPr>
              <a:t>Usually characters find themselves in a strange place: somewhere other, different and mysterious.</a:t>
            </a:r>
          </a:p>
          <a:p>
            <a:pPr lvl="1"/>
            <a:r>
              <a:rPr lang="en-GB" dirty="0">
                <a:solidFill>
                  <a:schemeClr val="bg1"/>
                </a:solidFill>
                <a:latin typeface="Rockwell" panose="02060603020205020403" pitchFamily="18" charset="77"/>
              </a:rPr>
              <a:t>Full of uncanny effects: frightening, unfamiliar yet also strangely familiar. </a:t>
            </a:r>
          </a:p>
          <a:p>
            <a:pPr lvl="1"/>
            <a:r>
              <a:rPr lang="en-GB" dirty="0">
                <a:solidFill>
                  <a:schemeClr val="bg1"/>
                </a:solidFill>
                <a:latin typeface="Rockwell" panose="02060603020205020403" pitchFamily="18" charset="77"/>
              </a:rPr>
              <a:t>A past that should be over and done with suddenly erupts within the present and deranges it.</a:t>
            </a:r>
          </a:p>
          <a:p>
            <a:pPr lvl="1"/>
            <a:r>
              <a:rPr lang="en-GB" dirty="0">
                <a:solidFill>
                  <a:schemeClr val="bg1"/>
                </a:solidFill>
                <a:latin typeface="Rockwell" panose="02060603020205020403" pitchFamily="18" charset="77"/>
              </a:rPr>
              <a:t>The Gothic world is fascinated by violent differences in power. Its stories are full of constraint, entrapment and forced actions. </a:t>
            </a:r>
          </a:p>
          <a:p>
            <a:pPr lvl="1"/>
            <a:r>
              <a:rPr lang="en-GB" dirty="0">
                <a:solidFill>
                  <a:schemeClr val="bg1"/>
                </a:solidFill>
                <a:latin typeface="Rockwell" panose="02060603020205020403" pitchFamily="18" charset="77"/>
              </a:rPr>
              <a:t>Scenes of extreme threat and isolation – either physical or psychological – are always happening.</a:t>
            </a:r>
            <a:endParaRPr lang="en-US" dirty="0">
              <a:solidFill>
                <a:schemeClr val="bg1"/>
              </a:solidFill>
              <a:latin typeface="Rockwell" panose="02060603020205020403" pitchFamily="18" charset="77"/>
            </a:endParaRPr>
          </a:p>
        </p:txBody>
      </p:sp>
    </p:spTree>
    <p:extLst>
      <p:ext uri="{BB962C8B-B14F-4D97-AF65-F5344CB8AC3E}">
        <p14:creationId xmlns:p14="http://schemas.microsoft.com/office/powerpoint/2010/main" val="1744319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2651-5CAF-D246-ADFC-D154D3CC0CA3}"/>
              </a:ext>
            </a:extLst>
          </p:cNvPr>
          <p:cNvSpPr>
            <a:spLocks noGrp="1"/>
          </p:cNvSpPr>
          <p:nvPr>
            <p:ph type="title"/>
          </p:nvPr>
        </p:nvSpPr>
        <p:spPr>
          <a:xfrm>
            <a:off x="498347" y="384620"/>
            <a:ext cx="11488865" cy="1609344"/>
          </a:xfrm>
        </p:spPr>
        <p:txBody>
          <a:bodyPr>
            <a:normAutofit/>
          </a:bodyPr>
          <a:lstStyle/>
          <a:p>
            <a:r>
              <a:rPr lang="en-US" sz="5400" b="1" dirty="0">
                <a:solidFill>
                  <a:schemeClr val="bg1"/>
                </a:solidFill>
                <a:latin typeface="Rockwell Condensed" panose="02060603050405020104" pitchFamily="18" charset="77"/>
              </a:rPr>
              <a:t>Context: Robert Louis Stevenson</a:t>
            </a:r>
          </a:p>
        </p:txBody>
      </p:sp>
      <p:sp>
        <p:nvSpPr>
          <p:cNvPr id="3" name="Content Placeholder 2">
            <a:extLst>
              <a:ext uri="{FF2B5EF4-FFF2-40B4-BE49-F238E27FC236}">
                <a16:creationId xmlns:a16="http://schemas.microsoft.com/office/drawing/2014/main" id="{129BF6FE-83D2-DC42-90EA-F7D2746BA417}"/>
              </a:ext>
            </a:extLst>
          </p:cNvPr>
          <p:cNvSpPr>
            <a:spLocks noGrp="1"/>
          </p:cNvSpPr>
          <p:nvPr>
            <p:ph idx="1"/>
          </p:nvPr>
        </p:nvSpPr>
        <p:spPr>
          <a:xfrm>
            <a:off x="498347" y="1993964"/>
            <a:ext cx="11488865" cy="4050792"/>
          </a:xfrm>
        </p:spPr>
        <p:txBody>
          <a:bodyPr>
            <a:normAutofit/>
          </a:bodyPr>
          <a:lstStyle/>
          <a:p>
            <a:r>
              <a:rPr lang="en-GB" sz="3600" dirty="0">
                <a:solidFill>
                  <a:schemeClr val="bg1"/>
                </a:solidFill>
                <a:latin typeface="Rockwell" panose="02060603020205020403" pitchFamily="18" charset="77"/>
              </a:rPr>
              <a:t>Born in Edinburgh, Scotland, on November 13, 1850</a:t>
            </a:r>
            <a:r>
              <a:rPr lang="en-GB" sz="4000" dirty="0">
                <a:solidFill>
                  <a:schemeClr val="bg1"/>
                </a:solidFill>
                <a:latin typeface="Rockwell" panose="02060603020205020403" pitchFamily="18" charset="77"/>
              </a:rPr>
              <a:t>.</a:t>
            </a:r>
          </a:p>
          <a:p>
            <a:r>
              <a:rPr lang="en-GB" sz="3600" dirty="0" err="1">
                <a:solidFill>
                  <a:schemeClr val="bg1"/>
                </a:solidFill>
                <a:latin typeface="Rockwell" panose="02060603020205020403" pitchFamily="18" charset="77"/>
              </a:rPr>
              <a:t>Dr.</a:t>
            </a:r>
            <a:r>
              <a:rPr lang="en-GB" sz="3600" dirty="0">
                <a:solidFill>
                  <a:schemeClr val="bg1"/>
                </a:solidFill>
                <a:latin typeface="Rockwell" panose="02060603020205020403" pitchFamily="18" charset="77"/>
              </a:rPr>
              <a:t> Jekyll and Mr. Hyde, which Stevenson described as a “fine bogey tale,” came out in 1886. </a:t>
            </a:r>
          </a:p>
          <a:p>
            <a:r>
              <a:rPr lang="en-GB" sz="3600" dirty="0">
                <a:solidFill>
                  <a:schemeClr val="bg1"/>
                </a:solidFill>
                <a:latin typeface="Rockwell" panose="02060603020205020403" pitchFamily="18" charset="77"/>
              </a:rPr>
              <a:t>In its narrative of a respectable doctor who transforms himself into a savage murderer, </a:t>
            </a:r>
            <a:r>
              <a:rPr lang="en-GB" sz="3600" dirty="0" err="1">
                <a:solidFill>
                  <a:schemeClr val="bg1"/>
                </a:solidFill>
                <a:latin typeface="Rockwell" panose="02060603020205020403" pitchFamily="18" charset="77"/>
              </a:rPr>
              <a:t>Dr.</a:t>
            </a:r>
            <a:r>
              <a:rPr lang="en-GB" sz="3600" dirty="0">
                <a:solidFill>
                  <a:schemeClr val="bg1"/>
                </a:solidFill>
                <a:latin typeface="Rockwell" panose="02060603020205020403" pitchFamily="18" charset="77"/>
              </a:rPr>
              <a:t> Jekyll and Mr. Hyde tapped directly into the anxieties of Stevenson's age.</a:t>
            </a:r>
            <a:r>
              <a:rPr lang="en-GB" sz="4000" dirty="0">
                <a:solidFill>
                  <a:schemeClr val="bg1"/>
                </a:solidFill>
                <a:latin typeface="Rockwell" panose="02060603020205020403" pitchFamily="18" charset="77"/>
              </a:rPr>
              <a:t> </a:t>
            </a:r>
          </a:p>
        </p:txBody>
      </p:sp>
    </p:spTree>
    <p:extLst>
      <p:ext uri="{BB962C8B-B14F-4D97-AF65-F5344CB8AC3E}">
        <p14:creationId xmlns:p14="http://schemas.microsoft.com/office/powerpoint/2010/main" val="1729713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2651-5CAF-D246-ADFC-D154D3CC0CA3}"/>
              </a:ext>
            </a:extLst>
          </p:cNvPr>
          <p:cNvSpPr>
            <a:spLocks noGrp="1"/>
          </p:cNvSpPr>
          <p:nvPr>
            <p:ph type="title"/>
          </p:nvPr>
        </p:nvSpPr>
        <p:spPr>
          <a:xfrm>
            <a:off x="498347" y="384620"/>
            <a:ext cx="11488865" cy="1609344"/>
          </a:xfrm>
        </p:spPr>
        <p:txBody>
          <a:bodyPr>
            <a:normAutofit/>
          </a:bodyPr>
          <a:lstStyle/>
          <a:p>
            <a:r>
              <a:rPr lang="en-US" sz="5400" b="1" dirty="0">
                <a:solidFill>
                  <a:schemeClr val="bg1"/>
                </a:solidFill>
                <a:latin typeface="Rockwell Condensed" panose="02060603050405020104" pitchFamily="18" charset="77"/>
              </a:rPr>
              <a:t>Context: The Victorian Era</a:t>
            </a:r>
          </a:p>
        </p:txBody>
      </p:sp>
      <p:sp>
        <p:nvSpPr>
          <p:cNvPr id="3" name="Content Placeholder 2">
            <a:extLst>
              <a:ext uri="{FF2B5EF4-FFF2-40B4-BE49-F238E27FC236}">
                <a16:creationId xmlns:a16="http://schemas.microsoft.com/office/drawing/2014/main" id="{129BF6FE-83D2-DC42-90EA-F7D2746BA417}"/>
              </a:ext>
            </a:extLst>
          </p:cNvPr>
          <p:cNvSpPr>
            <a:spLocks noGrp="1"/>
          </p:cNvSpPr>
          <p:nvPr>
            <p:ph idx="1"/>
          </p:nvPr>
        </p:nvSpPr>
        <p:spPr>
          <a:xfrm>
            <a:off x="498347" y="1888312"/>
            <a:ext cx="11488865" cy="4585068"/>
          </a:xfrm>
        </p:spPr>
        <p:txBody>
          <a:bodyPr>
            <a:normAutofit lnSpcReduction="10000"/>
          </a:bodyPr>
          <a:lstStyle/>
          <a:p>
            <a:r>
              <a:rPr lang="en-GB" dirty="0">
                <a:solidFill>
                  <a:schemeClr val="bg1"/>
                </a:solidFill>
                <a:latin typeface="Rockwell" panose="02060603020205020403" pitchFamily="18" charset="77"/>
              </a:rPr>
              <a:t>The Victorian era, named after Queen Victoria who ruled England for most of the nineteenth century, was a time of unprecedented technological progress. </a:t>
            </a:r>
          </a:p>
          <a:p>
            <a:r>
              <a:rPr lang="en-GB" dirty="0">
                <a:solidFill>
                  <a:schemeClr val="bg1"/>
                </a:solidFill>
                <a:latin typeface="Rockwell" panose="02060603020205020403" pitchFamily="18" charset="77"/>
              </a:rPr>
              <a:t>It was also an age in which European nations carved up the world with their empires. </a:t>
            </a:r>
          </a:p>
          <a:p>
            <a:r>
              <a:rPr lang="en-GB" dirty="0">
                <a:solidFill>
                  <a:schemeClr val="bg1"/>
                </a:solidFill>
                <a:latin typeface="Rockwell" panose="02060603020205020403" pitchFamily="18" charset="77"/>
              </a:rPr>
              <a:t>By the end of the century, however, many people were beginning to call into question the ideals of </a:t>
            </a:r>
            <a:r>
              <a:rPr lang="en-GB" b="1" dirty="0">
                <a:solidFill>
                  <a:schemeClr val="bg1"/>
                </a:solidFill>
                <a:latin typeface="Rockwell" panose="02060603020205020403" pitchFamily="18" charset="77"/>
              </a:rPr>
              <a:t>progress</a:t>
            </a:r>
            <a:r>
              <a:rPr lang="en-GB" dirty="0">
                <a:solidFill>
                  <a:schemeClr val="bg1"/>
                </a:solidFill>
                <a:latin typeface="Rockwell" panose="02060603020205020403" pitchFamily="18" charset="77"/>
              </a:rPr>
              <a:t> and </a:t>
            </a:r>
            <a:r>
              <a:rPr lang="en-GB" b="1" dirty="0">
                <a:solidFill>
                  <a:schemeClr val="bg1"/>
                </a:solidFill>
                <a:latin typeface="Rockwell" panose="02060603020205020403" pitchFamily="18" charset="77"/>
              </a:rPr>
              <a:t>civilisation</a:t>
            </a:r>
            <a:r>
              <a:rPr lang="en-GB" dirty="0">
                <a:solidFill>
                  <a:schemeClr val="bg1"/>
                </a:solidFill>
                <a:latin typeface="Rockwell" panose="02060603020205020403" pitchFamily="18" charset="77"/>
              </a:rPr>
              <a:t> that had defined the era. </a:t>
            </a:r>
          </a:p>
          <a:p>
            <a:r>
              <a:rPr lang="en-GB" dirty="0">
                <a:solidFill>
                  <a:schemeClr val="bg1"/>
                </a:solidFill>
                <a:latin typeface="Rockwell" panose="02060603020205020403" pitchFamily="18" charset="77"/>
              </a:rPr>
              <a:t>A growing sense of pessimism and decline pervaded artistic circles. Many felt that the end of the century was also witnessing a twilight of Western culture. </a:t>
            </a:r>
          </a:p>
        </p:txBody>
      </p:sp>
    </p:spTree>
    <p:extLst>
      <p:ext uri="{BB962C8B-B14F-4D97-AF65-F5344CB8AC3E}">
        <p14:creationId xmlns:p14="http://schemas.microsoft.com/office/powerpoint/2010/main" val="166845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2651-5CAF-D246-ADFC-D154D3CC0CA3}"/>
              </a:ext>
            </a:extLst>
          </p:cNvPr>
          <p:cNvSpPr>
            <a:spLocks noGrp="1"/>
          </p:cNvSpPr>
          <p:nvPr>
            <p:ph type="title"/>
          </p:nvPr>
        </p:nvSpPr>
        <p:spPr>
          <a:xfrm>
            <a:off x="498347" y="384620"/>
            <a:ext cx="11488865" cy="1609344"/>
          </a:xfrm>
        </p:spPr>
        <p:txBody>
          <a:bodyPr>
            <a:normAutofit/>
          </a:bodyPr>
          <a:lstStyle/>
          <a:p>
            <a:r>
              <a:rPr lang="en-US" sz="5400" b="1" dirty="0">
                <a:solidFill>
                  <a:schemeClr val="bg1"/>
                </a:solidFill>
                <a:latin typeface="Rockwell Condensed" panose="02060603050405020104" pitchFamily="18" charset="77"/>
              </a:rPr>
              <a:t>Context: The Victorian Era</a:t>
            </a:r>
          </a:p>
        </p:txBody>
      </p:sp>
      <p:sp>
        <p:nvSpPr>
          <p:cNvPr id="3" name="Content Placeholder 2">
            <a:extLst>
              <a:ext uri="{FF2B5EF4-FFF2-40B4-BE49-F238E27FC236}">
                <a16:creationId xmlns:a16="http://schemas.microsoft.com/office/drawing/2014/main" id="{129BF6FE-83D2-DC42-90EA-F7D2746BA417}"/>
              </a:ext>
            </a:extLst>
          </p:cNvPr>
          <p:cNvSpPr>
            <a:spLocks noGrp="1"/>
          </p:cNvSpPr>
          <p:nvPr>
            <p:ph idx="1"/>
          </p:nvPr>
        </p:nvSpPr>
        <p:spPr>
          <a:xfrm>
            <a:off x="498347" y="1888312"/>
            <a:ext cx="11488865" cy="4585068"/>
          </a:xfrm>
        </p:spPr>
        <p:txBody>
          <a:bodyPr>
            <a:normAutofit/>
          </a:bodyPr>
          <a:lstStyle/>
          <a:p>
            <a:r>
              <a:rPr lang="en-GB" sz="3600" dirty="0">
                <a:solidFill>
                  <a:schemeClr val="bg1"/>
                </a:solidFill>
                <a:latin typeface="Rockwell" panose="02060603020205020403" pitchFamily="18" charset="77"/>
              </a:rPr>
              <a:t>With the notion of a single body containing both the erudite </a:t>
            </a:r>
            <a:r>
              <a:rPr lang="en-GB" sz="3600" dirty="0" err="1">
                <a:solidFill>
                  <a:schemeClr val="bg1"/>
                </a:solidFill>
                <a:latin typeface="Rockwell" panose="02060603020205020403" pitchFamily="18" charset="77"/>
              </a:rPr>
              <a:t>Dr.</a:t>
            </a:r>
            <a:r>
              <a:rPr lang="en-GB" sz="3600" dirty="0">
                <a:solidFill>
                  <a:schemeClr val="bg1"/>
                </a:solidFill>
                <a:latin typeface="Rockwell" panose="02060603020205020403" pitchFamily="18" charset="77"/>
              </a:rPr>
              <a:t> Jekyll and the depraved Mr. Hyde, Stevenson's novel imagines an inextricable link between civilization and savagery, good and evil. </a:t>
            </a:r>
          </a:p>
          <a:p>
            <a:r>
              <a:rPr lang="en-GB" sz="3600" dirty="0">
                <a:solidFill>
                  <a:schemeClr val="bg1"/>
                </a:solidFill>
                <a:latin typeface="Rockwell" panose="02060603020205020403" pitchFamily="18" charset="77"/>
              </a:rPr>
              <a:t>Jekyll's attraction to the freedom from restraint that Hyde enjoys mirrors Victorian England's secret attraction to allegedly savage non-Western cultures, even as Europe claimed superiority over them. </a:t>
            </a:r>
          </a:p>
        </p:txBody>
      </p:sp>
    </p:spTree>
    <p:extLst>
      <p:ext uri="{BB962C8B-B14F-4D97-AF65-F5344CB8AC3E}">
        <p14:creationId xmlns:p14="http://schemas.microsoft.com/office/powerpoint/2010/main" val="520702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2651-5CAF-D246-ADFC-D154D3CC0CA3}"/>
              </a:ext>
            </a:extLst>
          </p:cNvPr>
          <p:cNvSpPr>
            <a:spLocks noGrp="1"/>
          </p:cNvSpPr>
          <p:nvPr>
            <p:ph type="title"/>
          </p:nvPr>
        </p:nvSpPr>
        <p:spPr>
          <a:xfrm>
            <a:off x="498347" y="384620"/>
            <a:ext cx="11488865" cy="1609344"/>
          </a:xfrm>
        </p:spPr>
        <p:txBody>
          <a:bodyPr>
            <a:normAutofit/>
          </a:bodyPr>
          <a:lstStyle/>
          <a:p>
            <a:r>
              <a:rPr lang="en-US" sz="5400" b="1" dirty="0">
                <a:solidFill>
                  <a:schemeClr val="bg1"/>
                </a:solidFill>
                <a:latin typeface="Rockwell Condensed" panose="02060603050405020104" pitchFamily="18" charset="77"/>
              </a:rPr>
              <a:t>Context: The Victorian Era</a:t>
            </a:r>
          </a:p>
        </p:txBody>
      </p:sp>
      <p:sp>
        <p:nvSpPr>
          <p:cNvPr id="3" name="Content Placeholder 2">
            <a:extLst>
              <a:ext uri="{FF2B5EF4-FFF2-40B4-BE49-F238E27FC236}">
                <a16:creationId xmlns:a16="http://schemas.microsoft.com/office/drawing/2014/main" id="{129BF6FE-83D2-DC42-90EA-F7D2746BA417}"/>
              </a:ext>
            </a:extLst>
          </p:cNvPr>
          <p:cNvSpPr>
            <a:spLocks noGrp="1"/>
          </p:cNvSpPr>
          <p:nvPr>
            <p:ph idx="1"/>
          </p:nvPr>
        </p:nvSpPr>
        <p:spPr>
          <a:xfrm>
            <a:off x="498347" y="1888312"/>
            <a:ext cx="11488865" cy="4585068"/>
          </a:xfrm>
        </p:spPr>
        <p:txBody>
          <a:bodyPr>
            <a:normAutofit/>
          </a:bodyPr>
          <a:lstStyle/>
          <a:p>
            <a:r>
              <a:rPr lang="en-GB" sz="3600" dirty="0">
                <a:solidFill>
                  <a:schemeClr val="bg1"/>
                </a:solidFill>
                <a:latin typeface="Rockwell" panose="02060603020205020403" pitchFamily="18" charset="77"/>
              </a:rPr>
              <a:t>This attraction also informs such books as Joseph Conrad's Heart of Darkness. </a:t>
            </a:r>
          </a:p>
          <a:p>
            <a:r>
              <a:rPr lang="en-GB" sz="3600" dirty="0">
                <a:solidFill>
                  <a:schemeClr val="bg1"/>
                </a:solidFill>
                <a:latin typeface="Rockwell" panose="02060603020205020403" pitchFamily="18" charset="77"/>
              </a:rPr>
              <a:t>As the Western world came in contact with other peoples and ways of life, it found aspects of these cultures within itself and both desired and feared to indulge them. </a:t>
            </a:r>
          </a:p>
          <a:p>
            <a:r>
              <a:rPr lang="en-GB" sz="3600" dirty="0">
                <a:solidFill>
                  <a:schemeClr val="bg1"/>
                </a:solidFill>
                <a:latin typeface="Rockwell" panose="02060603020205020403" pitchFamily="18" charset="77"/>
              </a:rPr>
              <a:t>These aspects included: open sensuality, physicality and other so-called “irrational” tendencies. </a:t>
            </a:r>
          </a:p>
        </p:txBody>
      </p:sp>
    </p:spTree>
    <p:extLst>
      <p:ext uri="{BB962C8B-B14F-4D97-AF65-F5344CB8AC3E}">
        <p14:creationId xmlns:p14="http://schemas.microsoft.com/office/powerpoint/2010/main" val="2315550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62651-5CAF-D246-ADFC-D154D3CC0CA3}"/>
              </a:ext>
            </a:extLst>
          </p:cNvPr>
          <p:cNvSpPr>
            <a:spLocks noGrp="1"/>
          </p:cNvSpPr>
          <p:nvPr>
            <p:ph type="title"/>
          </p:nvPr>
        </p:nvSpPr>
        <p:spPr>
          <a:xfrm>
            <a:off x="498347" y="384620"/>
            <a:ext cx="11488865" cy="1609344"/>
          </a:xfrm>
        </p:spPr>
        <p:txBody>
          <a:bodyPr>
            <a:normAutofit/>
          </a:bodyPr>
          <a:lstStyle/>
          <a:p>
            <a:r>
              <a:rPr lang="en-US" sz="5400" b="1" dirty="0">
                <a:solidFill>
                  <a:schemeClr val="bg1"/>
                </a:solidFill>
                <a:latin typeface="Rockwell Condensed" panose="02060603050405020104" pitchFamily="18" charset="77"/>
              </a:rPr>
              <a:t>Context: The Victorian Era</a:t>
            </a:r>
          </a:p>
        </p:txBody>
      </p:sp>
      <p:sp>
        <p:nvSpPr>
          <p:cNvPr id="3" name="Content Placeholder 2">
            <a:extLst>
              <a:ext uri="{FF2B5EF4-FFF2-40B4-BE49-F238E27FC236}">
                <a16:creationId xmlns:a16="http://schemas.microsoft.com/office/drawing/2014/main" id="{129BF6FE-83D2-DC42-90EA-F7D2746BA417}"/>
              </a:ext>
            </a:extLst>
          </p:cNvPr>
          <p:cNvSpPr>
            <a:spLocks noGrp="1"/>
          </p:cNvSpPr>
          <p:nvPr>
            <p:ph idx="1"/>
          </p:nvPr>
        </p:nvSpPr>
        <p:spPr>
          <a:xfrm>
            <a:off x="498347" y="1888312"/>
            <a:ext cx="11488865" cy="4585068"/>
          </a:xfrm>
        </p:spPr>
        <p:txBody>
          <a:bodyPr>
            <a:normAutofit/>
          </a:bodyPr>
          <a:lstStyle/>
          <a:p>
            <a:r>
              <a:rPr lang="en-GB" sz="3600" dirty="0">
                <a:solidFill>
                  <a:schemeClr val="bg1"/>
                </a:solidFill>
                <a:latin typeface="Rockwell" panose="02060603020205020403" pitchFamily="18" charset="77"/>
              </a:rPr>
              <a:t>Even as Victorian England sought to assert its civilisation over and against these instinctual sides of life, it found them secretly fascinating. </a:t>
            </a:r>
          </a:p>
          <a:p>
            <a:r>
              <a:rPr lang="en-GB" sz="3600" dirty="0">
                <a:solidFill>
                  <a:schemeClr val="bg1"/>
                </a:solidFill>
                <a:latin typeface="Rockwell" panose="02060603020205020403" pitchFamily="18" charset="77"/>
              </a:rPr>
              <a:t>Indeed, society's repression of its darker side only increased the fascination. As a product of this society, </a:t>
            </a:r>
            <a:r>
              <a:rPr lang="en-GB" sz="3600" dirty="0" err="1">
                <a:solidFill>
                  <a:schemeClr val="bg1"/>
                </a:solidFill>
                <a:latin typeface="Rockwell" panose="02060603020205020403" pitchFamily="18" charset="77"/>
              </a:rPr>
              <a:t>Dr.</a:t>
            </a:r>
            <a:r>
              <a:rPr lang="en-GB" sz="3600" dirty="0">
                <a:solidFill>
                  <a:schemeClr val="bg1"/>
                </a:solidFill>
                <a:latin typeface="Rockwell" panose="02060603020205020403" pitchFamily="18" charset="77"/>
              </a:rPr>
              <a:t> Jekyll and Mr. Hyde manifests this fascination; yet, as a work of art, it also questions this interest.</a:t>
            </a:r>
          </a:p>
        </p:txBody>
      </p:sp>
    </p:spTree>
    <p:extLst>
      <p:ext uri="{BB962C8B-B14F-4D97-AF65-F5344CB8AC3E}">
        <p14:creationId xmlns:p14="http://schemas.microsoft.com/office/powerpoint/2010/main" val="1185934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D208903-299E-0042-BDD9-8948A09B3936}"/>
              </a:ext>
            </a:extLst>
          </p:cNvPr>
          <p:cNvSpPr txBox="1">
            <a:spLocks/>
          </p:cNvSpPr>
          <p:nvPr/>
        </p:nvSpPr>
        <p:spPr>
          <a:xfrm>
            <a:off x="838200" y="1319213"/>
            <a:ext cx="12306300" cy="3867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dirty="0">
                <a:solidFill>
                  <a:schemeClr val="bg1"/>
                </a:solidFill>
                <a:latin typeface="Rockwell Condensed" panose="02060603050405020104" pitchFamily="18" charset="77"/>
              </a:rPr>
              <a:t>Summary</a:t>
            </a:r>
          </a:p>
        </p:txBody>
      </p:sp>
    </p:spTree>
    <p:extLst>
      <p:ext uri="{BB962C8B-B14F-4D97-AF65-F5344CB8AC3E}">
        <p14:creationId xmlns:p14="http://schemas.microsoft.com/office/powerpoint/2010/main" val="370456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260</TotalTime>
  <Words>1807</Words>
  <Application>Microsoft Macintosh PowerPoint</Application>
  <PresentationFormat>Widescreen</PresentationFormat>
  <Paragraphs>144</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Rockwell</vt:lpstr>
      <vt:lpstr>Rockwell Condensed</vt:lpstr>
      <vt:lpstr>Office Theme</vt:lpstr>
      <vt:lpstr>The Strange Case of  Dr. Jekyll and Mr. Hyde</vt:lpstr>
      <vt:lpstr>PowerPoint Presentation</vt:lpstr>
      <vt:lpstr>Gothic Fiction</vt:lpstr>
      <vt:lpstr>Context: Robert Louis Stevenson</vt:lpstr>
      <vt:lpstr>Context: The Victorian Era</vt:lpstr>
      <vt:lpstr>Context: The Victorian Era</vt:lpstr>
      <vt:lpstr>Context: The Victorian Era</vt:lpstr>
      <vt:lpstr>Context: The Victorian 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Characters</vt:lpstr>
      <vt:lpstr>PowerPoint Presentation</vt:lpstr>
      <vt:lpstr>PowerPoint Presentation</vt:lpstr>
      <vt:lpstr>PowerPoint Presentation</vt:lpstr>
      <vt:lpstr>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 Jekyll and Mr. Hyde</dc:title>
  <dc:creator>Microsoft Office User</dc:creator>
  <cp:lastModifiedBy>Barbara Njau</cp:lastModifiedBy>
  <cp:revision>42</cp:revision>
  <dcterms:created xsi:type="dcterms:W3CDTF">2018-06-28T12:04:17Z</dcterms:created>
  <dcterms:modified xsi:type="dcterms:W3CDTF">2019-11-26T23:26:53Z</dcterms:modified>
</cp:coreProperties>
</file>