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4"/>
  </p:sldMasterIdLst>
  <p:notesMasterIdLst>
    <p:notesMasterId r:id="rId23"/>
  </p:notesMasterIdLst>
  <p:handoutMasterIdLst>
    <p:handoutMasterId r:id="rId24"/>
  </p:handoutMasterIdLst>
  <p:sldIdLst>
    <p:sldId id="432" r:id="rId5"/>
    <p:sldId id="434" r:id="rId6"/>
    <p:sldId id="438" r:id="rId7"/>
    <p:sldId id="433" r:id="rId8"/>
    <p:sldId id="415" r:id="rId9"/>
    <p:sldId id="440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6" r:id="rId18"/>
    <p:sldId id="427" r:id="rId19"/>
    <p:sldId id="437" r:id="rId20"/>
    <p:sldId id="431" r:id="rId21"/>
    <p:sldId id="43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Killian" initials="K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C9"/>
    <a:srgbClr val="CC3538"/>
    <a:srgbClr val="898989"/>
    <a:srgbClr val="003F80"/>
    <a:srgbClr val="007EB4"/>
    <a:srgbClr val="003E7F"/>
    <a:srgbClr val="000000"/>
    <a:srgbClr val="168E60"/>
    <a:srgbClr val="F5CD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FA632E-6069-4FF4-974F-A97F16D63186}" v="31" dt="2020-06-16T19:03:06.7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0329" autoAdjust="0"/>
  </p:normalViewPr>
  <p:slideViewPr>
    <p:cSldViewPr snapToGrid="0" snapToObjects="1">
      <p:cViewPr varScale="1">
        <p:scale>
          <a:sx n="60" d="100"/>
          <a:sy n="60" d="100"/>
        </p:scale>
        <p:origin x="144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6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10" d="100"/>
        <a:sy n="110" d="100"/>
      </p:scale>
      <p:origin x="0" y="7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ophilus Samuels-Hunte" userId="aa3d38b5-2dda-4579-965f-28858bc8eee4" providerId="ADAL" clId="{D5FA632E-6069-4FF4-974F-A97F16D63186}"/>
    <pc:docChg chg="undo custSel addSld delSld modSld sldOrd">
      <pc:chgData name="Theophilus Samuels-Hunte" userId="aa3d38b5-2dda-4579-965f-28858bc8eee4" providerId="ADAL" clId="{D5FA632E-6069-4FF4-974F-A97F16D63186}" dt="2020-06-18T13:52:51.853" v="2138" actId="27636"/>
      <pc:docMkLst>
        <pc:docMk/>
      </pc:docMkLst>
      <pc:sldChg chg="addSp delSp modSp del mod">
        <pc:chgData name="Theophilus Samuels-Hunte" userId="aa3d38b5-2dda-4579-965f-28858bc8eee4" providerId="ADAL" clId="{D5FA632E-6069-4FF4-974F-A97F16D63186}" dt="2020-06-15T15:44:02.370" v="1820" actId="2696"/>
        <pc:sldMkLst>
          <pc:docMk/>
          <pc:sldMk cId="577890498" sldId="411"/>
        </pc:sldMkLst>
        <pc:spChg chg="mod">
          <ac:chgData name="Theophilus Samuels-Hunte" userId="aa3d38b5-2dda-4579-965f-28858bc8eee4" providerId="ADAL" clId="{D5FA632E-6069-4FF4-974F-A97F16D63186}" dt="2020-06-11T15:33:44.040" v="801" actId="1076"/>
          <ac:spMkLst>
            <pc:docMk/>
            <pc:sldMk cId="577890498" sldId="411"/>
            <ac:spMk id="2" creationId="{E4D9A867-C516-46E5-9FF6-11695278F7CD}"/>
          </ac:spMkLst>
        </pc:spChg>
        <pc:spChg chg="mod">
          <ac:chgData name="Theophilus Samuels-Hunte" userId="aa3d38b5-2dda-4579-965f-28858bc8eee4" providerId="ADAL" clId="{D5FA632E-6069-4FF4-974F-A97F16D63186}" dt="2020-06-15T14:36:51.040" v="1688" actId="20577"/>
          <ac:spMkLst>
            <pc:docMk/>
            <pc:sldMk cId="577890498" sldId="411"/>
            <ac:spMk id="3" creationId="{84136A53-CC94-4546-AC73-17B12A10E0F8}"/>
          </ac:spMkLst>
        </pc:spChg>
        <pc:picChg chg="add del mod">
          <ac:chgData name="Theophilus Samuels-Hunte" userId="aa3d38b5-2dda-4579-965f-28858bc8eee4" providerId="ADAL" clId="{D5FA632E-6069-4FF4-974F-A97F16D63186}" dt="2020-06-11T16:51:42.008" v="1033" actId="478"/>
          <ac:picMkLst>
            <pc:docMk/>
            <pc:sldMk cId="577890498" sldId="411"/>
            <ac:picMk id="5" creationId="{E5230949-5D66-482F-B23C-DD21CBFBF1A4}"/>
          </ac:picMkLst>
        </pc:picChg>
      </pc:sldChg>
      <pc:sldChg chg="addSp delSp modSp del mod">
        <pc:chgData name="Theophilus Samuels-Hunte" userId="aa3d38b5-2dda-4579-965f-28858bc8eee4" providerId="ADAL" clId="{D5FA632E-6069-4FF4-974F-A97F16D63186}" dt="2020-06-15T15:37:23.556" v="1817" actId="2696"/>
        <pc:sldMkLst>
          <pc:docMk/>
          <pc:sldMk cId="372853134" sldId="413"/>
        </pc:sldMkLst>
        <pc:spChg chg="mod">
          <ac:chgData name="Theophilus Samuels-Hunte" userId="aa3d38b5-2dda-4579-965f-28858bc8eee4" providerId="ADAL" clId="{D5FA632E-6069-4FF4-974F-A97F16D63186}" dt="2020-06-11T14:07:07.677" v="582"/>
          <ac:spMkLst>
            <pc:docMk/>
            <pc:sldMk cId="372853134" sldId="413"/>
            <ac:spMk id="2" creationId="{E4D9A867-C516-46E5-9FF6-11695278F7CD}"/>
          </ac:spMkLst>
        </pc:spChg>
        <pc:spChg chg="del mod">
          <ac:chgData name="Theophilus Samuels-Hunte" userId="aa3d38b5-2dda-4579-965f-28858bc8eee4" providerId="ADAL" clId="{D5FA632E-6069-4FF4-974F-A97F16D63186}" dt="2020-06-11T14:10:46.296" v="593" actId="478"/>
          <ac:spMkLst>
            <pc:docMk/>
            <pc:sldMk cId="372853134" sldId="413"/>
            <ac:spMk id="3" creationId="{84136A53-CC94-4546-AC73-17B12A10E0F8}"/>
          </ac:spMkLst>
        </pc:spChg>
        <pc:spChg chg="add del mod">
          <ac:chgData name="Theophilus Samuels-Hunte" userId="aa3d38b5-2dda-4579-965f-28858bc8eee4" providerId="ADAL" clId="{D5FA632E-6069-4FF4-974F-A97F16D63186}" dt="2020-06-11T14:11:12.938" v="596" actId="478"/>
          <ac:spMkLst>
            <pc:docMk/>
            <pc:sldMk cId="372853134" sldId="413"/>
            <ac:spMk id="8" creationId="{0F48E10B-A7AE-4831-B183-ACA4879975F2}"/>
          </ac:spMkLst>
        </pc:spChg>
        <pc:picChg chg="add mod">
          <ac:chgData name="Theophilus Samuels-Hunte" userId="aa3d38b5-2dda-4579-965f-28858bc8eee4" providerId="ADAL" clId="{D5FA632E-6069-4FF4-974F-A97F16D63186}" dt="2020-06-11T16:12:53.217" v="927" actId="1076"/>
          <ac:picMkLst>
            <pc:docMk/>
            <pc:sldMk cId="372853134" sldId="413"/>
            <ac:picMk id="6" creationId="{7FF0C9EA-AC77-4EE0-9E8A-5A0B6450AE23}"/>
          </ac:picMkLst>
        </pc:picChg>
      </pc:sldChg>
      <pc:sldChg chg="modSp mod">
        <pc:chgData name="Theophilus Samuels-Hunte" userId="aa3d38b5-2dda-4579-965f-28858bc8eee4" providerId="ADAL" clId="{D5FA632E-6069-4FF4-974F-A97F16D63186}" dt="2020-06-11T20:55:31.757" v="1421" actId="20577"/>
        <pc:sldMkLst>
          <pc:docMk/>
          <pc:sldMk cId="206946802" sldId="415"/>
        </pc:sldMkLst>
        <pc:spChg chg="mod">
          <ac:chgData name="Theophilus Samuels-Hunte" userId="aa3d38b5-2dda-4579-965f-28858bc8eee4" providerId="ADAL" clId="{D5FA632E-6069-4FF4-974F-A97F16D63186}" dt="2020-06-11T15:37:42.591" v="839" actId="20577"/>
          <ac:spMkLst>
            <pc:docMk/>
            <pc:sldMk cId="206946802" sldId="415"/>
            <ac:spMk id="2" creationId="{00000000-0000-0000-0000-000000000000}"/>
          </ac:spMkLst>
        </pc:spChg>
        <pc:spChg chg="mod">
          <ac:chgData name="Theophilus Samuels-Hunte" userId="aa3d38b5-2dda-4579-965f-28858bc8eee4" providerId="ADAL" clId="{D5FA632E-6069-4FF4-974F-A97F16D63186}" dt="2020-06-11T20:55:31.757" v="1421" actId="20577"/>
          <ac:spMkLst>
            <pc:docMk/>
            <pc:sldMk cId="206946802" sldId="415"/>
            <ac:spMk id="5" creationId="{6B7A3480-5C92-4165-848C-03D8EF32002D}"/>
          </ac:spMkLst>
        </pc:spChg>
      </pc:sldChg>
      <pc:sldChg chg="add del">
        <pc:chgData name="Theophilus Samuels-Hunte" userId="aa3d38b5-2dda-4579-965f-28858bc8eee4" providerId="ADAL" clId="{D5FA632E-6069-4FF4-974F-A97F16D63186}" dt="2020-06-10T17:52:46.752" v="47" actId="2696"/>
        <pc:sldMkLst>
          <pc:docMk/>
          <pc:sldMk cId="2239404150" sldId="416"/>
        </pc:sldMkLst>
      </pc:sldChg>
      <pc:sldChg chg="del">
        <pc:chgData name="Theophilus Samuels-Hunte" userId="aa3d38b5-2dda-4579-965f-28858bc8eee4" providerId="ADAL" clId="{D5FA632E-6069-4FF4-974F-A97F16D63186}" dt="2020-06-10T17:52:38.367" v="44" actId="47"/>
        <pc:sldMkLst>
          <pc:docMk/>
          <pc:sldMk cId="3438749692" sldId="417"/>
        </pc:sldMkLst>
      </pc:sldChg>
      <pc:sldChg chg="del">
        <pc:chgData name="Theophilus Samuels-Hunte" userId="aa3d38b5-2dda-4579-965f-28858bc8eee4" providerId="ADAL" clId="{D5FA632E-6069-4FF4-974F-A97F16D63186}" dt="2020-06-10T18:00:11.575" v="251" actId="2696"/>
        <pc:sldMkLst>
          <pc:docMk/>
          <pc:sldMk cId="2416371868" sldId="418"/>
        </pc:sldMkLst>
      </pc:sldChg>
      <pc:sldChg chg="modSp mod">
        <pc:chgData name="Theophilus Samuels-Hunte" userId="aa3d38b5-2dda-4579-965f-28858bc8eee4" providerId="ADAL" clId="{D5FA632E-6069-4FF4-974F-A97F16D63186}" dt="2020-06-11T16:13:21.312" v="928" actId="1076"/>
        <pc:sldMkLst>
          <pc:docMk/>
          <pc:sldMk cId="2659605542" sldId="419"/>
        </pc:sldMkLst>
        <pc:spChg chg="mod">
          <ac:chgData name="Theophilus Samuels-Hunte" userId="aa3d38b5-2dda-4579-965f-28858bc8eee4" providerId="ADAL" clId="{D5FA632E-6069-4FF4-974F-A97F16D63186}" dt="2020-06-10T18:00:01.901" v="250" actId="255"/>
          <ac:spMkLst>
            <pc:docMk/>
            <pc:sldMk cId="2659605542" sldId="419"/>
            <ac:spMk id="2" creationId="{175882C2-C156-4D4F-85BA-30E9EE57FC9C}"/>
          </ac:spMkLst>
        </pc:spChg>
        <pc:spChg chg="mod">
          <ac:chgData name="Theophilus Samuels-Hunte" userId="aa3d38b5-2dda-4579-965f-28858bc8eee4" providerId="ADAL" clId="{D5FA632E-6069-4FF4-974F-A97F16D63186}" dt="2020-06-11T16:13:21.312" v="928" actId="1076"/>
          <ac:spMkLst>
            <pc:docMk/>
            <pc:sldMk cId="2659605542" sldId="419"/>
            <ac:spMk id="5" creationId="{00000000-0000-0000-0000-000000000000}"/>
          </ac:spMkLst>
        </pc:spChg>
      </pc:sldChg>
      <pc:sldChg chg="modSp mod">
        <pc:chgData name="Theophilus Samuels-Hunte" userId="aa3d38b5-2dda-4579-965f-28858bc8eee4" providerId="ADAL" clId="{D5FA632E-6069-4FF4-974F-A97F16D63186}" dt="2020-06-17T15:24:54.752" v="2056" actId="20577"/>
        <pc:sldMkLst>
          <pc:docMk/>
          <pc:sldMk cId="751011553" sldId="420"/>
        </pc:sldMkLst>
        <pc:spChg chg="mod">
          <ac:chgData name="Theophilus Samuels-Hunte" userId="aa3d38b5-2dda-4579-965f-28858bc8eee4" providerId="ADAL" clId="{D5FA632E-6069-4FF4-974F-A97F16D63186}" dt="2020-06-10T18:00:49.779" v="252" actId="255"/>
          <ac:spMkLst>
            <pc:docMk/>
            <pc:sldMk cId="751011553" sldId="420"/>
            <ac:spMk id="2" creationId="{00000000-0000-0000-0000-000000000000}"/>
          </ac:spMkLst>
        </pc:spChg>
        <pc:spChg chg="mod">
          <ac:chgData name="Theophilus Samuels-Hunte" userId="aa3d38b5-2dda-4579-965f-28858bc8eee4" providerId="ADAL" clId="{D5FA632E-6069-4FF4-974F-A97F16D63186}" dt="2020-06-17T15:24:54.752" v="2056" actId="20577"/>
          <ac:spMkLst>
            <pc:docMk/>
            <pc:sldMk cId="751011553" sldId="420"/>
            <ac:spMk id="3" creationId="{00000000-0000-0000-0000-000000000000}"/>
          </ac:spMkLst>
        </pc:spChg>
      </pc:sldChg>
      <pc:sldChg chg="modSp mod">
        <pc:chgData name="Theophilus Samuels-Hunte" userId="aa3d38b5-2dda-4579-965f-28858bc8eee4" providerId="ADAL" clId="{D5FA632E-6069-4FF4-974F-A97F16D63186}" dt="2020-06-10T18:01:08.719" v="253" actId="255"/>
        <pc:sldMkLst>
          <pc:docMk/>
          <pc:sldMk cId="4216059655" sldId="421"/>
        </pc:sldMkLst>
        <pc:spChg chg="mod">
          <ac:chgData name="Theophilus Samuels-Hunte" userId="aa3d38b5-2dda-4579-965f-28858bc8eee4" providerId="ADAL" clId="{D5FA632E-6069-4FF4-974F-A97F16D63186}" dt="2020-06-10T18:01:08.719" v="253" actId="255"/>
          <ac:spMkLst>
            <pc:docMk/>
            <pc:sldMk cId="4216059655" sldId="421"/>
            <ac:spMk id="2" creationId="{B94D78D1-A6AE-4F6A-B2E1-732BCE1646B5}"/>
          </ac:spMkLst>
        </pc:spChg>
      </pc:sldChg>
      <pc:sldChg chg="modSp mod">
        <pc:chgData name="Theophilus Samuels-Hunte" userId="aa3d38b5-2dda-4579-965f-28858bc8eee4" providerId="ADAL" clId="{D5FA632E-6069-4FF4-974F-A97F16D63186}" dt="2020-06-10T18:14:17.902" v="473" actId="255"/>
        <pc:sldMkLst>
          <pc:docMk/>
          <pc:sldMk cId="728014456" sldId="422"/>
        </pc:sldMkLst>
        <pc:spChg chg="mod">
          <ac:chgData name="Theophilus Samuels-Hunte" userId="aa3d38b5-2dda-4579-965f-28858bc8eee4" providerId="ADAL" clId="{D5FA632E-6069-4FF4-974F-A97F16D63186}" dt="2020-06-10T18:01:15.419" v="254" actId="255"/>
          <ac:spMkLst>
            <pc:docMk/>
            <pc:sldMk cId="728014456" sldId="422"/>
            <ac:spMk id="2" creationId="{00000000-0000-0000-0000-000000000000}"/>
          </ac:spMkLst>
        </pc:spChg>
        <pc:spChg chg="mod">
          <ac:chgData name="Theophilus Samuels-Hunte" userId="aa3d38b5-2dda-4579-965f-28858bc8eee4" providerId="ADAL" clId="{D5FA632E-6069-4FF4-974F-A97F16D63186}" dt="2020-06-10T18:14:17.902" v="473" actId="255"/>
          <ac:spMkLst>
            <pc:docMk/>
            <pc:sldMk cId="728014456" sldId="422"/>
            <ac:spMk id="7" creationId="{EF5F37B0-9804-4D0B-9505-3D022FCC8609}"/>
          </ac:spMkLst>
        </pc:spChg>
      </pc:sldChg>
      <pc:sldChg chg="modSp mod">
        <pc:chgData name="Theophilus Samuels-Hunte" userId="aa3d38b5-2dda-4579-965f-28858bc8eee4" providerId="ADAL" clId="{D5FA632E-6069-4FF4-974F-A97F16D63186}" dt="2020-06-10T18:14:52.780" v="477" actId="27636"/>
        <pc:sldMkLst>
          <pc:docMk/>
          <pc:sldMk cId="1813076658" sldId="423"/>
        </pc:sldMkLst>
        <pc:spChg chg="mod">
          <ac:chgData name="Theophilus Samuels-Hunte" userId="aa3d38b5-2dda-4579-965f-28858bc8eee4" providerId="ADAL" clId="{D5FA632E-6069-4FF4-974F-A97F16D63186}" dt="2020-06-10T18:01:26.570" v="255" actId="255"/>
          <ac:spMkLst>
            <pc:docMk/>
            <pc:sldMk cId="1813076658" sldId="423"/>
            <ac:spMk id="2" creationId="{87C78974-4389-4280-87B2-DD6329DC4538}"/>
          </ac:spMkLst>
        </pc:spChg>
        <pc:spChg chg="mod">
          <ac:chgData name="Theophilus Samuels-Hunte" userId="aa3d38b5-2dda-4579-965f-28858bc8eee4" providerId="ADAL" clId="{D5FA632E-6069-4FF4-974F-A97F16D63186}" dt="2020-06-10T18:14:52.780" v="477" actId="27636"/>
          <ac:spMkLst>
            <pc:docMk/>
            <pc:sldMk cId="1813076658" sldId="423"/>
            <ac:spMk id="3" creationId="{8C7195FA-7683-4734-9ADE-0792D596106C}"/>
          </ac:spMkLst>
        </pc:spChg>
      </pc:sldChg>
      <pc:sldChg chg="modSp mod">
        <pc:chgData name="Theophilus Samuels-Hunte" userId="aa3d38b5-2dda-4579-965f-28858bc8eee4" providerId="ADAL" clId="{D5FA632E-6069-4FF4-974F-A97F16D63186}" dt="2020-06-11T21:17:53.229" v="1440" actId="20577"/>
        <pc:sldMkLst>
          <pc:docMk/>
          <pc:sldMk cId="3828899438" sldId="424"/>
        </pc:sldMkLst>
        <pc:spChg chg="mod">
          <ac:chgData name="Theophilus Samuels-Hunte" userId="aa3d38b5-2dda-4579-965f-28858bc8eee4" providerId="ADAL" clId="{D5FA632E-6069-4FF4-974F-A97F16D63186}" dt="2020-06-11T21:17:53.229" v="1440" actId="20577"/>
          <ac:spMkLst>
            <pc:docMk/>
            <pc:sldMk cId="3828899438" sldId="424"/>
            <ac:spMk id="6" creationId="{08B83600-C4A4-4027-91C4-FB48B8DDCAE7}"/>
          </ac:spMkLst>
        </pc:spChg>
        <pc:graphicFrameChg chg="modGraphic">
          <ac:chgData name="Theophilus Samuels-Hunte" userId="aa3d38b5-2dda-4579-965f-28858bc8eee4" providerId="ADAL" clId="{D5FA632E-6069-4FF4-974F-A97F16D63186}" dt="2020-06-10T18:16:12.387" v="488" actId="14734"/>
          <ac:graphicFrameMkLst>
            <pc:docMk/>
            <pc:sldMk cId="3828899438" sldId="424"/>
            <ac:graphicFrameMk id="5" creationId="{42739BA4-FC70-49CF-B107-B777B0CD877A}"/>
          </ac:graphicFrameMkLst>
        </pc:graphicFrameChg>
      </pc:sldChg>
      <pc:sldChg chg="modSp mod">
        <pc:chgData name="Theophilus Samuels-Hunte" userId="aa3d38b5-2dda-4579-965f-28858bc8eee4" providerId="ADAL" clId="{D5FA632E-6069-4FF4-974F-A97F16D63186}" dt="2020-06-10T18:01:42.694" v="256" actId="255"/>
        <pc:sldMkLst>
          <pc:docMk/>
          <pc:sldMk cId="2572684401" sldId="425"/>
        </pc:sldMkLst>
        <pc:spChg chg="mod">
          <ac:chgData name="Theophilus Samuels-Hunte" userId="aa3d38b5-2dda-4579-965f-28858bc8eee4" providerId="ADAL" clId="{D5FA632E-6069-4FF4-974F-A97F16D63186}" dt="2020-06-10T18:01:42.694" v="256" actId="255"/>
          <ac:spMkLst>
            <pc:docMk/>
            <pc:sldMk cId="2572684401" sldId="425"/>
            <ac:spMk id="2" creationId="{00000000-0000-0000-0000-000000000000}"/>
          </ac:spMkLst>
        </pc:spChg>
      </pc:sldChg>
      <pc:sldChg chg="modSp mod">
        <pc:chgData name="Theophilus Samuels-Hunte" userId="aa3d38b5-2dda-4579-965f-28858bc8eee4" providerId="ADAL" clId="{D5FA632E-6069-4FF4-974F-A97F16D63186}" dt="2020-06-15T15:23:58.114" v="1762" actId="207"/>
        <pc:sldMkLst>
          <pc:docMk/>
          <pc:sldMk cId="2787235107" sldId="426"/>
        </pc:sldMkLst>
        <pc:spChg chg="mod">
          <ac:chgData name="Theophilus Samuels-Hunte" userId="aa3d38b5-2dda-4579-965f-28858bc8eee4" providerId="ADAL" clId="{D5FA632E-6069-4FF4-974F-A97F16D63186}" dt="2020-06-10T18:15:12.327" v="479" actId="1076"/>
          <ac:spMkLst>
            <pc:docMk/>
            <pc:sldMk cId="2787235107" sldId="426"/>
            <ac:spMk id="2" creationId="{00000000-0000-0000-0000-000000000000}"/>
          </ac:spMkLst>
        </pc:spChg>
        <pc:spChg chg="mod">
          <ac:chgData name="Theophilus Samuels-Hunte" userId="aa3d38b5-2dda-4579-965f-28858bc8eee4" providerId="ADAL" clId="{D5FA632E-6069-4FF4-974F-A97F16D63186}" dt="2020-06-15T15:23:58.114" v="1762" actId="207"/>
          <ac:spMkLst>
            <pc:docMk/>
            <pc:sldMk cId="2787235107" sldId="426"/>
            <ac:spMk id="3" creationId="{00000000-0000-0000-0000-000000000000}"/>
          </ac:spMkLst>
        </pc:spChg>
      </pc:sldChg>
      <pc:sldChg chg="modSp mod">
        <pc:chgData name="Theophilus Samuels-Hunte" userId="aa3d38b5-2dda-4579-965f-28858bc8eee4" providerId="ADAL" clId="{D5FA632E-6069-4FF4-974F-A97F16D63186}" dt="2020-06-10T18:15:35.173" v="484" actId="1076"/>
        <pc:sldMkLst>
          <pc:docMk/>
          <pc:sldMk cId="2616831097" sldId="427"/>
        </pc:sldMkLst>
        <pc:spChg chg="mod">
          <ac:chgData name="Theophilus Samuels-Hunte" userId="aa3d38b5-2dda-4579-965f-28858bc8eee4" providerId="ADAL" clId="{D5FA632E-6069-4FF4-974F-A97F16D63186}" dt="2020-06-10T18:15:31.114" v="483" actId="1076"/>
          <ac:spMkLst>
            <pc:docMk/>
            <pc:sldMk cId="2616831097" sldId="427"/>
            <ac:spMk id="2" creationId="{00000000-0000-0000-0000-000000000000}"/>
          </ac:spMkLst>
        </pc:spChg>
        <pc:spChg chg="mod">
          <ac:chgData name="Theophilus Samuels-Hunte" userId="aa3d38b5-2dda-4579-965f-28858bc8eee4" providerId="ADAL" clId="{D5FA632E-6069-4FF4-974F-A97F16D63186}" dt="2020-06-10T18:15:35.173" v="484" actId="1076"/>
          <ac:spMkLst>
            <pc:docMk/>
            <pc:sldMk cId="2616831097" sldId="427"/>
            <ac:spMk id="3" creationId="{00000000-0000-0000-0000-000000000000}"/>
          </ac:spMkLst>
        </pc:spChg>
      </pc:sldChg>
      <pc:sldChg chg="addSp delSp modSp mod">
        <pc:chgData name="Theophilus Samuels-Hunte" userId="aa3d38b5-2dda-4579-965f-28858bc8eee4" providerId="ADAL" clId="{D5FA632E-6069-4FF4-974F-A97F16D63186}" dt="2020-06-15T17:16:49.162" v="1872" actId="20577"/>
        <pc:sldMkLst>
          <pc:docMk/>
          <pc:sldMk cId="3663033155" sldId="431"/>
        </pc:sldMkLst>
        <pc:spChg chg="mod">
          <ac:chgData name="Theophilus Samuels-Hunte" userId="aa3d38b5-2dda-4579-965f-28858bc8eee4" providerId="ADAL" clId="{D5FA632E-6069-4FF4-974F-A97F16D63186}" dt="2020-06-15T17:16:49.162" v="1872" actId="20577"/>
          <ac:spMkLst>
            <pc:docMk/>
            <pc:sldMk cId="3663033155" sldId="431"/>
            <ac:spMk id="3" creationId="{1A80FB92-6EF9-4E08-8E4F-C0D378AF35FE}"/>
          </ac:spMkLst>
        </pc:spChg>
        <pc:spChg chg="del mod">
          <ac:chgData name="Theophilus Samuels-Hunte" userId="aa3d38b5-2dda-4579-965f-28858bc8eee4" providerId="ADAL" clId="{D5FA632E-6069-4FF4-974F-A97F16D63186}" dt="2020-06-11T14:08:33.636" v="587" actId="478"/>
          <ac:spMkLst>
            <pc:docMk/>
            <pc:sldMk cId="3663033155" sldId="431"/>
            <ac:spMk id="4" creationId="{43EAA18C-3AAA-4A2D-BAEC-C80FED3D27DC}"/>
          </ac:spMkLst>
        </pc:spChg>
        <pc:spChg chg="add del mod">
          <ac:chgData name="Theophilus Samuels-Hunte" userId="aa3d38b5-2dda-4579-965f-28858bc8eee4" providerId="ADAL" clId="{D5FA632E-6069-4FF4-974F-A97F16D63186}" dt="2020-06-11T14:08:55.767" v="589" actId="478"/>
          <ac:spMkLst>
            <pc:docMk/>
            <pc:sldMk cId="3663033155" sldId="431"/>
            <ac:spMk id="6" creationId="{CB93033B-124C-4505-A774-822296726DE3}"/>
          </ac:spMkLst>
        </pc:spChg>
        <pc:spChg chg="add mod">
          <ac:chgData name="Theophilus Samuels-Hunte" userId="aa3d38b5-2dda-4579-965f-28858bc8eee4" providerId="ADAL" clId="{D5FA632E-6069-4FF4-974F-A97F16D63186}" dt="2020-06-11T14:09:02.006" v="591" actId="1076"/>
          <ac:spMkLst>
            <pc:docMk/>
            <pc:sldMk cId="3663033155" sldId="431"/>
            <ac:spMk id="7" creationId="{7FBE4776-66AD-4700-913C-A8C75AAD0B73}"/>
          </ac:spMkLst>
        </pc:spChg>
      </pc:sldChg>
      <pc:sldChg chg="addSp delSp modSp mod">
        <pc:chgData name="Theophilus Samuels-Hunte" userId="aa3d38b5-2dda-4579-965f-28858bc8eee4" providerId="ADAL" clId="{D5FA632E-6069-4FF4-974F-A97F16D63186}" dt="2020-06-18T13:11:15.205" v="2133" actId="20577"/>
        <pc:sldMkLst>
          <pc:docMk/>
          <pc:sldMk cId="2956090428" sldId="432"/>
        </pc:sldMkLst>
        <pc:spChg chg="del mod">
          <ac:chgData name="Theophilus Samuels-Hunte" userId="aa3d38b5-2dda-4579-965f-28858bc8eee4" providerId="ADAL" clId="{D5FA632E-6069-4FF4-974F-A97F16D63186}" dt="2020-06-10T18:05:56.404" v="440"/>
          <ac:spMkLst>
            <pc:docMk/>
            <pc:sldMk cId="2956090428" sldId="432"/>
            <ac:spMk id="3" creationId="{1A80FB92-6EF9-4E08-8E4F-C0D378AF35FE}"/>
          </ac:spMkLst>
        </pc:spChg>
        <pc:spChg chg="mod">
          <ac:chgData name="Theophilus Samuels-Hunte" userId="aa3d38b5-2dda-4579-965f-28858bc8eee4" providerId="ADAL" clId="{D5FA632E-6069-4FF4-974F-A97F16D63186}" dt="2020-06-16T18:22:24.420" v="1892" actId="20577"/>
          <ac:spMkLst>
            <pc:docMk/>
            <pc:sldMk cId="2956090428" sldId="432"/>
            <ac:spMk id="4" creationId="{43EAA18C-3AAA-4A2D-BAEC-C80FED3D27DC}"/>
          </ac:spMkLst>
        </pc:spChg>
        <pc:spChg chg="add mod">
          <ac:chgData name="Theophilus Samuels-Hunte" userId="aa3d38b5-2dda-4579-965f-28858bc8eee4" providerId="ADAL" clId="{D5FA632E-6069-4FF4-974F-A97F16D63186}" dt="2020-06-18T13:11:15.205" v="2133" actId="20577"/>
          <ac:spMkLst>
            <pc:docMk/>
            <pc:sldMk cId="2956090428" sldId="432"/>
            <ac:spMk id="5" creationId="{C7EC9E54-BA31-41DB-B233-60208A2E3BAD}"/>
          </ac:spMkLst>
        </pc:spChg>
      </pc:sldChg>
      <pc:sldChg chg="modSp mod">
        <pc:chgData name="Theophilus Samuels-Hunte" userId="aa3d38b5-2dda-4579-965f-28858bc8eee4" providerId="ADAL" clId="{D5FA632E-6069-4FF4-974F-A97F16D63186}" dt="2020-06-17T15:43:40.705" v="2060" actId="20577"/>
        <pc:sldMkLst>
          <pc:docMk/>
          <pc:sldMk cId="2948536206" sldId="433"/>
        </pc:sldMkLst>
        <pc:spChg chg="mod">
          <ac:chgData name="Theophilus Samuels-Hunte" userId="aa3d38b5-2dda-4579-965f-28858bc8eee4" providerId="ADAL" clId="{D5FA632E-6069-4FF4-974F-A97F16D63186}" dt="2020-06-15T14:38:47.685" v="1697" actId="113"/>
          <ac:spMkLst>
            <pc:docMk/>
            <pc:sldMk cId="2948536206" sldId="433"/>
            <ac:spMk id="2" creationId="{1EB30DB0-6C03-46E5-A2E6-2347EB3B0A4F}"/>
          </ac:spMkLst>
        </pc:spChg>
        <pc:spChg chg="mod">
          <ac:chgData name="Theophilus Samuels-Hunte" userId="aa3d38b5-2dda-4579-965f-28858bc8eee4" providerId="ADAL" clId="{D5FA632E-6069-4FF4-974F-A97F16D63186}" dt="2020-06-17T15:43:40.705" v="2060" actId="20577"/>
          <ac:spMkLst>
            <pc:docMk/>
            <pc:sldMk cId="2948536206" sldId="433"/>
            <ac:spMk id="3" creationId="{711DBE17-9AA2-4A12-8F61-56C72A6672AA}"/>
          </ac:spMkLst>
        </pc:spChg>
      </pc:sldChg>
      <pc:sldChg chg="new del">
        <pc:chgData name="Theophilus Samuels-Hunte" userId="aa3d38b5-2dda-4579-965f-28858bc8eee4" providerId="ADAL" clId="{D5FA632E-6069-4FF4-974F-A97F16D63186}" dt="2020-06-11T15:21:45.146" v="699" actId="680"/>
        <pc:sldMkLst>
          <pc:docMk/>
          <pc:sldMk cId="1638728442" sldId="434"/>
        </pc:sldMkLst>
      </pc:sldChg>
      <pc:sldChg chg="del">
        <pc:chgData name="Theophilus Samuels-Hunte" userId="aa3d38b5-2dda-4579-965f-28858bc8eee4" providerId="ADAL" clId="{D5FA632E-6069-4FF4-974F-A97F16D63186}" dt="2020-06-10T18:08:12.078" v="443" actId="47"/>
        <pc:sldMkLst>
          <pc:docMk/>
          <pc:sldMk cId="1880387678" sldId="434"/>
        </pc:sldMkLst>
      </pc:sldChg>
      <pc:sldChg chg="addSp delSp modSp new mod modClrScheme chgLayout">
        <pc:chgData name="Theophilus Samuels-Hunte" userId="aa3d38b5-2dda-4579-965f-28858bc8eee4" providerId="ADAL" clId="{D5FA632E-6069-4FF4-974F-A97F16D63186}" dt="2020-06-16T19:07:19.213" v="2040" actId="14100"/>
        <pc:sldMkLst>
          <pc:docMk/>
          <pc:sldMk cId="3783348853" sldId="434"/>
        </pc:sldMkLst>
        <pc:spChg chg="del">
          <ac:chgData name="Theophilus Samuels-Hunte" userId="aa3d38b5-2dda-4579-965f-28858bc8eee4" providerId="ADAL" clId="{D5FA632E-6069-4FF4-974F-A97F16D63186}" dt="2020-06-11T15:21:56.799" v="701" actId="478"/>
          <ac:spMkLst>
            <pc:docMk/>
            <pc:sldMk cId="3783348853" sldId="434"/>
            <ac:spMk id="2" creationId="{8D7B2435-1830-42FB-A81A-DEF20737AF6E}"/>
          </ac:spMkLst>
        </pc:spChg>
        <pc:spChg chg="del">
          <ac:chgData name="Theophilus Samuels-Hunte" userId="aa3d38b5-2dda-4579-965f-28858bc8eee4" providerId="ADAL" clId="{D5FA632E-6069-4FF4-974F-A97F16D63186}" dt="2020-06-11T15:21:58.447" v="702" actId="478"/>
          <ac:spMkLst>
            <pc:docMk/>
            <pc:sldMk cId="3783348853" sldId="434"/>
            <ac:spMk id="3" creationId="{B01771B6-4CF9-430E-A17A-EF0EF766512E}"/>
          </ac:spMkLst>
        </pc:spChg>
        <pc:spChg chg="mod ord">
          <ac:chgData name="Theophilus Samuels-Hunte" userId="aa3d38b5-2dda-4579-965f-28858bc8eee4" providerId="ADAL" clId="{D5FA632E-6069-4FF4-974F-A97F16D63186}" dt="2020-06-11T15:23:10.687" v="707" actId="700"/>
          <ac:spMkLst>
            <pc:docMk/>
            <pc:sldMk cId="3783348853" sldId="434"/>
            <ac:spMk id="4" creationId="{D3A5C00D-DAA5-4008-980F-8E18ADA7E691}"/>
          </ac:spMkLst>
        </pc:spChg>
        <pc:spChg chg="add del">
          <ac:chgData name="Theophilus Samuels-Hunte" userId="aa3d38b5-2dda-4579-965f-28858bc8eee4" providerId="ADAL" clId="{D5FA632E-6069-4FF4-974F-A97F16D63186}" dt="2020-06-11T15:22:06.815" v="704" actId="22"/>
          <ac:spMkLst>
            <pc:docMk/>
            <pc:sldMk cId="3783348853" sldId="434"/>
            <ac:spMk id="6" creationId="{5A2EDABA-2D48-42F6-9C11-F59EF9EF2A77}"/>
          </ac:spMkLst>
        </pc:spChg>
        <pc:spChg chg="add mod">
          <ac:chgData name="Theophilus Samuels-Hunte" userId="aa3d38b5-2dda-4579-965f-28858bc8eee4" providerId="ADAL" clId="{D5FA632E-6069-4FF4-974F-A97F16D63186}" dt="2020-06-15T15:01:30.141" v="1747" actId="20577"/>
          <ac:spMkLst>
            <pc:docMk/>
            <pc:sldMk cId="3783348853" sldId="434"/>
            <ac:spMk id="6" creationId="{D39D4E1B-A9D3-49A4-9F99-C3119EB60F26}"/>
          </ac:spMkLst>
        </pc:spChg>
        <pc:spChg chg="add mod ord">
          <ac:chgData name="Theophilus Samuels-Hunte" userId="aa3d38b5-2dda-4579-965f-28858bc8eee4" providerId="ADAL" clId="{D5FA632E-6069-4FF4-974F-A97F16D63186}" dt="2020-06-15T14:38:30.740" v="1696" actId="113"/>
          <ac:spMkLst>
            <pc:docMk/>
            <pc:sldMk cId="3783348853" sldId="434"/>
            <ac:spMk id="9" creationId="{B3FD06BD-5A03-4B53-89BB-E8036841AA6B}"/>
          </ac:spMkLst>
        </pc:spChg>
        <pc:spChg chg="add del mod ord">
          <ac:chgData name="Theophilus Samuels-Hunte" userId="aa3d38b5-2dda-4579-965f-28858bc8eee4" providerId="ADAL" clId="{D5FA632E-6069-4FF4-974F-A97F16D63186}" dt="2020-06-11T15:23:31.685" v="727" actId="478"/>
          <ac:spMkLst>
            <pc:docMk/>
            <pc:sldMk cId="3783348853" sldId="434"/>
            <ac:spMk id="10" creationId="{5FC95B27-654D-4B10-8115-D55ADA1ACA44}"/>
          </ac:spMkLst>
        </pc:spChg>
        <pc:spChg chg="add mod">
          <ac:chgData name="Theophilus Samuels-Hunte" userId="aa3d38b5-2dda-4579-965f-28858bc8eee4" providerId="ADAL" clId="{D5FA632E-6069-4FF4-974F-A97F16D63186}" dt="2020-06-16T19:06:57.587" v="2036" actId="14100"/>
          <ac:spMkLst>
            <pc:docMk/>
            <pc:sldMk cId="3783348853" sldId="434"/>
            <ac:spMk id="10" creationId="{BFBC1B0E-3077-4AF3-A686-F246C29C5C76}"/>
          </ac:spMkLst>
        </pc:spChg>
        <pc:spChg chg="add mod">
          <ac:chgData name="Theophilus Samuels-Hunte" userId="aa3d38b5-2dda-4579-965f-28858bc8eee4" providerId="ADAL" clId="{D5FA632E-6069-4FF4-974F-A97F16D63186}" dt="2020-06-16T19:07:15.201" v="2039" actId="1076"/>
          <ac:spMkLst>
            <pc:docMk/>
            <pc:sldMk cId="3783348853" sldId="434"/>
            <ac:spMk id="11" creationId="{392CEDFE-38BA-4A1B-8648-F2A85DEDBDE7}"/>
          </ac:spMkLst>
        </pc:spChg>
        <pc:spChg chg="add del mod">
          <ac:chgData name="Theophilus Samuels-Hunte" userId="aa3d38b5-2dda-4579-965f-28858bc8eee4" providerId="ADAL" clId="{D5FA632E-6069-4FF4-974F-A97F16D63186}" dt="2020-06-11T20:45:53.734" v="1201" actId="478"/>
          <ac:spMkLst>
            <pc:docMk/>
            <pc:sldMk cId="3783348853" sldId="434"/>
            <ac:spMk id="12" creationId="{555F58AF-FCB7-4C87-9763-72E83E6F437B}"/>
          </ac:spMkLst>
        </pc:spChg>
        <pc:picChg chg="add mod">
          <ac:chgData name="Theophilus Samuels-Hunte" userId="aa3d38b5-2dda-4579-965f-28858bc8eee4" providerId="ADAL" clId="{D5FA632E-6069-4FF4-974F-A97F16D63186}" dt="2020-06-16T19:07:19.213" v="2040" actId="14100"/>
          <ac:picMkLst>
            <pc:docMk/>
            <pc:sldMk cId="3783348853" sldId="434"/>
            <ac:picMk id="7" creationId="{04C2474A-563C-4C08-A656-2B74EFD2BC03}"/>
          </ac:picMkLst>
        </pc:picChg>
        <pc:picChg chg="add del mod">
          <ac:chgData name="Theophilus Samuels-Hunte" userId="aa3d38b5-2dda-4579-965f-28858bc8eee4" providerId="ADAL" clId="{D5FA632E-6069-4FF4-974F-A97F16D63186}" dt="2020-06-11T16:15:14.821" v="931" actId="478"/>
          <ac:picMkLst>
            <pc:docMk/>
            <pc:sldMk cId="3783348853" sldId="434"/>
            <ac:picMk id="8" creationId="{CD0C65F6-13DC-4615-B2D5-DB3A55A6B60F}"/>
          </ac:picMkLst>
        </pc:picChg>
        <pc:picChg chg="add del mod">
          <ac:chgData name="Theophilus Samuels-Hunte" userId="aa3d38b5-2dda-4579-965f-28858bc8eee4" providerId="ADAL" clId="{D5FA632E-6069-4FF4-974F-A97F16D63186}" dt="2020-06-15T14:28:30.392" v="1615" actId="478"/>
          <ac:picMkLst>
            <pc:docMk/>
            <pc:sldMk cId="3783348853" sldId="434"/>
            <ac:picMk id="14" creationId="{31A11284-14DE-4589-9468-4B4B082CD31F}"/>
          </ac:picMkLst>
        </pc:picChg>
      </pc:sldChg>
      <pc:sldChg chg="new del">
        <pc:chgData name="Theophilus Samuels-Hunte" userId="aa3d38b5-2dda-4579-965f-28858bc8eee4" providerId="ADAL" clId="{D5FA632E-6069-4FF4-974F-A97F16D63186}" dt="2020-06-11T16:36:29.008" v="939" actId="47"/>
        <pc:sldMkLst>
          <pc:docMk/>
          <pc:sldMk cId="610924184" sldId="435"/>
        </pc:sldMkLst>
      </pc:sldChg>
      <pc:sldChg chg="addSp delSp modSp new del mod">
        <pc:chgData name="Theophilus Samuels-Hunte" userId="aa3d38b5-2dda-4579-965f-28858bc8eee4" providerId="ADAL" clId="{D5FA632E-6069-4FF4-974F-A97F16D63186}" dt="2020-06-12T14:05:04.886" v="1614" actId="2696"/>
        <pc:sldMkLst>
          <pc:docMk/>
          <pc:sldMk cId="2134435676" sldId="435"/>
        </pc:sldMkLst>
        <pc:spChg chg="del mod">
          <ac:chgData name="Theophilus Samuels-Hunte" userId="aa3d38b5-2dda-4579-965f-28858bc8eee4" providerId="ADAL" clId="{D5FA632E-6069-4FF4-974F-A97F16D63186}" dt="2020-06-11T16:39:23.449" v="996" actId="478"/>
          <ac:spMkLst>
            <pc:docMk/>
            <pc:sldMk cId="2134435676" sldId="435"/>
            <ac:spMk id="2" creationId="{D12EB6AA-F56F-4351-BC2D-41E79B8AFD22}"/>
          </ac:spMkLst>
        </pc:spChg>
        <pc:spChg chg="del mod">
          <ac:chgData name="Theophilus Samuels-Hunte" userId="aa3d38b5-2dda-4579-965f-28858bc8eee4" providerId="ADAL" clId="{D5FA632E-6069-4FF4-974F-A97F16D63186}" dt="2020-06-11T16:39:09.666" v="993" actId="478"/>
          <ac:spMkLst>
            <pc:docMk/>
            <pc:sldMk cId="2134435676" sldId="435"/>
            <ac:spMk id="3" creationId="{2A7995D2-9685-413E-AD19-5B14172F5470}"/>
          </ac:spMkLst>
        </pc:spChg>
        <pc:picChg chg="add mod modCrop">
          <ac:chgData name="Theophilus Samuels-Hunte" userId="aa3d38b5-2dda-4579-965f-28858bc8eee4" providerId="ADAL" clId="{D5FA632E-6069-4FF4-974F-A97F16D63186}" dt="2020-06-11T16:40:05.874" v="1006" actId="1076"/>
          <ac:picMkLst>
            <pc:docMk/>
            <pc:sldMk cId="2134435676" sldId="435"/>
            <ac:picMk id="6" creationId="{F195A7E9-E405-40DD-97E9-47A7B5430AA1}"/>
          </ac:picMkLst>
        </pc:picChg>
      </pc:sldChg>
      <pc:sldChg chg="new del">
        <pc:chgData name="Theophilus Samuels-Hunte" userId="aa3d38b5-2dda-4579-965f-28858bc8eee4" providerId="ADAL" clId="{D5FA632E-6069-4FF4-974F-A97F16D63186}" dt="2020-06-11T16:35:48.417" v="937" actId="47"/>
        <pc:sldMkLst>
          <pc:docMk/>
          <pc:sldMk cId="3720657688" sldId="435"/>
        </pc:sldMkLst>
      </pc:sldChg>
      <pc:sldChg chg="addSp modSp new mod">
        <pc:chgData name="Theophilus Samuels-Hunte" userId="aa3d38b5-2dda-4579-965f-28858bc8eee4" providerId="ADAL" clId="{D5FA632E-6069-4FF4-974F-A97F16D63186}" dt="2020-06-11T21:26:58.236" v="1457" actId="207"/>
        <pc:sldMkLst>
          <pc:docMk/>
          <pc:sldMk cId="3406430633" sldId="436"/>
        </pc:sldMkLst>
        <pc:spChg chg="add mod">
          <ac:chgData name="Theophilus Samuels-Hunte" userId="aa3d38b5-2dda-4579-965f-28858bc8eee4" providerId="ADAL" clId="{D5FA632E-6069-4FF4-974F-A97F16D63186}" dt="2020-06-11T21:26:58.236" v="1457" actId="207"/>
          <ac:spMkLst>
            <pc:docMk/>
            <pc:sldMk cId="3406430633" sldId="436"/>
            <ac:spMk id="5" creationId="{A22DB5FD-65FF-4C7A-BBED-0096D9043805}"/>
          </ac:spMkLst>
        </pc:spChg>
        <pc:picChg chg="add mod">
          <ac:chgData name="Theophilus Samuels-Hunte" userId="aa3d38b5-2dda-4579-965f-28858bc8eee4" providerId="ADAL" clId="{D5FA632E-6069-4FF4-974F-A97F16D63186}" dt="2020-06-11T16:46:36.607" v="1018" actId="1076"/>
          <ac:picMkLst>
            <pc:docMk/>
            <pc:sldMk cId="3406430633" sldId="436"/>
            <ac:picMk id="3" creationId="{F9B66214-06DB-4E55-8998-EAB0388F3B9B}"/>
          </ac:picMkLst>
        </pc:picChg>
      </pc:sldChg>
      <pc:sldChg chg="delSp modSp add mod">
        <pc:chgData name="Theophilus Samuels-Hunte" userId="aa3d38b5-2dda-4579-965f-28858bc8eee4" providerId="ADAL" clId="{D5FA632E-6069-4FF4-974F-A97F16D63186}" dt="2020-06-16T15:04:50.143" v="1875" actId="20577"/>
        <pc:sldMkLst>
          <pc:docMk/>
          <pc:sldMk cId="4147684395" sldId="437"/>
        </pc:sldMkLst>
        <pc:spChg chg="del mod">
          <ac:chgData name="Theophilus Samuels-Hunte" userId="aa3d38b5-2dda-4579-965f-28858bc8eee4" providerId="ADAL" clId="{D5FA632E-6069-4FF4-974F-A97F16D63186}" dt="2020-06-15T15:26:33.848" v="1780"/>
          <ac:spMkLst>
            <pc:docMk/>
            <pc:sldMk cId="4147684395" sldId="437"/>
            <ac:spMk id="6" creationId="{D39D4E1B-A9D3-49A4-9F99-C3119EB60F26}"/>
          </ac:spMkLst>
        </pc:spChg>
        <pc:spChg chg="mod">
          <ac:chgData name="Theophilus Samuels-Hunte" userId="aa3d38b5-2dda-4579-965f-28858bc8eee4" providerId="ADAL" clId="{D5FA632E-6069-4FF4-974F-A97F16D63186}" dt="2020-06-15T17:16:21.211" v="1868" actId="255"/>
          <ac:spMkLst>
            <pc:docMk/>
            <pc:sldMk cId="4147684395" sldId="437"/>
            <ac:spMk id="9" creationId="{B3FD06BD-5A03-4B53-89BB-E8036841AA6B}"/>
          </ac:spMkLst>
        </pc:spChg>
        <pc:spChg chg="mod">
          <ac:chgData name="Theophilus Samuels-Hunte" userId="aa3d38b5-2dda-4579-965f-28858bc8eee4" providerId="ADAL" clId="{D5FA632E-6069-4FF4-974F-A97F16D63186}" dt="2020-06-16T15:04:50.143" v="1875" actId="20577"/>
          <ac:spMkLst>
            <pc:docMk/>
            <pc:sldMk cId="4147684395" sldId="437"/>
            <ac:spMk id="10" creationId="{BFBC1B0E-3077-4AF3-A686-F246C29C5C76}"/>
          </ac:spMkLst>
        </pc:spChg>
        <pc:spChg chg="del">
          <ac:chgData name="Theophilus Samuels-Hunte" userId="aa3d38b5-2dda-4579-965f-28858bc8eee4" providerId="ADAL" clId="{D5FA632E-6069-4FF4-974F-A97F16D63186}" dt="2020-06-15T15:27:41.793" v="1785" actId="478"/>
          <ac:spMkLst>
            <pc:docMk/>
            <pc:sldMk cId="4147684395" sldId="437"/>
            <ac:spMk id="11" creationId="{392CEDFE-38BA-4A1B-8648-F2A85DEDBDE7}"/>
          </ac:spMkLst>
        </pc:spChg>
        <pc:picChg chg="del">
          <ac:chgData name="Theophilus Samuels-Hunte" userId="aa3d38b5-2dda-4579-965f-28858bc8eee4" providerId="ADAL" clId="{D5FA632E-6069-4FF4-974F-A97F16D63186}" dt="2020-06-15T15:25:50.483" v="1764" actId="478"/>
          <ac:picMkLst>
            <pc:docMk/>
            <pc:sldMk cId="4147684395" sldId="437"/>
            <ac:picMk id="7" creationId="{04C2474A-563C-4C08-A656-2B74EFD2BC03}"/>
          </ac:picMkLst>
        </pc:picChg>
      </pc:sldChg>
      <pc:sldChg chg="addSp delSp modSp add mod ord modNotesTx">
        <pc:chgData name="Theophilus Samuels-Hunte" userId="aa3d38b5-2dda-4579-965f-28858bc8eee4" providerId="ADAL" clId="{D5FA632E-6069-4FF4-974F-A97F16D63186}" dt="2020-06-18T13:52:51.853" v="2138" actId="27636"/>
        <pc:sldMkLst>
          <pc:docMk/>
          <pc:sldMk cId="4123601999" sldId="438"/>
        </pc:sldMkLst>
        <pc:spChg chg="mod">
          <ac:chgData name="Theophilus Samuels-Hunte" userId="aa3d38b5-2dda-4579-965f-28858bc8eee4" providerId="ADAL" clId="{D5FA632E-6069-4FF4-974F-A97F16D63186}" dt="2020-06-16T18:52:12.586" v="2023" actId="14100"/>
          <ac:spMkLst>
            <pc:docMk/>
            <pc:sldMk cId="4123601999" sldId="438"/>
            <ac:spMk id="2" creationId="{E4D9A867-C516-46E5-9FF6-11695278F7CD}"/>
          </ac:spMkLst>
        </pc:spChg>
        <pc:spChg chg="mod">
          <ac:chgData name="Theophilus Samuels-Hunte" userId="aa3d38b5-2dda-4579-965f-28858bc8eee4" providerId="ADAL" clId="{D5FA632E-6069-4FF4-974F-A97F16D63186}" dt="2020-06-18T13:52:51.853" v="2138" actId="27636"/>
          <ac:spMkLst>
            <pc:docMk/>
            <pc:sldMk cId="4123601999" sldId="438"/>
            <ac:spMk id="3" creationId="{84136A53-CC94-4546-AC73-17B12A10E0F8}"/>
          </ac:spMkLst>
        </pc:spChg>
        <pc:picChg chg="add del mod modCrop">
          <ac:chgData name="Theophilus Samuels-Hunte" userId="aa3d38b5-2dda-4579-965f-28858bc8eee4" providerId="ADAL" clId="{D5FA632E-6069-4FF4-974F-A97F16D63186}" dt="2020-06-16T18:51:33.451" v="2012" actId="478"/>
          <ac:picMkLst>
            <pc:docMk/>
            <pc:sldMk cId="4123601999" sldId="438"/>
            <ac:picMk id="6" creationId="{062FB4B3-F8D1-4AD1-A815-1F833138BA4A}"/>
          </ac:picMkLst>
        </pc:picChg>
        <pc:picChg chg="add del">
          <ac:chgData name="Theophilus Samuels-Hunte" userId="aa3d38b5-2dda-4579-965f-28858bc8eee4" providerId="ADAL" clId="{D5FA632E-6069-4FF4-974F-A97F16D63186}" dt="2020-06-16T18:51:31.406" v="2011" actId="478"/>
          <ac:picMkLst>
            <pc:docMk/>
            <pc:sldMk cId="4123601999" sldId="438"/>
            <ac:picMk id="8" creationId="{3449667F-4F2E-45EE-B9DA-4BA4950E3071}"/>
          </ac:picMkLst>
        </pc:picChg>
        <pc:picChg chg="add mod modCrop">
          <ac:chgData name="Theophilus Samuels-Hunte" userId="aa3d38b5-2dda-4579-965f-28858bc8eee4" providerId="ADAL" clId="{D5FA632E-6069-4FF4-974F-A97F16D63186}" dt="2020-06-16T18:52:30.181" v="2026" actId="732"/>
          <ac:picMkLst>
            <pc:docMk/>
            <pc:sldMk cId="4123601999" sldId="438"/>
            <ac:picMk id="10" creationId="{6E8644A3-A5EA-495F-A240-D9B73C1EF466}"/>
          </ac:picMkLst>
        </pc:picChg>
      </pc:sldChg>
      <pc:sldChg chg="add del">
        <pc:chgData name="Theophilus Samuels-Hunte" userId="aa3d38b5-2dda-4579-965f-28858bc8eee4" providerId="ADAL" clId="{D5FA632E-6069-4FF4-974F-A97F16D63186}" dt="2020-06-15T15:53:16.889" v="1828" actId="47"/>
        <pc:sldMkLst>
          <pc:docMk/>
          <pc:sldMk cId="2416371868" sldId="439"/>
        </pc:sldMkLst>
      </pc:sldChg>
      <pc:sldChg chg="modSp add mod ord">
        <pc:chgData name="Theophilus Samuels-Hunte" userId="aa3d38b5-2dda-4579-965f-28858bc8eee4" providerId="ADAL" clId="{D5FA632E-6069-4FF4-974F-A97F16D63186}" dt="2020-06-15T15:55:48.288" v="1847" actId="27636"/>
        <pc:sldMkLst>
          <pc:docMk/>
          <pc:sldMk cId="372853134" sldId="440"/>
        </pc:sldMkLst>
        <pc:spChg chg="mod">
          <ac:chgData name="Theophilus Samuels-Hunte" userId="aa3d38b5-2dda-4579-965f-28858bc8eee4" providerId="ADAL" clId="{D5FA632E-6069-4FF4-974F-A97F16D63186}" dt="2020-06-15T15:55:48.288" v="1847" actId="27636"/>
          <ac:spMkLst>
            <pc:docMk/>
            <pc:sldMk cId="372853134" sldId="440"/>
            <ac:spMk id="3" creationId="{84136A53-CC94-4546-AC73-17B12A10E0F8}"/>
          </ac:spMkLst>
        </pc:spChg>
      </pc:sldChg>
      <pc:sldMasterChg chg="addSldLayout delSldLayout">
        <pc:chgData name="Theophilus Samuels-Hunte" userId="aa3d38b5-2dda-4579-965f-28858bc8eee4" providerId="ADAL" clId="{D5FA632E-6069-4FF4-974F-A97F16D63186}" dt="2020-06-15T15:53:16.889" v="1828" actId="47"/>
        <pc:sldMasterMkLst>
          <pc:docMk/>
          <pc:sldMasterMk cId="3638548677" sldId="2147483716"/>
        </pc:sldMasterMkLst>
        <pc:sldLayoutChg chg="del">
          <pc:chgData name="Theophilus Samuels-Hunte" userId="aa3d38b5-2dda-4579-965f-28858bc8eee4" providerId="ADAL" clId="{D5FA632E-6069-4FF4-974F-A97F16D63186}" dt="2020-06-10T18:00:11.575" v="251" actId="2696"/>
          <pc:sldLayoutMkLst>
            <pc:docMk/>
            <pc:sldMasterMk cId="3638548677" sldId="2147483716"/>
            <pc:sldLayoutMk cId="1098364137" sldId="2147483731"/>
          </pc:sldLayoutMkLst>
        </pc:sldLayoutChg>
        <pc:sldLayoutChg chg="add del">
          <pc:chgData name="Theophilus Samuels-Hunte" userId="aa3d38b5-2dda-4579-965f-28858bc8eee4" providerId="ADAL" clId="{D5FA632E-6069-4FF4-974F-A97F16D63186}" dt="2020-06-15T15:53:16.889" v="1828" actId="47"/>
          <pc:sldLayoutMkLst>
            <pc:docMk/>
            <pc:sldMasterMk cId="3638548677" sldId="2147483716"/>
            <pc:sldLayoutMk cId="3835815769" sldId="214748373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62E8F-0327-1B44-880E-F1AFCA2C073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A873F-EF5E-994B-9976-428F934A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0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BF4D7-81BE-0B4C-B655-82AD930F9C8A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140A9-11FD-AB46-B99D-C1331D8D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7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2019 vs 2020 March was (11%) and April was (28%)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2140A9-11FD-AB46-B99D-C1331D8D84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03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2140A9-11FD-AB46-B99D-C1331D8D84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89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2140A9-11FD-AB46-B99D-C1331D8D84D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32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Merriweather" panose="00000500000000000000" pitchFamily="2" charset="0"/>
                <a:ea typeface="Source Sans Pro" panose="020B0503030403020204" pitchFamily="34" charset="0"/>
              </a:rPr>
              <a:t>*Golden Rule of Express Lending: As you would do with your similarly sized non-SBA loans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2140A9-11FD-AB46-B99D-C1331D8D84D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75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2140A9-11FD-AB46-B99D-C1331D8D84D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49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2140A9-11FD-AB46-B99D-C1331D8D84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28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3F9C-61AA-443B-8B0C-6D49B0432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7D82E6-C01F-422B-A99A-55B08A7E7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59DFD-060D-4762-BD41-9F509181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4B8-A2FC-3842-9F94-7A6835489AD3}" type="datetime4">
              <a:rPr lang="en-US" smtClean="0"/>
              <a:pPr/>
              <a:t>June 18,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F708E-6E00-42FE-89A8-83AD822AF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E84D0-C7F2-4EE2-AFD0-28524839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9899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F4F47-B15C-4516-958D-D7266B1F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8C61B7-0FBC-429B-B453-DC2A250E3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39693-8D6A-4FEC-BD66-361A65E56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4B8-A2FC-3842-9F94-7A6835489AD3}" type="datetime4">
              <a:rPr lang="en-US" smtClean="0"/>
              <a:pPr/>
              <a:t>June 18,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108EC-2DAB-425D-A441-FE19A235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77AB3-A269-4121-95E5-0FB6279F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6285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4C8B23-180B-4AC0-B3CB-8E29A785FB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45448-8ADE-41BB-A40C-6BF95B4DD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D89F9-BAD5-442C-9028-CC601CE1E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4B8-A2FC-3842-9F94-7A6835489AD3}" type="datetime4">
              <a:rPr lang="en-US" smtClean="0"/>
              <a:pPr/>
              <a:t>June 18,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9366-80ED-4A40-A7B5-3A31449E3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7B4A3-661E-454B-88D3-C2ACACED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9069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(1 line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/>
              <a:t>style (1 line)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563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B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2" y="1606513"/>
            <a:ext cx="3353375" cy="3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65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2 lines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4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(1 line) - Screen Only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 dirty="0"/>
              <a:t>Click to edit Master title style (1 line)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00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 dirty="0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8608"/>
            <a:ext cx="7886700" cy="5989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17815" y="6194307"/>
            <a:ext cx="1795815" cy="365125"/>
          </a:xfrm>
        </p:spPr>
        <p:txBody>
          <a:bodyPr/>
          <a:lstStyle/>
          <a:p>
            <a:fld id="{5C63769D-CC2F-864E-9501-A077951EC7AD}" type="datetime4">
              <a:rPr lang="en-US" smtClean="0"/>
              <a:t>June 18, 2020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194307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6510" y="6194307"/>
            <a:ext cx="2057400" cy="365125"/>
          </a:xfrm>
        </p:spPr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28650" y="967512"/>
            <a:ext cx="7886700" cy="696071"/>
          </a:xfrm>
        </p:spPr>
        <p:txBody>
          <a:bodyPr>
            <a:normAutofit/>
          </a:bodyPr>
          <a:lstStyle>
            <a:lvl1pPr marL="0" indent="0" algn="ctr">
              <a:buNone/>
              <a:defRPr sz="1575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93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FA99-F507-8E4B-ABBC-A3B8BC89266F}" type="datetime4">
              <a:rPr lang="en-US" smtClean="0"/>
              <a:t>June 18,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3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769D-CC2F-864E-9501-A077951EC7AD}" type="datetime4">
              <a:rPr lang="en-US" smtClean="0"/>
              <a:t>June 18,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70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AC3A5-E40B-4B0C-8AC7-9B288975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F4431-58B0-4347-AA7F-296DE38C9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52756-805C-467A-A568-DFB05461E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4B8-A2FC-3842-9F94-7A6835489AD3}" type="datetime4">
              <a:rPr lang="en-US" smtClean="0"/>
              <a:pPr/>
              <a:t>June 18,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659E8-9A62-4716-8AAC-C9457721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7E66A-FB8A-4EF2-8F0E-C4D114CC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7091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62AF4-FB9D-4A8B-A14B-0134462A8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1D45B-6BA2-4C89-82BE-0380CC776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643B3-7389-4DC4-BA2D-8FE3CD561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4B8-A2FC-3842-9F94-7A6835489AD3}" type="datetime4">
              <a:rPr lang="en-US" smtClean="0"/>
              <a:pPr/>
              <a:t>June 18,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4063E-9138-4D93-8FEC-ECCFBFB76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ED118-2E26-4B48-A5AE-B1A1E406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4277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0186-8050-4766-9B69-7504D914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25B42-2B59-4C38-8F7C-9CA687E6E6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74426-70D5-4E72-8FDC-86010C44A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F8A20-34E6-4B7C-A1E1-3E83FC9C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73E27-9D36-B645-8BBE-7A2B9B52A935}" type="datetime4">
              <a:rPr lang="en-US" smtClean="0"/>
              <a:t>June 18,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06BCB-313B-4A8A-BC9B-DCD6CCF79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58C78-C070-40D9-A209-615BEC56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2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A13A6-5917-4DAD-BDC1-7930D1206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35FB9-E959-4A82-BD64-E6B729351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1588F-38F9-4165-903E-2A736DF79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557BE7-5B91-46A3-BFA4-31C91D6FD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9AD7FC-9F62-472A-9C2B-AFCD6D7B7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656657-A4F3-439B-AF7F-9AAF459B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F02B-F0FB-0A4F-BFD9-D3256C53A202}" type="datetime4">
              <a:rPr lang="en-US" smtClean="0"/>
              <a:t>June 18,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CA6AAF-686B-4783-BE10-EB052AE61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8CA3BB-E10A-47B1-99DC-05B8423D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F17E2-D30F-4FF0-B6B9-79EF1E9F2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E1992A-DCD8-4A6D-9CF6-7C974D9E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C03B-1ECF-324C-BC62-0687230E677D}" type="datetime4">
              <a:rPr lang="en-US" smtClean="0"/>
              <a:t>June 18,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975CB-CE20-4731-8C2F-3C80DC2A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FB0965-CB47-40E3-9F1D-17DF9861D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2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B7BDE-C4B6-4758-BEA6-0F5A6C03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54B8-A2FC-3842-9F94-7A6835489AD3}" type="datetime4">
              <a:rPr lang="en-US" smtClean="0"/>
              <a:pPr/>
              <a:t>June 18, 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8EA286-CD76-44D3-ADDF-A5DB2635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A1023-D2C5-4B37-8E63-C85C9B932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9533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7DB69-A88A-4B0D-8BE2-0FBBA8E0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413BC-D8A0-4C24-A8B0-BFD1F34BA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0EB2D-6187-439A-A3A6-BF7902018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96FD1-73BB-40F6-BD74-3A6248E0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3C8E-ED71-CF4A-92C6-E7239BE1B2FF}" type="datetime4">
              <a:rPr lang="en-US" smtClean="0"/>
              <a:t>June 18,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3EA27-A518-4898-B4A7-8F285248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D0BD6-55B9-47B8-BBB3-3797490CC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9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4F078-909C-426D-BA94-B3A513AC0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C3AA1-F845-4D83-A015-8AA2479BC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DA8C0-DA4F-452F-B3D8-5F0805DC0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5C145-5BD9-43A8-B0C4-4CE4EB5C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769D-CC2F-864E-9501-A077951EC7AD}" type="datetime4">
              <a:rPr lang="en-US" smtClean="0"/>
              <a:t>June 18,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9ACC4-0B27-4BBA-9653-7B3019E95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99697-8AA7-46BB-9033-F36FD240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2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7D6836-5F57-4E21-954E-3C6ED37F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EE1C7-5DEE-4C2D-8900-248118DF3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2EB49-1ACD-40A6-B06F-BF76461C5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854B8-A2FC-3842-9F94-7A6835489AD3}" type="datetime4">
              <a:rPr lang="en-US" smtClean="0"/>
              <a:pPr/>
              <a:t>June 18,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A18F9-E804-4C87-8DDF-24CCBD448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742AE-376B-4BCB-BA07-13695166F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B44B9-F1EC-4F4B-88D4-413245C9CD3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8F6D20B-7D49-4070-B38A-8BD4CB1F37DA}"/>
              </a:ext>
            </a:extLst>
          </p:cNvPr>
          <p:cNvGrpSpPr/>
          <p:nvPr userDrawn="1"/>
        </p:nvGrpSpPr>
        <p:grpSpPr>
          <a:xfrm>
            <a:off x="96552" y="84029"/>
            <a:ext cx="8950896" cy="329742"/>
            <a:chOff x="157803" y="-1075245"/>
            <a:chExt cx="8950896" cy="3297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2B121B-4EE3-40C7-8BCE-FCF9325745C2}"/>
                </a:ext>
              </a:extLst>
            </p:cNvPr>
            <p:cNvSpPr/>
            <p:nvPr userDrawn="1"/>
          </p:nvSpPr>
          <p:spPr>
            <a:xfrm rot="5400000">
              <a:off x="4506856" y="-5424296"/>
              <a:ext cx="126396" cy="8824500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n>
                  <a:noFill/>
                </a:ln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79A7DCB-08B6-4DA6-8131-67589D403E67}"/>
                </a:ext>
              </a:extLst>
            </p:cNvPr>
            <p:cNvSpPr/>
            <p:nvPr userDrawn="1"/>
          </p:nvSpPr>
          <p:spPr>
            <a:xfrm>
              <a:off x="89823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66BC14D-0536-401B-A411-D446CCCCD8E9}"/>
                </a:ext>
              </a:extLst>
            </p:cNvPr>
            <p:cNvSpPr/>
            <p:nvPr userDrawn="1"/>
          </p:nvSpPr>
          <p:spPr>
            <a:xfrm>
              <a:off x="1578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677DFDF4-BE56-463E-95CC-9D5B1D9979B0}"/>
              </a:ext>
            </a:extLst>
          </p:cNvPr>
          <p:cNvSpPr/>
          <p:nvPr userDrawn="1"/>
        </p:nvSpPr>
        <p:spPr>
          <a:xfrm rot="5400000">
            <a:off x="4651327" y="2502552"/>
            <a:ext cx="126396" cy="8413052"/>
          </a:xfrm>
          <a:prstGeom prst="rect">
            <a:avLst/>
          </a:prstGeom>
          <a:solidFill>
            <a:srgbClr val="CC3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969A2EF9-856F-4AD6-A1C0-F4C5522C3ACE}"/>
              </a:ext>
            </a:extLst>
          </p:cNvPr>
          <p:cNvSpPr/>
          <p:nvPr userDrawn="1"/>
        </p:nvSpPr>
        <p:spPr>
          <a:xfrm>
            <a:off x="8921052" y="6328188"/>
            <a:ext cx="126396" cy="445733"/>
          </a:xfrm>
          <a:custGeom>
            <a:avLst/>
            <a:gdLst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6396 w 126396"/>
              <a:gd name="connsiteY2" fmla="*/ 445733 h 445733"/>
              <a:gd name="connsiteX3" fmla="*/ 0 w 126396"/>
              <a:gd name="connsiteY3" fmla="*/ 445733 h 445733"/>
              <a:gd name="connsiteX4" fmla="*/ 0 w 126396"/>
              <a:gd name="connsiteY4" fmla="*/ 0 h 445733"/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3221 w 126396"/>
              <a:gd name="connsiteY2" fmla="*/ 325083 h 445733"/>
              <a:gd name="connsiteX3" fmla="*/ 0 w 126396"/>
              <a:gd name="connsiteY3" fmla="*/ 445733 h 445733"/>
              <a:gd name="connsiteX4" fmla="*/ 0 w 126396"/>
              <a:gd name="connsiteY4" fmla="*/ 0 h 44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396" h="445733">
                <a:moveTo>
                  <a:pt x="0" y="0"/>
                </a:moveTo>
                <a:lnTo>
                  <a:pt x="126396" y="0"/>
                </a:lnTo>
                <a:cubicBezTo>
                  <a:pt x="125338" y="108361"/>
                  <a:pt x="124279" y="216722"/>
                  <a:pt x="123221" y="325083"/>
                </a:cubicBezTo>
                <a:lnTo>
                  <a:pt x="0" y="445733"/>
                </a:lnTo>
                <a:lnTo>
                  <a:pt x="0" y="0"/>
                </a:lnTo>
                <a:close/>
              </a:path>
            </a:pathLst>
          </a:custGeom>
          <a:solidFill>
            <a:srgbClr val="003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1CC7BC4-0F96-4843-88BD-397EA778BB6E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7" y="6512421"/>
            <a:ext cx="332145" cy="2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4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30" r:id="rId12"/>
    <p:sldLayoutId id="2147483663" r:id="rId13"/>
    <p:sldLayoutId id="2147483649" r:id="rId14"/>
    <p:sldLayoutId id="2147483668" r:id="rId15"/>
    <p:sldLayoutId id="2147483667" r:id="rId16"/>
    <p:sldLayoutId id="2147483650" r:id="rId17"/>
    <p:sldLayoutId id="2147483655" r:id="rId18"/>
    <p:sldLayoutId id="2147483657" r:id="rId19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foreign-trade/PressRele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census.gov/foreign-trade/Press-Release/current_press_release/exh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xport.delaware.gov/step-gra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rade.gov/find-buyers-and-partners" TargetMode="External"/><Relationship Id="rId4" Type="http://schemas.openxmlformats.org/officeDocument/2006/relationships/hyperlink" Target="https://dced.pa.gov/programs/global-access-program-gap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ba.gov/funding-programs/loans/coronavirus-relief-options/sba-debt-relie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6E52-EFDF-41B4-B8DA-4CB48A1CF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3135" y="1366692"/>
            <a:ext cx="7726429" cy="1755785"/>
          </a:xfrm>
        </p:spPr>
        <p:txBody>
          <a:bodyPr>
            <a:normAutofit/>
          </a:bodyPr>
          <a:lstStyle/>
          <a:p>
            <a:r>
              <a:rPr lang="en-US" dirty="0">
                <a:latin typeface="Source sans pro"/>
              </a:rPr>
              <a:t>SBA | Office of International Trade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AA18C-3AAA-4A2D-BAEC-C80FED3D27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54300" y="3279345"/>
            <a:ext cx="3835400" cy="206237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b="0" dirty="0">
                <a:solidFill>
                  <a:schemeClr val="bg1"/>
                </a:solidFill>
                <a:latin typeface="Source sans pro"/>
              </a:rPr>
              <a:t>Theo Samuels-Hunte</a:t>
            </a:r>
          </a:p>
          <a:p>
            <a:pPr>
              <a:spcBef>
                <a:spcPts val="0"/>
              </a:spcBef>
            </a:pPr>
            <a:r>
              <a:rPr lang="en-US" sz="2000" b="0" dirty="0">
                <a:solidFill>
                  <a:schemeClr val="bg1"/>
                </a:solidFill>
                <a:latin typeface="Source sans pro"/>
              </a:rPr>
              <a:t>Export Finance Manager: PA &amp; DE</a:t>
            </a:r>
          </a:p>
          <a:p>
            <a:pPr>
              <a:spcBef>
                <a:spcPts val="0"/>
              </a:spcBef>
            </a:pPr>
            <a:r>
              <a:rPr lang="en-US" sz="2000" b="0" dirty="0">
                <a:solidFill>
                  <a:schemeClr val="bg1"/>
                </a:solidFill>
                <a:latin typeface="Source sans pro"/>
              </a:rPr>
              <a:t>One Penn Center</a:t>
            </a:r>
          </a:p>
          <a:p>
            <a:pPr>
              <a:spcBef>
                <a:spcPts val="0"/>
              </a:spcBef>
            </a:pPr>
            <a:r>
              <a:rPr lang="en-US" sz="2000" b="0" dirty="0">
                <a:solidFill>
                  <a:schemeClr val="bg1"/>
                </a:solidFill>
                <a:latin typeface="Source sans pro"/>
              </a:rPr>
              <a:t>C: 215 370 5203</a:t>
            </a:r>
          </a:p>
          <a:p>
            <a:pPr>
              <a:spcBef>
                <a:spcPts val="0"/>
              </a:spcBef>
            </a:pPr>
            <a:r>
              <a:rPr lang="en-US" sz="2000" b="0" dirty="0">
                <a:solidFill>
                  <a:schemeClr val="bg1"/>
                </a:solidFill>
                <a:latin typeface="Source sans pro"/>
              </a:rPr>
              <a:t>theo.hunte@sba.gov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C9E54-BA31-41DB-B233-60208A2E3BAD}"/>
              </a:ext>
            </a:extLst>
          </p:cNvPr>
          <p:cNvSpPr txBox="1"/>
          <p:nvPr/>
        </p:nvSpPr>
        <p:spPr>
          <a:xfrm>
            <a:off x="620130" y="4816549"/>
            <a:ext cx="772642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</a:rPr>
              <a:t>Copies of this presentation are available  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</a:rPr>
              <a:t>Export Loan Fact Sheets are available  e-mail request to theo.hunte@sba.gov</a:t>
            </a:r>
          </a:p>
        </p:txBody>
      </p:sp>
    </p:spTree>
    <p:extLst>
      <p:ext uri="{BB962C8B-B14F-4D97-AF65-F5344CB8AC3E}">
        <p14:creationId xmlns:p14="http://schemas.microsoft.com/office/powerpoint/2010/main" val="295609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293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3F80"/>
                </a:solidFill>
                <a:latin typeface="Merriweather" panose="00000500000000000000" pitchFamily="2" charset="0"/>
              </a:rPr>
              <a:t>Example: International Trade Loan (ITL)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F5F37B0-9804-4D0B-9505-3D022FCC8609}"/>
              </a:ext>
            </a:extLst>
          </p:cNvPr>
          <p:cNvSpPr txBox="1">
            <a:spLocks/>
          </p:cNvSpPr>
          <p:nvPr/>
        </p:nvSpPr>
        <p:spPr>
          <a:xfrm>
            <a:off x="628650" y="1038063"/>
            <a:ext cx="8152110" cy="53182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000" b="1" u="sng" dirty="0">
                <a:solidFill>
                  <a:prstClr val="black"/>
                </a:solidFill>
                <a:latin typeface="Merriweather" panose="00000500000000000000" pitchFamily="2" charset="0"/>
                <a:ea typeface="Source Sans Pro" panose="020B0503030403020204" pitchFamily="34" charset="0"/>
              </a:rPr>
              <a:t>Company:  </a:t>
            </a: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$2.4 million in annual sales. A machine shop facility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000" b="1" u="sng" dirty="0">
              <a:latin typeface="Merriweather" panose="00000500000000000000" pitchFamily="2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b="1" u="sng" dirty="0">
                <a:solidFill>
                  <a:prstClr val="black"/>
                </a:solidFill>
                <a:latin typeface="Merriweather" panose="00000500000000000000" pitchFamily="2" charset="0"/>
                <a:ea typeface="Source Sans Pro" panose="020B0503030403020204" pitchFamily="34" charset="0"/>
              </a:rPr>
              <a:t>Order : </a:t>
            </a: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Expanding international demand requiring additional equipment   </a:t>
            </a:r>
          </a:p>
          <a:p>
            <a:pPr>
              <a:defRPr/>
            </a:pPr>
            <a:endParaRPr lang="en-US" sz="2000" dirty="0">
              <a:latin typeface="Merriweather" panose="00000500000000000000" pitchFamily="2" charset="0"/>
            </a:endParaRPr>
          </a:p>
          <a:p>
            <a:pPr marL="0" indent="0">
              <a:buNone/>
              <a:defRPr/>
            </a:pPr>
            <a:r>
              <a:rPr lang="en-US" sz="2000" b="1" u="sng" dirty="0">
                <a:solidFill>
                  <a:prstClr val="black"/>
                </a:solidFill>
                <a:latin typeface="Merriweather" panose="00000500000000000000" pitchFamily="2" charset="0"/>
                <a:ea typeface="Source Sans Pro" panose="020B0503030403020204" pitchFamily="34" charset="0"/>
              </a:rPr>
              <a:t>Transaction: </a:t>
            </a: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10 year term, $750K term note to purchase new equipment, refi existing debt, and working capital with a 90% SBA guaranty * </a:t>
            </a:r>
            <a:r>
              <a:rPr lang="en-US" sz="2000" b="1" dirty="0">
                <a:latin typeface="Merriweather" panose="00000500000000000000" pitchFamily="2" charset="0"/>
                <a:ea typeface="Source Sans Pro" panose="020B0503030403020204" pitchFamily="34" charset="0"/>
              </a:rPr>
              <a:t>$5 million max, term note financing only (no lines of credit</a:t>
            </a: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)</a:t>
            </a:r>
          </a:p>
          <a:p>
            <a:pPr marL="171450" indent="-171450" defTabSz="685800">
              <a:spcBef>
                <a:spcPts val="0"/>
              </a:spcBef>
              <a:defRPr/>
            </a:pP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Collateral- 1st UCC on all business assets,  1st UCC lien on all new business equipment purchased with loan proceeds </a:t>
            </a:r>
          </a:p>
          <a:p>
            <a:pPr marL="0" indent="0">
              <a:buNone/>
              <a:defRPr/>
            </a:pPr>
            <a:endParaRPr lang="en-US" sz="2000" b="1" dirty="0">
              <a:latin typeface="Merriweather" panose="00000500000000000000" pitchFamily="2" charset="0"/>
            </a:endParaRPr>
          </a:p>
          <a:p>
            <a:pPr marL="0" indent="0">
              <a:buNone/>
              <a:defRPr/>
            </a:pPr>
            <a:r>
              <a:rPr lang="en-US" sz="2000" b="1" u="sng" dirty="0">
                <a:solidFill>
                  <a:prstClr val="black"/>
                </a:solidFill>
                <a:latin typeface="Merriweather" panose="00000500000000000000" pitchFamily="2" charset="0"/>
                <a:ea typeface="Source Sans Pro" panose="020B0503030403020204" pitchFamily="34" charset="0"/>
              </a:rPr>
              <a:t>Use of Proceeds:</a:t>
            </a: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$450K to purchase new manufacturing equipment</a:t>
            </a: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$169K Working Capital</a:t>
            </a: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$111K Debt refi </a:t>
            </a: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$19K Other</a:t>
            </a:r>
          </a:p>
          <a:p>
            <a:pPr>
              <a:lnSpc>
                <a:spcPct val="90000"/>
              </a:lnSpc>
              <a:defRPr/>
            </a:pPr>
            <a:endParaRPr lang="en-US" sz="2000" dirty="0">
              <a:solidFill>
                <a:prstClr val="black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2000" b="1" dirty="0">
              <a:latin typeface="Source Sans Pro" panose="020B0503030403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14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78974-4389-4280-87B2-DD6329DC4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3F80"/>
                </a:solidFill>
                <a:latin typeface="Merriweather" panose="00000500000000000000" pitchFamily="2" charset="0"/>
              </a:rPr>
              <a:t>Solution: Export Working Capital Program (EWCP)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195FA-7683-4734-9ADE-0792D5961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175108" cy="466566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u="sng" dirty="0">
                <a:latin typeface="Merriweather" panose="00000500000000000000" pitchFamily="2" charset="0"/>
              </a:rPr>
              <a:t>Amounts: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latin typeface="Merriweather" panose="00000500000000000000" pitchFamily="2" charset="0"/>
              </a:rPr>
              <a:t>Maximum Loan Amount: $5.0 million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latin typeface="Merriweather" panose="00000500000000000000" pitchFamily="2" charset="0"/>
              </a:rPr>
              <a:t>Maximum Guarantee: 90%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latin typeface="Merriweather" panose="00000500000000000000" pitchFamily="2" charset="0"/>
              </a:rPr>
              <a:t>Maximum SBA guaranteed portion: $4.5 million</a:t>
            </a:r>
          </a:p>
          <a:p>
            <a:pPr marL="0" indent="0">
              <a:buNone/>
              <a:defRPr/>
            </a:pPr>
            <a:r>
              <a:rPr lang="en-US" sz="2400" u="sng" dirty="0">
                <a:latin typeface="Merriweather" panose="00000500000000000000" pitchFamily="2" charset="0"/>
              </a:rPr>
              <a:t>Structure: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latin typeface="Merriweather" panose="00000500000000000000" pitchFamily="2" charset="0"/>
              </a:rPr>
              <a:t>Asset-based or transaction-based (purchase order or contract) financing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latin typeface="Merriweather" panose="00000500000000000000" pitchFamily="2" charset="0"/>
              </a:rPr>
              <a:t>Single Project or Revolver for multiple transactions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latin typeface="Merriweather" panose="00000500000000000000" pitchFamily="2" charset="0"/>
              </a:rPr>
              <a:t>For those Non-PLP: Export Finance Managers underwrite deals with quick turnaround time- 10-day brand promise 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latin typeface="Merriweather" panose="00000500000000000000" pitchFamily="2" charset="0"/>
              </a:rPr>
              <a:t>SBA Fee: .25 % per 12 months</a:t>
            </a:r>
          </a:p>
          <a:p>
            <a:endParaRPr lang="en-US" dirty="0">
              <a:latin typeface="Merriweather" panose="00000500000000000000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45A4A-9919-49AD-BCF3-6B301509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076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5FBD9-5671-4A31-A50A-2F8E7724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42739BA4-FC70-49CF-B107-B777B0CD87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737849"/>
              </p:ext>
            </p:extLst>
          </p:nvPr>
        </p:nvGraphicFramePr>
        <p:xfrm>
          <a:off x="480448" y="1003237"/>
          <a:ext cx="8376473" cy="54896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901">
                  <a:extLst>
                    <a:ext uri="{9D8B030D-6E8A-4147-A177-3AD203B41FA5}">
                      <a16:colId xmlns:a16="http://schemas.microsoft.com/office/drawing/2014/main" val="31704131"/>
                    </a:ext>
                  </a:extLst>
                </a:gridCol>
                <a:gridCol w="1092546">
                  <a:extLst>
                    <a:ext uri="{9D8B030D-6E8A-4147-A177-3AD203B41FA5}">
                      <a16:colId xmlns:a16="http://schemas.microsoft.com/office/drawing/2014/main" val="3098198460"/>
                    </a:ext>
                  </a:extLst>
                </a:gridCol>
                <a:gridCol w="1383224">
                  <a:extLst>
                    <a:ext uri="{9D8B030D-6E8A-4147-A177-3AD203B41FA5}">
                      <a16:colId xmlns:a16="http://schemas.microsoft.com/office/drawing/2014/main" val="744449977"/>
                    </a:ext>
                  </a:extLst>
                </a:gridCol>
                <a:gridCol w="1383224">
                  <a:extLst>
                    <a:ext uri="{9D8B030D-6E8A-4147-A177-3AD203B41FA5}">
                      <a16:colId xmlns:a16="http://schemas.microsoft.com/office/drawing/2014/main" val="1228001244"/>
                    </a:ext>
                  </a:extLst>
                </a:gridCol>
                <a:gridCol w="1383224">
                  <a:extLst>
                    <a:ext uri="{9D8B030D-6E8A-4147-A177-3AD203B41FA5}">
                      <a16:colId xmlns:a16="http://schemas.microsoft.com/office/drawing/2014/main" val="2164993790"/>
                    </a:ext>
                  </a:extLst>
                </a:gridCol>
                <a:gridCol w="1460354">
                  <a:extLst>
                    <a:ext uri="{9D8B030D-6E8A-4147-A177-3AD203B41FA5}">
                      <a16:colId xmlns:a16="http://schemas.microsoft.com/office/drawing/2014/main" val="3807279222"/>
                    </a:ext>
                  </a:extLst>
                </a:gridCol>
              </a:tblGrid>
              <a:tr h="294098">
                <a:tc>
                  <a:txBody>
                    <a:bodyPr/>
                    <a:lstStyle/>
                    <a:p>
                      <a:endParaRPr lang="en-US" sz="1200" b="1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u="sng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% Advance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u="sng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Collateral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% Advance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u="sng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Collateral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650084"/>
                  </a:ext>
                </a:extLst>
              </a:tr>
              <a:tr h="294098"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889300"/>
                  </a:ext>
                </a:extLst>
              </a:tr>
              <a:tr h="504169">
                <a:tc>
                  <a:txBody>
                    <a:bodyPr/>
                    <a:lstStyle/>
                    <a:p>
                      <a:r>
                        <a:rPr lang="en-US" sz="1200" b="1" u="sng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Exportable 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W/O Government Guaranty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With Government Guaranty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07166"/>
                  </a:ext>
                </a:extLst>
              </a:tr>
              <a:tr h="2940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Raw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$150,000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624517"/>
                  </a:ext>
                </a:extLst>
              </a:tr>
              <a:tr h="2940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Work-in-Progress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</a:t>
                      </a:r>
                      <a:r>
                        <a:rPr lang="en-US" sz="1200" b="1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$150,000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963800"/>
                  </a:ext>
                </a:extLst>
              </a:tr>
              <a:tr h="2940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Finished Goods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$600,000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$300,000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$450,000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808000"/>
                  </a:ext>
                </a:extLst>
              </a:tr>
              <a:tr h="47606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Subtotal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$1,000,000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$380,000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$750,000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09511115"/>
                  </a:ext>
                </a:extLst>
              </a:tr>
              <a:tr h="294098"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510628"/>
                  </a:ext>
                </a:extLst>
              </a:tr>
              <a:tr h="294098">
                <a:tc>
                  <a:txBody>
                    <a:bodyPr/>
                    <a:lstStyle/>
                    <a:p>
                      <a:r>
                        <a:rPr lang="en-US" sz="1200" b="1" u="sng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Foreign A/R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153048"/>
                  </a:ext>
                </a:extLst>
              </a:tr>
              <a:tr h="2940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Open 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$400,000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$360,000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410898"/>
                  </a:ext>
                </a:extLst>
              </a:tr>
              <a:tr h="2940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L/C backed A/R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$600,000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$420,000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$540,000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565175"/>
                  </a:ext>
                </a:extLst>
              </a:tr>
              <a:tr h="47606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Subtotal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$1,000,000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$420,000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$900,000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81570008"/>
                  </a:ext>
                </a:extLst>
              </a:tr>
              <a:tr h="294098"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071226"/>
                  </a:ext>
                </a:extLst>
              </a:tr>
              <a:tr h="504169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Total Borrowing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$2,000,000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$800,000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$1.650,000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26979995"/>
                  </a:ext>
                </a:extLst>
              </a:tr>
              <a:tr h="294098"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905653"/>
                  </a:ext>
                </a:extLst>
              </a:tr>
              <a:tr h="294098">
                <a:tc gridSpan="5">
                  <a:txBody>
                    <a:bodyPr/>
                    <a:lstStyle/>
                    <a:p>
                      <a:r>
                        <a:rPr lang="en-US" sz="1200" i="1" dirty="0">
                          <a:latin typeface="Merriweather" panose="00000500000000000000" pitchFamily="2" charset="0"/>
                          <a:ea typeface="Source Sans Pro" panose="020B0503030403020204" pitchFamily="34" charset="0"/>
                        </a:rPr>
                        <a:t>Line Increases from $800,000 to $1,650,000 (+106%)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Merriweather" panose="00000500000000000000" pitchFamily="2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930860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8B83600-C4A4-4027-91C4-FB48B8DDC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7703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3F80"/>
                </a:solidFill>
                <a:latin typeface="Merriweather" panose="00000500000000000000" pitchFamily="2" charset="0"/>
              </a:rPr>
              <a:t>Value Proposition: Maximize the Borrowing Base</a:t>
            </a:r>
          </a:p>
        </p:txBody>
      </p:sp>
    </p:spTree>
    <p:extLst>
      <p:ext uri="{BB962C8B-B14F-4D97-AF65-F5344CB8AC3E}">
        <p14:creationId xmlns:p14="http://schemas.microsoft.com/office/powerpoint/2010/main" val="3828899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9964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3F80"/>
                </a:solidFill>
                <a:latin typeface="Merriweather" panose="00000500000000000000" pitchFamily="2" charset="0"/>
              </a:rPr>
              <a:t>Example: EWCP Asset Based Line of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37" y="1164771"/>
            <a:ext cx="8506047" cy="5108437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80"/>
              </a:spcBef>
              <a:buNone/>
            </a:pPr>
            <a:r>
              <a:rPr lang="en-US" altLang="en-US" b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Company:  </a:t>
            </a:r>
          </a:p>
          <a:p>
            <a:pPr marL="342900" indent="-342900">
              <a:spcBef>
                <a:spcPts val="480"/>
              </a:spcBef>
            </a:pPr>
            <a:r>
              <a:rPr lang="en-US" altLang="en-US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Tool manufacturer $3.5 million/year, supplying auto assembly plants in Mexico, Asia</a:t>
            </a:r>
          </a:p>
          <a:p>
            <a:pPr marL="342900" indent="-342900">
              <a:spcBef>
                <a:spcPts val="480"/>
              </a:spcBef>
            </a:pPr>
            <a:r>
              <a:rPr lang="en-US" altLang="en-US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Employees – 30 </a:t>
            </a:r>
          </a:p>
          <a:p>
            <a:pPr>
              <a:spcBef>
                <a:spcPts val="480"/>
              </a:spcBef>
              <a:buNone/>
            </a:pPr>
            <a:endParaRPr lang="en-US" altLang="en-US" b="1" u="sng" dirty="0">
              <a:solidFill>
                <a:srgbClr val="000000"/>
              </a:solidFill>
              <a:latin typeface="Merriweather" panose="00000500000000000000" pitchFamily="2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80"/>
              </a:spcBef>
              <a:buNone/>
            </a:pPr>
            <a:r>
              <a:rPr lang="en-US" altLang="en-US" b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Order: </a:t>
            </a:r>
          </a:p>
          <a:p>
            <a:pPr marL="342900" indent="-342900">
              <a:spcBef>
                <a:spcPts val="480"/>
              </a:spcBef>
            </a:pPr>
            <a:r>
              <a:rPr lang="en-US" altLang="en-US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Open account invoices to assembly plants . Supported by Export Credit Insurance </a:t>
            </a:r>
          </a:p>
          <a:p>
            <a:pPr marL="342900" indent="-342900">
              <a:spcBef>
                <a:spcPts val="480"/>
              </a:spcBef>
            </a:pPr>
            <a:endParaRPr lang="en-US" altLang="en-US" dirty="0">
              <a:solidFill>
                <a:srgbClr val="000000"/>
              </a:solidFill>
              <a:latin typeface="Merriweather" panose="00000500000000000000" pitchFamily="2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80"/>
              </a:spcBef>
              <a:buNone/>
            </a:pPr>
            <a:r>
              <a:rPr lang="en-US" altLang="en-US" b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Transaction: ABL borrowing base </a:t>
            </a:r>
            <a:r>
              <a:rPr lang="en-US" altLang="en-US" b="1" u="sng" dirty="0">
                <a:solidFill>
                  <a:srgbClr val="0070C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monitored</a:t>
            </a:r>
            <a:r>
              <a:rPr lang="en-US" altLang="en-US" b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 line of credit</a:t>
            </a:r>
          </a:p>
          <a:p>
            <a:pPr marL="342900" indent="-342900">
              <a:spcBef>
                <a:spcPts val="480"/>
              </a:spcBef>
            </a:pPr>
            <a:r>
              <a:rPr lang="en-US" altLang="en-US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Seller provides-  90-day terms</a:t>
            </a:r>
          </a:p>
          <a:p>
            <a:pPr marL="342900" indent="-342900">
              <a:spcBef>
                <a:spcPts val="480"/>
              </a:spcBef>
            </a:pPr>
            <a:endParaRPr lang="en-US" altLang="en-US" dirty="0">
              <a:solidFill>
                <a:srgbClr val="000000"/>
              </a:solidFill>
              <a:latin typeface="Merriweather" panose="00000500000000000000" pitchFamily="2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80"/>
              </a:spcBef>
              <a:buNone/>
            </a:pPr>
            <a:r>
              <a:rPr lang="en-US" altLang="en-US" b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Working Capital Need:</a:t>
            </a:r>
          </a:p>
          <a:p>
            <a:pPr marL="342900" indent="-342900">
              <a:lnSpc>
                <a:spcPct val="120000"/>
              </a:lnSpc>
              <a:spcBef>
                <a:spcPts val="480"/>
              </a:spcBef>
            </a:pPr>
            <a:r>
              <a:rPr lang="en-US" altLang="en-US" i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Loan Amount</a:t>
            </a:r>
            <a:r>
              <a:rPr lang="en-US" altLang="en-US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: $800,000 </a:t>
            </a:r>
            <a:r>
              <a:rPr lang="en-US" altLang="en-US" b="1" dirty="0"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*$5 million maximum  </a:t>
            </a:r>
            <a:r>
              <a:rPr lang="en-US" altLang="en-US" i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SBA Fee:  </a:t>
            </a:r>
            <a:r>
              <a:rPr lang="en-US" altLang="en-US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$1,800</a:t>
            </a:r>
            <a:endParaRPr lang="en-US" altLang="en-US" dirty="0">
              <a:solidFill>
                <a:srgbClr val="FF0000"/>
              </a:solidFill>
              <a:latin typeface="Merriweather" panose="00000500000000000000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480"/>
              </a:spcBef>
            </a:pPr>
            <a:r>
              <a:rPr lang="en-US" altLang="en-US" i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Use of Proceeds</a:t>
            </a:r>
            <a:r>
              <a:rPr lang="en-US" altLang="en-US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: asset-based line of credit, </a:t>
            </a:r>
            <a:r>
              <a:rPr lang="en-US" altLang="en-US" b="1" dirty="0"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90% SBA guaranty </a:t>
            </a:r>
          </a:p>
          <a:p>
            <a:pPr marL="342900" indent="-342900">
              <a:lnSpc>
                <a:spcPct val="120000"/>
              </a:lnSpc>
              <a:spcBef>
                <a:spcPts val="480"/>
              </a:spcBef>
            </a:pPr>
            <a:r>
              <a:rPr lang="en-US" altLang="en-US" i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Collateral</a:t>
            </a:r>
            <a:r>
              <a:rPr lang="en-US" altLang="en-US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: Foreign accounts receivable- 75%* advance rate, Export Inventory- 0%* Advance Rate (</a:t>
            </a:r>
            <a:r>
              <a:rPr lang="en-US" altLang="en-US" b="1" dirty="0"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90% max-75% max*</a:t>
            </a:r>
            <a:r>
              <a:rPr lang="en-US" altLang="en-US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) </a:t>
            </a:r>
          </a:p>
          <a:p>
            <a:pPr marL="342900" indent="-342900">
              <a:lnSpc>
                <a:spcPct val="120000"/>
              </a:lnSpc>
              <a:spcBef>
                <a:spcPts val="480"/>
              </a:spcBef>
            </a:pPr>
            <a:r>
              <a:rPr lang="en-US" altLang="en-US" i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Working Capital Provided:  </a:t>
            </a:r>
            <a:r>
              <a:rPr lang="en-US" altLang="en-US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$800K revolving line used to finance open account terms on sales.</a:t>
            </a:r>
            <a:r>
              <a:rPr lang="en-US" altLang="en-US" dirty="0">
                <a:solidFill>
                  <a:srgbClr val="FF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en-US" dirty="0"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*</a:t>
            </a:r>
            <a:r>
              <a:rPr lang="en-US" altLang="en-US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SBA policy additionally allows for </a:t>
            </a:r>
            <a:r>
              <a:rPr lang="en-US" altLang="en-US" b="1" dirty="0"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75% WIP</a:t>
            </a:r>
          </a:p>
          <a:p>
            <a:pPr>
              <a:buFontTx/>
              <a:buChar char="-"/>
            </a:pPr>
            <a:endParaRPr lang="en-US" sz="2000" dirty="0">
              <a:latin typeface="Merriweather" panose="000005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84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22" y="115779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3F80"/>
                </a:solidFill>
                <a:latin typeface="Merriweather" panose="00000500000000000000" pitchFamily="2" charset="0"/>
              </a:rPr>
              <a:t>Example: EWCP Transaction 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1189"/>
            <a:ext cx="7886700" cy="473562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2400" b="1" u="sng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Company</a:t>
            </a:r>
            <a:r>
              <a:rPr lang="en-US" sz="2400" u="sng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400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457200" indent="-342900">
              <a:spcBef>
                <a:spcPts val="480"/>
              </a:spcBef>
              <a:defRPr/>
            </a:pPr>
            <a:r>
              <a:rPr lang="en-US" sz="2400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Automation firm</a:t>
            </a:r>
          </a:p>
          <a:p>
            <a:pPr marL="457200" indent="-342900">
              <a:spcBef>
                <a:spcPts val="480"/>
              </a:spcBef>
              <a:defRPr/>
            </a:pPr>
            <a:endParaRPr lang="en-US" sz="2400" b="1" u="sng" dirty="0">
              <a:latin typeface="Merriweather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480"/>
              </a:spcBef>
              <a:buNone/>
              <a:defRPr/>
            </a:pPr>
            <a:r>
              <a:rPr lang="en-US" sz="2400" b="1" u="sng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Transaction: Single Transaction</a:t>
            </a:r>
            <a:endParaRPr lang="en-US" sz="2400" dirty="0">
              <a:latin typeface="Merriweather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7472" indent="-347472">
              <a:spcBef>
                <a:spcPts val="480"/>
              </a:spcBef>
              <a:defRPr/>
            </a:pPr>
            <a:r>
              <a:rPr lang="en-US" sz="2400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$3.5 Million equipment to South Africa</a:t>
            </a:r>
          </a:p>
          <a:p>
            <a:pPr marL="285750" lvl="2" indent="0">
              <a:spcBef>
                <a:spcPts val="480"/>
              </a:spcBef>
              <a:buNone/>
              <a:defRPr/>
            </a:pPr>
            <a:endParaRPr lang="en-US" sz="2400" dirty="0">
              <a:latin typeface="Merriweather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480"/>
              </a:spcBef>
              <a:buNone/>
              <a:defRPr/>
            </a:pPr>
            <a:r>
              <a:rPr lang="en-US" sz="2400" b="1" u="sng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Working Capital Need:</a:t>
            </a:r>
          </a:p>
          <a:p>
            <a:pPr marL="347472" indent="-347472">
              <a:lnSpc>
                <a:spcPct val="120000"/>
              </a:lnSpc>
              <a:spcBef>
                <a:spcPts val="480"/>
              </a:spcBef>
              <a:defRPr/>
            </a:pPr>
            <a:r>
              <a:rPr lang="en-US" sz="2400" i="1" u="sng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$2MM facility 90% SBA guaranty</a:t>
            </a:r>
            <a:endParaRPr lang="en-US" sz="2400" b="1" dirty="0">
              <a:latin typeface="Merriweather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7472" indent="-347472">
              <a:lnSpc>
                <a:spcPct val="120000"/>
              </a:lnSpc>
              <a:spcBef>
                <a:spcPts val="480"/>
              </a:spcBef>
              <a:defRPr/>
            </a:pPr>
            <a:r>
              <a:rPr lang="en-US" sz="2400" i="1" u="sng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Use of Proceeds: </a:t>
            </a:r>
            <a:r>
              <a:rPr lang="en-US" sz="2400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Pre-shipment working capital</a:t>
            </a:r>
          </a:p>
          <a:p>
            <a:pPr marL="347472" indent="-347472">
              <a:lnSpc>
                <a:spcPct val="120000"/>
              </a:lnSpc>
              <a:spcBef>
                <a:spcPts val="480"/>
              </a:spcBef>
              <a:defRPr/>
            </a:pPr>
            <a:r>
              <a:rPr lang="en-US" sz="2400" i="1" u="sng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SBA Fee:  </a:t>
            </a:r>
            <a:r>
              <a:rPr lang="en-US" sz="2400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$4,500 (.</a:t>
            </a:r>
            <a:r>
              <a:rPr lang="en-US" sz="2400" b="1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25 of guaranteed amount</a:t>
            </a:r>
            <a:r>
              <a:rPr lang="en-US" sz="2400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2400" i="1" u="sng" dirty="0">
              <a:latin typeface="Merriweather" panose="000005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7472" indent="-347472">
              <a:lnSpc>
                <a:spcPct val="120000"/>
              </a:lnSpc>
              <a:spcBef>
                <a:spcPts val="480"/>
              </a:spcBef>
              <a:defRPr/>
            </a:pPr>
            <a:r>
              <a:rPr lang="en-US" sz="2400" i="1" u="sng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Collateral:</a:t>
            </a:r>
            <a:r>
              <a:rPr lang="en-US" sz="2400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 1st UCC lien on inventory and A/R, </a:t>
            </a:r>
            <a:r>
              <a:rPr lang="en-US" sz="2400" dirty="0">
                <a:solidFill>
                  <a:srgbClr val="CC3538"/>
                </a:solidFill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control </a:t>
            </a:r>
            <a:r>
              <a:rPr lang="en-US" sz="2400" dirty="0">
                <a:latin typeface="Merriweather" panose="000005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account established with bank.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35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3F80"/>
                </a:solidFill>
                <a:latin typeface="Merriweather" panose="00000500000000000000" pitchFamily="2" charset="0"/>
              </a:rPr>
              <a:t>Example: EWCP Standby Letter of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078" y="953755"/>
            <a:ext cx="7886700" cy="4351338"/>
          </a:xfrm>
        </p:spPr>
        <p:txBody>
          <a:bodyPr>
            <a:noAutofit/>
          </a:bodyPr>
          <a:lstStyle/>
          <a:p>
            <a:pPr>
              <a:spcBef>
                <a:spcPts val="480"/>
              </a:spcBef>
              <a:buNone/>
            </a:pPr>
            <a:r>
              <a:rPr lang="en-US" altLang="en-US" sz="2400" b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Company:  </a:t>
            </a:r>
          </a:p>
          <a:p>
            <a:pPr marL="342900" indent="-342900">
              <a:spcBef>
                <a:spcPts val="480"/>
              </a:spcBef>
            </a:pPr>
            <a:r>
              <a:rPr lang="en-US" altLang="en-US" sz="2400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Tool Manufacturer</a:t>
            </a:r>
          </a:p>
          <a:p>
            <a:pPr>
              <a:spcBef>
                <a:spcPts val="480"/>
              </a:spcBef>
              <a:buNone/>
            </a:pPr>
            <a:endParaRPr lang="en-US" altLang="en-US" sz="2400" b="1" u="sng" dirty="0">
              <a:solidFill>
                <a:srgbClr val="000000"/>
              </a:solidFill>
              <a:latin typeface="Merriweather" panose="00000500000000000000" pitchFamily="2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altLang="en-US" sz="2400" b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Transaction:</a:t>
            </a:r>
          </a:p>
          <a:p>
            <a:pPr marL="342900" indent="-342900">
              <a:spcBef>
                <a:spcPts val="480"/>
              </a:spcBef>
            </a:pPr>
            <a:r>
              <a:rPr lang="en-US" altLang="en-US" sz="2400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Provide $6.1M of tooling to Japan</a:t>
            </a:r>
          </a:p>
          <a:p>
            <a:pPr marL="342900" indent="-342900">
              <a:spcBef>
                <a:spcPts val="480"/>
              </a:spcBef>
            </a:pPr>
            <a:r>
              <a:rPr lang="en-US" altLang="en-US" sz="2400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Buyers required Standby letter of credit to secure advance payment</a:t>
            </a:r>
          </a:p>
          <a:p>
            <a:pPr marL="342900" indent="-342900">
              <a:spcBef>
                <a:spcPts val="480"/>
              </a:spcBef>
            </a:pPr>
            <a:endParaRPr lang="en-US" altLang="en-US" sz="2400" dirty="0">
              <a:solidFill>
                <a:srgbClr val="000000"/>
              </a:solidFill>
              <a:latin typeface="Merriweather" panose="00000500000000000000" pitchFamily="2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80"/>
              </a:spcBef>
              <a:buNone/>
            </a:pPr>
            <a:r>
              <a:rPr lang="en-US" altLang="en-US" sz="2400" b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Working Capital Need</a:t>
            </a:r>
          </a:p>
          <a:p>
            <a:pPr marL="342900" indent="-342900">
              <a:lnSpc>
                <a:spcPct val="120000"/>
              </a:lnSpc>
              <a:spcBef>
                <a:spcPts val="480"/>
              </a:spcBef>
            </a:pPr>
            <a:r>
              <a:rPr lang="en-US" altLang="en-US" sz="2400" i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Loan Amount: </a:t>
            </a:r>
            <a:r>
              <a:rPr lang="en-US" altLang="en-US" sz="2400" b="1" dirty="0"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  $950K, 90% SBA guaranty</a:t>
            </a:r>
          </a:p>
          <a:p>
            <a:pPr marL="342900" indent="-342900">
              <a:lnSpc>
                <a:spcPct val="120000"/>
              </a:lnSpc>
              <a:spcBef>
                <a:spcPts val="480"/>
              </a:spcBef>
            </a:pPr>
            <a:r>
              <a:rPr lang="en-US" altLang="en-US" sz="2400" i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Use of Proceed</a:t>
            </a:r>
            <a:r>
              <a:rPr lang="en-US" altLang="en-US" sz="2400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s:</a:t>
            </a:r>
            <a:r>
              <a:rPr lang="en-US" altLang="en-US" sz="2400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 Support Standby L/C for performance bond</a:t>
            </a:r>
          </a:p>
          <a:p>
            <a:pPr marL="342900" indent="-342900">
              <a:lnSpc>
                <a:spcPct val="120000"/>
              </a:lnSpc>
              <a:spcBef>
                <a:spcPts val="480"/>
              </a:spcBef>
            </a:pPr>
            <a:r>
              <a:rPr lang="en-US" altLang="en-US" sz="2400" i="1" u="sng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Collateral:</a:t>
            </a:r>
            <a:r>
              <a:rPr lang="en-US" altLang="en-US" sz="2400" dirty="0">
                <a:solidFill>
                  <a:srgbClr val="000000"/>
                </a:solidFill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altLang="en-US" sz="2400" b="1" dirty="0"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25% </a:t>
            </a:r>
            <a:r>
              <a:rPr lang="en-US" altLang="en-US" sz="2400" dirty="0">
                <a:latin typeface="Merriweather" panose="00000500000000000000" pitchFamily="2" charset="0"/>
                <a:ea typeface="Verdana" pitchFamily="34" charset="0"/>
                <a:cs typeface="Verdana" pitchFamily="34" charset="0"/>
              </a:rPr>
              <a:t>of L/C cash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31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3FD06BD-5A03-4B53-89BB-E8036841A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90" y="222059"/>
            <a:ext cx="7886700" cy="121098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91C9"/>
                </a:solidFill>
              </a:rPr>
              <a:t>Opportunity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5C00D-DAA5-4008-980F-8E18ADA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BC1B0E-3077-4AF3-A686-F246C29C5C76}"/>
              </a:ext>
            </a:extLst>
          </p:cNvPr>
          <p:cNvSpPr txBox="1"/>
          <p:nvPr/>
        </p:nvSpPr>
        <p:spPr>
          <a:xfrm>
            <a:off x="704190" y="1433045"/>
            <a:ext cx="7886699" cy="3813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720"/>
              </a:spcAft>
              <a:buSzPts val="1000"/>
              <a:tabLst>
                <a:tab pos="457200" algn="l"/>
              </a:tabLst>
            </a:pPr>
            <a:r>
              <a:rPr lang="en-US" sz="2800" b="1" dirty="0">
                <a:solidFill>
                  <a:srgbClr val="57575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Deliver business change to become ever more customer focused.</a:t>
            </a:r>
            <a:endParaRPr lang="en-US" sz="2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7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b="1" dirty="0">
              <a:solidFill>
                <a:srgbClr val="575757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720"/>
              </a:spcAft>
              <a:buSzPts val="1000"/>
              <a:tabLst>
                <a:tab pos="457200" algn="l"/>
              </a:tabLst>
            </a:pPr>
            <a:r>
              <a:rPr lang="en-US" sz="2800" b="1" dirty="0">
                <a:solidFill>
                  <a:srgbClr val="57575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Create improved financial products</a:t>
            </a:r>
            <a:r>
              <a:rPr lang="en-US" sz="2800" b="1" dirty="0">
                <a:solidFill>
                  <a:srgbClr val="57575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575757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720"/>
              </a:spcAft>
              <a:buSzPts val="1000"/>
              <a:tabLst>
                <a:tab pos="457200" algn="l"/>
              </a:tabLst>
            </a:pPr>
            <a:endParaRPr lang="en-US" sz="2800" b="1" dirty="0">
              <a:solidFill>
                <a:srgbClr val="575757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720"/>
              </a:spcAft>
              <a:buSzPts val="1000"/>
              <a:tabLst>
                <a:tab pos="457200" algn="l"/>
              </a:tabLst>
            </a:pPr>
            <a:r>
              <a:rPr lang="en-US" sz="3200" b="1" dirty="0">
                <a:solidFill>
                  <a:srgbClr val="0091C9"/>
                </a:solidFill>
                <a:latin typeface="Merriweather" panose="00000500000000000000" pitchFamily="2" charset="0"/>
              </a:rPr>
              <a:t>Solution</a:t>
            </a:r>
            <a:endParaRPr lang="en-US" sz="3200" b="1" dirty="0">
              <a:solidFill>
                <a:srgbClr val="003F80"/>
              </a:solidFill>
              <a:latin typeface="Merriweather" panose="00000500000000000000" pitchFamily="2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720"/>
              </a:spcAft>
              <a:buSzPts val="1000"/>
              <a:tabLst>
                <a:tab pos="457200" algn="l"/>
              </a:tabLst>
            </a:pPr>
            <a:r>
              <a:rPr lang="en-US" sz="2800" b="1" dirty="0">
                <a:latin typeface="Merriweather" panose="00000500000000000000" pitchFamily="2" charset="0"/>
              </a:rPr>
              <a:t>SBA Export Loans 90% Guarantee Programs</a:t>
            </a:r>
            <a:endParaRPr lang="en-US" sz="2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84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6E52-EFDF-41B4-B8DA-4CB48A1CF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29108"/>
            <a:ext cx="6858000" cy="78752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ource sans pro"/>
              </a:rPr>
              <a:t>Thank You!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80FB92-6EF9-4E08-8E4F-C0D378AF35FE}"/>
              </a:ext>
            </a:extLst>
          </p:cNvPr>
          <p:cNvSpPr txBox="1"/>
          <p:nvPr/>
        </p:nvSpPr>
        <p:spPr>
          <a:xfrm>
            <a:off x="906929" y="4730189"/>
            <a:ext cx="74765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Copies of this presentation are available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</a:rPr>
              <a:t>Export Loan Fact Sheets are available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</a:rPr>
              <a:t>e-mail request to theo.hunte@sba.gov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FBE4776-66AD-4700-913C-A8C75AAD0B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26710" y="2667817"/>
            <a:ext cx="3835400" cy="206237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b="0" dirty="0">
                <a:solidFill>
                  <a:schemeClr val="bg1"/>
                </a:solidFill>
                <a:latin typeface="Source sans pro"/>
              </a:rPr>
              <a:t>Theo Samuels-Hunte</a:t>
            </a:r>
          </a:p>
          <a:p>
            <a:pPr>
              <a:spcBef>
                <a:spcPts val="0"/>
              </a:spcBef>
            </a:pPr>
            <a:r>
              <a:rPr lang="en-US" sz="2000" b="0" dirty="0">
                <a:solidFill>
                  <a:schemeClr val="bg1"/>
                </a:solidFill>
                <a:latin typeface="Source sans pro"/>
              </a:rPr>
              <a:t>Export Finance Manager ; PA &amp; DE</a:t>
            </a:r>
          </a:p>
          <a:p>
            <a:pPr>
              <a:spcBef>
                <a:spcPts val="0"/>
              </a:spcBef>
            </a:pPr>
            <a:r>
              <a:rPr lang="en-US" sz="2000" b="0" dirty="0">
                <a:solidFill>
                  <a:schemeClr val="bg1"/>
                </a:solidFill>
                <a:latin typeface="Source sans pro"/>
              </a:rPr>
              <a:t>One Penn Center</a:t>
            </a:r>
          </a:p>
          <a:p>
            <a:pPr>
              <a:spcBef>
                <a:spcPts val="0"/>
              </a:spcBef>
            </a:pPr>
            <a:r>
              <a:rPr lang="en-US" sz="2000" b="0" dirty="0">
                <a:solidFill>
                  <a:schemeClr val="bg1"/>
                </a:solidFill>
                <a:latin typeface="Source sans pro"/>
              </a:rPr>
              <a:t>1617 JKF Blvd| Suite 1580</a:t>
            </a:r>
          </a:p>
          <a:p>
            <a:pPr>
              <a:spcBef>
                <a:spcPts val="0"/>
              </a:spcBef>
            </a:pPr>
            <a:r>
              <a:rPr lang="en-US" sz="2000" b="0" dirty="0">
                <a:solidFill>
                  <a:schemeClr val="bg1"/>
                </a:solidFill>
                <a:latin typeface="Source sans pro"/>
              </a:rPr>
              <a:t>Philadelphia, PA 19103</a:t>
            </a:r>
          </a:p>
        </p:txBody>
      </p:sp>
    </p:spTree>
    <p:extLst>
      <p:ext uri="{BB962C8B-B14F-4D97-AF65-F5344CB8AC3E}">
        <p14:creationId xmlns:p14="http://schemas.microsoft.com/office/powerpoint/2010/main" val="3663033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F2AF26-E252-40DB-958B-1B4FDB12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B66214-06DB-4E55-8998-EAB0388F3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240" y="267763"/>
            <a:ext cx="6968015" cy="34904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2DB5FD-65FF-4C7A-BBED-0096D9043805}"/>
              </a:ext>
            </a:extLst>
          </p:cNvPr>
          <p:cNvSpPr txBox="1"/>
          <p:nvPr/>
        </p:nvSpPr>
        <p:spPr>
          <a:xfrm>
            <a:off x="425303" y="3969633"/>
            <a:ext cx="8396466" cy="2436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i="1" dirty="0">
                <a:solidFill>
                  <a:srgbClr val="242A2F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: </a:t>
            </a:r>
            <a:r>
              <a:rPr lang="en-US" sz="1800" dirty="0">
                <a:solidFill>
                  <a:srgbClr val="242A2F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$5 million 7(a) loan with a two-year term. The SBA guarantee fee on loans over $700,000 is 3.5% for the first $1 million of the guaranteed portion and 3.75% for the rest of the guaranteed portion. </a:t>
            </a:r>
            <a:r>
              <a:rPr lang="en-US" dirty="0">
                <a:solidFill>
                  <a:srgbClr val="242A2F"/>
                </a:solidFill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242A2F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SBA guarantees </a:t>
            </a:r>
            <a:r>
              <a:rPr lang="en-US" sz="1800" dirty="0">
                <a:solidFill>
                  <a:srgbClr val="FF000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75% </a:t>
            </a:r>
            <a:r>
              <a:rPr lang="en-US" sz="1800" dirty="0">
                <a:solidFill>
                  <a:srgbClr val="242A2F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a $5 million loan, or $3.75 million.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242A2F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SBA guarantee fee is 3.5% of $1 million plus 3.75% of $2.75 million, or $138,125.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43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3FD06BD-5A03-4B53-89BB-E8036841A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539" y="68244"/>
            <a:ext cx="7886700" cy="1210986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Opportunity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5C00D-DAA5-4008-980F-8E18ADA7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9D4E1B-A9D3-49A4-9F99-C3119EB60F26}"/>
              </a:ext>
            </a:extLst>
          </p:cNvPr>
          <p:cNvSpPr txBox="1"/>
          <p:nvPr/>
        </p:nvSpPr>
        <p:spPr>
          <a:xfrm>
            <a:off x="446900" y="1372395"/>
            <a:ext cx="8250200" cy="2031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do we identify opportunity?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managers we want to improve our relationship with clients by adding value.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adding value?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Identifying opportunities that will produce a benefit or growth. </a:t>
            </a:r>
          </a:p>
        </p:txBody>
      </p:sp>
      <p:pic>
        <p:nvPicPr>
          <p:cNvPr id="7" name="Picture 6" descr="Changes in the way strategic change is achieved">
            <a:extLst>
              <a:ext uri="{FF2B5EF4-FFF2-40B4-BE49-F238E27FC236}">
                <a16:creationId xmlns:a16="http://schemas.microsoft.com/office/drawing/2014/main" id="{04C2474A-563C-4C08-A656-2B74EFD2BC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74" y="3429000"/>
            <a:ext cx="4880345" cy="264504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FBC1B0E-3077-4AF3-A686-F246C29C5C76}"/>
              </a:ext>
            </a:extLst>
          </p:cNvPr>
          <p:cNvSpPr txBox="1"/>
          <p:nvPr/>
        </p:nvSpPr>
        <p:spPr>
          <a:xfrm>
            <a:off x="491539" y="3713082"/>
            <a:ext cx="3516935" cy="2360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720"/>
              </a:spcAft>
              <a:buSzPts val="1000"/>
              <a:tabLst>
                <a:tab pos="457200" algn="l"/>
              </a:tabLst>
            </a:pPr>
            <a:r>
              <a:rPr lang="en-US" sz="2400" dirty="0">
                <a:solidFill>
                  <a:srgbClr val="57575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Example: PPP| EIDL|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7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57575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Deliver business change to become ever more customer focused.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7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57575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Create improved financial products/solutions</a:t>
            </a:r>
            <a:r>
              <a:rPr lang="en-US" sz="2400" dirty="0">
                <a:solidFill>
                  <a:srgbClr val="57575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2CEDFE-38BA-4A1B-8648-F2A85DEDBDE7}"/>
              </a:ext>
            </a:extLst>
          </p:cNvPr>
          <p:cNvSpPr txBox="1"/>
          <p:nvPr/>
        </p:nvSpPr>
        <p:spPr>
          <a:xfrm>
            <a:off x="5656521" y="6198872"/>
            <a:ext cx="228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https://www.pmi.org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78334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9A867-C516-46E5-9FF6-11695278F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50" y="365126"/>
            <a:ext cx="3657600" cy="102774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3F80"/>
                </a:solidFill>
                <a:latin typeface="Merriweather" panose="00000500000000000000" pitchFamily="2" charset="0"/>
              </a:rPr>
              <a:t>COVID 19 Pandemic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36A53-CC94-4546-AC73-17B12A10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8334" y="1596690"/>
            <a:ext cx="3657600" cy="4391245"/>
          </a:xfrm>
        </p:spPr>
        <p:txBody>
          <a:bodyPr>
            <a:normAutofit lnSpcReduction="10000"/>
          </a:bodyPr>
          <a:lstStyle/>
          <a:p>
            <a:pPr marL="342900" lvl="1" indent="0">
              <a:buNone/>
              <a:defRPr/>
            </a:pPr>
            <a:r>
              <a:rPr lang="en-US" altLang="en-US" sz="2600" dirty="0">
                <a:latin typeface="Source sans pro"/>
              </a:rPr>
              <a:t>As US Small businesses adapt to new market trends, growth will continue as the market picks up. </a:t>
            </a:r>
          </a:p>
          <a:p>
            <a:pPr marL="342900" lvl="1" indent="0">
              <a:buNone/>
              <a:defRPr/>
            </a:pPr>
            <a:endParaRPr lang="en-US" sz="2400" dirty="0"/>
          </a:p>
          <a:p>
            <a:pPr marL="342900" lvl="1" indent="0">
              <a:buNone/>
              <a:defRPr/>
            </a:pPr>
            <a:r>
              <a:rPr lang="en-US" sz="2400" dirty="0"/>
              <a:t>Retail increased 17.7% </a:t>
            </a:r>
          </a:p>
          <a:p>
            <a:pPr marL="342900" lvl="1" indent="0">
              <a:buNone/>
              <a:defRPr/>
            </a:pPr>
            <a:r>
              <a:rPr lang="en-US" sz="1800" dirty="0"/>
              <a:t>New York Times 6/15/20</a:t>
            </a:r>
          </a:p>
          <a:p>
            <a:pPr marL="457200" lvl="1" indent="0">
              <a:buNone/>
              <a:defRPr/>
            </a:pPr>
            <a:endParaRPr lang="en-US" altLang="en-US" dirty="0">
              <a:latin typeface="Source sans pro"/>
            </a:endParaRPr>
          </a:p>
          <a:p>
            <a:pPr marL="457200" lvl="1" indent="0">
              <a:buNone/>
              <a:defRPr/>
            </a:pPr>
            <a:endParaRPr lang="en-US" altLang="en-US" dirty="0">
              <a:latin typeface="Source sans pro"/>
            </a:endParaRPr>
          </a:p>
          <a:p>
            <a:pPr marL="0" indent="0">
              <a:buNone/>
            </a:pPr>
            <a:r>
              <a:rPr lang="en-US" sz="1400" dirty="0"/>
              <a:t>***Source: </a:t>
            </a:r>
            <a:r>
              <a:rPr lang="en-US" sz="1400" dirty="0">
                <a:hlinkClick r:id="rId3"/>
              </a:rPr>
              <a:t>https://www.census.gov/foreign-trade/PressRelea</a:t>
            </a:r>
            <a:r>
              <a:rPr lang="en-US" sz="1400" dirty="0">
                <a:hlinkClick r:id="rId4"/>
              </a:rPr>
              <a:t>se/current_press_release/exh1.pdf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0AB68-41F4-4FB8-8B59-47C2717E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8644A3-A5EA-495F-A240-D9B73C1EF46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503" r="14711"/>
          <a:stretch/>
        </p:blipFill>
        <p:spPr>
          <a:xfrm>
            <a:off x="280341" y="627321"/>
            <a:ext cx="4376720" cy="556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0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30DB0-6C03-46E5-A2E6-2347EB3B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sz="3200" b="1" dirty="0">
                <a:solidFill>
                  <a:srgbClr val="0070C0"/>
                </a:solidFill>
              </a:rPr>
              <a:t>Lower Cost of Finding Overseas Buyers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DBE17-9AA2-4A12-8F61-56C72A667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448" y="1536462"/>
            <a:ext cx="8079415" cy="4974117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1125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SBA Office of International Trade: </a:t>
            </a:r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STEP Grants to the State </a:t>
            </a:r>
            <a:r>
              <a:rPr lang="en-US" sz="24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provides funds to assist with </a:t>
            </a:r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export </a:t>
            </a:r>
            <a:r>
              <a:rPr lang="en-US" sz="24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development programs. </a:t>
            </a:r>
          </a:p>
          <a:p>
            <a:pPr marL="342900" lvl="1">
              <a:spcBef>
                <a:spcPts val="0"/>
              </a:spcBef>
              <a:spcAft>
                <a:spcPts val="1125"/>
              </a:spcAft>
            </a:pP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Business travel and trade missions| Gold Key Service (USFCS or State )</a:t>
            </a:r>
          </a:p>
          <a:p>
            <a:pPr marL="342900" lvl="1">
              <a:spcBef>
                <a:spcPts val="0"/>
              </a:spcBef>
              <a:spcAft>
                <a:spcPts val="1125"/>
              </a:spcAft>
            </a:pP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Due diligence on buyers: reduces lenders risk (USFCS or States)</a:t>
            </a:r>
          </a:p>
          <a:p>
            <a:pPr marL="342900" lvl="1">
              <a:spcBef>
                <a:spcPts val="0"/>
              </a:spcBef>
              <a:spcAft>
                <a:spcPts val="1125"/>
              </a:spcAft>
            </a:pP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Regulatory standards marking for import </a:t>
            </a:r>
            <a:r>
              <a:rPr lang="en-US" sz="2000" dirty="0" err="1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i.e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 EU, CA etc.</a:t>
            </a:r>
          </a:p>
          <a:p>
            <a:pPr marL="342900" lvl="1">
              <a:spcBef>
                <a:spcPts val="0"/>
              </a:spcBef>
              <a:spcAft>
                <a:spcPts val="1125"/>
              </a:spcAft>
            </a:pPr>
            <a:r>
              <a:rPr lang="en-US" sz="2000" dirty="0" err="1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ExporTech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: </a:t>
            </a:r>
            <a:r>
              <a:rPr lang="en-US" sz="2000" dirty="0" err="1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Intl’l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business plan. | Lender participation opportunity</a:t>
            </a:r>
          </a:p>
          <a:p>
            <a:pPr marL="171450" lvl="1" indent="0">
              <a:spcBef>
                <a:spcPts val="0"/>
              </a:spcBef>
              <a:spcAft>
                <a:spcPts val="1125"/>
              </a:spcAft>
              <a:buNone/>
            </a:pPr>
            <a:endParaRPr lang="en-US" sz="14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marL="342900" lvl="1">
              <a:spcBef>
                <a:spcPts val="0"/>
              </a:spcBef>
              <a:spcAft>
                <a:spcPts val="1125"/>
              </a:spcAft>
            </a:pPr>
            <a:r>
              <a:rPr lang="en-US" sz="1200" dirty="0">
                <a:hlinkClick r:id="rId3"/>
              </a:rPr>
              <a:t>https://export.delaware.gov/step-grant/</a:t>
            </a:r>
            <a:endParaRPr lang="en-US" sz="1200" dirty="0"/>
          </a:p>
          <a:p>
            <a:pPr marL="342900" lvl="1">
              <a:spcBef>
                <a:spcPts val="0"/>
              </a:spcBef>
              <a:spcAft>
                <a:spcPts val="1125"/>
              </a:spcAft>
            </a:pPr>
            <a:r>
              <a:rPr lang="en-US" sz="1200" dirty="0">
                <a:hlinkClick r:id="rId4"/>
              </a:rPr>
              <a:t>https://dced.pa.gov/programs/global-access-program-gap/</a:t>
            </a:r>
            <a:endParaRPr lang="en-US" sz="12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71450" lvl="1" indent="0">
              <a:spcBef>
                <a:spcPts val="0"/>
              </a:spcBef>
              <a:spcAft>
                <a:spcPts val="1125"/>
              </a:spcAft>
              <a:buNone/>
            </a:pPr>
            <a:endParaRPr lang="en-US" sz="21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71450" lvl="1" indent="0">
              <a:spcBef>
                <a:spcPts val="0"/>
              </a:spcBef>
              <a:spcAft>
                <a:spcPts val="1125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he US Commercial Service has cut fees by up to 100 % until September 30, 2020. </a:t>
            </a:r>
          </a:p>
          <a:p>
            <a:pPr marL="171450" lvl="1" indent="0">
              <a:spcBef>
                <a:spcPts val="0"/>
              </a:spcBef>
              <a:spcAft>
                <a:spcPts val="1125"/>
              </a:spcAft>
              <a:buNone/>
            </a:pPr>
            <a:r>
              <a:rPr lang="en-US" sz="1200" dirty="0">
                <a:hlinkClick r:id="rId5"/>
              </a:rPr>
              <a:t>https://www.trade.gov/find-buyers-and-partners</a:t>
            </a:r>
            <a:endParaRPr lang="en-US" altLang="en-US" sz="1200" b="1" dirty="0">
              <a:solidFill>
                <a:srgbClr val="FF0000"/>
              </a:solidFill>
              <a:latin typeface="Source sans pro"/>
            </a:endParaRPr>
          </a:p>
          <a:p>
            <a:pPr marL="171450" lvl="1" indent="0">
              <a:spcBef>
                <a:spcPts val="0"/>
              </a:spcBef>
              <a:spcAft>
                <a:spcPts val="1125"/>
              </a:spcAft>
              <a:buNone/>
            </a:pPr>
            <a:endParaRPr lang="en-US" sz="24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lvl="1">
              <a:spcBef>
                <a:spcPts val="0"/>
              </a:spcBef>
              <a:spcAft>
                <a:spcPts val="1125"/>
              </a:spcAft>
            </a:pPr>
            <a:endParaRPr lang="en-US" sz="21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lvl="1">
              <a:spcBef>
                <a:spcPts val="0"/>
              </a:spcBef>
              <a:spcAft>
                <a:spcPts val="1125"/>
              </a:spcAft>
            </a:pPr>
            <a:endParaRPr lang="en-US" sz="2100" dirty="0">
              <a:solidFill>
                <a:srgbClr val="00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953E2-186F-47AF-950F-E05F488D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36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003F80"/>
                </a:solidFill>
                <a:latin typeface="Merriweather" panose="00000500000000000000" pitchFamily="2" charset="0"/>
              </a:rPr>
              <a:t>SBA Export Loans 90% Guarantee Programs</a:t>
            </a:r>
            <a:br>
              <a:rPr lang="en-US" sz="3200" b="1" dirty="0">
                <a:solidFill>
                  <a:srgbClr val="003F80"/>
                </a:solidFill>
                <a:latin typeface="Merriweather" panose="00000500000000000000" pitchFamily="2" charset="0"/>
              </a:rPr>
            </a:br>
            <a:endParaRPr lang="en-US" sz="3200" b="1" dirty="0">
              <a:solidFill>
                <a:srgbClr val="003F80"/>
              </a:solidFill>
              <a:latin typeface="Merriweather" panose="00000500000000000000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7A3480-5C92-4165-848C-03D8EF320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9424"/>
            <a:ext cx="8164476" cy="495432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Merriweather" panose="00000500000000000000" pitchFamily="2" charset="0"/>
              </a:rPr>
              <a:t>Loan guaranties, just like the 7(a) and SBA Express loans</a:t>
            </a:r>
          </a:p>
          <a:p>
            <a:pPr lvl="1"/>
            <a:r>
              <a:rPr lang="en-US" sz="2400" dirty="0">
                <a:latin typeface="Merriweather" panose="00000500000000000000" pitchFamily="2" charset="0"/>
              </a:rPr>
              <a:t>Same eligibility as other SBA loans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Merriweather" panose="00000500000000000000" pitchFamily="2" charset="0"/>
              </a:rPr>
              <a:t>Highest guaranty available to protect the lender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Merriweather" panose="00000500000000000000" pitchFamily="2" charset="0"/>
              </a:rPr>
              <a:t>Diversifying the portfolio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Merriweather" panose="00000500000000000000" pitchFamily="2" charset="0"/>
              </a:rPr>
              <a:t>Competitive tools for borrowers/your clients</a:t>
            </a:r>
          </a:p>
          <a:p>
            <a:pPr>
              <a:lnSpc>
                <a:spcPct val="160000"/>
              </a:lnSpc>
            </a:pPr>
            <a:r>
              <a:rPr lang="en-US" altLang="en-US" sz="2400" dirty="0">
                <a:latin typeface="Merriweather" panose="00000500000000000000" pitchFamily="2" charset="0"/>
              </a:rPr>
              <a:t>I</a:t>
            </a:r>
            <a:r>
              <a:rPr lang="en-US" altLang="en-US" sz="2400" dirty="0">
                <a:latin typeface="Merriweather" panose="00000500000000000000"/>
              </a:rPr>
              <a:t>ndirect Exports:</a:t>
            </a:r>
          </a:p>
          <a:p>
            <a:pPr lvl="2"/>
            <a:r>
              <a:rPr lang="en-US" altLang="en-US" sz="2000" dirty="0">
                <a:latin typeface="Merriweather" panose="00000500000000000000"/>
              </a:rPr>
              <a:t>Manufacturers using an Export Trading Company</a:t>
            </a:r>
          </a:p>
          <a:p>
            <a:pPr lvl="2"/>
            <a:r>
              <a:rPr lang="en-US" altLang="en-US" sz="2000" dirty="0">
                <a:latin typeface="Merriweather" panose="00000500000000000000"/>
              </a:rPr>
              <a:t>Suppliers to other domestic manufacturers that export directly: </a:t>
            </a:r>
            <a:r>
              <a:rPr lang="en-US" altLang="en-US" sz="2000" dirty="0">
                <a:solidFill>
                  <a:schemeClr val="tx2"/>
                </a:solidFill>
                <a:latin typeface="Merriweather" panose="00000500000000000000"/>
              </a:rPr>
              <a:t>supply chain financing solution</a:t>
            </a:r>
          </a:p>
          <a:p>
            <a:endParaRPr lang="en-US" sz="2000" dirty="0">
              <a:latin typeface="Merriweather" panose="00000500000000000000" pitchFamily="2" charset="0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9A867-C516-46E5-9FF6-11695278F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3F80"/>
                </a:solidFill>
                <a:latin typeface="Merriweather" panose="00000500000000000000" pitchFamily="2" charset="0"/>
              </a:rPr>
              <a:t>COVID 19 Pandemic SBA Export Loan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36A53-CC94-4546-AC73-17B12A10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47" y="1638768"/>
            <a:ext cx="8548576" cy="4769504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sz="2800" dirty="0">
                <a:solidFill>
                  <a:srgbClr val="0070C0"/>
                </a:solidFill>
                <a:latin typeface="Source sans pro"/>
                <a:hlinkClick r:id="rId2"/>
              </a:rPr>
              <a:t>Debt Relief for Export Loan Products</a:t>
            </a:r>
            <a:endParaRPr lang="en-US" altLang="en-US" sz="2800" dirty="0">
              <a:solidFill>
                <a:srgbClr val="0070C0"/>
              </a:solidFill>
              <a:latin typeface="Source sans pro"/>
            </a:endParaRPr>
          </a:p>
          <a:p>
            <a:pPr marL="0" indent="0">
              <a:buNone/>
              <a:defRPr/>
            </a:pPr>
            <a:endParaRPr lang="en-US" altLang="en-US" sz="2600" dirty="0">
              <a:solidFill>
                <a:srgbClr val="0070C0"/>
              </a:solidFill>
              <a:latin typeface="Source sans pro"/>
            </a:endParaRPr>
          </a:p>
          <a:p>
            <a:pPr marL="742950" lvl="1" indent="-285750">
              <a:defRPr/>
            </a:pPr>
            <a:r>
              <a:rPr lang="en-US" sz="2600" dirty="0"/>
              <a:t>SBA will pay 6 months of principal, interest, and any extraordinary monthly servicing fees. </a:t>
            </a:r>
          </a:p>
          <a:p>
            <a:pPr marL="457200" lvl="1" indent="0">
              <a:buNone/>
              <a:defRPr/>
            </a:pPr>
            <a:endParaRPr lang="en-US" sz="2600" dirty="0"/>
          </a:p>
          <a:p>
            <a:pPr marL="1085850" lvl="2" indent="-285750">
              <a:defRPr/>
            </a:pPr>
            <a:r>
              <a:rPr lang="en-US" sz="2600" dirty="0"/>
              <a:t>Existing (approved before March 27, 2020) </a:t>
            </a:r>
          </a:p>
          <a:p>
            <a:pPr marL="1085850" lvl="2" indent="-285750">
              <a:defRPr/>
            </a:pPr>
            <a:r>
              <a:rPr lang="en-US" sz="2600" dirty="0">
                <a:solidFill>
                  <a:srgbClr val="FF0000"/>
                </a:solidFill>
              </a:rPr>
              <a:t>Export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Express, EWCP and ITLs </a:t>
            </a:r>
            <a:r>
              <a:rPr lang="en-US" sz="2600" dirty="0"/>
              <a:t>in regular servicing status</a:t>
            </a:r>
          </a:p>
          <a:p>
            <a:pPr marL="800100" lvl="2" indent="0">
              <a:buNone/>
              <a:defRPr/>
            </a:pPr>
            <a:endParaRPr lang="en-US" sz="2600" dirty="0"/>
          </a:p>
          <a:p>
            <a:pPr marL="1085850" lvl="2" indent="-285750">
              <a:defRPr/>
            </a:pPr>
            <a:r>
              <a:rPr lang="en-US" sz="2600" u="sng" dirty="0"/>
              <a:t>New</a:t>
            </a:r>
            <a:r>
              <a:rPr lang="en-US" sz="2600" dirty="0"/>
              <a:t> (approved March 27, 2020 or later) </a:t>
            </a:r>
          </a:p>
          <a:p>
            <a:pPr marL="1085850" lvl="2" indent="-285750">
              <a:defRPr/>
            </a:pPr>
            <a:r>
              <a:rPr lang="en-US" sz="2600" dirty="0">
                <a:solidFill>
                  <a:srgbClr val="FF0000"/>
                </a:solidFill>
              </a:rPr>
              <a:t>Export Express, EWCP and ITLs </a:t>
            </a:r>
            <a:r>
              <a:rPr lang="en-US" sz="2600" dirty="0"/>
              <a:t>approved and disbursed prior to September 27, 2020. </a:t>
            </a:r>
          </a:p>
          <a:p>
            <a:pPr marL="800100" lvl="2" indent="0">
              <a:buNone/>
              <a:defRPr/>
            </a:pPr>
            <a:endParaRPr lang="en-US" sz="2600" dirty="0">
              <a:highlight>
                <a:srgbClr val="FFFF00"/>
              </a:highlight>
            </a:endParaRPr>
          </a:p>
          <a:p>
            <a:pPr marL="742950" lvl="1" indent="-285750">
              <a:defRPr/>
            </a:pPr>
            <a:r>
              <a:rPr lang="en-US" sz="2600" dirty="0">
                <a:highlight>
                  <a:srgbClr val="FFFF00"/>
                </a:highlight>
              </a:rPr>
              <a:t>Borrowers do not need to apply for this assistance. It will be automatically provided.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0AB68-41F4-4FB8-8B59-47C2717E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3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82C2-C156-4D4F-85BA-30E9EE57F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921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3F80"/>
                </a:solidFill>
                <a:latin typeface="Merriweather" panose="00000500000000000000" pitchFamily="2" charset="0"/>
              </a:rPr>
              <a:t>Solution: Export Express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0F491-0C6B-4CF9-B6F3-9C513DE3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548326" y="1244339"/>
                <a:ext cx="8229600" cy="5410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en-US" sz="2000" u="sng" dirty="0">
                    <a:latin typeface="Merriweather" panose="00000500000000000000" pitchFamily="2" charset="0"/>
                  </a:rPr>
                  <a:t>Amounts:</a:t>
                </a:r>
              </a:p>
              <a:p>
                <a:r>
                  <a:rPr lang="en-US" altLang="en-US" sz="2000" dirty="0">
                    <a:latin typeface="Merriweather" panose="00000500000000000000" pitchFamily="2" charset="0"/>
                  </a:rPr>
                  <a:t>Maximum Loan Amount:  500,000</a:t>
                </a:r>
              </a:p>
              <a:p>
                <a:r>
                  <a:rPr lang="en-US" altLang="en-US" sz="2000" dirty="0">
                    <a:latin typeface="Merriweather" panose="00000500000000000000" pitchFamily="2" charset="0"/>
                  </a:rPr>
                  <a:t>Maximum Guarantee:  90% guarantee on loans </a:t>
                </a:r>
                <a14:m>
                  <m:oMath xmlns:m="http://schemas.openxmlformats.org/officeDocument/2006/math">
                    <m:r>
                      <a:rPr lang="en-US" altLang="en-US" sz="2000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altLang="en-US" sz="2000" dirty="0">
                    <a:latin typeface="Merriweather" panose="00000500000000000000" pitchFamily="2" charset="0"/>
                  </a:rPr>
                  <a:t> $350,000; 75% on larger loans</a:t>
                </a:r>
              </a:p>
              <a:p>
                <a:pPr marL="0" indent="0">
                  <a:buNone/>
                </a:pPr>
                <a:r>
                  <a:rPr lang="en-US" altLang="en-US" sz="2000" u="sng" dirty="0">
                    <a:latin typeface="Merriweather" panose="00000500000000000000" pitchFamily="2" charset="0"/>
                  </a:rPr>
                  <a:t>Structure:</a:t>
                </a:r>
              </a:p>
              <a:p>
                <a:r>
                  <a:rPr lang="en-US" altLang="en-US" sz="2000" dirty="0">
                    <a:latin typeface="Merriweather" panose="00000500000000000000" pitchFamily="2" charset="0"/>
                  </a:rPr>
                  <a:t>Term loan or Revolving line that will help </a:t>
                </a:r>
                <a:r>
                  <a:rPr lang="en-US" altLang="en-US" sz="2000" b="1" dirty="0">
                    <a:latin typeface="Merriweather" panose="00000500000000000000" pitchFamily="2" charset="0"/>
                  </a:rPr>
                  <a:t>start or expand exports</a:t>
                </a:r>
              </a:p>
              <a:p>
                <a:pPr lvl="1">
                  <a:defRPr/>
                </a:pPr>
                <a:r>
                  <a:rPr lang="en-US" sz="2000" b="1" dirty="0">
                    <a:latin typeface="Merriweather" panose="00000500000000000000" pitchFamily="2" charset="0"/>
                  </a:rPr>
                  <a:t>working capital </a:t>
                </a:r>
                <a:r>
                  <a:rPr lang="en-US" sz="2000" dirty="0">
                    <a:latin typeface="Merriweather" panose="00000500000000000000" pitchFamily="2" charset="0"/>
                  </a:rPr>
                  <a:t>– Inventory, A/R, Marketing</a:t>
                </a:r>
                <a:endParaRPr lang="en-US" sz="2000" b="1" dirty="0">
                  <a:latin typeface="Merriweather" panose="00000500000000000000" pitchFamily="2" charset="0"/>
                </a:endParaRPr>
              </a:p>
              <a:p>
                <a:pPr lvl="1">
                  <a:defRPr/>
                </a:pPr>
                <a:r>
                  <a:rPr lang="en-US" sz="2000" b="1" dirty="0">
                    <a:latin typeface="Merriweather" panose="00000500000000000000" pitchFamily="2" charset="0"/>
                  </a:rPr>
                  <a:t>standby letters of credit </a:t>
                </a:r>
                <a:r>
                  <a:rPr lang="en-US" sz="2000" dirty="0">
                    <a:latin typeface="Merriweather" panose="00000500000000000000" pitchFamily="2" charset="0"/>
                  </a:rPr>
                  <a:t>– Often required by international buyers</a:t>
                </a:r>
              </a:p>
              <a:p>
                <a:pPr lvl="1">
                  <a:defRPr/>
                </a:pPr>
                <a:r>
                  <a:rPr lang="en-US" sz="2000" b="1" dirty="0">
                    <a:latin typeface="Merriweather" panose="00000500000000000000" pitchFamily="2" charset="0"/>
                  </a:rPr>
                  <a:t>fixed assets </a:t>
                </a:r>
                <a:r>
                  <a:rPr lang="en-US" sz="2000" dirty="0">
                    <a:latin typeface="Merriweather" panose="00000500000000000000" pitchFamily="2" charset="0"/>
                  </a:rPr>
                  <a:t>– Equipment and Real Estate</a:t>
                </a:r>
              </a:p>
              <a:p>
                <a:pPr lvl="1">
                  <a:defRPr/>
                </a:pPr>
                <a:r>
                  <a:rPr lang="en-US" sz="2000" b="1" dirty="0">
                    <a:latin typeface="Merriweather" panose="00000500000000000000" pitchFamily="2" charset="0"/>
                  </a:rPr>
                  <a:t>refinancing</a:t>
                </a:r>
                <a:r>
                  <a:rPr lang="en-US" sz="2000" dirty="0">
                    <a:latin typeface="Merriweather" panose="00000500000000000000" pitchFamily="2" charset="0"/>
                  </a:rPr>
                  <a:t> – contributing to export growth</a:t>
                </a:r>
              </a:p>
              <a:p>
                <a:pPr>
                  <a:defRPr/>
                </a:pPr>
                <a:r>
                  <a:rPr lang="en-US" sz="2000" dirty="0">
                    <a:latin typeface="Merriweather" panose="00000500000000000000" pitchFamily="2" charset="0"/>
                  </a:rPr>
                  <a:t>Use lender’s own underwriting/collateral standards – same as </a:t>
                </a:r>
                <a:r>
                  <a:rPr lang="en-US" sz="2000" dirty="0" err="1">
                    <a:latin typeface="Merriweather" panose="00000500000000000000" pitchFamily="2" charset="0"/>
                  </a:rPr>
                  <a:t>SBAExpress</a:t>
                </a:r>
                <a:endParaRPr lang="en-US" sz="2000" dirty="0">
                  <a:latin typeface="Merriweather" panose="00000500000000000000" pitchFamily="2" charset="0"/>
                </a:endParaRPr>
              </a:p>
              <a:p>
                <a:pPr>
                  <a:defRPr/>
                </a:pPr>
                <a:r>
                  <a:rPr lang="en-US" sz="2000" dirty="0">
                    <a:latin typeface="Merriweather" panose="00000500000000000000" pitchFamily="2" charset="0"/>
                  </a:rPr>
                  <a:t>Delegated approval authority – requires Separate Supplemental Agreement (over 600 banks approved nationwide)</a:t>
                </a:r>
              </a:p>
              <a:p>
                <a:pPr>
                  <a:defRPr/>
                </a:pPr>
                <a:r>
                  <a:rPr lang="en-US" sz="2000" dirty="0">
                    <a:latin typeface="Merriweather" panose="00000500000000000000" pitchFamily="2" charset="0"/>
                  </a:rPr>
                  <a:t>E-Tran Submission, </a:t>
                </a:r>
                <a:r>
                  <a:rPr lang="en-US" sz="2000" u="sng" dirty="0">
                    <a:latin typeface="Merriweather" panose="00000500000000000000" pitchFamily="2" charset="0"/>
                  </a:rPr>
                  <a:t>not</a:t>
                </a:r>
                <a:r>
                  <a:rPr lang="en-US" sz="2000" dirty="0">
                    <a:latin typeface="Merriweather" panose="00000500000000000000" pitchFamily="2" charset="0"/>
                  </a:rPr>
                  <a:t> on </a:t>
                </a:r>
                <a:r>
                  <a:rPr lang="en-US" sz="2000" dirty="0" err="1">
                    <a:latin typeface="Merriweather" panose="00000500000000000000" pitchFamily="2" charset="0"/>
                  </a:rPr>
                  <a:t>SBAOne</a:t>
                </a:r>
                <a:r>
                  <a:rPr lang="en-US" sz="2000" dirty="0">
                    <a:latin typeface="Merriweather" panose="00000500000000000000" pitchFamily="2" charset="0"/>
                  </a:rPr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en-US" sz="2400" dirty="0"/>
              </a:p>
              <a:p>
                <a:pPr>
                  <a:buFontTx/>
                  <a:buNone/>
                </a:pPr>
                <a:endParaRPr lang="en-US" altLang="en-US" sz="2400" dirty="0"/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26" y="1244339"/>
                <a:ext cx="8229600" cy="5410200"/>
              </a:xfrm>
              <a:prstGeom prst="rect">
                <a:avLst/>
              </a:prstGeom>
              <a:blipFill>
                <a:blip r:embed="rId2"/>
                <a:stretch>
                  <a:fillRect l="-815" t="-1126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9605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3E7F"/>
                </a:solidFill>
                <a:latin typeface="Merriweather" panose="00000500000000000000" pitchFamily="2" charset="0"/>
              </a:rPr>
              <a:t>Example: Export Express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4802184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2000" b="1" u="sng" dirty="0">
                <a:solidFill>
                  <a:prstClr val="black"/>
                </a:solidFill>
                <a:latin typeface="Merriweather" panose="00000500000000000000" pitchFamily="2" charset="0"/>
                <a:ea typeface="Source Sans Pro" panose="020B0503030403020204" pitchFamily="34" charset="0"/>
              </a:rPr>
              <a:t>Company: 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solidFill>
                  <a:prstClr val="black"/>
                </a:solidFill>
                <a:latin typeface="Merriweather" panose="00000500000000000000" pitchFamily="2" charset="0"/>
                <a:ea typeface="Source Sans Pro" panose="020B0503030403020204" pitchFamily="34" charset="0"/>
              </a:rPr>
              <a:t>Manufacturer of automotive components</a:t>
            </a:r>
            <a:endParaRPr lang="en-US" sz="2000" b="1" u="sng" dirty="0">
              <a:latin typeface="Merriweather" panose="00000500000000000000" pitchFamily="2" charset="0"/>
              <a:ea typeface="Source Sans Pro" panose="020B0503030403020204" pitchFamily="34" charset="0"/>
            </a:endParaRPr>
          </a:p>
          <a:p>
            <a:pPr marL="0" indent="0">
              <a:buNone/>
              <a:defRPr/>
            </a:pPr>
            <a:r>
              <a:rPr lang="en-US" sz="2000" b="1" u="sng" dirty="0">
                <a:latin typeface="Merriweather" panose="00000500000000000000" pitchFamily="2" charset="0"/>
                <a:ea typeface="Source Sans Pro" panose="020B0503030403020204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sz="2000" b="1" u="sng" dirty="0">
                <a:latin typeface="Merriweather" panose="00000500000000000000" pitchFamily="2" charset="0"/>
                <a:ea typeface="Source Sans Pro" panose="020B0503030403020204" pitchFamily="34" charset="0"/>
              </a:rPr>
              <a:t>Transaction: </a:t>
            </a:r>
          </a:p>
          <a:p>
            <a:pPr>
              <a:defRPr/>
            </a:pP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Several contracts with Ford Motor (Indirect Export)</a:t>
            </a:r>
          </a:p>
          <a:p>
            <a:pPr>
              <a:defRPr/>
            </a:pP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$200,000 line of credit with a 90% SBA Guaranty  </a:t>
            </a:r>
          </a:p>
          <a:p>
            <a:pPr>
              <a:defRPr/>
            </a:pP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No borrowing base requirements </a:t>
            </a:r>
          </a:p>
          <a:p>
            <a:pPr>
              <a:defRPr/>
            </a:pP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Collateral- 2</a:t>
            </a:r>
            <a:r>
              <a:rPr lang="en-US" sz="2000" baseline="30000" dirty="0">
                <a:latin typeface="Merriweather" panose="00000500000000000000" pitchFamily="2" charset="0"/>
                <a:ea typeface="Source Sans Pro" panose="020B0503030403020204" pitchFamily="34" charset="0"/>
              </a:rPr>
              <a:t>nd</a:t>
            </a: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 lien on all assets, priority lien on Ford A/R</a:t>
            </a:r>
          </a:p>
          <a:p>
            <a:pPr marL="0" indent="0">
              <a:buNone/>
              <a:defRPr/>
            </a:pPr>
            <a:endParaRPr lang="en-US" sz="2000" b="1" u="sng" dirty="0">
              <a:latin typeface="Merriweather" panose="00000500000000000000" pitchFamily="2" charset="0"/>
              <a:ea typeface="Source Sans Pro" panose="020B0503030403020204" pitchFamily="34" charset="0"/>
            </a:endParaRPr>
          </a:p>
          <a:p>
            <a:pPr marL="0" indent="0">
              <a:buNone/>
              <a:defRPr/>
            </a:pPr>
            <a:r>
              <a:rPr lang="en-US" sz="2000" b="1" u="sng" dirty="0">
                <a:latin typeface="Merriweather" panose="00000500000000000000" pitchFamily="2" charset="0"/>
                <a:ea typeface="Source Sans Pro" panose="020B0503030403020204" pitchFamily="34" charset="0"/>
              </a:rPr>
              <a:t>Use of Proceeds</a:t>
            </a:r>
          </a:p>
          <a:p>
            <a:pPr>
              <a:defRPr/>
            </a:pPr>
            <a:r>
              <a:rPr lang="en-US" sz="2000" dirty="0">
                <a:latin typeface="Merriweather" panose="00000500000000000000" pitchFamily="2" charset="0"/>
                <a:ea typeface="Source Sans Pro" panose="020B0503030403020204" pitchFamily="34" charset="0"/>
              </a:rPr>
              <a:t>Used for production costs and to carry A/R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1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D78D1-A6AE-4F6A-B2E1-732BCE164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3F80"/>
                </a:solidFill>
                <a:latin typeface="Merriweather" panose="00000500000000000000" pitchFamily="2" charset="0"/>
              </a:rPr>
              <a:t>Solution: International Trade Loans (ITL)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FC2E9-9AD7-4793-8697-D5B171E77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1151"/>
            <a:ext cx="7886700" cy="51017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200" u="sng" dirty="0">
                <a:latin typeface="Merriweather" panose="00000500000000000000" pitchFamily="2" charset="0"/>
              </a:rPr>
              <a:t>Amounts:  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latin typeface="Merriweather" panose="00000500000000000000" pitchFamily="2" charset="0"/>
              </a:rPr>
              <a:t>Maximum Loan Amount: $5.0 million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latin typeface="Merriweather" panose="00000500000000000000" pitchFamily="2" charset="0"/>
              </a:rPr>
              <a:t>Maximum Guarantee: 90%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latin typeface="Merriweather" panose="00000500000000000000" pitchFamily="2" charset="0"/>
              </a:rPr>
              <a:t>Maximum SBA guaranteed portion: $4.5 Million ($4 Million for working capital)</a:t>
            </a:r>
          </a:p>
          <a:p>
            <a:pPr marL="0" indent="0">
              <a:buNone/>
              <a:defRPr/>
            </a:pPr>
            <a:r>
              <a:rPr lang="en-US" sz="2200" u="sng" dirty="0">
                <a:latin typeface="Merriweather" panose="00000500000000000000" pitchFamily="2" charset="0"/>
              </a:rPr>
              <a:t>Structure:</a:t>
            </a:r>
          </a:p>
          <a:p>
            <a:pPr>
              <a:defRPr/>
            </a:pPr>
            <a:r>
              <a:rPr lang="en-US" sz="2200" dirty="0">
                <a:latin typeface="Merriweather" panose="00000500000000000000" pitchFamily="2" charset="0"/>
              </a:rPr>
              <a:t>Term loan credit facility</a:t>
            </a:r>
          </a:p>
          <a:p>
            <a:pPr>
              <a:defRPr/>
            </a:pPr>
            <a:r>
              <a:rPr lang="en-US" sz="2200" dirty="0">
                <a:latin typeface="Merriweather" panose="00000500000000000000" pitchFamily="2" charset="0"/>
              </a:rPr>
              <a:t>Use of proceeds: permanent working capital, debt refinance, machinery 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latin typeface="Merriweather" panose="00000500000000000000" pitchFamily="2" charset="0"/>
              </a:rPr>
              <a:t>Standard 7(a) eligibility requirements, plus 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200" dirty="0">
                <a:latin typeface="Merriweather" panose="00000500000000000000" pitchFamily="2" charset="0"/>
              </a:rPr>
              <a:t>The loan proceeds will significantly expand an existing export market or develop new export markets OR The applicant business has been adversely affected by import competition</a:t>
            </a:r>
          </a:p>
          <a:p>
            <a:pPr lvl="1">
              <a:buNone/>
              <a:defRPr/>
            </a:pPr>
            <a:r>
              <a:rPr lang="en-US" sz="2200" dirty="0">
                <a:latin typeface="Merriweather" panose="00000500000000000000" pitchFamily="2" charset="0"/>
              </a:rPr>
              <a:t>   </a:t>
            </a:r>
            <a:r>
              <a:rPr lang="en-US" sz="2200" u="sng" dirty="0">
                <a:latin typeface="Merriweather" panose="00000500000000000000" pitchFamily="2" charset="0"/>
              </a:rPr>
              <a:t>AND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200" dirty="0">
                <a:latin typeface="Merriweather" panose="00000500000000000000" pitchFamily="2" charset="0"/>
              </a:rPr>
              <a:t>will improve the applicant’s competitive position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200" dirty="0">
                <a:latin typeface="Merriweather" panose="00000500000000000000" pitchFamily="2" charset="0"/>
              </a:rPr>
              <a:t>An Export Business Plan is required</a:t>
            </a:r>
            <a:endParaRPr lang="en-US" sz="2200" dirty="0">
              <a:latin typeface="Merriweather" panose="000005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21716-7910-4197-B50A-41C1010C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059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AD34633EEFCF4B958F66DC7799CBE1" ma:contentTypeVersion="10" ma:contentTypeDescription="Create a new document." ma:contentTypeScope="" ma:versionID="a97b531bd5ee2e31f49101ad3b4547d8">
  <xsd:schema xmlns:xsd="http://www.w3.org/2001/XMLSchema" xmlns:xs="http://www.w3.org/2001/XMLSchema" xmlns:p="http://schemas.microsoft.com/office/2006/metadata/properties" xmlns:ns3="00114250-4ca9-4094-b2dc-df5348eb6dd3" xmlns:ns4="5a7d02d9-09b1-4171-b875-bfbeb8c2f84f" targetNamespace="http://schemas.microsoft.com/office/2006/metadata/properties" ma:root="true" ma:fieldsID="f261230e0a8653acb1dd3a653d24ecf9" ns3:_="" ns4:_="">
    <xsd:import namespace="00114250-4ca9-4094-b2dc-df5348eb6dd3"/>
    <xsd:import namespace="5a7d02d9-09b1-4171-b875-bfbeb8c2f8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14250-4ca9-4094-b2dc-df5348eb6d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7d02d9-09b1-4171-b875-bfbeb8c2f84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8DDC5F-418E-4F9D-A0FF-AB1205C3C0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9BF5F0-DF86-4E94-AC72-F7B9E5E5579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53312D6-9C77-4B50-8F13-A62D40D82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114250-4ca9-4094-b2dc-df5348eb6dd3"/>
    <ds:schemaRef ds:uri="5a7d02d9-09b1-4171-b875-bfbeb8c2f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6087</TotalTime>
  <Words>1531</Words>
  <Application>Microsoft Office PowerPoint</Application>
  <PresentationFormat>On-screen Show (4:3)</PresentationFormat>
  <Paragraphs>258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 Math</vt:lpstr>
      <vt:lpstr>Merriweather</vt:lpstr>
      <vt:lpstr>Source sans pro</vt:lpstr>
      <vt:lpstr>Source sans pro</vt:lpstr>
      <vt:lpstr>Source sans pro</vt:lpstr>
      <vt:lpstr>Symbol</vt:lpstr>
      <vt:lpstr>Office Theme</vt:lpstr>
      <vt:lpstr>SBA | Office of International Trade </vt:lpstr>
      <vt:lpstr>Opportunity</vt:lpstr>
      <vt:lpstr>COVID 19 Pandemic Impact</vt:lpstr>
      <vt:lpstr> Lower Cost of Finding Overseas Buyers</vt:lpstr>
      <vt:lpstr>SBA Export Loans 90% Guarantee Programs </vt:lpstr>
      <vt:lpstr>COVID 19 Pandemic SBA Export Loan Changes</vt:lpstr>
      <vt:lpstr>Solution: Export Express</vt:lpstr>
      <vt:lpstr>Example: Export Express</vt:lpstr>
      <vt:lpstr>Solution: International Trade Loans (ITL)</vt:lpstr>
      <vt:lpstr>Example: International Trade Loan (ITL)</vt:lpstr>
      <vt:lpstr>Solution: Export Working Capital Program (EWCP)</vt:lpstr>
      <vt:lpstr>Value Proposition: Maximize the Borrowing Base</vt:lpstr>
      <vt:lpstr>Example: EWCP Asset Based Line of Credit</vt:lpstr>
      <vt:lpstr>Example: EWCP Transaction Based</vt:lpstr>
      <vt:lpstr>Example: EWCP Standby Letter of Credit</vt:lpstr>
      <vt:lpstr>Opportunity</vt:lpstr>
      <vt:lpstr>Thank You!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Gibson, Patricia M</dc:creator>
  <cp:lastModifiedBy>Theophilus Samuels-Hunte</cp:lastModifiedBy>
  <cp:revision>98</cp:revision>
  <cp:lastPrinted>2018-02-13T00:27:10Z</cp:lastPrinted>
  <dcterms:created xsi:type="dcterms:W3CDTF">2018-03-01T14:28:41Z</dcterms:created>
  <dcterms:modified xsi:type="dcterms:W3CDTF">2020-06-18T13:53:15Z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0x010100C5AD34633EEFCF4B958F66DC7799CBE1</vt:lpwstr>
  </property>
</Properties>
</file>