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6" r:id="rId4"/>
    <p:sldId id="258" r:id="rId5"/>
    <p:sldId id="268" r:id="rId6"/>
    <p:sldId id="259" r:id="rId7"/>
    <p:sldId id="260" r:id="rId8"/>
    <p:sldId id="261" r:id="rId9"/>
    <p:sldId id="262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2FDCF2-97C9-4ECA-B8E7-8577192562B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3FDB30-A11A-4540-9297-EE306913BCE4}">
      <dgm:prSet phldrT="[Text]" custT="1"/>
      <dgm:spPr/>
      <dgm:t>
        <a:bodyPr/>
        <a:lstStyle/>
        <a:p>
          <a:r>
            <a:rPr lang="th-TH" sz="2400" dirty="0" smtClean="0"/>
            <a:t>บริษัทประกันภัย</a:t>
          </a:r>
          <a:endParaRPr lang="en-US" sz="2400" dirty="0"/>
        </a:p>
      </dgm:t>
    </dgm:pt>
    <dgm:pt modelId="{ADB47E8D-3795-4B51-949F-CD8100415B8C}" type="parTrans" cxnId="{FED99AD4-968D-403A-96E3-0ECE0D3E1BB3}">
      <dgm:prSet/>
      <dgm:spPr/>
      <dgm:t>
        <a:bodyPr/>
        <a:lstStyle/>
        <a:p>
          <a:endParaRPr lang="en-US" sz="2400"/>
        </a:p>
      </dgm:t>
    </dgm:pt>
    <dgm:pt modelId="{56BE4802-3DB2-4B46-ADDC-2CD3CDF7856D}" type="sibTrans" cxnId="{FED99AD4-968D-403A-96E3-0ECE0D3E1BB3}">
      <dgm:prSet/>
      <dgm:spPr/>
      <dgm:t>
        <a:bodyPr/>
        <a:lstStyle/>
        <a:p>
          <a:endParaRPr lang="en-US" sz="2400"/>
        </a:p>
      </dgm:t>
    </dgm:pt>
    <dgm:pt modelId="{FF3D8535-1D10-451D-8EDF-1C35AAF87872}">
      <dgm:prSet phldrT="[Text]" custT="1"/>
      <dgm:spPr/>
      <dgm:t>
        <a:bodyPr/>
        <a:lstStyle/>
        <a:p>
          <a:r>
            <a:rPr lang="th-TH" sz="2400" dirty="0" smtClean="0"/>
            <a:t>ดอกเบี้ย</a:t>
          </a:r>
          <a:endParaRPr lang="en-US" sz="2400" dirty="0"/>
        </a:p>
      </dgm:t>
    </dgm:pt>
    <dgm:pt modelId="{89DCE048-DCD2-4465-99EE-EC6410C6078D}" type="parTrans" cxnId="{80EC2D95-0F74-40C7-8D1A-AE86CA424A1B}">
      <dgm:prSet custT="1"/>
      <dgm:spPr/>
      <dgm:t>
        <a:bodyPr/>
        <a:lstStyle/>
        <a:p>
          <a:endParaRPr lang="en-US" sz="900"/>
        </a:p>
      </dgm:t>
    </dgm:pt>
    <dgm:pt modelId="{10068110-B3C9-46FA-B913-A136BE64A3AA}" type="sibTrans" cxnId="{80EC2D95-0F74-40C7-8D1A-AE86CA424A1B}">
      <dgm:prSet/>
      <dgm:spPr/>
      <dgm:t>
        <a:bodyPr/>
        <a:lstStyle/>
        <a:p>
          <a:endParaRPr lang="en-US" sz="2400"/>
        </a:p>
      </dgm:t>
    </dgm:pt>
    <dgm:pt modelId="{5CC7B4FA-78E1-4A49-9F58-528BF324BF2D}">
      <dgm:prSet phldrT="[Text]" custT="1"/>
      <dgm:spPr/>
      <dgm:t>
        <a:bodyPr/>
        <a:lstStyle/>
        <a:p>
          <a:r>
            <a:rPr lang="th-TH" sz="2400" dirty="0" smtClean="0"/>
            <a:t>ตลาดทุน</a:t>
          </a:r>
          <a:endParaRPr lang="en-US" sz="2400" dirty="0"/>
        </a:p>
      </dgm:t>
    </dgm:pt>
    <dgm:pt modelId="{613BB3F7-F16F-408D-BC83-3A512F201FA2}" type="parTrans" cxnId="{3234C073-639F-43C5-ABDB-A540AFCDC236}">
      <dgm:prSet custT="1"/>
      <dgm:spPr/>
      <dgm:t>
        <a:bodyPr/>
        <a:lstStyle/>
        <a:p>
          <a:endParaRPr lang="en-US" sz="700"/>
        </a:p>
      </dgm:t>
    </dgm:pt>
    <dgm:pt modelId="{EFBA6970-3EDC-4CD7-9C84-FB6DD48646AB}" type="sibTrans" cxnId="{3234C073-639F-43C5-ABDB-A540AFCDC236}">
      <dgm:prSet/>
      <dgm:spPr/>
      <dgm:t>
        <a:bodyPr/>
        <a:lstStyle/>
        <a:p>
          <a:endParaRPr lang="en-US" sz="2400"/>
        </a:p>
      </dgm:t>
    </dgm:pt>
    <dgm:pt modelId="{EBF1C6F8-B96F-448C-91B9-3C9E7CF73CFB}">
      <dgm:prSet phldrT="[Text]" custT="1"/>
      <dgm:spPr/>
      <dgm:t>
        <a:bodyPr/>
        <a:lstStyle/>
        <a:p>
          <a:r>
            <a:rPr lang="th-TH" sz="2400" dirty="0" smtClean="0"/>
            <a:t>เครดิต (พันธบัตร)</a:t>
          </a:r>
          <a:endParaRPr lang="en-US" sz="2400" dirty="0"/>
        </a:p>
      </dgm:t>
    </dgm:pt>
    <dgm:pt modelId="{7265903D-F472-46D9-A383-280C1875DF00}" type="parTrans" cxnId="{085CBA20-BF1D-4C51-AD8E-44BA508EC177}">
      <dgm:prSet custT="1"/>
      <dgm:spPr/>
      <dgm:t>
        <a:bodyPr/>
        <a:lstStyle/>
        <a:p>
          <a:endParaRPr lang="en-US" sz="700"/>
        </a:p>
      </dgm:t>
    </dgm:pt>
    <dgm:pt modelId="{89C90A3F-7F30-4ED2-98AE-C7A91094C15E}" type="sibTrans" cxnId="{085CBA20-BF1D-4C51-AD8E-44BA508EC177}">
      <dgm:prSet/>
      <dgm:spPr/>
      <dgm:t>
        <a:bodyPr/>
        <a:lstStyle/>
        <a:p>
          <a:endParaRPr lang="en-US" sz="2400"/>
        </a:p>
      </dgm:t>
    </dgm:pt>
    <dgm:pt modelId="{8CCE132A-164A-4B01-A4CB-619B79F25728}">
      <dgm:prSet phldrT="[Text]" custT="1"/>
      <dgm:spPr/>
      <dgm:t>
        <a:bodyPr/>
        <a:lstStyle/>
        <a:p>
          <a:r>
            <a:rPr lang="th-TH" sz="2400" dirty="0" smtClean="0"/>
            <a:t>เงินเฟ้อ</a:t>
          </a:r>
          <a:endParaRPr lang="en-US" sz="2400" dirty="0"/>
        </a:p>
      </dgm:t>
    </dgm:pt>
    <dgm:pt modelId="{E8381A0A-A693-43FE-B7CE-BAD11CF282E6}" type="parTrans" cxnId="{6DA70B2A-576D-4C49-8AA9-5DDFDFE33FDF}">
      <dgm:prSet custT="1"/>
      <dgm:spPr/>
      <dgm:t>
        <a:bodyPr/>
        <a:lstStyle/>
        <a:p>
          <a:endParaRPr lang="en-US" sz="700"/>
        </a:p>
      </dgm:t>
    </dgm:pt>
    <dgm:pt modelId="{4572689E-F48B-4BDC-BBFB-263268E16B50}" type="sibTrans" cxnId="{6DA70B2A-576D-4C49-8AA9-5DDFDFE33FDF}">
      <dgm:prSet/>
      <dgm:spPr/>
      <dgm:t>
        <a:bodyPr/>
        <a:lstStyle/>
        <a:p>
          <a:endParaRPr lang="en-US" sz="2400"/>
        </a:p>
      </dgm:t>
    </dgm:pt>
    <dgm:pt modelId="{97E748A2-3D4A-4994-8222-CF66EC5CC710}">
      <dgm:prSet phldrT="[Text]" custT="1"/>
      <dgm:spPr/>
      <dgm:t>
        <a:bodyPr/>
        <a:lstStyle/>
        <a:p>
          <a:r>
            <a:rPr lang="th-TH" sz="2400" dirty="0" smtClean="0"/>
            <a:t>ภัยพิบัติขนาดใหญ่</a:t>
          </a:r>
          <a:endParaRPr lang="en-US" sz="2400" dirty="0"/>
        </a:p>
      </dgm:t>
    </dgm:pt>
    <dgm:pt modelId="{7E8A9AEB-59E1-47ED-951D-BAF97A3C51B1}" type="parTrans" cxnId="{A1EFCAB3-E126-4733-87BD-63FA4A03C8C8}">
      <dgm:prSet custT="1"/>
      <dgm:spPr/>
      <dgm:t>
        <a:bodyPr/>
        <a:lstStyle/>
        <a:p>
          <a:endParaRPr lang="en-US" sz="700"/>
        </a:p>
      </dgm:t>
    </dgm:pt>
    <dgm:pt modelId="{731F40D4-60F1-446A-8B03-7806CF1C5C63}" type="sibTrans" cxnId="{A1EFCAB3-E126-4733-87BD-63FA4A03C8C8}">
      <dgm:prSet/>
      <dgm:spPr/>
      <dgm:t>
        <a:bodyPr/>
        <a:lstStyle/>
        <a:p>
          <a:endParaRPr lang="en-US" sz="2400"/>
        </a:p>
      </dgm:t>
    </dgm:pt>
    <dgm:pt modelId="{C1C78C6D-53D2-4AE4-B730-33E6E902F9B2}">
      <dgm:prSet phldrT="[Text]" custT="1"/>
      <dgm:spPr/>
      <dgm:t>
        <a:bodyPr/>
        <a:lstStyle/>
        <a:p>
          <a:r>
            <a:rPr lang="en-US" sz="2400" dirty="0" smtClean="0"/>
            <a:t>Counterparty Risk</a:t>
          </a:r>
          <a:endParaRPr lang="th-TH" sz="2400" dirty="0" smtClean="0"/>
        </a:p>
        <a:p>
          <a:r>
            <a:rPr lang="th-TH" sz="2400" dirty="0" smtClean="0"/>
            <a:t>(ประกันภัยต่อ)</a:t>
          </a:r>
          <a:endParaRPr lang="en-US" sz="2400" dirty="0"/>
        </a:p>
      </dgm:t>
    </dgm:pt>
    <dgm:pt modelId="{B15BE944-F944-4C22-91FE-D4E72AF535E1}" type="parTrans" cxnId="{0B43D71B-10C1-4297-94D6-C3537109B009}">
      <dgm:prSet custT="1"/>
      <dgm:spPr/>
      <dgm:t>
        <a:bodyPr/>
        <a:lstStyle/>
        <a:p>
          <a:endParaRPr lang="en-US" sz="900"/>
        </a:p>
      </dgm:t>
    </dgm:pt>
    <dgm:pt modelId="{864F525A-F3E7-4252-BA05-9BAAA6BD9B90}" type="sibTrans" cxnId="{0B43D71B-10C1-4297-94D6-C3537109B009}">
      <dgm:prSet/>
      <dgm:spPr/>
      <dgm:t>
        <a:bodyPr/>
        <a:lstStyle/>
        <a:p>
          <a:endParaRPr lang="en-US" sz="2400"/>
        </a:p>
      </dgm:t>
    </dgm:pt>
    <dgm:pt modelId="{5935EEFE-7796-4C42-B14A-05C1B006000D}" type="pres">
      <dgm:prSet presAssocID="{512FDCF2-97C9-4ECA-B8E7-8577192562B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E8240E7-5787-4717-807A-51EB0DB7CF04}" type="pres">
      <dgm:prSet presAssocID="{123FDB30-A11A-4540-9297-EE306913BCE4}" presName="root1" presStyleCnt="0"/>
      <dgm:spPr/>
    </dgm:pt>
    <dgm:pt modelId="{45DB98F1-FBAB-4230-8D6D-0590533C470E}" type="pres">
      <dgm:prSet presAssocID="{123FDB30-A11A-4540-9297-EE306913BCE4}" presName="LevelOneTextNode" presStyleLbl="node0" presStyleIdx="0" presStyleCnt="1" custScaleX="1846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BE6353-47E2-46ED-9B22-7EC6007D3F95}" type="pres">
      <dgm:prSet presAssocID="{123FDB30-A11A-4540-9297-EE306913BCE4}" presName="level2hierChild" presStyleCnt="0"/>
      <dgm:spPr/>
    </dgm:pt>
    <dgm:pt modelId="{327E7236-03BE-4172-A7AC-1FA5011954A9}" type="pres">
      <dgm:prSet presAssocID="{89DCE048-DCD2-4465-99EE-EC6410C6078D}" presName="conn2-1" presStyleLbl="parChTrans1D2" presStyleIdx="0" presStyleCnt="6"/>
      <dgm:spPr/>
    </dgm:pt>
    <dgm:pt modelId="{F6CE4307-3D93-40C6-B57A-463220C82646}" type="pres">
      <dgm:prSet presAssocID="{89DCE048-DCD2-4465-99EE-EC6410C6078D}" presName="connTx" presStyleLbl="parChTrans1D2" presStyleIdx="0" presStyleCnt="6"/>
      <dgm:spPr/>
    </dgm:pt>
    <dgm:pt modelId="{79DE1399-3B9D-4748-8731-8D862FD3E0A1}" type="pres">
      <dgm:prSet presAssocID="{FF3D8535-1D10-451D-8EDF-1C35AAF87872}" presName="root2" presStyleCnt="0"/>
      <dgm:spPr/>
    </dgm:pt>
    <dgm:pt modelId="{AD830F96-BDDE-40CF-8D44-6F97BC93435B}" type="pres">
      <dgm:prSet presAssocID="{FF3D8535-1D10-451D-8EDF-1C35AAF87872}" presName="LevelTwoTextNode" presStyleLbl="node2" presStyleIdx="0" presStyleCnt="6" custScaleX="18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B9B7DD-CB0E-4349-BC53-3872876A0FC7}" type="pres">
      <dgm:prSet presAssocID="{FF3D8535-1D10-451D-8EDF-1C35AAF87872}" presName="level3hierChild" presStyleCnt="0"/>
      <dgm:spPr/>
    </dgm:pt>
    <dgm:pt modelId="{88983196-B89F-4881-B536-6CF41AD3473F}" type="pres">
      <dgm:prSet presAssocID="{7265903D-F472-46D9-A383-280C1875DF00}" presName="conn2-1" presStyleLbl="parChTrans1D2" presStyleIdx="1" presStyleCnt="6"/>
      <dgm:spPr/>
    </dgm:pt>
    <dgm:pt modelId="{55242BD2-0B31-4785-97A6-F16DD7841B62}" type="pres">
      <dgm:prSet presAssocID="{7265903D-F472-46D9-A383-280C1875DF00}" presName="connTx" presStyleLbl="parChTrans1D2" presStyleIdx="1" presStyleCnt="6"/>
      <dgm:spPr/>
    </dgm:pt>
    <dgm:pt modelId="{49DDEDC3-782B-472C-99DB-DDAE779E9C93}" type="pres">
      <dgm:prSet presAssocID="{EBF1C6F8-B96F-448C-91B9-3C9E7CF73CFB}" presName="root2" presStyleCnt="0"/>
      <dgm:spPr/>
    </dgm:pt>
    <dgm:pt modelId="{CE4F4310-104A-4A55-99CC-47B4ED6552A2}" type="pres">
      <dgm:prSet presAssocID="{EBF1C6F8-B96F-448C-91B9-3C9E7CF73CFB}" presName="LevelTwoTextNode" presStyleLbl="node2" presStyleIdx="1" presStyleCnt="6" custScaleX="18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A0B4CB-E4CB-446C-A2CC-C6A0895FF979}" type="pres">
      <dgm:prSet presAssocID="{EBF1C6F8-B96F-448C-91B9-3C9E7CF73CFB}" presName="level3hierChild" presStyleCnt="0"/>
      <dgm:spPr/>
    </dgm:pt>
    <dgm:pt modelId="{B0292B8C-F888-4CF9-88B8-49056DCA70ED}" type="pres">
      <dgm:prSet presAssocID="{613BB3F7-F16F-408D-BC83-3A512F201FA2}" presName="conn2-1" presStyleLbl="parChTrans1D2" presStyleIdx="2" presStyleCnt="6"/>
      <dgm:spPr/>
    </dgm:pt>
    <dgm:pt modelId="{153C24DF-B1C5-4B51-9C74-C25C4D66506B}" type="pres">
      <dgm:prSet presAssocID="{613BB3F7-F16F-408D-BC83-3A512F201FA2}" presName="connTx" presStyleLbl="parChTrans1D2" presStyleIdx="2" presStyleCnt="6"/>
      <dgm:spPr/>
    </dgm:pt>
    <dgm:pt modelId="{51593982-6B9A-45D4-99C9-2C177B39704D}" type="pres">
      <dgm:prSet presAssocID="{5CC7B4FA-78E1-4A49-9F58-528BF324BF2D}" presName="root2" presStyleCnt="0"/>
      <dgm:spPr/>
    </dgm:pt>
    <dgm:pt modelId="{9733A82E-DFE4-43BB-8C95-CBE1E0CC9A63}" type="pres">
      <dgm:prSet presAssocID="{5CC7B4FA-78E1-4A49-9F58-528BF324BF2D}" presName="LevelTwoTextNode" presStyleLbl="node2" presStyleIdx="2" presStyleCnt="6" custScaleX="183636">
        <dgm:presLayoutVars>
          <dgm:chPref val="3"/>
        </dgm:presLayoutVars>
      </dgm:prSet>
      <dgm:spPr/>
    </dgm:pt>
    <dgm:pt modelId="{ECE43E44-B7A6-4113-AAFF-D4EE386FEE72}" type="pres">
      <dgm:prSet presAssocID="{5CC7B4FA-78E1-4A49-9F58-528BF324BF2D}" presName="level3hierChild" presStyleCnt="0"/>
      <dgm:spPr/>
    </dgm:pt>
    <dgm:pt modelId="{F1D519F7-95D2-4B48-B3CB-158741317067}" type="pres">
      <dgm:prSet presAssocID="{E8381A0A-A693-43FE-B7CE-BAD11CF282E6}" presName="conn2-1" presStyleLbl="parChTrans1D2" presStyleIdx="3" presStyleCnt="6"/>
      <dgm:spPr/>
    </dgm:pt>
    <dgm:pt modelId="{57B39CE0-CDB9-4314-809D-6702B406E5AC}" type="pres">
      <dgm:prSet presAssocID="{E8381A0A-A693-43FE-B7CE-BAD11CF282E6}" presName="connTx" presStyleLbl="parChTrans1D2" presStyleIdx="3" presStyleCnt="6"/>
      <dgm:spPr/>
    </dgm:pt>
    <dgm:pt modelId="{E575F73B-437D-401F-AF18-F5C8F4307843}" type="pres">
      <dgm:prSet presAssocID="{8CCE132A-164A-4B01-A4CB-619B79F25728}" presName="root2" presStyleCnt="0"/>
      <dgm:spPr/>
    </dgm:pt>
    <dgm:pt modelId="{0E37187D-C538-407D-9E3C-E0664AAC9124}" type="pres">
      <dgm:prSet presAssocID="{8CCE132A-164A-4B01-A4CB-619B79F25728}" presName="LevelTwoTextNode" presStyleLbl="node2" presStyleIdx="3" presStyleCnt="6" custScaleX="18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4F20D0-35CC-4BFC-8A46-086C87A5E62C}" type="pres">
      <dgm:prSet presAssocID="{8CCE132A-164A-4B01-A4CB-619B79F25728}" presName="level3hierChild" presStyleCnt="0"/>
      <dgm:spPr/>
    </dgm:pt>
    <dgm:pt modelId="{973F540F-407E-4FD2-93C8-54D1F3771B2A}" type="pres">
      <dgm:prSet presAssocID="{7E8A9AEB-59E1-47ED-951D-BAF97A3C51B1}" presName="conn2-1" presStyleLbl="parChTrans1D2" presStyleIdx="4" presStyleCnt="6"/>
      <dgm:spPr/>
    </dgm:pt>
    <dgm:pt modelId="{07DACEA8-E5FC-4623-A5CB-FDE03BC08367}" type="pres">
      <dgm:prSet presAssocID="{7E8A9AEB-59E1-47ED-951D-BAF97A3C51B1}" presName="connTx" presStyleLbl="parChTrans1D2" presStyleIdx="4" presStyleCnt="6"/>
      <dgm:spPr/>
    </dgm:pt>
    <dgm:pt modelId="{A27A9AF6-D525-4473-8C05-3559E45744BF}" type="pres">
      <dgm:prSet presAssocID="{97E748A2-3D4A-4994-8222-CF66EC5CC710}" presName="root2" presStyleCnt="0"/>
      <dgm:spPr/>
    </dgm:pt>
    <dgm:pt modelId="{4EF5C98E-6404-4CBA-8521-2DD3547E254A}" type="pres">
      <dgm:prSet presAssocID="{97E748A2-3D4A-4994-8222-CF66EC5CC710}" presName="LevelTwoTextNode" presStyleLbl="node2" presStyleIdx="4" presStyleCnt="6" custScaleX="1836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3227AF-6D34-4419-8A2A-2D3DEEE2CDF8}" type="pres">
      <dgm:prSet presAssocID="{97E748A2-3D4A-4994-8222-CF66EC5CC710}" presName="level3hierChild" presStyleCnt="0"/>
      <dgm:spPr/>
    </dgm:pt>
    <dgm:pt modelId="{5CA36CA3-4220-4E8F-8DCE-56AAB73083ED}" type="pres">
      <dgm:prSet presAssocID="{B15BE944-F944-4C22-91FE-D4E72AF535E1}" presName="conn2-1" presStyleLbl="parChTrans1D2" presStyleIdx="5" presStyleCnt="6"/>
      <dgm:spPr/>
    </dgm:pt>
    <dgm:pt modelId="{AE72B7DC-EDFF-40DB-81F6-B9E834FF7A54}" type="pres">
      <dgm:prSet presAssocID="{B15BE944-F944-4C22-91FE-D4E72AF535E1}" presName="connTx" presStyleLbl="parChTrans1D2" presStyleIdx="5" presStyleCnt="6"/>
      <dgm:spPr/>
    </dgm:pt>
    <dgm:pt modelId="{395C4862-DCFA-4855-ABAC-9B46CE9CF314}" type="pres">
      <dgm:prSet presAssocID="{C1C78C6D-53D2-4AE4-B730-33E6E902F9B2}" presName="root2" presStyleCnt="0"/>
      <dgm:spPr/>
    </dgm:pt>
    <dgm:pt modelId="{82252856-04C5-4A19-A398-A8AF2F01E391}" type="pres">
      <dgm:prSet presAssocID="{C1C78C6D-53D2-4AE4-B730-33E6E902F9B2}" presName="LevelTwoTextNode" presStyleLbl="node2" presStyleIdx="5" presStyleCnt="6" custScaleX="1838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CAD947-AFA8-4146-9D93-B81A89413510}" type="pres">
      <dgm:prSet presAssocID="{C1C78C6D-53D2-4AE4-B730-33E6E902F9B2}" presName="level3hierChild" presStyleCnt="0"/>
      <dgm:spPr/>
    </dgm:pt>
  </dgm:ptLst>
  <dgm:cxnLst>
    <dgm:cxn modelId="{163B72DB-5A15-4769-866C-F130B8CD5406}" type="presOf" srcId="{512FDCF2-97C9-4ECA-B8E7-8577192562BC}" destId="{5935EEFE-7796-4C42-B14A-05C1B006000D}" srcOrd="0" destOrd="0" presId="urn:microsoft.com/office/officeart/2005/8/layout/hierarchy2"/>
    <dgm:cxn modelId="{07BC510B-192C-43B3-8FDD-7A55393F35B6}" type="presOf" srcId="{B15BE944-F944-4C22-91FE-D4E72AF535E1}" destId="{5CA36CA3-4220-4E8F-8DCE-56AAB73083ED}" srcOrd="0" destOrd="0" presId="urn:microsoft.com/office/officeart/2005/8/layout/hierarchy2"/>
    <dgm:cxn modelId="{3234C073-639F-43C5-ABDB-A540AFCDC236}" srcId="{123FDB30-A11A-4540-9297-EE306913BCE4}" destId="{5CC7B4FA-78E1-4A49-9F58-528BF324BF2D}" srcOrd="2" destOrd="0" parTransId="{613BB3F7-F16F-408D-BC83-3A512F201FA2}" sibTransId="{EFBA6970-3EDC-4CD7-9C84-FB6DD48646AB}"/>
    <dgm:cxn modelId="{281FD372-A8E1-44E9-A668-5FDEA5589AD7}" type="presOf" srcId="{7265903D-F472-46D9-A383-280C1875DF00}" destId="{88983196-B89F-4881-B536-6CF41AD3473F}" srcOrd="0" destOrd="0" presId="urn:microsoft.com/office/officeart/2005/8/layout/hierarchy2"/>
    <dgm:cxn modelId="{33AF3488-63F5-4E07-AF2C-69EC2253C7AB}" type="presOf" srcId="{E8381A0A-A693-43FE-B7CE-BAD11CF282E6}" destId="{57B39CE0-CDB9-4314-809D-6702B406E5AC}" srcOrd="1" destOrd="0" presId="urn:microsoft.com/office/officeart/2005/8/layout/hierarchy2"/>
    <dgm:cxn modelId="{D649A684-A634-4908-9C3C-D2EF9A532D29}" type="presOf" srcId="{FF3D8535-1D10-451D-8EDF-1C35AAF87872}" destId="{AD830F96-BDDE-40CF-8D44-6F97BC93435B}" srcOrd="0" destOrd="0" presId="urn:microsoft.com/office/officeart/2005/8/layout/hierarchy2"/>
    <dgm:cxn modelId="{9F1505F9-5E80-40C0-B77F-48EF4EFDF8BC}" type="presOf" srcId="{613BB3F7-F16F-408D-BC83-3A512F201FA2}" destId="{153C24DF-B1C5-4B51-9C74-C25C4D66506B}" srcOrd="1" destOrd="0" presId="urn:microsoft.com/office/officeart/2005/8/layout/hierarchy2"/>
    <dgm:cxn modelId="{6DA70B2A-576D-4C49-8AA9-5DDFDFE33FDF}" srcId="{123FDB30-A11A-4540-9297-EE306913BCE4}" destId="{8CCE132A-164A-4B01-A4CB-619B79F25728}" srcOrd="3" destOrd="0" parTransId="{E8381A0A-A693-43FE-B7CE-BAD11CF282E6}" sibTransId="{4572689E-F48B-4BDC-BBFB-263268E16B50}"/>
    <dgm:cxn modelId="{2CF1A734-EAEC-418D-B418-644C3C3E22CD}" type="presOf" srcId="{123FDB30-A11A-4540-9297-EE306913BCE4}" destId="{45DB98F1-FBAB-4230-8D6D-0590533C470E}" srcOrd="0" destOrd="0" presId="urn:microsoft.com/office/officeart/2005/8/layout/hierarchy2"/>
    <dgm:cxn modelId="{80EC2D95-0F74-40C7-8D1A-AE86CA424A1B}" srcId="{123FDB30-A11A-4540-9297-EE306913BCE4}" destId="{FF3D8535-1D10-451D-8EDF-1C35AAF87872}" srcOrd="0" destOrd="0" parTransId="{89DCE048-DCD2-4465-99EE-EC6410C6078D}" sibTransId="{10068110-B3C9-46FA-B913-A136BE64A3AA}"/>
    <dgm:cxn modelId="{7BAB55AF-33F7-4B2E-B4B2-6CD4567FEAE1}" type="presOf" srcId="{5CC7B4FA-78E1-4A49-9F58-528BF324BF2D}" destId="{9733A82E-DFE4-43BB-8C95-CBE1E0CC9A63}" srcOrd="0" destOrd="0" presId="urn:microsoft.com/office/officeart/2005/8/layout/hierarchy2"/>
    <dgm:cxn modelId="{E0E50168-3FD0-460D-90D8-5F38892EE773}" type="presOf" srcId="{C1C78C6D-53D2-4AE4-B730-33E6E902F9B2}" destId="{82252856-04C5-4A19-A398-A8AF2F01E391}" srcOrd="0" destOrd="0" presId="urn:microsoft.com/office/officeart/2005/8/layout/hierarchy2"/>
    <dgm:cxn modelId="{E88C1035-A9A3-4D00-A482-8258E041E397}" type="presOf" srcId="{89DCE048-DCD2-4465-99EE-EC6410C6078D}" destId="{F6CE4307-3D93-40C6-B57A-463220C82646}" srcOrd="1" destOrd="0" presId="urn:microsoft.com/office/officeart/2005/8/layout/hierarchy2"/>
    <dgm:cxn modelId="{B0BFC088-4E18-491A-A20F-D340B6E5A83E}" type="presOf" srcId="{8CCE132A-164A-4B01-A4CB-619B79F25728}" destId="{0E37187D-C538-407D-9E3C-E0664AAC9124}" srcOrd="0" destOrd="0" presId="urn:microsoft.com/office/officeart/2005/8/layout/hierarchy2"/>
    <dgm:cxn modelId="{FED99AD4-968D-403A-96E3-0ECE0D3E1BB3}" srcId="{512FDCF2-97C9-4ECA-B8E7-8577192562BC}" destId="{123FDB30-A11A-4540-9297-EE306913BCE4}" srcOrd="0" destOrd="0" parTransId="{ADB47E8D-3795-4B51-949F-CD8100415B8C}" sibTransId="{56BE4802-3DB2-4B46-ADDC-2CD3CDF7856D}"/>
    <dgm:cxn modelId="{03682227-1CE9-4B72-9324-A0CB0526B452}" type="presOf" srcId="{E8381A0A-A693-43FE-B7CE-BAD11CF282E6}" destId="{F1D519F7-95D2-4B48-B3CB-158741317067}" srcOrd="0" destOrd="0" presId="urn:microsoft.com/office/officeart/2005/8/layout/hierarchy2"/>
    <dgm:cxn modelId="{A1EFCAB3-E126-4733-87BD-63FA4A03C8C8}" srcId="{123FDB30-A11A-4540-9297-EE306913BCE4}" destId="{97E748A2-3D4A-4994-8222-CF66EC5CC710}" srcOrd="4" destOrd="0" parTransId="{7E8A9AEB-59E1-47ED-951D-BAF97A3C51B1}" sibTransId="{731F40D4-60F1-446A-8B03-7806CF1C5C63}"/>
    <dgm:cxn modelId="{4A8D7132-CF2E-46ED-91D8-61D2347BE08E}" type="presOf" srcId="{97E748A2-3D4A-4994-8222-CF66EC5CC710}" destId="{4EF5C98E-6404-4CBA-8521-2DD3547E254A}" srcOrd="0" destOrd="0" presId="urn:microsoft.com/office/officeart/2005/8/layout/hierarchy2"/>
    <dgm:cxn modelId="{377C3E9C-7037-45DF-B0EA-D559ADA7942B}" type="presOf" srcId="{7E8A9AEB-59E1-47ED-951D-BAF97A3C51B1}" destId="{07DACEA8-E5FC-4623-A5CB-FDE03BC08367}" srcOrd="1" destOrd="0" presId="urn:microsoft.com/office/officeart/2005/8/layout/hierarchy2"/>
    <dgm:cxn modelId="{0B43D71B-10C1-4297-94D6-C3537109B009}" srcId="{123FDB30-A11A-4540-9297-EE306913BCE4}" destId="{C1C78C6D-53D2-4AE4-B730-33E6E902F9B2}" srcOrd="5" destOrd="0" parTransId="{B15BE944-F944-4C22-91FE-D4E72AF535E1}" sibTransId="{864F525A-F3E7-4252-BA05-9BAAA6BD9B90}"/>
    <dgm:cxn modelId="{94B1A2E8-5D9A-4A48-897C-69C8FF40F16F}" type="presOf" srcId="{EBF1C6F8-B96F-448C-91B9-3C9E7CF73CFB}" destId="{CE4F4310-104A-4A55-99CC-47B4ED6552A2}" srcOrd="0" destOrd="0" presId="urn:microsoft.com/office/officeart/2005/8/layout/hierarchy2"/>
    <dgm:cxn modelId="{EDAB397A-7A90-49C6-8CF3-E6811A7A8565}" type="presOf" srcId="{613BB3F7-F16F-408D-BC83-3A512F201FA2}" destId="{B0292B8C-F888-4CF9-88B8-49056DCA70ED}" srcOrd="0" destOrd="0" presId="urn:microsoft.com/office/officeart/2005/8/layout/hierarchy2"/>
    <dgm:cxn modelId="{C8E83BDC-608F-4006-B852-B58586025989}" type="presOf" srcId="{7E8A9AEB-59E1-47ED-951D-BAF97A3C51B1}" destId="{973F540F-407E-4FD2-93C8-54D1F3771B2A}" srcOrd="0" destOrd="0" presId="urn:microsoft.com/office/officeart/2005/8/layout/hierarchy2"/>
    <dgm:cxn modelId="{DD015BE8-97C8-45D9-8754-E64E8B27F7CE}" type="presOf" srcId="{89DCE048-DCD2-4465-99EE-EC6410C6078D}" destId="{327E7236-03BE-4172-A7AC-1FA5011954A9}" srcOrd="0" destOrd="0" presId="urn:microsoft.com/office/officeart/2005/8/layout/hierarchy2"/>
    <dgm:cxn modelId="{5C5071E2-828C-4CB8-9C42-E7ECB1C58DBF}" type="presOf" srcId="{7265903D-F472-46D9-A383-280C1875DF00}" destId="{55242BD2-0B31-4785-97A6-F16DD7841B62}" srcOrd="1" destOrd="0" presId="urn:microsoft.com/office/officeart/2005/8/layout/hierarchy2"/>
    <dgm:cxn modelId="{085CBA20-BF1D-4C51-AD8E-44BA508EC177}" srcId="{123FDB30-A11A-4540-9297-EE306913BCE4}" destId="{EBF1C6F8-B96F-448C-91B9-3C9E7CF73CFB}" srcOrd="1" destOrd="0" parTransId="{7265903D-F472-46D9-A383-280C1875DF00}" sibTransId="{89C90A3F-7F30-4ED2-98AE-C7A91094C15E}"/>
    <dgm:cxn modelId="{6D48953A-8554-42CD-A3C3-8B20DD0D9686}" type="presOf" srcId="{B15BE944-F944-4C22-91FE-D4E72AF535E1}" destId="{AE72B7DC-EDFF-40DB-81F6-B9E834FF7A54}" srcOrd="1" destOrd="0" presId="urn:microsoft.com/office/officeart/2005/8/layout/hierarchy2"/>
    <dgm:cxn modelId="{555920D4-E60E-4DED-B453-E947B071E983}" type="presParOf" srcId="{5935EEFE-7796-4C42-B14A-05C1B006000D}" destId="{6E8240E7-5787-4717-807A-51EB0DB7CF04}" srcOrd="0" destOrd="0" presId="urn:microsoft.com/office/officeart/2005/8/layout/hierarchy2"/>
    <dgm:cxn modelId="{27D8FB5D-B405-46D8-A39A-28616E3C9477}" type="presParOf" srcId="{6E8240E7-5787-4717-807A-51EB0DB7CF04}" destId="{45DB98F1-FBAB-4230-8D6D-0590533C470E}" srcOrd="0" destOrd="0" presId="urn:microsoft.com/office/officeart/2005/8/layout/hierarchy2"/>
    <dgm:cxn modelId="{B23367C4-BCE4-4BF0-8942-06BE29ABC606}" type="presParOf" srcId="{6E8240E7-5787-4717-807A-51EB0DB7CF04}" destId="{70BE6353-47E2-46ED-9B22-7EC6007D3F95}" srcOrd="1" destOrd="0" presId="urn:microsoft.com/office/officeart/2005/8/layout/hierarchy2"/>
    <dgm:cxn modelId="{0A727E4F-E4F6-46B1-BC2F-E0E0BF8D887A}" type="presParOf" srcId="{70BE6353-47E2-46ED-9B22-7EC6007D3F95}" destId="{327E7236-03BE-4172-A7AC-1FA5011954A9}" srcOrd="0" destOrd="0" presId="urn:microsoft.com/office/officeart/2005/8/layout/hierarchy2"/>
    <dgm:cxn modelId="{E1B0BF19-36EF-46A2-B451-FA01755ABECA}" type="presParOf" srcId="{327E7236-03BE-4172-A7AC-1FA5011954A9}" destId="{F6CE4307-3D93-40C6-B57A-463220C82646}" srcOrd="0" destOrd="0" presId="urn:microsoft.com/office/officeart/2005/8/layout/hierarchy2"/>
    <dgm:cxn modelId="{79C5F897-FE81-4329-91C9-6F855B1E69AF}" type="presParOf" srcId="{70BE6353-47E2-46ED-9B22-7EC6007D3F95}" destId="{79DE1399-3B9D-4748-8731-8D862FD3E0A1}" srcOrd="1" destOrd="0" presId="urn:microsoft.com/office/officeart/2005/8/layout/hierarchy2"/>
    <dgm:cxn modelId="{FF745FE0-D7A4-4CA6-A648-EC7A4ED94713}" type="presParOf" srcId="{79DE1399-3B9D-4748-8731-8D862FD3E0A1}" destId="{AD830F96-BDDE-40CF-8D44-6F97BC93435B}" srcOrd="0" destOrd="0" presId="urn:microsoft.com/office/officeart/2005/8/layout/hierarchy2"/>
    <dgm:cxn modelId="{E2E4263B-4F49-41CE-8CAB-A3F4E2D49827}" type="presParOf" srcId="{79DE1399-3B9D-4748-8731-8D862FD3E0A1}" destId="{74B9B7DD-CB0E-4349-BC53-3872876A0FC7}" srcOrd="1" destOrd="0" presId="urn:microsoft.com/office/officeart/2005/8/layout/hierarchy2"/>
    <dgm:cxn modelId="{0A4FB1B4-8DFD-44D1-8CA9-2D55E8EB3F26}" type="presParOf" srcId="{70BE6353-47E2-46ED-9B22-7EC6007D3F95}" destId="{88983196-B89F-4881-B536-6CF41AD3473F}" srcOrd="2" destOrd="0" presId="urn:microsoft.com/office/officeart/2005/8/layout/hierarchy2"/>
    <dgm:cxn modelId="{BB3EFABE-8E43-4F35-A838-C408A84D39DD}" type="presParOf" srcId="{88983196-B89F-4881-B536-6CF41AD3473F}" destId="{55242BD2-0B31-4785-97A6-F16DD7841B62}" srcOrd="0" destOrd="0" presId="urn:microsoft.com/office/officeart/2005/8/layout/hierarchy2"/>
    <dgm:cxn modelId="{76592E84-BB14-4C6D-80B4-45AD82E67FD7}" type="presParOf" srcId="{70BE6353-47E2-46ED-9B22-7EC6007D3F95}" destId="{49DDEDC3-782B-472C-99DB-DDAE779E9C93}" srcOrd="3" destOrd="0" presId="urn:microsoft.com/office/officeart/2005/8/layout/hierarchy2"/>
    <dgm:cxn modelId="{3D889C3F-0AA9-4677-860C-3498736A3CCB}" type="presParOf" srcId="{49DDEDC3-782B-472C-99DB-DDAE779E9C93}" destId="{CE4F4310-104A-4A55-99CC-47B4ED6552A2}" srcOrd="0" destOrd="0" presId="urn:microsoft.com/office/officeart/2005/8/layout/hierarchy2"/>
    <dgm:cxn modelId="{13DD8B32-BC19-4EDD-AA31-639A9D40C5AE}" type="presParOf" srcId="{49DDEDC3-782B-472C-99DB-DDAE779E9C93}" destId="{A2A0B4CB-E4CB-446C-A2CC-C6A0895FF979}" srcOrd="1" destOrd="0" presId="urn:microsoft.com/office/officeart/2005/8/layout/hierarchy2"/>
    <dgm:cxn modelId="{EF987DB5-9670-4103-877D-CB9D5C6AB834}" type="presParOf" srcId="{70BE6353-47E2-46ED-9B22-7EC6007D3F95}" destId="{B0292B8C-F888-4CF9-88B8-49056DCA70ED}" srcOrd="4" destOrd="0" presId="urn:microsoft.com/office/officeart/2005/8/layout/hierarchy2"/>
    <dgm:cxn modelId="{6346886A-280F-4D25-82A6-42EEBFAFBD30}" type="presParOf" srcId="{B0292B8C-F888-4CF9-88B8-49056DCA70ED}" destId="{153C24DF-B1C5-4B51-9C74-C25C4D66506B}" srcOrd="0" destOrd="0" presId="urn:microsoft.com/office/officeart/2005/8/layout/hierarchy2"/>
    <dgm:cxn modelId="{92898D87-7811-4AD3-A765-62926AF8F163}" type="presParOf" srcId="{70BE6353-47E2-46ED-9B22-7EC6007D3F95}" destId="{51593982-6B9A-45D4-99C9-2C177B39704D}" srcOrd="5" destOrd="0" presId="urn:microsoft.com/office/officeart/2005/8/layout/hierarchy2"/>
    <dgm:cxn modelId="{158C87C8-D8F4-48B5-A898-3C478596E558}" type="presParOf" srcId="{51593982-6B9A-45D4-99C9-2C177B39704D}" destId="{9733A82E-DFE4-43BB-8C95-CBE1E0CC9A63}" srcOrd="0" destOrd="0" presId="urn:microsoft.com/office/officeart/2005/8/layout/hierarchy2"/>
    <dgm:cxn modelId="{3A9237CC-77D6-49E2-913E-4E22BAC84E86}" type="presParOf" srcId="{51593982-6B9A-45D4-99C9-2C177B39704D}" destId="{ECE43E44-B7A6-4113-AAFF-D4EE386FEE72}" srcOrd="1" destOrd="0" presId="urn:microsoft.com/office/officeart/2005/8/layout/hierarchy2"/>
    <dgm:cxn modelId="{19648CD9-D66D-4F8A-BB2B-276B61D066FD}" type="presParOf" srcId="{70BE6353-47E2-46ED-9B22-7EC6007D3F95}" destId="{F1D519F7-95D2-4B48-B3CB-158741317067}" srcOrd="6" destOrd="0" presId="urn:microsoft.com/office/officeart/2005/8/layout/hierarchy2"/>
    <dgm:cxn modelId="{973135AE-3C35-4B28-BB22-E8C645A22183}" type="presParOf" srcId="{F1D519F7-95D2-4B48-B3CB-158741317067}" destId="{57B39CE0-CDB9-4314-809D-6702B406E5AC}" srcOrd="0" destOrd="0" presId="urn:microsoft.com/office/officeart/2005/8/layout/hierarchy2"/>
    <dgm:cxn modelId="{CF0C80CB-4BF1-4EA0-AEEE-C0240087195D}" type="presParOf" srcId="{70BE6353-47E2-46ED-9B22-7EC6007D3F95}" destId="{E575F73B-437D-401F-AF18-F5C8F4307843}" srcOrd="7" destOrd="0" presId="urn:microsoft.com/office/officeart/2005/8/layout/hierarchy2"/>
    <dgm:cxn modelId="{89915552-2E47-403D-A1BD-6761A3562A96}" type="presParOf" srcId="{E575F73B-437D-401F-AF18-F5C8F4307843}" destId="{0E37187D-C538-407D-9E3C-E0664AAC9124}" srcOrd="0" destOrd="0" presId="urn:microsoft.com/office/officeart/2005/8/layout/hierarchy2"/>
    <dgm:cxn modelId="{E9126AC7-1C3C-4348-91D4-FB2AE69BAC1B}" type="presParOf" srcId="{E575F73B-437D-401F-AF18-F5C8F4307843}" destId="{274F20D0-35CC-4BFC-8A46-086C87A5E62C}" srcOrd="1" destOrd="0" presId="urn:microsoft.com/office/officeart/2005/8/layout/hierarchy2"/>
    <dgm:cxn modelId="{09289B7D-5062-4647-BE57-5BF57F76CDDC}" type="presParOf" srcId="{70BE6353-47E2-46ED-9B22-7EC6007D3F95}" destId="{973F540F-407E-4FD2-93C8-54D1F3771B2A}" srcOrd="8" destOrd="0" presId="urn:microsoft.com/office/officeart/2005/8/layout/hierarchy2"/>
    <dgm:cxn modelId="{7C49DEF1-FB9B-4C26-9D9F-D8048D509CC6}" type="presParOf" srcId="{973F540F-407E-4FD2-93C8-54D1F3771B2A}" destId="{07DACEA8-E5FC-4623-A5CB-FDE03BC08367}" srcOrd="0" destOrd="0" presId="urn:microsoft.com/office/officeart/2005/8/layout/hierarchy2"/>
    <dgm:cxn modelId="{E29598AD-8AF2-41B4-9A35-D63CBB0B9C97}" type="presParOf" srcId="{70BE6353-47E2-46ED-9B22-7EC6007D3F95}" destId="{A27A9AF6-D525-4473-8C05-3559E45744BF}" srcOrd="9" destOrd="0" presId="urn:microsoft.com/office/officeart/2005/8/layout/hierarchy2"/>
    <dgm:cxn modelId="{0947F575-7541-437C-8DC5-75A6B9C5E1E4}" type="presParOf" srcId="{A27A9AF6-D525-4473-8C05-3559E45744BF}" destId="{4EF5C98E-6404-4CBA-8521-2DD3547E254A}" srcOrd="0" destOrd="0" presId="urn:microsoft.com/office/officeart/2005/8/layout/hierarchy2"/>
    <dgm:cxn modelId="{FDDC3A3F-726C-4CCD-9288-E2AA1D0ED120}" type="presParOf" srcId="{A27A9AF6-D525-4473-8C05-3559E45744BF}" destId="{9A3227AF-6D34-4419-8A2A-2D3DEEE2CDF8}" srcOrd="1" destOrd="0" presId="urn:microsoft.com/office/officeart/2005/8/layout/hierarchy2"/>
    <dgm:cxn modelId="{C45F2A82-D0E8-427B-96C5-CA080F0DF8E9}" type="presParOf" srcId="{70BE6353-47E2-46ED-9B22-7EC6007D3F95}" destId="{5CA36CA3-4220-4E8F-8DCE-56AAB73083ED}" srcOrd="10" destOrd="0" presId="urn:microsoft.com/office/officeart/2005/8/layout/hierarchy2"/>
    <dgm:cxn modelId="{A8C7F253-5423-42FF-A3FD-E1A1BEAB9360}" type="presParOf" srcId="{5CA36CA3-4220-4E8F-8DCE-56AAB73083ED}" destId="{AE72B7DC-EDFF-40DB-81F6-B9E834FF7A54}" srcOrd="0" destOrd="0" presId="urn:microsoft.com/office/officeart/2005/8/layout/hierarchy2"/>
    <dgm:cxn modelId="{6AB30D78-A93C-45AF-B51E-ED6CB65CAE66}" type="presParOf" srcId="{70BE6353-47E2-46ED-9B22-7EC6007D3F95}" destId="{395C4862-DCFA-4855-ABAC-9B46CE9CF314}" srcOrd="11" destOrd="0" presId="urn:microsoft.com/office/officeart/2005/8/layout/hierarchy2"/>
    <dgm:cxn modelId="{72BACEE8-3097-41F0-ACB6-8E919B4A7E19}" type="presParOf" srcId="{395C4862-DCFA-4855-ABAC-9B46CE9CF314}" destId="{82252856-04C5-4A19-A398-A8AF2F01E391}" srcOrd="0" destOrd="0" presId="urn:microsoft.com/office/officeart/2005/8/layout/hierarchy2"/>
    <dgm:cxn modelId="{B53B68AA-594B-431A-BD82-23025F2D056D}" type="presParOf" srcId="{395C4862-DCFA-4855-ABAC-9B46CE9CF314}" destId="{4ACAD947-AFA8-4146-9D93-B81A8941351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B98F1-FBAB-4230-8D6D-0590533C470E}">
      <dsp:nvSpPr>
        <dsp:cNvPr id="0" name=""/>
        <dsp:cNvSpPr/>
      </dsp:nvSpPr>
      <dsp:spPr>
        <a:xfrm>
          <a:off x="2445302" y="1984891"/>
          <a:ext cx="2542811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บริษัทประกันภัย</a:t>
          </a:r>
          <a:endParaRPr lang="en-US" sz="2400" kern="1200" dirty="0"/>
        </a:p>
      </dsp:txBody>
      <dsp:txXfrm>
        <a:off x="2465468" y="2005057"/>
        <a:ext cx="2502479" cy="648187"/>
      </dsp:txXfrm>
    </dsp:sp>
    <dsp:sp modelId="{327E7236-03BE-4172-A7AC-1FA5011954A9}">
      <dsp:nvSpPr>
        <dsp:cNvPr id="0" name=""/>
        <dsp:cNvSpPr/>
      </dsp:nvSpPr>
      <dsp:spPr>
        <a:xfrm rot="17132988">
          <a:off x="4236172" y="1326102"/>
          <a:ext cx="205469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2054698" y="13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212154" y="1288037"/>
        <a:ext cx="102734" cy="102734"/>
      </dsp:txXfrm>
    </dsp:sp>
    <dsp:sp modelId="{AD830F96-BDDE-40CF-8D44-6F97BC93435B}">
      <dsp:nvSpPr>
        <dsp:cNvPr id="0" name=""/>
        <dsp:cNvSpPr/>
      </dsp:nvSpPr>
      <dsp:spPr>
        <a:xfrm>
          <a:off x="5538929" y="5399"/>
          <a:ext cx="2528737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ดอกเบี้ย</a:t>
          </a:r>
          <a:endParaRPr lang="en-US" sz="2400" kern="1200" dirty="0"/>
        </a:p>
      </dsp:txBody>
      <dsp:txXfrm>
        <a:off x="5559095" y="25565"/>
        <a:ext cx="2488405" cy="648187"/>
      </dsp:txXfrm>
    </dsp:sp>
    <dsp:sp modelId="{88983196-B89F-4881-B536-6CF41AD3473F}">
      <dsp:nvSpPr>
        <dsp:cNvPr id="0" name=""/>
        <dsp:cNvSpPr/>
      </dsp:nvSpPr>
      <dsp:spPr>
        <a:xfrm rot="17692822">
          <a:off x="4608919" y="1722000"/>
          <a:ext cx="130920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09205" y="13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230791" y="1702573"/>
        <a:ext cx="65460" cy="65460"/>
      </dsp:txXfrm>
    </dsp:sp>
    <dsp:sp modelId="{CE4F4310-104A-4A55-99CC-47B4ED6552A2}">
      <dsp:nvSpPr>
        <dsp:cNvPr id="0" name=""/>
        <dsp:cNvSpPr/>
      </dsp:nvSpPr>
      <dsp:spPr>
        <a:xfrm>
          <a:off x="5538929" y="797195"/>
          <a:ext cx="2528737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เครดิต (พันธบัตร)</a:t>
          </a:r>
          <a:endParaRPr lang="en-US" sz="2400" kern="1200" dirty="0"/>
        </a:p>
      </dsp:txBody>
      <dsp:txXfrm>
        <a:off x="5559095" y="817361"/>
        <a:ext cx="2488405" cy="648187"/>
      </dsp:txXfrm>
    </dsp:sp>
    <dsp:sp modelId="{B0292B8C-F888-4CF9-88B8-49056DCA70ED}">
      <dsp:nvSpPr>
        <dsp:cNvPr id="0" name=""/>
        <dsp:cNvSpPr/>
      </dsp:nvSpPr>
      <dsp:spPr>
        <a:xfrm rot="19457599">
          <a:off x="4924356" y="2117899"/>
          <a:ext cx="67833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78331" y="13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246563" y="2114243"/>
        <a:ext cx="33916" cy="33916"/>
      </dsp:txXfrm>
    </dsp:sp>
    <dsp:sp modelId="{9733A82E-DFE4-43BB-8C95-CBE1E0CC9A63}">
      <dsp:nvSpPr>
        <dsp:cNvPr id="0" name=""/>
        <dsp:cNvSpPr/>
      </dsp:nvSpPr>
      <dsp:spPr>
        <a:xfrm>
          <a:off x="5538929" y="1588992"/>
          <a:ext cx="2528737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ตลาดทุน</a:t>
          </a:r>
          <a:endParaRPr lang="en-US" sz="2400" kern="1200" dirty="0"/>
        </a:p>
      </dsp:txBody>
      <dsp:txXfrm>
        <a:off x="5559095" y="1609158"/>
        <a:ext cx="2488405" cy="648187"/>
      </dsp:txXfrm>
    </dsp:sp>
    <dsp:sp modelId="{F1D519F7-95D2-4B48-B3CB-158741317067}">
      <dsp:nvSpPr>
        <dsp:cNvPr id="0" name=""/>
        <dsp:cNvSpPr/>
      </dsp:nvSpPr>
      <dsp:spPr>
        <a:xfrm rot="2142401">
          <a:off x="4924356" y="2513797"/>
          <a:ext cx="67833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78331" y="13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246563" y="2510141"/>
        <a:ext cx="33916" cy="33916"/>
      </dsp:txXfrm>
    </dsp:sp>
    <dsp:sp modelId="{0E37187D-C538-407D-9E3C-E0664AAC9124}">
      <dsp:nvSpPr>
        <dsp:cNvPr id="0" name=""/>
        <dsp:cNvSpPr/>
      </dsp:nvSpPr>
      <dsp:spPr>
        <a:xfrm>
          <a:off x="5538929" y="2380789"/>
          <a:ext cx="2528737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เงินเฟ้อ</a:t>
          </a:r>
          <a:endParaRPr lang="en-US" sz="2400" kern="1200" dirty="0"/>
        </a:p>
      </dsp:txBody>
      <dsp:txXfrm>
        <a:off x="5559095" y="2400955"/>
        <a:ext cx="2488405" cy="648187"/>
      </dsp:txXfrm>
    </dsp:sp>
    <dsp:sp modelId="{973F540F-407E-4FD2-93C8-54D1F3771B2A}">
      <dsp:nvSpPr>
        <dsp:cNvPr id="0" name=""/>
        <dsp:cNvSpPr/>
      </dsp:nvSpPr>
      <dsp:spPr>
        <a:xfrm rot="3907178">
          <a:off x="4608919" y="2909696"/>
          <a:ext cx="130920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09205" y="13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230791" y="2890268"/>
        <a:ext cx="65460" cy="65460"/>
      </dsp:txXfrm>
    </dsp:sp>
    <dsp:sp modelId="{4EF5C98E-6404-4CBA-8521-2DD3547E254A}">
      <dsp:nvSpPr>
        <dsp:cNvPr id="0" name=""/>
        <dsp:cNvSpPr/>
      </dsp:nvSpPr>
      <dsp:spPr>
        <a:xfrm>
          <a:off x="5538929" y="3172586"/>
          <a:ext cx="2528737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ภัยพิบัติขนาดใหญ่</a:t>
          </a:r>
          <a:endParaRPr lang="en-US" sz="2400" kern="1200" dirty="0"/>
        </a:p>
      </dsp:txBody>
      <dsp:txXfrm>
        <a:off x="5559095" y="3192752"/>
        <a:ext cx="2488405" cy="648187"/>
      </dsp:txXfrm>
    </dsp:sp>
    <dsp:sp modelId="{5CA36CA3-4220-4E8F-8DCE-56AAB73083ED}">
      <dsp:nvSpPr>
        <dsp:cNvPr id="0" name=""/>
        <dsp:cNvSpPr/>
      </dsp:nvSpPr>
      <dsp:spPr>
        <a:xfrm rot="4467012">
          <a:off x="4236172" y="3305594"/>
          <a:ext cx="205469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2054698" y="133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212154" y="3267529"/>
        <a:ext cx="102734" cy="102734"/>
      </dsp:txXfrm>
    </dsp:sp>
    <dsp:sp modelId="{82252856-04C5-4A19-A398-A8AF2F01E391}">
      <dsp:nvSpPr>
        <dsp:cNvPr id="0" name=""/>
        <dsp:cNvSpPr/>
      </dsp:nvSpPr>
      <dsp:spPr>
        <a:xfrm>
          <a:off x="5538929" y="3964383"/>
          <a:ext cx="2531368" cy="688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Counterparty Risk</a:t>
          </a:r>
          <a:endParaRPr lang="th-TH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/>
            <a:t>(ประกันภัยต่อ)</a:t>
          </a:r>
          <a:endParaRPr lang="en-US" sz="2400" kern="1200" dirty="0"/>
        </a:p>
      </dsp:txBody>
      <dsp:txXfrm>
        <a:off x="5559095" y="3984549"/>
        <a:ext cx="2491036" cy="648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8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3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1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4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0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7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4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9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9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1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E7563-1AE5-464A-98ED-25F20660C5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7873D-E831-4F1C-ABE9-A0D86868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dirty="0"/>
              <a:t>การใช้ตราสารอนุพันธ์ใน</a:t>
            </a:r>
            <a:r>
              <a:rPr lang="th-TH" sz="5400" dirty="0" err="1"/>
              <a:t>การจัด</a:t>
            </a:r>
            <a:r>
              <a:rPr lang="th-TH" sz="5400" dirty="0"/>
              <a:t>การความเสี่ยง</a:t>
            </a:r>
            <a:r>
              <a:rPr lang="th-TH" sz="5400" dirty="0" smtClean="0"/>
              <a:t>ของธุรกิจประกันภัย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h-TH" dirty="0" smtClean="0"/>
              <a:t>อิสริยะ สัตกุลพิบูลย์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99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ตราสารอนุพันธ์ดีกว่า</a:t>
            </a:r>
            <a:r>
              <a:rPr lang="th-TH" dirty="0" err="1" smtClean="0"/>
              <a:t>การทำ</a:t>
            </a:r>
            <a:r>
              <a:rPr lang="th-TH" dirty="0" smtClean="0"/>
              <a:t>ประกันภัยต่ออย่างไร?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ต้นทุนใน</a:t>
            </a:r>
            <a:r>
              <a:rPr lang="th-TH" dirty="0" err="1" smtClean="0"/>
              <a:t>การจัด</a:t>
            </a:r>
            <a:r>
              <a:rPr lang="th-TH" dirty="0" smtClean="0"/>
              <a:t>การความเสี่ยงต่ำกว่าเพราะไม่ต้องการทุนใน</a:t>
            </a:r>
            <a:r>
              <a:rPr lang="th-TH" dirty="0" err="1" smtClean="0"/>
              <a:t>การจัด</a:t>
            </a:r>
            <a:r>
              <a:rPr lang="th-TH" dirty="0" smtClean="0"/>
              <a:t>การ</a:t>
            </a:r>
          </a:p>
          <a:p>
            <a:r>
              <a:rPr lang="th-TH" dirty="0" smtClean="0"/>
              <a:t>เพิ่มสภาพคล่องให้กับตลาดสินทรัพย์หลัก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31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แล้ว </a:t>
            </a:r>
            <a:r>
              <a:rPr lang="en-US" dirty="0" smtClean="0"/>
              <a:t>Regulator </a:t>
            </a:r>
            <a:r>
              <a:rPr lang="th-TH" dirty="0" smtClean="0"/>
              <a:t>ควรมองอย่างไร?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ดู </a:t>
            </a:r>
            <a:r>
              <a:rPr lang="en-US" dirty="0" smtClean="0"/>
              <a:t>Schedule D, DA, DB</a:t>
            </a:r>
          </a:p>
          <a:p>
            <a:r>
              <a:rPr lang="en-US" dirty="0" smtClean="0"/>
              <a:t>Internal Control</a:t>
            </a:r>
          </a:p>
          <a:p>
            <a:r>
              <a:rPr lang="en-US" dirty="0" smtClean="0"/>
              <a:t>Required Approval</a:t>
            </a:r>
          </a:p>
          <a:p>
            <a:r>
              <a:rPr lang="en-US" dirty="0" smtClean="0"/>
              <a:t>Documentation</a:t>
            </a:r>
          </a:p>
          <a:p>
            <a:r>
              <a:rPr lang="en-US" dirty="0" smtClean="0"/>
              <a:t>Trading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6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ธุรกิจประกันภัยเจอความเสี่ยงหลายด้าน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549061"/>
              </p:ext>
            </p:extLst>
          </p:nvPr>
        </p:nvGraphicFramePr>
        <p:xfrm>
          <a:off x="838200" y="1690688"/>
          <a:ext cx="10515600" cy="4658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948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พื้นฐาน </a:t>
            </a:r>
            <a:r>
              <a:rPr lang="en-US" dirty="0" smtClean="0"/>
              <a:t>Derivatives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163950"/>
              </p:ext>
            </p:extLst>
          </p:nvPr>
        </p:nvGraphicFramePr>
        <p:xfrm>
          <a:off x="838200" y="1825625"/>
          <a:ext cx="10515600" cy="4534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5966794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4363470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56006386"/>
                    </a:ext>
                  </a:extLst>
                </a:gridCol>
              </a:tblGrid>
              <a:tr h="866821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สัญญา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Cash</a:t>
                      </a:r>
                      <a:r>
                        <a:rPr lang="en-US" sz="3200" baseline="0" dirty="0" smtClean="0"/>
                        <a:t> Flow / </a:t>
                      </a:r>
                    </a:p>
                    <a:p>
                      <a:pPr algn="ctr"/>
                      <a:r>
                        <a:rPr lang="th-TH" sz="3200" dirty="0" smtClean="0"/>
                        <a:t>ความเสี่ยงที่โอนได้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การตั้งราคา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8338783"/>
                  </a:ext>
                </a:extLst>
              </a:tr>
              <a:tr h="8668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Forward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6386579"/>
                  </a:ext>
                </a:extLst>
              </a:tr>
              <a:tr h="8668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Future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090348"/>
                  </a:ext>
                </a:extLst>
              </a:tr>
              <a:tr h="8668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Swap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6546084"/>
                  </a:ext>
                </a:extLst>
              </a:tr>
              <a:tr h="8668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Option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659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7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ใช้ตราสารอนุพันธ์ทำอะไรได้บ้าง?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4"/>
                </a:solidFill>
              </a:rPr>
              <a:t>H</a:t>
            </a:r>
            <a:r>
              <a:rPr lang="en-US" sz="4400" dirty="0" smtClean="0"/>
              <a:t>edge</a:t>
            </a:r>
          </a:p>
          <a:p>
            <a:r>
              <a:rPr lang="en-US" sz="6600" b="1" dirty="0" smtClean="0">
                <a:solidFill>
                  <a:schemeClr val="accent4"/>
                </a:solidFill>
              </a:rPr>
              <a:t>M</a:t>
            </a:r>
            <a:r>
              <a:rPr lang="en-US" sz="4400" dirty="0" smtClean="0"/>
              <a:t>anage</a:t>
            </a:r>
          </a:p>
          <a:p>
            <a:r>
              <a:rPr lang="en-US" sz="6600" b="1" dirty="0" smtClean="0">
                <a:solidFill>
                  <a:schemeClr val="accent4"/>
                </a:solidFill>
              </a:rPr>
              <a:t>S</a:t>
            </a:r>
            <a:r>
              <a:rPr lang="en-US" sz="4400" dirty="0" smtClean="0"/>
              <a:t>peculate</a:t>
            </a:r>
          </a:p>
          <a:p>
            <a:r>
              <a:rPr lang="en-US" sz="6600" b="1" dirty="0" smtClean="0">
                <a:solidFill>
                  <a:schemeClr val="accent4"/>
                </a:solidFill>
              </a:rPr>
              <a:t>A</a:t>
            </a:r>
            <a:r>
              <a:rPr lang="en-US" sz="4400" dirty="0" smtClean="0"/>
              <a:t>rbitrage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3414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and Liability Management: A 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Asset and Liability Duration</a:t>
            </a:r>
          </a:p>
          <a:p>
            <a:r>
              <a:rPr lang="en-US" sz="4000" dirty="0" smtClean="0"/>
              <a:t>Portfolio Immunization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834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ตัวอย่างการใช้ตราสาร </a:t>
            </a:r>
            <a:r>
              <a:rPr lang="en-US" dirty="0" smtClean="0"/>
              <a:t>Futures </a:t>
            </a:r>
            <a:r>
              <a:rPr lang="th-TH" dirty="0" smtClean="0"/>
              <a:t>และ </a:t>
            </a:r>
            <a:r>
              <a:rPr lang="en-US" dirty="0" smtClean="0"/>
              <a:t>Forward</a:t>
            </a:r>
            <a:r>
              <a:rPr lang="th-TH" dirty="0" smtClean="0"/>
              <a:t> ในทางประกันภัย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ปรับ</a:t>
            </a:r>
            <a:r>
              <a:rPr lang="en-US" dirty="0" smtClean="0"/>
              <a:t> Portfolio Duration </a:t>
            </a:r>
            <a:r>
              <a:rPr lang="th-TH" dirty="0" smtClean="0"/>
              <a:t>ได้ทั้งฝั่ง </a:t>
            </a:r>
            <a:r>
              <a:rPr lang="en-US" dirty="0" smtClean="0"/>
              <a:t>Asset </a:t>
            </a:r>
            <a:r>
              <a:rPr lang="th-TH" dirty="0" smtClean="0"/>
              <a:t>และฝั่ง </a:t>
            </a:r>
            <a:r>
              <a:rPr lang="en-US" dirty="0" smtClean="0"/>
              <a:t>Liability </a:t>
            </a:r>
          </a:p>
          <a:p>
            <a:r>
              <a:rPr lang="th-TH" dirty="0" smtClean="0"/>
              <a:t>ใช้สัญญา </a:t>
            </a:r>
            <a:r>
              <a:rPr lang="en-US" dirty="0" smtClean="0"/>
              <a:t>Bond Futures </a:t>
            </a:r>
            <a:r>
              <a:rPr lang="th-TH" dirty="0" smtClean="0"/>
              <a:t>เพื่อจัดการ </a:t>
            </a:r>
            <a:r>
              <a:rPr lang="en-US" dirty="0" smtClean="0"/>
              <a:t>Duration </a:t>
            </a:r>
            <a:r>
              <a:rPr lang="th-TH" dirty="0" smtClean="0"/>
              <a:t>ของตราสารหนี้</a:t>
            </a:r>
          </a:p>
          <a:p>
            <a:r>
              <a:rPr lang="th-TH" dirty="0" smtClean="0"/>
              <a:t>ใช้สัญญา </a:t>
            </a:r>
            <a:r>
              <a:rPr lang="en-US" dirty="0" smtClean="0"/>
              <a:t>Equity Index Futures </a:t>
            </a:r>
            <a:r>
              <a:rPr lang="th-TH" dirty="0" smtClean="0"/>
              <a:t>เพื่อ </a:t>
            </a:r>
            <a:r>
              <a:rPr lang="en-US" dirty="0" smtClean="0"/>
              <a:t>Diversify Port </a:t>
            </a:r>
            <a:r>
              <a:rPr lang="th-TH" dirty="0" smtClean="0"/>
              <a:t>ของตราสารทุน</a:t>
            </a:r>
          </a:p>
          <a:p>
            <a:r>
              <a:rPr lang="th-TH" dirty="0" smtClean="0"/>
              <a:t>ใช้สัญญา </a:t>
            </a:r>
            <a:r>
              <a:rPr lang="en-US" dirty="0" smtClean="0"/>
              <a:t>Futures </a:t>
            </a:r>
            <a:r>
              <a:rPr lang="th-TH" dirty="0" smtClean="0"/>
              <a:t>เพื่อ</a:t>
            </a:r>
            <a:r>
              <a:rPr lang="th-TH" dirty="0" err="1" smtClean="0"/>
              <a:t>การจัด</a:t>
            </a:r>
            <a:r>
              <a:rPr lang="th-TH" dirty="0" smtClean="0"/>
              <a:t>การความเสี่ยงของสินทรัพย์หลากหลาย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Option</a:t>
            </a:r>
            <a:r>
              <a:rPr lang="th-TH" dirty="0" smtClean="0"/>
              <a:t> ในทางประกันภัย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ใช้ </a:t>
            </a:r>
            <a:r>
              <a:rPr lang="en-US" dirty="0" smtClean="0"/>
              <a:t>Bond Option </a:t>
            </a:r>
            <a:r>
              <a:rPr lang="th-TH" dirty="0" smtClean="0"/>
              <a:t>เพื่อ </a:t>
            </a:r>
            <a:r>
              <a:rPr lang="en-US" dirty="0" smtClean="0"/>
              <a:t>Hedge </a:t>
            </a:r>
            <a:r>
              <a:rPr lang="th-TH" dirty="0" smtClean="0"/>
              <a:t>ความเสี่ยงที่เกิดจาก </a:t>
            </a:r>
            <a:r>
              <a:rPr lang="en-US" dirty="0" smtClean="0"/>
              <a:t>Convexity</a:t>
            </a:r>
          </a:p>
          <a:p>
            <a:r>
              <a:rPr lang="th-TH" dirty="0" smtClean="0"/>
              <a:t>ใช้ </a:t>
            </a:r>
            <a:r>
              <a:rPr lang="en-US" dirty="0" smtClean="0"/>
              <a:t>Option Spreads </a:t>
            </a:r>
            <a:endParaRPr lang="th-TH" dirty="0"/>
          </a:p>
          <a:p>
            <a:r>
              <a:rPr lang="th-TH" dirty="0" smtClean="0"/>
              <a:t>ใช้ </a:t>
            </a:r>
            <a:r>
              <a:rPr lang="en-US" dirty="0" smtClean="0"/>
              <a:t>Collars</a:t>
            </a:r>
            <a:endParaRPr lang="th-TH" dirty="0" smtClean="0"/>
          </a:p>
          <a:p>
            <a:r>
              <a:rPr lang="th-TH" dirty="0" smtClean="0"/>
              <a:t>ใช้ </a:t>
            </a:r>
            <a:r>
              <a:rPr lang="en-US" dirty="0" smtClean="0"/>
              <a:t>Caps </a:t>
            </a:r>
            <a:r>
              <a:rPr lang="th-TH" dirty="0" smtClean="0"/>
              <a:t>และ </a:t>
            </a:r>
            <a:r>
              <a:rPr lang="en-US" dirty="0" smtClean="0"/>
              <a:t>Floors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Swap</a:t>
            </a:r>
            <a:r>
              <a:rPr lang="th-TH" dirty="0" smtClean="0"/>
              <a:t> จัดการความเสี่ยงด้านอัตราดอกเบี้ย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Interest Rate Swap</a:t>
            </a:r>
            <a:r>
              <a:rPr lang="th-TH" dirty="0" smtClean="0"/>
              <a:t> เพื่อ</a:t>
            </a:r>
            <a:r>
              <a:rPr lang="th-TH" dirty="0" err="1" smtClean="0"/>
              <a:t>การจัด</a:t>
            </a:r>
            <a:r>
              <a:rPr lang="th-TH" dirty="0" smtClean="0"/>
              <a:t>การ </a:t>
            </a:r>
            <a:r>
              <a:rPr lang="en-US" dirty="0" smtClean="0"/>
              <a:t>Duration Gaps</a:t>
            </a:r>
          </a:p>
          <a:p>
            <a:r>
              <a:rPr lang="en-US" dirty="0" smtClean="0"/>
              <a:t>… </a:t>
            </a:r>
            <a:r>
              <a:rPr lang="th-TH" dirty="0" smtClean="0"/>
              <a:t>เพื่อ </a:t>
            </a:r>
            <a:r>
              <a:rPr lang="en-US" dirty="0" smtClean="0"/>
              <a:t>hedge asset </a:t>
            </a:r>
            <a:r>
              <a:rPr lang="th-TH" dirty="0" smtClean="0"/>
              <a:t>หรือ </a:t>
            </a:r>
            <a:r>
              <a:rPr lang="en-US" dirty="0" smtClean="0"/>
              <a:t>liability </a:t>
            </a:r>
            <a:r>
              <a:rPr lang="th-TH" dirty="0" smtClean="0"/>
              <a:t>เฉพาะ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05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Derivatives </a:t>
            </a:r>
            <a:r>
              <a:rPr lang="th-TH" dirty="0" smtClean="0"/>
              <a:t>แบบอื่น ๆ สำหรับธุรกิจประกันภัย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Credit Derivatives </a:t>
            </a:r>
            <a:r>
              <a:rPr lang="th-TH" dirty="0" smtClean="0"/>
              <a:t>จัดการความเสี่ยงด้านเครดิต</a:t>
            </a:r>
          </a:p>
          <a:p>
            <a:r>
              <a:rPr lang="th-TH" dirty="0" err="1"/>
              <a:t>การทำ</a:t>
            </a:r>
            <a:r>
              <a:rPr lang="th-TH" dirty="0"/>
              <a:t> </a:t>
            </a:r>
            <a:r>
              <a:rPr lang="en-US" dirty="0"/>
              <a:t>Securitization </a:t>
            </a:r>
            <a:r>
              <a:rPr lang="th-TH" dirty="0"/>
              <a:t>เพื่อจัดการความเสี่ยงที่เกิดจาก </a:t>
            </a:r>
            <a:r>
              <a:rPr lang="en-US" dirty="0"/>
              <a:t>Negative </a:t>
            </a:r>
            <a:r>
              <a:rPr lang="en-US" dirty="0" smtClean="0"/>
              <a:t>Convexities</a:t>
            </a:r>
            <a:endParaRPr lang="th-TH" dirty="0" smtClean="0"/>
          </a:p>
          <a:p>
            <a:r>
              <a:rPr lang="th-TH" dirty="0" err="1" smtClean="0"/>
              <a:t>การทำ</a:t>
            </a:r>
            <a:r>
              <a:rPr lang="th-TH" dirty="0" smtClean="0"/>
              <a:t> </a:t>
            </a:r>
            <a:r>
              <a:rPr lang="en-US" dirty="0" smtClean="0"/>
              <a:t>Structured (Hybrid) Investments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9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eesia">
      <a:majorFont>
        <a:latin typeface="FreesiaUPC"/>
        <a:ea typeface=""/>
        <a:cs typeface="FreesiaUPC"/>
      </a:majorFont>
      <a:minorFont>
        <a:latin typeface="FreesiaUPC"/>
        <a:ea typeface=""/>
        <a:cs typeface="FreesiaUP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284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FreesiaUPC</vt:lpstr>
      <vt:lpstr>Office Theme</vt:lpstr>
      <vt:lpstr>การใช้ตราสารอนุพันธ์ในการจัดการความเสี่ยงของธุรกิจประกันภัย</vt:lpstr>
      <vt:lpstr>ธุรกิจประกันภัยเจอความเสี่ยงหลายด้าน</vt:lpstr>
      <vt:lpstr>พื้นฐาน Derivatives</vt:lpstr>
      <vt:lpstr>ใช้ตราสารอนุพันธ์ทำอะไรได้บ้าง?</vt:lpstr>
      <vt:lpstr>Asset and Liability Management: A Quick Review</vt:lpstr>
      <vt:lpstr>ตัวอย่างการใช้ตราสาร Futures และ Forward ในทางประกันภัย </vt:lpstr>
      <vt:lpstr>การใช้ Option ในทางประกันภัย</vt:lpstr>
      <vt:lpstr>การใช้ Swap จัดการความเสี่ยงด้านอัตราดอกเบี้ย</vt:lpstr>
      <vt:lpstr>การใช้ Derivatives แบบอื่น ๆ สำหรับธุรกิจประกันภัย</vt:lpstr>
      <vt:lpstr>ตราสารอนุพันธ์ดีกว่าการทำประกันภัยต่ออย่างไร?</vt:lpstr>
      <vt:lpstr>แล้ว Regulator ควรมองอย่างไร?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การใช้ตราสารอนุพันธ์ในการจัดการความเสี่ยงของธุรกิจและธุรกิจประกันภัย</dc:title>
  <dc:creator>Windows User</dc:creator>
  <cp:lastModifiedBy>Windows User</cp:lastModifiedBy>
  <cp:revision>13</cp:revision>
  <dcterms:created xsi:type="dcterms:W3CDTF">2017-09-14T06:04:19Z</dcterms:created>
  <dcterms:modified xsi:type="dcterms:W3CDTF">2017-09-14T10:26:00Z</dcterms:modified>
</cp:coreProperties>
</file>