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
  </p:notesMasterIdLst>
  <p:sldIdLst>
    <p:sldId id="568" r:id="rId2"/>
    <p:sldId id="563" r:id="rId3"/>
    <p:sldId id="562" r:id="rId4"/>
    <p:sldId id="564" r:id="rId5"/>
    <p:sldId id="565" r:id="rId6"/>
    <p:sldId id="566" r:id="rId7"/>
    <p:sldId id="567"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p:scale>
          <a:sx n="80" d="100"/>
          <a:sy n="80" d="100"/>
        </p:scale>
        <p:origin x="1272"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29C3F-906A-4BC5-AB9D-9204A9969311}" type="datetimeFigureOut">
              <a:rPr lang="en-US" smtClean="0"/>
              <a:t>9/30/2019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B7C3F-1C80-469D-911F-3D00B91B1170}" type="slidenum">
              <a:rPr lang="en-US" smtClean="0"/>
              <a:t>‹#›</a:t>
            </a:fld>
            <a:endParaRPr lang="en-US"/>
          </a:p>
        </p:txBody>
      </p:sp>
    </p:spTree>
    <p:extLst>
      <p:ext uri="{BB962C8B-B14F-4D97-AF65-F5344CB8AC3E}">
        <p14:creationId xmlns:p14="http://schemas.microsoft.com/office/powerpoint/2010/main" val="825599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Thanks for joining us today, I’m Kate Megaw with the Braintrust consulting group and today we are going to explore vision statements</a:t>
            </a:r>
          </a:p>
        </p:txBody>
      </p:sp>
      <p:sp>
        <p:nvSpPr>
          <p:cNvPr id="4" name="Slide Number Placeholder 3"/>
          <p:cNvSpPr>
            <a:spLocks noGrp="1"/>
          </p:cNvSpPr>
          <p:nvPr>
            <p:ph type="sldNum" sz="quarter" idx="10"/>
          </p:nvPr>
        </p:nvSpPr>
        <p:spPr>
          <a:xfrm>
            <a:off x="4059181" y="8977134"/>
            <a:ext cx="3105348" cy="474207"/>
          </a:xfrm>
          <a:prstGeom prst="rect">
            <a:avLst/>
          </a:prstGeom>
        </p:spPr>
        <p:txBody>
          <a:bodyPr/>
          <a:lstStyle/>
          <a:p>
            <a:pPr marL="0" marR="0" lvl="0" indent="0" algn="r" defTabSz="474739" rtl="0" eaLnBrk="1" fontAlgn="auto" latinLnBrk="0" hangingPunct="1">
              <a:lnSpc>
                <a:spcPct val="100000"/>
              </a:lnSpc>
              <a:spcBef>
                <a:spcPts val="0"/>
              </a:spcBef>
              <a:spcAft>
                <a:spcPts val="0"/>
              </a:spcAft>
              <a:buClrTx/>
              <a:buSzTx/>
              <a:buFontTx/>
              <a:buNone/>
              <a:tabLst/>
              <a:defRPr/>
            </a:pPr>
            <a:fld id="{7841C222-E513-2D4D-B21A-AD017078D3A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473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34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Thanks for joining us today, I’m Kate Megaw with the Braintrust consulting group and today we are going to explore vision statements</a:t>
            </a:r>
          </a:p>
        </p:txBody>
      </p:sp>
      <p:sp>
        <p:nvSpPr>
          <p:cNvPr id="4" name="Slide Number Placeholder 3"/>
          <p:cNvSpPr>
            <a:spLocks noGrp="1"/>
          </p:cNvSpPr>
          <p:nvPr>
            <p:ph type="sldNum" sz="quarter" idx="10"/>
          </p:nvPr>
        </p:nvSpPr>
        <p:spPr>
          <a:xfrm>
            <a:off x="4059181" y="8977134"/>
            <a:ext cx="3105348" cy="474207"/>
          </a:xfrm>
          <a:prstGeom prst="rect">
            <a:avLst/>
          </a:prstGeom>
        </p:spPr>
        <p:txBody>
          <a:bodyPr/>
          <a:lstStyle/>
          <a:p>
            <a:pPr marL="0" marR="0" lvl="0" indent="0" algn="r" defTabSz="474739" rtl="0" eaLnBrk="1" fontAlgn="auto" latinLnBrk="0" hangingPunct="1">
              <a:lnSpc>
                <a:spcPct val="100000"/>
              </a:lnSpc>
              <a:spcBef>
                <a:spcPts val="0"/>
              </a:spcBef>
              <a:spcAft>
                <a:spcPts val="0"/>
              </a:spcAft>
              <a:buClrTx/>
              <a:buSzTx/>
              <a:buFontTx/>
              <a:buNone/>
              <a:tabLst/>
              <a:defRPr/>
            </a:pPr>
            <a:fld id="{7841C222-E513-2D4D-B21A-AD017078D3A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4739"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120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Thanks for joining us today, I’m Kate Megaw with the Braintrust consulting group and today we are going to explore the role of a stakeholder in Scrum</a:t>
            </a:r>
          </a:p>
        </p:txBody>
      </p:sp>
      <p:sp>
        <p:nvSpPr>
          <p:cNvPr id="4" name="Slide Number Placeholder 3"/>
          <p:cNvSpPr>
            <a:spLocks noGrp="1"/>
          </p:cNvSpPr>
          <p:nvPr>
            <p:ph type="sldNum" sz="quarter" idx="10"/>
          </p:nvPr>
        </p:nvSpPr>
        <p:spPr>
          <a:xfrm>
            <a:off x="4149385" y="9126754"/>
            <a:ext cx="3174356" cy="482110"/>
          </a:xfrm>
          <a:prstGeom prst="rect">
            <a:avLst/>
          </a:prstGeom>
        </p:spPr>
        <p:txBody>
          <a:bodyPr/>
          <a:lstStyle/>
          <a:p>
            <a:pPr marL="0" marR="0" lvl="0" indent="0" algn="r" defTabSz="483759" rtl="0" eaLnBrk="1" fontAlgn="auto" latinLnBrk="0" hangingPunct="1">
              <a:lnSpc>
                <a:spcPct val="100000"/>
              </a:lnSpc>
              <a:spcBef>
                <a:spcPts val="0"/>
              </a:spcBef>
              <a:spcAft>
                <a:spcPts val="0"/>
              </a:spcAft>
              <a:buClrTx/>
              <a:buSzTx/>
              <a:buFontTx/>
              <a:buNone/>
              <a:tabLst/>
              <a:defRPr/>
            </a:pPr>
            <a:fld id="{7841C222-E513-2D4D-B21A-AD017078D3A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75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631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Thanks for joining us today, I’m Kate Megaw with the Braintrust consulting group and today we are going to explore stakeholder involvement</a:t>
            </a:r>
          </a:p>
        </p:txBody>
      </p:sp>
      <p:sp>
        <p:nvSpPr>
          <p:cNvPr id="4" name="Slide Number Placeholder 3"/>
          <p:cNvSpPr>
            <a:spLocks noGrp="1"/>
          </p:cNvSpPr>
          <p:nvPr>
            <p:ph type="sldNum" sz="quarter" idx="10"/>
          </p:nvPr>
        </p:nvSpPr>
        <p:spPr>
          <a:xfrm>
            <a:off x="4149385" y="9126754"/>
            <a:ext cx="3174356" cy="482110"/>
          </a:xfrm>
          <a:prstGeom prst="rect">
            <a:avLst/>
          </a:prstGeom>
        </p:spPr>
        <p:txBody>
          <a:bodyPr/>
          <a:lstStyle/>
          <a:p>
            <a:pPr marL="0" marR="0" lvl="0" indent="0" algn="r" defTabSz="483759" rtl="0" eaLnBrk="1" fontAlgn="auto" latinLnBrk="0" hangingPunct="1">
              <a:lnSpc>
                <a:spcPct val="100000"/>
              </a:lnSpc>
              <a:spcBef>
                <a:spcPts val="0"/>
              </a:spcBef>
              <a:spcAft>
                <a:spcPts val="0"/>
              </a:spcAft>
              <a:buClrTx/>
              <a:buSzTx/>
              <a:buFontTx/>
              <a:buNone/>
              <a:tabLst/>
              <a:defRPr/>
            </a:pPr>
            <a:fld id="{7841C222-E513-2D4D-B21A-AD017078D3A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75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631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Thanks for joining us today, I’m Kate Megaw with the Braintrust consulting group and today we are going to explore Product discovery so we understand the most important things to build</a:t>
            </a:r>
          </a:p>
        </p:txBody>
      </p:sp>
      <p:sp>
        <p:nvSpPr>
          <p:cNvPr id="4" name="Slide Number Placeholder 3"/>
          <p:cNvSpPr>
            <a:spLocks noGrp="1"/>
          </p:cNvSpPr>
          <p:nvPr>
            <p:ph type="sldNum" sz="quarter" idx="10"/>
          </p:nvPr>
        </p:nvSpPr>
        <p:spPr>
          <a:xfrm>
            <a:off x="4241594" y="9278867"/>
            <a:ext cx="3244897" cy="490145"/>
          </a:xfrm>
          <a:prstGeom prst="rect">
            <a:avLst/>
          </a:prstGeom>
        </p:spPr>
        <p:txBody>
          <a:bodyPr/>
          <a:lstStyle/>
          <a:p>
            <a:pPr marL="0" marR="0" lvl="0" indent="0" algn="r" defTabSz="492950" rtl="0" eaLnBrk="1" fontAlgn="auto" latinLnBrk="0" hangingPunct="1">
              <a:lnSpc>
                <a:spcPct val="100000"/>
              </a:lnSpc>
              <a:spcBef>
                <a:spcPts val="0"/>
              </a:spcBef>
              <a:spcAft>
                <a:spcPts val="0"/>
              </a:spcAft>
              <a:buClrTx/>
              <a:buSzTx/>
              <a:buFontTx/>
              <a:buNone/>
              <a:tabLst/>
              <a:defRPr/>
            </a:pPr>
            <a:fld id="{7841C222-E513-2D4D-B21A-AD017078D3A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295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631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Thanks for joining us today, I’m Anu Smalley with the Braintrust consulting group and today we are going to explore the Product Backlog in Scrum.</a:t>
            </a:r>
          </a:p>
        </p:txBody>
      </p:sp>
      <p:sp>
        <p:nvSpPr>
          <p:cNvPr id="4" name="Slide Number Placeholder 3"/>
          <p:cNvSpPr>
            <a:spLocks noGrp="1"/>
          </p:cNvSpPr>
          <p:nvPr>
            <p:ph type="sldNum" sz="quarter" idx="10"/>
          </p:nvPr>
        </p:nvSpPr>
        <p:spPr>
          <a:xfrm>
            <a:off x="4149385" y="9126754"/>
            <a:ext cx="3174356" cy="482110"/>
          </a:xfrm>
          <a:prstGeom prst="rect">
            <a:avLst/>
          </a:prstGeom>
        </p:spPr>
        <p:txBody>
          <a:bodyPr/>
          <a:lstStyle/>
          <a:p>
            <a:pPr marL="0" marR="0" lvl="0" indent="0" algn="r" defTabSz="483759" rtl="0" eaLnBrk="1" fontAlgn="auto" latinLnBrk="0" hangingPunct="1">
              <a:lnSpc>
                <a:spcPct val="100000"/>
              </a:lnSpc>
              <a:spcBef>
                <a:spcPts val="0"/>
              </a:spcBef>
              <a:spcAft>
                <a:spcPts val="0"/>
              </a:spcAft>
              <a:buClrTx/>
              <a:buSzTx/>
              <a:buFontTx/>
              <a:buNone/>
              <a:tabLst/>
              <a:defRPr/>
            </a:pPr>
            <a:fld id="{7841C222-E513-2D4D-B21A-AD017078D3A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75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63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Thanks for joining us today, I’m Anu Smalley with the Braintrust consulting group and today we are going to explore the Product Backlog in Scrum.</a:t>
            </a:r>
          </a:p>
        </p:txBody>
      </p:sp>
      <p:sp>
        <p:nvSpPr>
          <p:cNvPr id="4" name="Slide Number Placeholder 3"/>
          <p:cNvSpPr>
            <a:spLocks noGrp="1"/>
          </p:cNvSpPr>
          <p:nvPr>
            <p:ph type="sldNum" sz="quarter" idx="10"/>
          </p:nvPr>
        </p:nvSpPr>
        <p:spPr>
          <a:xfrm>
            <a:off x="4149385" y="9126754"/>
            <a:ext cx="3174356" cy="482110"/>
          </a:xfrm>
          <a:prstGeom prst="rect">
            <a:avLst/>
          </a:prstGeom>
        </p:spPr>
        <p:txBody>
          <a:bodyPr/>
          <a:lstStyle/>
          <a:p>
            <a:pPr marL="0" marR="0" lvl="0" indent="0" algn="r" defTabSz="483759" rtl="0" eaLnBrk="1" fontAlgn="auto" latinLnBrk="0" hangingPunct="1">
              <a:lnSpc>
                <a:spcPct val="100000"/>
              </a:lnSpc>
              <a:spcBef>
                <a:spcPts val="0"/>
              </a:spcBef>
              <a:spcAft>
                <a:spcPts val="0"/>
              </a:spcAft>
              <a:buClrTx/>
              <a:buSzTx/>
              <a:buFontTx/>
              <a:buNone/>
              <a:tabLst/>
              <a:defRPr/>
            </a:pPr>
            <a:fld id="{7841C222-E513-2D4D-B21A-AD017078D3A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75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631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2AA5B7-9D37-4473-994B-45BA04CCB7C0}"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CFEB1BD-61FC-4050-BB3F-1CDB835BEFEB}" type="slidenum">
              <a:rPr lang="en-US" smtClean="0"/>
              <a:t>‹#›</a:t>
            </a:fld>
            <a:endParaRPr lang="en-US"/>
          </a:p>
        </p:txBody>
      </p:sp>
    </p:spTree>
    <p:extLst>
      <p:ext uri="{BB962C8B-B14F-4D97-AF65-F5344CB8AC3E}">
        <p14:creationId xmlns:p14="http://schemas.microsoft.com/office/powerpoint/2010/main" val="4056354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2AA5B7-9D37-4473-994B-45BA04CCB7C0}"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CFEB1BD-61FC-4050-BB3F-1CDB835BEFEB}" type="slidenum">
              <a:rPr lang="en-US" smtClean="0"/>
              <a:t>‹#›</a:t>
            </a:fld>
            <a:endParaRPr lang="en-US"/>
          </a:p>
        </p:txBody>
      </p:sp>
    </p:spTree>
    <p:extLst>
      <p:ext uri="{BB962C8B-B14F-4D97-AF65-F5344CB8AC3E}">
        <p14:creationId xmlns:p14="http://schemas.microsoft.com/office/powerpoint/2010/main" val="1954695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2AA5B7-9D37-4473-994B-45BA04CCB7C0}"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CFEB1BD-61FC-4050-BB3F-1CDB835BEFEB}" type="slidenum">
              <a:rPr lang="en-US" smtClean="0"/>
              <a:t>‹#›</a:t>
            </a:fld>
            <a:endParaRPr lang="en-US"/>
          </a:p>
        </p:txBody>
      </p:sp>
    </p:spTree>
    <p:extLst>
      <p:ext uri="{BB962C8B-B14F-4D97-AF65-F5344CB8AC3E}">
        <p14:creationId xmlns:p14="http://schemas.microsoft.com/office/powerpoint/2010/main" val="2201272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2AA5B7-9D37-4473-994B-45BA04CCB7C0}"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CFEB1BD-61FC-4050-BB3F-1CDB835BEFEB}" type="slidenum">
              <a:rPr lang="en-US" smtClean="0"/>
              <a:t>‹#›</a:t>
            </a:fld>
            <a:endParaRPr lang="en-US"/>
          </a:p>
        </p:txBody>
      </p:sp>
    </p:spTree>
    <p:extLst>
      <p:ext uri="{BB962C8B-B14F-4D97-AF65-F5344CB8AC3E}">
        <p14:creationId xmlns:p14="http://schemas.microsoft.com/office/powerpoint/2010/main" val="140661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2AA5B7-9D37-4473-994B-45BA04CCB7C0}"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CFEB1BD-61FC-4050-BB3F-1CDB835BEFEB}" type="slidenum">
              <a:rPr lang="en-US" smtClean="0"/>
              <a:t>‹#›</a:t>
            </a:fld>
            <a:endParaRPr lang="en-US"/>
          </a:p>
        </p:txBody>
      </p:sp>
    </p:spTree>
    <p:extLst>
      <p:ext uri="{BB962C8B-B14F-4D97-AF65-F5344CB8AC3E}">
        <p14:creationId xmlns:p14="http://schemas.microsoft.com/office/powerpoint/2010/main" val="656329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2AA5B7-9D37-4473-994B-45BA04CCB7C0}" type="datetimeFigureOut">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CFEB1BD-61FC-4050-BB3F-1CDB835BEFEB}" type="slidenum">
              <a:rPr lang="en-US" smtClean="0"/>
              <a:t>‹#›</a:t>
            </a:fld>
            <a:endParaRPr lang="en-US"/>
          </a:p>
        </p:txBody>
      </p:sp>
    </p:spTree>
    <p:extLst>
      <p:ext uri="{BB962C8B-B14F-4D97-AF65-F5344CB8AC3E}">
        <p14:creationId xmlns:p14="http://schemas.microsoft.com/office/powerpoint/2010/main" val="2876748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2AA5B7-9D37-4473-994B-45BA04CCB7C0}" type="datetimeFigureOut">
              <a:rPr lang="en-US" smtClean="0"/>
              <a:t>9/30/2019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CCFEB1BD-61FC-4050-BB3F-1CDB835BEFEB}" type="slidenum">
              <a:rPr lang="en-US" smtClean="0"/>
              <a:t>‹#›</a:t>
            </a:fld>
            <a:endParaRPr lang="en-US"/>
          </a:p>
        </p:txBody>
      </p:sp>
    </p:spTree>
    <p:extLst>
      <p:ext uri="{BB962C8B-B14F-4D97-AF65-F5344CB8AC3E}">
        <p14:creationId xmlns:p14="http://schemas.microsoft.com/office/powerpoint/2010/main" val="72651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2AA5B7-9D37-4473-994B-45BA04CCB7C0}" type="datetimeFigureOut">
              <a:rPr lang="en-US" smtClean="0"/>
              <a:t>9/30/2019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CCFEB1BD-61FC-4050-BB3F-1CDB835BEFEB}" type="slidenum">
              <a:rPr lang="en-US" smtClean="0"/>
              <a:t>‹#›</a:t>
            </a:fld>
            <a:endParaRPr lang="en-US"/>
          </a:p>
        </p:txBody>
      </p:sp>
    </p:spTree>
    <p:extLst>
      <p:ext uri="{BB962C8B-B14F-4D97-AF65-F5344CB8AC3E}">
        <p14:creationId xmlns:p14="http://schemas.microsoft.com/office/powerpoint/2010/main" val="2597216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AA5B7-9D37-4473-994B-45BA04CCB7C0}" type="datetimeFigureOut">
              <a:rPr lang="en-US" smtClean="0"/>
              <a:t>9/30/2019</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6996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2AA5B7-9D37-4473-994B-45BA04CCB7C0}" type="datetimeFigureOut">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CFEB1BD-61FC-4050-BB3F-1CDB835BEFEB}" type="slidenum">
              <a:rPr lang="en-US" smtClean="0"/>
              <a:t>‹#›</a:t>
            </a:fld>
            <a:endParaRPr lang="en-US"/>
          </a:p>
        </p:txBody>
      </p:sp>
    </p:spTree>
    <p:extLst>
      <p:ext uri="{BB962C8B-B14F-4D97-AF65-F5344CB8AC3E}">
        <p14:creationId xmlns:p14="http://schemas.microsoft.com/office/powerpoint/2010/main" val="1561759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2AA5B7-9D37-4473-994B-45BA04CCB7C0}" type="datetimeFigureOut">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CFEB1BD-61FC-4050-BB3F-1CDB835BEFEB}" type="slidenum">
              <a:rPr lang="en-US" smtClean="0"/>
              <a:t>‹#›</a:t>
            </a:fld>
            <a:endParaRPr lang="en-US"/>
          </a:p>
        </p:txBody>
      </p:sp>
    </p:spTree>
    <p:extLst>
      <p:ext uri="{BB962C8B-B14F-4D97-AF65-F5344CB8AC3E}">
        <p14:creationId xmlns:p14="http://schemas.microsoft.com/office/powerpoint/2010/main" val="2705931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AA5B7-9D37-4473-994B-45BA04CCB7C0}" type="datetimeFigureOut">
              <a:rPr lang="en-US" smtClean="0"/>
              <a:t>9/30/2019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5689944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ky, text&#10;&#10;Description automatically generated">
            <a:extLst>
              <a:ext uri="{FF2B5EF4-FFF2-40B4-BE49-F238E27FC236}">
                <a16:creationId xmlns:a16="http://schemas.microsoft.com/office/drawing/2014/main" id="{0CC7CC7C-1451-4FD0-8993-73DBF2A35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4">
            <a:extLst>
              <a:ext uri="{FF2B5EF4-FFF2-40B4-BE49-F238E27FC236}">
                <a16:creationId xmlns:a16="http://schemas.microsoft.com/office/drawing/2014/main" id="{6D29C8E5-E170-4A05-A91F-BA88FDEBB6D7}"/>
              </a:ext>
            </a:extLst>
          </p:cNvPr>
          <p:cNvSpPr txBox="1">
            <a:spLocks noChangeArrowheads="1"/>
          </p:cNvSpPr>
          <p:nvPr/>
        </p:nvSpPr>
        <p:spPr bwMode="auto">
          <a:xfrm>
            <a:off x="621553" y="1264435"/>
            <a:ext cx="857623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sz="9600" dirty="0">
                <a:solidFill>
                  <a:prstClr val="black"/>
                </a:solidFill>
                <a:latin typeface="Verdana" panose="020B0604030504040204" pitchFamily="34" charset="0"/>
                <a:cs typeface="+mn-cs"/>
              </a:rPr>
              <a:t>Product Management</a:t>
            </a:r>
            <a:endParaRPr kumimoji="0" lang="en-US" altLang="en-US" sz="9600" b="0" i="0" u="none" strike="noStrike" kern="1200" cap="none" spc="0" normalizeH="0" baseline="0" noProof="0" dirty="0">
              <a:ln>
                <a:noFill/>
              </a:ln>
              <a:solidFill>
                <a:prstClr val="black"/>
              </a:solidFill>
              <a:effectLst/>
              <a:uLnTx/>
              <a:uFillTx/>
              <a:latin typeface="Verdana" panose="020B0604030504040204" pitchFamily="34" charset="0"/>
              <a:cs typeface="+mn-cs"/>
            </a:endParaRPr>
          </a:p>
        </p:txBody>
      </p:sp>
    </p:spTree>
    <p:extLst>
      <p:ext uri="{BB962C8B-B14F-4D97-AF65-F5344CB8AC3E}">
        <p14:creationId xmlns:p14="http://schemas.microsoft.com/office/powerpoint/2010/main" val="80313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ky, text&#10;&#10;Description automatically generated">
            <a:extLst>
              <a:ext uri="{FF2B5EF4-FFF2-40B4-BE49-F238E27FC236}">
                <a16:creationId xmlns:a16="http://schemas.microsoft.com/office/drawing/2014/main" id="{0CC7CC7C-1451-4FD0-8993-73DBF2A35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4">
            <a:extLst>
              <a:ext uri="{FF2B5EF4-FFF2-40B4-BE49-F238E27FC236}">
                <a16:creationId xmlns:a16="http://schemas.microsoft.com/office/drawing/2014/main" id="{6D29C8E5-E170-4A05-A91F-BA88FDEBB6D7}"/>
              </a:ext>
            </a:extLst>
          </p:cNvPr>
          <p:cNvSpPr txBox="1">
            <a:spLocks noChangeArrowheads="1"/>
          </p:cNvSpPr>
          <p:nvPr/>
        </p:nvSpPr>
        <p:spPr bwMode="auto">
          <a:xfrm>
            <a:off x="466165" y="708624"/>
            <a:ext cx="857623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800" b="0" i="0" u="none" strike="noStrike" kern="1200" cap="none" spc="0" normalizeH="0" baseline="0" noProof="0" dirty="0">
                <a:ln>
                  <a:noFill/>
                </a:ln>
                <a:solidFill>
                  <a:prstClr val="black"/>
                </a:solidFill>
                <a:effectLst/>
                <a:uLnTx/>
                <a:uFillTx/>
                <a:latin typeface="Verdana" panose="020B0604030504040204" pitchFamily="34" charset="0"/>
                <a:ea typeface="MS PGothic" panose="020B0600070205080204" pitchFamily="34" charset="-128"/>
                <a:cs typeface="+mn-cs"/>
              </a:rPr>
              <a:t>I want to understand the importance of a </a:t>
            </a:r>
            <a:r>
              <a:rPr kumimoji="0" lang="en-US" altLang="en-US" sz="4800" b="1" i="0" u="none" strike="noStrike" kern="1200" cap="none" spc="0" normalizeH="0" baseline="0" noProof="0" dirty="0">
                <a:ln>
                  <a:noFill/>
                </a:ln>
                <a:solidFill>
                  <a:prstClr val="black"/>
                </a:solidFill>
                <a:effectLst/>
                <a:uLnTx/>
                <a:uFillTx/>
                <a:latin typeface="Verdana" panose="020B0604030504040204" pitchFamily="34" charset="0"/>
                <a:ea typeface="MS PGothic" panose="020B0600070205080204" pitchFamily="34" charset="-128"/>
                <a:cs typeface="+mn-cs"/>
              </a:rPr>
              <a:t>product vision</a:t>
            </a:r>
            <a:r>
              <a:rPr kumimoji="0" lang="en-US" altLang="en-US" sz="4800" b="0" i="0" u="none" strike="noStrike" kern="1200" cap="none" spc="0" normalizeH="0" baseline="0" noProof="0" dirty="0">
                <a:ln>
                  <a:noFill/>
                </a:ln>
                <a:solidFill>
                  <a:prstClr val="black"/>
                </a:solidFill>
                <a:effectLst/>
                <a:uLnTx/>
                <a:uFillTx/>
                <a:latin typeface="Verdana" panose="020B0604030504040204" pitchFamily="34" charset="0"/>
                <a:ea typeface="MS PGothic" panose="020B0600070205080204" pitchFamily="34" charset="-128"/>
                <a:cs typeface="+mn-cs"/>
              </a:rPr>
              <a:t>, so that I have a great guiding light for my product.</a:t>
            </a:r>
          </a:p>
        </p:txBody>
      </p:sp>
    </p:spTree>
    <p:extLst>
      <p:ext uri="{BB962C8B-B14F-4D97-AF65-F5344CB8AC3E}">
        <p14:creationId xmlns:p14="http://schemas.microsoft.com/office/powerpoint/2010/main" val="393108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ky, text&#10;&#10;Description automatically generated">
            <a:extLst>
              <a:ext uri="{FF2B5EF4-FFF2-40B4-BE49-F238E27FC236}">
                <a16:creationId xmlns:a16="http://schemas.microsoft.com/office/drawing/2014/main" id="{8BC56C28-5E32-46AE-92F1-72A642BF7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4FB9BD17-FEC7-4DC8-A841-D5B0DD627EF3}"/>
              </a:ext>
            </a:extLst>
          </p:cNvPr>
          <p:cNvSpPr/>
          <p:nvPr/>
        </p:nvSpPr>
        <p:spPr>
          <a:xfrm>
            <a:off x="101600" y="723444"/>
            <a:ext cx="8940800" cy="3785652"/>
          </a:xfrm>
          <a:prstGeom prst="rect">
            <a:avLst/>
          </a:prstGeom>
        </p:spPr>
        <p:txBody>
          <a:bodyPr wrap="square">
            <a:spAutoFit/>
          </a:bodyPr>
          <a:lstStyle/>
          <a:p>
            <a:pPr lvl="0" algn="ctr" fontAlgn="base">
              <a:spcBef>
                <a:spcPct val="0"/>
              </a:spcBef>
              <a:spcAft>
                <a:spcPct val="0"/>
              </a:spcAft>
              <a:defRPr/>
            </a:pPr>
            <a:r>
              <a:rPr lang="en-US" altLang="en-US" sz="4800" dirty="0">
                <a:solidFill>
                  <a:prstClr val="black"/>
                </a:solidFill>
                <a:latin typeface="Verdana" panose="020B0604030504040204" pitchFamily="34" charset="0"/>
                <a:ea typeface="MS PGothic" panose="020B0600070205080204" pitchFamily="34" charset="-128"/>
              </a:rPr>
              <a:t>I want to understand the importance of  </a:t>
            </a:r>
            <a:r>
              <a:rPr lang="en-US" altLang="en-US" sz="4800" b="1" dirty="0">
                <a:solidFill>
                  <a:prstClr val="black"/>
                </a:solidFill>
                <a:latin typeface="Verdana" panose="020B0604030504040204" pitchFamily="34" charset="0"/>
                <a:ea typeface="MS PGothic" panose="020B0600070205080204" pitchFamily="34" charset="-128"/>
              </a:rPr>
              <a:t>stakeholder involvement</a:t>
            </a:r>
            <a:r>
              <a:rPr lang="en-US" altLang="en-US" sz="4800" dirty="0">
                <a:solidFill>
                  <a:prstClr val="black"/>
                </a:solidFill>
                <a:latin typeface="Verdana" panose="020B0604030504040204" pitchFamily="34" charset="0"/>
                <a:ea typeface="MS PGothic" panose="020B0600070205080204" pitchFamily="34" charset="-128"/>
              </a:rPr>
              <a:t>, so that I build what my stakeholders truly need.</a:t>
            </a:r>
          </a:p>
        </p:txBody>
      </p:sp>
    </p:spTree>
    <p:extLst>
      <p:ext uri="{BB962C8B-B14F-4D97-AF65-F5344CB8AC3E}">
        <p14:creationId xmlns:p14="http://schemas.microsoft.com/office/powerpoint/2010/main" val="2193295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ky, text&#10;&#10;Description automatically generated">
            <a:extLst>
              <a:ext uri="{FF2B5EF4-FFF2-40B4-BE49-F238E27FC236}">
                <a16:creationId xmlns:a16="http://schemas.microsoft.com/office/drawing/2014/main" id="{3C92AE6E-D0BC-4087-83BC-E7E0BE6AE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B1AAC4E-84F3-4890-8209-9F06749BB8F9}"/>
              </a:ext>
            </a:extLst>
          </p:cNvPr>
          <p:cNvSpPr/>
          <p:nvPr/>
        </p:nvSpPr>
        <p:spPr>
          <a:xfrm>
            <a:off x="370541" y="337392"/>
            <a:ext cx="8492564" cy="5262979"/>
          </a:xfrm>
          <a:prstGeom prst="rect">
            <a:avLst/>
          </a:prstGeom>
        </p:spPr>
        <p:txBody>
          <a:bodyPr wrap="square">
            <a:spAutoFit/>
          </a:bodyPr>
          <a:lstStyle/>
          <a:p>
            <a:pPr lvl="0" algn="ctr" fontAlgn="base">
              <a:spcBef>
                <a:spcPct val="0"/>
              </a:spcBef>
              <a:spcAft>
                <a:spcPct val="0"/>
              </a:spcAft>
              <a:defRPr/>
            </a:pPr>
            <a:r>
              <a:rPr lang="en-US" altLang="en-US" sz="4800" dirty="0">
                <a:solidFill>
                  <a:prstClr val="black"/>
                </a:solidFill>
                <a:latin typeface="Verdana" panose="020B0604030504040204" pitchFamily="34" charset="0"/>
                <a:ea typeface="MS PGothic" panose="020B0600070205080204" pitchFamily="34" charset="-128"/>
              </a:rPr>
              <a:t>I want to explore </a:t>
            </a:r>
            <a:r>
              <a:rPr lang="en-US" altLang="en-US" sz="4800" b="1" dirty="0">
                <a:solidFill>
                  <a:prstClr val="black"/>
                </a:solidFill>
                <a:latin typeface="Verdana" panose="020B0604030504040204" pitchFamily="34" charset="0"/>
                <a:ea typeface="MS PGothic" panose="020B0600070205080204" pitchFamily="34" charset="-128"/>
              </a:rPr>
              <a:t>stakeholder involvement </a:t>
            </a:r>
            <a:r>
              <a:rPr lang="en-US" altLang="en-US" sz="4800" dirty="0">
                <a:solidFill>
                  <a:prstClr val="black"/>
                </a:solidFill>
                <a:latin typeface="Verdana" panose="020B0604030504040204" pitchFamily="34" charset="0"/>
                <a:ea typeface="MS PGothic" panose="020B0600070205080204" pitchFamily="34" charset="-128"/>
              </a:rPr>
              <a:t>in Scrum, so that I can identify some tools I can use to collaborate with my stakeholders.</a:t>
            </a:r>
          </a:p>
        </p:txBody>
      </p:sp>
    </p:spTree>
    <p:extLst>
      <p:ext uri="{BB962C8B-B14F-4D97-AF65-F5344CB8AC3E}">
        <p14:creationId xmlns:p14="http://schemas.microsoft.com/office/powerpoint/2010/main" val="2948444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ky, text&#10;&#10;Description automatically generated">
            <a:extLst>
              <a:ext uri="{FF2B5EF4-FFF2-40B4-BE49-F238E27FC236}">
                <a16:creationId xmlns:a16="http://schemas.microsoft.com/office/drawing/2014/main" id="{ACB061F5-BF1E-4CE0-A164-D2B3C9139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884A5975-C2BE-49DA-A017-33D43AD06FF7}"/>
              </a:ext>
            </a:extLst>
          </p:cNvPr>
          <p:cNvSpPr/>
          <p:nvPr/>
        </p:nvSpPr>
        <p:spPr>
          <a:xfrm>
            <a:off x="1" y="705515"/>
            <a:ext cx="9143999" cy="3785652"/>
          </a:xfrm>
          <a:prstGeom prst="rect">
            <a:avLst/>
          </a:prstGeom>
        </p:spPr>
        <p:txBody>
          <a:bodyPr wrap="square">
            <a:spAutoFit/>
          </a:bodyPr>
          <a:lstStyle/>
          <a:p>
            <a:pPr lvl="0" algn="ctr" fontAlgn="base">
              <a:spcBef>
                <a:spcPct val="0"/>
              </a:spcBef>
              <a:spcAft>
                <a:spcPct val="0"/>
              </a:spcAft>
              <a:defRPr/>
            </a:pPr>
            <a:r>
              <a:rPr lang="en-US" altLang="en-US" sz="4800" dirty="0">
                <a:solidFill>
                  <a:prstClr val="black"/>
                </a:solidFill>
                <a:latin typeface="Verdana" panose="020B0604030504040204" pitchFamily="34" charset="0"/>
                <a:ea typeface="MS PGothic" panose="020B0600070205080204" pitchFamily="34" charset="-128"/>
              </a:rPr>
              <a:t>I want to explore </a:t>
            </a:r>
            <a:r>
              <a:rPr lang="en-US" altLang="en-US" sz="4800" b="1" dirty="0">
                <a:solidFill>
                  <a:prstClr val="black"/>
                </a:solidFill>
                <a:latin typeface="Verdana" panose="020B0604030504040204" pitchFamily="34" charset="0"/>
                <a:ea typeface="MS PGothic" panose="020B0600070205080204" pitchFamily="34" charset="-128"/>
              </a:rPr>
              <a:t>Product Discovery</a:t>
            </a:r>
            <a:r>
              <a:rPr lang="en-US" altLang="en-US" sz="4800" dirty="0">
                <a:solidFill>
                  <a:prstClr val="black"/>
                </a:solidFill>
                <a:latin typeface="Verdana" panose="020B0604030504040204" pitchFamily="34" charset="0"/>
                <a:ea typeface="MS PGothic" panose="020B0600070205080204" pitchFamily="34" charset="-128"/>
              </a:rPr>
              <a:t>,</a:t>
            </a:r>
          </a:p>
          <a:p>
            <a:pPr lvl="0" algn="ctr" fontAlgn="base">
              <a:spcBef>
                <a:spcPct val="0"/>
              </a:spcBef>
              <a:spcAft>
                <a:spcPct val="0"/>
              </a:spcAft>
              <a:defRPr/>
            </a:pPr>
            <a:r>
              <a:rPr lang="en-US" altLang="en-US" sz="4800" dirty="0">
                <a:solidFill>
                  <a:prstClr val="black"/>
                </a:solidFill>
                <a:latin typeface="Verdana" panose="020B0604030504040204" pitchFamily="34" charset="0"/>
                <a:ea typeface="MS PGothic" panose="020B0600070205080204" pitchFamily="34" charset="-128"/>
              </a:rPr>
              <a:t>So that I can understand the most important things to build.</a:t>
            </a:r>
          </a:p>
        </p:txBody>
      </p:sp>
    </p:spTree>
    <p:extLst>
      <p:ext uri="{BB962C8B-B14F-4D97-AF65-F5344CB8AC3E}">
        <p14:creationId xmlns:p14="http://schemas.microsoft.com/office/powerpoint/2010/main" val="3213747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ky, text&#10;&#10;Description automatically generated">
            <a:extLst>
              <a:ext uri="{FF2B5EF4-FFF2-40B4-BE49-F238E27FC236}">
                <a16:creationId xmlns:a16="http://schemas.microsoft.com/office/drawing/2014/main" id="{4F7321E0-EE56-439C-979E-1E8C8246C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724E9B75-6FA7-4901-9E61-AB4D94DC7C26}"/>
              </a:ext>
            </a:extLst>
          </p:cNvPr>
          <p:cNvSpPr/>
          <p:nvPr/>
        </p:nvSpPr>
        <p:spPr>
          <a:xfrm>
            <a:off x="597647" y="1402344"/>
            <a:ext cx="8295342" cy="3046988"/>
          </a:xfrm>
          <a:prstGeom prst="rect">
            <a:avLst/>
          </a:prstGeom>
        </p:spPr>
        <p:txBody>
          <a:bodyPr wrap="square">
            <a:spAutoFit/>
          </a:bodyPr>
          <a:lstStyle/>
          <a:p>
            <a:pPr lvl="0" algn="ctr" fontAlgn="base">
              <a:spcBef>
                <a:spcPct val="0"/>
              </a:spcBef>
              <a:spcAft>
                <a:spcPct val="0"/>
              </a:spcAft>
              <a:defRPr/>
            </a:pPr>
            <a:r>
              <a:rPr lang="en-US" altLang="en-US" sz="4800" dirty="0">
                <a:solidFill>
                  <a:prstClr val="black"/>
                </a:solidFill>
                <a:latin typeface="Verdana" panose="020B0604030504040204" pitchFamily="34" charset="0"/>
                <a:ea typeface="MS PGothic" panose="020B0600070205080204" pitchFamily="34" charset="-128"/>
              </a:rPr>
              <a:t>I want to understand the </a:t>
            </a:r>
            <a:r>
              <a:rPr lang="en-US" altLang="en-US" sz="4800" b="1" dirty="0">
                <a:solidFill>
                  <a:prstClr val="black"/>
                </a:solidFill>
                <a:latin typeface="Verdana" panose="020B0604030504040204" pitchFamily="34" charset="0"/>
                <a:ea typeface="MS PGothic" panose="020B0600070205080204" pitchFamily="34" charset="-128"/>
              </a:rPr>
              <a:t>Product Backlog</a:t>
            </a:r>
            <a:r>
              <a:rPr lang="en-US" altLang="en-US" sz="4800" dirty="0">
                <a:solidFill>
                  <a:prstClr val="black"/>
                </a:solidFill>
                <a:latin typeface="Verdana" panose="020B0604030504040204" pitchFamily="34" charset="0"/>
                <a:ea typeface="MS PGothic" panose="020B0600070205080204" pitchFamily="34" charset="-128"/>
              </a:rPr>
              <a:t>, so that I have enough work “ready” for my team</a:t>
            </a:r>
          </a:p>
        </p:txBody>
      </p:sp>
    </p:spTree>
    <p:extLst>
      <p:ext uri="{BB962C8B-B14F-4D97-AF65-F5344CB8AC3E}">
        <p14:creationId xmlns:p14="http://schemas.microsoft.com/office/powerpoint/2010/main" val="738586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ky, text&#10;&#10;Description automatically generated">
            <a:extLst>
              <a:ext uri="{FF2B5EF4-FFF2-40B4-BE49-F238E27FC236}">
                <a16:creationId xmlns:a16="http://schemas.microsoft.com/office/drawing/2014/main" id="{2055437A-B4D2-4F3A-9D9E-BC8D3C609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84B9BAD0-7A46-4089-ADAF-09F09011941C}"/>
              </a:ext>
            </a:extLst>
          </p:cNvPr>
          <p:cNvSpPr/>
          <p:nvPr/>
        </p:nvSpPr>
        <p:spPr>
          <a:xfrm>
            <a:off x="776942" y="1379647"/>
            <a:ext cx="7888940" cy="3046988"/>
          </a:xfrm>
          <a:prstGeom prst="rect">
            <a:avLst/>
          </a:prstGeom>
        </p:spPr>
        <p:txBody>
          <a:bodyPr wrap="square">
            <a:spAutoFit/>
          </a:bodyPr>
          <a:lstStyle/>
          <a:p>
            <a:pPr lvl="0" algn="ctr" fontAlgn="base">
              <a:spcBef>
                <a:spcPct val="0"/>
              </a:spcBef>
              <a:spcAft>
                <a:spcPct val="0"/>
              </a:spcAft>
              <a:defRPr/>
            </a:pPr>
            <a:r>
              <a:rPr lang="en-US" altLang="en-US" sz="4800" dirty="0">
                <a:solidFill>
                  <a:prstClr val="black"/>
                </a:solidFill>
                <a:latin typeface="Verdana" panose="020B0604030504040204" pitchFamily="34" charset="0"/>
                <a:ea typeface="MS PGothic" panose="020B0600070205080204" pitchFamily="34" charset="-128"/>
              </a:rPr>
              <a:t>I want to understand the factors that come into play when deciding the </a:t>
            </a:r>
            <a:r>
              <a:rPr lang="en-US" altLang="en-US" sz="4800" b="1" dirty="0">
                <a:solidFill>
                  <a:prstClr val="black"/>
                </a:solidFill>
                <a:latin typeface="Verdana" panose="020B0604030504040204" pitchFamily="34" charset="0"/>
                <a:ea typeface="MS PGothic" panose="020B0600070205080204" pitchFamily="34" charset="-128"/>
              </a:rPr>
              <a:t>Product Backlog</a:t>
            </a:r>
            <a:r>
              <a:rPr lang="en-US" altLang="en-US" sz="4800" dirty="0">
                <a:solidFill>
                  <a:prstClr val="black"/>
                </a:solidFill>
                <a:latin typeface="Verdana" panose="020B0604030504040204" pitchFamily="34" charset="0"/>
                <a:ea typeface="MS PGothic" panose="020B0600070205080204" pitchFamily="34" charset="-128"/>
              </a:rPr>
              <a:t> order.</a:t>
            </a:r>
          </a:p>
        </p:txBody>
      </p:sp>
    </p:spTree>
    <p:extLst>
      <p:ext uri="{BB962C8B-B14F-4D97-AF65-F5344CB8AC3E}">
        <p14:creationId xmlns:p14="http://schemas.microsoft.com/office/powerpoint/2010/main" val="1044592923"/>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TotalTime>
  <Words>316</Words>
  <Application>Microsoft Office PowerPoint</Application>
  <PresentationFormat>On-screen Show (4:3)</PresentationFormat>
  <Paragraphs>22</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Verdana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Megaw</dc:creator>
  <cp:lastModifiedBy>Kate Megaw</cp:lastModifiedBy>
  <cp:revision>5</cp:revision>
  <dcterms:created xsi:type="dcterms:W3CDTF">2019-09-30T13:23:43Z</dcterms:created>
  <dcterms:modified xsi:type="dcterms:W3CDTF">2019-09-30T13:54:30Z</dcterms:modified>
</cp:coreProperties>
</file>