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68" r:id="rId3"/>
    <p:sldId id="353" r:id="rId4"/>
    <p:sldId id="352" r:id="rId5"/>
    <p:sldId id="344" r:id="rId6"/>
    <p:sldId id="354" r:id="rId7"/>
    <p:sldId id="345" r:id="rId8"/>
    <p:sldId id="355" r:id="rId9"/>
    <p:sldId id="346" r:id="rId10"/>
    <p:sldId id="356" r:id="rId11"/>
    <p:sldId id="373" r:id="rId12"/>
    <p:sldId id="357" r:id="rId13"/>
    <p:sldId id="349" r:id="rId14"/>
    <p:sldId id="358" r:id="rId15"/>
    <p:sldId id="360" r:id="rId16"/>
    <p:sldId id="366" r:id="rId17"/>
    <p:sldId id="367" r:id="rId18"/>
    <p:sldId id="359" r:id="rId19"/>
    <p:sldId id="368" r:id="rId20"/>
    <p:sldId id="369" r:id="rId21"/>
    <p:sldId id="370" r:id="rId22"/>
    <p:sldId id="371" r:id="rId23"/>
    <p:sldId id="372" r:id="rId24"/>
    <p:sldId id="263"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Cormorant Garamond Medium" pitchFamily="2" charset="77"/>
      <p:regular r:id="rId31"/>
    </p:embeddedFont>
    <p:embeddedFont>
      <p:font typeface="Cormorant Garamond Medium Bold" pitchFamily="2" charset="77"/>
      <p:regular r:id="rId32"/>
      <p:bold r:id="rId33"/>
    </p:embeddedFont>
    <p:embeddedFont>
      <p:font typeface="Lato Bold" panose="020F0502020204030203" pitchFamily="34" charset="0"/>
      <p:regular r:id="rId34"/>
      <p:bold r:id="rId35"/>
    </p:embeddedFont>
    <p:embeddedFont>
      <p:font typeface="Montserrat Classic Bold" pitchFamily="2" charset="77"/>
      <p:regular r:id="rId36"/>
      <p:bold r:id="rId37"/>
    </p:embeddedFont>
    <p:embeddedFont>
      <p:font typeface="Segoe UI" panose="020B0502040204020203"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0" autoAdjust="0"/>
    <p:restoredTop sz="81162" autoAdjust="0"/>
  </p:normalViewPr>
  <p:slideViewPr>
    <p:cSldViewPr>
      <p:cViewPr varScale="1">
        <p:scale>
          <a:sx n="40" d="100"/>
          <a:sy n="40" d="100"/>
        </p:scale>
        <p:origin x="264" y="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16.11.2020</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77233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32974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630848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509042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08176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4783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93528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63411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82511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176326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92649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18860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a:t>
            </a:r>
            <a:r>
              <a:rPr lang="en-US" dirty="0" err="1"/>
              <a:t>americanaddictioncenters.org</a:t>
            </a:r>
            <a:r>
              <a:rPr lang="en-US" dirty="0"/>
              <a:t>/rehab-guide/workforce/white-collar/lawyers</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273631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89452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16.11.2020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4701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07738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90178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03793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089398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193239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39557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42256" t="169" r="47531"/>
          <a:stretch>
            <a:fillRect/>
          </a:stretch>
        </p:blipFill>
        <p:spPr>
          <a:xfrm rot="5400000">
            <a:off x="8125590" y="-9011532"/>
            <a:ext cx="2036820" cy="19911981"/>
          </a:xfrm>
          <a:prstGeom prst="rect">
            <a:avLst/>
          </a:prstGeom>
        </p:spPr>
      </p:pic>
      <p:grpSp>
        <p:nvGrpSpPr>
          <p:cNvPr id="8" name="Group 8"/>
          <p:cNvGrpSpPr/>
          <p:nvPr/>
        </p:nvGrpSpPr>
        <p:grpSpPr>
          <a:xfrm>
            <a:off x="7200486" y="5320247"/>
            <a:ext cx="11058939" cy="3363634"/>
            <a:chOff x="264579" y="-1401390"/>
            <a:chExt cx="14745252" cy="4484847"/>
          </a:xfrm>
        </p:grpSpPr>
        <p:sp>
          <p:nvSpPr>
            <p:cNvPr id="9" name="TextBox 9"/>
            <p:cNvSpPr txBox="1"/>
            <p:nvPr/>
          </p:nvSpPr>
          <p:spPr>
            <a:xfrm>
              <a:off x="277832" y="-1401390"/>
              <a:ext cx="12763783" cy="925960"/>
            </a:xfrm>
            <a:prstGeom prst="rect">
              <a:avLst/>
            </a:prstGeom>
          </p:spPr>
          <p:txBody>
            <a:bodyPr lIns="0" tIns="0" rIns="0" bIns="0" rtlCol="0" anchor="t">
              <a:spAutoFit/>
            </a:bodyPr>
            <a:lstStyle/>
            <a:p>
              <a:pPr>
                <a:lnSpc>
                  <a:spcPts val="5851"/>
                </a:lnSpc>
              </a:pPr>
              <a:r>
                <a:rPr lang="en-US" sz="4179" spc="167" dirty="0">
                  <a:solidFill>
                    <a:schemeClr val="tx2"/>
                  </a:solidFill>
                  <a:latin typeface="Montserrat Classic Bold"/>
                </a:rPr>
                <a:t>PROF. MARCI A. HAMILTON</a:t>
              </a:r>
            </a:p>
          </p:txBody>
        </p:sp>
        <p:sp>
          <p:nvSpPr>
            <p:cNvPr id="10" name="TextBox 10"/>
            <p:cNvSpPr txBox="1"/>
            <p:nvPr/>
          </p:nvSpPr>
          <p:spPr>
            <a:xfrm>
              <a:off x="264579" y="-252928"/>
              <a:ext cx="14745252" cy="3336385"/>
            </a:xfrm>
            <a:prstGeom prst="rect">
              <a:avLst/>
            </a:prstGeom>
          </p:spPr>
          <p:txBody>
            <a:bodyPr wrap="square" lIns="0" tIns="0" rIns="0" bIns="0" rtlCol="0" anchor="t">
              <a:spAutoFit/>
            </a:bodyPr>
            <a:lstStyle/>
            <a:p>
              <a:pPr>
                <a:lnSpc>
                  <a:spcPts val="5012"/>
                </a:lnSpc>
              </a:pPr>
              <a:r>
                <a:rPr lang="en-US" sz="3200" b="1" spc="143" dirty="0">
                  <a:solidFill>
                    <a:schemeClr val="tx2"/>
                  </a:solidFill>
                  <a:latin typeface="Lato Bold"/>
                </a:rPr>
                <a:t>Founder, CEO, CHILD USA</a:t>
              </a:r>
            </a:p>
            <a:p>
              <a:pPr>
                <a:lnSpc>
                  <a:spcPts val="5012"/>
                </a:lnSpc>
              </a:pPr>
              <a:r>
                <a:rPr lang="en-US" sz="3200" spc="143" dirty="0">
                  <a:solidFill>
                    <a:schemeClr val="tx2"/>
                  </a:solidFill>
                  <a:latin typeface="Lato Bold"/>
                </a:rPr>
                <a:t>CLE on Child Sex Abuse, Religious Institutions, and the First Amendment</a:t>
              </a:r>
            </a:p>
            <a:p>
              <a:pPr>
                <a:lnSpc>
                  <a:spcPts val="5012"/>
                </a:lnSpc>
              </a:pPr>
              <a:r>
                <a:rPr lang="en-US" sz="3200" spc="143" dirty="0">
                  <a:solidFill>
                    <a:schemeClr val="tx2"/>
                  </a:solidFill>
                  <a:latin typeface="Lato Bold"/>
                </a:rPr>
                <a:t>November 17, 2020</a:t>
              </a:r>
            </a:p>
          </p:txBody>
        </p:sp>
      </p:grpSp>
      <p:sp>
        <p:nvSpPr>
          <p:cNvPr id="11" name="TextBox 11"/>
          <p:cNvSpPr txBox="1"/>
          <p:nvPr/>
        </p:nvSpPr>
        <p:spPr>
          <a:xfrm>
            <a:off x="15657494" y="9575853"/>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12" name="TextBox 12"/>
          <p:cNvSpPr txBox="1"/>
          <p:nvPr/>
        </p:nvSpPr>
        <p:spPr>
          <a:xfrm>
            <a:off x="28540" y="9696553"/>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4" name="Picture 4"/>
          <p:cNvPicPr>
            <a:picLocks noChangeAspect="1"/>
          </p:cNvPicPr>
          <p:nvPr/>
        </p:nvPicPr>
        <p:blipFill>
          <a:blip r:embed="rId3">
            <a:alphaModFix amt="74000"/>
          </a:blip>
          <a:srcRect t="31935" b="30612"/>
          <a:stretch>
            <a:fillRect/>
          </a:stretch>
        </p:blipFill>
        <p:spPr>
          <a:xfrm>
            <a:off x="5117312" y="161348"/>
            <a:ext cx="8053375" cy="1696603"/>
          </a:xfrm>
          <a:prstGeom prst="rect">
            <a:avLst/>
          </a:prstGeom>
        </p:spPr>
      </p:pic>
      <p:pic>
        <p:nvPicPr>
          <p:cNvPr id="14" name="Picture 13" descr="A person holding a sign&#10;&#10;Description automatically generated">
            <a:extLst>
              <a:ext uri="{FF2B5EF4-FFF2-40B4-BE49-F238E27FC236}">
                <a16:creationId xmlns:a16="http://schemas.microsoft.com/office/drawing/2014/main" id="{86A6D3BA-9472-475A-8BAE-3521D134E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734380"/>
            <a:ext cx="5936049" cy="3949501"/>
          </a:xfrm>
          <a:prstGeom prst="rect">
            <a:avLst/>
          </a:prstGeom>
        </p:spPr>
      </p:pic>
      <p:sp>
        <p:nvSpPr>
          <p:cNvPr id="5" name="TextBox 4">
            <a:extLst>
              <a:ext uri="{FF2B5EF4-FFF2-40B4-BE49-F238E27FC236}">
                <a16:creationId xmlns:a16="http://schemas.microsoft.com/office/drawing/2014/main" id="{7647D298-406E-46C5-8CFC-041A8C5116A7}"/>
              </a:ext>
            </a:extLst>
          </p:cNvPr>
          <p:cNvSpPr txBox="1"/>
          <p:nvPr/>
        </p:nvSpPr>
        <p:spPr>
          <a:xfrm>
            <a:off x="2209800" y="2235531"/>
            <a:ext cx="14935200" cy="2123658"/>
          </a:xfrm>
          <a:prstGeom prst="rect">
            <a:avLst/>
          </a:prstGeom>
          <a:noFill/>
        </p:spPr>
        <p:txBody>
          <a:bodyPr wrap="square" rtlCol="0">
            <a:spAutoFit/>
          </a:bodyPr>
          <a:lstStyle/>
          <a:p>
            <a:pPr algn="ctr"/>
            <a:r>
              <a:rPr lang="en-US" sz="6600" dirty="0">
                <a:solidFill>
                  <a:schemeClr val="tx2"/>
                </a:solidFill>
                <a:latin typeface="Montserrat Classic Bold" panose="020B0604020202020204" charset="0"/>
              </a:rPr>
              <a:t>Religious Liberty Statutes and Religious Exemptions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1676399" y="2021941"/>
            <a:ext cx="14935200" cy="923330"/>
          </a:xfrm>
          <a:prstGeom prst="rect">
            <a:avLst/>
          </a:prstGeom>
          <a:noFill/>
        </p:spPr>
        <p:txBody>
          <a:bodyPr wrap="square" rtlCol="0">
            <a:spAutoFit/>
          </a:bodyPr>
          <a:lstStyle/>
          <a:p>
            <a:pPr algn="ctr"/>
            <a:r>
              <a:rPr lang="en-US" sz="5400" dirty="0">
                <a:latin typeface="Montserrat Classic Bold" panose="020B0604020202020204" charset="0"/>
              </a:rPr>
              <a:t>Federal laws involving child sex abuse:</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
        <p:nvSpPr>
          <p:cNvPr id="2" name="TextBox 1">
            <a:extLst>
              <a:ext uri="{FF2B5EF4-FFF2-40B4-BE49-F238E27FC236}">
                <a16:creationId xmlns:a16="http://schemas.microsoft.com/office/drawing/2014/main" id="{9A60D778-A15F-8340-93F7-4721E572FF8D}"/>
              </a:ext>
            </a:extLst>
          </p:cNvPr>
          <p:cNvSpPr txBox="1"/>
          <p:nvPr/>
        </p:nvSpPr>
        <p:spPr>
          <a:xfrm>
            <a:off x="1066800" y="3049834"/>
            <a:ext cx="16840200" cy="6555641"/>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1470 – Transfer of obscene material to minors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1591 – Sex trafficking of children by force, fraud, or coercion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1595 – Civil Remedy </a:t>
            </a:r>
            <a:r>
              <a:rPr lang="en-US" sz="2800" i="1" dirty="0">
                <a:latin typeface="Times New Roman" panose="02020603050405020304" pitchFamily="18" charset="0"/>
                <a:cs typeface="Times New Roman" panose="02020603050405020304" pitchFamily="18" charset="0"/>
              </a:rPr>
              <a:t>(for sex trafficking crimes)</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2243 – Sexual abuse of a minor or ward</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2244 – Abusive sexual contact</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2251 – Sexual exploitation of children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2251a – Selling or buying of children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2252 – Certain activities relating to material involving the sexual exploitation of minors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2252a – Certain activities relating to material constituting or containing child pornography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2255 – Civil remedy for personal injuries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2258 – Failure to report child abuse</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2260 – Production of sexually explicit depictions of a minor for importation into the United States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2421a – Promotion or facilitation of prostitution and reckless disregard of sex trafficking</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2423 – Transportation of minors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18 U.S.C.A. § 2425 – Use of interstate facilities to transmit information about a minor</a:t>
            </a:r>
          </a:p>
        </p:txBody>
      </p:sp>
    </p:spTree>
    <p:extLst>
      <p:ext uri="{BB962C8B-B14F-4D97-AF65-F5344CB8AC3E}">
        <p14:creationId xmlns:p14="http://schemas.microsoft.com/office/powerpoint/2010/main" val="391673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BB542276-642E-434D-9688-38498AAF1F2F}"/>
              </a:ext>
            </a:extLst>
          </p:cNvPr>
          <p:cNvPicPr>
            <a:picLocks noChangeAspect="1"/>
          </p:cNvPicPr>
          <p:nvPr/>
        </p:nvPicPr>
        <p:blipFill rotWithShape="1">
          <a:blip r:embed="rId3">
            <a:extLst>
              <a:ext uri="{28A0092B-C50C-407E-A947-70E740481C1C}">
                <a14:useLocalDpi xmlns:a14="http://schemas.microsoft.com/office/drawing/2010/main" val="0"/>
              </a:ext>
            </a:extLst>
          </a:blip>
          <a:srcRect r="17537" b="10523"/>
          <a:stretch/>
        </p:blipFill>
        <p:spPr>
          <a:xfrm>
            <a:off x="-380998" y="-266700"/>
            <a:ext cx="18695772" cy="11430000"/>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684267" y="9593854"/>
            <a:ext cx="2630506" cy="615062"/>
          </a:xfrm>
          <a:prstGeom prst="rect">
            <a:avLst/>
          </a:prstGeom>
        </p:spPr>
        <p:txBody>
          <a:bodyPr lIns="0" tIns="0" rIns="0" bIns="0" rtlCol="0" anchor="t">
            <a:spAutoFit/>
          </a:bodyPr>
          <a:lstStyle/>
          <a:p>
            <a:pPr algn="ctr">
              <a:lnSpc>
                <a:spcPts val="5040"/>
              </a:lnSpc>
            </a:pPr>
            <a:r>
              <a:rPr lang="en-US" sz="3600" dirty="0">
                <a:solidFill>
                  <a:schemeClr val="bg1"/>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3692784" y="10287000"/>
            <a:ext cx="4564736" cy="429156"/>
          </a:xfrm>
          <a:prstGeom prst="rect">
            <a:avLst/>
          </a:prstGeom>
        </p:spPr>
        <p:txBody>
          <a:bodyPr wrap="square" lIns="0" tIns="0" rIns="0" bIns="0" rtlCol="0" anchor="t">
            <a:spAutoFit/>
          </a:bodyPr>
          <a:lstStyle/>
          <a:p>
            <a:pPr algn="ctr">
              <a:lnSpc>
                <a:spcPts val="3360"/>
              </a:lnSpc>
            </a:pPr>
            <a:r>
              <a:rPr lang="en-US" sz="2800" b="1" dirty="0">
                <a:solidFill>
                  <a:schemeClr val="bg1"/>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304800" y="2263404"/>
            <a:ext cx="16979402" cy="2308324"/>
          </a:xfrm>
          <a:prstGeom prst="rect">
            <a:avLst/>
          </a:prstGeom>
          <a:noFill/>
        </p:spPr>
        <p:txBody>
          <a:bodyPr wrap="square" rtlCol="0">
            <a:spAutoFit/>
          </a:bodyPr>
          <a:lstStyle/>
          <a:p>
            <a:pPr algn="ctr"/>
            <a:r>
              <a:rPr lang="en-US" sz="7200" dirty="0">
                <a:latin typeface="Montserrat Classic Bold" panose="020B0604020202020204" charset="0"/>
              </a:rPr>
              <a:t>RFRA as a Shield of the Diocese’s Assets </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
        <p:nvSpPr>
          <p:cNvPr id="13" name="Rectangle 12">
            <a:extLst>
              <a:ext uri="{FF2B5EF4-FFF2-40B4-BE49-F238E27FC236}">
                <a16:creationId xmlns:a16="http://schemas.microsoft.com/office/drawing/2014/main" id="{76B60CCA-5D77-DA4B-84F9-87CB2BB79D0C}"/>
              </a:ext>
            </a:extLst>
          </p:cNvPr>
          <p:cNvSpPr/>
          <p:nvPr/>
        </p:nvSpPr>
        <p:spPr>
          <a:xfrm>
            <a:off x="900540" y="6948418"/>
            <a:ext cx="11090755" cy="17543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CDFA9D-3157-5E4B-90FF-D15A202E27AF}"/>
              </a:ext>
            </a:extLst>
          </p:cNvPr>
          <p:cNvSpPr txBox="1"/>
          <p:nvPr/>
        </p:nvSpPr>
        <p:spPr>
          <a:xfrm>
            <a:off x="1044630" y="7144239"/>
            <a:ext cx="11090755" cy="1446550"/>
          </a:xfrm>
          <a:prstGeom prst="rect">
            <a:avLst/>
          </a:prstGeom>
          <a:noFill/>
        </p:spPr>
        <p:txBody>
          <a:bodyPr wrap="square">
            <a:spAutoFit/>
          </a:bodyPr>
          <a:lstStyle/>
          <a:p>
            <a:r>
              <a:rPr lang="en-US" sz="4400" i="1" dirty="0" err="1">
                <a:latin typeface="Times New Roman" panose="02020603050405020304" pitchFamily="18" charset="0"/>
                <a:cs typeface="Times New Roman" panose="02020603050405020304" pitchFamily="18" charset="0"/>
              </a:rPr>
              <a:t>Listecki</a:t>
            </a:r>
            <a:r>
              <a:rPr lang="en-US" sz="4400" i="1" dirty="0">
                <a:latin typeface="Times New Roman" panose="02020603050405020304" pitchFamily="18" charset="0"/>
                <a:cs typeface="Times New Roman" panose="02020603050405020304" pitchFamily="18" charset="0"/>
              </a:rPr>
              <a:t> v. Official Comm. of Unsecured Creditors</a:t>
            </a:r>
            <a:r>
              <a:rPr lang="en-US" sz="4400" dirty="0">
                <a:latin typeface="Times New Roman" panose="02020603050405020304" pitchFamily="18" charset="0"/>
                <a:cs typeface="Times New Roman" panose="02020603050405020304" pitchFamily="18" charset="0"/>
              </a:rPr>
              <a:t>, 780 F.3d 731 (7th Cir. Mar. 9, 2015).</a:t>
            </a:r>
          </a:p>
        </p:txBody>
      </p:sp>
    </p:spTree>
    <p:extLst>
      <p:ext uri="{BB962C8B-B14F-4D97-AF65-F5344CB8AC3E}">
        <p14:creationId xmlns:p14="http://schemas.microsoft.com/office/powerpoint/2010/main" val="404004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rge statue in front of a building&#10;&#10;Description automatically generated">
            <a:extLst>
              <a:ext uri="{FF2B5EF4-FFF2-40B4-BE49-F238E27FC236}">
                <a16:creationId xmlns:a16="http://schemas.microsoft.com/office/drawing/2014/main" id="{CC38D7D1-8936-6045-A58F-2B15F5FBE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4543198"/>
            <a:ext cx="10085658" cy="5715554"/>
          </a:xfrm>
          <a:prstGeom prst="rect">
            <a:avLst/>
          </a:prstGeom>
        </p:spPr>
      </p:pic>
      <p:pic>
        <p:nvPicPr>
          <p:cNvPr id="4" name="Picture 3" descr="A group of people standing in front of a sign&#10;&#10;Description automatically generated">
            <a:extLst>
              <a:ext uri="{FF2B5EF4-FFF2-40B4-BE49-F238E27FC236}">
                <a16:creationId xmlns:a16="http://schemas.microsoft.com/office/drawing/2014/main" id="{BC2BF49E-256F-0D4F-A317-37363E736F8C}"/>
              </a:ext>
            </a:extLst>
          </p:cNvPr>
          <p:cNvPicPr>
            <a:picLocks noChangeAspect="1"/>
          </p:cNvPicPr>
          <p:nvPr/>
        </p:nvPicPr>
        <p:blipFill rotWithShape="1">
          <a:blip r:embed="rId4">
            <a:extLst>
              <a:ext uri="{28A0092B-C50C-407E-A947-70E740481C1C}">
                <a14:useLocalDpi xmlns:a14="http://schemas.microsoft.com/office/drawing/2010/main" val="0"/>
              </a:ext>
            </a:extLst>
          </a:blip>
          <a:srcRect b="8285"/>
          <a:stretch/>
        </p:blipFill>
        <p:spPr>
          <a:xfrm>
            <a:off x="-130272" y="4543198"/>
            <a:ext cx="8493984" cy="584271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657494" y="33691"/>
            <a:ext cx="2630506" cy="615062"/>
          </a:xfrm>
          <a:prstGeom prst="rect">
            <a:avLst/>
          </a:prstGeom>
        </p:spPr>
        <p:txBody>
          <a:bodyPr lIns="0" tIns="0" rIns="0" bIns="0" rtlCol="0" anchor="t">
            <a:spAutoFit/>
          </a:bodyPr>
          <a:lstStyle/>
          <a:p>
            <a:pPr algn="ctr">
              <a:lnSpc>
                <a:spcPts val="5040"/>
              </a:lnSpc>
            </a:pPr>
            <a:r>
              <a:rPr lang="en-US" sz="3600" dirty="0">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304800" y="9694798"/>
            <a:ext cx="3878936" cy="413174"/>
          </a:xfrm>
          <a:prstGeom prst="rect">
            <a:avLst/>
          </a:prstGeom>
        </p:spPr>
        <p:txBody>
          <a:bodyPr lIns="0" tIns="0" rIns="0" bIns="0" rtlCol="0" anchor="t">
            <a:spAutoFit/>
          </a:bodyPr>
          <a:lstStyle/>
          <a:p>
            <a:pPr algn="ctr">
              <a:lnSpc>
                <a:spcPts val="3360"/>
              </a:lnSpc>
            </a:pPr>
            <a:r>
              <a:rPr lang="en-US" sz="2400" dirty="0">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654299" y="1965742"/>
            <a:ext cx="16979402" cy="2554545"/>
          </a:xfrm>
          <a:prstGeom prst="rect">
            <a:avLst/>
          </a:prstGeom>
          <a:noFill/>
        </p:spPr>
        <p:txBody>
          <a:bodyPr wrap="square" rtlCol="0">
            <a:spAutoFit/>
          </a:bodyPr>
          <a:lstStyle/>
          <a:p>
            <a:pPr algn="ctr"/>
            <a:r>
              <a:rPr lang="en-US" sz="8000" dirty="0">
                <a:latin typeface="Montserrat Classic Bold" panose="020B0604020202020204" charset="0"/>
              </a:rPr>
              <a:t>RFRA’s Extreme Interpretation:</a:t>
            </a:r>
          </a:p>
          <a:p>
            <a:pPr algn="ctr"/>
            <a:r>
              <a:rPr lang="en-US" sz="8000" dirty="0">
                <a:latin typeface="Montserrat Classic Bold" panose="020B0604020202020204" charset="0"/>
              </a:rPr>
              <a:t>Hobby Lobby</a:t>
            </a:r>
          </a:p>
        </p:txBody>
      </p:sp>
      <p:sp>
        <p:nvSpPr>
          <p:cNvPr id="6" name="Rectangle 5">
            <a:extLst>
              <a:ext uri="{FF2B5EF4-FFF2-40B4-BE49-F238E27FC236}">
                <a16:creationId xmlns:a16="http://schemas.microsoft.com/office/drawing/2014/main" id="{C0537BD5-D0C2-0D44-8912-82F17330B582}"/>
              </a:ext>
            </a:extLst>
          </p:cNvPr>
          <p:cNvSpPr/>
          <p:nvPr/>
        </p:nvSpPr>
        <p:spPr>
          <a:xfrm>
            <a:off x="1145417" y="7555536"/>
            <a:ext cx="10085658" cy="13234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818229-0C77-4A88-A0FA-1F9EF88FF6A4}"/>
              </a:ext>
            </a:extLst>
          </p:cNvPr>
          <p:cNvSpPr txBox="1"/>
          <p:nvPr/>
        </p:nvSpPr>
        <p:spPr>
          <a:xfrm>
            <a:off x="1216374" y="7555536"/>
            <a:ext cx="10085658" cy="1323439"/>
          </a:xfrm>
          <a:prstGeom prst="rect">
            <a:avLst/>
          </a:prstGeom>
          <a:noFill/>
        </p:spPr>
        <p:txBody>
          <a:bodyPr wrap="square">
            <a:spAutoFit/>
          </a:bodyPr>
          <a:lstStyle/>
          <a:p>
            <a:r>
              <a:rPr lang="en-US" sz="4000" i="1" dirty="0">
                <a:latin typeface="Times New Roman" panose="02020603050405020304" pitchFamily="18" charset="0"/>
                <a:cs typeface="Times New Roman" panose="02020603050405020304" pitchFamily="18" charset="0"/>
              </a:rPr>
              <a:t>Burwell v. Hobby Lobby Stores, Inc., et al.</a:t>
            </a:r>
            <a:r>
              <a:rPr lang="en-US" sz="4000" dirty="0">
                <a:latin typeface="Times New Roman" panose="02020603050405020304" pitchFamily="18" charset="0"/>
                <a:cs typeface="Times New Roman" panose="02020603050405020304" pitchFamily="18" charset="0"/>
              </a:rPr>
              <a:t>, 573 U.S. 682 (2014). </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5"/>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835615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table&#10;&#10;Description automatically generated">
            <a:extLst>
              <a:ext uri="{FF2B5EF4-FFF2-40B4-BE49-F238E27FC236}">
                <a16:creationId xmlns:a16="http://schemas.microsoft.com/office/drawing/2014/main" id="{97E3842A-BC7D-4E13-BB65-4784C2D426AB}"/>
              </a:ext>
            </a:extLst>
          </p:cNvPr>
          <p:cNvPicPr>
            <a:picLocks noChangeAspect="1"/>
          </p:cNvPicPr>
          <p:nvPr/>
        </p:nvPicPr>
        <p:blipFill rotWithShape="1">
          <a:blip r:embed="rId3">
            <a:extLst>
              <a:ext uri="{28A0092B-C50C-407E-A947-70E740481C1C}">
                <a14:useLocalDpi xmlns:a14="http://schemas.microsoft.com/office/drawing/2010/main" val="0"/>
              </a:ext>
            </a:extLst>
          </a:blip>
          <a:srcRect r="7914" b="24097"/>
          <a:stretch/>
        </p:blipFill>
        <p:spPr>
          <a:xfrm>
            <a:off x="0" y="-38100"/>
            <a:ext cx="19507200" cy="10553700"/>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429026" y="3073206"/>
            <a:ext cx="17429947" cy="4524315"/>
          </a:xfrm>
          <a:prstGeom prst="rect">
            <a:avLst/>
          </a:prstGeom>
          <a:noFill/>
        </p:spPr>
        <p:txBody>
          <a:bodyPr wrap="square" rtlCol="0">
            <a:spAutoFit/>
          </a:bodyPr>
          <a:lstStyle/>
          <a:p>
            <a:pPr algn="ctr"/>
            <a:r>
              <a:rPr lang="en-US" sz="9600" dirty="0">
                <a:latin typeface="Montserrat Classic Bold" panose="020B0604020202020204" charset="0"/>
              </a:rPr>
              <a:t>The Most Potent Element of RFRA: Least Restrictive Means</a:t>
            </a:r>
          </a:p>
        </p:txBody>
      </p:sp>
      <p:pic>
        <p:nvPicPr>
          <p:cNvPr id="14" name="Picture 3">
            <a:extLst>
              <a:ext uri="{FF2B5EF4-FFF2-40B4-BE49-F238E27FC236}">
                <a16:creationId xmlns:a16="http://schemas.microsoft.com/office/drawing/2014/main" id="{FF892E4E-3DF7-4214-A187-662C98C8875E}"/>
              </a:ext>
            </a:extLst>
          </p:cNvPr>
          <p:cNvPicPr>
            <a:picLocks noChangeAspect="1"/>
          </p:cNvPicPr>
          <p:nvPr/>
        </p:nvPicPr>
        <p:blipFill>
          <a:blip r:embed="rId4"/>
          <a:srcRect t="31935" b="30612"/>
          <a:stretch>
            <a:fillRect/>
          </a:stretch>
        </p:blipFill>
        <p:spPr>
          <a:xfrm>
            <a:off x="228600" y="190500"/>
            <a:ext cx="8680885" cy="1828800"/>
          </a:xfrm>
          <a:prstGeom prst="rect">
            <a:avLst/>
          </a:prstGeom>
        </p:spPr>
      </p:pic>
    </p:spTree>
    <p:extLst>
      <p:ext uri="{BB962C8B-B14F-4D97-AF65-F5344CB8AC3E}">
        <p14:creationId xmlns:p14="http://schemas.microsoft.com/office/powerpoint/2010/main" val="117895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0ACFF65-3B86-F645-9E71-159040BA33D4}"/>
              </a:ext>
            </a:extLst>
          </p:cNvPr>
          <p:cNvPicPr>
            <a:picLocks noChangeAspect="1"/>
          </p:cNvPicPr>
          <p:nvPr/>
        </p:nvPicPr>
        <p:blipFill rotWithShape="1">
          <a:blip r:embed="rId3">
            <a:extLst>
              <a:ext uri="{28A0092B-C50C-407E-A947-70E740481C1C}">
                <a14:useLocalDpi xmlns:a14="http://schemas.microsoft.com/office/drawing/2010/main" val="0"/>
              </a:ext>
            </a:extLst>
          </a:blip>
          <a:srcRect l="3021" t="1299" r="1978" b="3433"/>
          <a:stretch/>
        </p:blipFill>
        <p:spPr>
          <a:xfrm>
            <a:off x="2362200" y="2033707"/>
            <a:ext cx="13030201" cy="7840119"/>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4"/>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5"/>
          <a:srcRect t="31935" b="30612"/>
          <a:stretch>
            <a:fillRect/>
          </a:stretch>
        </p:blipFill>
        <p:spPr>
          <a:xfrm>
            <a:off x="5783859" y="114300"/>
            <a:ext cx="6720281" cy="1415760"/>
          </a:xfrm>
          <a:prstGeom prst="rect">
            <a:avLst/>
          </a:prstGeom>
        </p:spPr>
      </p:pic>
      <p:sp>
        <p:nvSpPr>
          <p:cNvPr id="11" name="TextBox 10">
            <a:extLst>
              <a:ext uri="{FF2B5EF4-FFF2-40B4-BE49-F238E27FC236}">
                <a16:creationId xmlns:a16="http://schemas.microsoft.com/office/drawing/2014/main" id="{29D789AA-3FCC-FD49-B567-2C8DB683A5FB}"/>
              </a:ext>
            </a:extLst>
          </p:cNvPr>
          <p:cNvSpPr txBox="1"/>
          <p:nvPr/>
        </p:nvSpPr>
        <p:spPr>
          <a:xfrm>
            <a:off x="417229" y="7277100"/>
            <a:ext cx="3470058" cy="1200329"/>
          </a:xfrm>
          <a:prstGeom prst="rect">
            <a:avLst/>
          </a:prstGeom>
          <a:noFill/>
        </p:spPr>
        <p:txBody>
          <a:bodyPr wrap="square" rtlCol="0">
            <a:spAutoFit/>
          </a:bodyPr>
          <a:lstStyle/>
          <a:p>
            <a:r>
              <a:rPr lang="en-US" sz="2400" i="1" dirty="0">
                <a:latin typeface="Segoe UI" panose="020B0502040204020203" pitchFamily="34" charset="0"/>
                <a:cs typeface="Segoe UI" panose="020B0502040204020203" pitchFamily="34" charset="0"/>
              </a:rPr>
              <a:t>Full statute list available for download in written materials</a:t>
            </a:r>
          </a:p>
        </p:txBody>
      </p:sp>
    </p:spTree>
    <p:extLst>
      <p:ext uri="{BB962C8B-B14F-4D97-AF65-F5344CB8AC3E}">
        <p14:creationId xmlns:p14="http://schemas.microsoft.com/office/powerpoint/2010/main" val="757583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dy of water with a city in the background&#10;&#10;Description automatically generated">
            <a:extLst>
              <a:ext uri="{FF2B5EF4-FFF2-40B4-BE49-F238E27FC236}">
                <a16:creationId xmlns:a16="http://schemas.microsoft.com/office/drawing/2014/main" id="{784509AA-C8F3-F041-8EE4-B3141F8B7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13" y="1638300"/>
            <a:ext cx="18644713" cy="1050018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chemeClr val="bg1"/>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chemeClr val="bg1"/>
                </a:solidFill>
                <a:latin typeface="Cormorant Garamond Medium"/>
              </a:rPr>
              <a:t>CHILD USA Copyright © 2020</a:t>
            </a:r>
          </a:p>
        </p:txBody>
      </p:sp>
      <p:pic>
        <p:nvPicPr>
          <p:cNvPr id="10" name="Picture 9">
            <a:extLst>
              <a:ext uri="{FF2B5EF4-FFF2-40B4-BE49-F238E27FC236}">
                <a16:creationId xmlns:a16="http://schemas.microsoft.com/office/drawing/2014/main" id="{CB16442D-A5E8-614B-AB11-8B7A9962E2C4}"/>
              </a:ext>
            </a:extLst>
          </p:cNvPr>
          <p:cNvPicPr>
            <a:picLocks noChangeAspect="1"/>
          </p:cNvPicPr>
          <p:nvPr/>
        </p:nvPicPr>
        <p:blipFill rotWithShape="1">
          <a:blip r:embed="rId4"/>
          <a:srcRect l="44477" t="23862" r="47531"/>
          <a:stretch/>
        </p:blipFill>
        <p:spPr>
          <a:xfrm rot="5400000">
            <a:off x="7631943" y="-8042176"/>
            <a:ext cx="2972202" cy="18644713"/>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676400" y="419100"/>
            <a:ext cx="14935200" cy="1938992"/>
          </a:xfrm>
          <a:prstGeom prst="rect">
            <a:avLst/>
          </a:prstGeom>
          <a:noFill/>
        </p:spPr>
        <p:txBody>
          <a:bodyPr wrap="square" rtlCol="0">
            <a:spAutoFit/>
          </a:bodyPr>
          <a:lstStyle/>
          <a:p>
            <a:pPr algn="ctr"/>
            <a:r>
              <a:rPr lang="en-US" sz="6000" dirty="0">
                <a:latin typeface="Montserrat Classic Bold" panose="020B0604020202020204" charset="0"/>
              </a:rPr>
              <a:t>Child Sex Abuse Cases in which RFRA Defenses have been Asserted</a:t>
            </a:r>
          </a:p>
        </p:txBody>
      </p:sp>
      <p:sp>
        <p:nvSpPr>
          <p:cNvPr id="5" name="Rectangle 4">
            <a:extLst>
              <a:ext uri="{FF2B5EF4-FFF2-40B4-BE49-F238E27FC236}">
                <a16:creationId xmlns:a16="http://schemas.microsoft.com/office/drawing/2014/main" id="{69B15F36-B3CB-8643-A605-33CEF00417A8}"/>
              </a:ext>
            </a:extLst>
          </p:cNvPr>
          <p:cNvSpPr/>
          <p:nvPr/>
        </p:nvSpPr>
        <p:spPr>
          <a:xfrm>
            <a:off x="1676400" y="4076700"/>
            <a:ext cx="9677400" cy="397031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E07194-B1D1-0940-8F60-4B7994C36963}"/>
              </a:ext>
            </a:extLst>
          </p:cNvPr>
          <p:cNvSpPr txBox="1"/>
          <p:nvPr/>
        </p:nvSpPr>
        <p:spPr>
          <a:xfrm>
            <a:off x="1932579" y="4291101"/>
            <a:ext cx="9101181" cy="3970318"/>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In Florida, a Catholic priest who was called as a witness to child sexual abuse was protected by RFRA from testifying about a confession. The court determined that the State’s interest was not compelling enough to override the priest’s religious freedom rights.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ED1E583-6BEC-7644-AD4F-599EA1BAC29D}"/>
              </a:ext>
            </a:extLst>
          </p:cNvPr>
          <p:cNvSpPr/>
          <p:nvPr/>
        </p:nvSpPr>
        <p:spPr>
          <a:xfrm>
            <a:off x="4236720" y="8503680"/>
            <a:ext cx="9677400" cy="120635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0B0461-FE76-624C-BFD3-62A149DC3A99}"/>
              </a:ext>
            </a:extLst>
          </p:cNvPr>
          <p:cNvSpPr txBox="1"/>
          <p:nvPr/>
        </p:nvSpPr>
        <p:spPr>
          <a:xfrm>
            <a:off x="4267200" y="8711105"/>
            <a:ext cx="9101181" cy="1077218"/>
          </a:xfrm>
          <a:prstGeom prst="rect">
            <a:avLst/>
          </a:prstGeom>
          <a:noFill/>
        </p:spPr>
        <p:txBody>
          <a:bodyPr wrap="square" rtlCol="0">
            <a:spAutoFit/>
          </a:bodyPr>
          <a:lstStyle/>
          <a:p>
            <a:r>
              <a:rPr lang="en-US" sz="4800" i="1" baseline="30000" dirty="0">
                <a:latin typeface="Times New Roman" panose="02020603050405020304" pitchFamily="18" charset="0"/>
                <a:cs typeface="Times New Roman" panose="02020603050405020304" pitchFamily="18" charset="0"/>
              </a:rPr>
              <a:t>Ronchi v. State</a:t>
            </a:r>
            <a:r>
              <a:rPr lang="en-US" sz="4800" baseline="30000" dirty="0">
                <a:latin typeface="Times New Roman" panose="02020603050405020304" pitchFamily="18" charset="0"/>
                <a:cs typeface="Times New Roman" panose="02020603050405020304" pitchFamily="18" charset="0"/>
              </a:rPr>
              <a:t>, 248 So. 3d 1265, 1269 (Fla. Dist. Ct. App. 2018).</a:t>
            </a:r>
          </a:p>
        </p:txBody>
      </p:sp>
    </p:spTree>
    <p:extLst>
      <p:ext uri="{BB962C8B-B14F-4D97-AF65-F5344CB8AC3E}">
        <p14:creationId xmlns:p14="http://schemas.microsoft.com/office/powerpoint/2010/main" val="4274771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rry image of a person&#10;&#10;Description automatically generated">
            <a:extLst>
              <a:ext uri="{FF2B5EF4-FFF2-40B4-BE49-F238E27FC236}">
                <a16:creationId xmlns:a16="http://schemas.microsoft.com/office/drawing/2014/main" id="{EC8963CF-28AE-9D42-BA70-ED0A85E52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384" y="3112993"/>
            <a:ext cx="11897893" cy="6697165"/>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2094695" y="9861042"/>
            <a:ext cx="3878936" cy="413174"/>
          </a:xfrm>
          <a:prstGeom prst="rect">
            <a:avLst/>
          </a:prstGeom>
        </p:spPr>
        <p:txBody>
          <a:bodyPr lIns="0" tIns="0" rIns="0" bIns="0" rtlCol="0" anchor="t">
            <a:spAutoFit/>
          </a:bodyPr>
          <a:lstStyle/>
          <a:p>
            <a:pPr algn="ctr">
              <a:lnSpc>
                <a:spcPts val="3360"/>
              </a:lnSpc>
            </a:pPr>
            <a:r>
              <a:rPr lang="en-US" sz="2400" dirty="0">
                <a:latin typeface="Cormorant Garamond Medium"/>
              </a:rPr>
              <a:t>CHILD USA Copyright © 2020</a:t>
            </a:r>
          </a:p>
        </p:txBody>
      </p:sp>
      <p:pic>
        <p:nvPicPr>
          <p:cNvPr id="10" name="Picture 9">
            <a:extLst>
              <a:ext uri="{FF2B5EF4-FFF2-40B4-BE49-F238E27FC236}">
                <a16:creationId xmlns:a16="http://schemas.microsoft.com/office/drawing/2014/main" id="{CB16442D-A5E8-614B-AB11-8B7A9962E2C4}"/>
              </a:ext>
            </a:extLst>
          </p:cNvPr>
          <p:cNvPicPr>
            <a:picLocks noChangeAspect="1"/>
          </p:cNvPicPr>
          <p:nvPr/>
        </p:nvPicPr>
        <p:blipFill rotWithShape="1">
          <a:blip r:embed="rId4"/>
          <a:srcRect l="44477" t="23862" r="47531"/>
          <a:stretch/>
        </p:blipFill>
        <p:spPr>
          <a:xfrm rot="5400000">
            <a:off x="7631943" y="-8042176"/>
            <a:ext cx="2972202" cy="18644713"/>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676400" y="419100"/>
            <a:ext cx="14935200" cy="1938992"/>
          </a:xfrm>
          <a:prstGeom prst="rect">
            <a:avLst/>
          </a:prstGeom>
          <a:noFill/>
        </p:spPr>
        <p:txBody>
          <a:bodyPr wrap="square" rtlCol="0">
            <a:spAutoFit/>
          </a:bodyPr>
          <a:lstStyle/>
          <a:p>
            <a:pPr algn="ctr"/>
            <a:r>
              <a:rPr lang="en-US" sz="6000" dirty="0">
                <a:latin typeface="Montserrat Classic Bold" panose="020B0604020202020204" charset="0"/>
              </a:rPr>
              <a:t>Child Sex Abuse Cases in which RFRA Defenses have been Asserted</a:t>
            </a:r>
          </a:p>
        </p:txBody>
      </p:sp>
      <p:sp>
        <p:nvSpPr>
          <p:cNvPr id="6" name="TextBox 5">
            <a:extLst>
              <a:ext uri="{FF2B5EF4-FFF2-40B4-BE49-F238E27FC236}">
                <a16:creationId xmlns:a16="http://schemas.microsoft.com/office/drawing/2014/main" id="{9EE07194-B1D1-0940-8F60-4B7994C36963}"/>
              </a:ext>
            </a:extLst>
          </p:cNvPr>
          <p:cNvSpPr txBox="1"/>
          <p:nvPr/>
        </p:nvSpPr>
        <p:spPr>
          <a:xfrm>
            <a:off x="253314" y="3103022"/>
            <a:ext cx="5265070" cy="7171194"/>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The Catholic Church attempted to use RFRA to shield itself from producing documents even though the court ruled that complying with discovery did not interfere with the practice of the Catholic faith. </a:t>
            </a:r>
          </a:p>
          <a:p>
            <a:endParaRPr lang="en-US" sz="4000" dirty="0">
              <a:latin typeface="Times New Roman" panose="02020603050405020304" pitchFamily="18" charset="0"/>
              <a:cs typeface="Times New Roman" panose="02020603050405020304" pitchFamily="18" charset="0"/>
            </a:endParaRPr>
          </a:p>
          <a:p>
            <a:r>
              <a:rPr lang="en-US" sz="3600" i="1" baseline="30000" dirty="0" err="1">
                <a:latin typeface="Times New Roman" panose="02020603050405020304" pitchFamily="18" charset="0"/>
                <a:cs typeface="Times New Roman" panose="02020603050405020304" pitchFamily="18" charset="0"/>
              </a:rPr>
              <a:t>Thopsey</a:t>
            </a:r>
            <a:r>
              <a:rPr lang="en-US" sz="3600" i="1" baseline="30000" dirty="0">
                <a:latin typeface="Times New Roman" panose="02020603050405020304" pitchFamily="18" charset="0"/>
                <a:cs typeface="Times New Roman" panose="02020603050405020304" pitchFamily="18" charset="0"/>
              </a:rPr>
              <a:t> v. Bridgeport Roman Catholic Diocesan Corp</a:t>
            </a:r>
            <a:r>
              <a:rPr lang="en-US" sz="3600" baseline="30000" dirty="0">
                <a:latin typeface="Times New Roman" panose="02020603050405020304" pitchFamily="18" charset="0"/>
                <a:cs typeface="Times New Roman" panose="02020603050405020304" pitchFamily="18" charset="0"/>
              </a:rPr>
              <a:t>., No. NNHCV106009360S, 2012 WL 695624 (Conn. Super. Ct. Feb. 15, 2012).</a:t>
            </a:r>
          </a:p>
        </p:txBody>
      </p:sp>
    </p:spTree>
    <p:extLst>
      <p:ext uri="{BB962C8B-B14F-4D97-AF65-F5344CB8AC3E}">
        <p14:creationId xmlns:p14="http://schemas.microsoft.com/office/powerpoint/2010/main" val="3349789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latin typeface="Cormorant Garamond Medium"/>
              </a:rPr>
              <a:t>CHILD USA Copyright © 2020</a:t>
            </a:r>
          </a:p>
        </p:txBody>
      </p:sp>
      <p:pic>
        <p:nvPicPr>
          <p:cNvPr id="10" name="Picture 9">
            <a:extLst>
              <a:ext uri="{FF2B5EF4-FFF2-40B4-BE49-F238E27FC236}">
                <a16:creationId xmlns:a16="http://schemas.microsoft.com/office/drawing/2014/main" id="{CB16442D-A5E8-614B-AB11-8B7A9962E2C4}"/>
              </a:ext>
            </a:extLst>
          </p:cNvPr>
          <p:cNvPicPr>
            <a:picLocks noChangeAspect="1"/>
          </p:cNvPicPr>
          <p:nvPr/>
        </p:nvPicPr>
        <p:blipFill rotWithShape="1">
          <a:blip r:embed="rId3"/>
          <a:srcRect l="44477" t="23862" r="47531"/>
          <a:stretch/>
        </p:blipFill>
        <p:spPr>
          <a:xfrm rot="5400000">
            <a:off x="7631943" y="-8042176"/>
            <a:ext cx="2972202" cy="18644713"/>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676400" y="419100"/>
            <a:ext cx="14935200" cy="1938992"/>
          </a:xfrm>
          <a:prstGeom prst="rect">
            <a:avLst/>
          </a:prstGeom>
          <a:noFill/>
        </p:spPr>
        <p:txBody>
          <a:bodyPr wrap="square" rtlCol="0">
            <a:spAutoFit/>
          </a:bodyPr>
          <a:lstStyle/>
          <a:p>
            <a:pPr algn="ctr"/>
            <a:r>
              <a:rPr lang="en-US" sz="6000" dirty="0">
                <a:latin typeface="Montserrat Classic Bold" panose="020B0604020202020204" charset="0"/>
              </a:rPr>
              <a:t>Child Sex Abuse Cases in which RFRA Defenses have been Asserted</a:t>
            </a:r>
          </a:p>
        </p:txBody>
      </p:sp>
      <p:sp>
        <p:nvSpPr>
          <p:cNvPr id="6" name="TextBox 5">
            <a:extLst>
              <a:ext uri="{FF2B5EF4-FFF2-40B4-BE49-F238E27FC236}">
                <a16:creationId xmlns:a16="http://schemas.microsoft.com/office/drawing/2014/main" id="{9EE07194-B1D1-0940-8F60-4B7994C36963}"/>
              </a:ext>
            </a:extLst>
          </p:cNvPr>
          <p:cNvSpPr txBox="1"/>
          <p:nvPr/>
        </p:nvSpPr>
        <p:spPr>
          <a:xfrm>
            <a:off x="9448801" y="4156466"/>
            <a:ext cx="8350897" cy="5427127"/>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Warren Jeffs, the notorious polygamist, felon and president of the Fundamentalist Church of Jesus Christ of Latter-Day Saints argued, albeit unsuccessfully, that RFRA protected him against a search of his home that was related to the criminal investigation of his sexual assaults of children.”</a:t>
            </a:r>
          </a:p>
          <a:p>
            <a:endParaRPr lang="en-US" sz="3600" dirty="0">
              <a:latin typeface="Times New Roman" panose="02020603050405020304" pitchFamily="18" charset="0"/>
              <a:cs typeface="Times New Roman" panose="02020603050405020304" pitchFamily="18" charset="0"/>
            </a:endParaRPr>
          </a:p>
          <a:p>
            <a:r>
              <a:rPr lang="en-US" sz="4400" i="1" baseline="30000" dirty="0">
                <a:latin typeface="Times New Roman" panose="02020603050405020304" pitchFamily="18" charset="0"/>
                <a:cs typeface="Times New Roman" panose="02020603050405020304" pitchFamily="18" charset="0"/>
              </a:rPr>
              <a:t>Jeffs v. State</a:t>
            </a:r>
            <a:r>
              <a:rPr lang="en-US" sz="4400" baseline="30000" dirty="0">
                <a:latin typeface="Times New Roman" panose="02020603050405020304" pitchFamily="18" charset="0"/>
                <a:cs typeface="Times New Roman" panose="02020603050405020304" pitchFamily="18" charset="0"/>
              </a:rPr>
              <a:t>, No. 03-10-00272-CR, 2012 WL 601846 (Tex. App. Feb. 24, 2012).</a:t>
            </a:r>
          </a:p>
        </p:txBody>
      </p:sp>
      <p:pic>
        <p:nvPicPr>
          <p:cNvPr id="3" name="Picture 2" descr="A person in a police car parked in a parking lot&#10;&#10;Description automatically generated">
            <a:extLst>
              <a:ext uri="{FF2B5EF4-FFF2-40B4-BE49-F238E27FC236}">
                <a16:creationId xmlns:a16="http://schemas.microsoft.com/office/drawing/2014/main" id="{E0C9E8EB-17D1-DD48-85A3-609454E49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02" y="3353202"/>
            <a:ext cx="8655697" cy="5770465"/>
          </a:xfrm>
          <a:prstGeom prst="rect">
            <a:avLst/>
          </a:prstGeom>
        </p:spPr>
      </p:pic>
    </p:spTree>
    <p:extLst>
      <p:ext uri="{BB962C8B-B14F-4D97-AF65-F5344CB8AC3E}">
        <p14:creationId xmlns:p14="http://schemas.microsoft.com/office/powerpoint/2010/main" val="543527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762000" y="2807241"/>
            <a:ext cx="9629373" cy="4524315"/>
          </a:xfrm>
          <a:prstGeom prst="rect">
            <a:avLst/>
          </a:prstGeom>
          <a:noFill/>
        </p:spPr>
        <p:txBody>
          <a:bodyPr wrap="square" rtlCol="0">
            <a:spAutoFit/>
          </a:bodyPr>
          <a:lstStyle/>
          <a:p>
            <a:pPr algn="ctr"/>
            <a:r>
              <a:rPr lang="en-US" sz="7200" dirty="0">
                <a:latin typeface="Montserrat Classic Bold" panose="020B0604020202020204" charset="0"/>
              </a:rPr>
              <a:t>God vs. the Gavel: The Perils of Extreme Religious Liberty</a:t>
            </a:r>
          </a:p>
        </p:txBody>
      </p:sp>
      <p:pic>
        <p:nvPicPr>
          <p:cNvPr id="14" name="Picture 3">
            <a:extLst>
              <a:ext uri="{FF2B5EF4-FFF2-40B4-BE49-F238E27FC236}">
                <a16:creationId xmlns:a16="http://schemas.microsoft.com/office/drawing/2014/main" id="{FF892E4E-3DF7-4214-A187-662C98C8875E}"/>
              </a:ext>
            </a:extLst>
          </p:cNvPr>
          <p:cNvPicPr>
            <a:picLocks noChangeAspect="1"/>
          </p:cNvPicPr>
          <p:nvPr/>
        </p:nvPicPr>
        <p:blipFill>
          <a:blip r:embed="rId3"/>
          <a:srcRect t="31935" b="30612"/>
          <a:stretch>
            <a:fillRect/>
          </a:stretch>
        </p:blipFill>
        <p:spPr>
          <a:xfrm>
            <a:off x="228600" y="190500"/>
            <a:ext cx="8680885" cy="18288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C67E6B50-CFF5-1E48-9DFC-B585CB224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0" y="706310"/>
            <a:ext cx="5743173" cy="8614760"/>
          </a:xfrm>
          <a:prstGeom prst="rect">
            <a:avLst/>
          </a:prstGeom>
        </p:spPr>
      </p:pic>
    </p:spTree>
    <p:extLst>
      <p:ext uri="{BB962C8B-B14F-4D97-AF65-F5344CB8AC3E}">
        <p14:creationId xmlns:p14="http://schemas.microsoft.com/office/powerpoint/2010/main" val="1813629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A546D6B9-8322-3440-98F4-ECD59695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 y="-19050"/>
            <a:ext cx="18714128" cy="10629900"/>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10" name="Rectangle 9">
            <a:extLst>
              <a:ext uri="{FF2B5EF4-FFF2-40B4-BE49-F238E27FC236}">
                <a16:creationId xmlns:a16="http://schemas.microsoft.com/office/drawing/2014/main" id="{DFAF00B1-CF23-604B-9ED5-2B3501CB939E}"/>
              </a:ext>
            </a:extLst>
          </p:cNvPr>
          <p:cNvSpPr/>
          <p:nvPr/>
        </p:nvSpPr>
        <p:spPr>
          <a:xfrm>
            <a:off x="1402672" y="4018628"/>
            <a:ext cx="15392400" cy="255454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BF3AF7-E866-3549-8EB8-F519AA24C8F7}"/>
              </a:ext>
            </a:extLst>
          </p:cNvPr>
          <p:cNvSpPr txBox="1"/>
          <p:nvPr/>
        </p:nvSpPr>
        <p:spPr>
          <a:xfrm>
            <a:off x="1631272" y="4076700"/>
            <a:ext cx="14935200" cy="2554545"/>
          </a:xfrm>
          <a:prstGeom prst="rect">
            <a:avLst/>
          </a:prstGeom>
          <a:noFill/>
        </p:spPr>
        <p:txBody>
          <a:bodyPr wrap="square" rtlCol="0">
            <a:spAutoFit/>
          </a:bodyPr>
          <a:lstStyle/>
          <a:p>
            <a:pPr algn="ctr"/>
            <a:r>
              <a:rPr lang="en-US" sz="8000" dirty="0">
                <a:latin typeface="Montserrat Classic Bold" panose="020B0604020202020204" charset="0"/>
              </a:rPr>
              <a:t>Lawyers’ Self-Care and Trauma</a:t>
            </a:r>
          </a:p>
        </p:txBody>
      </p:sp>
      <p:pic>
        <p:nvPicPr>
          <p:cNvPr id="11" name="Picture 3">
            <a:extLst>
              <a:ext uri="{FF2B5EF4-FFF2-40B4-BE49-F238E27FC236}">
                <a16:creationId xmlns:a16="http://schemas.microsoft.com/office/drawing/2014/main" id="{2D068E37-8556-FB47-891A-432761BAB6D8}"/>
              </a:ext>
            </a:extLst>
          </p:cNvPr>
          <p:cNvPicPr>
            <a:picLocks noChangeAspect="1"/>
          </p:cNvPicPr>
          <p:nvPr/>
        </p:nvPicPr>
        <p:blipFill>
          <a:blip r:embed="rId4"/>
          <a:srcRect t="31935" b="30612"/>
          <a:stretch>
            <a:fillRect/>
          </a:stretch>
        </p:blipFill>
        <p:spPr>
          <a:xfrm>
            <a:off x="228600" y="190500"/>
            <a:ext cx="8680885" cy="1828800"/>
          </a:xfrm>
          <a:prstGeom prst="rect">
            <a:avLst/>
          </a:prstGeom>
        </p:spPr>
      </p:pic>
    </p:spTree>
    <p:extLst>
      <p:ext uri="{BB962C8B-B14F-4D97-AF65-F5344CB8AC3E}">
        <p14:creationId xmlns:p14="http://schemas.microsoft.com/office/powerpoint/2010/main" val="170850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reet&#10;&#10;Description automatically generated">
            <a:extLst>
              <a:ext uri="{FF2B5EF4-FFF2-40B4-BE49-F238E27FC236}">
                <a16:creationId xmlns:a16="http://schemas.microsoft.com/office/drawing/2014/main" id="{71796B5E-3CAA-F240-847F-A2A77D5DC726}"/>
              </a:ext>
            </a:extLst>
          </p:cNvPr>
          <p:cNvPicPr>
            <a:picLocks noChangeAspect="1"/>
          </p:cNvPicPr>
          <p:nvPr/>
        </p:nvPicPr>
        <p:blipFill rotWithShape="1">
          <a:blip r:embed="rId2">
            <a:extLst>
              <a:ext uri="{28A0092B-C50C-407E-A947-70E740481C1C}">
                <a14:useLocalDpi xmlns:a14="http://schemas.microsoft.com/office/drawing/2010/main" val="0"/>
              </a:ext>
            </a:extLst>
          </a:blip>
          <a:srcRect b="15104"/>
          <a:stretch/>
        </p:blipFill>
        <p:spPr>
          <a:xfrm>
            <a:off x="8351" y="1728908"/>
            <a:ext cx="18271298" cy="8596192"/>
          </a:xfrm>
          <a:prstGeom prst="rect">
            <a:avLst/>
          </a:prstGeom>
        </p:spPr>
      </p:pic>
      <p:sp>
        <p:nvSpPr>
          <p:cNvPr id="2" name="TextBox 11">
            <a:extLst>
              <a:ext uri="{FF2B5EF4-FFF2-40B4-BE49-F238E27FC236}">
                <a16:creationId xmlns:a16="http://schemas.microsoft.com/office/drawing/2014/main" id="{03DCAB76-F7C4-40DE-A8CF-E67AF390E183}"/>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chemeClr val="bg1"/>
                </a:solidFill>
                <a:latin typeface="Cormorant Garamond Medium"/>
              </a:rPr>
              <a:t>childusa.org</a:t>
            </a:r>
          </a:p>
        </p:txBody>
      </p:sp>
      <p:sp>
        <p:nvSpPr>
          <p:cNvPr id="3" name="TextBox 12">
            <a:extLst>
              <a:ext uri="{FF2B5EF4-FFF2-40B4-BE49-F238E27FC236}">
                <a16:creationId xmlns:a16="http://schemas.microsoft.com/office/drawing/2014/main" id="{02F56895-5628-41F6-B10F-8AED67381AC8}"/>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chemeClr val="bg1"/>
                </a:solidFill>
                <a:latin typeface="Cormorant Garamond Medium"/>
              </a:rPr>
              <a:t>CHILD USA Copyright © 2020</a:t>
            </a:r>
          </a:p>
        </p:txBody>
      </p:sp>
      <p:pic>
        <p:nvPicPr>
          <p:cNvPr id="5" name="Picture 4">
            <a:extLst>
              <a:ext uri="{FF2B5EF4-FFF2-40B4-BE49-F238E27FC236}">
                <a16:creationId xmlns:a16="http://schemas.microsoft.com/office/drawing/2014/main" id="{4D69D586-B522-487B-A270-BFA8615C79F2}"/>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9" name="Picture 3">
            <a:extLst>
              <a:ext uri="{FF2B5EF4-FFF2-40B4-BE49-F238E27FC236}">
                <a16:creationId xmlns:a16="http://schemas.microsoft.com/office/drawing/2014/main" id="{2C53A668-177A-4C40-BC04-8578C4B5920E}"/>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
        <p:nvSpPr>
          <p:cNvPr id="10" name="TextBox 9">
            <a:extLst>
              <a:ext uri="{FF2B5EF4-FFF2-40B4-BE49-F238E27FC236}">
                <a16:creationId xmlns:a16="http://schemas.microsoft.com/office/drawing/2014/main" id="{E3B5C870-E71A-E446-9A63-2F2FA70F1247}"/>
              </a:ext>
            </a:extLst>
          </p:cNvPr>
          <p:cNvSpPr txBox="1"/>
          <p:nvPr/>
        </p:nvSpPr>
        <p:spPr>
          <a:xfrm>
            <a:off x="1676399" y="3836285"/>
            <a:ext cx="14935200" cy="1446550"/>
          </a:xfrm>
          <a:prstGeom prst="rect">
            <a:avLst/>
          </a:prstGeom>
          <a:noFill/>
        </p:spPr>
        <p:txBody>
          <a:bodyPr wrap="square" rtlCol="0">
            <a:spAutoFit/>
          </a:bodyPr>
          <a:lstStyle/>
          <a:p>
            <a:pPr algn="ctr"/>
            <a:r>
              <a:rPr lang="en-US" sz="8800" dirty="0">
                <a:solidFill>
                  <a:schemeClr val="bg1"/>
                </a:solidFill>
                <a:latin typeface="Montserrat Classic Bold" panose="020B0604020202020204" charset="0"/>
              </a:rPr>
              <a:t>The Road to RFRA</a:t>
            </a:r>
          </a:p>
        </p:txBody>
      </p:sp>
    </p:spTree>
    <p:extLst>
      <p:ext uri="{BB962C8B-B14F-4D97-AF65-F5344CB8AC3E}">
        <p14:creationId xmlns:p14="http://schemas.microsoft.com/office/powerpoint/2010/main" val="2538191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676399" y="1841837"/>
            <a:ext cx="14935200" cy="1015663"/>
          </a:xfrm>
          <a:prstGeom prst="rect">
            <a:avLst/>
          </a:prstGeom>
          <a:noFill/>
        </p:spPr>
        <p:txBody>
          <a:bodyPr wrap="square" rtlCol="0">
            <a:spAutoFit/>
          </a:bodyPr>
          <a:lstStyle/>
          <a:p>
            <a:pPr algn="ctr"/>
            <a:r>
              <a:rPr lang="en-US" sz="6000" dirty="0">
                <a:latin typeface="Montserrat Classic Bold" panose="020B0604020202020204" charset="0"/>
              </a:rPr>
              <a:t>Understanding Trauma:</a:t>
            </a:r>
          </a:p>
        </p:txBody>
      </p:sp>
      <p:sp>
        <p:nvSpPr>
          <p:cNvPr id="10" name="TextBox 9">
            <a:extLst>
              <a:ext uri="{FF2B5EF4-FFF2-40B4-BE49-F238E27FC236}">
                <a16:creationId xmlns:a16="http://schemas.microsoft.com/office/drawing/2014/main" id="{A0DCDA42-ECD4-7E41-AC16-31FF3F2B984E}"/>
              </a:ext>
            </a:extLst>
          </p:cNvPr>
          <p:cNvSpPr txBox="1"/>
          <p:nvPr/>
        </p:nvSpPr>
        <p:spPr>
          <a:xfrm>
            <a:off x="1419497" y="2781300"/>
            <a:ext cx="1588008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Trauma is exposure to any situation or event that overwhelms a person's ability to cope. </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Trauma is highly individual</a:t>
            </a: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Brains adapt in order to deal with traumatic experiences.  If someone lives under severe stress/abuse, we see changes in the way their brain reacts to the world around them</a:t>
            </a:r>
          </a:p>
        </p:txBody>
      </p:sp>
      <p:sp>
        <p:nvSpPr>
          <p:cNvPr id="11" name="TextBox 10">
            <a:extLst>
              <a:ext uri="{FF2B5EF4-FFF2-40B4-BE49-F238E27FC236}">
                <a16:creationId xmlns:a16="http://schemas.microsoft.com/office/drawing/2014/main" id="{4F0B5ED0-C483-5048-9B55-9E0C72543649}"/>
              </a:ext>
            </a:extLst>
          </p:cNvPr>
          <p:cNvSpPr txBox="1"/>
          <p:nvPr/>
        </p:nvSpPr>
        <p:spPr>
          <a:xfrm>
            <a:off x="1891937" y="5054999"/>
            <a:ext cx="14935200" cy="1015663"/>
          </a:xfrm>
          <a:prstGeom prst="rect">
            <a:avLst/>
          </a:prstGeom>
          <a:noFill/>
        </p:spPr>
        <p:txBody>
          <a:bodyPr wrap="square" rtlCol="0">
            <a:spAutoFit/>
          </a:bodyPr>
          <a:lstStyle/>
          <a:p>
            <a:pPr algn="ctr"/>
            <a:r>
              <a:rPr lang="en-US" sz="6000" dirty="0">
                <a:latin typeface="Montserrat Classic Bold" panose="020B0604020202020204" charset="0"/>
              </a:rPr>
              <a:t>The Effects of Trauma on Victims</a:t>
            </a:r>
          </a:p>
        </p:txBody>
      </p:sp>
      <p:sp>
        <p:nvSpPr>
          <p:cNvPr id="12" name="TextBox 11">
            <a:extLst>
              <a:ext uri="{FF2B5EF4-FFF2-40B4-BE49-F238E27FC236}">
                <a16:creationId xmlns:a16="http://schemas.microsoft.com/office/drawing/2014/main" id="{EEA5AF52-559D-5C4F-8704-E57A295CDC6B}"/>
              </a:ext>
            </a:extLst>
          </p:cNvPr>
          <p:cNvSpPr txBox="1"/>
          <p:nvPr/>
        </p:nvSpPr>
        <p:spPr>
          <a:xfrm>
            <a:off x="1404257" y="6170608"/>
            <a:ext cx="9892937" cy="3539430"/>
          </a:xfrm>
          <a:prstGeom prst="rect">
            <a:avLst/>
          </a:prstGeom>
          <a:noFill/>
        </p:spPr>
        <p:txBody>
          <a:bodyPr wrap="square" rtlCol="0">
            <a:spAutoFit/>
          </a:bodyPr>
          <a:lstStyle/>
          <a:p>
            <a:r>
              <a:rPr lang="en-US" sz="3200" b="1" u="sng" dirty="0">
                <a:latin typeface="Times New Roman" panose="02020603050405020304" pitchFamily="18" charset="0"/>
                <a:cs typeface="Times New Roman" panose="02020603050405020304" pitchFamily="18" charset="0"/>
              </a:rPr>
              <a:t>Common impacts of trauma:</a:t>
            </a:r>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Changes in memory and concentration</a:t>
            </a:r>
          </a:p>
          <a:p>
            <a:r>
              <a:rPr lang="en-US" sz="3200" dirty="0">
                <a:latin typeface="Times New Roman" panose="02020603050405020304" pitchFamily="18" charset="0"/>
                <a:cs typeface="Times New Roman" panose="02020603050405020304" pitchFamily="18" charset="0"/>
              </a:rPr>
              <a:t>Withdrawal, aggression, and/or anxiousness</a:t>
            </a:r>
          </a:p>
          <a:p>
            <a:r>
              <a:rPr lang="en-US" sz="3200" dirty="0">
                <a:latin typeface="Times New Roman" panose="02020603050405020304" pitchFamily="18" charset="0"/>
                <a:cs typeface="Times New Roman" panose="02020603050405020304" pitchFamily="18" charset="0"/>
              </a:rPr>
              <a:t>Flashbacks and nightmares</a:t>
            </a:r>
          </a:p>
          <a:p>
            <a:r>
              <a:rPr lang="en-US" sz="3200" dirty="0">
                <a:latin typeface="Times New Roman" panose="02020603050405020304" pitchFamily="18" charset="0"/>
                <a:cs typeface="Times New Roman" panose="02020603050405020304" pitchFamily="18" charset="0"/>
              </a:rPr>
              <a:t>Trouble sleeping and/or fatigue</a:t>
            </a:r>
          </a:p>
          <a:p>
            <a:r>
              <a:rPr lang="en-US" sz="3200" dirty="0">
                <a:latin typeface="Times New Roman" panose="02020603050405020304" pitchFamily="18" charset="0"/>
                <a:cs typeface="Times New Roman" panose="02020603050405020304" pitchFamily="18" charset="0"/>
              </a:rPr>
              <a:t>Inability to trust others</a:t>
            </a:r>
          </a:p>
          <a:p>
            <a:r>
              <a:rPr lang="en-US" sz="3200" dirty="0">
                <a:latin typeface="Times New Roman" panose="02020603050405020304" pitchFamily="18" charset="0"/>
                <a:cs typeface="Times New Roman" panose="02020603050405020304" pitchFamily="18" charset="0"/>
              </a:rPr>
              <a:t>Decreased sense of safety and intense fear</a:t>
            </a:r>
          </a:p>
        </p:txBody>
      </p:sp>
      <p:sp>
        <p:nvSpPr>
          <p:cNvPr id="13" name="TextBox 12">
            <a:extLst>
              <a:ext uri="{FF2B5EF4-FFF2-40B4-BE49-F238E27FC236}">
                <a16:creationId xmlns:a16="http://schemas.microsoft.com/office/drawing/2014/main" id="{951DEE7D-4854-6741-A69E-258253C14E56}"/>
              </a:ext>
            </a:extLst>
          </p:cNvPr>
          <p:cNvSpPr txBox="1"/>
          <p:nvPr/>
        </p:nvSpPr>
        <p:spPr>
          <a:xfrm>
            <a:off x="10036628" y="6170608"/>
            <a:ext cx="6790509" cy="2862322"/>
          </a:xfrm>
          <a:prstGeom prst="rect">
            <a:avLst/>
          </a:prstGeom>
          <a:noFill/>
        </p:spPr>
        <p:txBody>
          <a:bodyPr wrap="square" rtlCol="0">
            <a:spAutoFit/>
          </a:bodyPr>
          <a:lstStyle/>
          <a:p>
            <a:r>
              <a:rPr lang="en-US" sz="3600" b="1" u="sng" dirty="0">
                <a:latin typeface="Times New Roman" panose="02020603050405020304" pitchFamily="18" charset="0"/>
                <a:cs typeface="Times New Roman" panose="02020603050405020304" pitchFamily="18" charset="0"/>
              </a:rPr>
              <a:t>Potential long-term effects:</a:t>
            </a:r>
          </a:p>
          <a:p>
            <a:r>
              <a:rPr lang="en-US" sz="3600" dirty="0">
                <a:latin typeface="Times New Roman" panose="02020603050405020304" pitchFamily="18" charset="0"/>
                <a:cs typeface="Times New Roman" panose="02020603050405020304" pitchFamily="18" charset="0"/>
              </a:rPr>
              <a:t>PTSD</a:t>
            </a:r>
            <a:endParaRPr lang="en-US" sz="54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Dissociative disorders</a:t>
            </a:r>
            <a:endParaRPr lang="en-US" sz="54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Substance abuse</a:t>
            </a:r>
            <a:endParaRPr lang="en-US" sz="54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Mood disorders</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245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029789" y="2033708"/>
            <a:ext cx="16840200" cy="1015663"/>
          </a:xfrm>
          <a:prstGeom prst="rect">
            <a:avLst/>
          </a:prstGeom>
          <a:noFill/>
        </p:spPr>
        <p:txBody>
          <a:bodyPr wrap="square" rtlCol="0">
            <a:spAutoFit/>
          </a:bodyPr>
          <a:lstStyle/>
          <a:p>
            <a:pPr algn="ctr"/>
            <a:r>
              <a:rPr lang="en-US" sz="6000" dirty="0">
                <a:latin typeface="Montserrat Classic Bold" panose="020B0604020202020204" charset="0"/>
              </a:rPr>
              <a:t>Challenges of the CSA Cases for Attorneys</a:t>
            </a:r>
          </a:p>
        </p:txBody>
      </p:sp>
      <p:sp>
        <p:nvSpPr>
          <p:cNvPr id="10" name="TextBox 9">
            <a:extLst>
              <a:ext uri="{FF2B5EF4-FFF2-40B4-BE49-F238E27FC236}">
                <a16:creationId xmlns:a16="http://schemas.microsoft.com/office/drawing/2014/main" id="{F68C6902-AE98-F64F-B70C-E0A8D9D47703}"/>
              </a:ext>
            </a:extLst>
          </p:cNvPr>
          <p:cNvSpPr txBox="1"/>
          <p:nvPr/>
        </p:nvSpPr>
        <p:spPr>
          <a:xfrm>
            <a:off x="653135" y="3386547"/>
            <a:ext cx="16840199" cy="1938992"/>
          </a:xfrm>
          <a:prstGeom prst="rect">
            <a:avLst/>
          </a:prstGeom>
          <a:noFill/>
        </p:spPr>
        <p:txBody>
          <a:bodyPr wrap="square" rtlCol="0">
            <a:spAutoFit/>
          </a:bodyPr>
          <a:lstStyle/>
          <a:p>
            <a:r>
              <a:rPr lang="en-US" sz="3000" b="1" u="sng" dirty="0">
                <a:latin typeface="Times New Roman" panose="02020603050405020304" pitchFamily="18" charset="0"/>
                <a:cs typeface="Times New Roman" panose="02020603050405020304" pitchFamily="18" charset="0"/>
              </a:rPr>
              <a:t>Vicarious Trauma:</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As a professional working with victims of abuse, you are working with people who have experienced horrific violence or profound loss.  When you witness the suffering of people you work with and feel a responsibility to help, over time this can change the way that you see yourself and what matters to you.</a:t>
            </a:r>
          </a:p>
        </p:txBody>
      </p:sp>
      <p:pic>
        <p:nvPicPr>
          <p:cNvPr id="4" name="Picture 3" descr="A person sitting at a desk in front of a window&#10;&#10;Description automatically generated">
            <a:extLst>
              <a:ext uri="{FF2B5EF4-FFF2-40B4-BE49-F238E27FC236}">
                <a16:creationId xmlns:a16="http://schemas.microsoft.com/office/drawing/2014/main" id="{CC4DAAC3-DA36-6842-A382-EB7A45D7A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2372" y="5662715"/>
            <a:ext cx="6363788" cy="4164282"/>
          </a:xfrm>
          <a:prstGeom prst="rect">
            <a:avLst/>
          </a:prstGeom>
        </p:spPr>
      </p:pic>
      <p:sp>
        <p:nvSpPr>
          <p:cNvPr id="11" name="TextBox 10">
            <a:extLst>
              <a:ext uri="{FF2B5EF4-FFF2-40B4-BE49-F238E27FC236}">
                <a16:creationId xmlns:a16="http://schemas.microsoft.com/office/drawing/2014/main" id="{65130434-5F53-5341-8B54-DE6ADF304BCC}"/>
              </a:ext>
            </a:extLst>
          </p:cNvPr>
          <p:cNvSpPr txBox="1"/>
          <p:nvPr/>
        </p:nvSpPr>
        <p:spPr>
          <a:xfrm>
            <a:off x="486305" y="5662716"/>
            <a:ext cx="10857411" cy="4247317"/>
          </a:xfrm>
          <a:prstGeom prst="rect">
            <a:avLst/>
          </a:prstGeom>
          <a:noFill/>
        </p:spPr>
        <p:txBody>
          <a:bodyPr wrap="square" rtlCol="0">
            <a:spAutoFit/>
          </a:bodyPr>
          <a:lstStyle/>
          <a:p>
            <a:r>
              <a:rPr lang="en-US" sz="3000" b="1" u="sng" dirty="0">
                <a:latin typeface="Times New Roman" panose="02020603050405020304" pitchFamily="18" charset="0"/>
                <a:cs typeface="Times New Roman" panose="02020603050405020304" pitchFamily="18" charset="0"/>
              </a:rPr>
              <a:t>Secondary Traumatic Stress:</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The exposure to a victim’s trauma can cause an alteration in the way a person thinks about the world, their feelings (about life, work, clients) and their relationships. Symptoms include:</a:t>
            </a:r>
          </a:p>
          <a:p>
            <a:pPr marL="1371600" lvl="2"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Increased fatigue, reduced productivity</a:t>
            </a:r>
          </a:p>
          <a:p>
            <a:pPr marL="1371600" lvl="2"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Illness</a:t>
            </a:r>
          </a:p>
          <a:p>
            <a:pPr marL="1371600" lvl="2"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Social Withdrawal</a:t>
            </a:r>
          </a:p>
          <a:p>
            <a:pPr marL="1371600" lvl="2"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Unwanted thoughts or images of traumatic events</a:t>
            </a:r>
          </a:p>
          <a:p>
            <a:pPr marL="1371600" lvl="2"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Persistent anger and sadness</a:t>
            </a:r>
          </a:p>
        </p:txBody>
      </p:sp>
    </p:spTree>
    <p:extLst>
      <p:ext uri="{BB962C8B-B14F-4D97-AF65-F5344CB8AC3E}">
        <p14:creationId xmlns:p14="http://schemas.microsoft.com/office/powerpoint/2010/main" val="2467002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676399" y="1850901"/>
            <a:ext cx="14935200" cy="1015663"/>
          </a:xfrm>
          <a:prstGeom prst="rect">
            <a:avLst/>
          </a:prstGeom>
          <a:noFill/>
        </p:spPr>
        <p:txBody>
          <a:bodyPr wrap="square" rtlCol="0">
            <a:spAutoFit/>
          </a:bodyPr>
          <a:lstStyle/>
          <a:p>
            <a:pPr algn="ctr"/>
            <a:r>
              <a:rPr lang="en-US" sz="6000" dirty="0">
                <a:latin typeface="Montserrat Classic Bold" panose="020B0604020202020204" charset="0"/>
              </a:rPr>
              <a:t>Relevant Statistics</a:t>
            </a:r>
          </a:p>
        </p:txBody>
      </p:sp>
      <p:sp>
        <p:nvSpPr>
          <p:cNvPr id="10" name="TextBox 9">
            <a:extLst>
              <a:ext uri="{FF2B5EF4-FFF2-40B4-BE49-F238E27FC236}">
                <a16:creationId xmlns:a16="http://schemas.microsoft.com/office/drawing/2014/main" id="{F68C6902-AE98-F64F-B70C-E0A8D9D47703}"/>
              </a:ext>
            </a:extLst>
          </p:cNvPr>
          <p:cNvSpPr txBox="1"/>
          <p:nvPr/>
        </p:nvSpPr>
        <p:spPr>
          <a:xfrm>
            <a:off x="571500" y="3050626"/>
            <a:ext cx="12828516" cy="6771084"/>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Attorneys and alcohol abuse</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A recent study conducted by the ABA Commission on Lawyer Assistance Programs and the Hazelden Betty Ford Foundation showed that nearly 21% of lawyers and others in legal professions were considered problem drinkers.</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Nearly half of the lawyers in the study stated that the drinking issues began within their first 15 years in the industry.</a:t>
            </a:r>
            <a:br>
              <a:rPr lang="en-US" sz="2600" dirty="0">
                <a:latin typeface="Times New Roman" panose="02020603050405020304" pitchFamily="18" charset="0"/>
                <a:cs typeface="Times New Roman" panose="02020603050405020304" pitchFamily="18" charset="0"/>
              </a:rPr>
            </a:br>
            <a:endParaRPr lang="en-US" sz="26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Attorneys and substance abuse</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9% of attorneys have been found to struggle with prescription drug abuse. The biggest problems arise as individuals mix alcohol with prescriptions, leading to additional risks of dependence and even overdose.</a:t>
            </a:r>
            <a:br>
              <a:rPr lang="en-US" sz="2600" dirty="0">
                <a:latin typeface="Times New Roman" panose="02020603050405020304" pitchFamily="18" charset="0"/>
                <a:cs typeface="Times New Roman" panose="02020603050405020304" pitchFamily="18" charset="0"/>
              </a:rPr>
            </a:br>
            <a:endParaRPr lang="en-US" sz="26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Attorneys and mental health</a:t>
            </a:r>
          </a:p>
          <a:p>
            <a:pPr marL="914400" lvl="1"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More than 45% of attorneys experience depression during their career in the legal field. Of those individuals, nearly 12% of them reported having suicidal thoughts at least once.</a:t>
            </a:r>
          </a:p>
        </p:txBody>
      </p:sp>
      <p:pic>
        <p:nvPicPr>
          <p:cNvPr id="3" name="Picture 2" descr="A close up of a persons face&#10;&#10;Description automatically generated">
            <a:extLst>
              <a:ext uri="{FF2B5EF4-FFF2-40B4-BE49-F238E27FC236}">
                <a16:creationId xmlns:a16="http://schemas.microsoft.com/office/drawing/2014/main" id="{C7F0F0BF-21AB-6546-AB15-AE3D78200A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0016" y="3309237"/>
            <a:ext cx="4735584" cy="6253863"/>
          </a:xfrm>
          <a:prstGeom prst="rect">
            <a:avLst/>
          </a:prstGeom>
        </p:spPr>
      </p:pic>
    </p:spTree>
    <p:extLst>
      <p:ext uri="{BB962C8B-B14F-4D97-AF65-F5344CB8AC3E}">
        <p14:creationId xmlns:p14="http://schemas.microsoft.com/office/powerpoint/2010/main" val="3148590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F6FDF6D8-63C5-E147-9B66-3FDB9BB25056}"/>
              </a:ext>
            </a:extLst>
          </p:cNvPr>
          <p:cNvPicPr>
            <a:picLocks noChangeAspect="1"/>
          </p:cNvPicPr>
          <p:nvPr/>
        </p:nvPicPr>
        <p:blipFill rotWithShape="1">
          <a:blip r:embed="rId3">
            <a:extLst>
              <a:ext uri="{28A0092B-C50C-407E-A947-70E740481C1C}">
                <a14:useLocalDpi xmlns:a14="http://schemas.microsoft.com/office/drawing/2010/main" val="0"/>
              </a:ext>
            </a:extLst>
          </a:blip>
          <a:srcRect t="6229" b="6271"/>
          <a:stretch/>
        </p:blipFill>
        <p:spPr>
          <a:xfrm>
            <a:off x="9592492" y="6292634"/>
            <a:ext cx="6701529" cy="3822802"/>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92106" y="9319335"/>
            <a:ext cx="2630506" cy="615062"/>
          </a:xfrm>
          <a:prstGeom prst="rect">
            <a:avLst/>
          </a:prstGeom>
        </p:spPr>
        <p:txBody>
          <a:bodyPr lIns="0" tIns="0" rIns="0" bIns="0" rtlCol="0" anchor="t">
            <a:spAutoFit/>
          </a:bodyPr>
          <a:lstStyle/>
          <a:p>
            <a:pPr algn="ctr">
              <a:lnSpc>
                <a:spcPts val="5040"/>
              </a:lnSpc>
            </a:pPr>
            <a:r>
              <a:rPr lang="en-US" sz="32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4"/>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5"/>
          <a:srcRect t="31935" b="30612"/>
          <a:stretch>
            <a:fillRect/>
          </a:stretch>
        </p:blipFill>
        <p:spPr>
          <a:xfrm>
            <a:off x="5783859" y="114300"/>
            <a:ext cx="6720281" cy="1415760"/>
          </a:xfrm>
          <a:prstGeom prst="rect">
            <a:avLst/>
          </a:prstGeom>
        </p:spPr>
      </p:pic>
      <p:sp>
        <p:nvSpPr>
          <p:cNvPr id="8" name="TextBox 7">
            <a:extLst>
              <a:ext uri="{FF2B5EF4-FFF2-40B4-BE49-F238E27FC236}">
                <a16:creationId xmlns:a16="http://schemas.microsoft.com/office/drawing/2014/main" id="{41BF3AF7-E866-3549-8EB8-F519AA24C8F7}"/>
              </a:ext>
            </a:extLst>
          </p:cNvPr>
          <p:cNvSpPr txBox="1"/>
          <p:nvPr/>
        </p:nvSpPr>
        <p:spPr>
          <a:xfrm>
            <a:off x="1676399" y="1969302"/>
            <a:ext cx="14935200" cy="1015663"/>
          </a:xfrm>
          <a:prstGeom prst="rect">
            <a:avLst/>
          </a:prstGeom>
          <a:noFill/>
        </p:spPr>
        <p:txBody>
          <a:bodyPr wrap="square" rtlCol="0">
            <a:spAutoFit/>
          </a:bodyPr>
          <a:lstStyle/>
          <a:p>
            <a:pPr algn="ctr"/>
            <a:r>
              <a:rPr lang="en-US" sz="6000" dirty="0">
                <a:latin typeface="Montserrat Classic Bold" panose="020B0604020202020204" charset="0"/>
              </a:rPr>
              <a:t>Options for Effective Self-Care</a:t>
            </a:r>
          </a:p>
        </p:txBody>
      </p:sp>
      <p:sp>
        <p:nvSpPr>
          <p:cNvPr id="11" name="TextBox 10">
            <a:extLst>
              <a:ext uri="{FF2B5EF4-FFF2-40B4-BE49-F238E27FC236}">
                <a16:creationId xmlns:a16="http://schemas.microsoft.com/office/drawing/2014/main" id="{FD59752C-A698-EA47-B0C4-A26223151039}"/>
              </a:ext>
            </a:extLst>
          </p:cNvPr>
          <p:cNvSpPr txBox="1"/>
          <p:nvPr/>
        </p:nvSpPr>
        <p:spPr>
          <a:xfrm>
            <a:off x="781595" y="3225359"/>
            <a:ext cx="8800011" cy="6093976"/>
          </a:xfrm>
          <a:prstGeom prst="rect">
            <a:avLst/>
          </a:prstGeom>
          <a:noFill/>
        </p:spPr>
        <p:txBody>
          <a:bodyPr wrap="square" rtlCol="0">
            <a:spAutoFit/>
          </a:bodyPr>
          <a:lstStyle/>
          <a:p>
            <a:r>
              <a:rPr lang="en-US" sz="3000" b="1" u="sng" dirty="0">
                <a:latin typeface="Times New Roman" panose="02020603050405020304" pitchFamily="18" charset="0"/>
                <a:cs typeface="Times New Roman" panose="02020603050405020304" pitchFamily="18" charset="0"/>
              </a:rPr>
              <a:t>Physical Self-Care</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Get enough sleep</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Get regular medical care</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Get regular physical activity</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Eat regular well-balanced meals</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Limit exposure to media</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Try out meditation, yoga, and creative outlets</a:t>
            </a:r>
            <a:br>
              <a:rPr lang="en-US" sz="3000" dirty="0">
                <a:latin typeface="Times New Roman" panose="02020603050405020304" pitchFamily="18"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a:p>
            <a:r>
              <a:rPr lang="en-US" sz="3000" b="1" u="sng" dirty="0">
                <a:latin typeface="Times New Roman" panose="02020603050405020304" pitchFamily="18" charset="0"/>
                <a:cs typeface="Times New Roman" panose="02020603050405020304" pitchFamily="18" charset="0"/>
              </a:rPr>
              <a:t>Social Self-Care</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Be aware of withdrawal and isolation</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Establish a work support system</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Find social activities that you enjoy</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Take time to laugh and have fun</a:t>
            </a:r>
          </a:p>
        </p:txBody>
      </p:sp>
      <p:sp>
        <p:nvSpPr>
          <p:cNvPr id="12" name="TextBox 11">
            <a:extLst>
              <a:ext uri="{FF2B5EF4-FFF2-40B4-BE49-F238E27FC236}">
                <a16:creationId xmlns:a16="http://schemas.microsoft.com/office/drawing/2014/main" id="{84835B4C-DD9D-C543-B855-A3A9DB55517F}"/>
              </a:ext>
            </a:extLst>
          </p:cNvPr>
          <p:cNvSpPr txBox="1"/>
          <p:nvPr/>
        </p:nvSpPr>
        <p:spPr>
          <a:xfrm>
            <a:off x="9581606" y="2666058"/>
            <a:ext cx="7887788" cy="3785652"/>
          </a:xfrm>
          <a:prstGeom prst="rect">
            <a:avLst/>
          </a:prstGeom>
          <a:noFill/>
        </p:spPr>
        <p:txBody>
          <a:bodyPr wrap="square" rtlCol="0">
            <a:spAutoFit/>
          </a:bodyPr>
          <a:lstStyle/>
          <a:p>
            <a:pPr lvl="1"/>
            <a:endParaRPr lang="en-US" sz="3000" dirty="0">
              <a:latin typeface="Times New Roman" panose="02020603050405020304" pitchFamily="18" charset="0"/>
              <a:cs typeface="Times New Roman" panose="02020603050405020304" pitchFamily="18" charset="0"/>
            </a:endParaRPr>
          </a:p>
          <a:p>
            <a:r>
              <a:rPr lang="en-US" sz="3000" b="1" u="sng" dirty="0">
                <a:latin typeface="Times New Roman" panose="02020603050405020304" pitchFamily="18" charset="0"/>
                <a:cs typeface="Times New Roman" panose="02020603050405020304" pitchFamily="18" charset="0"/>
              </a:rPr>
              <a:t>Emotional Self-Care</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Know your vulnerabilities</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Get help early on</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Set limits</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Establish a routine</a:t>
            </a:r>
          </a:p>
          <a:p>
            <a:pPr marL="914400" lvl="1"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Practice gratitude</a:t>
            </a:r>
          </a:p>
          <a:p>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021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0996" t="27914" r="10590" b="32612"/>
          <a:stretch>
            <a:fillRect/>
          </a:stretch>
        </p:blipFill>
        <p:spPr>
          <a:xfrm rot="5400000">
            <a:off x="13060017" y="694083"/>
            <a:ext cx="1378226" cy="6467061"/>
          </a:xfrm>
          <a:prstGeom prst="rect">
            <a:avLst/>
          </a:prstGeom>
        </p:spPr>
      </p:pic>
      <p:pic>
        <p:nvPicPr>
          <p:cNvPr id="4" name="Picture 4"/>
          <p:cNvPicPr>
            <a:picLocks noChangeAspect="1"/>
          </p:cNvPicPr>
          <p:nvPr/>
        </p:nvPicPr>
        <p:blipFill>
          <a:blip r:embed="rId4"/>
          <a:srcRect/>
          <a:stretch>
            <a:fillRect/>
          </a:stretch>
        </p:blipFill>
        <p:spPr>
          <a:xfrm>
            <a:off x="4955835" y="-1302937"/>
            <a:ext cx="9214087" cy="5182924"/>
          </a:xfrm>
          <a:prstGeom prst="rect">
            <a:avLst/>
          </a:prstGeom>
        </p:spPr>
      </p:pic>
      <p:pic>
        <p:nvPicPr>
          <p:cNvPr id="5" name="Picture 5"/>
          <p:cNvPicPr>
            <a:picLocks noChangeAspect="1"/>
          </p:cNvPicPr>
          <p:nvPr/>
        </p:nvPicPr>
        <p:blipFill rotWithShape="1">
          <a:blip r:embed="rId5"/>
          <a:srcRect t="21709" b="29566"/>
          <a:stretch/>
        </p:blipFill>
        <p:spPr>
          <a:xfrm>
            <a:off x="0" y="6226423"/>
            <a:ext cx="18288000" cy="6003678"/>
          </a:xfrm>
          <a:prstGeom prst="rect">
            <a:avLst/>
          </a:prstGeom>
        </p:spPr>
      </p:pic>
      <p:sp>
        <p:nvSpPr>
          <p:cNvPr id="6" name="TextBox 6"/>
          <p:cNvSpPr txBox="1"/>
          <p:nvPr/>
        </p:nvSpPr>
        <p:spPr>
          <a:xfrm>
            <a:off x="10260520" y="3466750"/>
            <a:ext cx="6977219" cy="826475"/>
          </a:xfrm>
          <a:prstGeom prst="rect">
            <a:avLst/>
          </a:prstGeom>
        </p:spPr>
        <p:txBody>
          <a:bodyPr lIns="0" tIns="0" rIns="0" bIns="0" rtlCol="0" anchor="t">
            <a:spAutoFit/>
          </a:bodyPr>
          <a:lstStyle/>
          <a:p>
            <a:pPr algn="ctr">
              <a:lnSpc>
                <a:spcPts val="6720"/>
              </a:lnSpc>
            </a:pPr>
            <a:r>
              <a:rPr lang="en-US" sz="4800" dirty="0">
                <a:solidFill>
                  <a:srgbClr val="2A2A2A"/>
                </a:solidFill>
                <a:latin typeface="Cormorant Garamond Medium"/>
              </a:rPr>
              <a:t>www.childusa.org</a:t>
            </a:r>
          </a:p>
        </p:txBody>
      </p:sp>
      <p:sp>
        <p:nvSpPr>
          <p:cNvPr id="7" name="TextBox 7"/>
          <p:cNvSpPr txBox="1"/>
          <p:nvPr/>
        </p:nvSpPr>
        <p:spPr>
          <a:xfrm>
            <a:off x="730292" y="2909170"/>
            <a:ext cx="8482403" cy="2234330"/>
          </a:xfrm>
          <a:prstGeom prst="rect">
            <a:avLst/>
          </a:prstGeom>
        </p:spPr>
        <p:txBody>
          <a:bodyPr lIns="0" tIns="0" rIns="0" bIns="0" rtlCol="0" anchor="t">
            <a:spAutoFit/>
          </a:bodyPr>
          <a:lstStyle/>
          <a:p>
            <a:pPr algn="ctr">
              <a:lnSpc>
                <a:spcPts val="5897"/>
              </a:lnSpc>
            </a:pPr>
            <a:r>
              <a:rPr lang="en-US" sz="4212" dirty="0">
                <a:solidFill>
                  <a:srgbClr val="2A2A2A"/>
                </a:solidFill>
                <a:latin typeface="Cormorant Garamond Medium Bold"/>
              </a:rPr>
              <a:t>Visit our website for the most up-to-date information on SOL reform and CSA legal changes.</a:t>
            </a:r>
          </a:p>
        </p:txBody>
      </p:sp>
      <p:sp>
        <p:nvSpPr>
          <p:cNvPr id="8" name="TextBox 8"/>
          <p:cNvSpPr txBox="1"/>
          <p:nvPr/>
        </p:nvSpPr>
        <p:spPr>
          <a:xfrm>
            <a:off x="163387" y="9680414"/>
            <a:ext cx="3878936" cy="413174"/>
          </a:xfrm>
          <a:prstGeom prst="rect">
            <a:avLst/>
          </a:prstGeom>
        </p:spPr>
        <p:txBody>
          <a:bodyPr lIns="0" tIns="0" rIns="0" bIns="0" rtlCol="0" anchor="t">
            <a:spAutoFit/>
          </a:bodyPr>
          <a:lstStyle/>
          <a:p>
            <a:pPr algn="ctr">
              <a:lnSpc>
                <a:spcPts val="3360"/>
              </a:lnSpc>
            </a:pPr>
            <a:r>
              <a:rPr lang="en-US" sz="2400">
                <a:solidFill>
                  <a:srgbClr val="FFFFFF"/>
                </a:solidFill>
                <a:latin typeface="Cormorant Garamond Medium"/>
              </a:rPr>
              <a:t>CHILD USA Copyright © 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814904" y="3472825"/>
            <a:ext cx="16979402" cy="2800767"/>
          </a:xfrm>
          <a:prstGeom prst="rect">
            <a:avLst/>
          </a:prstGeom>
          <a:noFill/>
        </p:spPr>
        <p:txBody>
          <a:bodyPr wrap="square" rtlCol="0">
            <a:spAutoFit/>
          </a:bodyPr>
          <a:lstStyle/>
          <a:p>
            <a:pPr algn="ctr"/>
            <a:r>
              <a:rPr lang="en-US" sz="8800" dirty="0">
                <a:latin typeface="Montserrat Classic Bold" panose="020B0604020202020204" charset="0"/>
              </a:rPr>
              <a:t>Employment Division v. Smith</a:t>
            </a:r>
          </a:p>
        </p:txBody>
      </p:sp>
      <p:sp>
        <p:nvSpPr>
          <p:cNvPr id="10" name="TextBox 9">
            <a:extLst>
              <a:ext uri="{FF2B5EF4-FFF2-40B4-BE49-F238E27FC236}">
                <a16:creationId xmlns:a16="http://schemas.microsoft.com/office/drawing/2014/main" id="{C3818229-0C77-4A88-A0FA-1F9EF88FF6A4}"/>
              </a:ext>
            </a:extLst>
          </p:cNvPr>
          <p:cNvSpPr txBox="1"/>
          <p:nvPr/>
        </p:nvSpPr>
        <p:spPr>
          <a:xfrm>
            <a:off x="321942" y="7534732"/>
            <a:ext cx="9946888" cy="1569660"/>
          </a:xfrm>
          <a:prstGeom prst="rect">
            <a:avLst/>
          </a:prstGeom>
          <a:noFill/>
        </p:spPr>
        <p:txBody>
          <a:bodyPr wrap="square">
            <a:spAutoFit/>
          </a:bodyPr>
          <a:lstStyle/>
          <a:p>
            <a:r>
              <a:rPr lang="en-US" sz="4800" b="0" i="1" dirty="0">
                <a:effectLst/>
                <a:latin typeface="Times New Roman" panose="02020603050405020304" pitchFamily="18" charset="0"/>
                <a:cs typeface="Times New Roman" panose="02020603050405020304" pitchFamily="18" charset="0"/>
              </a:rPr>
              <a:t>Emp't Div., </a:t>
            </a:r>
            <a:r>
              <a:rPr lang="en-US" sz="4800" b="0" i="1" dirty="0" err="1">
                <a:effectLst/>
                <a:latin typeface="Times New Roman" panose="02020603050405020304" pitchFamily="18" charset="0"/>
                <a:cs typeface="Times New Roman" panose="02020603050405020304" pitchFamily="18" charset="0"/>
              </a:rPr>
              <a:t>Dep't</a:t>
            </a:r>
            <a:r>
              <a:rPr lang="en-US" sz="4800" b="0" i="1" dirty="0">
                <a:effectLst/>
                <a:latin typeface="Times New Roman" panose="02020603050405020304" pitchFamily="18" charset="0"/>
                <a:cs typeface="Times New Roman" panose="02020603050405020304" pitchFamily="18" charset="0"/>
              </a:rPr>
              <a:t> of Human Res. v. Smith</a:t>
            </a:r>
            <a:r>
              <a:rPr lang="en-US" sz="4800" b="0" i="0" dirty="0">
                <a:effectLst/>
                <a:latin typeface="Times New Roman" panose="02020603050405020304" pitchFamily="18" charset="0"/>
                <a:cs typeface="Times New Roman" panose="02020603050405020304" pitchFamily="18" charset="0"/>
              </a:rPr>
              <a:t>, 494 U.S. 872 (1990).</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3759667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1676399" y="2238970"/>
            <a:ext cx="14935200" cy="923330"/>
          </a:xfrm>
          <a:prstGeom prst="rect">
            <a:avLst/>
          </a:prstGeom>
          <a:noFill/>
        </p:spPr>
        <p:txBody>
          <a:bodyPr wrap="square" rtlCol="0">
            <a:spAutoFit/>
          </a:bodyPr>
          <a:lstStyle/>
          <a:p>
            <a:pPr algn="ctr"/>
            <a:r>
              <a:rPr lang="en-US" sz="5400" dirty="0">
                <a:latin typeface="Montserrat Classic Bold" panose="020B0604020202020204" charset="0"/>
              </a:rPr>
              <a:t>Religious Freedom Restoration Act of 1993</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
        <p:nvSpPr>
          <p:cNvPr id="10" name="TextBox 9">
            <a:extLst>
              <a:ext uri="{FF2B5EF4-FFF2-40B4-BE49-F238E27FC236}">
                <a16:creationId xmlns:a16="http://schemas.microsoft.com/office/drawing/2014/main" id="{4D5731F7-D618-DD4E-BEA0-BF16E9AD0927}"/>
              </a:ext>
            </a:extLst>
          </p:cNvPr>
          <p:cNvSpPr txBox="1"/>
          <p:nvPr/>
        </p:nvSpPr>
        <p:spPr>
          <a:xfrm>
            <a:off x="1143000" y="3532450"/>
            <a:ext cx="16439347" cy="5632311"/>
          </a:xfrm>
          <a:prstGeom prst="rect">
            <a:avLst/>
          </a:prstGeom>
          <a:noFill/>
        </p:spPr>
        <p:txBody>
          <a:bodyPr wrap="square" rtlCol="0">
            <a:spAutoFit/>
          </a:bodyPr>
          <a:lstStyle/>
          <a:p>
            <a:r>
              <a:rPr lang="en-US" sz="3000" dirty="0">
                <a:highlight>
                  <a:srgbClr val="FFFF00"/>
                </a:highlight>
              </a:rPr>
              <a:t>Prohibits any agency, department, or official of the United States or any State (the government) from </a:t>
            </a:r>
            <a:r>
              <a:rPr lang="en-US" sz="3000" dirty="0"/>
              <a:t>substantially burdening a person's exercise of religion even if the burden results from a rule of general applicability, except that the government may burden a person's exercise of religion only if it demonstrates that application of the burden to the person: (1) furthers a compelling governmental interest; and (2) is the least restrictive means of furthering that compelling governmental interest.</a:t>
            </a:r>
            <a:br>
              <a:rPr lang="en-US" sz="3000" dirty="0"/>
            </a:br>
            <a:endParaRPr lang="en-US" sz="3000" dirty="0"/>
          </a:p>
          <a:p>
            <a:r>
              <a:rPr lang="en-US" sz="3000" dirty="0"/>
              <a:t>Sets forth provisions pertaining to judicial relief, attorney's fees, and applicability.</a:t>
            </a:r>
          </a:p>
          <a:p>
            <a:r>
              <a:rPr lang="en-US" sz="3000" dirty="0"/>
              <a:t>Declares that: (1) nothing in this Act shall be construed to interpret the clause of the First Amendment to the Constitution prohibiting the establishment of religion; (2) the granting of government funding, benefits, or exemptions, to the extent permissible under that clause, shall not constitute a violation of this Act; and (3) as used in this Act, "granting" does not include the denial of government funding, benefits, or exemptions.</a:t>
            </a:r>
          </a:p>
        </p:txBody>
      </p:sp>
    </p:spTree>
    <p:extLst>
      <p:ext uri="{BB962C8B-B14F-4D97-AF65-F5344CB8AC3E}">
        <p14:creationId xmlns:p14="http://schemas.microsoft.com/office/powerpoint/2010/main" val="402556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itting, water, standing&#10;&#10;Description automatically generated">
            <a:extLst>
              <a:ext uri="{FF2B5EF4-FFF2-40B4-BE49-F238E27FC236}">
                <a16:creationId xmlns:a16="http://schemas.microsoft.com/office/drawing/2014/main" id="{8DF9CE74-BF5F-4873-81A2-791EA5B9859B}"/>
              </a:ext>
            </a:extLst>
          </p:cNvPr>
          <p:cNvPicPr>
            <a:picLocks noChangeAspect="1"/>
          </p:cNvPicPr>
          <p:nvPr/>
        </p:nvPicPr>
        <p:blipFill rotWithShape="1">
          <a:blip r:embed="rId3">
            <a:extLst>
              <a:ext uri="{28A0092B-C50C-407E-A947-70E740481C1C}">
                <a14:useLocalDpi xmlns:a14="http://schemas.microsoft.com/office/drawing/2010/main" val="0"/>
              </a:ext>
            </a:extLst>
          </a:blip>
          <a:srcRect b="2971"/>
          <a:stretch/>
        </p:blipFill>
        <p:spPr>
          <a:xfrm>
            <a:off x="-40391" y="-38354"/>
            <a:ext cx="18320039" cy="10820654"/>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8274446" y="1773346"/>
            <a:ext cx="8850701" cy="6740307"/>
          </a:xfrm>
          <a:prstGeom prst="rect">
            <a:avLst/>
          </a:prstGeom>
          <a:noFill/>
        </p:spPr>
        <p:txBody>
          <a:bodyPr wrap="square" rtlCol="0">
            <a:spAutoFit/>
          </a:bodyPr>
          <a:lstStyle/>
          <a:p>
            <a:pPr algn="ctr"/>
            <a:r>
              <a:rPr lang="en-US" sz="7200" u="sng" dirty="0">
                <a:latin typeface="Montserrat Classic Bold" panose="020B0604020202020204" charset="0"/>
              </a:rPr>
              <a:t>RFRA Preface:</a:t>
            </a:r>
          </a:p>
          <a:p>
            <a:pPr algn="ctr"/>
            <a:endParaRPr lang="en-US" sz="7200" dirty="0">
              <a:latin typeface="Montserrat Classic Bold" panose="020B0604020202020204" charset="0"/>
            </a:endParaRPr>
          </a:p>
          <a:p>
            <a:pPr algn="ctr"/>
            <a:r>
              <a:rPr lang="en-US" sz="7200" dirty="0">
                <a:latin typeface="Montserrat Classic Bold" panose="020B0604020202020204" charset="0"/>
              </a:rPr>
              <a:t>Neutral Generally Applicable Laws Should be Subject to Strict Scrutiny</a:t>
            </a:r>
          </a:p>
        </p:txBody>
      </p:sp>
      <p:pic>
        <p:nvPicPr>
          <p:cNvPr id="14" name="Picture 3">
            <a:extLst>
              <a:ext uri="{FF2B5EF4-FFF2-40B4-BE49-F238E27FC236}">
                <a16:creationId xmlns:a16="http://schemas.microsoft.com/office/drawing/2014/main" id="{FF892E4E-3DF7-4214-A187-662C98C8875E}"/>
              </a:ext>
            </a:extLst>
          </p:cNvPr>
          <p:cNvPicPr>
            <a:picLocks noChangeAspect="1"/>
          </p:cNvPicPr>
          <p:nvPr/>
        </p:nvPicPr>
        <p:blipFill>
          <a:blip r:embed="rId4"/>
          <a:srcRect t="31935" b="30612"/>
          <a:stretch>
            <a:fillRect/>
          </a:stretch>
        </p:blipFill>
        <p:spPr>
          <a:xfrm>
            <a:off x="228600" y="190500"/>
            <a:ext cx="8680885" cy="1828800"/>
          </a:xfrm>
          <a:prstGeom prst="rect">
            <a:avLst/>
          </a:prstGeom>
        </p:spPr>
      </p:pic>
    </p:spTree>
    <p:extLst>
      <p:ext uri="{BB962C8B-B14F-4D97-AF65-F5344CB8AC3E}">
        <p14:creationId xmlns:p14="http://schemas.microsoft.com/office/powerpoint/2010/main" val="258434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table, small&#10;&#10;Description automatically generated">
            <a:extLst>
              <a:ext uri="{FF2B5EF4-FFF2-40B4-BE49-F238E27FC236}">
                <a16:creationId xmlns:a16="http://schemas.microsoft.com/office/drawing/2014/main" id="{8E1EF373-D6E6-B94A-82AA-367F8DB7A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330042"/>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733696" y="9714980"/>
            <a:ext cx="2630506" cy="615062"/>
          </a:xfrm>
          <a:prstGeom prst="rect">
            <a:avLst/>
          </a:prstGeom>
        </p:spPr>
        <p:txBody>
          <a:bodyPr lIns="0" tIns="0" rIns="0" bIns="0" rtlCol="0" anchor="t">
            <a:spAutoFit/>
          </a:bodyPr>
          <a:lstStyle/>
          <a:p>
            <a:pPr algn="ctr">
              <a:lnSpc>
                <a:spcPts val="5040"/>
              </a:lnSpc>
            </a:pPr>
            <a:r>
              <a:rPr lang="en-US" sz="3600" dirty="0">
                <a:solidFill>
                  <a:schemeClr val="bg1"/>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54426" y="9873826"/>
            <a:ext cx="3878936" cy="413174"/>
          </a:xfrm>
          <a:prstGeom prst="rect">
            <a:avLst/>
          </a:prstGeom>
        </p:spPr>
        <p:txBody>
          <a:bodyPr lIns="0" tIns="0" rIns="0" bIns="0" rtlCol="0" anchor="t">
            <a:spAutoFit/>
          </a:bodyPr>
          <a:lstStyle/>
          <a:p>
            <a:pPr algn="ctr">
              <a:lnSpc>
                <a:spcPts val="3360"/>
              </a:lnSpc>
            </a:pPr>
            <a:r>
              <a:rPr lang="en-US" sz="2400" dirty="0">
                <a:solidFill>
                  <a:schemeClr val="bg1"/>
                </a:solidFill>
                <a:latin typeface="Cormorant Garamond Medium"/>
              </a:rPr>
              <a:t>CHILD USA Copyright © 2020</a:t>
            </a:r>
          </a:p>
        </p:txBody>
      </p:sp>
      <p:pic>
        <p:nvPicPr>
          <p:cNvPr id="13" name="Picture 3">
            <a:extLst>
              <a:ext uri="{FF2B5EF4-FFF2-40B4-BE49-F238E27FC236}">
                <a16:creationId xmlns:a16="http://schemas.microsoft.com/office/drawing/2014/main" id="{6990215C-7963-5947-BF1F-AE520CD3F3A6}"/>
              </a:ext>
            </a:extLst>
          </p:cNvPr>
          <p:cNvPicPr>
            <a:picLocks noChangeAspect="1"/>
          </p:cNvPicPr>
          <p:nvPr/>
        </p:nvPicPr>
        <p:blipFill>
          <a:blip r:embed="rId4"/>
          <a:srcRect t="31935" b="30612"/>
          <a:stretch>
            <a:fillRect/>
          </a:stretch>
        </p:blipFill>
        <p:spPr>
          <a:xfrm>
            <a:off x="9600937" y="255041"/>
            <a:ext cx="8680885" cy="1828800"/>
          </a:xfrm>
          <a:prstGeom prst="rect">
            <a:avLst/>
          </a:prstGeom>
        </p:spPr>
      </p:pic>
      <p:sp>
        <p:nvSpPr>
          <p:cNvPr id="16" name="Rectangle 15">
            <a:extLst>
              <a:ext uri="{FF2B5EF4-FFF2-40B4-BE49-F238E27FC236}">
                <a16:creationId xmlns:a16="http://schemas.microsoft.com/office/drawing/2014/main" id="{7FDDFF36-3D77-484E-9D44-F76448A13F06}"/>
              </a:ext>
            </a:extLst>
          </p:cNvPr>
          <p:cNvSpPr/>
          <p:nvPr/>
        </p:nvSpPr>
        <p:spPr>
          <a:xfrm>
            <a:off x="323200" y="2338883"/>
            <a:ext cx="17507601" cy="2804618"/>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6EC04E-44A9-488A-9651-4AD97D3B6DCC}"/>
              </a:ext>
            </a:extLst>
          </p:cNvPr>
          <p:cNvSpPr txBox="1"/>
          <p:nvPr/>
        </p:nvSpPr>
        <p:spPr>
          <a:xfrm>
            <a:off x="457199" y="2624507"/>
            <a:ext cx="17507601" cy="2308324"/>
          </a:xfrm>
          <a:prstGeom prst="rect">
            <a:avLst/>
          </a:prstGeom>
          <a:noFill/>
        </p:spPr>
        <p:txBody>
          <a:bodyPr wrap="square" rtlCol="0">
            <a:spAutoFit/>
          </a:bodyPr>
          <a:lstStyle/>
          <a:p>
            <a:pPr algn="ctr"/>
            <a:r>
              <a:rPr lang="en-US" sz="7200" dirty="0">
                <a:latin typeface="Montserrat Classic Bold" panose="020B0604020202020204" charset="0"/>
              </a:rPr>
              <a:t>RFRA Substantial Burden Provision:</a:t>
            </a:r>
          </a:p>
          <a:p>
            <a:pPr algn="ctr"/>
            <a:r>
              <a:rPr lang="en-US" sz="7200" dirty="0">
                <a:latin typeface="Montserrat Classic Bold" panose="020B0604020202020204" charset="0"/>
              </a:rPr>
              <a:t>Shifting Burdens of Proofs</a:t>
            </a:r>
          </a:p>
        </p:txBody>
      </p:sp>
      <p:sp>
        <p:nvSpPr>
          <p:cNvPr id="11" name="Rectangle 10">
            <a:extLst>
              <a:ext uri="{FF2B5EF4-FFF2-40B4-BE49-F238E27FC236}">
                <a16:creationId xmlns:a16="http://schemas.microsoft.com/office/drawing/2014/main" id="{6803CD20-91B9-9547-9A32-52B62EC99D6E}"/>
              </a:ext>
            </a:extLst>
          </p:cNvPr>
          <p:cNvSpPr/>
          <p:nvPr/>
        </p:nvSpPr>
        <p:spPr>
          <a:xfrm>
            <a:off x="2133600" y="5372100"/>
            <a:ext cx="15697202" cy="45243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D864CBB-75FC-0642-A293-42B4C1B7AB76}"/>
              </a:ext>
            </a:extLst>
          </p:cNvPr>
          <p:cNvSpPr txBox="1"/>
          <p:nvPr/>
        </p:nvSpPr>
        <p:spPr>
          <a:xfrm>
            <a:off x="2667000" y="5354169"/>
            <a:ext cx="14309942" cy="4524315"/>
          </a:xfrm>
          <a:prstGeom prst="rect">
            <a:avLst/>
          </a:prstGeom>
          <a:noFill/>
        </p:spPr>
        <p:txBody>
          <a:bodyPr wrap="square" rtlCol="0">
            <a:spAutoFit/>
          </a:bodyPr>
          <a:lstStyle/>
          <a:p>
            <a:pPr marL="914400" indent="-914400">
              <a:buAutoNum type="arabicPeriod"/>
            </a:pPr>
            <a:r>
              <a:rPr lang="en-US" sz="4800" b="1" dirty="0">
                <a:latin typeface="Segoe UI" panose="020B0502040204020203" pitchFamily="34" charset="0"/>
                <a:cs typeface="Segoe UI" panose="020B0502040204020203" pitchFamily="34" charset="0"/>
              </a:rPr>
              <a:t>Believer proves the law imposes a “substantial burden”</a:t>
            </a:r>
          </a:p>
          <a:p>
            <a:pPr marL="914400" indent="-914400">
              <a:buAutoNum type="arabicPeriod"/>
            </a:pPr>
            <a:r>
              <a:rPr lang="en-US" sz="4800" b="1" dirty="0">
                <a:latin typeface="Segoe UI" panose="020B0502040204020203" pitchFamily="34" charset="0"/>
                <a:cs typeface="Segoe UI" panose="020B0502040204020203" pitchFamily="34" charset="0"/>
              </a:rPr>
              <a:t>Burden shifts to the government to prove the law</a:t>
            </a:r>
          </a:p>
          <a:p>
            <a:r>
              <a:rPr lang="en-US" sz="4800" b="1" dirty="0">
                <a:latin typeface="Segoe UI" panose="020B0502040204020203" pitchFamily="34" charset="0"/>
                <a:cs typeface="Segoe UI" panose="020B0502040204020203" pitchFamily="34" charset="0"/>
              </a:rPr>
              <a:t>		a. serves a compelling interest</a:t>
            </a:r>
          </a:p>
          <a:p>
            <a:r>
              <a:rPr lang="en-US" sz="4800" b="1" dirty="0">
                <a:latin typeface="Segoe UI" panose="020B0502040204020203" pitchFamily="34" charset="0"/>
                <a:cs typeface="Segoe UI" panose="020B0502040204020203" pitchFamily="34" charset="0"/>
              </a:rPr>
              <a:t>		b. in the least restrictive means</a:t>
            </a:r>
          </a:p>
        </p:txBody>
      </p:sp>
    </p:spTree>
    <p:extLst>
      <p:ext uri="{BB962C8B-B14F-4D97-AF65-F5344CB8AC3E}">
        <p14:creationId xmlns:p14="http://schemas.microsoft.com/office/powerpoint/2010/main" val="336164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 photo of a church&#10;&#10;Description automatically generated">
            <a:extLst>
              <a:ext uri="{FF2B5EF4-FFF2-40B4-BE49-F238E27FC236}">
                <a16:creationId xmlns:a16="http://schemas.microsoft.com/office/drawing/2014/main" id="{1B139202-FB2E-B34C-B6F6-5470727FECA0}"/>
              </a:ext>
            </a:extLst>
          </p:cNvPr>
          <p:cNvPicPr>
            <a:picLocks noChangeAspect="1"/>
          </p:cNvPicPr>
          <p:nvPr/>
        </p:nvPicPr>
        <p:blipFill rotWithShape="1">
          <a:blip r:embed="rId3">
            <a:extLst>
              <a:ext uri="{28A0092B-C50C-407E-A947-70E740481C1C}">
                <a14:useLocalDpi xmlns:a14="http://schemas.microsoft.com/office/drawing/2010/main" val="0"/>
              </a:ext>
            </a:extLst>
          </a:blip>
          <a:srcRect l="-42" t="8895" r="3427" b="9397"/>
          <a:stretch/>
        </p:blipFill>
        <p:spPr>
          <a:xfrm>
            <a:off x="9593720" y="4729046"/>
            <a:ext cx="8694280" cy="5596054"/>
          </a:xfrm>
          <a:prstGeom prst="rect">
            <a:avLst/>
          </a:prstGeom>
        </p:spPr>
      </p:pic>
      <p:pic>
        <p:nvPicPr>
          <p:cNvPr id="5" name="Picture 4" descr="A group of people standing in front of a crowd&#10;&#10;Description automatically generated">
            <a:extLst>
              <a:ext uri="{FF2B5EF4-FFF2-40B4-BE49-F238E27FC236}">
                <a16:creationId xmlns:a16="http://schemas.microsoft.com/office/drawing/2014/main" id="{BC7D6145-F24D-154C-9B6A-52EB3CCE4E39}"/>
              </a:ext>
            </a:extLst>
          </p:cNvPr>
          <p:cNvPicPr>
            <a:picLocks noChangeAspect="1"/>
          </p:cNvPicPr>
          <p:nvPr/>
        </p:nvPicPr>
        <p:blipFill rotWithShape="1">
          <a:blip r:embed="rId4">
            <a:extLst>
              <a:ext uri="{28A0092B-C50C-407E-A947-70E740481C1C}">
                <a14:useLocalDpi xmlns:a14="http://schemas.microsoft.com/office/drawing/2010/main" val="0"/>
              </a:ext>
            </a:extLst>
          </a:blip>
          <a:srcRect t="5104" b="14866"/>
          <a:stretch/>
        </p:blipFill>
        <p:spPr>
          <a:xfrm>
            <a:off x="0" y="4763408"/>
            <a:ext cx="9597460" cy="5561692"/>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657494" y="33691"/>
            <a:ext cx="2630506" cy="615062"/>
          </a:xfrm>
          <a:prstGeom prst="rect">
            <a:avLst/>
          </a:prstGeom>
        </p:spPr>
        <p:txBody>
          <a:bodyPr lIns="0" tIns="0" rIns="0" bIns="0" rtlCol="0" anchor="t">
            <a:spAutoFit/>
          </a:bodyPr>
          <a:lstStyle/>
          <a:p>
            <a:pPr algn="ctr">
              <a:lnSpc>
                <a:spcPts val="5040"/>
              </a:lnSpc>
            </a:pPr>
            <a:r>
              <a:rPr lang="en-US" sz="3600" dirty="0">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304800" y="9694798"/>
            <a:ext cx="3878936" cy="413174"/>
          </a:xfrm>
          <a:prstGeom prst="rect">
            <a:avLst/>
          </a:prstGeom>
        </p:spPr>
        <p:txBody>
          <a:bodyPr lIns="0" tIns="0" rIns="0" bIns="0" rtlCol="0" anchor="t">
            <a:spAutoFit/>
          </a:bodyPr>
          <a:lstStyle/>
          <a:p>
            <a:pPr algn="ctr">
              <a:lnSpc>
                <a:spcPts val="3360"/>
              </a:lnSpc>
            </a:pPr>
            <a:r>
              <a:rPr lang="en-US" sz="2400" dirty="0">
                <a:solidFill>
                  <a:schemeClr val="bg1"/>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654299" y="1965742"/>
            <a:ext cx="16979402" cy="2554545"/>
          </a:xfrm>
          <a:prstGeom prst="rect">
            <a:avLst/>
          </a:prstGeom>
          <a:noFill/>
        </p:spPr>
        <p:txBody>
          <a:bodyPr wrap="square" rtlCol="0">
            <a:spAutoFit/>
          </a:bodyPr>
          <a:lstStyle/>
          <a:p>
            <a:pPr algn="ctr"/>
            <a:r>
              <a:rPr lang="en-US" sz="8000" dirty="0">
                <a:latin typeface="Montserrat Classic Bold" panose="020B0604020202020204" charset="0"/>
              </a:rPr>
              <a:t>RFRA is Unconstitutional:</a:t>
            </a:r>
          </a:p>
          <a:p>
            <a:pPr algn="ctr"/>
            <a:r>
              <a:rPr lang="en-US" sz="8000" dirty="0">
                <a:latin typeface="Montserrat Classic Bold" panose="020B0604020202020204" charset="0"/>
              </a:rPr>
              <a:t>Boerne v. Flores</a:t>
            </a:r>
          </a:p>
        </p:txBody>
      </p:sp>
      <p:sp>
        <p:nvSpPr>
          <p:cNvPr id="6" name="Rectangle 5">
            <a:extLst>
              <a:ext uri="{FF2B5EF4-FFF2-40B4-BE49-F238E27FC236}">
                <a16:creationId xmlns:a16="http://schemas.microsoft.com/office/drawing/2014/main" id="{C0537BD5-D0C2-0D44-8912-82F17330B582}"/>
              </a:ext>
            </a:extLst>
          </p:cNvPr>
          <p:cNvSpPr/>
          <p:nvPr/>
        </p:nvSpPr>
        <p:spPr>
          <a:xfrm>
            <a:off x="609427" y="8594347"/>
            <a:ext cx="10023955" cy="830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818229-0C77-4A88-A0FA-1F9EF88FF6A4}"/>
              </a:ext>
            </a:extLst>
          </p:cNvPr>
          <p:cNvSpPr txBox="1"/>
          <p:nvPr/>
        </p:nvSpPr>
        <p:spPr>
          <a:xfrm>
            <a:off x="796445" y="8655903"/>
            <a:ext cx="10023955" cy="707886"/>
          </a:xfrm>
          <a:prstGeom prst="rect">
            <a:avLst/>
          </a:prstGeom>
          <a:noFill/>
        </p:spPr>
        <p:txBody>
          <a:bodyPr wrap="square">
            <a:spAutoFit/>
          </a:bodyPr>
          <a:lstStyle/>
          <a:p>
            <a:r>
              <a:rPr lang="en-US" sz="4000" i="1" dirty="0">
                <a:latin typeface="Times New Roman" panose="02020603050405020304" pitchFamily="18" charset="0"/>
                <a:cs typeface="Times New Roman" panose="02020603050405020304" pitchFamily="18" charset="0"/>
              </a:rPr>
              <a:t>City of Boerne v. Flores</a:t>
            </a:r>
            <a:r>
              <a:rPr lang="en-US" sz="4000" dirty="0">
                <a:latin typeface="Times New Roman" panose="02020603050405020304" pitchFamily="18" charset="0"/>
                <a:cs typeface="Times New Roman" panose="02020603050405020304" pitchFamily="18" charset="0"/>
              </a:rPr>
              <a:t>, 521 U.S. 507 (1997).</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5"/>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91944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rge building&#10;&#10;Description automatically generated">
            <a:extLst>
              <a:ext uri="{FF2B5EF4-FFF2-40B4-BE49-F238E27FC236}">
                <a16:creationId xmlns:a16="http://schemas.microsoft.com/office/drawing/2014/main" id="{D340C766-8B2E-684E-ACB3-D44F8784E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356464"/>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684267" y="9593854"/>
            <a:ext cx="2630506" cy="615062"/>
          </a:xfrm>
          <a:prstGeom prst="rect">
            <a:avLst/>
          </a:prstGeom>
        </p:spPr>
        <p:txBody>
          <a:bodyPr lIns="0" tIns="0" rIns="0" bIns="0" rtlCol="0" anchor="t">
            <a:spAutoFit/>
          </a:bodyPr>
          <a:lstStyle/>
          <a:p>
            <a:pPr algn="ctr">
              <a:lnSpc>
                <a:spcPts val="5040"/>
              </a:lnSpc>
            </a:pPr>
            <a:r>
              <a:rPr lang="en-US" sz="3600" dirty="0">
                <a:solidFill>
                  <a:schemeClr val="bg1"/>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304800" y="9694798"/>
            <a:ext cx="3878936" cy="413174"/>
          </a:xfrm>
          <a:prstGeom prst="rect">
            <a:avLst/>
          </a:prstGeom>
        </p:spPr>
        <p:txBody>
          <a:bodyPr lIns="0" tIns="0" rIns="0" bIns="0" rtlCol="0" anchor="t">
            <a:spAutoFit/>
          </a:bodyPr>
          <a:lstStyle/>
          <a:p>
            <a:pPr algn="ctr">
              <a:lnSpc>
                <a:spcPts val="3360"/>
              </a:lnSpc>
            </a:pPr>
            <a:r>
              <a:rPr lang="en-US" sz="2400" dirty="0">
                <a:solidFill>
                  <a:schemeClr val="bg1"/>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457200" y="1756982"/>
            <a:ext cx="16979402" cy="2308324"/>
          </a:xfrm>
          <a:prstGeom prst="rect">
            <a:avLst/>
          </a:prstGeom>
          <a:noFill/>
        </p:spPr>
        <p:txBody>
          <a:bodyPr wrap="square" rtlCol="0">
            <a:spAutoFit/>
          </a:bodyPr>
          <a:lstStyle/>
          <a:p>
            <a:pPr algn="ctr"/>
            <a:r>
              <a:rPr lang="en-US" sz="7200" dirty="0">
                <a:latin typeface="Montserrat Classic Bold" panose="020B0604020202020204" charset="0"/>
              </a:rPr>
              <a:t>RFRA is Re-Enacted to Apply to Federal Law in 2000</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2631145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chemeClr val="bg1"/>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chemeClr val="bg1"/>
                </a:solidFill>
                <a:latin typeface="Cormorant Garamond Medium"/>
              </a:rPr>
              <a:t>CHILD USA Copyright © 2020</a:t>
            </a:r>
          </a:p>
        </p:txBody>
      </p:sp>
      <p:pic>
        <p:nvPicPr>
          <p:cNvPr id="3" name="Picture 2" descr="A person wearing a suit and tie&#10;&#10;Description automatically generated">
            <a:extLst>
              <a:ext uri="{FF2B5EF4-FFF2-40B4-BE49-F238E27FC236}">
                <a16:creationId xmlns:a16="http://schemas.microsoft.com/office/drawing/2014/main" id="{E013C336-4BAB-5E45-9A07-EC0F7363D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477" y="5516575"/>
            <a:ext cx="5756058" cy="3837372"/>
          </a:xfrm>
          <a:prstGeom prst="rect">
            <a:avLst/>
          </a:prstGeom>
        </p:spPr>
      </p:pic>
      <p:sp>
        <p:nvSpPr>
          <p:cNvPr id="10" name="TextBox 9">
            <a:extLst>
              <a:ext uri="{FF2B5EF4-FFF2-40B4-BE49-F238E27FC236}">
                <a16:creationId xmlns:a16="http://schemas.microsoft.com/office/drawing/2014/main" id="{5CE4A19E-BF36-2C4A-A982-2F233445F2BD}"/>
              </a:ext>
            </a:extLst>
          </p:cNvPr>
          <p:cNvSpPr txBox="1"/>
          <p:nvPr/>
        </p:nvSpPr>
        <p:spPr>
          <a:xfrm>
            <a:off x="781203" y="2234777"/>
            <a:ext cx="16725593" cy="2800767"/>
          </a:xfrm>
          <a:prstGeom prst="rect">
            <a:avLst/>
          </a:prstGeom>
          <a:noFill/>
        </p:spPr>
        <p:txBody>
          <a:bodyPr wrap="square" rtlCol="0">
            <a:spAutoFit/>
          </a:bodyPr>
          <a:lstStyle/>
          <a:p>
            <a:pPr algn="ctr"/>
            <a:r>
              <a:rPr lang="en-US" sz="8800" dirty="0">
                <a:latin typeface="Montserrat Classic Bold" panose="020B0604020202020204" charset="0"/>
              </a:rPr>
              <a:t>RFRA Applies to Every Federal Law</a:t>
            </a:r>
          </a:p>
        </p:txBody>
      </p:sp>
      <p:pic>
        <p:nvPicPr>
          <p:cNvPr id="12" name="Picture 11">
            <a:extLst>
              <a:ext uri="{FF2B5EF4-FFF2-40B4-BE49-F238E27FC236}">
                <a16:creationId xmlns:a16="http://schemas.microsoft.com/office/drawing/2014/main" id="{0DF43556-0A0F-AC45-AE02-275A5E02C22B}"/>
              </a:ext>
            </a:extLst>
          </p:cNvPr>
          <p:cNvPicPr>
            <a:picLocks noChangeAspect="1"/>
          </p:cNvPicPr>
          <p:nvPr/>
        </p:nvPicPr>
        <p:blipFill rotWithShape="1">
          <a:blip r:embed="rId4"/>
          <a:srcRect l="44477" t="23862" r="47531"/>
          <a:stretch/>
        </p:blipFill>
        <p:spPr>
          <a:xfrm rot="5400000">
            <a:off x="8184297" y="-8207980"/>
            <a:ext cx="1919407" cy="18287999"/>
          </a:xfrm>
          <a:prstGeom prst="rect">
            <a:avLst/>
          </a:prstGeom>
        </p:spPr>
      </p:pic>
      <p:pic>
        <p:nvPicPr>
          <p:cNvPr id="13" name="Picture 3">
            <a:extLst>
              <a:ext uri="{FF2B5EF4-FFF2-40B4-BE49-F238E27FC236}">
                <a16:creationId xmlns:a16="http://schemas.microsoft.com/office/drawing/2014/main" id="{C2DA7CD0-77A7-E049-B816-C7DDE426521D}"/>
              </a:ext>
            </a:extLst>
          </p:cNvPr>
          <p:cNvPicPr>
            <a:picLocks noChangeAspect="1"/>
          </p:cNvPicPr>
          <p:nvPr/>
        </p:nvPicPr>
        <p:blipFill>
          <a:blip r:embed="rId5"/>
          <a:srcRect t="31935" b="30612"/>
          <a:stretch>
            <a:fillRect/>
          </a:stretch>
        </p:blipFill>
        <p:spPr>
          <a:xfrm>
            <a:off x="5783859" y="281115"/>
            <a:ext cx="6720281" cy="1415760"/>
          </a:xfrm>
          <a:prstGeom prst="rect">
            <a:avLst/>
          </a:prstGeom>
        </p:spPr>
      </p:pic>
      <p:sp>
        <p:nvSpPr>
          <p:cNvPr id="15" name="TextBox 14">
            <a:extLst>
              <a:ext uri="{FF2B5EF4-FFF2-40B4-BE49-F238E27FC236}">
                <a16:creationId xmlns:a16="http://schemas.microsoft.com/office/drawing/2014/main" id="{6871877A-44D9-824C-8363-8CF14F3B5ABE}"/>
              </a:ext>
            </a:extLst>
          </p:cNvPr>
          <p:cNvSpPr txBox="1"/>
          <p:nvPr/>
        </p:nvSpPr>
        <p:spPr>
          <a:xfrm>
            <a:off x="1482942" y="5516575"/>
            <a:ext cx="8004313" cy="1754326"/>
          </a:xfrm>
          <a:prstGeom prst="rect">
            <a:avLst/>
          </a:prstGeom>
          <a:noFill/>
        </p:spPr>
        <p:txBody>
          <a:bodyPr wrap="square" rtlCol="0">
            <a:spAutoFit/>
          </a:bodyPr>
          <a:lstStyle/>
          <a:p>
            <a:r>
              <a:rPr lang="en-US" sz="5400" dirty="0">
                <a:latin typeface="Segoe UI" panose="020B0502040204020203" pitchFamily="34" charset="0"/>
                <a:cs typeface="Segoe UI" panose="020B0502040204020203" pitchFamily="34" charset="0"/>
              </a:rPr>
              <a:t>Justice Gorsuch says RFRA is a “super statute”</a:t>
            </a:r>
          </a:p>
        </p:txBody>
      </p:sp>
      <p:sp>
        <p:nvSpPr>
          <p:cNvPr id="16" name="TextBox 11">
            <a:extLst>
              <a:ext uri="{FF2B5EF4-FFF2-40B4-BE49-F238E27FC236}">
                <a16:creationId xmlns:a16="http://schemas.microsoft.com/office/drawing/2014/main" id="{EAF6FC3A-7AC3-5340-93E9-88657D9F07EC}"/>
              </a:ext>
            </a:extLst>
          </p:cNvPr>
          <p:cNvSpPr txBox="1"/>
          <p:nvPr/>
        </p:nvSpPr>
        <p:spPr>
          <a:xfrm>
            <a:off x="15962294" y="9563100"/>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17" name="TextBox 12">
            <a:extLst>
              <a:ext uri="{FF2B5EF4-FFF2-40B4-BE49-F238E27FC236}">
                <a16:creationId xmlns:a16="http://schemas.microsoft.com/office/drawing/2014/main" id="{2F458CAD-5BF5-7C49-8EC1-83950C61F188}"/>
              </a:ext>
            </a:extLst>
          </p:cNvPr>
          <p:cNvSpPr txBox="1"/>
          <p:nvPr/>
        </p:nvSpPr>
        <p:spPr>
          <a:xfrm>
            <a:off x="160751" y="97268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18" name="TextBox 17">
            <a:extLst>
              <a:ext uri="{FF2B5EF4-FFF2-40B4-BE49-F238E27FC236}">
                <a16:creationId xmlns:a16="http://schemas.microsoft.com/office/drawing/2014/main" id="{6FEADD08-62D9-8942-81AE-EEA160F6A372}"/>
              </a:ext>
            </a:extLst>
          </p:cNvPr>
          <p:cNvSpPr txBox="1"/>
          <p:nvPr/>
        </p:nvSpPr>
        <p:spPr>
          <a:xfrm>
            <a:off x="457200" y="7951634"/>
            <a:ext cx="7696200" cy="1323439"/>
          </a:xfrm>
          <a:prstGeom prst="rect">
            <a:avLst/>
          </a:prstGeom>
          <a:noFill/>
        </p:spPr>
        <p:txBody>
          <a:bodyPr wrap="square">
            <a:spAutoFit/>
          </a:bodyPr>
          <a:lstStyle/>
          <a:p>
            <a:r>
              <a:rPr lang="en-US" sz="4000" i="1" dirty="0">
                <a:latin typeface="Times New Roman" panose="02020603050405020304" pitchFamily="18" charset="0"/>
                <a:cs typeface="Times New Roman" panose="02020603050405020304" pitchFamily="18" charset="0"/>
              </a:rPr>
              <a:t>Bostock v. Clayton </a:t>
            </a:r>
            <a:r>
              <a:rPr lang="en-US" sz="4000" i="1" dirty="0" err="1">
                <a:latin typeface="Times New Roman" panose="02020603050405020304" pitchFamily="18" charset="0"/>
                <a:cs typeface="Times New Roman" panose="02020603050405020304" pitchFamily="18" charset="0"/>
              </a:rPr>
              <a:t>Cty</a:t>
            </a:r>
            <a:r>
              <a:rPr lang="en-US" sz="4000" i="1"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140 </a:t>
            </a:r>
            <a:r>
              <a:rPr lang="en-US" sz="4000" dirty="0" err="1">
                <a:latin typeface="Times New Roman" panose="02020603050405020304" pitchFamily="18" charset="0"/>
                <a:cs typeface="Times New Roman" panose="02020603050405020304" pitchFamily="18" charset="0"/>
              </a:rPr>
              <a:t>S.Ct</a:t>
            </a:r>
            <a:r>
              <a:rPr lang="en-US" sz="4000" dirty="0">
                <a:latin typeface="Times New Roman" panose="02020603050405020304" pitchFamily="18" charset="0"/>
                <a:cs typeface="Times New Roman" panose="02020603050405020304" pitchFamily="18" charset="0"/>
              </a:rPr>
              <a:t>. 1731, 1754 (2020). </a:t>
            </a:r>
          </a:p>
        </p:txBody>
      </p:sp>
    </p:spTree>
    <p:extLst>
      <p:ext uri="{BB962C8B-B14F-4D97-AF65-F5344CB8AC3E}">
        <p14:creationId xmlns:p14="http://schemas.microsoft.com/office/powerpoint/2010/main" val="3486196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868</TotalTime>
  <Words>1850</Words>
  <Application>Microsoft Macintosh PowerPoint</Application>
  <PresentationFormat>Custom</PresentationFormat>
  <Paragraphs>204</Paragraphs>
  <Slides>24</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Lato Bold</vt:lpstr>
      <vt:lpstr>Arial</vt:lpstr>
      <vt:lpstr>Segoe UI</vt:lpstr>
      <vt:lpstr>Montserrat Classic Bold</vt:lpstr>
      <vt:lpstr>Cormorant Garamond Medium Bold</vt:lpstr>
      <vt:lpstr>Times New Roman</vt:lpstr>
      <vt:lpstr>Cormorant Garamond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 Developments PPT</dc:title>
  <dc:creator>Simone Unwalla</dc:creator>
  <cp:lastModifiedBy>Simone Unwalla</cp:lastModifiedBy>
  <cp:revision>99</cp:revision>
  <dcterms:created xsi:type="dcterms:W3CDTF">2006-08-16T00:00:00Z</dcterms:created>
  <dcterms:modified xsi:type="dcterms:W3CDTF">2020-11-16T16:52:58Z</dcterms:modified>
  <dc:identifier>DAEBTelpBBg</dc:identifier>
</cp:coreProperties>
</file>