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6"/>
  </p:notesMasterIdLst>
  <p:sldIdLst>
    <p:sldId id="257" r:id="rId3"/>
    <p:sldId id="258" r:id="rId4"/>
    <p:sldId id="281" r:id="rId5"/>
    <p:sldId id="259" r:id="rId6"/>
    <p:sldId id="487" r:id="rId7"/>
    <p:sldId id="488" r:id="rId8"/>
    <p:sldId id="489" r:id="rId9"/>
    <p:sldId id="333" r:id="rId10"/>
    <p:sldId id="335" r:id="rId11"/>
    <p:sldId id="490" r:id="rId12"/>
    <p:sldId id="336" r:id="rId13"/>
    <p:sldId id="337" r:id="rId14"/>
    <p:sldId id="338" r:id="rId15"/>
    <p:sldId id="339" r:id="rId16"/>
    <p:sldId id="348" r:id="rId17"/>
    <p:sldId id="349" r:id="rId18"/>
    <p:sldId id="350" r:id="rId19"/>
    <p:sldId id="351" r:id="rId20"/>
    <p:sldId id="352" r:id="rId21"/>
    <p:sldId id="353" r:id="rId22"/>
    <p:sldId id="491" r:id="rId23"/>
    <p:sldId id="354" r:id="rId24"/>
    <p:sldId id="355" r:id="rId25"/>
    <p:sldId id="356" r:id="rId26"/>
    <p:sldId id="357" r:id="rId27"/>
    <p:sldId id="358" r:id="rId28"/>
    <p:sldId id="359" r:id="rId29"/>
    <p:sldId id="361" r:id="rId30"/>
    <p:sldId id="362" r:id="rId31"/>
    <p:sldId id="370" r:id="rId32"/>
    <p:sldId id="502" r:id="rId33"/>
    <p:sldId id="503" r:id="rId34"/>
    <p:sldId id="504" r:id="rId35"/>
    <p:sldId id="505" r:id="rId36"/>
    <p:sldId id="501" r:id="rId37"/>
    <p:sldId id="492" r:id="rId38"/>
    <p:sldId id="493" r:id="rId39"/>
    <p:sldId id="494" r:id="rId40"/>
    <p:sldId id="495" r:id="rId41"/>
    <p:sldId id="496" r:id="rId42"/>
    <p:sldId id="497" r:id="rId43"/>
    <p:sldId id="498" r:id="rId44"/>
    <p:sldId id="499" r:id="rId45"/>
    <p:sldId id="500" r:id="rId46"/>
    <p:sldId id="260" r:id="rId47"/>
    <p:sldId id="435" r:id="rId48"/>
    <p:sldId id="436" r:id="rId49"/>
    <p:sldId id="437" r:id="rId50"/>
    <p:sldId id="438" r:id="rId51"/>
    <p:sldId id="439" r:id="rId52"/>
    <p:sldId id="440" r:id="rId53"/>
    <p:sldId id="261" r:id="rId54"/>
    <p:sldId id="472" r:id="rId55"/>
    <p:sldId id="475" r:id="rId56"/>
    <p:sldId id="473" r:id="rId57"/>
    <p:sldId id="476" r:id="rId58"/>
    <p:sldId id="477" r:id="rId59"/>
    <p:sldId id="478" r:id="rId60"/>
    <p:sldId id="479" r:id="rId61"/>
    <p:sldId id="480" r:id="rId62"/>
    <p:sldId id="469" r:id="rId63"/>
    <p:sldId id="471" r:id="rId64"/>
    <p:sldId id="481" r:id="rId65"/>
    <p:sldId id="482" r:id="rId66"/>
    <p:sldId id="484" r:id="rId67"/>
    <p:sldId id="486" r:id="rId68"/>
    <p:sldId id="483" r:id="rId69"/>
    <p:sldId id="485" r:id="rId70"/>
    <p:sldId id="443" r:id="rId71"/>
    <p:sldId id="446" r:id="rId72"/>
    <p:sldId id="447" r:id="rId73"/>
    <p:sldId id="455" r:id="rId74"/>
    <p:sldId id="464" r:id="rId75"/>
    <p:sldId id="451" r:id="rId76"/>
    <p:sldId id="454" r:id="rId77"/>
    <p:sldId id="262" r:id="rId78"/>
    <p:sldId id="462" r:id="rId79"/>
    <p:sldId id="463" r:id="rId80"/>
    <p:sldId id="263" r:id="rId81"/>
    <p:sldId id="272" r:id="rId82"/>
    <p:sldId id="273" r:id="rId83"/>
    <p:sldId id="274" r:id="rId84"/>
    <p:sldId id="458" r:id="rId85"/>
    <p:sldId id="275" r:id="rId86"/>
    <p:sldId id="276" r:id="rId87"/>
    <p:sldId id="459" r:id="rId88"/>
    <p:sldId id="265" r:id="rId89"/>
    <p:sldId id="266" r:id="rId90"/>
    <p:sldId id="267" r:id="rId91"/>
    <p:sldId id="460" r:id="rId92"/>
    <p:sldId id="277" r:id="rId93"/>
    <p:sldId id="270" r:id="rId94"/>
    <p:sldId id="457" r:id="rId9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sorterViewPr>
    <p:cViewPr>
      <p:scale>
        <a:sx n="100" d="100"/>
        <a:sy n="100" d="100"/>
      </p:scale>
      <p:origin x="0" y="1905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28B86E-52E0-41EA-A693-89E7DBD47796}" type="datetimeFigureOut">
              <a:rPr lang="it-IT" smtClean="0"/>
              <a:t>09/06/2020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A2EBBA-5F63-47FF-AD8F-E8B85F11563A}" type="slidenum">
              <a:rPr lang="it-IT" smtClean="0"/>
              <a:t>‹N›</a:t>
            </a:fld>
            <a:endParaRPr lang="it-IT"/>
          </a:p>
        </p:txBody>
      </p:sp>
    </p:spTree>
    <p:extLst>
      <p:ext uri="{BB962C8B-B14F-4D97-AF65-F5344CB8AC3E}">
        <p14:creationId xmlns:p14="http://schemas.microsoft.com/office/powerpoint/2010/main" val="582224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C68C47DC-FBAC-4CC5-A728-455F0CB6613F}" type="slidenum">
              <a:rPr lang="it-IT" altLang="it-IT"/>
              <a:pPr/>
              <a:t>3</a:t>
            </a:fld>
            <a:endParaRPr lang="it-IT" altLang="it-IT"/>
          </a:p>
        </p:txBody>
      </p:sp>
      <p:sp>
        <p:nvSpPr>
          <p:cNvPr id="248833" name="Rectangle 1"/>
          <p:cNvSpPr txBox="1">
            <a:spLocks noGrp="1" noRot="1" noChangeAspect="1" noChangeArrowheads="1"/>
          </p:cNvSpPr>
          <p:nvPr>
            <p:ph type="sldImg"/>
          </p:nvPr>
        </p:nvSpPr>
        <p:spPr bwMode="auto">
          <a:xfrm>
            <a:off x="1165225" y="1241425"/>
            <a:ext cx="4467225" cy="3349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8834" name="Rectangle 2"/>
          <p:cNvSpPr txBox="1">
            <a:spLocks noGrp="1" noChangeArrowheads="1"/>
          </p:cNvSpPr>
          <p:nvPr>
            <p:ph type="body" idx="1"/>
          </p:nvPr>
        </p:nvSpPr>
        <p:spPr bwMode="auto">
          <a:xfrm>
            <a:off x="679450" y="4776788"/>
            <a:ext cx="5438775" cy="39084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30592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0DA5AAE-9968-491B-92B3-E2BFE6C624C3}" type="slidenum">
              <a:rPr lang="it-IT" smtClean="0"/>
              <a:t>9</a:t>
            </a:fld>
            <a:endParaRPr lang="it-IT"/>
          </a:p>
        </p:txBody>
      </p:sp>
    </p:spTree>
    <p:extLst>
      <p:ext uri="{BB962C8B-B14F-4D97-AF65-F5344CB8AC3E}">
        <p14:creationId xmlns:p14="http://schemas.microsoft.com/office/powerpoint/2010/main" val="33667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6" y="365125"/>
            <a:ext cx="1971675"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2" y="365125"/>
            <a:ext cx="5800725"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862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29150" y="1825625"/>
            <a:ext cx="38862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lIns="0" tIns="0" rIns="0" bIns="0"/>
          <a:lstStyle>
            <a:lvl1pPr algn="ctr">
              <a:defRPr>
                <a:solidFill>
                  <a:schemeClr val="tx1">
                    <a:tint val="75000"/>
                  </a:schemeClr>
                </a:solidFill>
              </a:defRPr>
            </a:lvl1pPr>
          </a:lstStyle>
          <a:p>
            <a:pPr>
              <a:defRPr/>
            </a:pPr>
            <a:endParaRPr>
              <a:solidFill>
                <a:prstClr val="black">
                  <a:tint val="75000"/>
                </a:prstClr>
              </a:solidFill>
            </a:endParaRPr>
          </a:p>
        </p:txBody>
      </p:sp>
      <p:sp>
        <p:nvSpPr>
          <p:cNvPr id="3" name="Holder 3"/>
          <p:cNvSpPr>
            <a:spLocks noGrp="1"/>
          </p:cNvSpPr>
          <p:nvPr>
            <p:ph type="dt" sz="half" idx="11"/>
          </p:nvPr>
        </p:nvSpPr>
        <p:spPr/>
        <p:txBody>
          <a:bodyPr lIns="0" tIns="0" rIns="0" bIns="0"/>
          <a:lstStyle>
            <a:lvl1pPr algn="l">
              <a:defRPr>
                <a:solidFill>
                  <a:schemeClr val="tx1">
                    <a:tint val="75000"/>
                  </a:schemeClr>
                </a:solidFill>
              </a:defRPr>
            </a:lvl1pPr>
          </a:lstStyle>
          <a:p>
            <a:pPr>
              <a:defRPr/>
            </a:pPr>
            <a:fld id="{8C30CCF8-B88E-42FA-8357-33664E9DAA7E}" type="datetimeFigureOut">
              <a:rPr lang="en-US">
                <a:solidFill>
                  <a:prstClr val="black">
                    <a:tint val="75000"/>
                  </a:prstClr>
                </a:solidFill>
              </a:rPr>
              <a:pPr>
                <a:defRPr/>
              </a:pPr>
              <a:t>6/9/2020</a:t>
            </a:fld>
            <a:endParaRPr lang="en-US">
              <a:solidFill>
                <a:prstClr val="black">
                  <a:tint val="75000"/>
                </a:prstClr>
              </a:solidFill>
            </a:endParaRPr>
          </a:p>
        </p:txBody>
      </p:sp>
      <p:sp>
        <p:nvSpPr>
          <p:cNvPr id="4" name="Holder 4"/>
          <p:cNvSpPr>
            <a:spLocks noGrp="1"/>
          </p:cNvSpPr>
          <p:nvPr>
            <p:ph type="sldNum" sz="quarter" idx="12"/>
          </p:nvPr>
        </p:nvSpPr>
        <p:spPr/>
        <p:txBody>
          <a:bodyPr lIns="0" tIns="0" rIns="0" bIns="0"/>
          <a:lstStyle>
            <a:lvl1pPr>
              <a:defRPr/>
            </a:lvl1pPr>
          </a:lstStyle>
          <a:p>
            <a:fld id="{B98EE112-12C0-4886-893A-5CEE20295F24}" type="slidenum">
              <a:rPr lang="it-IT" altLang="it-IT">
                <a:solidFill>
                  <a:prstClr val="black">
                    <a:tint val="75000"/>
                  </a:prstClr>
                </a:solidFill>
              </a:rPr>
              <a:pPr/>
              <a:t>‹N›</a:t>
            </a:fld>
            <a:endParaRPr lang="it-IT" altLang="it-IT">
              <a:solidFill>
                <a:prstClr val="black">
                  <a:tint val="75000"/>
                </a:prstClr>
              </a:solidFill>
            </a:endParaRPr>
          </a:p>
        </p:txBody>
      </p:sp>
    </p:spTree>
    <p:extLst>
      <p:ext uri="{BB962C8B-B14F-4D97-AF65-F5344CB8AC3E}">
        <p14:creationId xmlns:p14="http://schemas.microsoft.com/office/powerpoint/2010/main" val="3213033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43"/>
            <a:ext cx="78867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862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29150" y="1825625"/>
            <a:ext cx="38862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9"/>
            <a:ext cx="78867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4629152" y="2505075"/>
            <a:ext cx="3887391"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391" y="98743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5" name="Segnaposto piè di pagina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B5EBE-6FBB-421E-99AA-081252CD993E}" type="datetimeFigureOut">
              <a:rPr lang="it-IT" smtClean="0">
                <a:solidFill>
                  <a:prstClr val="black">
                    <a:tint val="75000"/>
                  </a:prstClr>
                </a:solidFill>
              </a:rPr>
              <a:pPr/>
              <a:t>09/06/2020</a:t>
            </a:fld>
            <a:endParaRPr lang="it-IT">
              <a:solidFill>
                <a:prstClr val="black">
                  <a:tint val="75000"/>
                </a:prstClr>
              </a:solidFill>
            </a:endParaRPr>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ED1D8F-519B-431E-8F3A-285173235548}" type="slidenum">
              <a:rPr lang="it-IT" smtClean="0">
                <a:solidFill>
                  <a:prstClr val="black">
                    <a:tint val="75000"/>
                  </a:prstClr>
                </a:solidFill>
              </a:rPr>
              <a:pPr/>
              <a:t>‹N›</a:t>
            </a:fld>
            <a:endParaRPr lang="it-IT">
              <a:solidFill>
                <a:prstClr val="black">
                  <a:tint val="75000"/>
                </a:prstClr>
              </a:solidFill>
            </a:endParaRPr>
          </a:p>
        </p:txBody>
      </p:sp>
    </p:spTree>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0" y="330201"/>
            <a:ext cx="9144000" cy="2057400"/>
          </a:xfrm>
          <a:prstGeom prst="roundRect">
            <a:avLst/>
          </a:prstGeom>
          <a:solidFill>
            <a:srgbClr val="F5FF5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it-IT" sz="3200" b="1" dirty="0">
                <a:solidFill>
                  <a:srgbClr val="00B0F0"/>
                </a:solidFill>
                <a:latin typeface="Quicksand-Light" panose="02070303000000060000"/>
              </a:rPr>
              <a:t>CORSO DI PREPARAZIONE </a:t>
            </a:r>
          </a:p>
          <a:p>
            <a:pPr algn="ctr"/>
            <a:r>
              <a:rPr lang="it-IT" sz="3200" b="1" dirty="0">
                <a:solidFill>
                  <a:srgbClr val="00B0F0"/>
                </a:solidFill>
                <a:latin typeface="Quicksand-Light" panose="02070303000000060000"/>
              </a:rPr>
              <a:t>AL CONCORSO A CATTEDRA ORDINARIO </a:t>
            </a:r>
          </a:p>
          <a:p>
            <a:pPr algn="ctr"/>
            <a:r>
              <a:rPr lang="it-IT" sz="3200" b="1" dirty="0">
                <a:solidFill>
                  <a:srgbClr val="00B0F0"/>
                </a:solidFill>
                <a:latin typeface="Quicksand-Light" panose="02070303000000060000"/>
              </a:rPr>
              <a:t>PER TUTTI GLI ORDINI E GRADI DI SCUOLA</a:t>
            </a:r>
          </a:p>
        </p:txBody>
      </p:sp>
      <p:sp>
        <p:nvSpPr>
          <p:cNvPr id="2" name="Rettangolo 1"/>
          <p:cNvSpPr/>
          <p:nvPr/>
        </p:nvSpPr>
        <p:spPr>
          <a:xfrm>
            <a:off x="0" y="3013509"/>
            <a:ext cx="9144000" cy="461665"/>
          </a:xfrm>
          <a:prstGeom prst="rect">
            <a:avLst/>
          </a:prstGeom>
        </p:spPr>
        <p:txBody>
          <a:bodyPr wrap="square">
            <a:spAutoFit/>
          </a:bodyPr>
          <a:lstStyle/>
          <a:p>
            <a:pPr algn="ctr"/>
            <a:r>
              <a:rPr lang="it-IT" sz="2400" b="1" dirty="0" smtClean="0">
                <a:solidFill>
                  <a:srgbClr val="FFFF00"/>
                </a:solidFill>
                <a:latin typeface="Garamond" panose="02020404030301010803" pitchFamily="18" charset="0"/>
                <a:cs typeface="Calibri" panose="020F0502020204030204" pitchFamily="34" charset="0"/>
              </a:rPr>
              <a:t>Prof</a:t>
            </a:r>
            <a:r>
              <a:rPr lang="it-IT" sz="2400" b="1" dirty="0">
                <a:solidFill>
                  <a:srgbClr val="FFFF00"/>
                </a:solidFill>
                <a:latin typeface="Garamond" panose="02020404030301010803" pitchFamily="18" charset="0"/>
                <a:cs typeface="Calibri" panose="020F0502020204030204" pitchFamily="34" charset="0"/>
              </a:rPr>
              <a:t>. Antonio Pizzarelli – Dirigente scolastico</a:t>
            </a:r>
          </a:p>
        </p:txBody>
      </p:sp>
      <p:sp>
        <p:nvSpPr>
          <p:cNvPr id="6" name="Rettangolo arrotondato 5"/>
          <p:cNvSpPr/>
          <p:nvPr/>
        </p:nvSpPr>
        <p:spPr>
          <a:xfrm>
            <a:off x="-3" y="4898618"/>
            <a:ext cx="9144003" cy="1944215"/>
          </a:xfrm>
          <a:prstGeom prst="roundRect">
            <a:avLst/>
          </a:prstGeom>
          <a:solidFill>
            <a:srgbClr val="F5FF5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it-IT" sz="2200" b="1" dirty="0">
              <a:solidFill>
                <a:srgbClr val="0000FF"/>
              </a:solidFill>
            </a:endParaRPr>
          </a:p>
          <a:p>
            <a:pPr algn="ctr"/>
            <a:endParaRPr lang="it-IT" altLang="it-IT" sz="2400" b="1" dirty="0">
              <a:solidFill>
                <a:srgbClr val="00B0F0"/>
              </a:solidFill>
              <a:latin typeface="Garamond" panose="02020404030301010803" pitchFamily="18" charset="0"/>
              <a:cs typeface="Calibri" panose="020F0502020204030204" pitchFamily="34" charset="0"/>
            </a:endParaRPr>
          </a:p>
          <a:p>
            <a:pPr algn="ctr"/>
            <a:r>
              <a:rPr lang="it-IT" altLang="it-IT" sz="2800" b="1" dirty="0">
                <a:solidFill>
                  <a:srgbClr val="00B0F0"/>
                </a:solidFill>
                <a:latin typeface="Garamond" panose="02020404030301010803" pitchFamily="18" charset="0"/>
                <a:cs typeface="Calibri" panose="020F0502020204030204" pitchFamily="34" charset="0"/>
              </a:rPr>
              <a:t>Area 3 – Indicazioni nazionali, Piano triennale dell’offerta formativa,   programmazione curricolare e progettazione, continuità educativa,  curricolo, sistema di valutazione e autovalutazione.</a:t>
            </a:r>
            <a:endParaRPr lang="it-IT" sz="2800" dirty="0">
              <a:solidFill>
                <a:srgbClr val="00B0F0"/>
              </a:solidFill>
              <a:latin typeface="Garamond" panose="02020404030301010803" pitchFamily="18" charset="0"/>
            </a:endParaRPr>
          </a:p>
          <a:p>
            <a:pPr algn="ctr"/>
            <a:r>
              <a:rPr lang="it-IT" sz="2400" dirty="0">
                <a:solidFill>
                  <a:prstClr val="black"/>
                </a:solidFill>
              </a:rPr>
              <a:t/>
            </a:r>
            <a:br>
              <a:rPr lang="it-IT" sz="2400" dirty="0">
                <a:solidFill>
                  <a:prstClr val="black"/>
                </a:solidFill>
              </a:rPr>
            </a:br>
            <a:endParaRPr lang="it-IT" sz="2200" b="1" dirty="0">
              <a:solidFill>
                <a:srgbClr val="00B0F0"/>
              </a:solidFill>
            </a:endParaRPr>
          </a:p>
        </p:txBody>
      </p:sp>
    </p:spTree>
    <p:custDataLst>
      <p:tags r:id="rId1"/>
    </p:custDataLst>
    <p:extLst>
      <p:ext uri="{BB962C8B-B14F-4D97-AF65-F5344CB8AC3E}">
        <p14:creationId xmlns:p14="http://schemas.microsoft.com/office/powerpoint/2010/main" val="37029072"/>
      </p:ext>
    </p:extLst>
  </p:cSld>
  <p:clrMapOvr>
    <a:masterClrMapping/>
  </p:clrMapOvr>
  <p:transition spd="slow" advTm="14078">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2"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grpId="0" nodeType="clickEffect">
                                  <p:stCondLst>
                                    <p:cond delay="0"/>
                                  </p:stCondLst>
                                  <p:childTnLst>
                                    <p:animScale>
                                      <p:cBhvr>
                                        <p:cTn id="18" dur="1000" fill="hold"/>
                                        <p:tgtEl>
                                          <p:spTgt spid="6"/>
                                        </p:tgtEl>
                                      </p:cBhvr>
                                      <p:by x="65000" y="65000"/>
                                    </p:animScale>
                                  </p:childTnLst>
                                </p:cTn>
                              </p:par>
                              <p:par>
                                <p:cTn id="19" presetID="64" presetClass="path" presetSubtype="0" fill="hold" grpId="1" nodeType="withEffect">
                                  <p:stCondLst>
                                    <p:cond delay="0"/>
                                  </p:stCondLst>
                                  <p:childTnLst>
                                    <p:animMotion origin="layout" path="M 0 4.44444E-6 L -0.13151 -0.20973 " pathEditMode="relative" rAng="0" ptsTypes="AA">
                                      <p:cBhvr>
                                        <p:cTn id="20" dur="1000" fill="hold"/>
                                        <p:tgtEl>
                                          <p:spTgt spid="6"/>
                                        </p:tgtEl>
                                        <p:attrNameLst>
                                          <p:attrName>ppt_x</p:attrName>
                                          <p:attrName>ppt_y</p:attrName>
                                        </p:attrNameLst>
                                      </p:cBhvr>
                                      <p:rCtr x="-6576" y="-1048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P spid="6" grpId="2"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151180"/>
            <a:ext cx="8712968" cy="3970318"/>
          </a:xfrm>
          <a:prstGeom prst="rect">
            <a:avLst/>
          </a:prstGeom>
        </p:spPr>
        <p:txBody>
          <a:bodyPr wrap="square">
            <a:spAutoFit/>
          </a:bodyPr>
          <a:lstStyle/>
          <a:p>
            <a:pPr lvl="0" algn="just"/>
            <a:r>
              <a:rPr lang="it-IT" sz="2800" dirty="0">
                <a:solidFill>
                  <a:srgbClr val="FFFF00"/>
                </a:solidFill>
              </a:rPr>
              <a:t>Un’Unità Didattica è solamente uno strumento di programmazione e controllo del lavoro didattico, uno spartito che non dava mai spazio alla creatività ed all’individualità dell’alunno.</a:t>
            </a:r>
          </a:p>
          <a:p>
            <a:pPr lvl="0" algn="just"/>
            <a:endParaRPr lang="it-IT" sz="2800" dirty="0">
              <a:solidFill>
                <a:srgbClr val="FFFF00"/>
              </a:solidFill>
            </a:endParaRPr>
          </a:p>
          <a:p>
            <a:pPr lvl="0" algn="just"/>
            <a:r>
              <a:rPr lang="it-IT" sz="2800" dirty="0">
                <a:solidFill>
                  <a:srgbClr val="FFFF00"/>
                </a:solidFill>
              </a:rPr>
              <a:t>Le Unità  didattiche d’Apprendimento </a:t>
            </a:r>
            <a:r>
              <a:rPr lang="it-IT" sz="2800" dirty="0" smtClean="0">
                <a:solidFill>
                  <a:srgbClr val="FFFF00"/>
                </a:solidFill>
              </a:rPr>
              <a:t>(anche </a:t>
            </a:r>
            <a:r>
              <a:rPr lang="it-IT" sz="2800" dirty="0">
                <a:solidFill>
                  <a:srgbClr val="FFFF00"/>
                </a:solidFill>
              </a:rPr>
              <a:t>semplicemente Unità di Apprendimento) vanno concepite come eventi in cui lo studente ha tante occasioni per apprendere.</a:t>
            </a:r>
          </a:p>
        </p:txBody>
      </p:sp>
    </p:spTree>
    <p:extLst>
      <p:ext uri="{BB962C8B-B14F-4D97-AF65-F5344CB8AC3E}">
        <p14:creationId xmlns:p14="http://schemas.microsoft.com/office/powerpoint/2010/main" val="3120125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188640"/>
            <a:ext cx="8640960" cy="4185761"/>
          </a:xfrm>
          <a:prstGeom prst="rect">
            <a:avLst/>
          </a:prstGeom>
        </p:spPr>
        <p:txBody>
          <a:bodyPr wrap="square">
            <a:spAutoFit/>
          </a:bodyPr>
          <a:lstStyle/>
          <a:p>
            <a:pPr lvl="0" eaLnBrk="0" fontAlgn="base" hangingPunct="0">
              <a:spcBef>
                <a:spcPct val="0"/>
              </a:spcBef>
              <a:spcAft>
                <a:spcPct val="0"/>
              </a:spcAft>
            </a:pPr>
            <a:r>
              <a:rPr lang="it-IT" altLang="it-IT" sz="3200" b="1" dirty="0">
                <a:solidFill>
                  <a:srgbClr val="FFFF00"/>
                </a:solidFill>
              </a:rPr>
              <a:t>Com’era organizzata un’Unità Didattica</a:t>
            </a:r>
            <a:r>
              <a:rPr lang="it-IT" altLang="it-IT" sz="3200" b="1" dirty="0" smtClean="0">
                <a:solidFill>
                  <a:srgbClr val="FFFF00"/>
                </a:solidFill>
              </a:rPr>
              <a:t>?</a:t>
            </a:r>
          </a:p>
          <a:p>
            <a:pPr lvl="0" algn="just" eaLnBrk="0" fontAlgn="base" hangingPunct="0">
              <a:spcBef>
                <a:spcPct val="0"/>
              </a:spcBef>
              <a:spcAft>
                <a:spcPct val="0"/>
              </a:spcAft>
            </a:pPr>
            <a:r>
              <a:rPr lang="it-IT" altLang="it-IT" dirty="0">
                <a:solidFill>
                  <a:srgbClr val="FFFF00"/>
                </a:solidFill>
              </a:rPr>
              <a:t/>
            </a:r>
            <a:br>
              <a:rPr lang="it-IT" altLang="it-IT" dirty="0">
                <a:solidFill>
                  <a:srgbClr val="FFFF00"/>
                </a:solidFill>
              </a:rPr>
            </a:br>
            <a:r>
              <a:rPr lang="it-IT" altLang="it-IT" sz="2400" dirty="0">
                <a:solidFill>
                  <a:srgbClr val="FFFF00"/>
                </a:solidFill>
              </a:rPr>
              <a:t>L’insegnante che progettava il proprio operato prima della “</a:t>
            </a:r>
            <a:r>
              <a:rPr lang="it-IT" altLang="it-IT" sz="2400" b="1" i="1" dirty="0">
                <a:solidFill>
                  <a:srgbClr val="FFFF00"/>
                </a:solidFill>
              </a:rPr>
              <a:t>Riforma Moratti</a:t>
            </a:r>
            <a:r>
              <a:rPr lang="it-IT" altLang="it-IT" sz="2400" dirty="0">
                <a:solidFill>
                  <a:srgbClr val="FFFF00"/>
                </a:solidFill>
              </a:rPr>
              <a:t>” teneva conto di tre fasi: la fase di progettazione, la fase di realizzazione e la fase di </a:t>
            </a:r>
            <a:r>
              <a:rPr lang="it-IT" altLang="it-IT" sz="2400" dirty="0" smtClean="0">
                <a:solidFill>
                  <a:srgbClr val="FFFF00"/>
                </a:solidFill>
              </a:rPr>
              <a:t>verifica.</a:t>
            </a:r>
          </a:p>
          <a:p>
            <a:pPr lvl="0" algn="just" eaLnBrk="0" fontAlgn="base" hangingPunct="0">
              <a:spcBef>
                <a:spcPct val="0"/>
              </a:spcBef>
              <a:spcAft>
                <a:spcPct val="0"/>
              </a:spcAft>
            </a:pPr>
            <a:endParaRPr lang="it-IT" altLang="it-IT" sz="2400" dirty="0" smtClean="0">
              <a:solidFill>
                <a:srgbClr val="FFFF00"/>
              </a:solidFill>
            </a:endParaRPr>
          </a:p>
          <a:p>
            <a:pPr lvl="0" algn="just" eaLnBrk="0" fontAlgn="base" hangingPunct="0">
              <a:spcBef>
                <a:spcPct val="0"/>
              </a:spcBef>
              <a:spcAft>
                <a:spcPct val="0"/>
              </a:spcAft>
            </a:pPr>
            <a:r>
              <a:rPr lang="it-IT" altLang="it-IT" sz="2400" dirty="0" smtClean="0">
                <a:solidFill>
                  <a:srgbClr val="FFFF00"/>
                </a:solidFill>
              </a:rPr>
              <a:t>Doveva </a:t>
            </a:r>
            <a:r>
              <a:rPr lang="it-IT" altLang="it-IT" sz="2400" dirty="0">
                <a:solidFill>
                  <a:srgbClr val="FFFF00"/>
                </a:solidFill>
              </a:rPr>
              <a:t>definire attentamente gli obiettivi, selezionare i diversi argomenti, pianificare il percorso e scegliere la metodologia corretta da adottare, tener conto del processo di verifica e valutare i risultati dei propri studenti, rivedere gli argomenti non assimilati correttamente.</a:t>
            </a:r>
          </a:p>
        </p:txBody>
      </p:sp>
    </p:spTree>
    <p:extLst>
      <p:ext uri="{BB962C8B-B14F-4D97-AF65-F5344CB8AC3E}">
        <p14:creationId xmlns:p14="http://schemas.microsoft.com/office/powerpoint/2010/main" val="663774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260648"/>
            <a:ext cx="8640960" cy="5755422"/>
          </a:xfrm>
          <a:prstGeom prst="rect">
            <a:avLst/>
          </a:prstGeom>
        </p:spPr>
        <p:txBody>
          <a:bodyPr wrap="square">
            <a:spAutoFit/>
          </a:bodyPr>
          <a:lstStyle/>
          <a:p>
            <a:pPr algn="just"/>
            <a:r>
              <a:rPr lang="it-IT" sz="3200" b="1" dirty="0">
                <a:solidFill>
                  <a:srgbClr val="FFFF00"/>
                </a:solidFill>
              </a:rPr>
              <a:t>Cosa cambia con l’Unità d’Apprendimento</a:t>
            </a:r>
            <a:r>
              <a:rPr lang="it-IT" sz="3200" b="1" dirty="0" smtClean="0">
                <a:solidFill>
                  <a:srgbClr val="FFFF00"/>
                </a:solidFill>
              </a:rPr>
              <a:t>?</a:t>
            </a:r>
          </a:p>
          <a:p>
            <a:pPr algn="just"/>
            <a:endParaRPr lang="it-IT" sz="2800" dirty="0">
              <a:solidFill>
                <a:srgbClr val="FFFF00"/>
              </a:solidFill>
            </a:endParaRPr>
          </a:p>
          <a:p>
            <a:pPr algn="just"/>
            <a:r>
              <a:rPr lang="it-IT" sz="2800" dirty="0">
                <a:solidFill>
                  <a:srgbClr val="FFFF00"/>
                </a:solidFill>
              </a:rPr>
              <a:t>Il docente che pianifica il proprio lavoro progettando con l’</a:t>
            </a:r>
            <a:r>
              <a:rPr lang="it-IT" sz="2800" b="1" i="1" dirty="0">
                <a:solidFill>
                  <a:srgbClr val="FFFF00"/>
                </a:solidFill>
              </a:rPr>
              <a:t>Unità d’Apprendimento</a:t>
            </a:r>
            <a:r>
              <a:rPr lang="it-IT" sz="2800" dirty="0">
                <a:solidFill>
                  <a:srgbClr val="FFFF00"/>
                </a:solidFill>
              </a:rPr>
              <a:t> tiene sempre conto delle tre importantissime fasi (</a:t>
            </a:r>
            <a:r>
              <a:rPr lang="it-IT" sz="2800" i="1" dirty="0">
                <a:solidFill>
                  <a:srgbClr val="FFFF00"/>
                </a:solidFill>
              </a:rPr>
              <a:t>la fase di progettazione, la fase di realizzazione e la fase di verifica</a:t>
            </a:r>
            <a:r>
              <a:rPr lang="it-IT" sz="2800" dirty="0">
                <a:solidFill>
                  <a:srgbClr val="FFFF00"/>
                </a:solidFill>
              </a:rPr>
              <a:t>) ma estende il proprio operato ad altri livelli </a:t>
            </a:r>
            <a:r>
              <a:rPr lang="it-IT" sz="2800" dirty="0" err="1">
                <a:solidFill>
                  <a:srgbClr val="FFFF00"/>
                </a:solidFill>
              </a:rPr>
              <a:t>perchè</a:t>
            </a:r>
            <a:r>
              <a:rPr lang="it-IT" sz="2800" dirty="0">
                <a:solidFill>
                  <a:srgbClr val="FFFF00"/>
                </a:solidFill>
              </a:rPr>
              <a:t> deve riuscire a trasmettere ai propri discenti l’importanza dell</a:t>
            </a:r>
            <a:r>
              <a:rPr lang="it-IT" sz="2800" b="1" u="sng" dirty="0">
                <a:solidFill>
                  <a:srgbClr val="FFFF00"/>
                </a:solidFill>
              </a:rPr>
              <a:t>‘imparare ad </a:t>
            </a:r>
            <a:r>
              <a:rPr lang="it-IT" sz="2800" b="1" u="sng" dirty="0" smtClean="0">
                <a:solidFill>
                  <a:srgbClr val="FFFF00"/>
                </a:solidFill>
              </a:rPr>
              <a:t>imparare</a:t>
            </a:r>
            <a:r>
              <a:rPr lang="it-IT" sz="2800" dirty="0" smtClean="0">
                <a:solidFill>
                  <a:srgbClr val="FFFF00"/>
                </a:solidFill>
              </a:rPr>
              <a:t>.</a:t>
            </a:r>
          </a:p>
          <a:p>
            <a:pPr algn="just"/>
            <a:endParaRPr lang="it-IT" sz="2800" dirty="0" smtClean="0">
              <a:solidFill>
                <a:srgbClr val="FFFF00"/>
              </a:solidFill>
            </a:endParaRPr>
          </a:p>
          <a:p>
            <a:pPr algn="just"/>
            <a:r>
              <a:rPr lang="it-IT" sz="2800" dirty="0" smtClean="0">
                <a:solidFill>
                  <a:srgbClr val="FFFF00"/>
                </a:solidFill>
              </a:rPr>
              <a:t>Esso </a:t>
            </a:r>
            <a:r>
              <a:rPr lang="it-IT" sz="2800" dirty="0">
                <a:solidFill>
                  <a:srgbClr val="FFFF00"/>
                </a:solidFill>
              </a:rPr>
              <a:t>è un aspetto fondamentale in quanto permette di abbattere il muro tra le diverse discipline e fa crescere la consapevolezza nell’alunno che il sapere va fatto proprio in maniera efficiente ed efficace.</a:t>
            </a:r>
            <a:endParaRPr lang="it-IT" sz="2800" b="0" i="0" dirty="0">
              <a:solidFill>
                <a:srgbClr val="FFFF00"/>
              </a:solidFill>
              <a:effectLst/>
            </a:endParaRPr>
          </a:p>
        </p:txBody>
      </p:sp>
    </p:spTree>
    <p:extLst>
      <p:ext uri="{BB962C8B-B14F-4D97-AF65-F5344CB8AC3E}">
        <p14:creationId xmlns:p14="http://schemas.microsoft.com/office/powerpoint/2010/main" val="3803236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504" y="116632"/>
            <a:ext cx="8965285" cy="6555641"/>
          </a:xfrm>
          <a:prstGeom prst="rect">
            <a:avLst/>
          </a:prstGeom>
        </p:spPr>
        <p:txBody>
          <a:bodyPr wrap="square">
            <a:spAutoFit/>
          </a:bodyPr>
          <a:lstStyle/>
          <a:p>
            <a:pPr algn="just"/>
            <a:r>
              <a:rPr lang="it-IT" sz="2800" dirty="0">
                <a:solidFill>
                  <a:srgbClr val="FFFF00"/>
                </a:solidFill>
              </a:rPr>
              <a:t>Con l’</a:t>
            </a:r>
            <a:r>
              <a:rPr lang="it-IT" sz="2800" b="1" dirty="0">
                <a:solidFill>
                  <a:srgbClr val="FFFF00"/>
                </a:solidFill>
              </a:rPr>
              <a:t>Unità d’Apprendimento </a:t>
            </a:r>
            <a:r>
              <a:rPr lang="it-IT" sz="2800" dirty="0">
                <a:solidFill>
                  <a:srgbClr val="FFFF00"/>
                </a:solidFill>
              </a:rPr>
              <a:t>gli obiettivi si ampliano ed il percorso delineato viene personalizzato per ogni alunno e per ogni situazione</a:t>
            </a:r>
            <a:r>
              <a:rPr lang="it-IT" sz="2800" dirty="0" smtClean="0">
                <a:solidFill>
                  <a:srgbClr val="FFFF00"/>
                </a:solidFill>
              </a:rPr>
              <a:t>.</a:t>
            </a:r>
          </a:p>
          <a:p>
            <a:pPr algn="just"/>
            <a:endParaRPr lang="it-IT" sz="2800" dirty="0">
              <a:solidFill>
                <a:srgbClr val="FFFF00"/>
              </a:solidFill>
            </a:endParaRPr>
          </a:p>
          <a:p>
            <a:pPr algn="just"/>
            <a:r>
              <a:rPr lang="it-IT" sz="2800" dirty="0" smtClean="0">
                <a:solidFill>
                  <a:srgbClr val="FFFF00"/>
                </a:solidFill>
              </a:rPr>
              <a:t>Si tratta </a:t>
            </a:r>
            <a:r>
              <a:rPr lang="it-IT" sz="2800" dirty="0">
                <a:solidFill>
                  <a:srgbClr val="FFFF00"/>
                </a:solidFill>
              </a:rPr>
              <a:t>di un progetto riportato su un </a:t>
            </a:r>
            <a:r>
              <a:rPr lang="it-IT" sz="2800" dirty="0" smtClean="0">
                <a:solidFill>
                  <a:srgbClr val="FFFF00"/>
                </a:solidFill>
              </a:rPr>
              <a:t>documento, </a:t>
            </a:r>
            <a:r>
              <a:rPr lang="it-IT" sz="2800" dirty="0">
                <a:solidFill>
                  <a:srgbClr val="FFFF00"/>
                </a:solidFill>
              </a:rPr>
              <a:t>ma non bisogna fermarsi solo a questa banale e superficiale chiave </a:t>
            </a:r>
            <a:r>
              <a:rPr lang="it-IT" sz="2800" dirty="0" smtClean="0">
                <a:solidFill>
                  <a:srgbClr val="FFFF00"/>
                </a:solidFill>
              </a:rPr>
              <a:t>di lettura. La </a:t>
            </a:r>
            <a:r>
              <a:rPr lang="it-IT" sz="2800" dirty="0">
                <a:solidFill>
                  <a:srgbClr val="FFFF00"/>
                </a:solidFill>
              </a:rPr>
              <a:t>prospettiva dinamica di questo nuovo “pacchetto di contenuti” diventa reale </a:t>
            </a:r>
            <a:r>
              <a:rPr lang="it-IT" sz="2800" dirty="0" smtClean="0">
                <a:solidFill>
                  <a:srgbClr val="FFFF00"/>
                </a:solidFill>
              </a:rPr>
              <a:t>nell’Unità d’Apprendimento.</a:t>
            </a:r>
          </a:p>
          <a:p>
            <a:pPr algn="just"/>
            <a:endParaRPr lang="it-IT" sz="2800" dirty="0" smtClean="0">
              <a:solidFill>
                <a:srgbClr val="FFFF00"/>
              </a:solidFill>
            </a:endParaRPr>
          </a:p>
          <a:p>
            <a:pPr algn="just"/>
            <a:r>
              <a:rPr lang="it-IT" sz="2800" dirty="0" smtClean="0">
                <a:solidFill>
                  <a:srgbClr val="FFFF00"/>
                </a:solidFill>
              </a:rPr>
              <a:t>Si </a:t>
            </a:r>
            <a:r>
              <a:rPr lang="it-IT" sz="2800" dirty="0">
                <a:solidFill>
                  <a:srgbClr val="FFFF00"/>
                </a:solidFill>
              </a:rPr>
              <a:t>tratta quindi molto di più di un documento, si tratta di una serie di eventi reali che permettono di tramutare gli obiettivi finali in competenze personali ed abilità</a:t>
            </a:r>
            <a:r>
              <a:rPr lang="it-IT" sz="2800" dirty="0" smtClean="0">
                <a:solidFill>
                  <a:srgbClr val="FFFF00"/>
                </a:solidFill>
              </a:rPr>
              <a:t>.</a:t>
            </a:r>
          </a:p>
          <a:p>
            <a:pPr algn="just"/>
            <a:endParaRPr lang="it-IT" sz="2800" dirty="0">
              <a:solidFill>
                <a:srgbClr val="FFFF00"/>
              </a:solidFill>
            </a:endParaRPr>
          </a:p>
          <a:p>
            <a:pPr algn="just"/>
            <a:r>
              <a:rPr lang="it-IT" sz="2800" dirty="0" smtClean="0">
                <a:solidFill>
                  <a:srgbClr val="FFFF00"/>
                </a:solidFill>
              </a:rPr>
              <a:t>L’apprendimento </a:t>
            </a:r>
            <a:r>
              <a:rPr lang="it-IT" sz="2800" dirty="0">
                <a:solidFill>
                  <a:srgbClr val="FFFF00"/>
                </a:solidFill>
              </a:rPr>
              <a:t>è un’esperienza precisa che permette di far proprie capacità ed abilità e di trasformale in competenze.</a:t>
            </a:r>
            <a:endParaRPr lang="it-IT" sz="2800" b="0" i="0" dirty="0">
              <a:solidFill>
                <a:srgbClr val="FFFF00"/>
              </a:solidFill>
              <a:effectLst/>
            </a:endParaRPr>
          </a:p>
        </p:txBody>
      </p:sp>
    </p:spTree>
    <p:extLst>
      <p:ext uri="{BB962C8B-B14F-4D97-AF65-F5344CB8AC3E}">
        <p14:creationId xmlns:p14="http://schemas.microsoft.com/office/powerpoint/2010/main" val="3519542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37569" y="116632"/>
            <a:ext cx="8568952" cy="4401205"/>
          </a:xfrm>
          <a:prstGeom prst="rect">
            <a:avLst/>
          </a:prstGeom>
        </p:spPr>
        <p:txBody>
          <a:bodyPr wrap="square">
            <a:spAutoFit/>
          </a:bodyPr>
          <a:lstStyle/>
          <a:p>
            <a:pPr algn="just"/>
            <a:r>
              <a:rPr lang="it-IT" sz="2800" dirty="0">
                <a:solidFill>
                  <a:srgbClr val="FFFF00"/>
                </a:solidFill>
              </a:rPr>
              <a:t>Lo scopo dell’</a:t>
            </a:r>
            <a:r>
              <a:rPr lang="it-IT" sz="2800" b="1" dirty="0" err="1">
                <a:solidFill>
                  <a:srgbClr val="FFFF00"/>
                </a:solidFill>
              </a:rPr>
              <a:t>UdA</a:t>
            </a:r>
            <a:r>
              <a:rPr lang="it-IT" sz="2800" dirty="0">
                <a:solidFill>
                  <a:srgbClr val="FFFF00"/>
                </a:solidFill>
              </a:rPr>
              <a:t> non è esclusivamente quello di trasmettere conoscenze ed </a:t>
            </a:r>
            <a:r>
              <a:rPr lang="it-IT" sz="2800" dirty="0" smtClean="0">
                <a:solidFill>
                  <a:srgbClr val="FFFF00"/>
                </a:solidFill>
              </a:rPr>
              <a:t>abilità, </a:t>
            </a:r>
            <a:r>
              <a:rPr lang="it-IT" sz="2800" dirty="0">
                <a:solidFill>
                  <a:srgbClr val="FFFF00"/>
                </a:solidFill>
              </a:rPr>
              <a:t>ma quello di sviluppare le capacità (</a:t>
            </a:r>
            <a:r>
              <a:rPr lang="it-IT" sz="2800" i="1" dirty="0">
                <a:solidFill>
                  <a:srgbClr val="FFFF00"/>
                </a:solidFill>
              </a:rPr>
              <a:t>intellettuali, espressive, motorie, operative, sociali…</a:t>
            </a:r>
            <a:r>
              <a:rPr lang="it-IT" sz="2800" dirty="0">
                <a:solidFill>
                  <a:srgbClr val="FFFF00"/>
                </a:solidFill>
              </a:rPr>
              <a:t>) di ogni singolo </a:t>
            </a:r>
            <a:r>
              <a:rPr lang="it-IT" sz="2800" dirty="0" smtClean="0">
                <a:solidFill>
                  <a:srgbClr val="FFFF00"/>
                </a:solidFill>
              </a:rPr>
              <a:t>studente.</a:t>
            </a:r>
          </a:p>
          <a:p>
            <a:pPr algn="just"/>
            <a:endParaRPr lang="it-IT" sz="2800" dirty="0" smtClean="0">
              <a:solidFill>
                <a:srgbClr val="FFFF00"/>
              </a:solidFill>
            </a:endParaRPr>
          </a:p>
          <a:p>
            <a:pPr algn="just"/>
            <a:r>
              <a:rPr lang="it-IT" sz="2800" dirty="0" smtClean="0">
                <a:solidFill>
                  <a:srgbClr val="FFFF00"/>
                </a:solidFill>
              </a:rPr>
              <a:t>Ovviamente </a:t>
            </a:r>
            <a:r>
              <a:rPr lang="it-IT" sz="2800" dirty="0">
                <a:solidFill>
                  <a:srgbClr val="FFFF00"/>
                </a:solidFill>
              </a:rPr>
              <a:t>all’interno di un’</a:t>
            </a:r>
            <a:r>
              <a:rPr lang="it-IT" sz="2800" dirty="0" err="1">
                <a:solidFill>
                  <a:srgbClr val="FFFF00"/>
                </a:solidFill>
              </a:rPr>
              <a:t>UdA</a:t>
            </a:r>
            <a:r>
              <a:rPr lang="it-IT" sz="2800" dirty="0">
                <a:solidFill>
                  <a:srgbClr val="FFFF00"/>
                </a:solidFill>
              </a:rPr>
              <a:t> è presente la funzione didattica (</a:t>
            </a:r>
            <a:r>
              <a:rPr lang="it-IT" sz="2800" i="1" dirty="0">
                <a:solidFill>
                  <a:srgbClr val="FFFF00"/>
                </a:solidFill>
              </a:rPr>
              <a:t>non c’è formazione senza istruzione</a:t>
            </a:r>
            <a:r>
              <a:rPr lang="it-IT" sz="2800" dirty="0" smtClean="0">
                <a:solidFill>
                  <a:srgbClr val="FFFF00"/>
                </a:solidFill>
              </a:rPr>
              <a:t>), </a:t>
            </a:r>
            <a:r>
              <a:rPr lang="it-IT" sz="2800" dirty="0">
                <a:solidFill>
                  <a:srgbClr val="FFFF00"/>
                </a:solidFill>
              </a:rPr>
              <a:t>ma essa “cammina” assieme a quella formativa (</a:t>
            </a:r>
            <a:r>
              <a:rPr lang="it-IT" sz="2800" i="1" dirty="0">
                <a:solidFill>
                  <a:srgbClr val="FFFF00"/>
                </a:solidFill>
              </a:rPr>
              <a:t>a differenza di quanto avveniva con le UD dove l’azione formativa era marginale</a:t>
            </a:r>
            <a:r>
              <a:rPr lang="it-IT" sz="2800" dirty="0">
                <a:solidFill>
                  <a:srgbClr val="FFFF00"/>
                </a:solidFill>
              </a:rPr>
              <a:t>).</a:t>
            </a:r>
          </a:p>
        </p:txBody>
      </p:sp>
    </p:spTree>
    <p:extLst>
      <p:ext uri="{BB962C8B-B14F-4D97-AF65-F5344CB8AC3E}">
        <p14:creationId xmlns:p14="http://schemas.microsoft.com/office/powerpoint/2010/main" val="3386160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7504" y="404664"/>
            <a:ext cx="8928992" cy="1077218"/>
          </a:xfrm>
          <a:prstGeom prst="rect">
            <a:avLst/>
          </a:prstGeom>
          <a:noFill/>
        </p:spPr>
        <p:txBody>
          <a:bodyPr wrap="square" rtlCol="0">
            <a:spAutoFit/>
          </a:bodyPr>
          <a:lstStyle/>
          <a:p>
            <a:r>
              <a:rPr lang="it-IT" sz="3200" b="1" dirty="0" smtClean="0">
                <a:solidFill>
                  <a:srgbClr val="FFFF00"/>
                </a:solidFill>
                <a:cs typeface="Arial" pitchFamily="34" charset="0"/>
              </a:rPr>
              <a:t>LE UNITA’ </a:t>
            </a:r>
            <a:r>
              <a:rPr lang="it-IT" sz="3200" b="1" dirty="0" err="1" smtClean="0">
                <a:solidFill>
                  <a:srgbClr val="FFFF00"/>
                </a:solidFill>
                <a:cs typeface="Arial" pitchFamily="34" charset="0"/>
              </a:rPr>
              <a:t>DI</a:t>
            </a:r>
            <a:r>
              <a:rPr lang="it-IT" sz="3200" b="1" dirty="0" smtClean="0">
                <a:solidFill>
                  <a:srgbClr val="FFFF00"/>
                </a:solidFill>
                <a:cs typeface="Arial" pitchFamily="34" charset="0"/>
              </a:rPr>
              <a:t> APPRENDIMENTO E </a:t>
            </a:r>
          </a:p>
          <a:p>
            <a:r>
              <a:rPr lang="it-IT" sz="3200" b="1" dirty="0" smtClean="0">
                <a:solidFill>
                  <a:srgbClr val="FFFF00"/>
                </a:solidFill>
                <a:cs typeface="Arial" pitchFamily="34" charset="0"/>
              </a:rPr>
              <a:t>I COMPITI </a:t>
            </a:r>
            <a:r>
              <a:rPr lang="it-IT" sz="3200" b="1" dirty="0" err="1" smtClean="0">
                <a:solidFill>
                  <a:srgbClr val="FFFF00"/>
                </a:solidFill>
                <a:cs typeface="Arial" pitchFamily="34" charset="0"/>
              </a:rPr>
              <a:t>DI</a:t>
            </a:r>
            <a:r>
              <a:rPr lang="it-IT" sz="3200" b="1" dirty="0" smtClean="0">
                <a:solidFill>
                  <a:srgbClr val="FFFF00"/>
                </a:solidFill>
                <a:cs typeface="Arial" pitchFamily="34" charset="0"/>
              </a:rPr>
              <a:t> REALTA’</a:t>
            </a:r>
            <a:endParaRPr lang="it-IT" sz="2400" b="1" dirty="0">
              <a:solidFill>
                <a:srgbClr val="FFFF00"/>
              </a:solidFill>
            </a:endParaRPr>
          </a:p>
        </p:txBody>
      </p:sp>
      <p:sp>
        <p:nvSpPr>
          <p:cNvPr id="3" name="CasellaDiTesto 2"/>
          <p:cNvSpPr txBox="1"/>
          <p:nvPr/>
        </p:nvSpPr>
        <p:spPr>
          <a:xfrm>
            <a:off x="323528" y="1916832"/>
            <a:ext cx="8568952" cy="4247317"/>
          </a:xfrm>
          <a:prstGeom prst="rect">
            <a:avLst/>
          </a:prstGeom>
          <a:noFill/>
        </p:spPr>
        <p:txBody>
          <a:bodyPr wrap="square" rtlCol="0">
            <a:spAutoFit/>
          </a:bodyPr>
          <a:lstStyle/>
          <a:p>
            <a:pPr algn="just"/>
            <a:r>
              <a:rPr lang="it-IT" sz="2800" dirty="0" smtClean="0">
                <a:solidFill>
                  <a:srgbClr val="FFFF00"/>
                </a:solidFill>
                <a:cs typeface="Arial" pitchFamily="34" charset="0"/>
              </a:rPr>
              <a:t>“Le Unità di Apprendimento sono dei moduli formativi che si concretizzano in una serie di compiti significativi (di prestazione/di realtà), tesi a permettere agli alunni di agire comportamenti competenti nell’affrontare situazioni e risolvere problemi che sviluppano diverse conoscenze, abilità, competenze e coinvolgono più discipline. </a:t>
            </a:r>
          </a:p>
          <a:p>
            <a:pPr algn="just"/>
            <a:endParaRPr lang="it-IT" sz="2800" dirty="0" smtClean="0">
              <a:solidFill>
                <a:srgbClr val="FFFF00"/>
              </a:solidFill>
              <a:cs typeface="Arial" pitchFamily="34" charset="0"/>
            </a:endParaRPr>
          </a:p>
          <a:p>
            <a:pPr algn="just"/>
            <a:r>
              <a:rPr lang="it-IT" sz="2800" dirty="0" smtClean="0">
                <a:solidFill>
                  <a:srgbClr val="FFFF00"/>
                </a:solidFill>
                <a:cs typeface="Arial" pitchFamily="34" charset="0"/>
              </a:rPr>
              <a:t>Possono avere durata variabile, da pochi giorni, qualche settimana, mesi.</a:t>
            </a:r>
          </a:p>
          <a:p>
            <a:endParaRPr lang="it-IT" dirty="0"/>
          </a:p>
        </p:txBody>
      </p:sp>
    </p:spTree>
    <p:extLst>
      <p:ext uri="{BB962C8B-B14F-4D97-AF65-F5344CB8AC3E}">
        <p14:creationId xmlns:p14="http://schemas.microsoft.com/office/powerpoint/2010/main" val="3684129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260648"/>
            <a:ext cx="8424936" cy="4401205"/>
          </a:xfrm>
          <a:prstGeom prst="rect">
            <a:avLst/>
          </a:prstGeom>
        </p:spPr>
        <p:txBody>
          <a:bodyPr wrap="square">
            <a:spAutoFit/>
          </a:bodyPr>
          <a:lstStyle/>
          <a:p>
            <a:pPr algn="just"/>
            <a:r>
              <a:rPr lang="it-IT" sz="2800" dirty="0">
                <a:solidFill>
                  <a:srgbClr val="FFFF00"/>
                </a:solidFill>
                <a:cs typeface="Arial" pitchFamily="34" charset="0"/>
              </a:rPr>
              <a:t>Si sviluppano in fasi di lavoro, ciascuna delle quali, di fatto, rappresenta un compito significativo nel quale l’alunno agisce comportamenti  che rendono evidente la competenza, producono qualcosa, conseguono abilità e conoscenze”. </a:t>
            </a:r>
          </a:p>
          <a:p>
            <a:pPr algn="just"/>
            <a:r>
              <a:rPr lang="it-IT" sz="2800" dirty="0">
                <a:solidFill>
                  <a:srgbClr val="FFFF00"/>
                </a:solidFill>
                <a:cs typeface="Arial" pitchFamily="34" charset="0"/>
              </a:rPr>
              <a:t>(Franca Da Re</a:t>
            </a:r>
            <a:r>
              <a:rPr lang="it-IT" sz="2800" dirty="0" smtClean="0">
                <a:solidFill>
                  <a:srgbClr val="FFFF00"/>
                </a:solidFill>
                <a:cs typeface="Arial" pitchFamily="34" charset="0"/>
              </a:rPr>
              <a:t>)</a:t>
            </a:r>
          </a:p>
          <a:p>
            <a:pPr algn="just"/>
            <a:endParaRPr lang="it-IT" sz="2800" dirty="0">
              <a:solidFill>
                <a:srgbClr val="FFFF00"/>
              </a:solidFill>
              <a:cs typeface="Arial" pitchFamily="34" charset="0"/>
            </a:endParaRPr>
          </a:p>
          <a:p>
            <a:pPr algn="just"/>
            <a:r>
              <a:rPr lang="it-IT" sz="2800" dirty="0">
                <a:solidFill>
                  <a:srgbClr val="FFFF00"/>
                </a:solidFill>
                <a:cs typeface="Arial" pitchFamily="34" charset="0"/>
              </a:rPr>
              <a:t>L’</a:t>
            </a:r>
            <a:r>
              <a:rPr lang="it-IT" sz="2800" dirty="0" err="1">
                <a:solidFill>
                  <a:srgbClr val="FFFF00"/>
                </a:solidFill>
                <a:cs typeface="Arial" pitchFamily="34" charset="0"/>
              </a:rPr>
              <a:t>UdA</a:t>
            </a:r>
            <a:r>
              <a:rPr lang="it-IT" sz="2800" dirty="0">
                <a:solidFill>
                  <a:srgbClr val="FFFF00"/>
                </a:solidFill>
                <a:cs typeface="Arial" pitchFamily="34" charset="0"/>
              </a:rPr>
              <a:t> richiede di essere progettata e pianificata; generalmente questo compito viene svolto dal team docente che contribuirà a condurla.</a:t>
            </a:r>
          </a:p>
        </p:txBody>
      </p:sp>
    </p:spTree>
    <p:extLst>
      <p:ext uri="{BB962C8B-B14F-4D97-AF65-F5344CB8AC3E}">
        <p14:creationId xmlns:p14="http://schemas.microsoft.com/office/powerpoint/2010/main" val="32304130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6617" y="17738"/>
            <a:ext cx="8856984" cy="584775"/>
          </a:xfrm>
          <a:prstGeom prst="rect">
            <a:avLst/>
          </a:prstGeom>
          <a:noFill/>
        </p:spPr>
        <p:txBody>
          <a:bodyPr wrap="square" rtlCol="0">
            <a:spAutoFit/>
          </a:bodyPr>
          <a:lstStyle/>
          <a:p>
            <a:r>
              <a:rPr lang="it-IT" sz="3200" b="1" dirty="0" smtClean="0">
                <a:solidFill>
                  <a:srgbClr val="FFFF00"/>
                </a:solidFill>
                <a:cs typeface="Arial" pitchFamily="34" charset="0"/>
              </a:rPr>
              <a:t>IL FORMAT DELL’ </a:t>
            </a:r>
            <a:r>
              <a:rPr lang="it-IT" sz="3200" b="1" dirty="0" err="1" smtClean="0">
                <a:solidFill>
                  <a:srgbClr val="FFFF00"/>
                </a:solidFill>
                <a:cs typeface="Arial" pitchFamily="34" charset="0"/>
              </a:rPr>
              <a:t>UdA</a:t>
            </a:r>
            <a:endParaRPr lang="it-IT" sz="3200" b="1" dirty="0">
              <a:solidFill>
                <a:srgbClr val="FFFF00"/>
              </a:solidFill>
              <a:cs typeface="Arial" pitchFamily="34" charset="0"/>
            </a:endParaRPr>
          </a:p>
        </p:txBody>
      </p:sp>
      <p:sp>
        <p:nvSpPr>
          <p:cNvPr id="3" name="CasellaDiTesto 2"/>
          <p:cNvSpPr txBox="1"/>
          <p:nvPr/>
        </p:nvSpPr>
        <p:spPr>
          <a:xfrm>
            <a:off x="107504" y="1340768"/>
            <a:ext cx="8856984" cy="5262979"/>
          </a:xfrm>
          <a:prstGeom prst="rect">
            <a:avLst/>
          </a:prstGeom>
          <a:noFill/>
        </p:spPr>
        <p:txBody>
          <a:bodyPr wrap="square" rtlCol="0">
            <a:spAutoFit/>
          </a:bodyPr>
          <a:lstStyle/>
          <a:p>
            <a:pPr algn="just"/>
            <a:r>
              <a:rPr lang="it-IT" sz="2800" dirty="0" smtClean="0">
                <a:solidFill>
                  <a:srgbClr val="FFFF00"/>
                </a:solidFill>
                <a:cs typeface="Arial" pitchFamily="34" charset="0"/>
              </a:rPr>
              <a:t>Il format dell’</a:t>
            </a:r>
            <a:r>
              <a:rPr lang="it-IT" sz="2800" dirty="0" err="1" smtClean="0">
                <a:solidFill>
                  <a:srgbClr val="FFFF00"/>
                </a:solidFill>
                <a:cs typeface="Arial" pitchFamily="34" charset="0"/>
              </a:rPr>
              <a:t>UdA</a:t>
            </a:r>
            <a:r>
              <a:rPr lang="it-IT" sz="2800" dirty="0" smtClean="0">
                <a:solidFill>
                  <a:srgbClr val="FFFF00"/>
                </a:solidFill>
                <a:cs typeface="Arial" pitchFamily="34" charset="0"/>
              </a:rPr>
              <a:t> è un modello che si compone di cinque parti:</a:t>
            </a:r>
          </a:p>
          <a:p>
            <a:pPr algn="just"/>
            <a:endParaRPr lang="it-IT" sz="2800" dirty="0" smtClean="0">
              <a:solidFill>
                <a:srgbClr val="FFFF00"/>
              </a:solidFill>
              <a:cs typeface="Arial" pitchFamily="34" charset="0"/>
            </a:endParaRPr>
          </a:p>
          <a:p>
            <a:pPr marL="342900" indent="-342900" algn="just">
              <a:buFont typeface="+mj-lt"/>
              <a:buAutoNum type="arabicPeriod"/>
            </a:pPr>
            <a:r>
              <a:rPr lang="it-IT" sz="2800" dirty="0" smtClean="0">
                <a:solidFill>
                  <a:srgbClr val="FFFF00"/>
                </a:solidFill>
                <a:cs typeface="Arial" pitchFamily="34" charset="0"/>
              </a:rPr>
              <a:t>La scheda di Progetto.</a:t>
            </a:r>
          </a:p>
          <a:p>
            <a:pPr marL="342900" indent="-342900" algn="just">
              <a:buFont typeface="+mj-lt"/>
              <a:buAutoNum type="arabicPeriod"/>
            </a:pPr>
            <a:endParaRPr lang="it-IT" sz="2800" dirty="0" smtClean="0">
              <a:solidFill>
                <a:srgbClr val="FFFF00"/>
              </a:solidFill>
              <a:cs typeface="Arial" pitchFamily="34" charset="0"/>
            </a:endParaRPr>
          </a:p>
          <a:p>
            <a:pPr marL="342900" indent="-342900" algn="just">
              <a:buFont typeface="+mj-lt"/>
              <a:buAutoNum type="arabicPeriod"/>
            </a:pPr>
            <a:r>
              <a:rPr lang="it-IT" sz="2800" dirty="0" smtClean="0">
                <a:solidFill>
                  <a:srgbClr val="FFFF00"/>
                </a:solidFill>
                <a:cs typeface="Arial" pitchFamily="34" charset="0"/>
              </a:rPr>
              <a:t>Il Piano di Lavoro.</a:t>
            </a:r>
          </a:p>
          <a:p>
            <a:pPr marL="342900" indent="-342900" algn="just">
              <a:buFont typeface="+mj-lt"/>
              <a:buAutoNum type="arabicPeriod"/>
            </a:pPr>
            <a:endParaRPr lang="it-IT" sz="2800" dirty="0" smtClean="0">
              <a:solidFill>
                <a:srgbClr val="FFFF00"/>
              </a:solidFill>
              <a:cs typeface="Arial" pitchFamily="34" charset="0"/>
            </a:endParaRPr>
          </a:p>
          <a:p>
            <a:pPr marL="342900" indent="-342900" algn="just">
              <a:buFont typeface="+mj-lt"/>
              <a:buAutoNum type="arabicPeriod"/>
            </a:pPr>
            <a:r>
              <a:rPr lang="it-IT" sz="2800" dirty="0" smtClean="0">
                <a:solidFill>
                  <a:srgbClr val="FFFF00"/>
                </a:solidFill>
                <a:cs typeface="Arial" pitchFamily="34" charset="0"/>
              </a:rPr>
              <a:t>Il Diagramma di </a:t>
            </a:r>
            <a:r>
              <a:rPr lang="it-IT" sz="2800" dirty="0" err="1" smtClean="0">
                <a:solidFill>
                  <a:srgbClr val="FFFF00"/>
                </a:solidFill>
                <a:cs typeface="Arial" pitchFamily="34" charset="0"/>
              </a:rPr>
              <a:t>Gantt</a:t>
            </a:r>
            <a:r>
              <a:rPr lang="it-IT" sz="2800" dirty="0" smtClean="0">
                <a:solidFill>
                  <a:srgbClr val="FFFF00"/>
                </a:solidFill>
                <a:cs typeface="Arial" pitchFamily="34" charset="0"/>
              </a:rPr>
              <a:t>.</a:t>
            </a:r>
          </a:p>
          <a:p>
            <a:pPr marL="342900" indent="-342900" algn="just">
              <a:buFont typeface="+mj-lt"/>
              <a:buAutoNum type="arabicPeriod"/>
            </a:pPr>
            <a:endParaRPr lang="it-IT" sz="2800" dirty="0" smtClean="0">
              <a:solidFill>
                <a:srgbClr val="FFFF00"/>
              </a:solidFill>
              <a:cs typeface="Arial" pitchFamily="34" charset="0"/>
            </a:endParaRPr>
          </a:p>
          <a:p>
            <a:pPr marL="342900" indent="-342900" algn="just">
              <a:buFont typeface="+mj-lt"/>
              <a:buAutoNum type="arabicPeriod"/>
            </a:pPr>
            <a:r>
              <a:rPr lang="it-IT" sz="2800" dirty="0" smtClean="0">
                <a:solidFill>
                  <a:srgbClr val="FFFF00"/>
                </a:solidFill>
                <a:cs typeface="Arial" pitchFamily="34" charset="0"/>
              </a:rPr>
              <a:t>Il modello per la consegna agli studenti.</a:t>
            </a:r>
          </a:p>
          <a:p>
            <a:pPr marL="342900" indent="-342900" algn="just">
              <a:buFont typeface="+mj-lt"/>
              <a:buAutoNum type="arabicPeriod"/>
            </a:pPr>
            <a:endParaRPr lang="it-IT" sz="2800" dirty="0" smtClean="0">
              <a:solidFill>
                <a:srgbClr val="FFFF00"/>
              </a:solidFill>
              <a:cs typeface="Arial" pitchFamily="34" charset="0"/>
            </a:endParaRPr>
          </a:p>
          <a:p>
            <a:pPr marL="342900" indent="-342900" algn="just">
              <a:buFont typeface="+mj-lt"/>
              <a:buAutoNum type="arabicPeriod"/>
            </a:pPr>
            <a:r>
              <a:rPr lang="it-IT" sz="2800" dirty="0" smtClean="0">
                <a:solidFill>
                  <a:srgbClr val="FFFF00"/>
                </a:solidFill>
                <a:cs typeface="Arial" pitchFamily="34" charset="0"/>
              </a:rPr>
              <a:t>Il modello per la Relazione finale dello studente.</a:t>
            </a:r>
          </a:p>
        </p:txBody>
      </p:sp>
    </p:spTree>
    <p:extLst>
      <p:ext uri="{BB962C8B-B14F-4D97-AF65-F5344CB8AC3E}">
        <p14:creationId xmlns:p14="http://schemas.microsoft.com/office/powerpoint/2010/main" val="1692986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120778" y="37169"/>
            <a:ext cx="6984776" cy="584775"/>
          </a:xfrm>
          <a:prstGeom prst="rect">
            <a:avLst/>
          </a:prstGeom>
          <a:noFill/>
        </p:spPr>
        <p:txBody>
          <a:bodyPr wrap="square" rtlCol="0">
            <a:spAutoFit/>
          </a:bodyPr>
          <a:lstStyle/>
          <a:p>
            <a:pPr algn="ctr"/>
            <a:r>
              <a:rPr lang="it-IT" sz="3200" b="1" dirty="0" smtClean="0">
                <a:solidFill>
                  <a:srgbClr val="FFFF00"/>
                </a:solidFill>
                <a:cs typeface="Arial" pitchFamily="34" charset="0"/>
              </a:rPr>
              <a:t>LA SCHEDA </a:t>
            </a:r>
            <a:r>
              <a:rPr lang="it-IT" sz="3200" b="1" dirty="0" err="1" smtClean="0">
                <a:solidFill>
                  <a:srgbClr val="FFFF00"/>
                </a:solidFill>
                <a:cs typeface="Arial" pitchFamily="34" charset="0"/>
              </a:rPr>
              <a:t>DI</a:t>
            </a:r>
            <a:r>
              <a:rPr lang="it-IT" sz="3200" b="1" dirty="0" smtClean="0">
                <a:solidFill>
                  <a:srgbClr val="FFFF00"/>
                </a:solidFill>
                <a:cs typeface="Arial" pitchFamily="34" charset="0"/>
              </a:rPr>
              <a:t> PROGETTO</a:t>
            </a:r>
            <a:endParaRPr lang="it-IT" sz="3200" b="1" dirty="0">
              <a:solidFill>
                <a:srgbClr val="FFFF00"/>
              </a:solidFill>
              <a:cs typeface="Arial" pitchFamily="34"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1745115603"/>
              </p:ext>
            </p:extLst>
          </p:nvPr>
        </p:nvGraphicFramePr>
        <p:xfrm>
          <a:off x="323528" y="1268760"/>
          <a:ext cx="8496944" cy="2386032"/>
        </p:xfrm>
        <a:graphic>
          <a:graphicData uri="http://schemas.openxmlformats.org/drawingml/2006/table">
            <a:tbl>
              <a:tblPr/>
              <a:tblGrid>
                <a:gridCol w="4741058"/>
                <a:gridCol w="3755886"/>
              </a:tblGrid>
              <a:tr h="162635">
                <a:tc gridSpan="2">
                  <a:txBody>
                    <a:bodyPr/>
                    <a:lstStyle/>
                    <a:p>
                      <a:pPr marL="40640">
                        <a:spcAft>
                          <a:spcPts val="0"/>
                        </a:spcAft>
                      </a:pPr>
                      <a:endParaRPr lang="it-IT" sz="700" dirty="0">
                        <a:latin typeface="Calibri"/>
                        <a:ea typeface="Calibri"/>
                        <a:cs typeface="Calibri"/>
                      </a:endParaRPr>
                    </a:p>
                    <a:p>
                      <a:pPr marL="2448560" marR="2448560" algn="ctr">
                        <a:spcAft>
                          <a:spcPts val="0"/>
                        </a:spcAft>
                      </a:pPr>
                      <a:r>
                        <a:rPr lang="en-US" sz="1100" b="1" dirty="0">
                          <a:latin typeface="Arial Narrow"/>
                          <a:ea typeface="Calibri"/>
                          <a:cs typeface="Calibri"/>
                        </a:rPr>
                        <a:t>UNITA’ DI APPRENDIMENTO</a:t>
                      </a:r>
                      <a:endParaRPr lang="it-IT" sz="11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it-IT"/>
                    </a:p>
                  </a:txBody>
                  <a:tcPr/>
                </a:tc>
              </a:tr>
              <a:tr h="276248">
                <a:tc gridSpan="2">
                  <a:txBody>
                    <a:bodyPr/>
                    <a:lstStyle/>
                    <a:p>
                      <a:pPr marL="41910">
                        <a:lnSpc>
                          <a:spcPts val="1025"/>
                        </a:lnSpc>
                        <a:spcAft>
                          <a:spcPts val="0"/>
                        </a:spcAft>
                      </a:pPr>
                      <a:r>
                        <a:rPr lang="en-US" sz="1100" b="1" i="1" dirty="0" err="1">
                          <a:latin typeface="Arial Narrow"/>
                          <a:ea typeface="Calibri"/>
                          <a:cs typeface="Calibri"/>
                        </a:rPr>
                        <a:t>Denominazione</a:t>
                      </a:r>
                      <a:endParaRPr lang="it-IT" sz="11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it-IT"/>
                    </a:p>
                  </a:txBody>
                  <a:tcPr/>
                </a:tc>
              </a:tr>
              <a:tr h="215640">
                <a:tc gridSpan="2">
                  <a:txBody>
                    <a:bodyPr/>
                    <a:lstStyle/>
                    <a:p>
                      <a:pPr marL="41910">
                        <a:lnSpc>
                          <a:spcPts val="1020"/>
                        </a:lnSpc>
                        <a:spcAft>
                          <a:spcPts val="0"/>
                        </a:spcAft>
                      </a:pPr>
                      <a:r>
                        <a:rPr lang="en-US" sz="1100" b="1" i="1" dirty="0" err="1">
                          <a:latin typeface="Arial Narrow"/>
                          <a:ea typeface="Calibri"/>
                          <a:cs typeface="Calibri"/>
                        </a:rPr>
                        <a:t>Prodotti</a:t>
                      </a:r>
                      <a:endParaRPr lang="it-IT" sz="11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it-IT"/>
                    </a:p>
                  </a:txBody>
                  <a:tcPr/>
                </a:tc>
              </a:tr>
              <a:tr h="706712">
                <a:tc>
                  <a:txBody>
                    <a:bodyPr/>
                    <a:lstStyle/>
                    <a:p>
                      <a:pPr marL="746760" marR="76200">
                        <a:lnSpc>
                          <a:spcPts val="1020"/>
                        </a:lnSpc>
                        <a:spcAft>
                          <a:spcPts val="0"/>
                        </a:spcAft>
                      </a:pPr>
                      <a:r>
                        <a:rPr lang="en-US" sz="1100" b="1" i="1" dirty="0" err="1">
                          <a:latin typeface="Arial Narrow"/>
                          <a:ea typeface="Calibri"/>
                          <a:cs typeface="Calibri"/>
                        </a:rPr>
                        <a:t>Competenze</a:t>
                      </a:r>
                      <a:r>
                        <a:rPr lang="en-US" sz="1100" b="1" i="1" dirty="0">
                          <a:latin typeface="Arial Narrow"/>
                          <a:ea typeface="Calibri"/>
                          <a:cs typeface="Calibri"/>
                        </a:rPr>
                        <a:t> </a:t>
                      </a:r>
                      <a:r>
                        <a:rPr lang="en-US" sz="1100" b="1" i="1" dirty="0" err="1">
                          <a:latin typeface="Arial Narrow"/>
                          <a:ea typeface="Calibri"/>
                          <a:cs typeface="Calibri"/>
                        </a:rPr>
                        <a:t>chiave</a:t>
                      </a:r>
                      <a:r>
                        <a:rPr lang="en-US" sz="1100" b="1" i="1" dirty="0">
                          <a:latin typeface="Arial Narrow"/>
                          <a:ea typeface="Calibri"/>
                          <a:cs typeface="Calibri"/>
                        </a:rPr>
                        <a:t>/</a:t>
                      </a:r>
                      <a:r>
                        <a:rPr lang="en-US" sz="1100" b="1" i="1" dirty="0" err="1">
                          <a:latin typeface="Arial Narrow"/>
                          <a:ea typeface="Calibri"/>
                          <a:cs typeface="Calibri"/>
                        </a:rPr>
                        <a:t>competenze</a:t>
                      </a:r>
                      <a:r>
                        <a:rPr lang="en-US" sz="1100" b="1" i="1" dirty="0">
                          <a:latin typeface="Arial Narrow"/>
                          <a:ea typeface="Calibri"/>
                          <a:cs typeface="Calibri"/>
                        </a:rPr>
                        <a:t> </a:t>
                      </a:r>
                      <a:r>
                        <a:rPr lang="en-US" sz="1100" b="1" i="1" dirty="0" err="1">
                          <a:latin typeface="Arial Narrow"/>
                          <a:ea typeface="Calibri"/>
                          <a:cs typeface="Calibri"/>
                        </a:rPr>
                        <a:t>culturali</a:t>
                      </a:r>
                      <a:endParaRPr lang="it-IT" sz="11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1201420" marR="271145">
                        <a:lnSpc>
                          <a:spcPts val="1020"/>
                        </a:lnSpc>
                        <a:spcAft>
                          <a:spcPts val="0"/>
                        </a:spcAft>
                      </a:pPr>
                      <a:r>
                        <a:rPr lang="it-IT" sz="1100" b="1" i="1" dirty="0">
                          <a:latin typeface="Arial Narrow"/>
                          <a:ea typeface="Calibri"/>
                          <a:cs typeface="Calibri"/>
                        </a:rPr>
                        <a:t>Evidenze osservabili</a:t>
                      </a:r>
                      <a:endParaRPr lang="it-IT" sz="1100" dirty="0">
                        <a:latin typeface="Calibri"/>
                        <a:ea typeface="Calibri"/>
                        <a:cs typeface="Calibri"/>
                      </a:endParaRPr>
                    </a:p>
                    <a:p>
                      <a:pPr marL="40640" marR="271145">
                        <a:lnSpc>
                          <a:spcPts val="1020"/>
                        </a:lnSpc>
                        <a:spcAft>
                          <a:spcPts val="0"/>
                        </a:spcAft>
                      </a:pPr>
                      <a:r>
                        <a:rPr lang="it-IT" sz="1100" b="1" i="1" dirty="0">
                          <a:latin typeface="Arial Narrow"/>
                          <a:ea typeface="Calibri"/>
                          <a:cs typeface="Calibri"/>
                        </a:rPr>
                        <a:t>                 </a:t>
                      </a:r>
                      <a:r>
                        <a:rPr lang="it-IT" sz="1100" b="1" i="1" dirty="0" smtClean="0">
                          <a:latin typeface="Arial Narrow"/>
                          <a:ea typeface="Calibri"/>
                          <a:cs typeface="Calibri"/>
                        </a:rPr>
                        <a:t>      </a:t>
                      </a:r>
                      <a:r>
                        <a:rPr lang="it-IT" sz="1100" b="1" i="1" dirty="0">
                          <a:latin typeface="Arial Narrow"/>
                          <a:ea typeface="Calibri"/>
                          <a:cs typeface="Calibri"/>
                        </a:rPr>
                        <a:t>(Traguardi per lo sviluppo delle </a:t>
                      </a:r>
                      <a:r>
                        <a:rPr lang="it-IT" sz="1100" b="1" i="1" dirty="0" smtClean="0">
                          <a:latin typeface="Arial Narrow"/>
                          <a:ea typeface="Calibri"/>
                          <a:cs typeface="Calibri"/>
                        </a:rPr>
                        <a:t>competenze)</a:t>
                      </a:r>
                      <a:endParaRPr lang="it-IT" sz="11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913112">
                <a:tc>
                  <a:txBody>
                    <a:bodyPr/>
                    <a:lstStyle/>
                    <a:p>
                      <a:pPr marL="40640" marR="76200">
                        <a:spcAft>
                          <a:spcPts val="0"/>
                        </a:spcAft>
                      </a:pPr>
                      <a:endParaRPr lang="it-IT" sz="9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271145" indent="-635" algn="ctr">
                        <a:spcAft>
                          <a:spcPts val="0"/>
                        </a:spcAft>
                      </a:pPr>
                      <a:endParaRPr lang="it-IT" sz="9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ella 4"/>
          <p:cNvGraphicFramePr>
            <a:graphicFrameLocks noGrp="1"/>
          </p:cNvGraphicFramePr>
          <p:nvPr>
            <p:extLst>
              <p:ext uri="{D42A27DB-BD31-4B8C-83A1-F6EECF244321}">
                <p14:modId xmlns:p14="http://schemas.microsoft.com/office/powerpoint/2010/main" val="2601051478"/>
              </p:ext>
            </p:extLst>
          </p:nvPr>
        </p:nvGraphicFramePr>
        <p:xfrm>
          <a:off x="323528" y="3645024"/>
          <a:ext cx="8496944" cy="1398632"/>
        </p:xfrm>
        <a:graphic>
          <a:graphicData uri="http://schemas.openxmlformats.org/drawingml/2006/table">
            <a:tbl>
              <a:tblPr/>
              <a:tblGrid>
                <a:gridCol w="4741058"/>
                <a:gridCol w="3755886"/>
              </a:tblGrid>
              <a:tr h="534288">
                <a:tc>
                  <a:txBody>
                    <a:bodyPr/>
                    <a:lstStyle/>
                    <a:p>
                      <a:pPr marL="123825" marR="124460" algn="ctr">
                        <a:lnSpc>
                          <a:spcPts val="990"/>
                        </a:lnSpc>
                        <a:spcAft>
                          <a:spcPts val="0"/>
                        </a:spcAft>
                      </a:pPr>
                      <a:endParaRPr lang="it-IT" sz="1100" b="1" i="1" dirty="0" smtClean="0">
                        <a:latin typeface="Arial Narrow"/>
                        <a:ea typeface="Calibri"/>
                        <a:cs typeface="Calibri"/>
                      </a:endParaRPr>
                    </a:p>
                    <a:p>
                      <a:pPr marL="123825" marR="124460" algn="ctr">
                        <a:lnSpc>
                          <a:spcPts val="990"/>
                        </a:lnSpc>
                        <a:spcAft>
                          <a:spcPts val="0"/>
                        </a:spcAft>
                      </a:pPr>
                      <a:r>
                        <a:rPr lang="it-IT" sz="1100" b="1" i="1" dirty="0" smtClean="0">
                          <a:latin typeface="Arial Narrow"/>
                          <a:ea typeface="Calibri"/>
                          <a:cs typeface="Calibri"/>
                        </a:rPr>
                        <a:t>Abilità (Obiettivi di apprendimento)</a:t>
                      </a:r>
                      <a:endParaRPr lang="it-IT" sz="1100" dirty="0">
                        <a:latin typeface="Calibri"/>
                        <a:ea typeface="Calibri"/>
                        <a:cs typeface="Calibri"/>
                      </a:endParaRPr>
                    </a:p>
                    <a:p>
                      <a:pPr marL="125730" marR="124460" algn="ctr">
                        <a:spcBef>
                          <a:spcPts val="15"/>
                        </a:spcBef>
                        <a:spcAft>
                          <a:spcPts val="0"/>
                        </a:spcAft>
                      </a:pPr>
                      <a:r>
                        <a:rPr lang="it-IT" sz="1100" i="1" dirty="0">
                          <a:latin typeface="Arial Narrow"/>
                          <a:ea typeface="Calibri"/>
                          <a:cs typeface="Calibri"/>
                        </a:rPr>
                        <a:t>(in ogni riga gruppi di abilità </a:t>
                      </a:r>
                      <a:r>
                        <a:rPr lang="it-IT" sz="1100" i="1" dirty="0" smtClean="0">
                          <a:latin typeface="Arial Narrow"/>
                          <a:ea typeface="Calibri"/>
                          <a:cs typeface="Calibri"/>
                        </a:rPr>
                        <a:t>riferiti </a:t>
                      </a:r>
                      <a:r>
                        <a:rPr lang="it-IT" sz="1100" i="1" dirty="0">
                          <a:latin typeface="Arial Narrow"/>
                          <a:ea typeface="Calibri"/>
                          <a:cs typeface="Calibri"/>
                        </a:rPr>
                        <a:t>ad una singola competenza)</a:t>
                      </a:r>
                      <a:endParaRPr lang="it-IT" sz="11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274955" marR="275590" algn="ctr">
                        <a:lnSpc>
                          <a:spcPts val="990"/>
                        </a:lnSpc>
                        <a:spcAft>
                          <a:spcPts val="0"/>
                        </a:spcAft>
                      </a:pPr>
                      <a:endParaRPr lang="it-IT" sz="1100" b="1" i="1" dirty="0" smtClean="0">
                        <a:latin typeface="Arial Narrow"/>
                        <a:ea typeface="Calibri"/>
                        <a:cs typeface="Calibri"/>
                      </a:endParaRPr>
                    </a:p>
                    <a:p>
                      <a:pPr marL="274955" marR="275590" algn="ctr">
                        <a:lnSpc>
                          <a:spcPts val="990"/>
                        </a:lnSpc>
                        <a:spcAft>
                          <a:spcPts val="0"/>
                        </a:spcAft>
                      </a:pPr>
                      <a:r>
                        <a:rPr lang="it-IT" sz="1100" b="1" i="1" dirty="0" smtClean="0">
                          <a:latin typeface="Arial Narrow"/>
                          <a:ea typeface="Calibri"/>
                          <a:cs typeface="Calibri"/>
                        </a:rPr>
                        <a:t>Conoscenze</a:t>
                      </a:r>
                      <a:endParaRPr lang="it-IT" sz="1100" b="0" i="0" dirty="0" smtClean="0">
                        <a:latin typeface="Calibri"/>
                        <a:ea typeface="Calibri"/>
                        <a:cs typeface="Calibri"/>
                      </a:endParaRPr>
                    </a:p>
                    <a:p>
                      <a:pPr marL="274955" marR="275590" algn="ctr">
                        <a:lnSpc>
                          <a:spcPts val="990"/>
                        </a:lnSpc>
                        <a:spcAft>
                          <a:spcPts val="0"/>
                        </a:spcAft>
                      </a:pPr>
                      <a:r>
                        <a:rPr lang="it-IT" sz="1100" i="1" dirty="0" smtClean="0">
                          <a:latin typeface="Arial Narrow"/>
                          <a:ea typeface="Calibri"/>
                          <a:cs typeface="Calibri"/>
                        </a:rPr>
                        <a:t>(in </a:t>
                      </a:r>
                      <a:r>
                        <a:rPr lang="it-IT" sz="1100" i="1" dirty="0">
                          <a:latin typeface="Arial Narrow"/>
                          <a:ea typeface="Calibri"/>
                          <a:cs typeface="Calibri"/>
                        </a:rPr>
                        <a:t>ogni riga gruppi di conoscenze riferiti ad una singola competenza)</a:t>
                      </a:r>
                      <a:endParaRPr lang="it-IT" sz="11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864344">
                <a:tc>
                  <a:txBody>
                    <a:bodyPr/>
                    <a:lstStyle/>
                    <a:p>
                      <a:pPr marL="41910" marR="314960" indent="-635">
                        <a:spcAft>
                          <a:spcPts val="0"/>
                        </a:spcAft>
                      </a:pPr>
                      <a:endParaRPr lang="it-IT" sz="14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63500">
                        <a:lnSpc>
                          <a:spcPts val="1705"/>
                        </a:lnSpc>
                        <a:spcAft>
                          <a:spcPts val="0"/>
                        </a:spcAft>
                      </a:pPr>
                      <a:endParaRPr lang="it-IT" sz="14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683427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179512" y="476672"/>
          <a:ext cx="8784976" cy="1043970"/>
        </p:xfrm>
        <a:graphic>
          <a:graphicData uri="http://schemas.openxmlformats.org/drawingml/2006/table">
            <a:tbl>
              <a:tblPr/>
              <a:tblGrid>
                <a:gridCol w="1847011"/>
                <a:gridCol w="6937965"/>
              </a:tblGrid>
              <a:tr h="364948">
                <a:tc>
                  <a:txBody>
                    <a:bodyPr/>
                    <a:lstStyle/>
                    <a:p>
                      <a:pPr marL="41910">
                        <a:lnSpc>
                          <a:spcPts val="990"/>
                        </a:lnSpc>
                        <a:spcAft>
                          <a:spcPts val="0"/>
                        </a:spcAft>
                      </a:pPr>
                      <a:r>
                        <a:rPr lang="en-US" sz="1100" b="1" i="1" dirty="0" err="1" smtClean="0">
                          <a:latin typeface="Arial Narrow"/>
                          <a:ea typeface="Calibri"/>
                          <a:cs typeface="Calibri"/>
                        </a:rPr>
                        <a:t>Utenti</a:t>
                      </a:r>
                      <a:r>
                        <a:rPr lang="en-US" sz="1100" b="1" i="1" dirty="0" smtClean="0">
                          <a:latin typeface="Arial Narrow"/>
                          <a:ea typeface="Calibri"/>
                          <a:cs typeface="Calibri"/>
                        </a:rPr>
                        <a:t> </a:t>
                      </a:r>
                      <a:r>
                        <a:rPr lang="en-US" sz="1100" b="1" i="1" dirty="0" err="1" smtClean="0">
                          <a:latin typeface="Arial Narrow"/>
                          <a:ea typeface="Calibri"/>
                          <a:cs typeface="Calibri"/>
                        </a:rPr>
                        <a:t>destinatari</a:t>
                      </a:r>
                      <a:endParaRPr lang="it-IT" sz="11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40640" marR="101600">
                        <a:lnSpc>
                          <a:spcPts val="1670"/>
                        </a:lnSpc>
                        <a:spcAft>
                          <a:spcPts val="0"/>
                        </a:spcAft>
                      </a:pPr>
                      <a:endParaRPr lang="it-IT" sz="90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5132">
                <a:tc>
                  <a:txBody>
                    <a:bodyPr/>
                    <a:lstStyle/>
                    <a:p>
                      <a:pPr marL="41910">
                        <a:lnSpc>
                          <a:spcPts val="990"/>
                        </a:lnSpc>
                        <a:spcAft>
                          <a:spcPts val="0"/>
                        </a:spcAft>
                      </a:pPr>
                      <a:r>
                        <a:rPr lang="en-US" sz="1100" b="1" i="1" dirty="0" err="1" smtClean="0">
                          <a:latin typeface="Arial Narrow"/>
                          <a:ea typeface="Calibri"/>
                          <a:cs typeface="Calibri"/>
                        </a:rPr>
                        <a:t>Fasi</a:t>
                      </a:r>
                      <a:r>
                        <a:rPr lang="en-US" sz="1100" b="1" i="1" baseline="0" dirty="0" smtClean="0">
                          <a:latin typeface="Arial Narrow"/>
                          <a:ea typeface="Calibri"/>
                          <a:cs typeface="Calibri"/>
                        </a:rPr>
                        <a:t> </a:t>
                      </a:r>
                      <a:r>
                        <a:rPr lang="en-US" sz="1100" b="1" i="1" dirty="0" err="1" smtClean="0">
                          <a:latin typeface="Arial Narrow"/>
                          <a:ea typeface="Calibri"/>
                          <a:cs typeface="Calibri"/>
                        </a:rPr>
                        <a:t>di</a:t>
                      </a:r>
                      <a:r>
                        <a:rPr lang="en-US" sz="1100" b="1" i="1" dirty="0" smtClean="0">
                          <a:latin typeface="Arial Narrow"/>
                          <a:ea typeface="Calibri"/>
                          <a:cs typeface="Calibri"/>
                        </a:rPr>
                        <a:t> </a:t>
                      </a:r>
                      <a:r>
                        <a:rPr lang="en-US" sz="1100" b="1" i="1" dirty="0" err="1">
                          <a:latin typeface="Arial Narrow"/>
                          <a:ea typeface="Calibri"/>
                          <a:cs typeface="Calibri"/>
                        </a:rPr>
                        <a:t>applicazione</a:t>
                      </a:r>
                      <a:endParaRPr lang="it-IT" sz="11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269240" marR="101600">
                        <a:spcAft>
                          <a:spcPts val="0"/>
                        </a:spcAft>
                      </a:pPr>
                      <a:endParaRPr lang="en-US" sz="90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90">
                <a:tc>
                  <a:txBody>
                    <a:bodyPr/>
                    <a:lstStyle/>
                    <a:p>
                      <a:pPr marL="41910">
                        <a:lnSpc>
                          <a:spcPts val="990"/>
                        </a:lnSpc>
                        <a:spcAft>
                          <a:spcPts val="0"/>
                        </a:spcAft>
                      </a:pPr>
                      <a:r>
                        <a:rPr lang="en-US" sz="1100" b="1" i="1" dirty="0">
                          <a:latin typeface="Arial Narrow"/>
                          <a:ea typeface="Calibri"/>
                          <a:cs typeface="Calibri"/>
                        </a:rPr>
                        <a:t>Tempi</a:t>
                      </a:r>
                      <a:endParaRPr lang="it-IT" sz="11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40640" marR="101600">
                        <a:lnSpc>
                          <a:spcPts val="1670"/>
                        </a:lnSpc>
                        <a:spcAft>
                          <a:spcPts val="0"/>
                        </a:spcAft>
                      </a:pPr>
                      <a:endParaRPr lang="en-US" sz="9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ella 2"/>
          <p:cNvGraphicFramePr>
            <a:graphicFrameLocks noGrp="1"/>
          </p:cNvGraphicFramePr>
          <p:nvPr>
            <p:extLst/>
          </p:nvPr>
        </p:nvGraphicFramePr>
        <p:xfrm>
          <a:off x="179512" y="1628800"/>
          <a:ext cx="8784976" cy="3262048"/>
        </p:xfrm>
        <a:graphic>
          <a:graphicData uri="http://schemas.openxmlformats.org/drawingml/2006/table">
            <a:tbl>
              <a:tblPr/>
              <a:tblGrid>
                <a:gridCol w="1847012"/>
                <a:gridCol w="6937964"/>
              </a:tblGrid>
              <a:tr h="705267">
                <a:tc>
                  <a:txBody>
                    <a:bodyPr/>
                    <a:lstStyle/>
                    <a:p>
                      <a:pPr marL="41910">
                        <a:lnSpc>
                          <a:spcPts val="990"/>
                        </a:lnSpc>
                        <a:spcAft>
                          <a:spcPts val="0"/>
                        </a:spcAft>
                      </a:pPr>
                      <a:r>
                        <a:rPr lang="en-US" sz="1100" b="1" i="1" dirty="0" err="1">
                          <a:latin typeface="Arial Narrow"/>
                          <a:ea typeface="Calibri"/>
                          <a:cs typeface="Calibri"/>
                        </a:rPr>
                        <a:t>Esperienze</a:t>
                      </a:r>
                      <a:r>
                        <a:rPr lang="en-US" sz="1100" b="1" i="1" dirty="0">
                          <a:latin typeface="Arial Narrow"/>
                          <a:ea typeface="Calibri"/>
                          <a:cs typeface="Calibri"/>
                        </a:rPr>
                        <a:t> </a:t>
                      </a:r>
                      <a:r>
                        <a:rPr lang="en-US" sz="1100" b="1" i="1" dirty="0" err="1" smtClean="0">
                          <a:latin typeface="Arial Narrow"/>
                          <a:ea typeface="Calibri"/>
                          <a:cs typeface="Calibri"/>
                        </a:rPr>
                        <a:t>attivate</a:t>
                      </a:r>
                      <a:endParaRPr lang="en-US" sz="1100" b="1" i="1" dirty="0" smtClean="0">
                        <a:latin typeface="Arial Narrow"/>
                        <a:ea typeface="Calibri"/>
                        <a:cs typeface="Calibri"/>
                      </a:endParaRPr>
                    </a:p>
                    <a:p>
                      <a:pPr marL="41910">
                        <a:lnSpc>
                          <a:spcPts val="990"/>
                        </a:lnSpc>
                        <a:spcAft>
                          <a:spcPts val="0"/>
                        </a:spcAft>
                      </a:pPr>
                      <a:r>
                        <a:rPr lang="en-US" sz="1100" b="1" i="1" dirty="0" smtClean="0">
                          <a:latin typeface="Arial Narrow"/>
                          <a:ea typeface="Calibri"/>
                          <a:cs typeface="Calibri"/>
                        </a:rPr>
                        <a:t> </a:t>
                      </a:r>
                      <a:r>
                        <a:rPr lang="en-US" sz="1100" b="1" i="1" dirty="0">
                          <a:latin typeface="Arial Narrow"/>
                          <a:ea typeface="Calibri"/>
                          <a:cs typeface="Calibri"/>
                        </a:rPr>
                        <a:t>(</a:t>
                      </a:r>
                      <a:r>
                        <a:rPr lang="en-US" sz="1100" b="1" i="1" dirty="0" err="1">
                          <a:latin typeface="Arial Narrow"/>
                          <a:ea typeface="Calibri"/>
                          <a:cs typeface="Calibri"/>
                        </a:rPr>
                        <a:t>Attività</a:t>
                      </a:r>
                      <a:r>
                        <a:rPr lang="en-US" sz="1100" b="1" i="1" dirty="0">
                          <a:latin typeface="Arial Narrow"/>
                          <a:ea typeface="Calibri"/>
                          <a:cs typeface="Calibri"/>
                        </a:rPr>
                        <a:t> </a:t>
                      </a:r>
                      <a:r>
                        <a:rPr lang="en-US" sz="1100" b="1" i="1" dirty="0" err="1">
                          <a:latin typeface="Arial Narrow"/>
                          <a:ea typeface="Calibri"/>
                          <a:cs typeface="Calibri"/>
                        </a:rPr>
                        <a:t>previste</a:t>
                      </a:r>
                      <a:r>
                        <a:rPr lang="en-US" sz="1100" b="1" i="1" dirty="0">
                          <a:latin typeface="Arial Narrow"/>
                          <a:ea typeface="Calibri"/>
                          <a:cs typeface="Calibri"/>
                        </a:rPr>
                        <a:t>)</a:t>
                      </a:r>
                      <a:endParaRPr lang="it-IT" sz="11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498475">
                        <a:lnSpc>
                          <a:spcPts val="1705"/>
                        </a:lnSpc>
                        <a:spcAft>
                          <a:spcPts val="0"/>
                        </a:spcAft>
                        <a:tabLst>
                          <a:tab pos="499110" algn="l"/>
                        </a:tabLst>
                      </a:pPr>
                      <a:endParaRPr lang="en-US" sz="10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868">
                <a:tc>
                  <a:txBody>
                    <a:bodyPr/>
                    <a:lstStyle/>
                    <a:p>
                      <a:pPr marL="41910">
                        <a:lnSpc>
                          <a:spcPts val="990"/>
                        </a:lnSpc>
                        <a:spcAft>
                          <a:spcPts val="0"/>
                        </a:spcAft>
                      </a:pPr>
                      <a:r>
                        <a:rPr lang="en-US" sz="1100" b="1" i="1" dirty="0" err="1">
                          <a:latin typeface="Arial Narrow"/>
                          <a:ea typeface="Calibri"/>
                          <a:cs typeface="Calibri"/>
                        </a:rPr>
                        <a:t>Metodologia</a:t>
                      </a:r>
                      <a:endParaRPr lang="it-IT" sz="11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40640" marR="2616200">
                        <a:spcAft>
                          <a:spcPts val="0"/>
                        </a:spcAft>
                      </a:pPr>
                      <a:endParaRPr lang="it-IT" sz="10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829">
                <a:tc>
                  <a:txBody>
                    <a:bodyPr/>
                    <a:lstStyle/>
                    <a:p>
                      <a:pPr marL="41910" marR="572135">
                        <a:lnSpc>
                          <a:spcPct val="100000"/>
                        </a:lnSpc>
                        <a:spcAft>
                          <a:spcPts val="0"/>
                        </a:spcAft>
                      </a:pPr>
                      <a:r>
                        <a:rPr lang="en-US" sz="1100" b="1" i="1" dirty="0" err="1">
                          <a:latin typeface="Arial Narrow"/>
                          <a:ea typeface="Calibri"/>
                          <a:cs typeface="Calibri"/>
                        </a:rPr>
                        <a:t>Risorse</a:t>
                      </a:r>
                      <a:r>
                        <a:rPr lang="en-US" sz="1100" b="1" i="1" dirty="0">
                          <a:latin typeface="Arial Narrow"/>
                          <a:ea typeface="Calibri"/>
                          <a:cs typeface="Calibri"/>
                        </a:rPr>
                        <a:t> </a:t>
                      </a:r>
                      <a:r>
                        <a:rPr lang="en-US" sz="1100" b="1" i="1" dirty="0" err="1">
                          <a:latin typeface="Arial Narrow"/>
                          <a:ea typeface="Calibri"/>
                          <a:cs typeface="Calibri"/>
                        </a:rPr>
                        <a:t>umane</a:t>
                      </a:r>
                      <a:r>
                        <a:rPr lang="en-US" sz="1100" b="1" i="1" dirty="0">
                          <a:latin typeface="Arial Narrow"/>
                          <a:ea typeface="Calibri"/>
                          <a:cs typeface="Calibri"/>
                        </a:rPr>
                        <a:t> interne e/o</a:t>
                      </a:r>
                      <a:endParaRPr lang="it-IT" sz="1100" dirty="0">
                        <a:latin typeface="Calibri"/>
                        <a:ea typeface="Calibri"/>
                        <a:cs typeface="Calibri"/>
                      </a:endParaRPr>
                    </a:p>
                    <a:p>
                      <a:pPr marL="41910">
                        <a:lnSpc>
                          <a:spcPts val="1020"/>
                        </a:lnSpc>
                        <a:spcAft>
                          <a:spcPts val="0"/>
                        </a:spcAft>
                      </a:pPr>
                      <a:r>
                        <a:rPr lang="en-US" sz="1100" b="1" i="1" dirty="0" err="1">
                          <a:latin typeface="Arial Narrow"/>
                          <a:ea typeface="Calibri"/>
                          <a:cs typeface="Calibri"/>
                        </a:rPr>
                        <a:t>esterne</a:t>
                      </a:r>
                      <a:endParaRPr lang="it-IT" sz="11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40640" marR="101600">
                        <a:lnSpc>
                          <a:spcPts val="1670"/>
                        </a:lnSpc>
                        <a:spcAft>
                          <a:spcPts val="0"/>
                        </a:spcAft>
                      </a:pPr>
                      <a:endParaRPr lang="it-IT" sz="100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0941">
                <a:tc>
                  <a:txBody>
                    <a:bodyPr/>
                    <a:lstStyle/>
                    <a:p>
                      <a:pPr marL="41910">
                        <a:lnSpc>
                          <a:spcPts val="995"/>
                        </a:lnSpc>
                        <a:spcAft>
                          <a:spcPts val="0"/>
                        </a:spcAft>
                      </a:pPr>
                      <a:r>
                        <a:rPr lang="en-US" sz="1100" b="1" i="1" dirty="0" err="1">
                          <a:latin typeface="Arial Narrow"/>
                          <a:ea typeface="Calibri"/>
                          <a:cs typeface="Calibri"/>
                        </a:rPr>
                        <a:t>Strumenti</a:t>
                      </a:r>
                      <a:endParaRPr lang="it-IT" sz="11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40640" marR="76835" indent="-635">
                        <a:spcAft>
                          <a:spcPts val="0"/>
                        </a:spcAft>
                      </a:pPr>
                      <a:endParaRPr lang="it-IT" sz="100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3143">
                <a:tc>
                  <a:txBody>
                    <a:bodyPr/>
                    <a:lstStyle/>
                    <a:p>
                      <a:pPr marL="41910">
                        <a:lnSpc>
                          <a:spcPts val="990"/>
                        </a:lnSpc>
                        <a:spcAft>
                          <a:spcPts val="0"/>
                        </a:spcAft>
                      </a:pPr>
                      <a:r>
                        <a:rPr lang="en-US" sz="1100" b="1" i="1" dirty="0" err="1">
                          <a:latin typeface="Arial Narrow"/>
                          <a:ea typeface="Calibri"/>
                          <a:cs typeface="Calibri"/>
                        </a:rPr>
                        <a:t>Valutazione</a:t>
                      </a:r>
                      <a:endParaRPr lang="it-IT" sz="11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40640" marR="113665" indent="-635">
                        <a:spcAft>
                          <a:spcPts val="0"/>
                        </a:spcAft>
                      </a:pPr>
                      <a:endParaRPr lang="it-IT" sz="1000" dirty="0">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4520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363915"/>
            <a:ext cx="9144000" cy="5632311"/>
          </a:xfrm>
          <a:prstGeom prst="rect">
            <a:avLst/>
          </a:prstGeom>
        </p:spPr>
        <p:txBody>
          <a:bodyPr wrap="square">
            <a:spAutoFit/>
          </a:bodyPr>
          <a:lstStyle/>
          <a:p>
            <a:pPr marL="342900" indent="-342900">
              <a:buFont typeface="Wingdings" panose="05000000000000000000" pitchFamily="2" charset="2"/>
              <a:buChar char="q"/>
            </a:pPr>
            <a:r>
              <a:rPr lang="it-IT" sz="2400" b="1" dirty="0">
                <a:solidFill>
                  <a:srgbClr val="FFFF00"/>
                </a:solidFill>
                <a:latin typeface="Garamond" panose="02020404030301010803" pitchFamily="18" charset="0"/>
              </a:rPr>
              <a:t>Programmazione (didattica modulare per competenze, per mappe concettuali) e </a:t>
            </a:r>
          </a:p>
          <a:p>
            <a:r>
              <a:rPr lang="it-IT" sz="2400" b="1" dirty="0">
                <a:solidFill>
                  <a:srgbClr val="FFFF00"/>
                </a:solidFill>
                <a:latin typeface="Garamond" panose="02020404030301010803" pitchFamily="18" charset="0"/>
              </a:rPr>
              <a:t>    Progettazione scolastica (curricolo scolastico, progetti extracurricolari, attività);</a:t>
            </a:r>
          </a:p>
          <a:p>
            <a:pPr marL="342900" indent="-342900">
              <a:buFont typeface="Wingdings" panose="05000000000000000000" pitchFamily="2" charset="2"/>
              <a:buChar char="q"/>
            </a:pPr>
            <a:r>
              <a:rPr lang="it-IT" sz="2400" b="1" dirty="0">
                <a:solidFill>
                  <a:srgbClr val="FFFF00"/>
                </a:solidFill>
                <a:latin typeface="Garamond" panose="02020404030301010803" pitchFamily="18" charset="0"/>
              </a:rPr>
              <a:t>Didattica delle discipline; programmazione interdisciplinare, pluridisciplinare, multidisciplinare e transdisciplinare; la trasversalità dell’insegnamento;</a:t>
            </a:r>
          </a:p>
          <a:p>
            <a:pPr marL="342900" indent="-342900">
              <a:buFont typeface="Wingdings" panose="05000000000000000000" pitchFamily="2" charset="2"/>
              <a:buChar char="q"/>
            </a:pPr>
            <a:r>
              <a:rPr lang="it-IT" sz="2400" b="1" dirty="0">
                <a:solidFill>
                  <a:srgbClr val="FFFF00"/>
                </a:solidFill>
                <a:latin typeface="Garamond" panose="02020404030301010803" pitchFamily="18" charset="0"/>
              </a:rPr>
              <a:t>Organizzazione didattica della classe:  gruppi di compito, gruppi di recupero (LARSA), gruppi di livello e di sviluppo, gruppi elettivi e di interesse;  spazi, laboratori, tempo scolastico e igiene mentale degli alunni; i mediatori didattici; ambienti integrati di apprendimento; </a:t>
            </a:r>
          </a:p>
          <a:p>
            <a:pPr marL="342900" indent="-342900">
              <a:buFont typeface="Wingdings" panose="05000000000000000000" pitchFamily="2" charset="2"/>
              <a:buChar char="q"/>
            </a:pPr>
            <a:r>
              <a:rPr lang="it-IT" sz="2400" b="1" dirty="0">
                <a:solidFill>
                  <a:srgbClr val="FFFF00"/>
                </a:solidFill>
                <a:latin typeface="Garamond" panose="02020404030301010803" pitchFamily="18" charset="0"/>
              </a:rPr>
              <a:t>Il </a:t>
            </a:r>
            <a:r>
              <a:rPr lang="it-IT" sz="2400" b="1" dirty="0" err="1">
                <a:solidFill>
                  <a:srgbClr val="FFFF00"/>
                </a:solidFill>
                <a:latin typeface="Garamond" panose="02020404030301010803" pitchFamily="18" charset="0"/>
              </a:rPr>
              <a:t>setting</a:t>
            </a:r>
            <a:r>
              <a:rPr lang="it-IT" sz="2400" b="1" dirty="0">
                <a:solidFill>
                  <a:srgbClr val="FFFF00"/>
                </a:solidFill>
                <a:latin typeface="Garamond" panose="02020404030301010803" pitchFamily="18" charset="0"/>
              </a:rPr>
              <a:t> secondo le cinque </a:t>
            </a:r>
            <a:r>
              <a:rPr lang="it-IT" sz="2400" b="1">
                <a:solidFill>
                  <a:srgbClr val="FFFF00"/>
                </a:solidFill>
                <a:latin typeface="Garamond" panose="02020404030301010803" pitchFamily="18" charset="0"/>
              </a:rPr>
              <a:t>W </a:t>
            </a:r>
            <a:r>
              <a:rPr lang="it-IT" sz="2400" b="1" smtClean="0">
                <a:solidFill>
                  <a:srgbClr val="FFFF00"/>
                </a:solidFill>
                <a:latin typeface="Garamond" panose="02020404030301010803" pitchFamily="18" charset="0"/>
              </a:rPr>
              <a:t>(</a:t>
            </a:r>
            <a:r>
              <a:rPr lang="it-IT" sz="2400" b="1" dirty="0" err="1">
                <a:solidFill>
                  <a:srgbClr val="FFFF00"/>
                </a:solidFill>
                <a:latin typeface="Garamond" panose="02020404030301010803" pitchFamily="18" charset="0"/>
              </a:rPr>
              <a:t>who</a:t>
            </a:r>
            <a:r>
              <a:rPr lang="it-IT" sz="2400" b="1" dirty="0">
                <a:solidFill>
                  <a:srgbClr val="FFFF00"/>
                </a:solidFill>
                <a:latin typeface="Garamond" panose="02020404030301010803" pitchFamily="18" charset="0"/>
              </a:rPr>
              <a:t>, </a:t>
            </a:r>
            <a:r>
              <a:rPr lang="it-IT" sz="2400" b="1" dirty="0" err="1">
                <a:solidFill>
                  <a:srgbClr val="FFFF00"/>
                </a:solidFill>
                <a:latin typeface="Garamond" panose="02020404030301010803" pitchFamily="18" charset="0"/>
              </a:rPr>
              <a:t>why</a:t>
            </a:r>
            <a:r>
              <a:rPr lang="it-IT" sz="2400" b="1" dirty="0">
                <a:solidFill>
                  <a:srgbClr val="FFFF00"/>
                </a:solidFill>
                <a:latin typeface="Garamond" panose="02020404030301010803" pitchFamily="18" charset="0"/>
              </a:rPr>
              <a:t>, </a:t>
            </a:r>
            <a:r>
              <a:rPr lang="it-IT" sz="2400" b="1" dirty="0" err="1">
                <a:solidFill>
                  <a:srgbClr val="FFFF00"/>
                </a:solidFill>
                <a:latin typeface="Garamond" panose="02020404030301010803" pitchFamily="18" charset="0"/>
              </a:rPr>
              <a:t>wat</a:t>
            </a:r>
            <a:r>
              <a:rPr lang="it-IT" sz="2400" b="1" dirty="0">
                <a:solidFill>
                  <a:srgbClr val="FFFF00"/>
                </a:solidFill>
                <a:latin typeface="Garamond" panose="02020404030301010803" pitchFamily="18" charset="0"/>
              </a:rPr>
              <a:t>, </a:t>
            </a:r>
            <a:r>
              <a:rPr lang="it-IT" sz="2400" b="1" dirty="0" err="1">
                <a:solidFill>
                  <a:srgbClr val="FFFF00"/>
                </a:solidFill>
                <a:latin typeface="Garamond" panose="02020404030301010803" pitchFamily="18" charset="0"/>
              </a:rPr>
              <a:t>where</a:t>
            </a:r>
            <a:r>
              <a:rPr lang="it-IT" sz="2400" b="1" dirty="0">
                <a:solidFill>
                  <a:srgbClr val="FFFF00"/>
                </a:solidFill>
                <a:latin typeface="Garamond" panose="02020404030301010803" pitchFamily="18" charset="0"/>
              </a:rPr>
              <a:t>, </a:t>
            </a:r>
            <a:r>
              <a:rPr lang="it-IT" sz="2400" b="1" dirty="0" err="1">
                <a:solidFill>
                  <a:srgbClr val="FFFF00"/>
                </a:solidFill>
                <a:latin typeface="Garamond" panose="02020404030301010803" pitchFamily="18" charset="0"/>
              </a:rPr>
              <a:t>when</a:t>
            </a:r>
            <a:r>
              <a:rPr lang="it-IT" sz="2400" b="1" dirty="0">
                <a:solidFill>
                  <a:srgbClr val="FFFF00"/>
                </a:solidFill>
                <a:latin typeface="Garamond" panose="02020404030301010803" pitchFamily="18" charset="0"/>
              </a:rPr>
              <a:t>);</a:t>
            </a:r>
          </a:p>
          <a:p>
            <a:pPr marL="342900" indent="-342900">
              <a:buFont typeface="Wingdings" panose="05000000000000000000" pitchFamily="2" charset="2"/>
              <a:buChar char="q"/>
            </a:pPr>
            <a:r>
              <a:rPr lang="it-IT" sz="2400" b="1" dirty="0" err="1">
                <a:solidFill>
                  <a:srgbClr val="FFFF00"/>
                </a:solidFill>
                <a:latin typeface="Garamond" panose="02020404030301010803" pitchFamily="18" charset="0"/>
              </a:rPr>
              <a:t>Grouping</a:t>
            </a:r>
            <a:r>
              <a:rPr lang="it-IT" sz="2400" b="1" dirty="0">
                <a:solidFill>
                  <a:srgbClr val="FFFF00"/>
                </a:solidFill>
                <a:latin typeface="Garamond" panose="02020404030301010803" pitchFamily="18" charset="0"/>
              </a:rPr>
              <a:t> e il sociogramma  di Moreno.</a:t>
            </a:r>
          </a:p>
          <a:p>
            <a:pPr defTabSz="457207">
              <a:buClr>
                <a:srgbClr val="E7E6E6">
                  <a:lumMod val="40000"/>
                  <a:lumOff val="60000"/>
                </a:srgbClr>
              </a:buClr>
              <a:defRPr/>
            </a:pPr>
            <a:endParaRPr lang="it-IT" sz="2000" b="1" dirty="0">
              <a:solidFill>
                <a:srgbClr val="FFFF00"/>
              </a:solidFill>
              <a:latin typeface="Garamond" panose="02020404030301010803" pitchFamily="18" charset="0"/>
              <a:cs typeface="Calibri" panose="020F0502020204030204" pitchFamily="34" charset="0"/>
            </a:endParaRPr>
          </a:p>
        </p:txBody>
      </p:sp>
    </p:spTree>
    <p:custDataLst>
      <p:tags r:id="rId1"/>
    </p:custDataLst>
    <p:extLst>
      <p:ext uri="{BB962C8B-B14F-4D97-AF65-F5344CB8AC3E}">
        <p14:creationId xmlns:p14="http://schemas.microsoft.com/office/powerpoint/2010/main" val="2994706940"/>
      </p:ext>
    </p:extLst>
  </p:cSld>
  <p:clrMapOvr>
    <a:masterClrMapping/>
  </p:clrMapOvr>
  <p:transition spd="med" advTm="26055">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116632"/>
            <a:ext cx="8784976" cy="6678751"/>
          </a:xfrm>
          <a:prstGeom prst="rect">
            <a:avLst/>
          </a:prstGeom>
          <a:noFill/>
        </p:spPr>
        <p:txBody>
          <a:bodyPr wrap="square" rtlCol="0">
            <a:spAutoFit/>
          </a:bodyPr>
          <a:lstStyle/>
          <a:p>
            <a:r>
              <a:rPr lang="it-IT" sz="3200" b="1" dirty="0" smtClean="0">
                <a:solidFill>
                  <a:srgbClr val="FFFF00"/>
                </a:solidFill>
                <a:cs typeface="Arial" pitchFamily="34" charset="0"/>
              </a:rPr>
              <a:t>La scheda di Progetto deve contenere:</a:t>
            </a:r>
          </a:p>
          <a:p>
            <a:endParaRPr lang="it-IT" sz="1600" b="1" dirty="0">
              <a:cs typeface="Arial" pitchFamily="34" charset="0"/>
            </a:endParaRPr>
          </a:p>
          <a:p>
            <a:endParaRPr lang="it-IT" sz="1600" b="1" dirty="0" smtClean="0">
              <a:cs typeface="Arial" pitchFamily="34" charset="0"/>
            </a:endParaRPr>
          </a:p>
          <a:p>
            <a:pPr>
              <a:buFont typeface="Arial" pitchFamily="34" charset="0"/>
              <a:buChar char="•"/>
            </a:pPr>
            <a:r>
              <a:rPr lang="it-IT" sz="2800" dirty="0" smtClean="0">
                <a:solidFill>
                  <a:srgbClr val="FFFF00"/>
                </a:solidFill>
                <a:cs typeface="Arial" pitchFamily="34" charset="0"/>
              </a:rPr>
              <a:t>La denominazione dell’</a:t>
            </a:r>
            <a:r>
              <a:rPr lang="it-IT" sz="2800" dirty="0" err="1" smtClean="0">
                <a:solidFill>
                  <a:srgbClr val="FFFF00"/>
                </a:solidFill>
                <a:cs typeface="Arial" pitchFamily="34" charset="0"/>
              </a:rPr>
              <a:t>UdA</a:t>
            </a:r>
            <a:r>
              <a:rPr lang="it-IT" sz="2800" dirty="0" smtClean="0">
                <a:solidFill>
                  <a:srgbClr val="FFFF00"/>
                </a:solidFill>
                <a:cs typeface="Arial" pitchFamily="34" charset="0"/>
              </a:rPr>
              <a:t>.</a:t>
            </a:r>
          </a:p>
          <a:p>
            <a:pPr>
              <a:buFont typeface="Arial" pitchFamily="34" charset="0"/>
              <a:buChar char="•"/>
            </a:pPr>
            <a:r>
              <a:rPr lang="it-IT" sz="2800" dirty="0" smtClean="0">
                <a:solidFill>
                  <a:srgbClr val="FFFF00"/>
                </a:solidFill>
                <a:cs typeface="Arial" pitchFamily="34" charset="0"/>
              </a:rPr>
              <a:t>La descrizione del prodotto da realizzare. </a:t>
            </a:r>
          </a:p>
          <a:p>
            <a:pPr>
              <a:buFont typeface="Arial" pitchFamily="34" charset="0"/>
              <a:buChar char="•"/>
            </a:pPr>
            <a:r>
              <a:rPr lang="it-IT" sz="2800" dirty="0" smtClean="0">
                <a:solidFill>
                  <a:srgbClr val="FFFF00"/>
                </a:solidFill>
                <a:cs typeface="Arial" pitchFamily="34" charset="0"/>
              </a:rPr>
              <a:t>Le competenze chiave da sviluppare (anche tutte le 8 competenze chiave di cittadinanza).</a:t>
            </a:r>
          </a:p>
          <a:p>
            <a:pPr>
              <a:buFont typeface="Arial" pitchFamily="34" charset="0"/>
              <a:buChar char="•"/>
            </a:pPr>
            <a:r>
              <a:rPr lang="it-IT" sz="2800" dirty="0" smtClean="0">
                <a:solidFill>
                  <a:srgbClr val="FFFF00"/>
                </a:solidFill>
                <a:cs typeface="Arial" pitchFamily="34" charset="0"/>
              </a:rPr>
              <a:t>Le evidenze osservabili (palesano le prestazioni e gli atteggiamenti necessari per dichiarare che una persona è competente. In modo coerente, suggeriscono contesti e compiti per l’attivazione delle competenze. Hanno scopo </a:t>
            </a:r>
            <a:r>
              <a:rPr lang="it-IT" sz="2800" dirty="0" err="1" smtClean="0">
                <a:solidFill>
                  <a:srgbClr val="FFFF00"/>
                </a:solidFill>
                <a:cs typeface="Arial" pitchFamily="34" charset="0"/>
              </a:rPr>
              <a:t>certificativo</a:t>
            </a:r>
            <a:r>
              <a:rPr lang="it-IT" sz="2800" dirty="0" smtClean="0">
                <a:solidFill>
                  <a:srgbClr val="FFFF00"/>
                </a:solidFill>
                <a:cs typeface="Arial" pitchFamily="34" charset="0"/>
              </a:rPr>
              <a:t> e valutativo – Traguardi per lo sviluppo delle competenze).</a:t>
            </a:r>
          </a:p>
          <a:p>
            <a:pPr>
              <a:buFont typeface="Arial" pitchFamily="34" charset="0"/>
              <a:buChar char="•"/>
            </a:pPr>
            <a:r>
              <a:rPr lang="it-IT" sz="2800" dirty="0" smtClean="0">
                <a:solidFill>
                  <a:srgbClr val="FFFF00"/>
                </a:solidFill>
                <a:cs typeface="Arial" pitchFamily="34" charset="0"/>
              </a:rPr>
              <a:t>La descrizione delle abilità e conoscenze relative a ciascuna competenza chiave.</a:t>
            </a:r>
          </a:p>
          <a:p>
            <a:pPr>
              <a:buFont typeface="Arial" pitchFamily="34" charset="0"/>
              <a:buChar char="•"/>
            </a:pPr>
            <a:r>
              <a:rPr lang="it-IT" sz="2800" dirty="0" smtClean="0">
                <a:solidFill>
                  <a:srgbClr val="FFFF00"/>
                </a:solidFill>
                <a:cs typeface="Arial" pitchFamily="34" charset="0"/>
              </a:rPr>
              <a:t>I destinatari</a:t>
            </a:r>
          </a:p>
        </p:txBody>
      </p:sp>
    </p:spTree>
    <p:extLst>
      <p:ext uri="{BB962C8B-B14F-4D97-AF65-F5344CB8AC3E}">
        <p14:creationId xmlns:p14="http://schemas.microsoft.com/office/powerpoint/2010/main" val="14185345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7798" y="-171400"/>
            <a:ext cx="8898698" cy="7294305"/>
          </a:xfrm>
          <a:prstGeom prst="rect">
            <a:avLst/>
          </a:prstGeom>
        </p:spPr>
        <p:txBody>
          <a:bodyPr wrap="square">
            <a:spAutoFit/>
          </a:bodyPr>
          <a:lstStyle/>
          <a:p>
            <a:pPr lvl="0">
              <a:buFont typeface="Arial" pitchFamily="34" charset="0"/>
              <a:buChar char="•"/>
            </a:pPr>
            <a:endParaRPr lang="it-IT" sz="1600" dirty="0" smtClean="0">
              <a:solidFill>
                <a:prstClr val="black"/>
              </a:solidFill>
            </a:endParaRPr>
          </a:p>
          <a:p>
            <a:pPr lvl="0">
              <a:buFont typeface="Arial" pitchFamily="34" charset="0"/>
              <a:buChar char="•"/>
            </a:pPr>
            <a:r>
              <a:rPr lang="it-IT" sz="2800" dirty="0" smtClean="0">
                <a:solidFill>
                  <a:srgbClr val="FFFF00"/>
                </a:solidFill>
                <a:cs typeface="Arial" pitchFamily="34" charset="0"/>
              </a:rPr>
              <a:t>Le </a:t>
            </a:r>
            <a:r>
              <a:rPr lang="it-IT" sz="2800" dirty="0">
                <a:solidFill>
                  <a:srgbClr val="FFFF00"/>
                </a:solidFill>
                <a:cs typeface="Arial" pitchFamily="34" charset="0"/>
              </a:rPr>
              <a:t>fasi in cui si articolerà il lavoro.</a:t>
            </a:r>
          </a:p>
          <a:p>
            <a:pPr lvl="0">
              <a:buFont typeface="Arial" pitchFamily="34" charset="0"/>
              <a:buChar char="•"/>
            </a:pPr>
            <a:r>
              <a:rPr lang="it-IT" sz="2800" dirty="0">
                <a:solidFill>
                  <a:srgbClr val="FFFF00"/>
                </a:solidFill>
                <a:cs typeface="Arial" pitchFamily="34" charset="0"/>
              </a:rPr>
              <a:t>L’indicazione delle esperienze attivate dagli alunni (attività) e delle metodologie adottate dai docenti.</a:t>
            </a:r>
          </a:p>
          <a:p>
            <a:pPr lvl="0">
              <a:buFont typeface="Arial" pitchFamily="34" charset="0"/>
              <a:buChar char="•"/>
            </a:pPr>
            <a:r>
              <a:rPr lang="it-IT" sz="2800" dirty="0">
                <a:solidFill>
                  <a:srgbClr val="FFFF00"/>
                </a:solidFill>
                <a:cs typeface="Arial" pitchFamily="34" charset="0"/>
              </a:rPr>
              <a:t>I tempi e le risorse umane.</a:t>
            </a:r>
          </a:p>
          <a:p>
            <a:pPr lvl="0">
              <a:buFont typeface="Arial" pitchFamily="34" charset="0"/>
              <a:buChar char="•"/>
            </a:pPr>
            <a:r>
              <a:rPr lang="it-IT" sz="2800" dirty="0">
                <a:solidFill>
                  <a:srgbClr val="FFFF00"/>
                </a:solidFill>
                <a:cs typeface="Arial" pitchFamily="34" charset="0"/>
              </a:rPr>
              <a:t>Gli strumenti necessari e le modalità di valutazione </a:t>
            </a:r>
            <a:r>
              <a:rPr lang="it-IT" sz="2800" b="1" dirty="0">
                <a:solidFill>
                  <a:srgbClr val="FFFF00"/>
                </a:solidFill>
                <a:cs typeface="Arial" pitchFamily="34" charset="0"/>
              </a:rPr>
              <a:t>(</a:t>
            </a:r>
            <a:r>
              <a:rPr lang="it-IT" sz="2800" b="1" baseline="-25000" dirty="0">
                <a:solidFill>
                  <a:srgbClr val="FFFF00"/>
                </a:solidFill>
                <a:cs typeface="Arial" pitchFamily="34" charset="0"/>
              </a:rPr>
              <a:t>*</a:t>
            </a:r>
            <a:r>
              <a:rPr lang="it-IT" sz="2800" b="1" dirty="0">
                <a:solidFill>
                  <a:srgbClr val="FFFF00"/>
                </a:solidFill>
                <a:cs typeface="Arial" pitchFamily="34" charset="0"/>
              </a:rPr>
              <a:t>oggetti, </a:t>
            </a:r>
            <a:r>
              <a:rPr lang="it-IT" sz="2800" dirty="0">
                <a:solidFill>
                  <a:srgbClr val="FFFF00"/>
                </a:solidFill>
                <a:cs typeface="Arial" pitchFamily="34" charset="0"/>
              </a:rPr>
              <a:t>criteri e strumenti di valutazione).</a:t>
            </a:r>
          </a:p>
          <a:p>
            <a:pPr lvl="0" algn="just"/>
            <a:r>
              <a:rPr lang="it-IT" sz="2800" dirty="0">
                <a:solidFill>
                  <a:srgbClr val="FFFF00"/>
                </a:solidFill>
              </a:rPr>
              <a:t>* </a:t>
            </a:r>
            <a:r>
              <a:rPr lang="it-IT" sz="2800" b="1" dirty="0">
                <a:solidFill>
                  <a:srgbClr val="FFFF00"/>
                </a:solidFill>
              </a:rPr>
              <a:t>Per oggetto della valutazione si intende i risultati dello studente, in termini di apprendimenti esplorati in ingresso (valutazione diagnostica), in itinere (valutazione formativa) e al termine del percorso formativo.</a:t>
            </a:r>
          </a:p>
          <a:p>
            <a:pPr lvl="0" algn="just"/>
            <a:r>
              <a:rPr lang="it-IT" sz="2800" b="1" dirty="0">
                <a:solidFill>
                  <a:srgbClr val="FFFF00"/>
                </a:solidFill>
              </a:rPr>
              <a:t>Inoltre sono oggetto della valutazione anche i processi e le azioni di insegnamento-apprendimento che, direttamente o indirettamente, intervengono a determinare quei risultati (strutture, materiali e strumenti, qualità organizzativa e professionale del personale…).</a:t>
            </a:r>
          </a:p>
          <a:p>
            <a:pPr lvl="0" algn="just"/>
            <a:r>
              <a:rPr lang="it-IT" sz="1600" dirty="0">
                <a:solidFill>
                  <a:srgbClr val="FFFF00"/>
                </a:solidFill>
              </a:rPr>
              <a:t> </a:t>
            </a:r>
          </a:p>
          <a:p>
            <a:pPr lvl="0"/>
            <a:endParaRPr lang="it-IT" sz="1600" dirty="0">
              <a:solidFill>
                <a:srgbClr val="FFFF00"/>
              </a:solidFill>
            </a:endParaRPr>
          </a:p>
        </p:txBody>
      </p:sp>
    </p:spTree>
    <p:extLst>
      <p:ext uri="{BB962C8B-B14F-4D97-AF65-F5344CB8AC3E}">
        <p14:creationId xmlns:p14="http://schemas.microsoft.com/office/powerpoint/2010/main" val="1295745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75770"/>
            <a:ext cx="8496944" cy="584775"/>
          </a:xfrm>
          <a:prstGeom prst="rect">
            <a:avLst/>
          </a:prstGeom>
          <a:noFill/>
        </p:spPr>
        <p:txBody>
          <a:bodyPr wrap="square" rtlCol="0">
            <a:spAutoFit/>
          </a:bodyPr>
          <a:lstStyle/>
          <a:p>
            <a:pPr algn="ctr"/>
            <a:r>
              <a:rPr lang="it-IT" sz="3200" b="1" dirty="0" smtClean="0">
                <a:solidFill>
                  <a:srgbClr val="FFFF00"/>
                </a:solidFill>
                <a:latin typeface="Arial" pitchFamily="34" charset="0"/>
                <a:cs typeface="Arial" pitchFamily="34" charset="0"/>
              </a:rPr>
              <a:t>IL PIANO </a:t>
            </a:r>
            <a:r>
              <a:rPr lang="it-IT" sz="3200" b="1" dirty="0" err="1" smtClean="0">
                <a:solidFill>
                  <a:srgbClr val="FFFF00"/>
                </a:solidFill>
                <a:latin typeface="Arial" pitchFamily="34" charset="0"/>
                <a:cs typeface="Arial" pitchFamily="34" charset="0"/>
              </a:rPr>
              <a:t>DI</a:t>
            </a:r>
            <a:r>
              <a:rPr lang="it-IT" sz="3200" b="1" dirty="0" smtClean="0">
                <a:solidFill>
                  <a:srgbClr val="FFFF00"/>
                </a:solidFill>
                <a:latin typeface="Arial" pitchFamily="34" charset="0"/>
                <a:cs typeface="Arial" pitchFamily="34" charset="0"/>
              </a:rPr>
              <a:t> LAVORO</a:t>
            </a:r>
            <a:endParaRPr lang="it-IT" sz="3200" b="1" dirty="0">
              <a:solidFill>
                <a:srgbClr val="FFFF00"/>
              </a:solidFill>
              <a:latin typeface="Arial" pitchFamily="34" charset="0"/>
              <a:cs typeface="Arial" pitchFamily="34" charset="0"/>
            </a:endParaRPr>
          </a:p>
        </p:txBody>
      </p:sp>
      <p:sp>
        <p:nvSpPr>
          <p:cNvPr id="35841" name="Rectangle 1"/>
          <p:cNvSpPr>
            <a:spLocks noChangeArrowheads="1"/>
          </p:cNvSpPr>
          <p:nvPr/>
        </p:nvSpPr>
        <p:spPr bwMode="auto">
          <a:xfrm>
            <a:off x="3275856" y="629767"/>
            <a:ext cx="2808312"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latin typeface="Arial Narrow" pitchFamily="34" charset="0"/>
                <a:ea typeface="Calibri" pitchFamily="34" charset="0"/>
                <a:cs typeface="Calibri" pitchFamily="34" charset="0"/>
              </a:rPr>
              <a:t>PIANO DI LAVORO UDA</a:t>
            </a:r>
            <a:endParaRPr kumimoji="0" lang="it-IT" sz="20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4224320576"/>
              </p:ext>
            </p:extLst>
          </p:nvPr>
        </p:nvGraphicFramePr>
        <p:xfrm>
          <a:off x="107504" y="1052735"/>
          <a:ext cx="8928992" cy="1308011"/>
        </p:xfrm>
        <a:graphic>
          <a:graphicData uri="http://schemas.openxmlformats.org/drawingml/2006/table">
            <a:tbl>
              <a:tblPr/>
              <a:tblGrid>
                <a:gridCol w="8928992"/>
              </a:tblGrid>
              <a:tr h="403197">
                <a:tc>
                  <a:txBody>
                    <a:bodyPr/>
                    <a:lstStyle/>
                    <a:p>
                      <a:pPr marL="41910">
                        <a:lnSpc>
                          <a:spcPts val="1015"/>
                        </a:lnSpc>
                        <a:spcAft>
                          <a:spcPts val="0"/>
                        </a:spcAft>
                      </a:pPr>
                      <a:endParaRPr lang="it-IT" sz="2000" dirty="0" smtClean="0">
                        <a:solidFill>
                          <a:srgbClr val="FFFF00"/>
                        </a:solidFill>
                        <a:latin typeface="+mn-lt"/>
                        <a:ea typeface="Calibri"/>
                        <a:cs typeface="Calibri"/>
                      </a:endParaRPr>
                    </a:p>
                    <a:p>
                      <a:pPr marL="41910" marR="0" indent="0" algn="l" defTabSz="914400" rtl="0" eaLnBrk="1" fontAlgn="auto" latinLnBrk="0" hangingPunct="1">
                        <a:lnSpc>
                          <a:spcPts val="1015"/>
                        </a:lnSpc>
                        <a:spcBef>
                          <a:spcPts val="0"/>
                        </a:spcBef>
                        <a:spcAft>
                          <a:spcPts val="0"/>
                        </a:spcAft>
                        <a:buClrTx/>
                        <a:buSzTx/>
                        <a:buFontTx/>
                        <a:buNone/>
                        <a:tabLst/>
                        <a:defRPr/>
                      </a:pPr>
                      <a:r>
                        <a:rPr lang="en-US" sz="2000" dirty="0" smtClean="0">
                          <a:solidFill>
                            <a:srgbClr val="FFFF00"/>
                          </a:solidFill>
                          <a:latin typeface="+mn-lt"/>
                          <a:ea typeface="Calibri"/>
                          <a:cs typeface="Calibri"/>
                        </a:rPr>
                        <a:t>UNITÀ DI APPRENDIMENTO:</a:t>
                      </a:r>
                      <a:endParaRPr lang="it-IT" sz="2000" dirty="0" smtClean="0">
                        <a:solidFill>
                          <a:srgbClr val="FFFF00"/>
                        </a:solidFill>
                        <a:latin typeface="+mn-lt"/>
                        <a:ea typeface="Calibri"/>
                        <a:cs typeface="Calibri"/>
                      </a:endParaRPr>
                    </a:p>
                    <a:p>
                      <a:pPr marL="41910">
                        <a:lnSpc>
                          <a:spcPts val="1015"/>
                        </a:lnSpc>
                        <a:spcAft>
                          <a:spcPts val="0"/>
                        </a:spcAft>
                      </a:pPr>
                      <a:endParaRPr lang="it-IT" sz="20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197">
                <a:tc>
                  <a:txBody>
                    <a:bodyPr/>
                    <a:lstStyle/>
                    <a:p>
                      <a:pPr marL="41910">
                        <a:lnSpc>
                          <a:spcPts val="1015"/>
                        </a:lnSpc>
                        <a:spcAft>
                          <a:spcPts val="0"/>
                        </a:spcAft>
                      </a:pPr>
                      <a:endParaRPr lang="it-IT" sz="2000" dirty="0" smtClean="0">
                        <a:solidFill>
                          <a:srgbClr val="FFFF00"/>
                        </a:solidFill>
                        <a:latin typeface="+mn-lt"/>
                        <a:ea typeface="Calibri"/>
                        <a:cs typeface="Calibri"/>
                      </a:endParaRPr>
                    </a:p>
                    <a:p>
                      <a:pPr marL="41910" marR="0" indent="0" algn="l" defTabSz="914400" rtl="0" eaLnBrk="1" fontAlgn="auto" latinLnBrk="0" hangingPunct="1">
                        <a:lnSpc>
                          <a:spcPts val="1015"/>
                        </a:lnSpc>
                        <a:spcBef>
                          <a:spcPts val="0"/>
                        </a:spcBef>
                        <a:spcAft>
                          <a:spcPts val="0"/>
                        </a:spcAft>
                        <a:buClrTx/>
                        <a:buSzTx/>
                        <a:buFontTx/>
                        <a:buNone/>
                        <a:tabLst/>
                        <a:defRPr/>
                      </a:pPr>
                      <a:r>
                        <a:rPr lang="en-US" sz="2000" dirty="0" err="1" smtClean="0">
                          <a:solidFill>
                            <a:srgbClr val="FFFF00"/>
                          </a:solidFill>
                          <a:latin typeface="+mn-lt"/>
                          <a:ea typeface="Calibri"/>
                          <a:cs typeface="Calibri"/>
                        </a:rPr>
                        <a:t>Coordinatore</a:t>
                      </a:r>
                      <a:r>
                        <a:rPr lang="en-US" sz="2000" dirty="0" smtClean="0">
                          <a:solidFill>
                            <a:srgbClr val="FFFF00"/>
                          </a:solidFill>
                          <a:latin typeface="+mn-lt"/>
                          <a:ea typeface="Calibri"/>
                          <a:cs typeface="Calibri"/>
                        </a:rPr>
                        <a:t>: </a:t>
                      </a:r>
                      <a:endParaRPr lang="it-IT" sz="2000" dirty="0" smtClean="0">
                        <a:solidFill>
                          <a:srgbClr val="FFFF00"/>
                        </a:solidFill>
                        <a:latin typeface="+mn-lt"/>
                        <a:ea typeface="Calibri"/>
                        <a:cs typeface="Calibri"/>
                      </a:endParaRPr>
                    </a:p>
                    <a:p>
                      <a:pPr marL="41910">
                        <a:lnSpc>
                          <a:spcPts val="1015"/>
                        </a:lnSpc>
                        <a:spcAft>
                          <a:spcPts val="0"/>
                        </a:spcAft>
                      </a:pPr>
                      <a:endParaRPr lang="it-IT" sz="20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617">
                <a:tc>
                  <a:txBody>
                    <a:bodyPr/>
                    <a:lstStyle/>
                    <a:p>
                      <a:pPr marL="41910">
                        <a:lnSpc>
                          <a:spcPts val="1025"/>
                        </a:lnSpc>
                        <a:spcAft>
                          <a:spcPts val="0"/>
                        </a:spcAft>
                      </a:pPr>
                      <a:endParaRPr lang="it-IT" sz="2000" dirty="0" smtClean="0">
                        <a:solidFill>
                          <a:srgbClr val="FFFF00"/>
                        </a:solidFill>
                        <a:latin typeface="+mn-lt"/>
                        <a:ea typeface="Calibri"/>
                        <a:cs typeface="Calibri"/>
                      </a:endParaRPr>
                    </a:p>
                    <a:p>
                      <a:pPr marL="41910" marR="0" indent="0" algn="l" defTabSz="914400" rtl="0" eaLnBrk="1" fontAlgn="auto" latinLnBrk="0" hangingPunct="1">
                        <a:lnSpc>
                          <a:spcPts val="1025"/>
                        </a:lnSpc>
                        <a:spcBef>
                          <a:spcPts val="0"/>
                        </a:spcBef>
                        <a:spcAft>
                          <a:spcPts val="0"/>
                        </a:spcAft>
                        <a:buClrTx/>
                        <a:buSzTx/>
                        <a:buFontTx/>
                        <a:buNone/>
                        <a:tabLst/>
                        <a:defRPr/>
                      </a:pPr>
                      <a:r>
                        <a:rPr lang="en-US" sz="2000" dirty="0" err="1" smtClean="0">
                          <a:solidFill>
                            <a:srgbClr val="FFFF00"/>
                          </a:solidFill>
                          <a:latin typeface="+mn-lt"/>
                          <a:ea typeface="Calibri"/>
                          <a:cs typeface="Calibri"/>
                        </a:rPr>
                        <a:t>Collaboratori</a:t>
                      </a:r>
                      <a:r>
                        <a:rPr lang="en-US" sz="2000" dirty="0" smtClean="0">
                          <a:solidFill>
                            <a:srgbClr val="FFFF00"/>
                          </a:solidFill>
                          <a:latin typeface="+mn-lt"/>
                          <a:ea typeface="Calibri"/>
                          <a:cs typeface="Calibri"/>
                        </a:rPr>
                        <a:t> : </a:t>
                      </a:r>
                      <a:endParaRPr lang="it-IT" sz="2000" dirty="0" smtClean="0">
                        <a:solidFill>
                          <a:srgbClr val="FFFF00"/>
                        </a:solidFill>
                        <a:latin typeface="+mn-lt"/>
                        <a:ea typeface="Calibri"/>
                        <a:cs typeface="Calibri"/>
                      </a:endParaRPr>
                    </a:p>
                    <a:p>
                      <a:pPr marL="41910">
                        <a:lnSpc>
                          <a:spcPts val="1025"/>
                        </a:lnSpc>
                        <a:spcAft>
                          <a:spcPts val="0"/>
                        </a:spcAft>
                      </a:pPr>
                      <a:endParaRPr lang="it-IT" sz="20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ella 4"/>
          <p:cNvGraphicFramePr>
            <a:graphicFrameLocks noGrp="1"/>
          </p:cNvGraphicFramePr>
          <p:nvPr>
            <p:extLst>
              <p:ext uri="{D42A27DB-BD31-4B8C-83A1-F6EECF244321}">
                <p14:modId xmlns:p14="http://schemas.microsoft.com/office/powerpoint/2010/main" val="1098222732"/>
              </p:ext>
            </p:extLst>
          </p:nvPr>
        </p:nvGraphicFramePr>
        <p:xfrm>
          <a:off x="107506" y="2492896"/>
          <a:ext cx="8992249" cy="1948321"/>
        </p:xfrm>
        <a:graphic>
          <a:graphicData uri="http://schemas.openxmlformats.org/drawingml/2006/table">
            <a:tbl>
              <a:tblPr/>
              <a:tblGrid>
                <a:gridCol w="680086"/>
                <a:gridCol w="1889128"/>
                <a:gridCol w="1133476"/>
                <a:gridCol w="1515460"/>
                <a:gridCol w="1258033"/>
                <a:gridCol w="1258033"/>
                <a:gridCol w="1258033"/>
              </a:tblGrid>
              <a:tr h="632434">
                <a:tc>
                  <a:txBody>
                    <a:bodyPr/>
                    <a:lstStyle/>
                    <a:p>
                      <a:pPr marL="169545" marR="169545" algn="ctr">
                        <a:lnSpc>
                          <a:spcPts val="1015"/>
                        </a:lnSpc>
                        <a:spcAft>
                          <a:spcPts val="0"/>
                        </a:spcAft>
                      </a:pPr>
                      <a:endParaRPr lang="it-IT" sz="1400" dirty="0" smtClean="0">
                        <a:solidFill>
                          <a:srgbClr val="FFFF00"/>
                        </a:solidFill>
                        <a:latin typeface="+mn-lt"/>
                        <a:ea typeface="Calibri"/>
                        <a:cs typeface="Calibri"/>
                      </a:endParaRPr>
                    </a:p>
                    <a:p>
                      <a:pPr marL="169545" marR="169545" indent="0" algn="ctr" defTabSz="914400" rtl="0" eaLnBrk="1" fontAlgn="auto" latinLnBrk="0" hangingPunct="1">
                        <a:lnSpc>
                          <a:spcPts val="1015"/>
                        </a:lnSpc>
                        <a:spcBef>
                          <a:spcPts val="0"/>
                        </a:spcBef>
                        <a:spcAft>
                          <a:spcPts val="0"/>
                        </a:spcAft>
                        <a:buClrTx/>
                        <a:buSzTx/>
                        <a:buFontTx/>
                        <a:buNone/>
                        <a:tabLst/>
                        <a:defRPr/>
                      </a:pPr>
                      <a:r>
                        <a:rPr lang="en-US" sz="1400" b="1" dirty="0" err="1" smtClean="0">
                          <a:solidFill>
                            <a:srgbClr val="FFFF00"/>
                          </a:solidFill>
                          <a:latin typeface="+mn-lt"/>
                          <a:ea typeface="Calibri"/>
                          <a:cs typeface="Calibri"/>
                        </a:rPr>
                        <a:t>Fasi</a:t>
                      </a:r>
                      <a:endParaRPr lang="it-IT" sz="1400" dirty="0" smtClean="0">
                        <a:solidFill>
                          <a:srgbClr val="FFFF00"/>
                        </a:solidFill>
                        <a:latin typeface="+mn-lt"/>
                        <a:ea typeface="Calibri"/>
                        <a:cs typeface="Calibri"/>
                      </a:endParaRPr>
                    </a:p>
                    <a:p>
                      <a:pPr marL="169545" marR="169545" algn="ctr">
                        <a:lnSpc>
                          <a:spcPts val="1015"/>
                        </a:lnSpc>
                        <a:spcAft>
                          <a:spcPts val="0"/>
                        </a:spcAft>
                      </a:pPr>
                      <a:endParaRPr lang="it-IT"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309245" marR="99695" algn="ctr">
                        <a:lnSpc>
                          <a:spcPts val="1015"/>
                        </a:lnSpc>
                        <a:spcAft>
                          <a:spcPts val="0"/>
                        </a:spcAft>
                      </a:pPr>
                      <a:endParaRPr lang="it-IT" sz="1400" dirty="0" smtClean="0">
                        <a:solidFill>
                          <a:srgbClr val="FFFF00"/>
                        </a:solidFill>
                        <a:latin typeface="+mn-lt"/>
                        <a:ea typeface="Calibri"/>
                        <a:cs typeface="Calibri"/>
                      </a:endParaRPr>
                    </a:p>
                    <a:p>
                      <a:pPr marL="309245" marR="99695" algn="ctr">
                        <a:lnSpc>
                          <a:spcPts val="1015"/>
                        </a:lnSpc>
                        <a:spcAft>
                          <a:spcPts val="0"/>
                        </a:spcAft>
                      </a:pPr>
                      <a:r>
                        <a:rPr lang="it-IT" sz="1400" b="1" dirty="0" smtClean="0">
                          <a:solidFill>
                            <a:srgbClr val="FFFF00"/>
                          </a:solidFill>
                          <a:latin typeface="+mn-lt"/>
                          <a:ea typeface="Calibri"/>
                          <a:cs typeface="Calibri"/>
                        </a:rPr>
                        <a:t>Attività</a:t>
                      </a:r>
                      <a:endParaRPr lang="it-IT" sz="1400" dirty="0" smtClean="0">
                        <a:solidFill>
                          <a:srgbClr val="FFFF00"/>
                        </a:solidFill>
                        <a:latin typeface="+mn-lt"/>
                        <a:ea typeface="Calibri"/>
                        <a:cs typeface="Calibri"/>
                      </a:endParaRPr>
                    </a:p>
                    <a:p>
                      <a:pPr marL="309245" marR="99695" algn="ctr">
                        <a:lnSpc>
                          <a:spcPts val="1015"/>
                        </a:lnSpc>
                        <a:spcAft>
                          <a:spcPts val="0"/>
                        </a:spcAft>
                      </a:pPr>
                      <a:r>
                        <a:rPr lang="it-IT" sz="1400" b="1" dirty="0" smtClean="0">
                          <a:solidFill>
                            <a:srgbClr val="FFFF00"/>
                          </a:solidFill>
                          <a:latin typeface="+mn-lt"/>
                          <a:ea typeface="Calibri"/>
                          <a:cs typeface="Calibri"/>
                        </a:rPr>
                        <a:t>(degli alunni e dei docenti)</a:t>
                      </a:r>
                      <a:endParaRPr lang="it-IT" sz="1400" dirty="0" smtClean="0">
                        <a:solidFill>
                          <a:srgbClr val="FFFF00"/>
                        </a:solidFill>
                        <a:latin typeface="+mn-lt"/>
                        <a:ea typeface="Calibri"/>
                        <a:cs typeface="Calibri"/>
                      </a:endParaRPr>
                    </a:p>
                    <a:p>
                      <a:pPr marL="309245" marR="99695" algn="ctr">
                        <a:lnSpc>
                          <a:spcPts val="1015"/>
                        </a:lnSpc>
                        <a:spcAft>
                          <a:spcPts val="0"/>
                        </a:spcAft>
                      </a:pPr>
                      <a:endParaRPr lang="it-IT"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250190" marR="64770">
                        <a:lnSpc>
                          <a:spcPts val="1015"/>
                        </a:lnSpc>
                        <a:spcAft>
                          <a:spcPts val="0"/>
                        </a:spcAft>
                      </a:pPr>
                      <a:endParaRPr lang="it-IT" sz="1400" dirty="0" smtClean="0">
                        <a:solidFill>
                          <a:srgbClr val="FFFF00"/>
                        </a:solidFill>
                        <a:latin typeface="+mn-lt"/>
                        <a:ea typeface="Calibri"/>
                        <a:cs typeface="Calibri"/>
                      </a:endParaRPr>
                    </a:p>
                    <a:p>
                      <a:pPr marL="250190" marR="64770" indent="0" algn="l" defTabSz="914400" rtl="0" eaLnBrk="1" fontAlgn="auto" latinLnBrk="0" hangingPunct="1">
                        <a:lnSpc>
                          <a:spcPts val="1015"/>
                        </a:lnSpc>
                        <a:spcBef>
                          <a:spcPts val="0"/>
                        </a:spcBef>
                        <a:spcAft>
                          <a:spcPts val="0"/>
                        </a:spcAft>
                        <a:buClrTx/>
                        <a:buSzTx/>
                        <a:buFontTx/>
                        <a:buNone/>
                        <a:tabLst/>
                        <a:defRPr/>
                      </a:pPr>
                      <a:r>
                        <a:rPr lang="en-US" sz="1400" b="1" dirty="0" err="1" smtClean="0">
                          <a:solidFill>
                            <a:srgbClr val="FFFF00"/>
                          </a:solidFill>
                          <a:latin typeface="+mn-lt"/>
                          <a:ea typeface="Calibri"/>
                          <a:cs typeface="Calibri"/>
                        </a:rPr>
                        <a:t>Strumenti</a:t>
                      </a:r>
                      <a:endParaRPr lang="it-IT" sz="1400" dirty="0" smtClean="0">
                        <a:solidFill>
                          <a:srgbClr val="FFFF00"/>
                        </a:solidFill>
                        <a:latin typeface="+mn-lt"/>
                        <a:ea typeface="Calibri"/>
                        <a:cs typeface="Calibri"/>
                      </a:endParaRPr>
                    </a:p>
                    <a:p>
                      <a:pPr marL="250190" marR="64770">
                        <a:lnSpc>
                          <a:spcPts val="1015"/>
                        </a:lnSpc>
                        <a:spcAft>
                          <a:spcPts val="0"/>
                        </a:spcAft>
                      </a:pPr>
                      <a:endParaRPr lang="it-IT"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222250" marR="210820" indent="41910">
                        <a:lnSpc>
                          <a:spcPts val="1030"/>
                        </a:lnSpc>
                        <a:spcAft>
                          <a:spcPts val="0"/>
                        </a:spcAft>
                      </a:pPr>
                      <a:endParaRPr lang="it-IT" sz="1400" dirty="0" smtClean="0">
                        <a:solidFill>
                          <a:srgbClr val="FFFF00"/>
                        </a:solidFill>
                        <a:latin typeface="+mn-lt"/>
                        <a:ea typeface="Calibri"/>
                        <a:cs typeface="Calibri"/>
                      </a:endParaRPr>
                    </a:p>
                    <a:p>
                      <a:pPr marL="222250" marR="210820" indent="41910" algn="l" defTabSz="914400" rtl="0" eaLnBrk="1" fontAlgn="auto" latinLnBrk="0" hangingPunct="1">
                        <a:lnSpc>
                          <a:spcPts val="1030"/>
                        </a:lnSpc>
                        <a:spcBef>
                          <a:spcPts val="0"/>
                        </a:spcBef>
                        <a:spcAft>
                          <a:spcPts val="0"/>
                        </a:spcAft>
                        <a:buClrTx/>
                        <a:buSzTx/>
                        <a:buFontTx/>
                        <a:buNone/>
                        <a:tabLst/>
                        <a:defRPr/>
                      </a:pPr>
                      <a:r>
                        <a:rPr lang="en-US" sz="1400" b="1" dirty="0" err="1" smtClean="0">
                          <a:solidFill>
                            <a:srgbClr val="FFFF00"/>
                          </a:solidFill>
                          <a:latin typeface="+mn-lt"/>
                          <a:ea typeface="Calibri"/>
                          <a:cs typeface="Calibri"/>
                        </a:rPr>
                        <a:t>Evidenze</a:t>
                      </a:r>
                      <a:r>
                        <a:rPr lang="en-US" sz="1400" b="1" dirty="0" smtClean="0">
                          <a:solidFill>
                            <a:srgbClr val="FFFF00"/>
                          </a:solidFill>
                          <a:latin typeface="+mn-lt"/>
                          <a:ea typeface="Calibri"/>
                          <a:cs typeface="Calibri"/>
                        </a:rPr>
                        <a:t> </a:t>
                      </a:r>
                      <a:r>
                        <a:rPr lang="en-US" sz="1400" b="1" dirty="0" err="1" smtClean="0">
                          <a:solidFill>
                            <a:srgbClr val="FFFF00"/>
                          </a:solidFill>
                          <a:latin typeface="+mn-lt"/>
                          <a:ea typeface="Calibri"/>
                          <a:cs typeface="Calibri"/>
                        </a:rPr>
                        <a:t>osservabili</a:t>
                      </a:r>
                      <a:endParaRPr lang="it-IT" sz="1400" dirty="0" smtClean="0">
                        <a:solidFill>
                          <a:srgbClr val="FFFF00"/>
                        </a:solidFill>
                        <a:latin typeface="+mn-lt"/>
                        <a:ea typeface="Calibri"/>
                        <a:cs typeface="Calibri"/>
                      </a:endParaRPr>
                    </a:p>
                    <a:p>
                      <a:pPr marL="222250" marR="210820" indent="41910">
                        <a:lnSpc>
                          <a:spcPts val="1030"/>
                        </a:lnSpc>
                        <a:spcAft>
                          <a:spcPts val="0"/>
                        </a:spcAft>
                      </a:pPr>
                      <a:endParaRPr lang="it-IT"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76200" marR="76200" algn="ctr">
                        <a:lnSpc>
                          <a:spcPts val="1015"/>
                        </a:lnSpc>
                        <a:spcAft>
                          <a:spcPts val="0"/>
                        </a:spcAft>
                      </a:pPr>
                      <a:endParaRPr lang="it-IT" sz="1400" dirty="0" smtClean="0">
                        <a:solidFill>
                          <a:srgbClr val="FFFF00"/>
                        </a:solidFill>
                        <a:latin typeface="+mn-lt"/>
                        <a:ea typeface="Calibri"/>
                        <a:cs typeface="Calibri"/>
                      </a:endParaRPr>
                    </a:p>
                    <a:p>
                      <a:pPr marL="76200" marR="76200" indent="0" algn="ctr" defTabSz="914400" rtl="0" eaLnBrk="1" fontAlgn="auto" latinLnBrk="0" hangingPunct="1">
                        <a:lnSpc>
                          <a:spcPts val="1015"/>
                        </a:lnSpc>
                        <a:spcBef>
                          <a:spcPts val="0"/>
                        </a:spcBef>
                        <a:spcAft>
                          <a:spcPts val="0"/>
                        </a:spcAft>
                        <a:buClrTx/>
                        <a:buSzTx/>
                        <a:buFontTx/>
                        <a:buNone/>
                        <a:tabLst/>
                        <a:defRPr/>
                      </a:pPr>
                      <a:r>
                        <a:rPr lang="en-US" sz="1400" b="1" dirty="0" err="1" smtClean="0">
                          <a:solidFill>
                            <a:srgbClr val="FFFF00"/>
                          </a:solidFill>
                          <a:latin typeface="+mn-lt"/>
                          <a:ea typeface="Calibri"/>
                          <a:cs typeface="Calibri"/>
                        </a:rPr>
                        <a:t>Esiti</a:t>
                      </a:r>
                      <a:r>
                        <a:rPr lang="en-US" sz="1400" b="1" dirty="0" smtClean="0">
                          <a:solidFill>
                            <a:srgbClr val="FFFF00"/>
                          </a:solidFill>
                          <a:latin typeface="+mn-lt"/>
                          <a:ea typeface="Calibri"/>
                          <a:cs typeface="Calibri"/>
                        </a:rPr>
                        <a:t> </a:t>
                      </a:r>
                      <a:r>
                        <a:rPr lang="en-US" sz="1400" b="1" dirty="0" err="1" smtClean="0">
                          <a:solidFill>
                            <a:srgbClr val="FFFF00"/>
                          </a:solidFill>
                          <a:latin typeface="+mn-lt"/>
                          <a:ea typeface="Calibri"/>
                          <a:cs typeface="Calibri"/>
                        </a:rPr>
                        <a:t>attesi</a:t>
                      </a:r>
                      <a:endParaRPr lang="it-IT" sz="1400" dirty="0" smtClean="0">
                        <a:solidFill>
                          <a:srgbClr val="FFFF00"/>
                        </a:solidFill>
                        <a:latin typeface="+mn-lt"/>
                        <a:ea typeface="Calibri"/>
                        <a:cs typeface="Calibri"/>
                      </a:endParaRPr>
                    </a:p>
                    <a:p>
                      <a:pPr marL="76200" marR="76200" algn="ctr">
                        <a:lnSpc>
                          <a:spcPts val="1015"/>
                        </a:lnSpc>
                        <a:spcAft>
                          <a:spcPts val="0"/>
                        </a:spcAft>
                      </a:pPr>
                      <a:endParaRPr lang="it-IT"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76200" marR="76200" algn="ctr">
                        <a:lnSpc>
                          <a:spcPts val="1015"/>
                        </a:lnSpc>
                        <a:spcAft>
                          <a:spcPts val="0"/>
                        </a:spcAft>
                      </a:pPr>
                      <a:endParaRPr lang="it-IT" sz="1400" dirty="0" smtClean="0">
                        <a:solidFill>
                          <a:srgbClr val="FFFF00"/>
                        </a:solidFill>
                        <a:latin typeface="+mn-lt"/>
                        <a:ea typeface="Calibri"/>
                        <a:cs typeface="Calibri"/>
                      </a:endParaRPr>
                    </a:p>
                    <a:p>
                      <a:pPr marL="76200" marR="76200" indent="0" algn="ctr" defTabSz="914400" rtl="0" eaLnBrk="1" fontAlgn="auto" latinLnBrk="0" hangingPunct="1">
                        <a:lnSpc>
                          <a:spcPts val="1015"/>
                        </a:lnSpc>
                        <a:spcBef>
                          <a:spcPts val="0"/>
                        </a:spcBef>
                        <a:spcAft>
                          <a:spcPts val="0"/>
                        </a:spcAft>
                        <a:buClrTx/>
                        <a:buSzTx/>
                        <a:buFontTx/>
                        <a:buNone/>
                        <a:tabLst/>
                        <a:defRPr/>
                      </a:pPr>
                      <a:r>
                        <a:rPr lang="en-US" sz="1400" b="1" dirty="0" smtClean="0">
                          <a:solidFill>
                            <a:srgbClr val="FFFF00"/>
                          </a:solidFill>
                          <a:latin typeface="+mn-lt"/>
                          <a:ea typeface="Calibri"/>
                          <a:cs typeface="Calibri"/>
                        </a:rPr>
                        <a:t>Tempi</a:t>
                      </a:r>
                      <a:endParaRPr lang="it-IT" sz="1400" dirty="0" smtClean="0">
                        <a:solidFill>
                          <a:srgbClr val="FFFF00"/>
                        </a:solidFill>
                        <a:latin typeface="+mn-lt"/>
                        <a:ea typeface="Calibri"/>
                        <a:cs typeface="Calibri"/>
                      </a:endParaRPr>
                    </a:p>
                    <a:p>
                      <a:pPr marL="76200" marR="76200" algn="ctr">
                        <a:lnSpc>
                          <a:spcPts val="1015"/>
                        </a:lnSpc>
                        <a:spcAft>
                          <a:spcPts val="0"/>
                        </a:spcAft>
                      </a:pPr>
                      <a:endParaRPr lang="it-IT"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206375" marR="107950">
                        <a:lnSpc>
                          <a:spcPts val="1015"/>
                        </a:lnSpc>
                        <a:spcAft>
                          <a:spcPts val="0"/>
                        </a:spcAft>
                      </a:pPr>
                      <a:endParaRPr lang="it-IT" sz="1400" dirty="0" smtClean="0">
                        <a:solidFill>
                          <a:srgbClr val="FFFF00"/>
                        </a:solidFill>
                        <a:latin typeface="+mn-lt"/>
                        <a:ea typeface="Calibri"/>
                        <a:cs typeface="Calibri"/>
                      </a:endParaRPr>
                    </a:p>
                    <a:p>
                      <a:pPr marL="206375" marR="107950" indent="0" algn="l" defTabSz="914400" rtl="0" eaLnBrk="1" fontAlgn="auto" latinLnBrk="0" hangingPunct="1">
                        <a:lnSpc>
                          <a:spcPts val="1015"/>
                        </a:lnSpc>
                        <a:spcBef>
                          <a:spcPts val="0"/>
                        </a:spcBef>
                        <a:spcAft>
                          <a:spcPts val="0"/>
                        </a:spcAft>
                        <a:buClrTx/>
                        <a:buSzTx/>
                        <a:buFontTx/>
                        <a:buNone/>
                        <a:tabLst/>
                        <a:defRPr/>
                      </a:pPr>
                      <a:r>
                        <a:rPr lang="en-US" sz="1400" b="1" dirty="0" err="1" smtClean="0">
                          <a:solidFill>
                            <a:srgbClr val="FFFF00"/>
                          </a:solidFill>
                          <a:latin typeface="+mn-lt"/>
                          <a:ea typeface="Calibri"/>
                          <a:cs typeface="Calibri"/>
                        </a:rPr>
                        <a:t>Valutazione</a:t>
                      </a:r>
                      <a:endParaRPr lang="it-IT" sz="1400" dirty="0" smtClean="0">
                        <a:solidFill>
                          <a:srgbClr val="FFFF00"/>
                        </a:solidFill>
                        <a:latin typeface="+mn-lt"/>
                        <a:ea typeface="Calibri"/>
                        <a:cs typeface="Calibri"/>
                      </a:endParaRPr>
                    </a:p>
                    <a:p>
                      <a:pPr marL="206375" marR="107950">
                        <a:lnSpc>
                          <a:spcPts val="1015"/>
                        </a:lnSpc>
                        <a:spcAft>
                          <a:spcPts val="0"/>
                        </a:spcAft>
                      </a:pPr>
                      <a:endParaRPr lang="it-IT"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379460">
                <a:tc>
                  <a:txBody>
                    <a:bodyPr/>
                    <a:lstStyle/>
                    <a:p>
                      <a:pPr marL="635" algn="ctr">
                        <a:lnSpc>
                          <a:spcPts val="1025"/>
                        </a:lnSpc>
                        <a:spcAft>
                          <a:spcPts val="0"/>
                        </a:spcAft>
                      </a:pPr>
                      <a:endParaRPr lang="it-IT" sz="1400" dirty="0" smtClean="0">
                        <a:solidFill>
                          <a:srgbClr val="FFFF00"/>
                        </a:solidFill>
                        <a:latin typeface="+mn-lt"/>
                        <a:ea typeface="Calibri"/>
                        <a:cs typeface="Calibri"/>
                      </a:endParaRPr>
                    </a:p>
                    <a:p>
                      <a:pPr marL="635" marR="0" indent="0" algn="ctr" defTabSz="914400" rtl="0" eaLnBrk="1" fontAlgn="auto" latinLnBrk="0" hangingPunct="1">
                        <a:lnSpc>
                          <a:spcPts val="1025"/>
                        </a:lnSpc>
                        <a:spcBef>
                          <a:spcPts val="0"/>
                        </a:spcBef>
                        <a:spcAft>
                          <a:spcPts val="0"/>
                        </a:spcAft>
                        <a:buClrTx/>
                        <a:buSzTx/>
                        <a:buFontTx/>
                        <a:buNone/>
                        <a:tabLst/>
                        <a:defRPr/>
                      </a:pPr>
                      <a:r>
                        <a:rPr lang="en-US" sz="1400" b="1" dirty="0" smtClean="0">
                          <a:solidFill>
                            <a:srgbClr val="FFFF00"/>
                          </a:solidFill>
                          <a:latin typeface="+mn-lt"/>
                          <a:ea typeface="Calibri"/>
                          <a:cs typeface="Calibri"/>
                        </a:rPr>
                        <a:t>1</a:t>
                      </a:r>
                      <a:endParaRPr lang="it-IT" sz="1400" dirty="0" smtClean="0">
                        <a:solidFill>
                          <a:srgbClr val="FFFF00"/>
                        </a:solidFill>
                        <a:latin typeface="+mn-lt"/>
                        <a:ea typeface="Calibri"/>
                        <a:cs typeface="Calibri"/>
                      </a:endParaRPr>
                    </a:p>
                    <a:p>
                      <a:pPr marL="635" algn="ctr">
                        <a:lnSpc>
                          <a:spcPts val="1025"/>
                        </a:lnSpc>
                        <a:spcAft>
                          <a:spcPts val="0"/>
                        </a:spcAft>
                      </a:pPr>
                      <a:endParaRPr lang="it-IT"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40640" marR="62865">
                        <a:spcAft>
                          <a:spcPts val="0"/>
                        </a:spcAft>
                      </a:pPr>
                      <a:endParaRPr lang="it-IT" sz="140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8115" marR="64770" indent="-80010">
                        <a:spcAft>
                          <a:spcPts val="0"/>
                        </a:spcAft>
                      </a:pPr>
                      <a:endParaRPr lang="it-IT"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43180">
                        <a:spcAft>
                          <a:spcPts val="0"/>
                        </a:spcAft>
                      </a:pPr>
                      <a:endParaRPr lang="it-IT"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6200" marR="76200" algn="ctr">
                        <a:spcAft>
                          <a:spcPts val="0"/>
                        </a:spcAft>
                      </a:pPr>
                      <a:endParaRPr lang="it-IT"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2085" marR="107950">
                        <a:lnSpc>
                          <a:spcPts val="1025"/>
                        </a:lnSpc>
                        <a:spcAft>
                          <a:spcPts val="0"/>
                        </a:spcAft>
                      </a:pPr>
                      <a:endParaRPr lang="en-US"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401955">
                        <a:spcAft>
                          <a:spcPts val="0"/>
                        </a:spcAft>
                      </a:pPr>
                      <a:endParaRPr lang="en-US"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019">
                <a:tc>
                  <a:txBody>
                    <a:bodyPr/>
                    <a:lstStyle/>
                    <a:p>
                      <a:pPr marL="635" algn="ctr">
                        <a:lnSpc>
                          <a:spcPts val="1015"/>
                        </a:lnSpc>
                        <a:spcAft>
                          <a:spcPts val="0"/>
                        </a:spcAft>
                      </a:pPr>
                      <a:endParaRPr lang="it-IT" sz="1400" dirty="0" smtClean="0">
                        <a:solidFill>
                          <a:srgbClr val="FFFF00"/>
                        </a:solidFill>
                        <a:latin typeface="+mn-lt"/>
                        <a:ea typeface="Calibri"/>
                        <a:cs typeface="Calibri"/>
                      </a:endParaRPr>
                    </a:p>
                    <a:p>
                      <a:pPr marL="635" marR="0" indent="0" algn="ctr" defTabSz="914400" rtl="0" eaLnBrk="1" fontAlgn="auto" latinLnBrk="0" hangingPunct="1">
                        <a:lnSpc>
                          <a:spcPts val="1015"/>
                        </a:lnSpc>
                        <a:spcBef>
                          <a:spcPts val="0"/>
                        </a:spcBef>
                        <a:spcAft>
                          <a:spcPts val="0"/>
                        </a:spcAft>
                        <a:buClrTx/>
                        <a:buSzTx/>
                        <a:buFontTx/>
                        <a:buNone/>
                        <a:tabLst/>
                        <a:defRPr/>
                      </a:pPr>
                      <a:r>
                        <a:rPr lang="en-US" sz="1400" b="1" dirty="0" smtClean="0">
                          <a:solidFill>
                            <a:srgbClr val="FFFF00"/>
                          </a:solidFill>
                          <a:latin typeface="+mn-lt"/>
                          <a:ea typeface="Calibri"/>
                          <a:cs typeface="Calibri"/>
                        </a:rPr>
                        <a:t>2</a:t>
                      </a:r>
                      <a:endParaRPr lang="it-IT" sz="1400" dirty="0" smtClean="0">
                        <a:solidFill>
                          <a:srgbClr val="FFFF00"/>
                        </a:solidFill>
                        <a:latin typeface="+mn-lt"/>
                        <a:ea typeface="Calibri"/>
                        <a:cs typeface="Calibri"/>
                      </a:endParaRPr>
                    </a:p>
                    <a:p>
                      <a:pPr marL="635" algn="ctr">
                        <a:lnSpc>
                          <a:spcPts val="1015"/>
                        </a:lnSpc>
                        <a:spcAft>
                          <a:spcPts val="0"/>
                        </a:spcAft>
                      </a:pPr>
                      <a:endParaRPr lang="it-IT"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40640" marR="45720">
                        <a:spcAft>
                          <a:spcPts val="0"/>
                        </a:spcAft>
                      </a:pPr>
                      <a:endParaRPr lang="it-IT" sz="140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275" marR="44450">
                        <a:lnSpc>
                          <a:spcPts val="1030"/>
                        </a:lnSpc>
                        <a:spcAft>
                          <a:spcPts val="0"/>
                        </a:spcAft>
                      </a:pPr>
                      <a:endParaRPr lang="it-IT" sz="140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185420">
                        <a:spcAft>
                          <a:spcPts val="0"/>
                        </a:spcAft>
                      </a:pPr>
                      <a:r>
                        <a:rPr lang="it-IT" sz="1400">
                          <a:solidFill>
                            <a:srgbClr val="FFFF00"/>
                          </a:solidFill>
                          <a:latin typeface="+mn-lt"/>
                          <a:ea typeface="Calibri"/>
                          <a:cs typeface="Calibri"/>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107950">
                        <a:spcAft>
                          <a:spcPts val="0"/>
                        </a:spcAft>
                      </a:pPr>
                      <a:endParaRPr lang="it-IT"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107950">
                        <a:lnSpc>
                          <a:spcPts val="1015"/>
                        </a:lnSpc>
                        <a:spcAft>
                          <a:spcPts val="0"/>
                        </a:spcAft>
                      </a:pPr>
                      <a:endParaRPr lang="en-US"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36830">
                        <a:lnSpc>
                          <a:spcPts val="1030"/>
                        </a:lnSpc>
                        <a:spcAft>
                          <a:spcPts val="0"/>
                        </a:spcAft>
                      </a:pPr>
                      <a:endParaRPr lang="it-IT"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302">
                <a:tc>
                  <a:txBody>
                    <a:bodyPr/>
                    <a:lstStyle/>
                    <a:p>
                      <a:pPr marL="635" algn="ctr">
                        <a:lnSpc>
                          <a:spcPts val="1025"/>
                        </a:lnSpc>
                        <a:spcAft>
                          <a:spcPts val="0"/>
                        </a:spcAft>
                      </a:pPr>
                      <a:endParaRPr lang="it-IT" sz="1400" dirty="0" smtClean="0">
                        <a:solidFill>
                          <a:srgbClr val="FFFF00"/>
                        </a:solidFill>
                        <a:latin typeface="+mn-lt"/>
                        <a:ea typeface="Calibri"/>
                        <a:cs typeface="Calibri"/>
                      </a:endParaRPr>
                    </a:p>
                    <a:p>
                      <a:pPr marL="635" marR="0" indent="0" algn="ctr" defTabSz="914400" rtl="0" eaLnBrk="1" fontAlgn="auto" latinLnBrk="0" hangingPunct="1">
                        <a:lnSpc>
                          <a:spcPts val="1025"/>
                        </a:lnSpc>
                        <a:spcBef>
                          <a:spcPts val="0"/>
                        </a:spcBef>
                        <a:spcAft>
                          <a:spcPts val="0"/>
                        </a:spcAft>
                        <a:buClrTx/>
                        <a:buSzTx/>
                        <a:buFontTx/>
                        <a:buNone/>
                        <a:tabLst/>
                        <a:defRPr/>
                      </a:pPr>
                      <a:r>
                        <a:rPr lang="en-US" sz="1400" b="1" dirty="0" smtClean="0">
                          <a:solidFill>
                            <a:srgbClr val="FFFF00"/>
                          </a:solidFill>
                          <a:latin typeface="+mn-lt"/>
                          <a:ea typeface="Calibri"/>
                          <a:cs typeface="Calibri"/>
                        </a:rPr>
                        <a:t>3</a:t>
                      </a:r>
                      <a:endParaRPr lang="it-IT" sz="1400" dirty="0" smtClean="0">
                        <a:solidFill>
                          <a:srgbClr val="FFFF00"/>
                        </a:solidFill>
                        <a:latin typeface="+mn-lt"/>
                        <a:ea typeface="Calibri"/>
                        <a:cs typeface="Calibri"/>
                      </a:endParaRPr>
                    </a:p>
                    <a:p>
                      <a:pPr marL="635" algn="ctr">
                        <a:lnSpc>
                          <a:spcPts val="1025"/>
                        </a:lnSpc>
                        <a:spcAft>
                          <a:spcPts val="0"/>
                        </a:spcAft>
                      </a:pPr>
                      <a:endParaRPr lang="it-IT"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40640" marR="69215">
                        <a:spcAft>
                          <a:spcPts val="0"/>
                        </a:spcAft>
                      </a:pPr>
                      <a:endParaRPr lang="it-IT" sz="140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 marR="88265" indent="-635">
                        <a:spcAft>
                          <a:spcPts val="0"/>
                        </a:spcAft>
                      </a:pPr>
                      <a:endParaRPr lang="it-IT" sz="140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52070" indent="-635">
                        <a:spcAft>
                          <a:spcPts val="0"/>
                        </a:spcAft>
                      </a:pPr>
                      <a:endParaRPr lang="it-IT" sz="140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58420">
                        <a:spcAft>
                          <a:spcPts val="0"/>
                        </a:spcAft>
                      </a:pPr>
                      <a:endParaRPr lang="it-IT" sz="140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107950">
                        <a:lnSpc>
                          <a:spcPts val="1025"/>
                        </a:lnSpc>
                        <a:spcAft>
                          <a:spcPts val="0"/>
                        </a:spcAft>
                      </a:pPr>
                      <a:endParaRPr lang="en-US"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73660">
                        <a:spcAft>
                          <a:spcPts val="0"/>
                        </a:spcAft>
                      </a:pPr>
                      <a:endParaRPr lang="it-IT" sz="1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CasellaDiTesto 5"/>
          <p:cNvSpPr txBox="1"/>
          <p:nvPr/>
        </p:nvSpPr>
        <p:spPr>
          <a:xfrm>
            <a:off x="107504" y="4653136"/>
            <a:ext cx="8856984" cy="2246769"/>
          </a:xfrm>
          <a:prstGeom prst="rect">
            <a:avLst/>
          </a:prstGeom>
          <a:noFill/>
        </p:spPr>
        <p:txBody>
          <a:bodyPr wrap="square" rtlCol="0">
            <a:spAutoFit/>
          </a:bodyPr>
          <a:lstStyle/>
          <a:p>
            <a:pPr algn="just"/>
            <a:r>
              <a:rPr lang="it-IT" sz="2800" b="1" dirty="0" smtClean="0">
                <a:solidFill>
                  <a:srgbClr val="FFFF00"/>
                </a:solidFill>
                <a:cs typeface="Arial" pitchFamily="34" charset="0"/>
              </a:rPr>
              <a:t>Il piano di lavoro </a:t>
            </a:r>
            <a:r>
              <a:rPr lang="it-IT" sz="2800" dirty="0" smtClean="0">
                <a:solidFill>
                  <a:srgbClr val="FFFF00"/>
                </a:solidFill>
                <a:cs typeface="Arial" pitchFamily="34" charset="0"/>
              </a:rPr>
              <a:t>illustra nel dettaglio ogni fase, specificando le attività, gli strumenti, le evidenze osservabili (Traguardi per lo sviluppo delle competenze), gli esiti attesi, i tempi previsti per lo svolgimento delle suddette attività, gli oggetti e i criteri di valutazione.</a:t>
            </a:r>
            <a:endParaRPr lang="it-IT" sz="2800" b="1" dirty="0" smtClean="0">
              <a:solidFill>
                <a:srgbClr val="FFFF00"/>
              </a:solidFill>
              <a:cs typeface="Arial" pitchFamily="34" charset="0"/>
            </a:endParaRPr>
          </a:p>
        </p:txBody>
      </p:sp>
    </p:spTree>
    <p:extLst>
      <p:ext uri="{BB962C8B-B14F-4D97-AF65-F5344CB8AC3E}">
        <p14:creationId xmlns:p14="http://schemas.microsoft.com/office/powerpoint/2010/main" val="28592354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99592" y="548680"/>
            <a:ext cx="7272808" cy="646331"/>
          </a:xfrm>
          <a:prstGeom prst="rect">
            <a:avLst/>
          </a:prstGeom>
          <a:noFill/>
        </p:spPr>
        <p:txBody>
          <a:bodyPr wrap="square" rtlCol="0">
            <a:spAutoFit/>
          </a:bodyPr>
          <a:lstStyle/>
          <a:p>
            <a:pPr>
              <a:buFont typeface="Arial" pitchFamily="34" charset="0"/>
              <a:buChar char="•"/>
            </a:pPr>
            <a:endParaRPr lang="it-IT" dirty="0" smtClean="0">
              <a:latin typeface="Arial" pitchFamily="34" charset="0"/>
              <a:cs typeface="Arial" pitchFamily="34" charset="0"/>
            </a:endParaRPr>
          </a:p>
          <a:p>
            <a:endParaRPr lang="it-IT" dirty="0">
              <a:latin typeface="Arial" pitchFamily="34" charset="0"/>
              <a:cs typeface="Arial" pitchFamily="34" charset="0"/>
            </a:endParaRPr>
          </a:p>
        </p:txBody>
      </p:sp>
      <p:sp>
        <p:nvSpPr>
          <p:cNvPr id="3" name="CasellaDiTesto 2"/>
          <p:cNvSpPr txBox="1"/>
          <p:nvPr/>
        </p:nvSpPr>
        <p:spPr>
          <a:xfrm>
            <a:off x="1259632" y="404664"/>
            <a:ext cx="6552728" cy="584775"/>
          </a:xfrm>
          <a:prstGeom prst="rect">
            <a:avLst/>
          </a:prstGeom>
          <a:noFill/>
        </p:spPr>
        <p:txBody>
          <a:bodyPr wrap="square" rtlCol="0">
            <a:spAutoFit/>
          </a:bodyPr>
          <a:lstStyle/>
          <a:p>
            <a:pPr algn="ctr"/>
            <a:r>
              <a:rPr lang="it-IT" sz="3200" b="1" dirty="0" smtClean="0">
                <a:solidFill>
                  <a:srgbClr val="FFFF00"/>
                </a:solidFill>
                <a:cs typeface="Arial" pitchFamily="34" charset="0"/>
              </a:rPr>
              <a:t>IL DIAGRAMMA </a:t>
            </a:r>
            <a:r>
              <a:rPr lang="it-IT" sz="3200" b="1" dirty="0" err="1" smtClean="0">
                <a:solidFill>
                  <a:srgbClr val="FFFF00"/>
                </a:solidFill>
                <a:cs typeface="Arial" pitchFamily="34" charset="0"/>
              </a:rPr>
              <a:t>DI</a:t>
            </a:r>
            <a:r>
              <a:rPr lang="it-IT" sz="3200" b="1" dirty="0" smtClean="0">
                <a:solidFill>
                  <a:srgbClr val="FFFF00"/>
                </a:solidFill>
                <a:cs typeface="Arial" pitchFamily="34" charset="0"/>
              </a:rPr>
              <a:t> GANTT</a:t>
            </a:r>
            <a:endParaRPr lang="it-IT" sz="3200" b="1" dirty="0">
              <a:solidFill>
                <a:srgbClr val="FFFF00"/>
              </a:solidFill>
              <a:cs typeface="Arial" pitchFamily="34" charset="0"/>
            </a:endParaRPr>
          </a:p>
        </p:txBody>
      </p:sp>
      <p:sp>
        <p:nvSpPr>
          <p:cNvPr id="4" name="CasellaDiTesto 3"/>
          <p:cNvSpPr txBox="1"/>
          <p:nvPr/>
        </p:nvSpPr>
        <p:spPr>
          <a:xfrm>
            <a:off x="888252" y="1556792"/>
            <a:ext cx="7776864" cy="523220"/>
          </a:xfrm>
          <a:prstGeom prst="rect">
            <a:avLst/>
          </a:prstGeom>
          <a:noFill/>
        </p:spPr>
        <p:txBody>
          <a:bodyPr wrap="square" rtlCol="0">
            <a:spAutoFit/>
          </a:bodyPr>
          <a:lstStyle/>
          <a:p>
            <a:r>
              <a:rPr lang="it-IT" sz="2800" dirty="0" err="1" smtClean="0">
                <a:solidFill>
                  <a:srgbClr val="FFFF00"/>
                </a:solidFill>
                <a:cs typeface="Arial" pitchFamily="34" charset="0"/>
              </a:rPr>
              <a:t>Calendarizzazione</a:t>
            </a:r>
            <a:r>
              <a:rPr lang="it-IT" sz="2800" dirty="0" smtClean="0">
                <a:solidFill>
                  <a:srgbClr val="FFFF00"/>
                </a:solidFill>
                <a:cs typeface="Arial" pitchFamily="34" charset="0"/>
              </a:rPr>
              <a:t> delle attività previste</a:t>
            </a:r>
            <a:r>
              <a:rPr lang="it-IT" sz="2800" dirty="0" smtClean="0">
                <a:cs typeface="Arial" pitchFamily="34" charset="0"/>
              </a:rPr>
              <a:t>.</a:t>
            </a:r>
            <a:endParaRPr lang="it-IT" sz="2800" dirty="0">
              <a:cs typeface="Arial" pitchFamily="34" charset="0"/>
            </a:endParaRPr>
          </a:p>
        </p:txBody>
      </p:sp>
      <p:graphicFrame>
        <p:nvGraphicFramePr>
          <p:cNvPr id="5" name="Tabella 4"/>
          <p:cNvGraphicFramePr>
            <a:graphicFrameLocks noGrp="1"/>
          </p:cNvGraphicFramePr>
          <p:nvPr>
            <p:extLst>
              <p:ext uri="{D42A27DB-BD31-4B8C-83A1-F6EECF244321}">
                <p14:modId xmlns:p14="http://schemas.microsoft.com/office/powerpoint/2010/main" val="1436947849"/>
              </p:ext>
            </p:extLst>
          </p:nvPr>
        </p:nvGraphicFramePr>
        <p:xfrm>
          <a:off x="827585" y="2132857"/>
          <a:ext cx="7272808" cy="4032448"/>
        </p:xfrm>
        <a:graphic>
          <a:graphicData uri="http://schemas.openxmlformats.org/drawingml/2006/table">
            <a:tbl>
              <a:tblPr/>
              <a:tblGrid>
                <a:gridCol w="1932081"/>
                <a:gridCol w="1781095"/>
                <a:gridCol w="1779816"/>
                <a:gridCol w="1779816"/>
              </a:tblGrid>
              <a:tr h="493482">
                <a:tc>
                  <a:txBody>
                    <a:bodyPr/>
                    <a:lstStyle/>
                    <a:p>
                      <a:pPr>
                        <a:spcAft>
                          <a:spcPts val="0"/>
                        </a:spcAft>
                      </a:pPr>
                      <a:endParaRPr lang="it-IT" sz="1100" dirty="0">
                        <a:latin typeface="Calibri"/>
                        <a:ea typeface="Calibri"/>
                        <a:cs typeface="Calibri"/>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3">
                  <a:txBody>
                    <a:bodyPr/>
                    <a:lstStyle/>
                    <a:p>
                      <a:pPr marL="1170940" marR="1171575" algn="ctr">
                        <a:lnSpc>
                          <a:spcPts val="1020"/>
                        </a:lnSpc>
                        <a:spcAft>
                          <a:spcPts val="0"/>
                        </a:spcAft>
                      </a:pPr>
                      <a:endParaRPr lang="en-US" sz="1200" b="1" dirty="0" smtClean="0">
                        <a:solidFill>
                          <a:srgbClr val="FFFF00"/>
                        </a:solidFill>
                        <a:latin typeface="Arial Narrow"/>
                        <a:ea typeface="Calibri"/>
                        <a:cs typeface="Calibri"/>
                      </a:endParaRPr>
                    </a:p>
                    <a:p>
                      <a:pPr marL="1170940" marR="1171575" algn="ctr">
                        <a:lnSpc>
                          <a:spcPts val="1020"/>
                        </a:lnSpc>
                        <a:spcAft>
                          <a:spcPts val="0"/>
                        </a:spcAft>
                      </a:pPr>
                      <a:r>
                        <a:rPr lang="en-US" sz="2800" b="1" dirty="0" smtClean="0">
                          <a:solidFill>
                            <a:srgbClr val="FFFF00"/>
                          </a:solidFill>
                          <a:latin typeface="+mn-lt"/>
                          <a:ea typeface="Calibri"/>
                          <a:cs typeface="Calibri"/>
                        </a:rPr>
                        <a:t>Tempi</a:t>
                      </a:r>
                      <a:endParaRPr lang="it-IT" sz="28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it-IT"/>
                    </a:p>
                  </a:txBody>
                  <a:tcPr/>
                </a:tc>
                <a:tc hMerge="1">
                  <a:txBody>
                    <a:bodyPr/>
                    <a:lstStyle/>
                    <a:p>
                      <a:endParaRPr lang="it-IT"/>
                    </a:p>
                  </a:txBody>
                  <a:tcPr/>
                </a:tc>
              </a:tr>
              <a:tr h="493482">
                <a:tc>
                  <a:txBody>
                    <a:bodyPr/>
                    <a:lstStyle/>
                    <a:p>
                      <a:pPr marL="368935" marR="369570" algn="ctr">
                        <a:lnSpc>
                          <a:spcPts val="1015"/>
                        </a:lnSpc>
                        <a:spcAft>
                          <a:spcPts val="0"/>
                        </a:spcAft>
                      </a:pPr>
                      <a:endParaRPr lang="en-US" sz="2800" b="1" dirty="0" smtClean="0">
                        <a:solidFill>
                          <a:srgbClr val="FFFF00"/>
                        </a:solidFill>
                        <a:latin typeface="+mn-lt"/>
                        <a:ea typeface="Calibri"/>
                        <a:cs typeface="Calibri"/>
                      </a:endParaRPr>
                    </a:p>
                    <a:p>
                      <a:pPr marL="368935" marR="369570" algn="ctr">
                        <a:lnSpc>
                          <a:spcPts val="1015"/>
                        </a:lnSpc>
                        <a:spcAft>
                          <a:spcPts val="0"/>
                        </a:spcAft>
                      </a:pPr>
                      <a:r>
                        <a:rPr lang="en-US" sz="2800" b="1" dirty="0" err="1" smtClean="0">
                          <a:solidFill>
                            <a:srgbClr val="FFFF00"/>
                          </a:solidFill>
                          <a:latin typeface="+mn-lt"/>
                          <a:ea typeface="Calibri"/>
                          <a:cs typeface="Calibri"/>
                        </a:rPr>
                        <a:t>Fasi</a:t>
                      </a:r>
                      <a:endParaRPr lang="it-IT" sz="28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64135">
                        <a:lnSpc>
                          <a:spcPts val="1015"/>
                        </a:lnSpc>
                        <a:spcAft>
                          <a:spcPts val="0"/>
                        </a:spcAft>
                      </a:pPr>
                      <a:endParaRPr lang="en-US" sz="2800" dirty="0" smtClean="0">
                        <a:solidFill>
                          <a:srgbClr val="FFFF00"/>
                        </a:solidFill>
                        <a:latin typeface="+mn-lt"/>
                        <a:ea typeface="Calibri"/>
                        <a:cs typeface="Calibri"/>
                      </a:endParaRPr>
                    </a:p>
                    <a:p>
                      <a:pPr marL="64135">
                        <a:lnSpc>
                          <a:spcPts val="1015"/>
                        </a:lnSpc>
                        <a:spcAft>
                          <a:spcPts val="0"/>
                        </a:spcAft>
                      </a:pPr>
                      <a:r>
                        <a:rPr lang="en-US" sz="2800" dirty="0" err="1" smtClean="0">
                          <a:solidFill>
                            <a:srgbClr val="FFFF00"/>
                          </a:solidFill>
                          <a:latin typeface="+mn-lt"/>
                          <a:ea typeface="Calibri"/>
                          <a:cs typeface="Calibri"/>
                        </a:rPr>
                        <a:t>gennaio</a:t>
                      </a:r>
                      <a:endParaRPr lang="it-IT" sz="28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135">
                        <a:lnSpc>
                          <a:spcPts val="1015"/>
                        </a:lnSpc>
                        <a:spcAft>
                          <a:spcPts val="0"/>
                        </a:spcAft>
                      </a:pPr>
                      <a:endParaRPr lang="en-US" sz="2800" dirty="0" smtClean="0">
                        <a:solidFill>
                          <a:srgbClr val="FFFF00"/>
                        </a:solidFill>
                        <a:latin typeface="+mn-lt"/>
                        <a:ea typeface="Calibri"/>
                        <a:cs typeface="Calibri"/>
                      </a:endParaRPr>
                    </a:p>
                    <a:p>
                      <a:pPr marL="64135">
                        <a:lnSpc>
                          <a:spcPts val="1015"/>
                        </a:lnSpc>
                        <a:spcAft>
                          <a:spcPts val="0"/>
                        </a:spcAft>
                      </a:pPr>
                      <a:r>
                        <a:rPr lang="en-US" sz="2800" dirty="0" err="1" smtClean="0">
                          <a:solidFill>
                            <a:srgbClr val="FFFF00"/>
                          </a:solidFill>
                          <a:latin typeface="+mn-lt"/>
                          <a:ea typeface="Calibri"/>
                          <a:cs typeface="Calibri"/>
                        </a:rPr>
                        <a:t>febbraio</a:t>
                      </a:r>
                      <a:endParaRPr lang="it-IT" sz="28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5405">
                        <a:lnSpc>
                          <a:spcPts val="1015"/>
                        </a:lnSpc>
                        <a:spcAft>
                          <a:spcPts val="0"/>
                        </a:spcAft>
                      </a:pPr>
                      <a:endParaRPr lang="en-US" sz="2800" dirty="0" smtClean="0">
                        <a:solidFill>
                          <a:srgbClr val="FFFF00"/>
                        </a:solidFill>
                        <a:latin typeface="+mn-lt"/>
                        <a:ea typeface="Calibri"/>
                        <a:cs typeface="Calibri"/>
                      </a:endParaRPr>
                    </a:p>
                    <a:p>
                      <a:pPr marL="65405">
                        <a:lnSpc>
                          <a:spcPts val="1015"/>
                        </a:lnSpc>
                        <a:spcAft>
                          <a:spcPts val="0"/>
                        </a:spcAft>
                      </a:pPr>
                      <a:r>
                        <a:rPr lang="en-US" sz="2800" dirty="0" err="1" smtClean="0">
                          <a:solidFill>
                            <a:srgbClr val="FFFF00"/>
                          </a:solidFill>
                          <a:latin typeface="+mn-lt"/>
                          <a:ea typeface="Calibri"/>
                          <a:cs typeface="Calibri"/>
                        </a:rPr>
                        <a:t>marzo</a:t>
                      </a:r>
                      <a:endParaRPr lang="it-IT" sz="28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680">
                <a:tc>
                  <a:txBody>
                    <a:bodyPr/>
                    <a:lstStyle/>
                    <a:p>
                      <a:pPr marL="40640" marR="635" algn="ctr">
                        <a:lnSpc>
                          <a:spcPts val="1015"/>
                        </a:lnSpc>
                        <a:spcAft>
                          <a:spcPts val="0"/>
                        </a:spcAft>
                      </a:pPr>
                      <a:endParaRPr lang="en-US" sz="2800" b="1" dirty="0" smtClean="0">
                        <a:solidFill>
                          <a:srgbClr val="FFFF00"/>
                        </a:solidFill>
                        <a:latin typeface="+mn-lt"/>
                        <a:ea typeface="Calibri"/>
                        <a:cs typeface="Calibri"/>
                      </a:endParaRPr>
                    </a:p>
                    <a:p>
                      <a:pPr marL="40640" marR="635" algn="ctr">
                        <a:lnSpc>
                          <a:spcPts val="1015"/>
                        </a:lnSpc>
                        <a:spcAft>
                          <a:spcPts val="0"/>
                        </a:spcAft>
                      </a:pPr>
                      <a:r>
                        <a:rPr lang="en-US" sz="2800" b="1" dirty="0" smtClean="0">
                          <a:solidFill>
                            <a:srgbClr val="FFFF00"/>
                          </a:solidFill>
                          <a:latin typeface="+mn-lt"/>
                          <a:ea typeface="Calibri"/>
                          <a:cs typeface="Calibri"/>
                        </a:rPr>
                        <a:t>1</a:t>
                      </a:r>
                      <a:endParaRPr lang="it-IT" sz="28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40640" marR="414655" algn="r">
                        <a:lnSpc>
                          <a:spcPts val="1015"/>
                        </a:lnSpc>
                        <a:spcAft>
                          <a:spcPts val="0"/>
                        </a:spcAft>
                      </a:pPr>
                      <a:endParaRPr lang="it-IT" sz="1100" dirty="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dirty="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482">
                <a:tc>
                  <a:txBody>
                    <a:bodyPr/>
                    <a:lstStyle/>
                    <a:p>
                      <a:pPr marL="40640" marR="635" algn="ctr">
                        <a:lnSpc>
                          <a:spcPts val="1015"/>
                        </a:lnSpc>
                        <a:spcAft>
                          <a:spcPts val="0"/>
                        </a:spcAft>
                      </a:pPr>
                      <a:endParaRPr lang="en-US" sz="2800" b="1" dirty="0" smtClean="0">
                        <a:solidFill>
                          <a:srgbClr val="FFFF00"/>
                        </a:solidFill>
                        <a:latin typeface="+mn-lt"/>
                        <a:ea typeface="Calibri"/>
                        <a:cs typeface="Calibri"/>
                      </a:endParaRPr>
                    </a:p>
                    <a:p>
                      <a:pPr marL="40640" marR="635" algn="ctr">
                        <a:lnSpc>
                          <a:spcPts val="1015"/>
                        </a:lnSpc>
                        <a:spcAft>
                          <a:spcPts val="0"/>
                        </a:spcAft>
                      </a:pPr>
                      <a:r>
                        <a:rPr lang="en-US" sz="2800" b="1" dirty="0" smtClean="0">
                          <a:solidFill>
                            <a:srgbClr val="FFFF00"/>
                          </a:solidFill>
                          <a:latin typeface="+mn-lt"/>
                          <a:ea typeface="Calibri"/>
                          <a:cs typeface="Calibri"/>
                        </a:rPr>
                        <a:t>2</a:t>
                      </a:r>
                      <a:endParaRPr lang="it-IT" sz="28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40640" marR="414655" algn="r">
                        <a:lnSpc>
                          <a:spcPts val="1015"/>
                        </a:lnSpc>
                        <a:spcAft>
                          <a:spcPts val="0"/>
                        </a:spcAft>
                      </a:pPr>
                      <a:endParaRPr lang="it-IT" sz="1100" dirty="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dirty="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071">
                <a:tc>
                  <a:txBody>
                    <a:bodyPr/>
                    <a:lstStyle/>
                    <a:p>
                      <a:pPr marL="40640" marR="635" algn="ctr">
                        <a:lnSpc>
                          <a:spcPts val="1015"/>
                        </a:lnSpc>
                        <a:spcAft>
                          <a:spcPts val="0"/>
                        </a:spcAft>
                      </a:pPr>
                      <a:endParaRPr lang="en-US" sz="2800" b="1" dirty="0" smtClean="0">
                        <a:solidFill>
                          <a:srgbClr val="FFFF00"/>
                        </a:solidFill>
                        <a:latin typeface="+mn-lt"/>
                        <a:ea typeface="Calibri"/>
                        <a:cs typeface="Calibri"/>
                      </a:endParaRPr>
                    </a:p>
                    <a:p>
                      <a:pPr marL="40640" marR="635" algn="ctr">
                        <a:lnSpc>
                          <a:spcPts val="1015"/>
                        </a:lnSpc>
                        <a:spcAft>
                          <a:spcPts val="0"/>
                        </a:spcAft>
                      </a:pPr>
                      <a:r>
                        <a:rPr lang="en-US" sz="2800" b="1" dirty="0" smtClean="0">
                          <a:solidFill>
                            <a:srgbClr val="FFFF00"/>
                          </a:solidFill>
                          <a:latin typeface="+mn-lt"/>
                          <a:ea typeface="Calibri"/>
                          <a:cs typeface="Calibri"/>
                        </a:rPr>
                        <a:t>3</a:t>
                      </a:r>
                      <a:endParaRPr lang="it-IT" sz="28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40640" marR="414655" algn="r">
                        <a:lnSpc>
                          <a:spcPts val="1015"/>
                        </a:lnSpc>
                        <a:spcAft>
                          <a:spcPts val="0"/>
                        </a:spcAft>
                      </a:pPr>
                      <a:endParaRPr lang="it-IT" sz="1100" dirty="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414655" algn="r">
                        <a:lnSpc>
                          <a:spcPts val="1015"/>
                        </a:lnSpc>
                        <a:spcAft>
                          <a:spcPts val="0"/>
                        </a:spcAft>
                      </a:pPr>
                      <a:endParaRPr lang="it-IT" sz="1100" dirty="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dirty="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482">
                <a:tc>
                  <a:txBody>
                    <a:bodyPr/>
                    <a:lstStyle/>
                    <a:p>
                      <a:pPr marL="40640" marR="635" algn="ctr">
                        <a:lnSpc>
                          <a:spcPts val="1025"/>
                        </a:lnSpc>
                        <a:spcAft>
                          <a:spcPts val="0"/>
                        </a:spcAft>
                      </a:pPr>
                      <a:endParaRPr lang="en-US" sz="2800" b="1" dirty="0" smtClean="0">
                        <a:solidFill>
                          <a:srgbClr val="FFFF00"/>
                        </a:solidFill>
                        <a:latin typeface="+mn-lt"/>
                        <a:ea typeface="Calibri"/>
                        <a:cs typeface="Calibri"/>
                      </a:endParaRPr>
                    </a:p>
                    <a:p>
                      <a:pPr marL="40640" marR="635" algn="ctr">
                        <a:lnSpc>
                          <a:spcPts val="1025"/>
                        </a:lnSpc>
                        <a:spcAft>
                          <a:spcPts val="0"/>
                        </a:spcAft>
                      </a:pPr>
                      <a:r>
                        <a:rPr lang="en-US" sz="2800" b="1" dirty="0" smtClean="0">
                          <a:solidFill>
                            <a:srgbClr val="FFFF00"/>
                          </a:solidFill>
                          <a:latin typeface="+mn-lt"/>
                          <a:ea typeface="Calibri"/>
                          <a:cs typeface="Calibri"/>
                        </a:rPr>
                        <a:t>4</a:t>
                      </a:r>
                      <a:endParaRPr lang="it-IT" sz="28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spcAft>
                          <a:spcPts val="0"/>
                        </a:spcAft>
                      </a:pPr>
                      <a:endParaRPr lang="en-US" sz="110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414655" algn="r">
                        <a:lnSpc>
                          <a:spcPts val="1025"/>
                        </a:lnSpc>
                        <a:spcAft>
                          <a:spcPts val="0"/>
                        </a:spcAft>
                      </a:pPr>
                      <a:endParaRPr lang="it-IT" sz="1100" dirty="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dirty="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680">
                <a:tc>
                  <a:txBody>
                    <a:bodyPr/>
                    <a:lstStyle/>
                    <a:p>
                      <a:pPr marL="40640" marR="635" algn="ctr">
                        <a:lnSpc>
                          <a:spcPts val="1015"/>
                        </a:lnSpc>
                        <a:spcAft>
                          <a:spcPts val="0"/>
                        </a:spcAft>
                      </a:pPr>
                      <a:endParaRPr lang="en-US" sz="2800" b="1" dirty="0" smtClean="0">
                        <a:solidFill>
                          <a:srgbClr val="FFFF00"/>
                        </a:solidFill>
                        <a:latin typeface="+mn-lt"/>
                        <a:ea typeface="Calibri"/>
                        <a:cs typeface="Calibri"/>
                      </a:endParaRPr>
                    </a:p>
                    <a:p>
                      <a:pPr marL="40640" marR="635" algn="ctr">
                        <a:lnSpc>
                          <a:spcPts val="1015"/>
                        </a:lnSpc>
                        <a:spcAft>
                          <a:spcPts val="0"/>
                        </a:spcAft>
                      </a:pPr>
                      <a:r>
                        <a:rPr lang="en-US" sz="2800" b="1" dirty="0" smtClean="0">
                          <a:solidFill>
                            <a:srgbClr val="FFFF00"/>
                          </a:solidFill>
                          <a:latin typeface="+mn-lt"/>
                          <a:ea typeface="Calibri"/>
                          <a:cs typeface="Calibri"/>
                        </a:rPr>
                        <a:t>5</a:t>
                      </a:r>
                      <a:endParaRPr lang="it-IT" sz="28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spcAft>
                          <a:spcPts val="0"/>
                        </a:spcAft>
                      </a:pPr>
                      <a:endParaRPr lang="en-US" sz="110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414655" algn="r">
                        <a:lnSpc>
                          <a:spcPts val="1015"/>
                        </a:lnSpc>
                        <a:spcAft>
                          <a:spcPts val="0"/>
                        </a:spcAft>
                      </a:pPr>
                      <a:endParaRPr lang="it-IT" sz="1100" dirty="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414020" algn="r">
                        <a:lnSpc>
                          <a:spcPts val="1015"/>
                        </a:lnSpc>
                        <a:spcAft>
                          <a:spcPts val="0"/>
                        </a:spcAft>
                      </a:pPr>
                      <a:endParaRPr lang="it-IT" sz="1100" dirty="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089">
                <a:tc>
                  <a:txBody>
                    <a:bodyPr/>
                    <a:lstStyle/>
                    <a:p>
                      <a:pPr>
                        <a:spcAft>
                          <a:spcPts val="0"/>
                        </a:spcAft>
                      </a:pPr>
                      <a:endParaRPr lang="en-US" sz="2400" dirty="0">
                        <a:solidFill>
                          <a:srgbClr val="FFFF00"/>
                        </a:solidFill>
                        <a:latin typeface="+mn-lt"/>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spcAft>
                          <a:spcPts val="0"/>
                        </a:spcAft>
                      </a:pPr>
                      <a:endParaRPr lang="en-US" sz="110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10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0640" marR="405765" algn="r">
                        <a:lnSpc>
                          <a:spcPts val="1025"/>
                        </a:lnSpc>
                        <a:spcAft>
                          <a:spcPts val="0"/>
                        </a:spcAft>
                      </a:pPr>
                      <a:endParaRPr lang="it-IT" sz="1100" dirty="0">
                        <a:solidFill>
                          <a:srgbClr val="FFFF00"/>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923299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258747"/>
            <a:ext cx="8784976" cy="584775"/>
          </a:xfrm>
          <a:prstGeom prst="rect">
            <a:avLst/>
          </a:prstGeom>
          <a:noFill/>
        </p:spPr>
        <p:txBody>
          <a:bodyPr wrap="square" rtlCol="0">
            <a:spAutoFit/>
          </a:bodyPr>
          <a:lstStyle/>
          <a:p>
            <a:pPr algn="ctr"/>
            <a:r>
              <a:rPr lang="it-IT" sz="3200" b="1" dirty="0" smtClean="0">
                <a:solidFill>
                  <a:srgbClr val="FFFF00"/>
                </a:solidFill>
                <a:cs typeface="Arial" pitchFamily="34" charset="0"/>
              </a:rPr>
              <a:t>IL MODELLO PER LA CONSEGNA AGLI STUDENTI</a:t>
            </a:r>
            <a:endParaRPr lang="it-IT" sz="3200" b="1" dirty="0">
              <a:solidFill>
                <a:srgbClr val="FFFF00"/>
              </a:solidFill>
              <a:cs typeface="Arial" pitchFamily="34" charset="0"/>
            </a:endParaRPr>
          </a:p>
        </p:txBody>
      </p:sp>
      <p:sp>
        <p:nvSpPr>
          <p:cNvPr id="3" name="CasellaDiTesto 2"/>
          <p:cNvSpPr txBox="1"/>
          <p:nvPr/>
        </p:nvSpPr>
        <p:spPr>
          <a:xfrm>
            <a:off x="179512" y="1628800"/>
            <a:ext cx="8784976" cy="2246769"/>
          </a:xfrm>
          <a:prstGeom prst="rect">
            <a:avLst/>
          </a:prstGeom>
          <a:noFill/>
        </p:spPr>
        <p:txBody>
          <a:bodyPr wrap="square" rtlCol="0">
            <a:spAutoFit/>
          </a:bodyPr>
          <a:lstStyle/>
          <a:p>
            <a:endParaRPr lang="it-IT" sz="2800" dirty="0" smtClean="0">
              <a:solidFill>
                <a:srgbClr val="FFFF00"/>
              </a:solidFill>
              <a:cs typeface="Arial" pitchFamily="34" charset="0"/>
            </a:endParaRPr>
          </a:p>
          <a:p>
            <a:pPr algn="just"/>
            <a:r>
              <a:rPr lang="it-IT" sz="2800" dirty="0" smtClean="0">
                <a:solidFill>
                  <a:srgbClr val="FFFF00"/>
                </a:solidFill>
                <a:cs typeface="Arial" pitchFamily="34" charset="0"/>
              </a:rPr>
              <a:t>Per consegna agli studenti si intende il documento che il team dei docenti presente agli alunni, sulla base del quale essi si attivano per la realizzazione del prodotto, nei tempi e nei modi stabiliti.</a:t>
            </a:r>
            <a:endParaRPr lang="it-IT" sz="2800" dirty="0">
              <a:solidFill>
                <a:srgbClr val="FFFF00"/>
              </a:solidFill>
              <a:cs typeface="Arial" pitchFamily="34" charset="0"/>
            </a:endParaRPr>
          </a:p>
        </p:txBody>
      </p:sp>
    </p:spTree>
    <p:extLst>
      <p:ext uri="{BB962C8B-B14F-4D97-AF65-F5344CB8AC3E}">
        <p14:creationId xmlns:p14="http://schemas.microsoft.com/office/powerpoint/2010/main" val="4492372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6639" name="Rectangle 15"/>
          <p:cNvSpPr>
            <a:spLocks noChangeArrowheads="1"/>
          </p:cNvSpPr>
          <p:nvPr/>
        </p:nvSpPr>
        <p:spPr bwMode="auto">
          <a:xfrm>
            <a:off x="107504" y="48607"/>
            <a:ext cx="9036495"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00"/>
                </a:solidFill>
                <a:effectLst/>
                <a:ea typeface="Arial Narrow" pitchFamily="34" charset="0"/>
                <a:cs typeface="Arial Narrow" pitchFamily="34" charset="0"/>
              </a:rPr>
              <a:t>CONSEGNA AGLI STUDENTI</a:t>
            </a:r>
            <a:endParaRPr kumimoji="0" lang="en-US" sz="2800" b="0" i="0" u="none" strike="noStrike" cap="none" normalizeH="0" baseline="0" dirty="0" smtClean="0">
              <a:ln>
                <a:noFill/>
              </a:ln>
              <a:solidFill>
                <a:srgbClr val="FFFF00"/>
              </a:solidFill>
              <a:effectLst/>
              <a:cs typeface="Arial" pitchFamily="34" charset="0"/>
            </a:endParaRPr>
          </a:p>
        </p:txBody>
      </p:sp>
      <p:sp>
        <p:nvSpPr>
          <p:cNvPr id="18" name="Rettangolo 17"/>
          <p:cNvSpPr/>
          <p:nvPr/>
        </p:nvSpPr>
        <p:spPr>
          <a:xfrm>
            <a:off x="107504" y="571827"/>
            <a:ext cx="9036496" cy="6278642"/>
          </a:xfrm>
          <a:prstGeom prst="rect">
            <a:avLst/>
          </a:prstGeom>
        </p:spPr>
        <p:txBody>
          <a:bodyPr wrap="square">
            <a:spAutoFit/>
          </a:bodyPr>
          <a:lstStyle/>
          <a:p>
            <a:pPr lvl="0" fontAlgn="base">
              <a:spcBef>
                <a:spcPct val="0"/>
              </a:spcBef>
              <a:spcAft>
                <a:spcPct val="0"/>
              </a:spcAft>
            </a:pPr>
            <a:r>
              <a:rPr lang="en-US" sz="2400" dirty="0" err="1" smtClean="0">
                <a:solidFill>
                  <a:srgbClr val="FFFF00"/>
                </a:solidFill>
                <a:ea typeface="Arial Narrow" pitchFamily="34" charset="0"/>
                <a:cs typeface="Arial Narrow" pitchFamily="34" charset="0"/>
              </a:rPr>
              <a:t>Titolo</a:t>
            </a:r>
            <a:r>
              <a:rPr lang="en-US" sz="2400" dirty="0" smtClean="0">
                <a:solidFill>
                  <a:srgbClr val="FFFF00"/>
                </a:solidFill>
                <a:ea typeface="Arial Narrow" pitchFamily="34" charset="0"/>
                <a:cs typeface="Arial Narrow" pitchFamily="34" charset="0"/>
              </a:rPr>
              <a:t> </a:t>
            </a:r>
            <a:r>
              <a:rPr lang="en-US" sz="2400" dirty="0" err="1" smtClean="0">
                <a:solidFill>
                  <a:srgbClr val="FFFF00"/>
                </a:solidFill>
                <a:ea typeface="Arial Narrow" pitchFamily="34" charset="0"/>
                <a:cs typeface="Arial Narrow" pitchFamily="34" charset="0"/>
              </a:rPr>
              <a:t>UdA</a:t>
            </a:r>
            <a:endParaRPr lang="en-US" sz="2400" dirty="0" smtClean="0">
              <a:solidFill>
                <a:srgbClr val="FFFF00"/>
              </a:solidFill>
              <a:ea typeface="Arial Narrow" pitchFamily="34" charset="0"/>
              <a:cs typeface="Arial Narrow" pitchFamily="34" charset="0"/>
            </a:endParaRPr>
          </a:p>
          <a:p>
            <a:pPr lvl="0" fontAlgn="base">
              <a:spcBef>
                <a:spcPct val="0"/>
              </a:spcBef>
              <a:spcAft>
                <a:spcPct val="0"/>
              </a:spcAft>
            </a:pPr>
            <a:endParaRPr lang="en-US" sz="2400" dirty="0">
              <a:solidFill>
                <a:srgbClr val="FFFF00"/>
              </a:solidFill>
              <a:ea typeface="Arial Narrow" pitchFamily="34" charset="0"/>
              <a:cs typeface="Arial Narrow" pitchFamily="34" charset="0"/>
            </a:endParaRPr>
          </a:p>
          <a:p>
            <a:pPr lvl="0" fontAlgn="base">
              <a:spcBef>
                <a:spcPct val="0"/>
              </a:spcBef>
              <a:spcAft>
                <a:spcPct val="0"/>
              </a:spcAft>
            </a:pPr>
            <a:r>
              <a:rPr lang="en-US" sz="2400" dirty="0" smtClean="0">
                <a:solidFill>
                  <a:srgbClr val="FFFF00"/>
                </a:solidFill>
                <a:ea typeface="Arial Narrow" pitchFamily="34" charset="0"/>
                <a:cs typeface="Arial Narrow" pitchFamily="34" charset="0"/>
              </a:rPr>
              <a:t>Cosa </a:t>
            </a:r>
            <a:r>
              <a:rPr lang="en-US" sz="2400" dirty="0" err="1" smtClean="0">
                <a:solidFill>
                  <a:srgbClr val="FFFF00"/>
                </a:solidFill>
                <a:ea typeface="Arial Narrow" pitchFamily="34" charset="0"/>
                <a:cs typeface="Arial Narrow" pitchFamily="34" charset="0"/>
              </a:rPr>
              <a:t>si</a:t>
            </a:r>
            <a:r>
              <a:rPr lang="en-US" sz="2400" dirty="0" smtClean="0">
                <a:solidFill>
                  <a:srgbClr val="FFFF00"/>
                </a:solidFill>
                <a:ea typeface="Arial Narrow" pitchFamily="34" charset="0"/>
                <a:cs typeface="Arial Narrow" pitchFamily="34" charset="0"/>
              </a:rPr>
              <a:t> </a:t>
            </a:r>
            <a:r>
              <a:rPr lang="en-US" sz="2400" dirty="0" err="1" smtClean="0">
                <a:solidFill>
                  <a:srgbClr val="FFFF00"/>
                </a:solidFill>
                <a:ea typeface="Arial Narrow" pitchFamily="34" charset="0"/>
                <a:cs typeface="Arial Narrow" pitchFamily="34" charset="0"/>
              </a:rPr>
              <a:t>chiede</a:t>
            </a:r>
            <a:r>
              <a:rPr lang="en-US" sz="2400" dirty="0" smtClean="0">
                <a:solidFill>
                  <a:srgbClr val="FFFF00"/>
                </a:solidFill>
                <a:ea typeface="Arial Narrow" pitchFamily="34" charset="0"/>
                <a:cs typeface="Arial Narrow" pitchFamily="34" charset="0"/>
              </a:rPr>
              <a:t> di fare</a:t>
            </a:r>
          </a:p>
          <a:p>
            <a:pPr lvl="0" eaLnBrk="0" fontAlgn="base" hangingPunct="0">
              <a:spcBef>
                <a:spcPct val="0"/>
              </a:spcBef>
              <a:spcAft>
                <a:spcPct val="0"/>
              </a:spcAft>
            </a:pPr>
            <a:endParaRPr lang="it-IT" sz="2400" dirty="0" smtClean="0">
              <a:solidFill>
                <a:srgbClr val="FFFF00"/>
              </a:solidFill>
              <a:cs typeface="Arial" pitchFamily="34" charset="0"/>
            </a:endParaRPr>
          </a:p>
          <a:p>
            <a:pPr lvl="0" eaLnBrk="0" fontAlgn="base" hangingPunct="0">
              <a:spcBef>
                <a:spcPct val="0"/>
              </a:spcBef>
              <a:spcAft>
                <a:spcPct val="0"/>
              </a:spcAft>
            </a:pPr>
            <a:r>
              <a:rPr lang="en-US" sz="2400" dirty="0" smtClean="0">
                <a:solidFill>
                  <a:srgbClr val="FFFF00"/>
                </a:solidFill>
                <a:ea typeface="Arial Narrow" pitchFamily="34" charset="0"/>
                <a:cs typeface="Arial Narrow" pitchFamily="34" charset="0"/>
              </a:rPr>
              <a:t>In </a:t>
            </a:r>
            <a:r>
              <a:rPr lang="en-US" sz="2400" dirty="0" err="1" smtClean="0">
                <a:solidFill>
                  <a:srgbClr val="FFFF00"/>
                </a:solidFill>
                <a:ea typeface="Arial Narrow" pitchFamily="34" charset="0"/>
                <a:cs typeface="Arial Narrow" pitchFamily="34" charset="0"/>
              </a:rPr>
              <a:t>che</a:t>
            </a:r>
            <a:r>
              <a:rPr lang="en-US" sz="2400" dirty="0" smtClean="0">
                <a:solidFill>
                  <a:srgbClr val="FFFF00"/>
                </a:solidFill>
                <a:ea typeface="Arial Narrow" pitchFamily="34" charset="0"/>
                <a:cs typeface="Arial Narrow" pitchFamily="34" charset="0"/>
              </a:rPr>
              <a:t> </a:t>
            </a:r>
            <a:r>
              <a:rPr lang="en-US" sz="2400" dirty="0" err="1" smtClean="0">
                <a:solidFill>
                  <a:srgbClr val="FFFF00"/>
                </a:solidFill>
                <a:ea typeface="Arial Narrow" pitchFamily="34" charset="0"/>
                <a:cs typeface="Arial Narrow" pitchFamily="34" charset="0"/>
              </a:rPr>
              <a:t>modo</a:t>
            </a:r>
            <a:r>
              <a:rPr lang="en-US" sz="2400" dirty="0" smtClean="0">
                <a:solidFill>
                  <a:srgbClr val="FFFF00"/>
                </a:solidFill>
                <a:ea typeface="Arial Narrow" pitchFamily="34" charset="0"/>
                <a:cs typeface="Arial Narrow" pitchFamily="34" charset="0"/>
              </a:rPr>
              <a:t> (</a:t>
            </a:r>
            <a:r>
              <a:rPr lang="en-US" sz="2400" dirty="0" err="1" smtClean="0">
                <a:solidFill>
                  <a:srgbClr val="FFFF00"/>
                </a:solidFill>
                <a:ea typeface="Arial Narrow" pitchFamily="34" charset="0"/>
                <a:cs typeface="Arial Narrow" pitchFamily="34" charset="0"/>
              </a:rPr>
              <a:t>singoli</a:t>
            </a:r>
            <a:r>
              <a:rPr lang="en-US" sz="2400" dirty="0" smtClean="0">
                <a:solidFill>
                  <a:srgbClr val="FFFF00"/>
                </a:solidFill>
                <a:ea typeface="Arial Narrow" pitchFamily="34" charset="0"/>
                <a:cs typeface="Arial Narrow" pitchFamily="34" charset="0"/>
              </a:rPr>
              <a:t>, </a:t>
            </a:r>
            <a:r>
              <a:rPr lang="en-US" sz="2400" dirty="0" err="1" smtClean="0">
                <a:solidFill>
                  <a:srgbClr val="FFFF00"/>
                </a:solidFill>
                <a:ea typeface="Arial Narrow" pitchFamily="34" charset="0"/>
                <a:cs typeface="Arial Narrow" pitchFamily="34" charset="0"/>
              </a:rPr>
              <a:t>gruppi</a:t>
            </a:r>
            <a:r>
              <a:rPr lang="en-US" sz="2400" dirty="0" smtClean="0">
                <a:solidFill>
                  <a:srgbClr val="FFFF00"/>
                </a:solidFill>
                <a:ea typeface="Arial Narrow" pitchFamily="34" charset="0"/>
                <a:cs typeface="Arial Narrow" pitchFamily="34" charset="0"/>
              </a:rPr>
              <a:t>…)</a:t>
            </a:r>
          </a:p>
          <a:p>
            <a:pPr lvl="0" eaLnBrk="0" fontAlgn="base" hangingPunct="0">
              <a:spcBef>
                <a:spcPct val="0"/>
              </a:spcBef>
              <a:spcAft>
                <a:spcPct val="0"/>
              </a:spcAft>
            </a:pPr>
            <a:endParaRPr lang="it-IT" sz="2400" dirty="0" smtClean="0">
              <a:solidFill>
                <a:srgbClr val="FFFF00"/>
              </a:solidFill>
              <a:cs typeface="Arial" pitchFamily="34" charset="0"/>
            </a:endParaRPr>
          </a:p>
          <a:p>
            <a:pPr lvl="0" eaLnBrk="0" fontAlgn="base" hangingPunct="0">
              <a:spcBef>
                <a:spcPct val="0"/>
              </a:spcBef>
              <a:spcAft>
                <a:spcPct val="0"/>
              </a:spcAft>
            </a:pPr>
            <a:r>
              <a:rPr lang="en-US" sz="2400" dirty="0" err="1" smtClean="0">
                <a:solidFill>
                  <a:srgbClr val="FFFF00"/>
                </a:solidFill>
                <a:ea typeface="Arial Narrow" pitchFamily="34" charset="0"/>
                <a:cs typeface="Arial Narrow" pitchFamily="34" charset="0"/>
              </a:rPr>
              <a:t>Quali</a:t>
            </a:r>
            <a:r>
              <a:rPr lang="en-US" sz="2400" dirty="0" smtClean="0">
                <a:solidFill>
                  <a:srgbClr val="FFFF00"/>
                </a:solidFill>
                <a:ea typeface="Arial Narrow" pitchFamily="34" charset="0"/>
                <a:cs typeface="Arial Narrow" pitchFamily="34" charset="0"/>
              </a:rPr>
              <a:t> </a:t>
            </a:r>
            <a:r>
              <a:rPr lang="en-US" sz="2400" dirty="0" err="1" smtClean="0">
                <a:solidFill>
                  <a:srgbClr val="FFFF00"/>
                </a:solidFill>
                <a:ea typeface="Arial Narrow" pitchFamily="34" charset="0"/>
                <a:cs typeface="Arial Narrow" pitchFamily="34" charset="0"/>
              </a:rPr>
              <a:t>prodotti</a:t>
            </a:r>
            <a:endParaRPr lang="en-US" sz="2400" dirty="0" smtClean="0">
              <a:solidFill>
                <a:srgbClr val="FFFF00"/>
              </a:solidFill>
              <a:ea typeface="Arial Narrow" pitchFamily="34" charset="0"/>
              <a:cs typeface="Arial Narrow" pitchFamily="34" charset="0"/>
            </a:endParaRPr>
          </a:p>
          <a:p>
            <a:pPr lvl="0" eaLnBrk="0" fontAlgn="base" hangingPunct="0">
              <a:spcBef>
                <a:spcPct val="0"/>
              </a:spcBef>
              <a:spcAft>
                <a:spcPct val="0"/>
              </a:spcAft>
            </a:pPr>
            <a:endParaRPr lang="it-IT" sz="2400" dirty="0" smtClean="0">
              <a:solidFill>
                <a:srgbClr val="FFFF00"/>
              </a:solidFill>
              <a:cs typeface="Arial" pitchFamily="34" charset="0"/>
            </a:endParaRPr>
          </a:p>
          <a:p>
            <a:pPr lvl="0" eaLnBrk="0" fontAlgn="base" hangingPunct="0">
              <a:spcBef>
                <a:spcPct val="0"/>
              </a:spcBef>
              <a:spcAft>
                <a:spcPct val="0"/>
              </a:spcAft>
            </a:pPr>
            <a:r>
              <a:rPr lang="en-US" sz="2400" dirty="0" err="1" smtClean="0">
                <a:solidFill>
                  <a:srgbClr val="FFFF00"/>
                </a:solidFill>
                <a:ea typeface="Arial Narrow" pitchFamily="34" charset="0"/>
                <a:cs typeface="Arial Narrow" pitchFamily="34" charset="0"/>
              </a:rPr>
              <a:t>Che</a:t>
            </a:r>
            <a:r>
              <a:rPr lang="en-US" sz="2400" dirty="0" smtClean="0">
                <a:solidFill>
                  <a:srgbClr val="FFFF00"/>
                </a:solidFill>
                <a:ea typeface="Arial Narrow" pitchFamily="34" charset="0"/>
                <a:cs typeface="Arial Narrow" pitchFamily="34" charset="0"/>
              </a:rPr>
              <a:t> </a:t>
            </a:r>
            <a:r>
              <a:rPr lang="en-US" sz="2400" dirty="0" err="1" smtClean="0">
                <a:solidFill>
                  <a:srgbClr val="FFFF00"/>
                </a:solidFill>
                <a:ea typeface="Arial Narrow" pitchFamily="34" charset="0"/>
                <a:cs typeface="Arial Narrow" pitchFamily="34" charset="0"/>
              </a:rPr>
              <a:t>senso</a:t>
            </a:r>
            <a:r>
              <a:rPr lang="en-US" sz="2400" dirty="0" smtClean="0">
                <a:solidFill>
                  <a:srgbClr val="FFFF00"/>
                </a:solidFill>
                <a:ea typeface="Arial Narrow" pitchFamily="34" charset="0"/>
                <a:cs typeface="Arial Narrow" pitchFamily="34" charset="0"/>
              </a:rPr>
              <a:t> ha (a </a:t>
            </a:r>
            <a:r>
              <a:rPr lang="en-US" sz="2400" dirty="0" err="1" smtClean="0">
                <a:solidFill>
                  <a:srgbClr val="FFFF00"/>
                </a:solidFill>
                <a:ea typeface="Arial Narrow" pitchFamily="34" charset="0"/>
                <a:cs typeface="Arial Narrow" pitchFamily="34" charset="0"/>
              </a:rPr>
              <a:t>cosa</a:t>
            </a:r>
            <a:r>
              <a:rPr lang="en-US" sz="2400" dirty="0" smtClean="0">
                <a:solidFill>
                  <a:srgbClr val="FFFF00"/>
                </a:solidFill>
                <a:ea typeface="Arial Narrow" pitchFamily="34" charset="0"/>
                <a:cs typeface="Arial Narrow" pitchFamily="34" charset="0"/>
              </a:rPr>
              <a:t> serve, per </a:t>
            </a:r>
            <a:r>
              <a:rPr lang="en-US" sz="2400" dirty="0" err="1" smtClean="0">
                <a:solidFill>
                  <a:srgbClr val="FFFF00"/>
                </a:solidFill>
                <a:ea typeface="Arial Narrow" pitchFamily="34" charset="0"/>
                <a:cs typeface="Arial Narrow" pitchFamily="34" charset="0"/>
              </a:rPr>
              <a:t>quali</a:t>
            </a:r>
            <a:r>
              <a:rPr lang="en-US" sz="2400" dirty="0" smtClean="0">
                <a:solidFill>
                  <a:srgbClr val="FFFF00"/>
                </a:solidFill>
                <a:ea typeface="Arial Narrow" pitchFamily="34" charset="0"/>
                <a:cs typeface="Arial Narrow" pitchFamily="34" charset="0"/>
              </a:rPr>
              <a:t> </a:t>
            </a:r>
            <a:r>
              <a:rPr lang="en-US" sz="2400" dirty="0" err="1" smtClean="0">
                <a:solidFill>
                  <a:srgbClr val="FFFF00"/>
                </a:solidFill>
                <a:ea typeface="Arial Narrow" pitchFamily="34" charset="0"/>
                <a:cs typeface="Arial Narrow" pitchFamily="34" charset="0"/>
              </a:rPr>
              <a:t>apprendimenti</a:t>
            </a:r>
            <a:r>
              <a:rPr lang="en-US" sz="2400" dirty="0" smtClean="0">
                <a:solidFill>
                  <a:srgbClr val="FFFF00"/>
                </a:solidFill>
                <a:ea typeface="Arial Narrow" pitchFamily="34" charset="0"/>
                <a:cs typeface="Arial Narrow" pitchFamily="34" charset="0"/>
              </a:rPr>
              <a:t>)</a:t>
            </a:r>
          </a:p>
          <a:p>
            <a:pPr lvl="0" eaLnBrk="0" fontAlgn="base" hangingPunct="0">
              <a:spcBef>
                <a:spcPct val="0"/>
              </a:spcBef>
              <a:spcAft>
                <a:spcPct val="0"/>
              </a:spcAft>
            </a:pPr>
            <a:endParaRPr lang="it-IT" sz="2400" dirty="0" smtClean="0">
              <a:solidFill>
                <a:srgbClr val="FFFF00"/>
              </a:solidFill>
              <a:cs typeface="Arial" pitchFamily="34" charset="0"/>
            </a:endParaRPr>
          </a:p>
          <a:p>
            <a:pPr lvl="0" eaLnBrk="0" fontAlgn="base" hangingPunct="0">
              <a:spcBef>
                <a:spcPct val="0"/>
              </a:spcBef>
              <a:spcAft>
                <a:spcPct val="0"/>
              </a:spcAft>
            </a:pPr>
            <a:r>
              <a:rPr lang="en-US" sz="2400" dirty="0" smtClean="0">
                <a:solidFill>
                  <a:srgbClr val="FFFF00"/>
                </a:solidFill>
                <a:ea typeface="Arial Narrow" pitchFamily="34" charset="0"/>
                <a:cs typeface="Arial Narrow" pitchFamily="34" charset="0"/>
              </a:rPr>
              <a:t>Tempi/</a:t>
            </a:r>
            <a:r>
              <a:rPr lang="en-US" sz="2400" dirty="0" err="1" smtClean="0">
                <a:solidFill>
                  <a:srgbClr val="FFFF00"/>
                </a:solidFill>
                <a:ea typeface="Arial Narrow" pitchFamily="34" charset="0"/>
                <a:cs typeface="Arial Narrow" pitchFamily="34" charset="0"/>
              </a:rPr>
              <a:t>Risorse</a:t>
            </a:r>
            <a:r>
              <a:rPr lang="en-US" sz="2400" dirty="0" smtClean="0">
                <a:solidFill>
                  <a:srgbClr val="FFFF00"/>
                </a:solidFill>
                <a:ea typeface="Arial Narrow" pitchFamily="34" charset="0"/>
                <a:cs typeface="Arial Narrow" pitchFamily="34" charset="0"/>
              </a:rPr>
              <a:t> (</a:t>
            </a:r>
            <a:r>
              <a:rPr lang="en-US" sz="2400" dirty="0" err="1" smtClean="0">
                <a:solidFill>
                  <a:srgbClr val="FFFF00"/>
                </a:solidFill>
                <a:ea typeface="Arial Narrow" pitchFamily="34" charset="0"/>
                <a:cs typeface="Arial Narrow" pitchFamily="34" charset="0"/>
              </a:rPr>
              <a:t>strumenti</a:t>
            </a:r>
            <a:r>
              <a:rPr lang="en-US" sz="2400" dirty="0" smtClean="0">
                <a:solidFill>
                  <a:srgbClr val="FFFF00"/>
                </a:solidFill>
                <a:ea typeface="Arial Narrow" pitchFamily="34" charset="0"/>
                <a:cs typeface="Arial Narrow" pitchFamily="34" charset="0"/>
              </a:rPr>
              <a:t>, </a:t>
            </a:r>
            <a:r>
              <a:rPr lang="en-US" sz="2400" dirty="0" err="1" smtClean="0">
                <a:solidFill>
                  <a:srgbClr val="FFFF00"/>
                </a:solidFill>
                <a:ea typeface="Arial Narrow" pitchFamily="34" charset="0"/>
                <a:cs typeface="Arial Narrow" pitchFamily="34" charset="0"/>
              </a:rPr>
              <a:t>consulenze</a:t>
            </a:r>
            <a:r>
              <a:rPr lang="en-US" sz="2400" dirty="0" smtClean="0">
                <a:solidFill>
                  <a:srgbClr val="FFFF00"/>
                </a:solidFill>
                <a:ea typeface="Arial Narrow" pitchFamily="34" charset="0"/>
                <a:cs typeface="Arial Narrow" pitchFamily="34" charset="0"/>
              </a:rPr>
              <a:t>, </a:t>
            </a:r>
            <a:r>
              <a:rPr lang="en-US" sz="2400" dirty="0" err="1" smtClean="0">
                <a:solidFill>
                  <a:srgbClr val="FFFF00"/>
                </a:solidFill>
                <a:ea typeface="Arial Narrow" pitchFamily="34" charset="0"/>
                <a:cs typeface="Arial Narrow" pitchFamily="34" charset="0"/>
              </a:rPr>
              <a:t>opportunità</a:t>
            </a:r>
            <a:r>
              <a:rPr lang="en-US" sz="2400" dirty="0" smtClean="0">
                <a:solidFill>
                  <a:srgbClr val="FFFF00"/>
                </a:solidFill>
                <a:ea typeface="Arial Narrow" pitchFamily="34" charset="0"/>
                <a:cs typeface="Arial Narrow" pitchFamily="34" charset="0"/>
              </a:rPr>
              <a:t>…)</a:t>
            </a:r>
          </a:p>
          <a:p>
            <a:pPr lvl="0" eaLnBrk="0" fontAlgn="base" hangingPunct="0">
              <a:spcBef>
                <a:spcPct val="0"/>
              </a:spcBef>
              <a:spcAft>
                <a:spcPct val="0"/>
              </a:spcAft>
            </a:pPr>
            <a:endParaRPr lang="it-IT" sz="2400" dirty="0" smtClean="0">
              <a:solidFill>
                <a:srgbClr val="FFFF00"/>
              </a:solidFill>
              <a:cs typeface="Arial" pitchFamily="34" charset="0"/>
            </a:endParaRPr>
          </a:p>
          <a:p>
            <a:pPr lvl="0" eaLnBrk="0" fontAlgn="base" hangingPunct="0">
              <a:spcBef>
                <a:spcPct val="0"/>
              </a:spcBef>
              <a:spcAft>
                <a:spcPct val="0"/>
              </a:spcAft>
            </a:pPr>
            <a:r>
              <a:rPr lang="en-US" sz="2400" dirty="0" err="1" smtClean="0">
                <a:solidFill>
                  <a:srgbClr val="FFFF00"/>
                </a:solidFill>
                <a:ea typeface="Arial Narrow" pitchFamily="34" charset="0"/>
                <a:cs typeface="Arial Narrow" pitchFamily="34" charset="0"/>
              </a:rPr>
              <a:t>Criteri</a:t>
            </a:r>
            <a:r>
              <a:rPr lang="en-US" sz="2400" dirty="0" smtClean="0">
                <a:solidFill>
                  <a:srgbClr val="FFFF00"/>
                </a:solidFill>
                <a:ea typeface="Arial Narrow" pitchFamily="34" charset="0"/>
                <a:cs typeface="Arial Narrow" pitchFamily="34" charset="0"/>
              </a:rPr>
              <a:t> di </a:t>
            </a:r>
            <a:r>
              <a:rPr lang="en-US" sz="2400" dirty="0" err="1" smtClean="0">
                <a:solidFill>
                  <a:srgbClr val="FFFF00"/>
                </a:solidFill>
                <a:ea typeface="Arial Narrow" pitchFamily="34" charset="0"/>
                <a:cs typeface="Arial Narrow" pitchFamily="34" charset="0"/>
              </a:rPr>
              <a:t>valutazione</a:t>
            </a:r>
            <a:r>
              <a:rPr lang="en-US" sz="2400" dirty="0" smtClean="0">
                <a:solidFill>
                  <a:srgbClr val="FFFF00"/>
                </a:solidFill>
                <a:ea typeface="Arial Narrow" pitchFamily="34" charset="0"/>
                <a:cs typeface="Arial Narrow" pitchFamily="34" charset="0"/>
              </a:rPr>
              <a:t> VALUTAZIONE DEL PROCESSO/VALUTAZIONE DEL PRODOTTO</a:t>
            </a:r>
          </a:p>
          <a:p>
            <a:pPr lvl="0" eaLnBrk="0" fontAlgn="base" hangingPunct="0">
              <a:spcBef>
                <a:spcPct val="0"/>
              </a:spcBef>
              <a:spcAft>
                <a:spcPct val="0"/>
              </a:spcAft>
            </a:pPr>
            <a:endParaRPr lang="it-IT" sz="2800" dirty="0" smtClean="0">
              <a:solidFill>
                <a:prstClr val="black"/>
              </a:solidFill>
              <a:cs typeface="Arial" pitchFamily="34" charset="0"/>
            </a:endParaRPr>
          </a:p>
          <a:p>
            <a:pPr lvl="0" eaLnBrk="0" fontAlgn="base" hangingPunct="0">
              <a:spcBef>
                <a:spcPct val="0"/>
              </a:spcBef>
              <a:spcAft>
                <a:spcPct val="0"/>
              </a:spcAft>
            </a:pPr>
            <a:r>
              <a:rPr lang="en-US" sz="2800" dirty="0" smtClean="0">
                <a:solidFill>
                  <a:srgbClr val="FFFF00"/>
                </a:solidFill>
                <a:ea typeface="Arial Narrow" pitchFamily="34" charset="0"/>
                <a:cs typeface="Arial Narrow" pitchFamily="34" charset="0"/>
              </a:rPr>
              <a:t>Peso </a:t>
            </a:r>
            <a:r>
              <a:rPr lang="en-US" sz="2800" dirty="0" err="1" smtClean="0">
                <a:solidFill>
                  <a:srgbClr val="FFFF00"/>
                </a:solidFill>
                <a:ea typeface="Arial Narrow" pitchFamily="34" charset="0"/>
                <a:cs typeface="Arial Narrow" pitchFamily="34" charset="0"/>
              </a:rPr>
              <a:t>della</a:t>
            </a:r>
            <a:r>
              <a:rPr lang="en-US" sz="2800" dirty="0" smtClean="0">
                <a:solidFill>
                  <a:srgbClr val="FFFF00"/>
                </a:solidFill>
                <a:ea typeface="Arial Narrow" pitchFamily="34" charset="0"/>
                <a:cs typeface="Arial Narrow" pitchFamily="34" charset="0"/>
              </a:rPr>
              <a:t> </a:t>
            </a:r>
            <a:r>
              <a:rPr lang="en-US" sz="2800" dirty="0" err="1" smtClean="0">
                <a:solidFill>
                  <a:srgbClr val="FFFF00"/>
                </a:solidFill>
                <a:ea typeface="Arial Narrow" pitchFamily="34" charset="0"/>
                <a:cs typeface="Arial Narrow" pitchFamily="34" charset="0"/>
              </a:rPr>
              <a:t>Uda</a:t>
            </a:r>
            <a:r>
              <a:rPr lang="en-US" sz="2800" dirty="0" smtClean="0">
                <a:solidFill>
                  <a:srgbClr val="FFFF00"/>
                </a:solidFill>
                <a:ea typeface="Arial Narrow" pitchFamily="34" charset="0"/>
                <a:cs typeface="Arial Narrow" pitchFamily="34" charset="0"/>
              </a:rPr>
              <a:t> in termini </a:t>
            </a:r>
            <a:r>
              <a:rPr lang="en-US" sz="2800" dirty="0" err="1" smtClean="0">
                <a:solidFill>
                  <a:srgbClr val="FFFF00"/>
                </a:solidFill>
                <a:ea typeface="Arial Narrow" pitchFamily="34" charset="0"/>
                <a:cs typeface="Arial Narrow" pitchFamily="34" charset="0"/>
              </a:rPr>
              <a:t>di</a:t>
            </a:r>
            <a:r>
              <a:rPr lang="en-US" sz="2800" dirty="0" smtClean="0">
                <a:solidFill>
                  <a:srgbClr val="FFFF00"/>
                </a:solidFill>
                <a:ea typeface="Arial Narrow" pitchFamily="34" charset="0"/>
                <a:cs typeface="Arial Narrow" pitchFamily="34" charset="0"/>
              </a:rPr>
              <a:t> </a:t>
            </a:r>
            <a:r>
              <a:rPr lang="en-US" sz="2800" dirty="0" err="1" smtClean="0">
                <a:solidFill>
                  <a:srgbClr val="FFFF00"/>
                </a:solidFill>
                <a:ea typeface="Arial Narrow" pitchFamily="34" charset="0"/>
                <a:cs typeface="Arial Narrow" pitchFamily="34" charset="0"/>
              </a:rPr>
              <a:t>voti</a:t>
            </a:r>
            <a:r>
              <a:rPr lang="en-US" sz="2800" dirty="0" smtClean="0">
                <a:solidFill>
                  <a:srgbClr val="FFFF00"/>
                </a:solidFill>
                <a:ea typeface="Arial Narrow" pitchFamily="34" charset="0"/>
                <a:cs typeface="Arial Narrow" pitchFamily="34" charset="0"/>
              </a:rPr>
              <a:t> in </a:t>
            </a:r>
            <a:r>
              <a:rPr lang="en-US" sz="2800" dirty="0" err="1" smtClean="0">
                <a:solidFill>
                  <a:srgbClr val="FFFF00"/>
                </a:solidFill>
                <a:ea typeface="Arial Narrow" pitchFamily="34" charset="0"/>
                <a:cs typeface="Arial Narrow" pitchFamily="34" charset="0"/>
              </a:rPr>
              <a:t>riferimento</a:t>
            </a:r>
            <a:r>
              <a:rPr lang="en-US" sz="2800" dirty="0" smtClean="0">
                <a:solidFill>
                  <a:srgbClr val="FFFF00"/>
                </a:solidFill>
                <a:ea typeface="Arial Narrow" pitchFamily="34" charset="0"/>
                <a:cs typeface="Arial Narrow" pitchFamily="34" charset="0"/>
              </a:rPr>
              <a:t> </a:t>
            </a:r>
            <a:r>
              <a:rPr lang="en-US" sz="2800" dirty="0" err="1" smtClean="0">
                <a:solidFill>
                  <a:srgbClr val="FFFF00"/>
                </a:solidFill>
                <a:ea typeface="Arial Narrow" pitchFamily="34" charset="0"/>
                <a:cs typeface="Arial Narrow" pitchFamily="34" charset="0"/>
              </a:rPr>
              <a:t>alle</a:t>
            </a:r>
            <a:r>
              <a:rPr lang="en-US" sz="2800" dirty="0" smtClean="0">
                <a:solidFill>
                  <a:srgbClr val="FFFF00"/>
                </a:solidFill>
                <a:ea typeface="Arial Narrow" pitchFamily="34" charset="0"/>
                <a:cs typeface="Arial Narrow" pitchFamily="34" charset="0"/>
              </a:rPr>
              <a:t> discipline</a:t>
            </a:r>
            <a:endParaRPr lang="it-IT" sz="2800" dirty="0" smtClean="0">
              <a:solidFill>
                <a:srgbClr val="FFFF00"/>
              </a:solidFill>
              <a:cs typeface="Arial" pitchFamily="34" charset="0"/>
            </a:endParaRPr>
          </a:p>
          <a:p>
            <a:pPr lvl="0" eaLnBrk="0" fontAlgn="base" hangingPunct="0">
              <a:spcBef>
                <a:spcPct val="0"/>
              </a:spcBef>
              <a:spcAft>
                <a:spcPct val="0"/>
              </a:spcAft>
            </a:pPr>
            <a:endParaRPr lang="en-US" sz="1000" b="1" dirty="0" smtClean="0">
              <a:solidFill>
                <a:prstClr val="black"/>
              </a:solidFill>
              <a:latin typeface="Arial" pitchFamily="34" charset="0"/>
              <a:ea typeface="Arial Narrow" pitchFamily="34" charset="0"/>
              <a:cs typeface="Arial Narrow" pitchFamily="34" charset="0"/>
            </a:endParaRPr>
          </a:p>
        </p:txBody>
      </p:sp>
    </p:spTree>
    <p:extLst>
      <p:ext uri="{BB962C8B-B14F-4D97-AF65-F5344CB8AC3E}">
        <p14:creationId xmlns:p14="http://schemas.microsoft.com/office/powerpoint/2010/main" val="19199276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476672"/>
            <a:ext cx="9144000" cy="523220"/>
          </a:xfrm>
          <a:prstGeom prst="rect">
            <a:avLst/>
          </a:prstGeom>
          <a:noFill/>
        </p:spPr>
        <p:txBody>
          <a:bodyPr wrap="square" rtlCol="0">
            <a:spAutoFit/>
          </a:bodyPr>
          <a:lstStyle/>
          <a:p>
            <a:pPr algn="ctr"/>
            <a:r>
              <a:rPr lang="it-IT" sz="2800" b="1" dirty="0" smtClean="0">
                <a:solidFill>
                  <a:srgbClr val="FFFF00"/>
                </a:solidFill>
                <a:cs typeface="Arial" pitchFamily="34" charset="0"/>
              </a:rPr>
              <a:t>IL MODELLO PER LA RELAZIONE FINALE DELLO STUDENTE</a:t>
            </a:r>
            <a:endParaRPr lang="it-IT" sz="2800" b="1" dirty="0">
              <a:solidFill>
                <a:srgbClr val="FFFF00"/>
              </a:solidFill>
              <a:cs typeface="Arial" pitchFamily="34" charset="0"/>
            </a:endParaRPr>
          </a:p>
        </p:txBody>
      </p:sp>
      <p:sp>
        <p:nvSpPr>
          <p:cNvPr id="3" name="CasellaDiTesto 2"/>
          <p:cNvSpPr txBox="1"/>
          <p:nvPr/>
        </p:nvSpPr>
        <p:spPr>
          <a:xfrm>
            <a:off x="255750" y="1412776"/>
            <a:ext cx="8780746" cy="954107"/>
          </a:xfrm>
          <a:prstGeom prst="rect">
            <a:avLst/>
          </a:prstGeom>
          <a:noFill/>
        </p:spPr>
        <p:txBody>
          <a:bodyPr wrap="square" rtlCol="0">
            <a:spAutoFit/>
          </a:bodyPr>
          <a:lstStyle/>
          <a:p>
            <a:pPr algn="just"/>
            <a:r>
              <a:rPr lang="it-IT" sz="2800" dirty="0" smtClean="0">
                <a:solidFill>
                  <a:srgbClr val="FFFF00"/>
                </a:solidFill>
                <a:cs typeface="Arial" pitchFamily="34" charset="0"/>
              </a:rPr>
              <a:t>Il modello serve come momento di riflessione e autovalutazione dell’esperienza da parte dell’alunno.</a:t>
            </a:r>
            <a:endParaRPr lang="it-IT" sz="2800" dirty="0">
              <a:solidFill>
                <a:srgbClr val="FFFF00"/>
              </a:solidFill>
              <a:cs typeface="Arial" pitchFamily="34" charset="0"/>
            </a:endParaRPr>
          </a:p>
        </p:txBody>
      </p:sp>
      <p:grpSp>
        <p:nvGrpSpPr>
          <p:cNvPr id="27689" name="Group 41"/>
          <p:cNvGrpSpPr>
            <a:grpSpLocks/>
          </p:cNvGrpSpPr>
          <p:nvPr/>
        </p:nvGrpSpPr>
        <p:grpSpPr bwMode="auto">
          <a:xfrm>
            <a:off x="179512" y="2536443"/>
            <a:ext cx="8856983" cy="4132917"/>
            <a:chOff x="1021" y="207"/>
            <a:chExt cx="9864" cy="4529"/>
          </a:xfrm>
        </p:grpSpPr>
        <p:sp>
          <p:nvSpPr>
            <p:cNvPr id="27690" name="Rectangle 42"/>
            <p:cNvSpPr>
              <a:spLocks noChangeArrowheads="1"/>
            </p:cNvSpPr>
            <p:nvPr/>
          </p:nvSpPr>
          <p:spPr bwMode="auto">
            <a:xfrm>
              <a:off x="1031" y="608"/>
              <a:ext cx="9845" cy="184"/>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691" name="Rectangle 43"/>
            <p:cNvSpPr>
              <a:spLocks noChangeArrowheads="1"/>
            </p:cNvSpPr>
            <p:nvPr/>
          </p:nvSpPr>
          <p:spPr bwMode="auto">
            <a:xfrm>
              <a:off x="1031" y="402"/>
              <a:ext cx="103"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692" name="Rectangle 44"/>
            <p:cNvSpPr>
              <a:spLocks noChangeArrowheads="1"/>
            </p:cNvSpPr>
            <p:nvPr/>
          </p:nvSpPr>
          <p:spPr bwMode="auto">
            <a:xfrm>
              <a:off x="1031" y="218"/>
              <a:ext cx="9845" cy="184"/>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693" name="Rectangle 45"/>
            <p:cNvSpPr>
              <a:spLocks noChangeArrowheads="1"/>
            </p:cNvSpPr>
            <p:nvPr/>
          </p:nvSpPr>
          <p:spPr bwMode="auto">
            <a:xfrm>
              <a:off x="10772" y="402"/>
              <a:ext cx="103"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694" name="Rectangle 46"/>
            <p:cNvSpPr>
              <a:spLocks noChangeArrowheads="1"/>
            </p:cNvSpPr>
            <p:nvPr/>
          </p:nvSpPr>
          <p:spPr bwMode="auto">
            <a:xfrm>
              <a:off x="1101" y="370"/>
              <a:ext cx="9619" cy="252"/>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pPr marL="0" lvl="1" algn="ctr"/>
              <a:r>
                <a:rPr lang="it-IT" sz="1200" b="1" dirty="0" smtClean="0">
                  <a:latin typeface="Calibri" pitchFamily="34" charset="0"/>
                  <a:cs typeface="Arial" pitchFamily="34" charset="0"/>
                </a:rPr>
                <a:t>RELAZIONE INDIVIDUALE</a:t>
              </a:r>
              <a:endParaRPr lang="it-IT" sz="1200" dirty="0" smtClean="0">
                <a:latin typeface="Arial" pitchFamily="34" charset="0"/>
                <a:cs typeface="Arial" pitchFamily="34" charset="0"/>
              </a:endParaRPr>
            </a:p>
            <a:p>
              <a:endParaRPr lang="it-IT" dirty="0"/>
            </a:p>
          </p:txBody>
        </p:sp>
        <p:sp>
          <p:nvSpPr>
            <p:cNvPr id="27695" name="Line 47"/>
            <p:cNvSpPr>
              <a:spLocks noChangeShapeType="1"/>
            </p:cNvSpPr>
            <p:nvPr/>
          </p:nvSpPr>
          <p:spPr bwMode="auto">
            <a:xfrm>
              <a:off x="1021" y="212"/>
              <a:ext cx="9864" cy="0"/>
            </a:xfrm>
            <a:prstGeom prst="line">
              <a:avLst/>
            </a:prstGeom>
            <a:noFill/>
            <a:ln w="6096">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7696" name="Rectangle 48"/>
            <p:cNvSpPr>
              <a:spLocks noChangeArrowheads="1"/>
            </p:cNvSpPr>
            <p:nvPr/>
          </p:nvSpPr>
          <p:spPr bwMode="auto">
            <a:xfrm>
              <a:off x="1031" y="803"/>
              <a:ext cx="103" cy="3924"/>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697" name="Rectangle 49"/>
            <p:cNvSpPr>
              <a:spLocks noChangeArrowheads="1"/>
            </p:cNvSpPr>
            <p:nvPr/>
          </p:nvSpPr>
          <p:spPr bwMode="auto">
            <a:xfrm>
              <a:off x="10772" y="803"/>
              <a:ext cx="103" cy="3924"/>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698" name="Rectangle 50"/>
            <p:cNvSpPr>
              <a:spLocks noChangeArrowheads="1"/>
            </p:cNvSpPr>
            <p:nvPr/>
          </p:nvSpPr>
          <p:spPr bwMode="auto">
            <a:xfrm>
              <a:off x="1134" y="803"/>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699" name="Rectangle 51"/>
            <p:cNvSpPr>
              <a:spLocks noChangeArrowheads="1"/>
            </p:cNvSpPr>
            <p:nvPr/>
          </p:nvSpPr>
          <p:spPr bwMode="auto">
            <a:xfrm>
              <a:off x="1134" y="1009"/>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00" name="Rectangle 52"/>
            <p:cNvSpPr>
              <a:spLocks noChangeArrowheads="1"/>
            </p:cNvSpPr>
            <p:nvPr/>
          </p:nvSpPr>
          <p:spPr bwMode="auto">
            <a:xfrm>
              <a:off x="1134" y="1215"/>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01" name="Rectangle 53"/>
            <p:cNvSpPr>
              <a:spLocks noChangeArrowheads="1"/>
            </p:cNvSpPr>
            <p:nvPr/>
          </p:nvSpPr>
          <p:spPr bwMode="auto">
            <a:xfrm>
              <a:off x="1134" y="1422"/>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02" name="Rectangle 54"/>
            <p:cNvSpPr>
              <a:spLocks noChangeArrowheads="1"/>
            </p:cNvSpPr>
            <p:nvPr/>
          </p:nvSpPr>
          <p:spPr bwMode="auto">
            <a:xfrm>
              <a:off x="1134" y="1628"/>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03" name="Rectangle 55"/>
            <p:cNvSpPr>
              <a:spLocks noChangeArrowheads="1"/>
            </p:cNvSpPr>
            <p:nvPr/>
          </p:nvSpPr>
          <p:spPr bwMode="auto">
            <a:xfrm>
              <a:off x="1134" y="1835"/>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04" name="Rectangle 56"/>
            <p:cNvSpPr>
              <a:spLocks noChangeArrowheads="1"/>
            </p:cNvSpPr>
            <p:nvPr/>
          </p:nvSpPr>
          <p:spPr bwMode="auto">
            <a:xfrm>
              <a:off x="1134" y="2041"/>
              <a:ext cx="9638" cy="208"/>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05" name="Rectangle 57"/>
            <p:cNvSpPr>
              <a:spLocks noChangeArrowheads="1"/>
            </p:cNvSpPr>
            <p:nvPr/>
          </p:nvSpPr>
          <p:spPr bwMode="auto">
            <a:xfrm>
              <a:off x="1134" y="2249"/>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06" name="Rectangle 58"/>
            <p:cNvSpPr>
              <a:spLocks noChangeArrowheads="1"/>
            </p:cNvSpPr>
            <p:nvPr/>
          </p:nvSpPr>
          <p:spPr bwMode="auto">
            <a:xfrm>
              <a:off x="1134" y="2455"/>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07" name="Rectangle 59"/>
            <p:cNvSpPr>
              <a:spLocks noChangeArrowheads="1"/>
            </p:cNvSpPr>
            <p:nvPr/>
          </p:nvSpPr>
          <p:spPr bwMode="auto">
            <a:xfrm>
              <a:off x="1134" y="2661"/>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08" name="Rectangle 60"/>
            <p:cNvSpPr>
              <a:spLocks noChangeArrowheads="1"/>
            </p:cNvSpPr>
            <p:nvPr/>
          </p:nvSpPr>
          <p:spPr bwMode="auto">
            <a:xfrm>
              <a:off x="1134" y="2868"/>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09" name="Rectangle 61"/>
            <p:cNvSpPr>
              <a:spLocks noChangeArrowheads="1"/>
            </p:cNvSpPr>
            <p:nvPr/>
          </p:nvSpPr>
          <p:spPr bwMode="auto">
            <a:xfrm>
              <a:off x="1134" y="3074"/>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10" name="Rectangle 62"/>
            <p:cNvSpPr>
              <a:spLocks noChangeArrowheads="1"/>
            </p:cNvSpPr>
            <p:nvPr/>
          </p:nvSpPr>
          <p:spPr bwMode="auto">
            <a:xfrm>
              <a:off x="1134" y="3281"/>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11" name="Rectangle 63"/>
            <p:cNvSpPr>
              <a:spLocks noChangeArrowheads="1"/>
            </p:cNvSpPr>
            <p:nvPr/>
          </p:nvSpPr>
          <p:spPr bwMode="auto">
            <a:xfrm>
              <a:off x="1134" y="3487"/>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12" name="Rectangle 64"/>
            <p:cNvSpPr>
              <a:spLocks noChangeArrowheads="1"/>
            </p:cNvSpPr>
            <p:nvPr/>
          </p:nvSpPr>
          <p:spPr bwMode="auto">
            <a:xfrm>
              <a:off x="1134" y="3693"/>
              <a:ext cx="9638" cy="208"/>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13" name="Rectangle 65"/>
            <p:cNvSpPr>
              <a:spLocks noChangeArrowheads="1"/>
            </p:cNvSpPr>
            <p:nvPr/>
          </p:nvSpPr>
          <p:spPr bwMode="auto">
            <a:xfrm>
              <a:off x="1134" y="3901"/>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14" name="Rectangle 66"/>
            <p:cNvSpPr>
              <a:spLocks noChangeArrowheads="1"/>
            </p:cNvSpPr>
            <p:nvPr/>
          </p:nvSpPr>
          <p:spPr bwMode="auto">
            <a:xfrm>
              <a:off x="1134" y="4107"/>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15" name="Rectangle 67"/>
            <p:cNvSpPr>
              <a:spLocks noChangeArrowheads="1"/>
            </p:cNvSpPr>
            <p:nvPr/>
          </p:nvSpPr>
          <p:spPr bwMode="auto">
            <a:xfrm>
              <a:off x="1134" y="4314"/>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16" name="Rectangle 68"/>
            <p:cNvSpPr>
              <a:spLocks noChangeArrowheads="1"/>
            </p:cNvSpPr>
            <p:nvPr/>
          </p:nvSpPr>
          <p:spPr bwMode="auto">
            <a:xfrm>
              <a:off x="1134" y="4520"/>
              <a:ext cx="9638" cy="206"/>
            </a:xfrm>
            <a:prstGeom prst="rect">
              <a:avLst/>
            </a:prstGeom>
            <a:solidFill>
              <a:srgbClr val="D9D9D9"/>
            </a:solidFill>
            <a:ln w="9525">
              <a:no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27717" name="Line 69"/>
            <p:cNvSpPr>
              <a:spLocks noChangeShapeType="1"/>
            </p:cNvSpPr>
            <p:nvPr/>
          </p:nvSpPr>
          <p:spPr bwMode="auto">
            <a:xfrm>
              <a:off x="1021" y="797"/>
              <a:ext cx="9864" cy="0"/>
            </a:xfrm>
            <a:prstGeom prst="line">
              <a:avLst/>
            </a:prstGeom>
            <a:noFill/>
            <a:ln w="6097">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7718" name="Line 70"/>
            <p:cNvSpPr>
              <a:spLocks noChangeShapeType="1"/>
            </p:cNvSpPr>
            <p:nvPr/>
          </p:nvSpPr>
          <p:spPr bwMode="auto">
            <a:xfrm>
              <a:off x="1026" y="207"/>
              <a:ext cx="0" cy="4529"/>
            </a:xfrm>
            <a:prstGeom prst="line">
              <a:avLst/>
            </a:prstGeom>
            <a:noFill/>
            <a:ln w="6096">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7719" name="Line 71"/>
            <p:cNvSpPr>
              <a:spLocks noChangeShapeType="1"/>
            </p:cNvSpPr>
            <p:nvPr/>
          </p:nvSpPr>
          <p:spPr bwMode="auto">
            <a:xfrm>
              <a:off x="1021" y="4731"/>
              <a:ext cx="9855" cy="0"/>
            </a:xfrm>
            <a:prstGeom prst="line">
              <a:avLst/>
            </a:prstGeom>
            <a:noFill/>
            <a:ln w="6096">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7720" name="Line 72"/>
            <p:cNvSpPr>
              <a:spLocks noChangeShapeType="1"/>
            </p:cNvSpPr>
            <p:nvPr/>
          </p:nvSpPr>
          <p:spPr bwMode="auto">
            <a:xfrm>
              <a:off x="10880" y="207"/>
              <a:ext cx="0" cy="4529"/>
            </a:xfrm>
            <a:prstGeom prst="line">
              <a:avLst/>
            </a:prstGeom>
            <a:noFill/>
            <a:ln w="6096">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27721" name="Text Box 73"/>
            <p:cNvSpPr txBox="1">
              <a:spLocks noChangeArrowheads="1"/>
            </p:cNvSpPr>
            <p:nvPr/>
          </p:nvSpPr>
          <p:spPr bwMode="auto">
            <a:xfrm>
              <a:off x="1026" y="213"/>
              <a:ext cx="9855" cy="58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it-IT" sz="800" b="1" i="0" u="none" strike="noStrike" cap="none" normalizeH="0" baseline="0" dirty="0" smtClean="0">
                <a:ln>
                  <a:noFill/>
                </a:ln>
                <a:solidFill>
                  <a:schemeClr val="tx1"/>
                </a:solidFill>
                <a:effectLst/>
                <a:latin typeface="Times New Roman" pitchFamily="18" charset="0"/>
                <a:cs typeface="Arial" pitchFamily="34" charset="0"/>
              </a:endParaRPr>
            </a:p>
          </p:txBody>
        </p:sp>
        <p:sp>
          <p:nvSpPr>
            <p:cNvPr id="27722" name="Text Box 74"/>
            <p:cNvSpPr txBox="1">
              <a:spLocks noChangeArrowheads="1"/>
            </p:cNvSpPr>
            <p:nvPr/>
          </p:nvSpPr>
          <p:spPr bwMode="auto">
            <a:xfrm>
              <a:off x="1134" y="1028"/>
              <a:ext cx="3968" cy="26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2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Calibri" pitchFamily="34" charset="0"/>
                  <a:cs typeface="Arial" pitchFamily="34" charset="0"/>
                </a:rPr>
                <a:t>Descrivi il percorso generale dell’attività</a:t>
              </a: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7723" name="Text Box 75"/>
            <p:cNvSpPr txBox="1">
              <a:spLocks noChangeArrowheads="1"/>
            </p:cNvSpPr>
            <p:nvPr/>
          </p:nvSpPr>
          <p:spPr bwMode="auto">
            <a:xfrm>
              <a:off x="1134" y="1647"/>
              <a:ext cx="5330" cy="23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2000"/>
                </a:lnSpc>
                <a:spcBef>
                  <a:spcPct val="0"/>
                </a:spcBef>
                <a:spcAft>
                  <a:spcPts val="1000"/>
                </a:spcAft>
                <a:buClrTx/>
                <a:buSzTx/>
                <a:buFontTx/>
                <a:buNone/>
                <a:tabLst/>
              </a:pPr>
              <a:r>
                <a:rPr kumimoji="0" lang="it-IT" sz="1200" b="1" i="0" u="none" strike="noStrike" cap="none" normalizeH="0" baseline="0" smtClean="0">
                  <a:ln>
                    <a:noFill/>
                  </a:ln>
                  <a:solidFill>
                    <a:schemeClr val="tx1"/>
                  </a:solidFill>
                  <a:effectLst/>
                  <a:latin typeface="Calibri" pitchFamily="34" charset="0"/>
                  <a:cs typeface="Arial" pitchFamily="34" charset="0"/>
                </a:rPr>
                <a:t>Indica come avete svolto il compito e cosa hai fatto tu</a:t>
              </a:r>
              <a:endParaRPr kumimoji="0" lang="it-IT" sz="1200" b="0" i="0" u="none" strike="noStrike" cap="none" normalizeH="0" baseline="0" smtClean="0">
                <a:ln>
                  <a:noFill/>
                </a:ln>
                <a:solidFill>
                  <a:schemeClr val="tx1"/>
                </a:solidFill>
                <a:effectLst/>
                <a:latin typeface="Arial" pitchFamily="34" charset="0"/>
                <a:cs typeface="Arial" pitchFamily="34" charset="0"/>
              </a:endParaRPr>
            </a:p>
          </p:txBody>
        </p:sp>
        <p:sp>
          <p:nvSpPr>
            <p:cNvPr id="27724" name="Text Box 76"/>
            <p:cNvSpPr txBox="1">
              <a:spLocks noChangeArrowheads="1"/>
            </p:cNvSpPr>
            <p:nvPr/>
          </p:nvSpPr>
          <p:spPr bwMode="auto">
            <a:xfrm>
              <a:off x="1134" y="2267"/>
              <a:ext cx="5840" cy="20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2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Calibri" pitchFamily="34" charset="0"/>
                  <a:cs typeface="Arial" pitchFamily="34" charset="0"/>
                </a:rPr>
                <a:t>Indica quali crisi hai dovuto affrontare e come le hai risolte</a:t>
              </a: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7725" name="Text Box 77"/>
            <p:cNvSpPr txBox="1">
              <a:spLocks noChangeArrowheads="1"/>
            </p:cNvSpPr>
            <p:nvPr/>
          </p:nvSpPr>
          <p:spPr bwMode="auto">
            <a:xfrm>
              <a:off x="1134" y="2887"/>
              <a:ext cx="5755" cy="17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2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Calibri" pitchFamily="34" charset="0"/>
                  <a:cs typeface="Arial" pitchFamily="34" charset="0"/>
                </a:rPr>
                <a:t>Che cosa hai imparato da questa unità di apprendimento</a:t>
              </a: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7726" name="Text Box 78"/>
            <p:cNvSpPr txBox="1">
              <a:spLocks noChangeArrowheads="1"/>
            </p:cNvSpPr>
            <p:nvPr/>
          </p:nvSpPr>
          <p:spPr bwMode="auto">
            <a:xfrm>
              <a:off x="1134" y="3506"/>
              <a:ext cx="3457" cy="22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lvl="0" indent="0" eaLnBrk="1" fontAlgn="base" latinLnBrk="0" hangingPunct="1">
                <a:lnSpc>
                  <a:spcPct val="72000"/>
                </a:lnSpc>
                <a:spcBef>
                  <a:spcPct val="0"/>
                </a:spcBef>
                <a:spcAft>
                  <a:spcPts val="1000"/>
                </a:spcAft>
                <a:tabLst/>
              </a:pPr>
              <a:r>
                <a:rPr kumimoji="0" lang="it-IT" sz="1200" b="1" i="0" u="none" strike="noStrike" cap="none" normalizeH="0" baseline="0" dirty="0" smtClean="0">
                  <a:ln>
                    <a:noFill/>
                  </a:ln>
                  <a:solidFill>
                    <a:schemeClr val="tx1"/>
                  </a:solidFill>
                  <a:effectLst/>
                  <a:latin typeface="Calibri" pitchFamily="34" charset="0"/>
                  <a:cs typeface="Arial" pitchFamily="34" charset="0"/>
                </a:rPr>
                <a:t>Cosa devi ancora imparare</a:t>
              </a: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7727" name="Text Box 79"/>
            <p:cNvSpPr txBox="1">
              <a:spLocks noChangeArrowheads="1"/>
            </p:cNvSpPr>
            <p:nvPr/>
          </p:nvSpPr>
          <p:spPr bwMode="auto">
            <a:xfrm>
              <a:off x="1134" y="4126"/>
              <a:ext cx="4053" cy="19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72000"/>
                </a:lnSpc>
                <a:spcBef>
                  <a:spcPct val="0"/>
                </a:spcBef>
                <a:spcAft>
                  <a:spcPts val="1000"/>
                </a:spcAft>
                <a:buClrTx/>
                <a:buSzTx/>
                <a:buFontTx/>
                <a:buNone/>
                <a:tabLst/>
              </a:pPr>
              <a:r>
                <a:rPr kumimoji="0" lang="it-IT" sz="1200" b="1" i="0" u="none" strike="noStrike" cap="none" normalizeH="0" baseline="0" dirty="0" smtClean="0">
                  <a:ln>
                    <a:noFill/>
                  </a:ln>
                  <a:solidFill>
                    <a:schemeClr val="tx1"/>
                  </a:solidFill>
                  <a:effectLst/>
                  <a:latin typeface="Calibri" pitchFamily="34" charset="0"/>
                  <a:cs typeface="Arial" pitchFamily="34" charset="0"/>
                </a:rPr>
                <a:t>Come valuti il lavoro da te svolto</a:t>
              </a: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644181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88640"/>
            <a:ext cx="9144000" cy="6555641"/>
          </a:xfrm>
          <a:prstGeom prst="rect">
            <a:avLst/>
          </a:prstGeom>
          <a:noFill/>
        </p:spPr>
        <p:txBody>
          <a:bodyPr wrap="square" rtlCol="0">
            <a:spAutoFit/>
          </a:bodyPr>
          <a:lstStyle/>
          <a:p>
            <a:pPr algn="just"/>
            <a:r>
              <a:rPr lang="it-IT" sz="2800" dirty="0" smtClean="0">
                <a:solidFill>
                  <a:srgbClr val="FFFF00"/>
                </a:solidFill>
                <a:cs typeface="Arial" pitchFamily="34" charset="0"/>
              </a:rPr>
              <a:t>La progettazione per </a:t>
            </a:r>
            <a:r>
              <a:rPr lang="it-IT" sz="2800" dirty="0" err="1" smtClean="0">
                <a:solidFill>
                  <a:srgbClr val="FFFF00"/>
                </a:solidFill>
                <a:cs typeface="Arial" pitchFamily="34" charset="0"/>
              </a:rPr>
              <a:t>UdA</a:t>
            </a:r>
            <a:r>
              <a:rPr lang="it-IT" sz="2800" dirty="0" smtClean="0">
                <a:solidFill>
                  <a:srgbClr val="FFFF00"/>
                </a:solidFill>
                <a:cs typeface="Arial" pitchFamily="34" charset="0"/>
              </a:rPr>
              <a:t> transdisciplinari si fonda sulla concezione di curricolo strutturato per competenze. Il curricolo diventa utile se delinea i risultati di apprendimento attesi in termini di competenze (saper essere), abilità (saper fare) e conoscenze (sapere).</a:t>
            </a:r>
          </a:p>
          <a:p>
            <a:pPr algn="just"/>
            <a:r>
              <a:rPr lang="it-IT" sz="2800" dirty="0" smtClean="0">
                <a:solidFill>
                  <a:srgbClr val="FFFF00"/>
                </a:solidFill>
                <a:cs typeface="Arial" pitchFamily="34" charset="0"/>
              </a:rPr>
              <a:t>Esso deve enunciare quali sono i comportamenti che rendono evidente l’agire competente e deve offrire strumenti per guidare l’osservazione e la valutazione dell’evoluzione nel tempo della competenza (livelli di padronanza).</a:t>
            </a:r>
          </a:p>
          <a:p>
            <a:pPr algn="just"/>
            <a:r>
              <a:rPr lang="it-IT" sz="2800" dirty="0" smtClean="0">
                <a:solidFill>
                  <a:srgbClr val="FFFF00"/>
                </a:solidFill>
                <a:cs typeface="Arial" pitchFamily="34" charset="0"/>
              </a:rPr>
              <a:t>Per competenze ovviamente intendiamo le competenze chiave europee.</a:t>
            </a:r>
          </a:p>
          <a:p>
            <a:pPr algn="just"/>
            <a:r>
              <a:rPr lang="it-IT" sz="2800" dirty="0" smtClean="0">
                <a:solidFill>
                  <a:srgbClr val="FFFF00"/>
                </a:solidFill>
                <a:cs typeface="Arial" pitchFamily="34" charset="0"/>
              </a:rPr>
              <a:t>Esse saranno valutabili in base alle evidenze presenti nel curricolo di riferimento. Le evidenze saranno estrapolate dal suddetto curricolo in riferimento a ciò che si vuole sviluppare nell’</a:t>
            </a:r>
            <a:r>
              <a:rPr lang="it-IT" sz="2800" dirty="0" err="1" smtClean="0">
                <a:solidFill>
                  <a:srgbClr val="FFFF00"/>
                </a:solidFill>
                <a:cs typeface="Arial" pitchFamily="34" charset="0"/>
              </a:rPr>
              <a:t>UdA</a:t>
            </a:r>
            <a:r>
              <a:rPr lang="it-IT" sz="2800" dirty="0" smtClean="0">
                <a:solidFill>
                  <a:srgbClr val="FFFF00"/>
                </a:solidFill>
                <a:cs typeface="Arial" pitchFamily="34" charset="0"/>
              </a:rPr>
              <a:t>.</a:t>
            </a:r>
          </a:p>
        </p:txBody>
      </p:sp>
    </p:spTree>
    <p:extLst>
      <p:ext uri="{BB962C8B-B14F-4D97-AF65-F5344CB8AC3E}">
        <p14:creationId xmlns:p14="http://schemas.microsoft.com/office/powerpoint/2010/main" val="18170843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10683" y="54379"/>
            <a:ext cx="8784976" cy="6832640"/>
          </a:xfrm>
          <a:prstGeom prst="rect">
            <a:avLst/>
          </a:prstGeom>
          <a:noFill/>
        </p:spPr>
        <p:txBody>
          <a:bodyPr wrap="square" rtlCol="0">
            <a:spAutoFit/>
          </a:bodyPr>
          <a:lstStyle/>
          <a:p>
            <a:pPr algn="just"/>
            <a:r>
              <a:rPr lang="it-IT" dirty="0" smtClean="0">
                <a:latin typeface="Arial" pitchFamily="34" charset="0"/>
                <a:cs typeface="Arial" pitchFamily="34" charset="0"/>
              </a:rPr>
              <a:t> :</a:t>
            </a:r>
          </a:p>
          <a:p>
            <a:pPr algn="just"/>
            <a:endParaRPr lang="it-IT" sz="2400" dirty="0" smtClean="0">
              <a:cs typeface="Arial" pitchFamily="34" charset="0"/>
            </a:endParaRPr>
          </a:p>
          <a:p>
            <a:pPr algn="just"/>
            <a:r>
              <a:rPr lang="it-IT" sz="3200" b="1" dirty="0" smtClean="0">
                <a:solidFill>
                  <a:srgbClr val="FFFF00"/>
                </a:solidFill>
                <a:cs typeface="Arial" pitchFamily="34" charset="0"/>
              </a:rPr>
              <a:t>PROCEDURA 1</a:t>
            </a:r>
          </a:p>
          <a:p>
            <a:pPr algn="just"/>
            <a:endParaRPr lang="it-IT" sz="2800" b="1" dirty="0" smtClean="0">
              <a:solidFill>
                <a:srgbClr val="FFFF00"/>
              </a:solidFill>
              <a:cs typeface="Arial" pitchFamily="34" charset="0"/>
            </a:endParaRPr>
          </a:p>
          <a:p>
            <a:pPr marL="342900" indent="-342900" algn="just">
              <a:buFont typeface="+mj-lt"/>
              <a:buAutoNum type="arabicPeriod"/>
            </a:pPr>
            <a:r>
              <a:rPr lang="it-IT" sz="2800" b="1" dirty="0" smtClean="0">
                <a:solidFill>
                  <a:srgbClr val="FFFF00"/>
                </a:solidFill>
                <a:cs typeface="Arial" pitchFamily="34" charset="0"/>
              </a:rPr>
              <a:t>Individuare le competenze da sviluppare con l’</a:t>
            </a:r>
            <a:r>
              <a:rPr lang="it-IT" sz="2800" b="1" dirty="0" err="1" smtClean="0">
                <a:solidFill>
                  <a:srgbClr val="FFFF00"/>
                </a:solidFill>
                <a:cs typeface="Arial" pitchFamily="34" charset="0"/>
              </a:rPr>
              <a:t>UdA</a:t>
            </a:r>
            <a:r>
              <a:rPr lang="it-IT" sz="2800" b="1" dirty="0" smtClean="0">
                <a:solidFill>
                  <a:srgbClr val="FFFF00"/>
                </a:solidFill>
                <a:cs typeface="Arial" pitchFamily="34" charset="0"/>
              </a:rPr>
              <a:t>.</a:t>
            </a:r>
          </a:p>
          <a:p>
            <a:pPr marL="342900" indent="-342900" algn="just">
              <a:buFont typeface="+mj-lt"/>
              <a:buAutoNum type="arabicPeriod"/>
            </a:pPr>
            <a:r>
              <a:rPr lang="it-IT" sz="2800" b="1" dirty="0" smtClean="0">
                <a:solidFill>
                  <a:srgbClr val="FFFF00"/>
                </a:solidFill>
                <a:cs typeface="Arial" pitchFamily="34" charset="0"/>
              </a:rPr>
              <a:t>Indicare le evidenze osservabili.</a:t>
            </a:r>
          </a:p>
          <a:p>
            <a:pPr marL="342900" indent="-342900" algn="just">
              <a:buFont typeface="+mj-lt"/>
              <a:buAutoNum type="arabicPeriod"/>
            </a:pPr>
            <a:r>
              <a:rPr lang="it-IT" sz="2800" b="1" dirty="0" smtClean="0">
                <a:solidFill>
                  <a:srgbClr val="FFFF00"/>
                </a:solidFill>
                <a:cs typeface="Arial" pitchFamily="34" charset="0"/>
              </a:rPr>
              <a:t>Immaginare il compito di realtà.</a:t>
            </a:r>
          </a:p>
          <a:p>
            <a:pPr marL="342900" indent="-342900" algn="just">
              <a:buFont typeface="+mj-lt"/>
              <a:buAutoNum type="arabicPeriod"/>
            </a:pPr>
            <a:r>
              <a:rPr lang="it-IT" sz="2800" b="1" dirty="0" smtClean="0">
                <a:solidFill>
                  <a:srgbClr val="FFFF00"/>
                </a:solidFill>
                <a:cs typeface="Arial" pitchFamily="34" charset="0"/>
              </a:rPr>
              <a:t>Specificare le conoscenze e le abilità da acquisire nel corso dell’</a:t>
            </a:r>
            <a:r>
              <a:rPr lang="it-IT" sz="2800" b="1" dirty="0" err="1" smtClean="0">
                <a:solidFill>
                  <a:srgbClr val="FFFF00"/>
                </a:solidFill>
                <a:cs typeface="Arial" pitchFamily="34" charset="0"/>
              </a:rPr>
              <a:t>UdA</a:t>
            </a:r>
            <a:r>
              <a:rPr lang="it-IT" sz="2800" b="1" dirty="0" smtClean="0">
                <a:solidFill>
                  <a:srgbClr val="FFFF00"/>
                </a:solidFill>
                <a:cs typeface="Arial" pitchFamily="34" charset="0"/>
              </a:rPr>
              <a:t>, connesse con le competenze e con il compito di realtà.</a:t>
            </a:r>
          </a:p>
          <a:p>
            <a:pPr marL="342900" indent="-342900" algn="just">
              <a:buFont typeface="+mj-lt"/>
              <a:buAutoNum type="arabicPeriod"/>
            </a:pPr>
            <a:r>
              <a:rPr lang="it-IT" sz="2800" b="1" dirty="0" smtClean="0">
                <a:solidFill>
                  <a:srgbClr val="FFFF00"/>
                </a:solidFill>
                <a:cs typeface="Arial" pitchFamily="34" charset="0"/>
              </a:rPr>
              <a:t>Tracciare uno schema di fasi di realizzazione.</a:t>
            </a:r>
          </a:p>
          <a:p>
            <a:pPr marL="342900" indent="-342900" algn="just">
              <a:buFont typeface="+mj-lt"/>
              <a:buAutoNum type="arabicPeriod"/>
            </a:pPr>
            <a:r>
              <a:rPr lang="it-IT" sz="2800" b="1" dirty="0" smtClean="0">
                <a:solidFill>
                  <a:srgbClr val="FFFF00"/>
                </a:solidFill>
                <a:cs typeface="Arial" pitchFamily="34" charset="0"/>
              </a:rPr>
              <a:t>Contestualmente definire le possibili attività degli alunni e gli interventi delle docenti.</a:t>
            </a:r>
          </a:p>
          <a:p>
            <a:pPr marL="342900" indent="-342900" algn="just">
              <a:buFont typeface="+mj-lt"/>
              <a:buAutoNum type="arabicPeriod"/>
            </a:pPr>
            <a:r>
              <a:rPr lang="it-IT" sz="2800" b="1" dirty="0" smtClean="0">
                <a:solidFill>
                  <a:srgbClr val="FFFF00"/>
                </a:solidFill>
                <a:cs typeface="Arial" pitchFamily="34" charset="0"/>
              </a:rPr>
              <a:t>Pianificare i tempi, le metodologie, scegliere gli strumenti, determinare le risorse necessarie.</a:t>
            </a:r>
          </a:p>
          <a:p>
            <a:pPr marL="342900" indent="-342900" algn="just">
              <a:buFont typeface="+mj-lt"/>
              <a:buAutoNum type="arabicPeriod"/>
            </a:pPr>
            <a:r>
              <a:rPr lang="it-IT" sz="2800" b="1" dirty="0" smtClean="0">
                <a:solidFill>
                  <a:srgbClr val="FFFF00"/>
                </a:solidFill>
                <a:cs typeface="Arial" pitchFamily="34" charset="0"/>
              </a:rPr>
              <a:t>Stabilire cosa si deve valutare.</a:t>
            </a:r>
          </a:p>
        </p:txBody>
      </p:sp>
    </p:spTree>
    <p:extLst>
      <p:ext uri="{BB962C8B-B14F-4D97-AF65-F5344CB8AC3E}">
        <p14:creationId xmlns:p14="http://schemas.microsoft.com/office/powerpoint/2010/main" val="25188585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8396" y="27285"/>
            <a:ext cx="8640960" cy="6955750"/>
          </a:xfrm>
          <a:prstGeom prst="rect">
            <a:avLst/>
          </a:prstGeom>
          <a:noFill/>
        </p:spPr>
        <p:txBody>
          <a:bodyPr wrap="square" rtlCol="0">
            <a:spAutoFit/>
          </a:bodyPr>
          <a:lstStyle/>
          <a:p>
            <a:r>
              <a:rPr lang="it-IT" sz="3200" b="1" dirty="0" smtClean="0">
                <a:solidFill>
                  <a:srgbClr val="FFFF00"/>
                </a:solidFill>
                <a:cs typeface="Arial" pitchFamily="34" charset="0"/>
              </a:rPr>
              <a:t>PROCEDURA 2</a:t>
            </a:r>
          </a:p>
          <a:p>
            <a:endParaRPr lang="it-IT" sz="2800" b="1" dirty="0" smtClean="0">
              <a:solidFill>
                <a:srgbClr val="FFFF00"/>
              </a:solidFill>
              <a:cs typeface="Arial" pitchFamily="34" charset="0"/>
            </a:endParaRPr>
          </a:p>
          <a:p>
            <a:pPr marL="342900" indent="-342900">
              <a:buFont typeface="+mj-lt"/>
              <a:buAutoNum type="arabicPeriod"/>
            </a:pPr>
            <a:r>
              <a:rPr lang="it-IT" sz="2800" b="1" dirty="0" smtClean="0">
                <a:solidFill>
                  <a:srgbClr val="FFFF00"/>
                </a:solidFill>
                <a:cs typeface="Arial" pitchFamily="34" charset="0"/>
              </a:rPr>
              <a:t>Immaginare il compito di realtà.</a:t>
            </a:r>
          </a:p>
          <a:p>
            <a:pPr marL="342900" indent="-342900">
              <a:buFont typeface="+mj-lt"/>
              <a:buAutoNum type="arabicPeriod"/>
            </a:pPr>
            <a:r>
              <a:rPr lang="it-IT" sz="2800" b="1" dirty="0" smtClean="0">
                <a:solidFill>
                  <a:srgbClr val="FFFF00"/>
                </a:solidFill>
                <a:cs typeface="Arial" pitchFamily="34" charset="0"/>
              </a:rPr>
              <a:t>Tracciare uno schema di fasi di realizzazione.</a:t>
            </a:r>
          </a:p>
          <a:p>
            <a:pPr marL="342900" indent="-342900">
              <a:buFont typeface="+mj-lt"/>
              <a:buAutoNum type="arabicPeriod"/>
            </a:pPr>
            <a:r>
              <a:rPr lang="it-IT" sz="2800" b="1" dirty="0" smtClean="0">
                <a:solidFill>
                  <a:srgbClr val="FFFF00"/>
                </a:solidFill>
                <a:cs typeface="Arial" pitchFamily="34" charset="0"/>
              </a:rPr>
              <a:t>Contestualmente definire le possibili attività degli alunni e gli interventi delle docenti.</a:t>
            </a:r>
          </a:p>
          <a:p>
            <a:pPr marL="342900" indent="-342900">
              <a:buFont typeface="+mj-lt"/>
              <a:buAutoNum type="arabicPeriod"/>
            </a:pPr>
            <a:r>
              <a:rPr lang="it-IT" sz="2800" b="1" dirty="0" smtClean="0">
                <a:solidFill>
                  <a:srgbClr val="FFFF00"/>
                </a:solidFill>
                <a:cs typeface="Arial" pitchFamily="34" charset="0"/>
              </a:rPr>
              <a:t>Individuare le competenze da sviluppare con l’</a:t>
            </a:r>
            <a:r>
              <a:rPr lang="it-IT" sz="2800" b="1" dirty="0" err="1" smtClean="0">
                <a:solidFill>
                  <a:srgbClr val="FFFF00"/>
                </a:solidFill>
                <a:cs typeface="Arial" pitchFamily="34" charset="0"/>
              </a:rPr>
              <a:t>UdA</a:t>
            </a:r>
            <a:r>
              <a:rPr lang="it-IT" sz="2800" b="1" dirty="0" smtClean="0">
                <a:solidFill>
                  <a:srgbClr val="FFFF00"/>
                </a:solidFill>
                <a:cs typeface="Arial" pitchFamily="34" charset="0"/>
              </a:rPr>
              <a:t>.</a:t>
            </a:r>
          </a:p>
          <a:p>
            <a:pPr marL="342900" indent="-342900">
              <a:buFont typeface="+mj-lt"/>
              <a:buAutoNum type="arabicPeriod"/>
            </a:pPr>
            <a:r>
              <a:rPr lang="it-IT" sz="2800" b="1" dirty="0" smtClean="0">
                <a:solidFill>
                  <a:srgbClr val="FFFF00"/>
                </a:solidFill>
                <a:cs typeface="Arial" pitchFamily="34" charset="0"/>
              </a:rPr>
              <a:t>Indicare le evidenze osservabili.</a:t>
            </a:r>
          </a:p>
          <a:p>
            <a:pPr marL="342900" indent="-342900">
              <a:buFont typeface="+mj-lt"/>
              <a:buAutoNum type="arabicPeriod"/>
            </a:pPr>
            <a:r>
              <a:rPr lang="it-IT" sz="2800" b="1" dirty="0" smtClean="0">
                <a:solidFill>
                  <a:srgbClr val="FFFF00"/>
                </a:solidFill>
                <a:cs typeface="Arial" pitchFamily="34" charset="0"/>
              </a:rPr>
              <a:t>Specificare le conoscenze e le abilità da acquisire nel corso dell’</a:t>
            </a:r>
            <a:r>
              <a:rPr lang="it-IT" sz="2800" b="1" dirty="0" err="1" smtClean="0">
                <a:solidFill>
                  <a:srgbClr val="FFFF00"/>
                </a:solidFill>
                <a:cs typeface="Arial" pitchFamily="34" charset="0"/>
              </a:rPr>
              <a:t>UdA</a:t>
            </a:r>
            <a:r>
              <a:rPr lang="it-IT" sz="2800" b="1" dirty="0" smtClean="0">
                <a:solidFill>
                  <a:srgbClr val="FFFF00"/>
                </a:solidFill>
                <a:cs typeface="Arial" pitchFamily="34" charset="0"/>
              </a:rPr>
              <a:t>, connesse con le competenze e con il compito di realtà.</a:t>
            </a:r>
          </a:p>
          <a:p>
            <a:pPr marL="342900" indent="-342900" algn="just">
              <a:buFont typeface="+mj-lt"/>
              <a:buAutoNum type="arabicPeriod"/>
            </a:pPr>
            <a:r>
              <a:rPr lang="it-IT" sz="2800" b="1" dirty="0" smtClean="0">
                <a:solidFill>
                  <a:srgbClr val="FFFF00"/>
                </a:solidFill>
                <a:cs typeface="Arial" pitchFamily="34" charset="0"/>
              </a:rPr>
              <a:t>Pianificare i tempi, le metodologie, scegliere gli strumenti, determinare le risorse necessarie.</a:t>
            </a:r>
          </a:p>
          <a:p>
            <a:pPr marL="342900" indent="-342900" algn="just">
              <a:buFont typeface="+mj-lt"/>
              <a:buAutoNum type="arabicPeriod"/>
            </a:pPr>
            <a:r>
              <a:rPr lang="it-IT" sz="2800" b="1" dirty="0" smtClean="0">
                <a:solidFill>
                  <a:srgbClr val="FFFF00"/>
                </a:solidFill>
                <a:cs typeface="Arial" pitchFamily="34" charset="0"/>
              </a:rPr>
              <a:t>Stabilire cosa si deve valutare</a:t>
            </a:r>
            <a:r>
              <a:rPr lang="it-IT" sz="2400" b="1" dirty="0" smtClean="0">
                <a:cs typeface="Arial" pitchFamily="34" charset="0"/>
              </a:rPr>
              <a:t>.</a:t>
            </a:r>
          </a:p>
          <a:p>
            <a:endParaRPr lang="it-IT" b="1" dirty="0" smtClean="0">
              <a:latin typeface="Arial" pitchFamily="34" charset="0"/>
              <a:cs typeface="Arial" pitchFamily="34" charset="0"/>
            </a:endParaRPr>
          </a:p>
          <a:p>
            <a:endParaRPr lang="it-IT" b="1" dirty="0" smtClean="0">
              <a:latin typeface="Arial" pitchFamily="34" charset="0"/>
              <a:cs typeface="Arial" pitchFamily="34" charset="0"/>
            </a:endParaRPr>
          </a:p>
          <a:p>
            <a:endParaRPr lang="it-IT" b="1" dirty="0">
              <a:latin typeface="Arial" pitchFamily="34" charset="0"/>
              <a:cs typeface="Arial" pitchFamily="34" charset="0"/>
            </a:endParaRPr>
          </a:p>
        </p:txBody>
      </p:sp>
    </p:spTree>
    <p:extLst>
      <p:ext uri="{BB962C8B-B14F-4D97-AF65-F5344CB8AC3E}">
        <p14:creationId xmlns:p14="http://schemas.microsoft.com/office/powerpoint/2010/main" val="1222102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ext Box 1"/>
          <p:cNvSpPr txBox="1">
            <a:spLocks noChangeArrowheads="1"/>
          </p:cNvSpPr>
          <p:nvPr/>
        </p:nvSpPr>
        <p:spPr bwMode="auto">
          <a:xfrm>
            <a:off x="166688" y="333375"/>
            <a:ext cx="8861425" cy="1325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defRPr>
                <a:solidFill>
                  <a:srgbClr val="000000"/>
                </a:solidFill>
                <a:latin typeface="Calibri" panose="020F0502020204030204" pitchFamily="34" charset="0"/>
                <a:ea typeface="Microsoft YaHei" panose="020B0503020204020204" pitchFamily="34" charset="-122"/>
              </a:defRPr>
            </a:lvl1pPr>
            <a:lvl2pPr>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defRPr>
                <a:solidFill>
                  <a:srgbClr val="000000"/>
                </a:solidFill>
                <a:latin typeface="Calibri" panose="020F0502020204030204" pitchFamily="34" charset="0"/>
                <a:ea typeface="Microsoft YaHei" panose="020B0503020204020204" pitchFamily="34" charset="-122"/>
              </a:defRPr>
            </a:lvl2pPr>
            <a:lvl3pPr>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defRPr>
                <a:solidFill>
                  <a:srgbClr val="000000"/>
                </a:solidFill>
                <a:latin typeface="Calibri" panose="020F0502020204030204" pitchFamily="34" charset="0"/>
                <a:ea typeface="Microsoft YaHei" panose="020B0503020204020204" pitchFamily="34" charset="-122"/>
              </a:defRPr>
            </a:lvl3pPr>
            <a:lvl4pPr>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defRPr>
                <a:solidFill>
                  <a:srgbClr val="000000"/>
                </a:solidFill>
                <a:latin typeface="Calibri" panose="020F0502020204030204" pitchFamily="34" charset="0"/>
                <a:ea typeface="Microsoft YaHei" panose="020B0503020204020204" pitchFamily="34" charset="-122"/>
              </a:defRPr>
            </a:lvl4pPr>
            <a:lvl5pPr>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defRPr>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defRPr>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defRPr>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defRPr>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defRPr>
                <a:solidFill>
                  <a:srgbClr val="000000"/>
                </a:solidFill>
                <a:latin typeface="Calibri" panose="020F0502020204030204" pitchFamily="34" charset="0"/>
                <a:ea typeface="Microsoft YaHei" panose="020B0503020204020204" pitchFamily="34" charset="-122"/>
              </a:defRPr>
            </a:lvl9pPr>
          </a:lstStyle>
          <a:p>
            <a:pPr algn="ctr">
              <a:lnSpc>
                <a:spcPct val="90000"/>
              </a:lnSpc>
              <a:buClrTx/>
              <a:buFontTx/>
              <a:buNone/>
            </a:pPr>
            <a:r>
              <a:rPr lang="it-IT" altLang="it-IT" sz="3200" b="1" dirty="0">
                <a:solidFill>
                  <a:srgbClr val="FFFF00"/>
                </a:solidFill>
                <a:latin typeface="+mn-lt"/>
              </a:rPr>
              <a:t>UNIVERSO SCUOLA: MISSION E VISION</a:t>
            </a:r>
          </a:p>
        </p:txBody>
      </p:sp>
      <p:pic>
        <p:nvPicPr>
          <p:cNvPr id="1044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2188" y="1482725"/>
            <a:ext cx="7212012" cy="51419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4451" name="Rectangle 3"/>
          <p:cNvSpPr>
            <a:spLocks noChangeArrowheads="1"/>
          </p:cNvSpPr>
          <p:nvPr/>
        </p:nvSpPr>
        <p:spPr bwMode="auto">
          <a:xfrm>
            <a:off x="4043362" y="6196394"/>
            <a:ext cx="1108075" cy="365125"/>
          </a:xfrm>
          <a:prstGeom prst="rect">
            <a:avLst/>
          </a:prstGeom>
          <a:solidFill>
            <a:srgbClr val="FFFFFF"/>
          </a:solidFill>
          <a:ln w="12600" cap="sq">
            <a:solidFill>
              <a:srgbClr val="FFFF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p>
        </p:txBody>
      </p:sp>
    </p:spTree>
    <p:extLst>
      <p:ext uri="{BB962C8B-B14F-4D97-AF65-F5344CB8AC3E}">
        <p14:creationId xmlns:p14="http://schemas.microsoft.com/office/powerpoint/2010/main" val="3054421105"/>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331782" y="836712"/>
            <a:ext cx="4248279" cy="584775"/>
          </a:xfrm>
          <a:prstGeom prst="rect">
            <a:avLst/>
          </a:prstGeom>
        </p:spPr>
        <p:txBody>
          <a:bodyPr wrap="none">
            <a:spAutoFit/>
          </a:bodyPr>
          <a:lstStyle/>
          <a:p>
            <a:pPr algn="ctr">
              <a:spcAft>
                <a:spcPts val="0"/>
              </a:spcAft>
            </a:pPr>
            <a:r>
              <a:rPr lang="it-IT" sz="3200" b="1" dirty="0">
                <a:solidFill>
                  <a:srgbClr val="FFFF00"/>
                </a:solidFill>
                <a:ea typeface="Calibri" panose="020F0502020204030204" pitchFamily="34" charset="0"/>
              </a:rPr>
              <a:t>DIAGRAMMA DI GANTT</a:t>
            </a:r>
            <a:endParaRPr lang="it-IT" sz="3200" dirty="0">
              <a:solidFill>
                <a:srgbClr val="FFFF00"/>
              </a:solidFill>
              <a:effectLst/>
              <a:ea typeface="Times New Roman" panose="02020603050405020304" pitchFamily="18" charset="0"/>
            </a:endParaRPr>
          </a:p>
        </p:txBody>
      </p:sp>
      <p:graphicFrame>
        <p:nvGraphicFramePr>
          <p:cNvPr id="5" name="Tabella 4"/>
          <p:cNvGraphicFramePr>
            <a:graphicFrameLocks noGrp="1"/>
          </p:cNvGraphicFramePr>
          <p:nvPr>
            <p:extLst>
              <p:ext uri="{D42A27DB-BD31-4B8C-83A1-F6EECF244321}">
                <p14:modId xmlns:p14="http://schemas.microsoft.com/office/powerpoint/2010/main" val="678498580"/>
              </p:ext>
            </p:extLst>
          </p:nvPr>
        </p:nvGraphicFramePr>
        <p:xfrm>
          <a:off x="323530" y="1844826"/>
          <a:ext cx="8640960" cy="2953393"/>
        </p:xfrm>
        <a:graphic>
          <a:graphicData uri="http://schemas.openxmlformats.org/drawingml/2006/table">
            <a:tbl>
              <a:tblPr firstRow="1" firstCol="1" lastRow="1" lastCol="1" bandRow="1" bandCol="1"/>
              <a:tblGrid>
                <a:gridCol w="1152126"/>
                <a:gridCol w="1390044"/>
                <a:gridCol w="1490276"/>
                <a:gridCol w="1224136"/>
                <a:gridCol w="1368153"/>
                <a:gridCol w="1512167"/>
                <a:gridCol w="504058"/>
              </a:tblGrid>
              <a:tr h="414181">
                <a:tc>
                  <a:txBody>
                    <a:bodyPr/>
                    <a:lstStyle/>
                    <a:p>
                      <a:pPr algn="just">
                        <a:spcAft>
                          <a:spcPts val="0"/>
                        </a:spcAft>
                      </a:pPr>
                      <a:r>
                        <a:rPr lang="it-IT" sz="2400" dirty="0">
                          <a:solidFill>
                            <a:srgbClr val="FFFF00"/>
                          </a:solidFill>
                          <a:effectLst/>
                          <a:latin typeface="+mn-lt"/>
                          <a:ea typeface="Calibri" panose="020F0502020204030204" pitchFamily="34" charset="0"/>
                        </a:rPr>
                        <a:t> </a:t>
                      </a:r>
                      <a:endParaRPr lang="it-IT" sz="2400" dirty="0">
                        <a:solidFill>
                          <a:srgbClr val="FFFF00"/>
                        </a:solidFill>
                        <a:effectLst/>
                        <a:latin typeface="+mn-lt"/>
                        <a:ea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6">
                  <a:txBody>
                    <a:bodyPr/>
                    <a:lstStyle/>
                    <a:p>
                      <a:pPr algn="ctr">
                        <a:spcAft>
                          <a:spcPts val="0"/>
                        </a:spcAft>
                      </a:pPr>
                      <a:r>
                        <a:rPr lang="it-IT" sz="2400" b="1" dirty="0">
                          <a:solidFill>
                            <a:srgbClr val="FFFF00"/>
                          </a:solidFill>
                          <a:effectLst/>
                          <a:latin typeface="+mn-lt"/>
                          <a:ea typeface="Calibri" panose="020F0502020204030204" pitchFamily="34" charset="0"/>
                        </a:rPr>
                        <a:t>Tempi</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414181">
                <a:tc>
                  <a:txBody>
                    <a:bodyPr/>
                    <a:lstStyle/>
                    <a:p>
                      <a:pPr algn="ctr">
                        <a:spcAft>
                          <a:spcPts val="0"/>
                        </a:spcAft>
                      </a:pPr>
                      <a:r>
                        <a:rPr lang="it-IT" sz="2400" b="1" dirty="0">
                          <a:solidFill>
                            <a:srgbClr val="FFFF00"/>
                          </a:solidFill>
                          <a:effectLst/>
                          <a:latin typeface="+mn-lt"/>
                          <a:ea typeface="Calibri" panose="020F0502020204030204" pitchFamily="34" charset="0"/>
                        </a:rPr>
                        <a:t>Fasi</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just">
                        <a:spcAft>
                          <a:spcPts val="0"/>
                        </a:spcAft>
                      </a:pPr>
                      <a:r>
                        <a:rPr lang="it-IT" sz="2400">
                          <a:solidFill>
                            <a:srgbClr val="FFFF00"/>
                          </a:solidFill>
                          <a:effectLst/>
                          <a:latin typeface="+mn-lt"/>
                          <a:ea typeface="Calibri" panose="020F0502020204030204" pitchFamily="34" charset="0"/>
                        </a:rPr>
                        <a:t>GENNAIO</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just">
                        <a:spcAft>
                          <a:spcPts val="0"/>
                        </a:spcAft>
                      </a:pPr>
                      <a:r>
                        <a:rPr lang="it-IT" sz="2400">
                          <a:solidFill>
                            <a:srgbClr val="FFFF00"/>
                          </a:solidFill>
                          <a:effectLst/>
                          <a:latin typeface="+mn-lt"/>
                          <a:ea typeface="Calibri" panose="020F0502020204030204" pitchFamily="34" charset="0"/>
                        </a:rPr>
                        <a:t>FEBBRAIO</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just">
                        <a:spcAft>
                          <a:spcPts val="0"/>
                        </a:spcAft>
                      </a:pPr>
                      <a:r>
                        <a:rPr lang="it-IT" sz="2400">
                          <a:solidFill>
                            <a:srgbClr val="FFFF00"/>
                          </a:solidFill>
                          <a:effectLst/>
                          <a:latin typeface="+mn-lt"/>
                          <a:ea typeface="Calibri" panose="020F0502020204030204" pitchFamily="34" charset="0"/>
                        </a:rPr>
                        <a:t>MARZO</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just">
                        <a:spcAft>
                          <a:spcPts val="0"/>
                        </a:spcAft>
                      </a:pPr>
                      <a:r>
                        <a:rPr lang="it-IT" sz="2400">
                          <a:solidFill>
                            <a:srgbClr val="FFFF00"/>
                          </a:solidFill>
                          <a:effectLst/>
                          <a:latin typeface="+mn-lt"/>
                          <a:ea typeface="Calibri" panose="020F0502020204030204" pitchFamily="34" charset="0"/>
                        </a:rPr>
                        <a:t>APRILE</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just">
                        <a:spcAft>
                          <a:spcPts val="0"/>
                        </a:spcAft>
                      </a:pPr>
                      <a:r>
                        <a:rPr lang="it-IT" sz="2400" dirty="0">
                          <a:solidFill>
                            <a:srgbClr val="FFFF00"/>
                          </a:solidFill>
                          <a:effectLst/>
                          <a:latin typeface="+mn-lt"/>
                          <a:ea typeface="Calibri" panose="020F0502020204030204" pitchFamily="34" charset="0"/>
                        </a:rPr>
                        <a:t>MAGGIO</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just">
                        <a:spcAft>
                          <a:spcPts val="0"/>
                        </a:spcAft>
                      </a:pPr>
                      <a:r>
                        <a:rPr lang="it-IT" sz="2400" dirty="0">
                          <a:solidFill>
                            <a:srgbClr val="FFFF00"/>
                          </a:solidFill>
                          <a:effectLst/>
                          <a:latin typeface="+mn-lt"/>
                          <a:ea typeface="Calibri" panose="020F0502020204030204" pitchFamily="34" charset="0"/>
                        </a:rPr>
                        <a:t> </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441244">
                <a:tc>
                  <a:txBody>
                    <a:bodyPr/>
                    <a:lstStyle/>
                    <a:p>
                      <a:pPr algn="ctr">
                        <a:spcAft>
                          <a:spcPts val="0"/>
                        </a:spcAft>
                      </a:pPr>
                      <a:r>
                        <a:rPr lang="it-IT" sz="2400" b="1" dirty="0">
                          <a:solidFill>
                            <a:srgbClr val="FFFF00"/>
                          </a:solidFill>
                          <a:effectLst/>
                          <a:latin typeface="+mn-lt"/>
                          <a:ea typeface="Calibri" panose="020F0502020204030204" pitchFamily="34" charset="0"/>
                        </a:rPr>
                        <a:t>1</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a:solidFill>
                            <a:srgbClr val="FFFF00"/>
                          </a:solidFill>
                          <a:effectLst/>
                          <a:latin typeface="+mn-lt"/>
                          <a:ea typeface="Calibri" panose="020F0502020204030204" pitchFamily="34" charset="0"/>
                        </a:rPr>
                        <a:t>X</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a:solidFill>
                            <a:srgbClr val="FFFF00"/>
                          </a:solidFill>
                          <a:effectLst/>
                          <a:latin typeface="+mn-lt"/>
                          <a:ea typeface="Calibri" panose="020F0502020204030204" pitchFamily="34" charset="0"/>
                        </a:rPr>
                        <a:t> </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a:solidFill>
                            <a:srgbClr val="FFFF00"/>
                          </a:solidFill>
                          <a:effectLst/>
                          <a:latin typeface="+mn-lt"/>
                          <a:ea typeface="Calibri" panose="020F0502020204030204" pitchFamily="34" charset="0"/>
                        </a:rPr>
                        <a:t> </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a:solidFill>
                            <a:srgbClr val="FFFF00"/>
                          </a:solidFill>
                          <a:effectLst/>
                          <a:latin typeface="+mn-lt"/>
                          <a:ea typeface="Calibri" panose="020F0502020204030204" pitchFamily="34" charset="0"/>
                        </a:rPr>
                        <a:t> </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a:solidFill>
                            <a:srgbClr val="FFFF00"/>
                          </a:solidFill>
                          <a:effectLst/>
                          <a:latin typeface="+mn-lt"/>
                          <a:ea typeface="Calibri" panose="020F0502020204030204" pitchFamily="34" charset="0"/>
                        </a:rPr>
                        <a:t> </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just">
                        <a:spcAft>
                          <a:spcPts val="0"/>
                        </a:spcAft>
                      </a:pPr>
                      <a:r>
                        <a:rPr lang="it-IT" sz="2400" dirty="0">
                          <a:solidFill>
                            <a:srgbClr val="FFFF00"/>
                          </a:solidFill>
                          <a:effectLst/>
                          <a:latin typeface="+mn-lt"/>
                          <a:ea typeface="Calibri" panose="020F0502020204030204" pitchFamily="34" charset="0"/>
                        </a:rPr>
                        <a:t> </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414181">
                <a:tc>
                  <a:txBody>
                    <a:bodyPr/>
                    <a:lstStyle/>
                    <a:p>
                      <a:pPr algn="ctr">
                        <a:spcAft>
                          <a:spcPts val="0"/>
                        </a:spcAft>
                      </a:pPr>
                      <a:r>
                        <a:rPr lang="it-IT" sz="2400" b="1" dirty="0">
                          <a:solidFill>
                            <a:srgbClr val="FFFF00"/>
                          </a:solidFill>
                          <a:effectLst/>
                          <a:latin typeface="+mn-lt"/>
                          <a:ea typeface="Calibri" panose="020F0502020204030204" pitchFamily="34" charset="0"/>
                        </a:rPr>
                        <a:t>2</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dirty="0">
                          <a:solidFill>
                            <a:srgbClr val="FFFF00"/>
                          </a:solidFill>
                          <a:effectLst/>
                          <a:latin typeface="+mn-lt"/>
                          <a:ea typeface="Calibri" panose="020F0502020204030204" pitchFamily="34" charset="0"/>
                        </a:rPr>
                        <a:t>X</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dirty="0">
                          <a:solidFill>
                            <a:srgbClr val="FFFF00"/>
                          </a:solidFill>
                          <a:effectLst/>
                          <a:latin typeface="+mn-lt"/>
                          <a:ea typeface="Calibri" panose="020F0502020204030204" pitchFamily="34" charset="0"/>
                        </a:rPr>
                        <a:t>X</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a:solidFill>
                            <a:srgbClr val="FFFF00"/>
                          </a:solidFill>
                          <a:effectLst/>
                          <a:latin typeface="+mn-lt"/>
                          <a:ea typeface="Calibri" panose="020F0502020204030204" pitchFamily="34" charset="0"/>
                        </a:rPr>
                        <a:t>X</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dirty="0">
                          <a:solidFill>
                            <a:srgbClr val="FFFF00"/>
                          </a:solidFill>
                          <a:effectLst/>
                          <a:latin typeface="+mn-lt"/>
                          <a:ea typeface="Calibri" panose="020F0502020204030204" pitchFamily="34" charset="0"/>
                        </a:rPr>
                        <a:t>X</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a:solidFill>
                            <a:srgbClr val="FFFF00"/>
                          </a:solidFill>
                          <a:effectLst/>
                          <a:latin typeface="+mn-lt"/>
                          <a:ea typeface="Calibri" panose="020F0502020204030204" pitchFamily="34" charset="0"/>
                        </a:rPr>
                        <a:t>X</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just">
                        <a:spcAft>
                          <a:spcPts val="0"/>
                        </a:spcAft>
                      </a:pPr>
                      <a:r>
                        <a:rPr lang="it-IT" sz="2400" dirty="0">
                          <a:solidFill>
                            <a:srgbClr val="FFFF00"/>
                          </a:solidFill>
                          <a:effectLst/>
                          <a:latin typeface="+mn-lt"/>
                          <a:ea typeface="Calibri" panose="020F0502020204030204" pitchFamily="34" charset="0"/>
                        </a:rPr>
                        <a:t> </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414181">
                <a:tc>
                  <a:txBody>
                    <a:bodyPr/>
                    <a:lstStyle/>
                    <a:p>
                      <a:pPr algn="ctr">
                        <a:spcAft>
                          <a:spcPts val="0"/>
                        </a:spcAft>
                      </a:pPr>
                      <a:r>
                        <a:rPr lang="it-IT" sz="2400" b="1">
                          <a:solidFill>
                            <a:srgbClr val="FFFF00"/>
                          </a:solidFill>
                          <a:effectLst/>
                          <a:latin typeface="+mn-lt"/>
                          <a:ea typeface="Calibri" panose="020F0502020204030204" pitchFamily="34" charset="0"/>
                        </a:rPr>
                        <a:t>3</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dirty="0">
                          <a:solidFill>
                            <a:srgbClr val="FFFF00"/>
                          </a:solidFill>
                          <a:effectLst/>
                          <a:latin typeface="+mn-lt"/>
                          <a:ea typeface="Calibri" panose="020F0502020204030204" pitchFamily="34" charset="0"/>
                        </a:rPr>
                        <a:t>X</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dirty="0">
                          <a:solidFill>
                            <a:srgbClr val="FFFF00"/>
                          </a:solidFill>
                          <a:effectLst/>
                          <a:latin typeface="+mn-lt"/>
                          <a:ea typeface="Calibri" panose="020F0502020204030204" pitchFamily="34" charset="0"/>
                        </a:rPr>
                        <a:t>X</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a:solidFill>
                            <a:srgbClr val="FFFF00"/>
                          </a:solidFill>
                          <a:effectLst/>
                          <a:latin typeface="+mn-lt"/>
                          <a:ea typeface="Calibri" panose="020F0502020204030204" pitchFamily="34" charset="0"/>
                        </a:rPr>
                        <a:t>X</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a:solidFill>
                            <a:srgbClr val="FFFF00"/>
                          </a:solidFill>
                          <a:effectLst/>
                          <a:latin typeface="+mn-lt"/>
                          <a:ea typeface="Calibri" panose="020F0502020204030204" pitchFamily="34" charset="0"/>
                        </a:rPr>
                        <a:t>X</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a:solidFill>
                            <a:srgbClr val="FFFF00"/>
                          </a:solidFill>
                          <a:effectLst/>
                          <a:latin typeface="+mn-lt"/>
                          <a:ea typeface="Calibri" panose="020F0502020204030204" pitchFamily="34" charset="0"/>
                        </a:rPr>
                        <a:t>X</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just">
                        <a:spcAft>
                          <a:spcPts val="0"/>
                        </a:spcAft>
                      </a:pPr>
                      <a:r>
                        <a:rPr lang="it-IT" sz="2400" dirty="0">
                          <a:solidFill>
                            <a:srgbClr val="FFFF00"/>
                          </a:solidFill>
                          <a:effectLst/>
                          <a:latin typeface="+mn-lt"/>
                          <a:ea typeface="Calibri" panose="020F0502020204030204" pitchFamily="34" charset="0"/>
                        </a:rPr>
                        <a:t> </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414181">
                <a:tc>
                  <a:txBody>
                    <a:bodyPr/>
                    <a:lstStyle/>
                    <a:p>
                      <a:pPr algn="ctr">
                        <a:spcAft>
                          <a:spcPts val="0"/>
                        </a:spcAft>
                      </a:pPr>
                      <a:r>
                        <a:rPr lang="it-IT" sz="2400" b="1">
                          <a:solidFill>
                            <a:srgbClr val="FFFF00"/>
                          </a:solidFill>
                          <a:effectLst/>
                          <a:latin typeface="+mn-lt"/>
                          <a:ea typeface="Calibri" panose="020F0502020204030204" pitchFamily="34" charset="0"/>
                        </a:rPr>
                        <a:t>4</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a:solidFill>
                            <a:srgbClr val="FFFF00"/>
                          </a:solidFill>
                          <a:effectLst/>
                          <a:latin typeface="+mn-lt"/>
                          <a:ea typeface="Calibri" panose="020F0502020204030204" pitchFamily="34" charset="0"/>
                        </a:rPr>
                        <a:t>X</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dirty="0">
                          <a:solidFill>
                            <a:srgbClr val="FFFF00"/>
                          </a:solidFill>
                          <a:effectLst/>
                          <a:latin typeface="+mn-lt"/>
                          <a:ea typeface="Calibri" panose="020F0502020204030204" pitchFamily="34" charset="0"/>
                        </a:rPr>
                        <a:t>X</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dirty="0">
                          <a:solidFill>
                            <a:srgbClr val="FFFF00"/>
                          </a:solidFill>
                          <a:effectLst/>
                          <a:latin typeface="+mn-lt"/>
                          <a:ea typeface="Calibri" panose="020F0502020204030204" pitchFamily="34" charset="0"/>
                        </a:rPr>
                        <a:t>X</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a:solidFill>
                            <a:srgbClr val="FFFF00"/>
                          </a:solidFill>
                          <a:effectLst/>
                          <a:latin typeface="+mn-lt"/>
                          <a:ea typeface="Calibri" panose="020F0502020204030204" pitchFamily="34" charset="0"/>
                        </a:rPr>
                        <a:t>X</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a:solidFill>
                            <a:srgbClr val="FFFF00"/>
                          </a:solidFill>
                          <a:effectLst/>
                          <a:latin typeface="+mn-lt"/>
                          <a:ea typeface="Calibri" panose="020F0502020204030204" pitchFamily="34" charset="0"/>
                        </a:rPr>
                        <a:t>X</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just">
                        <a:spcAft>
                          <a:spcPts val="0"/>
                        </a:spcAft>
                      </a:pPr>
                      <a:r>
                        <a:rPr lang="it-IT" sz="2400" dirty="0">
                          <a:solidFill>
                            <a:srgbClr val="FFFF00"/>
                          </a:solidFill>
                          <a:effectLst/>
                          <a:latin typeface="+mn-lt"/>
                          <a:ea typeface="Calibri" panose="020F0502020204030204" pitchFamily="34" charset="0"/>
                        </a:rPr>
                        <a:t> </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441244">
                <a:tc>
                  <a:txBody>
                    <a:bodyPr/>
                    <a:lstStyle/>
                    <a:p>
                      <a:pPr algn="ctr">
                        <a:spcAft>
                          <a:spcPts val="0"/>
                        </a:spcAft>
                      </a:pPr>
                      <a:r>
                        <a:rPr lang="it-IT" sz="2400" b="1">
                          <a:solidFill>
                            <a:srgbClr val="FFFF00"/>
                          </a:solidFill>
                          <a:effectLst/>
                          <a:latin typeface="+mn-lt"/>
                          <a:ea typeface="Calibri" panose="020F0502020204030204" pitchFamily="34" charset="0"/>
                        </a:rPr>
                        <a:t>5</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a:solidFill>
                            <a:srgbClr val="FFFF00"/>
                          </a:solidFill>
                          <a:effectLst/>
                          <a:latin typeface="+mn-lt"/>
                          <a:ea typeface="Calibri" panose="020F0502020204030204" pitchFamily="34" charset="0"/>
                        </a:rPr>
                        <a:t>X</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a:solidFill>
                            <a:srgbClr val="FFFF00"/>
                          </a:solidFill>
                          <a:effectLst/>
                          <a:latin typeface="+mn-lt"/>
                          <a:ea typeface="Calibri" panose="020F0502020204030204" pitchFamily="34" charset="0"/>
                        </a:rPr>
                        <a:t>X</a:t>
                      </a:r>
                      <a:endParaRPr lang="it-IT" sz="240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dirty="0">
                          <a:solidFill>
                            <a:srgbClr val="FFFF00"/>
                          </a:solidFill>
                          <a:effectLst/>
                          <a:latin typeface="+mn-lt"/>
                          <a:ea typeface="Calibri" panose="020F0502020204030204" pitchFamily="34" charset="0"/>
                        </a:rPr>
                        <a:t>X</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dirty="0">
                          <a:solidFill>
                            <a:srgbClr val="FFFF00"/>
                          </a:solidFill>
                          <a:effectLst/>
                          <a:latin typeface="+mn-lt"/>
                          <a:ea typeface="Calibri" panose="020F0502020204030204" pitchFamily="34" charset="0"/>
                        </a:rPr>
                        <a:t>X</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it-IT" sz="2400" dirty="0">
                          <a:solidFill>
                            <a:srgbClr val="FFFF00"/>
                          </a:solidFill>
                          <a:effectLst/>
                          <a:latin typeface="+mn-lt"/>
                          <a:ea typeface="Calibri" panose="020F0502020204030204" pitchFamily="34" charset="0"/>
                        </a:rPr>
                        <a:t>X</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just">
                        <a:spcAft>
                          <a:spcPts val="0"/>
                        </a:spcAft>
                      </a:pPr>
                      <a:r>
                        <a:rPr lang="it-IT" sz="2400" dirty="0">
                          <a:solidFill>
                            <a:srgbClr val="FFFF00"/>
                          </a:solidFill>
                          <a:effectLst/>
                          <a:latin typeface="+mn-lt"/>
                          <a:ea typeface="Calibri" panose="020F0502020204030204" pitchFamily="34" charset="0"/>
                        </a:rPr>
                        <a:t> </a:t>
                      </a:r>
                      <a:endParaRPr lang="it-IT" sz="2400" dirty="0">
                        <a:solidFill>
                          <a:srgbClr val="FFFF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bl>
          </a:graphicData>
        </a:graphic>
      </p:graphicFrame>
    </p:spTree>
    <p:extLst>
      <p:ext uri="{BB962C8B-B14F-4D97-AF65-F5344CB8AC3E}">
        <p14:creationId xmlns:p14="http://schemas.microsoft.com/office/powerpoint/2010/main" val="1902525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2" y="188640"/>
            <a:ext cx="8712968" cy="3170099"/>
          </a:xfrm>
          <a:prstGeom prst="rect">
            <a:avLst/>
          </a:prstGeom>
          <a:noFill/>
        </p:spPr>
        <p:txBody>
          <a:bodyPr wrap="square" rtlCol="0">
            <a:spAutoFit/>
          </a:bodyPr>
          <a:lstStyle/>
          <a:p>
            <a:pPr algn="just"/>
            <a:r>
              <a:rPr lang="it-IT" sz="3200" b="1" dirty="0" smtClean="0">
                <a:solidFill>
                  <a:srgbClr val="FFFF00"/>
                </a:solidFill>
              </a:rPr>
              <a:t>Le mappe concettuali</a:t>
            </a:r>
          </a:p>
          <a:p>
            <a:pPr algn="just"/>
            <a:endParaRPr lang="it-IT" sz="2800" dirty="0" smtClean="0">
              <a:solidFill>
                <a:srgbClr val="FFFF00"/>
              </a:solidFill>
            </a:endParaRPr>
          </a:p>
          <a:p>
            <a:pPr algn="just"/>
            <a:r>
              <a:rPr lang="it-IT" sz="2800" dirty="0" smtClean="0">
                <a:solidFill>
                  <a:srgbClr val="FFFF00"/>
                </a:solidFill>
              </a:rPr>
              <a:t>La mappa </a:t>
            </a:r>
            <a:r>
              <a:rPr lang="it-IT" sz="2800" dirty="0">
                <a:solidFill>
                  <a:srgbClr val="FFFF00"/>
                </a:solidFill>
              </a:rPr>
              <a:t>concettuale è  “una rappresentazione grafica di concetti espressi in forma sintetica (parole-concetto) all’interno di una forma geometrica (nodo) e collegati fra loro da linee (frecce) che esplicitano la relazione attraverso parole-legamento</a:t>
            </a:r>
            <a:r>
              <a:rPr lang="it-IT" sz="2800" dirty="0" smtClean="0">
                <a:solidFill>
                  <a:srgbClr val="FFFF00"/>
                </a:solidFill>
              </a:rPr>
              <a:t>”.  (</a:t>
            </a:r>
            <a:r>
              <a:rPr lang="it-IT" sz="2800" dirty="0" err="1" smtClean="0">
                <a:solidFill>
                  <a:srgbClr val="FFFF00"/>
                </a:solidFill>
              </a:rPr>
              <a:t>Guastavigna</a:t>
            </a:r>
            <a:r>
              <a:rPr lang="it-IT" sz="2800" dirty="0" smtClean="0">
                <a:solidFill>
                  <a:srgbClr val="FFFF00"/>
                </a:solidFill>
              </a:rPr>
              <a:t> </a:t>
            </a:r>
            <a:r>
              <a:rPr lang="it-IT" sz="2800" dirty="0">
                <a:solidFill>
                  <a:srgbClr val="FFFF00"/>
                </a:solidFill>
              </a:rPr>
              <a:t>e </a:t>
            </a:r>
            <a:r>
              <a:rPr lang="it-IT" sz="2800" dirty="0" err="1" smtClean="0">
                <a:solidFill>
                  <a:srgbClr val="FFFF00"/>
                </a:solidFill>
              </a:rPr>
              <a:t>Gineprin</a:t>
            </a:r>
            <a:r>
              <a:rPr lang="it-IT" sz="2800" dirty="0" smtClean="0">
                <a:solidFill>
                  <a:srgbClr val="FFFF00"/>
                </a:solidFill>
                <a:latin typeface="Open Sans"/>
              </a:rPr>
              <a:t>)</a:t>
            </a:r>
            <a:endParaRPr lang="it-IT" sz="2800" dirty="0">
              <a:solidFill>
                <a:srgbClr val="FFFF00"/>
              </a:solidFill>
            </a:endParaRPr>
          </a:p>
        </p:txBody>
      </p:sp>
    </p:spTree>
    <p:extLst>
      <p:ext uri="{BB962C8B-B14F-4D97-AF65-F5344CB8AC3E}">
        <p14:creationId xmlns:p14="http://schemas.microsoft.com/office/powerpoint/2010/main" val="1363927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504" y="260648"/>
            <a:ext cx="8856984" cy="5139869"/>
          </a:xfrm>
          <a:prstGeom prst="rect">
            <a:avLst/>
          </a:prstGeom>
        </p:spPr>
        <p:txBody>
          <a:bodyPr wrap="square">
            <a:spAutoFit/>
          </a:bodyPr>
          <a:lstStyle/>
          <a:p>
            <a:pPr algn="just"/>
            <a:r>
              <a:rPr lang="it-IT" sz="3200" b="1" dirty="0" smtClean="0">
                <a:solidFill>
                  <a:srgbClr val="FFFF00"/>
                </a:solidFill>
              </a:rPr>
              <a:t>Mappe: </a:t>
            </a:r>
          </a:p>
          <a:p>
            <a:pPr algn="just"/>
            <a:r>
              <a:rPr lang="it-IT" sz="3200" b="1" dirty="0" smtClean="0">
                <a:solidFill>
                  <a:srgbClr val="FFFF00"/>
                </a:solidFill>
              </a:rPr>
              <a:t>mentali</a:t>
            </a:r>
            <a:r>
              <a:rPr lang="it-IT" sz="3200" b="1" dirty="0">
                <a:solidFill>
                  <a:srgbClr val="FFFF00"/>
                </a:solidFill>
              </a:rPr>
              <a:t>, strutturali o </a:t>
            </a:r>
            <a:r>
              <a:rPr lang="it-IT" sz="3200" b="1" dirty="0" smtClean="0">
                <a:solidFill>
                  <a:srgbClr val="FFFF00"/>
                </a:solidFill>
              </a:rPr>
              <a:t>concettuali, multimediali</a:t>
            </a:r>
          </a:p>
          <a:p>
            <a:pPr algn="just"/>
            <a:endParaRPr lang="it-IT" sz="3200" b="1" dirty="0">
              <a:solidFill>
                <a:srgbClr val="FFFF00"/>
              </a:solidFill>
            </a:endParaRPr>
          </a:p>
          <a:p>
            <a:pPr algn="just"/>
            <a:r>
              <a:rPr lang="it-IT" sz="2800" b="1" dirty="0" smtClean="0">
                <a:solidFill>
                  <a:srgbClr val="FFFF00"/>
                </a:solidFill>
              </a:rPr>
              <a:t>Le </a:t>
            </a:r>
            <a:r>
              <a:rPr lang="it-IT" sz="2800" b="1" dirty="0">
                <a:solidFill>
                  <a:srgbClr val="FFFF00"/>
                </a:solidFill>
              </a:rPr>
              <a:t>caratteristiche che differenziano i tipi di mappe riguardano gli obiettivi d’uso, il tipo di organizzazione delle informazioni (a raggiera o gerarchica) e, nel caso delle mappe multimediali, la tecnologia che permette di comprendere al loro interno materiali diversi come immagini, filmati, suoni, pagine web e molto altro.</a:t>
            </a:r>
            <a:endParaRPr lang="it-IT" sz="2800" b="1" dirty="0" smtClean="0">
              <a:solidFill>
                <a:srgbClr val="FFFF00"/>
              </a:solidFill>
            </a:endParaRPr>
          </a:p>
          <a:p>
            <a:pPr algn="just"/>
            <a:endParaRPr lang="it-IT" sz="3200" b="1" dirty="0">
              <a:solidFill>
                <a:srgbClr val="FFFF00"/>
              </a:solidFill>
            </a:endParaRPr>
          </a:p>
          <a:p>
            <a:pPr algn="just"/>
            <a:endParaRPr lang="it-IT" sz="3200" b="1" dirty="0">
              <a:solidFill>
                <a:srgbClr val="FFFF00"/>
              </a:solidFill>
            </a:endParaRPr>
          </a:p>
        </p:txBody>
      </p:sp>
    </p:spTree>
    <p:extLst>
      <p:ext uri="{BB962C8B-B14F-4D97-AF65-F5344CB8AC3E}">
        <p14:creationId xmlns:p14="http://schemas.microsoft.com/office/powerpoint/2010/main" val="3176321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6842" y="188640"/>
            <a:ext cx="8784976" cy="4462760"/>
          </a:xfrm>
          <a:prstGeom prst="rect">
            <a:avLst/>
          </a:prstGeom>
        </p:spPr>
        <p:txBody>
          <a:bodyPr wrap="square">
            <a:spAutoFit/>
          </a:bodyPr>
          <a:lstStyle/>
          <a:p>
            <a:pPr algn="just"/>
            <a:r>
              <a:rPr lang="it-IT" sz="3200" b="1" dirty="0" smtClean="0">
                <a:solidFill>
                  <a:srgbClr val="FFFF00"/>
                </a:solidFill>
              </a:rPr>
              <a:t>Mappe concettuali e didattica</a:t>
            </a:r>
          </a:p>
          <a:p>
            <a:pPr algn="just"/>
            <a:endParaRPr lang="it-IT" sz="2800" dirty="0" smtClean="0">
              <a:solidFill>
                <a:srgbClr val="FFFF00"/>
              </a:solidFill>
            </a:endParaRPr>
          </a:p>
          <a:p>
            <a:pPr algn="just"/>
            <a:r>
              <a:rPr lang="it-IT" sz="2800" dirty="0" smtClean="0">
                <a:solidFill>
                  <a:srgbClr val="FFFF00"/>
                </a:solidFill>
              </a:rPr>
              <a:t>Usare </a:t>
            </a:r>
            <a:r>
              <a:rPr lang="it-IT" sz="2800" dirty="0">
                <a:solidFill>
                  <a:srgbClr val="FFFF00"/>
                </a:solidFill>
              </a:rPr>
              <a:t>le mappe concettuali significa anche proporle come strumento per far collaborare gli allievi, per studiare e apprendere </a:t>
            </a:r>
            <a:r>
              <a:rPr lang="it-IT" sz="2800" dirty="0" smtClean="0">
                <a:solidFill>
                  <a:srgbClr val="FFFF00"/>
                </a:solidFill>
              </a:rPr>
              <a:t>insieme. </a:t>
            </a:r>
          </a:p>
          <a:p>
            <a:pPr algn="just"/>
            <a:endParaRPr lang="it-IT" sz="2800" dirty="0" smtClean="0">
              <a:solidFill>
                <a:srgbClr val="FFFF00"/>
              </a:solidFill>
            </a:endParaRPr>
          </a:p>
          <a:p>
            <a:pPr algn="just"/>
            <a:r>
              <a:rPr lang="it-IT" sz="2800" dirty="0" smtClean="0">
                <a:solidFill>
                  <a:srgbClr val="FFFF00"/>
                </a:solidFill>
              </a:rPr>
              <a:t>Le mappe si rivelano uno strumento efficace anche per creare relazioni, favorire l’apprezzamento reciproco e ridurre il pregiudizio nei confronti di chi ha caratteristiche diverse dalle proprie.</a:t>
            </a:r>
            <a:endParaRPr lang="it-IT" sz="2800" dirty="0">
              <a:solidFill>
                <a:srgbClr val="FFFF00"/>
              </a:solidFill>
            </a:endParaRPr>
          </a:p>
        </p:txBody>
      </p:sp>
    </p:spTree>
    <p:extLst>
      <p:ext uri="{BB962C8B-B14F-4D97-AF65-F5344CB8AC3E}">
        <p14:creationId xmlns:p14="http://schemas.microsoft.com/office/powerpoint/2010/main" val="3750428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504" y="188640"/>
            <a:ext cx="8856984" cy="6740307"/>
          </a:xfrm>
          <a:prstGeom prst="rect">
            <a:avLst/>
          </a:prstGeom>
        </p:spPr>
        <p:txBody>
          <a:bodyPr wrap="square">
            <a:spAutoFit/>
          </a:bodyPr>
          <a:lstStyle/>
          <a:p>
            <a:pPr algn="just"/>
            <a:r>
              <a:rPr lang="it-IT" sz="2400" dirty="0">
                <a:solidFill>
                  <a:srgbClr val="FFFF00"/>
                </a:solidFill>
              </a:rPr>
              <a:t>“Scoprimmo che le mappe concettuali erano un valido sistema per aiutare i docenti a organizzare le idee per l’insegnamento, e un buon metodo per gli studenti per scoprire i concetti chiave e i principi contenuti nelle lezioni, nelle letture o in altro materiale didattico</a:t>
            </a:r>
            <a:r>
              <a:rPr lang="it-IT" sz="2400" dirty="0" smtClean="0">
                <a:solidFill>
                  <a:srgbClr val="FFFF00"/>
                </a:solidFill>
              </a:rPr>
              <a:t>.</a:t>
            </a:r>
          </a:p>
          <a:p>
            <a:pPr algn="just"/>
            <a:endParaRPr lang="it-IT" sz="2400" dirty="0">
              <a:solidFill>
                <a:srgbClr val="FFFF00"/>
              </a:solidFill>
            </a:endParaRPr>
          </a:p>
          <a:p>
            <a:pPr algn="just"/>
            <a:r>
              <a:rPr lang="it-IT" sz="2400" dirty="0">
                <a:solidFill>
                  <a:srgbClr val="FFFF00"/>
                </a:solidFill>
              </a:rPr>
              <a:t>A mano a mano che gli studenti acquisivano abilità ed esperienza nella costruzione delle mappe concettuali, iniziavano ad accorgersi che stavano imparando come imparare. </a:t>
            </a:r>
            <a:endParaRPr lang="it-IT" sz="2400" dirty="0" smtClean="0">
              <a:solidFill>
                <a:srgbClr val="FFFF00"/>
              </a:solidFill>
            </a:endParaRPr>
          </a:p>
          <a:p>
            <a:pPr algn="just"/>
            <a:endParaRPr lang="it-IT" sz="2400" dirty="0">
              <a:solidFill>
                <a:srgbClr val="FFFF00"/>
              </a:solidFill>
            </a:endParaRPr>
          </a:p>
          <a:p>
            <a:pPr algn="just"/>
            <a:r>
              <a:rPr lang="it-IT" sz="2400" dirty="0" smtClean="0">
                <a:solidFill>
                  <a:srgbClr val="FFFF00"/>
                </a:solidFill>
              </a:rPr>
              <a:t>Progredendo </a:t>
            </a:r>
            <a:r>
              <a:rPr lang="it-IT" sz="2400" dirty="0">
                <a:solidFill>
                  <a:srgbClr val="FFFF00"/>
                </a:solidFill>
              </a:rPr>
              <a:t>nell’apprendimento significativo, scoprivano che potevano ridurre o eliminare la necessità di un apprendimento meccanico</a:t>
            </a:r>
            <a:r>
              <a:rPr lang="it-IT" sz="2400" dirty="0" smtClean="0">
                <a:solidFill>
                  <a:srgbClr val="FFFF00"/>
                </a:solidFill>
              </a:rPr>
              <a:t>.</a:t>
            </a:r>
          </a:p>
          <a:p>
            <a:pPr algn="just"/>
            <a:endParaRPr lang="it-IT" sz="2400" dirty="0">
              <a:solidFill>
                <a:srgbClr val="FFFF00"/>
              </a:solidFill>
            </a:endParaRPr>
          </a:p>
          <a:p>
            <a:pPr algn="just"/>
            <a:r>
              <a:rPr lang="it-IT" sz="2400" dirty="0">
                <a:solidFill>
                  <a:srgbClr val="FFFF00"/>
                </a:solidFill>
              </a:rPr>
              <a:t>Le mappe concettuali fornivano loro un aiuto per riuscire ad apprendere meglio e aiutavano anche i docenti, essendo strumenti validi per concordare con gli alunni i significati da attribuire alle conoscenze e per progettare un insegnamento più efficace”</a:t>
            </a:r>
          </a:p>
          <a:p>
            <a:pPr algn="just"/>
            <a:r>
              <a:rPr lang="it-IT" sz="2400" dirty="0">
                <a:solidFill>
                  <a:srgbClr val="FFFF00"/>
                </a:solidFill>
              </a:rPr>
              <a:t>Joseph D. Novak (2010)</a:t>
            </a:r>
          </a:p>
        </p:txBody>
      </p:sp>
    </p:spTree>
    <p:extLst>
      <p:ext uri="{BB962C8B-B14F-4D97-AF65-F5344CB8AC3E}">
        <p14:creationId xmlns:p14="http://schemas.microsoft.com/office/powerpoint/2010/main" val="1625329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260648"/>
            <a:ext cx="8568952" cy="1384995"/>
          </a:xfrm>
          <a:prstGeom prst="rect">
            <a:avLst/>
          </a:prstGeom>
        </p:spPr>
        <p:txBody>
          <a:bodyPr wrap="square">
            <a:spAutoFit/>
          </a:bodyPr>
          <a:lstStyle/>
          <a:p>
            <a:pPr lvl="0" algn="just"/>
            <a:r>
              <a:rPr lang="it-IT" sz="3200" b="1" dirty="0" smtClean="0">
                <a:solidFill>
                  <a:srgbClr val="FFFF00"/>
                </a:solidFill>
              </a:rPr>
              <a:t>Progettazione </a:t>
            </a:r>
            <a:r>
              <a:rPr lang="it-IT" sz="3200" b="1" dirty="0">
                <a:solidFill>
                  <a:srgbClr val="FFFF00"/>
                </a:solidFill>
              </a:rPr>
              <a:t>scolastica (curricolo scolastico, progetti extracurricolari, attività</a:t>
            </a:r>
            <a:r>
              <a:rPr lang="it-IT" sz="3200" b="1" dirty="0" smtClean="0">
                <a:solidFill>
                  <a:srgbClr val="FFFF00"/>
                </a:solidFill>
              </a:rPr>
              <a:t>)</a:t>
            </a:r>
            <a:endParaRPr lang="it-IT" sz="3200" b="1" dirty="0">
              <a:solidFill>
                <a:srgbClr val="FFFF00"/>
              </a:solidFill>
            </a:endParaRPr>
          </a:p>
          <a:p>
            <a:pPr lvl="0" defTabSz="457207">
              <a:buClr>
                <a:srgbClr val="E7E6E6">
                  <a:lumMod val="40000"/>
                  <a:lumOff val="60000"/>
                </a:srgbClr>
              </a:buClr>
              <a:defRPr/>
            </a:pPr>
            <a:endParaRPr lang="it-IT" sz="2000" b="1" dirty="0">
              <a:solidFill>
                <a:srgbClr val="FFFF00"/>
              </a:solidFill>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997902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373761" y="1819449"/>
            <a:ext cx="8605570" cy="492443"/>
          </a:xfrm>
          <a:prstGeom prst="rect">
            <a:avLst/>
          </a:prstGeom>
        </p:spPr>
        <p:txBody>
          <a:bodyPr wrap="square" rtlCol="0">
            <a:spAutoFit/>
          </a:bodyPr>
          <a:lstStyle/>
          <a:p>
            <a:r>
              <a:rPr lang="it-IT" sz="2600" b="1" dirty="0">
                <a:solidFill>
                  <a:srgbClr val="FFFF00"/>
                </a:solidFill>
                <a:effectLst>
                  <a:outerShdw blurRad="38100" dist="38100" dir="2700000" algn="tl">
                    <a:srgbClr val="000000">
                      <a:alpha val="43137"/>
                    </a:srgbClr>
                  </a:outerShdw>
                </a:effectLst>
              </a:rPr>
              <a:t>    </a:t>
            </a:r>
            <a:endParaRPr lang="it-IT" sz="2400" b="1" dirty="0">
              <a:solidFill>
                <a:srgbClr val="FFFF00"/>
              </a:solidFill>
            </a:endParaRPr>
          </a:p>
        </p:txBody>
      </p:sp>
      <p:sp>
        <p:nvSpPr>
          <p:cNvPr id="2" name="Rettangolo 1"/>
          <p:cNvSpPr/>
          <p:nvPr/>
        </p:nvSpPr>
        <p:spPr>
          <a:xfrm>
            <a:off x="0" y="65125"/>
            <a:ext cx="9144000" cy="2862322"/>
          </a:xfrm>
          <a:prstGeom prst="rect">
            <a:avLst/>
          </a:prstGeom>
        </p:spPr>
        <p:txBody>
          <a:bodyPr wrap="square">
            <a:spAutoFit/>
          </a:bodyPr>
          <a:lstStyle/>
          <a:p>
            <a:pPr defTabSz="457207">
              <a:buClr>
                <a:srgbClr val="E7E6E6">
                  <a:lumMod val="40000"/>
                  <a:lumOff val="60000"/>
                </a:srgbClr>
              </a:buClr>
              <a:defRPr/>
            </a:pPr>
            <a:endParaRPr lang="it-IT" sz="3600" b="1" dirty="0">
              <a:solidFill>
                <a:srgbClr val="FFFF00"/>
              </a:solidFill>
              <a:latin typeface="Garamond" panose="02020404030301010803" pitchFamily="18" charset="0"/>
              <a:cs typeface="Calibri" panose="020F0502020204030204" pitchFamily="34" charset="0"/>
            </a:endParaRPr>
          </a:p>
          <a:p>
            <a:pPr algn="ctr" defTabSz="457207">
              <a:buClr>
                <a:srgbClr val="E7E6E6">
                  <a:lumMod val="40000"/>
                  <a:lumOff val="60000"/>
                </a:srgbClr>
              </a:buClr>
              <a:defRPr/>
            </a:pPr>
            <a:r>
              <a:rPr lang="it-IT" sz="3200" b="1" dirty="0" smtClean="0">
                <a:solidFill>
                  <a:srgbClr val="FFFF00"/>
                </a:solidFill>
                <a:cs typeface="Calibri" panose="020F0502020204030204" pitchFamily="34" charset="0"/>
              </a:rPr>
              <a:t>La </a:t>
            </a:r>
            <a:r>
              <a:rPr lang="it-IT" sz="3200" b="1" dirty="0">
                <a:solidFill>
                  <a:srgbClr val="FFFF00"/>
                </a:solidFill>
                <a:cs typeface="Calibri" panose="020F0502020204030204" pitchFamily="34" charset="0"/>
              </a:rPr>
              <a:t>progettazione di </a:t>
            </a:r>
            <a:r>
              <a:rPr lang="it-IT" sz="3200" b="1" dirty="0" smtClean="0">
                <a:solidFill>
                  <a:srgbClr val="FFFF00"/>
                </a:solidFill>
                <a:cs typeface="Calibri" panose="020F0502020204030204" pitchFamily="34" charset="0"/>
              </a:rPr>
              <a:t>istituto</a:t>
            </a:r>
          </a:p>
          <a:p>
            <a:pPr algn="ctr" defTabSz="457207">
              <a:buClr>
                <a:srgbClr val="E7E6E6">
                  <a:lumMod val="40000"/>
                  <a:lumOff val="60000"/>
                </a:srgbClr>
              </a:buClr>
              <a:defRPr/>
            </a:pPr>
            <a:endParaRPr lang="it-IT" sz="3600" b="1" dirty="0">
              <a:solidFill>
                <a:srgbClr val="FFFF00"/>
              </a:solidFill>
              <a:latin typeface="Garamond" panose="02020404030301010803" pitchFamily="18" charset="0"/>
              <a:cs typeface="Calibri" panose="020F0502020204030204" pitchFamily="34" charset="0"/>
            </a:endParaRPr>
          </a:p>
          <a:p>
            <a:pPr algn="ctr" defTabSz="457207">
              <a:buClr>
                <a:srgbClr val="E7E6E6">
                  <a:lumMod val="40000"/>
                  <a:lumOff val="60000"/>
                </a:srgbClr>
              </a:buClr>
              <a:defRPr/>
            </a:pPr>
            <a:r>
              <a:rPr lang="it-IT" sz="3600" b="1" dirty="0" smtClean="0">
                <a:solidFill>
                  <a:srgbClr val="FFFF00"/>
                </a:solidFill>
                <a:latin typeface="Garamond" panose="02020404030301010803" pitchFamily="18" charset="0"/>
                <a:cs typeface="Calibri" panose="020F0502020204030204" pitchFamily="34" charset="0"/>
              </a:rPr>
              <a:t> </a:t>
            </a:r>
            <a:endParaRPr lang="it-IT" sz="3600" b="1" dirty="0">
              <a:solidFill>
                <a:srgbClr val="FFFF00"/>
              </a:solidFill>
              <a:latin typeface="Garamond" panose="02020404030301010803" pitchFamily="18" charset="0"/>
              <a:cs typeface="Calibri" panose="020F0502020204030204" pitchFamily="34" charset="0"/>
            </a:endParaRPr>
          </a:p>
          <a:p>
            <a:pPr algn="ctr" defTabSz="457207">
              <a:buClr>
                <a:srgbClr val="E7E6E6">
                  <a:lumMod val="40000"/>
                  <a:lumOff val="60000"/>
                </a:srgbClr>
              </a:buClr>
              <a:defRPr/>
            </a:pPr>
            <a:r>
              <a:rPr lang="it-IT" sz="3600" b="1" dirty="0">
                <a:solidFill>
                  <a:srgbClr val="FFFF00"/>
                </a:solidFill>
                <a:cs typeface="Calibri" panose="020F0502020204030204" pitchFamily="34" charset="0"/>
              </a:rPr>
              <a:t> </a:t>
            </a:r>
          </a:p>
        </p:txBody>
      </p:sp>
      <p:sp>
        <p:nvSpPr>
          <p:cNvPr id="3" name="Freccia a destra 2"/>
          <p:cNvSpPr/>
          <p:nvPr/>
        </p:nvSpPr>
        <p:spPr>
          <a:xfrm rot="7295565">
            <a:off x="1686624" y="1507117"/>
            <a:ext cx="1224136" cy="160955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rot="2241409">
            <a:off x="6230911" y="1523862"/>
            <a:ext cx="1224136" cy="1609551"/>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611560" y="3829402"/>
            <a:ext cx="2579552" cy="584775"/>
          </a:xfrm>
          <a:prstGeom prst="rect">
            <a:avLst/>
          </a:prstGeom>
        </p:spPr>
        <p:txBody>
          <a:bodyPr wrap="none">
            <a:spAutoFit/>
          </a:bodyPr>
          <a:lstStyle/>
          <a:p>
            <a:r>
              <a:rPr lang="it-IT" sz="3200" b="1" dirty="0">
                <a:solidFill>
                  <a:srgbClr val="FFFF00"/>
                </a:solidFill>
              </a:rPr>
              <a:t>CURRICULARE</a:t>
            </a:r>
            <a:endParaRPr lang="it-IT" sz="3200" dirty="0">
              <a:solidFill>
                <a:srgbClr val="FFFF00"/>
              </a:solidFill>
            </a:endParaRPr>
          </a:p>
        </p:txBody>
      </p:sp>
      <p:sp>
        <p:nvSpPr>
          <p:cNvPr id="5" name="Rettangolo 4"/>
          <p:cNvSpPr/>
          <p:nvPr/>
        </p:nvSpPr>
        <p:spPr>
          <a:xfrm>
            <a:off x="5000968" y="3829401"/>
            <a:ext cx="3684022" cy="584775"/>
          </a:xfrm>
          <a:prstGeom prst="rect">
            <a:avLst/>
          </a:prstGeom>
        </p:spPr>
        <p:txBody>
          <a:bodyPr wrap="none">
            <a:spAutoFit/>
          </a:bodyPr>
          <a:lstStyle/>
          <a:p>
            <a:pPr algn="ctr"/>
            <a:r>
              <a:rPr lang="it-IT" sz="3200" b="1" dirty="0">
                <a:solidFill>
                  <a:srgbClr val="FFFF00"/>
                </a:solidFill>
              </a:rPr>
              <a:t>EXTRACURRICULARE</a:t>
            </a:r>
            <a:endParaRPr lang="it-IT" sz="3200" dirty="0">
              <a:solidFill>
                <a:srgbClr val="FFFF00"/>
              </a:solidFill>
            </a:endParaRPr>
          </a:p>
        </p:txBody>
      </p:sp>
    </p:spTree>
    <p:custDataLst>
      <p:tags r:id="rId1"/>
    </p:custDataLst>
    <p:extLst>
      <p:ext uri="{BB962C8B-B14F-4D97-AF65-F5344CB8AC3E}">
        <p14:creationId xmlns:p14="http://schemas.microsoft.com/office/powerpoint/2010/main" val="237656555"/>
      </p:ext>
    </p:extLst>
  </p:cSld>
  <p:clrMapOvr>
    <a:masterClrMapping/>
  </p:clrMapOvr>
  <p:transition spd="med" advTm="26055">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2"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par>
                                <p:cTn id="10" presetID="6" presetClass="emph" presetSubtype="0" fill="hold" grpId="0" nodeType="withEffect">
                                  <p:stCondLst>
                                    <p:cond delay="0"/>
                                  </p:stCondLst>
                                  <p:childTnLst>
                                    <p:animScale>
                                      <p:cBhvr>
                                        <p:cTn id="11" dur="1000" fill="hold"/>
                                        <p:tgtEl>
                                          <p:spTgt spid="8"/>
                                        </p:tgtEl>
                                      </p:cBhvr>
                                      <p:by x="65000" y="65000"/>
                                    </p:animScale>
                                  </p:childTnLst>
                                </p:cTn>
                              </p:par>
                              <p:par>
                                <p:cTn id="12" presetID="64" presetClass="path" presetSubtype="0" decel="10000" fill="hold" grpId="1" nodeType="withEffect">
                                  <p:stCondLst>
                                    <p:cond delay="0"/>
                                  </p:stCondLst>
                                  <p:childTnLst>
                                    <p:animMotion origin="layout" path="M 0 -1.85185E-6 L 0.17214 -0.25463 " pathEditMode="fixed" rAng="0" ptsTypes="AA">
                                      <p:cBhvr>
                                        <p:cTn id="13" dur="1000" fill="hold"/>
                                        <p:tgtEl>
                                          <p:spTgt spid="8"/>
                                        </p:tgtEl>
                                        <p:attrNameLst>
                                          <p:attrName>ppt_x</p:attrName>
                                          <p:attrName>ppt_y</p:attrName>
                                        </p:attrNameLst>
                                      </p:cBhvr>
                                      <p:rCtr x="8607" y="-1273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8" grpId="2"/>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7312" y="404664"/>
            <a:ext cx="8640960" cy="3447098"/>
          </a:xfrm>
          <a:prstGeom prst="rect">
            <a:avLst/>
          </a:prstGeom>
        </p:spPr>
        <p:txBody>
          <a:bodyPr wrap="square">
            <a:spAutoFit/>
          </a:bodyPr>
          <a:lstStyle/>
          <a:p>
            <a:r>
              <a:rPr lang="it-IT" sz="3200" b="1" dirty="0">
                <a:solidFill>
                  <a:srgbClr val="FFFF00"/>
                </a:solidFill>
              </a:rPr>
              <a:t>PROGETTAZIONE CURRICULARE</a:t>
            </a:r>
          </a:p>
          <a:p>
            <a:endParaRPr lang="it-IT" dirty="0"/>
          </a:p>
          <a:p>
            <a:pPr algn="just"/>
            <a:r>
              <a:rPr lang="it-IT" sz="2800" dirty="0">
                <a:solidFill>
                  <a:srgbClr val="FFFF00"/>
                </a:solidFill>
              </a:rPr>
              <a:t>I parametri di </a:t>
            </a:r>
            <a:r>
              <a:rPr lang="it-IT" sz="2800" dirty="0" smtClean="0">
                <a:solidFill>
                  <a:srgbClr val="FFFF00"/>
                </a:solidFill>
              </a:rPr>
              <a:t>miglioramento, rilevati </a:t>
            </a:r>
            <a:r>
              <a:rPr lang="it-IT" sz="2800" dirty="0">
                <a:solidFill>
                  <a:srgbClr val="FFFF00"/>
                </a:solidFill>
              </a:rPr>
              <a:t>con il Rapporto di autovalutazione, </a:t>
            </a:r>
            <a:r>
              <a:rPr lang="it-IT" sz="2800" dirty="0" smtClean="0">
                <a:solidFill>
                  <a:srgbClr val="FFFF00"/>
                </a:solidFill>
              </a:rPr>
              <a:t> contribuiscono a definire in </a:t>
            </a:r>
            <a:r>
              <a:rPr lang="it-IT" sz="2800" dirty="0">
                <a:solidFill>
                  <a:srgbClr val="FFFF00"/>
                </a:solidFill>
              </a:rPr>
              <a:t>modo sistematico il curricolo verticale e </a:t>
            </a:r>
            <a:r>
              <a:rPr lang="it-IT" sz="2800" dirty="0" smtClean="0">
                <a:solidFill>
                  <a:srgbClr val="FFFF00"/>
                </a:solidFill>
              </a:rPr>
              <a:t>orizzontale finalizzato ad applicare </a:t>
            </a:r>
            <a:r>
              <a:rPr lang="it-IT" sz="2800" dirty="0">
                <a:solidFill>
                  <a:srgbClr val="FFFF00"/>
                </a:solidFill>
              </a:rPr>
              <a:t>strategie didattiche per lo sviluppo di </a:t>
            </a:r>
            <a:r>
              <a:rPr lang="it-IT" sz="2800" dirty="0" smtClean="0">
                <a:solidFill>
                  <a:srgbClr val="FFFF00"/>
                </a:solidFill>
              </a:rPr>
              <a:t>competenze.</a:t>
            </a:r>
          </a:p>
          <a:p>
            <a:pPr algn="just"/>
            <a:endParaRPr lang="it-IT" sz="2800" dirty="0" smtClean="0"/>
          </a:p>
        </p:txBody>
      </p:sp>
    </p:spTree>
    <p:extLst>
      <p:ext uri="{BB962C8B-B14F-4D97-AF65-F5344CB8AC3E}">
        <p14:creationId xmlns:p14="http://schemas.microsoft.com/office/powerpoint/2010/main" val="42504947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0077" y="260648"/>
            <a:ext cx="8784976" cy="6093976"/>
          </a:xfrm>
          <a:prstGeom prst="rect">
            <a:avLst/>
          </a:prstGeom>
        </p:spPr>
        <p:txBody>
          <a:bodyPr wrap="square">
            <a:spAutoFit/>
          </a:bodyPr>
          <a:lstStyle/>
          <a:p>
            <a:pPr algn="just"/>
            <a:r>
              <a:rPr lang="it-IT" sz="3200" b="1" dirty="0" smtClean="0">
                <a:solidFill>
                  <a:srgbClr val="FFFF00"/>
                </a:solidFill>
              </a:rPr>
              <a:t>Elementi che possono caratterizzare la progettazione curriculare</a:t>
            </a:r>
          </a:p>
          <a:p>
            <a:pPr algn="just"/>
            <a:endParaRPr lang="it-IT" dirty="0">
              <a:solidFill>
                <a:srgbClr val="FFFF00"/>
              </a:solidFill>
            </a:endParaRPr>
          </a:p>
          <a:p>
            <a:pPr algn="just"/>
            <a:r>
              <a:rPr lang="it-IT" sz="2800" dirty="0">
                <a:solidFill>
                  <a:srgbClr val="FFFF00"/>
                </a:solidFill>
              </a:rPr>
              <a:t>a)     Definire il curriculum verticale e orizzontale e la programmazione comune con monitoraggio periodico delle attività svolte. </a:t>
            </a:r>
          </a:p>
          <a:p>
            <a:pPr algn="just"/>
            <a:endParaRPr lang="it-IT" sz="2800" dirty="0">
              <a:solidFill>
                <a:srgbClr val="FFFF00"/>
              </a:solidFill>
            </a:endParaRPr>
          </a:p>
          <a:p>
            <a:pPr algn="just"/>
            <a:r>
              <a:rPr lang="it-IT" sz="2800" dirty="0">
                <a:solidFill>
                  <a:srgbClr val="FFFF00"/>
                </a:solidFill>
              </a:rPr>
              <a:t>b)    Formare e/o aggiornare i docenti su strategie didattiche e metodologiche innovative (didattica breve, </a:t>
            </a:r>
            <a:r>
              <a:rPr lang="it-IT" sz="2800" dirty="0" err="1">
                <a:solidFill>
                  <a:srgbClr val="FFFF00"/>
                </a:solidFill>
              </a:rPr>
              <a:t>peer</a:t>
            </a:r>
            <a:r>
              <a:rPr lang="it-IT" sz="2800" dirty="0">
                <a:solidFill>
                  <a:srgbClr val="FFFF00"/>
                </a:solidFill>
              </a:rPr>
              <a:t> </a:t>
            </a:r>
            <a:r>
              <a:rPr lang="it-IT" sz="2800" dirty="0" err="1" smtClean="0">
                <a:solidFill>
                  <a:srgbClr val="FFFF00"/>
                </a:solidFill>
              </a:rPr>
              <a:t>education</a:t>
            </a:r>
            <a:r>
              <a:rPr lang="it-IT" sz="2800" dirty="0" smtClean="0">
                <a:solidFill>
                  <a:srgbClr val="FFFF00"/>
                </a:solidFill>
              </a:rPr>
              <a:t>, cooperative </a:t>
            </a:r>
            <a:r>
              <a:rPr lang="it-IT" sz="2800" dirty="0" err="1">
                <a:solidFill>
                  <a:srgbClr val="FFFF00"/>
                </a:solidFill>
              </a:rPr>
              <a:t>learning</a:t>
            </a:r>
            <a:r>
              <a:rPr lang="it-IT" sz="2800" dirty="0">
                <a:solidFill>
                  <a:srgbClr val="FFFF00"/>
                </a:solidFill>
              </a:rPr>
              <a:t>, </a:t>
            </a:r>
            <a:r>
              <a:rPr lang="it-IT" sz="2800" dirty="0" err="1">
                <a:solidFill>
                  <a:srgbClr val="FFFF00"/>
                </a:solidFill>
              </a:rPr>
              <a:t>flipped</a:t>
            </a:r>
            <a:r>
              <a:rPr lang="it-IT" sz="2800" dirty="0">
                <a:solidFill>
                  <a:srgbClr val="FFFF00"/>
                </a:solidFill>
              </a:rPr>
              <a:t> </a:t>
            </a:r>
            <a:r>
              <a:rPr lang="it-IT" sz="2800" dirty="0" err="1">
                <a:solidFill>
                  <a:srgbClr val="FFFF00"/>
                </a:solidFill>
              </a:rPr>
              <a:t>classroom</a:t>
            </a:r>
            <a:r>
              <a:rPr lang="it-IT" sz="2800" dirty="0">
                <a:solidFill>
                  <a:srgbClr val="FFFF00"/>
                </a:solidFill>
              </a:rPr>
              <a:t>).</a:t>
            </a:r>
          </a:p>
          <a:p>
            <a:pPr algn="just"/>
            <a:endParaRPr lang="it-IT" sz="2800" dirty="0">
              <a:solidFill>
                <a:srgbClr val="FFFF00"/>
              </a:solidFill>
            </a:endParaRPr>
          </a:p>
          <a:p>
            <a:pPr algn="just"/>
            <a:r>
              <a:rPr lang="it-IT" sz="2800" dirty="0">
                <a:solidFill>
                  <a:srgbClr val="FFFF00"/>
                </a:solidFill>
              </a:rPr>
              <a:t>c)     Pianificare e realizzare prove trasversali per classi parallele e attività di sostegno, recupero delle competenze di base, potenziamento. </a:t>
            </a:r>
          </a:p>
        </p:txBody>
      </p:sp>
    </p:spTree>
    <p:extLst>
      <p:ext uri="{BB962C8B-B14F-4D97-AF65-F5344CB8AC3E}">
        <p14:creationId xmlns:p14="http://schemas.microsoft.com/office/powerpoint/2010/main" val="37532939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9438" y="188640"/>
            <a:ext cx="8743042" cy="5693866"/>
          </a:xfrm>
          <a:prstGeom prst="rect">
            <a:avLst/>
          </a:prstGeom>
        </p:spPr>
        <p:txBody>
          <a:bodyPr wrap="square">
            <a:spAutoFit/>
          </a:bodyPr>
          <a:lstStyle/>
          <a:p>
            <a:r>
              <a:rPr lang="it-IT" sz="2800" dirty="0">
                <a:solidFill>
                  <a:srgbClr val="FFFF00"/>
                </a:solidFill>
              </a:rPr>
              <a:t>d)    Potenziare le azioni di </a:t>
            </a:r>
            <a:r>
              <a:rPr lang="it-IT" sz="2800" dirty="0" err="1">
                <a:solidFill>
                  <a:srgbClr val="FFFF00"/>
                </a:solidFill>
              </a:rPr>
              <a:t>riorientamento</a:t>
            </a:r>
            <a:r>
              <a:rPr lang="it-IT" sz="2800" dirty="0">
                <a:solidFill>
                  <a:srgbClr val="FFFF00"/>
                </a:solidFill>
              </a:rPr>
              <a:t> e di prevenzione della dispersione scolastica. </a:t>
            </a:r>
          </a:p>
          <a:p>
            <a:endParaRPr lang="it-IT" sz="2800" dirty="0">
              <a:solidFill>
                <a:srgbClr val="FFFF00"/>
              </a:solidFill>
            </a:endParaRPr>
          </a:p>
          <a:p>
            <a:r>
              <a:rPr lang="it-IT" sz="2800" dirty="0">
                <a:solidFill>
                  <a:srgbClr val="FFFF00"/>
                </a:solidFill>
              </a:rPr>
              <a:t>e)     Potenziamento di strategie didattiche e modalità di lavoro simili a quelle previste per i testi </a:t>
            </a:r>
            <a:r>
              <a:rPr lang="it-IT" sz="2800" dirty="0" err="1" smtClean="0">
                <a:solidFill>
                  <a:srgbClr val="FFFF00"/>
                </a:solidFill>
              </a:rPr>
              <a:t>INValSI</a:t>
            </a:r>
            <a:r>
              <a:rPr lang="it-IT" sz="2800" dirty="0" smtClean="0">
                <a:solidFill>
                  <a:srgbClr val="FFFF00"/>
                </a:solidFill>
              </a:rPr>
              <a:t>.</a:t>
            </a:r>
            <a:endParaRPr lang="it-IT" sz="2800" dirty="0">
              <a:solidFill>
                <a:srgbClr val="FFFF00"/>
              </a:solidFill>
            </a:endParaRPr>
          </a:p>
          <a:p>
            <a:endParaRPr lang="it-IT" sz="2800" dirty="0">
              <a:solidFill>
                <a:srgbClr val="FFFF00"/>
              </a:solidFill>
            </a:endParaRPr>
          </a:p>
          <a:p>
            <a:endParaRPr lang="it-IT" sz="2800" dirty="0">
              <a:solidFill>
                <a:srgbClr val="FFFF00"/>
              </a:solidFill>
            </a:endParaRPr>
          </a:p>
          <a:p>
            <a:r>
              <a:rPr lang="it-IT" sz="2800" dirty="0">
                <a:solidFill>
                  <a:srgbClr val="FFFF00"/>
                </a:solidFill>
              </a:rPr>
              <a:t>Forti punti di riferimento per le azioni curricolari e per le rispettive operatività sono</a:t>
            </a:r>
            <a:r>
              <a:rPr lang="it-IT" sz="2800" dirty="0" smtClean="0">
                <a:solidFill>
                  <a:srgbClr val="FFFF00"/>
                </a:solidFill>
              </a:rPr>
              <a:t>:</a:t>
            </a:r>
          </a:p>
          <a:p>
            <a:endParaRPr lang="it-IT" sz="2800" dirty="0">
              <a:solidFill>
                <a:srgbClr val="FFFF00"/>
              </a:solidFill>
            </a:endParaRPr>
          </a:p>
          <a:p>
            <a:r>
              <a:rPr lang="it-IT" sz="2800" dirty="0">
                <a:solidFill>
                  <a:srgbClr val="FFFF00"/>
                </a:solidFill>
              </a:rPr>
              <a:t>l</a:t>
            </a:r>
            <a:r>
              <a:rPr lang="it-IT" sz="2800" dirty="0" smtClean="0">
                <a:solidFill>
                  <a:srgbClr val="FFFF00"/>
                </a:solidFill>
              </a:rPr>
              <a:t>e funzioni strumentali</a:t>
            </a:r>
            <a:endParaRPr lang="it-IT" sz="2800" dirty="0">
              <a:solidFill>
                <a:srgbClr val="FFFF00"/>
              </a:solidFill>
            </a:endParaRPr>
          </a:p>
          <a:p>
            <a:r>
              <a:rPr lang="it-IT" sz="2800" dirty="0" smtClean="0">
                <a:solidFill>
                  <a:srgbClr val="FFFF00"/>
                </a:solidFill>
              </a:rPr>
              <a:t>i dipartimenti disciplinari;</a:t>
            </a:r>
            <a:endParaRPr lang="it-IT" sz="2800" dirty="0">
              <a:solidFill>
                <a:srgbClr val="FFFF00"/>
              </a:solidFill>
            </a:endParaRPr>
          </a:p>
          <a:p>
            <a:r>
              <a:rPr lang="it-IT" sz="2800" dirty="0" smtClean="0">
                <a:solidFill>
                  <a:srgbClr val="FFFF00"/>
                </a:solidFill>
              </a:rPr>
              <a:t>i </a:t>
            </a:r>
            <a:r>
              <a:rPr lang="it-IT" sz="2800" dirty="0">
                <a:solidFill>
                  <a:srgbClr val="FFFF00"/>
                </a:solidFill>
              </a:rPr>
              <a:t>consigli di </a:t>
            </a:r>
            <a:r>
              <a:rPr lang="it-IT" sz="2800" dirty="0" smtClean="0">
                <a:solidFill>
                  <a:srgbClr val="FFFF00"/>
                </a:solidFill>
              </a:rPr>
              <a:t>classe/interclasse.</a:t>
            </a:r>
            <a:endParaRPr lang="it-IT" sz="2800" dirty="0">
              <a:solidFill>
                <a:srgbClr val="FFFF00"/>
              </a:solidFill>
            </a:endParaRPr>
          </a:p>
        </p:txBody>
      </p:sp>
    </p:spTree>
    <p:extLst>
      <p:ext uri="{BB962C8B-B14F-4D97-AF65-F5344CB8AC3E}">
        <p14:creationId xmlns:p14="http://schemas.microsoft.com/office/powerpoint/2010/main" val="1928941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363915"/>
            <a:ext cx="9144000" cy="1200329"/>
          </a:xfrm>
          <a:prstGeom prst="rect">
            <a:avLst/>
          </a:prstGeom>
        </p:spPr>
        <p:txBody>
          <a:bodyPr wrap="square">
            <a:spAutoFit/>
          </a:bodyPr>
          <a:lstStyle/>
          <a:p>
            <a:pPr algn="just"/>
            <a:r>
              <a:rPr lang="it-IT" sz="3600" b="1" dirty="0">
                <a:solidFill>
                  <a:srgbClr val="FFFF00"/>
                </a:solidFill>
                <a:latin typeface="Garamond" panose="02020404030301010803" pitchFamily="18" charset="0"/>
              </a:rPr>
              <a:t>Programmazione (didattica modulare per competenze, per mappe concettuali</a:t>
            </a:r>
            <a:r>
              <a:rPr lang="it-IT" sz="3600" b="1" dirty="0" smtClean="0">
                <a:solidFill>
                  <a:srgbClr val="FFFF00"/>
                </a:solidFill>
                <a:latin typeface="Garamond" panose="02020404030301010803" pitchFamily="18" charset="0"/>
              </a:rPr>
              <a:t>)</a:t>
            </a:r>
            <a:endParaRPr lang="it-IT" sz="2000" b="1" dirty="0">
              <a:solidFill>
                <a:srgbClr val="FFFF00"/>
              </a:solidFill>
              <a:latin typeface="Garamond" panose="02020404030301010803" pitchFamily="18" charset="0"/>
              <a:cs typeface="Calibri" panose="020F0502020204030204" pitchFamily="34" charset="0"/>
            </a:endParaRPr>
          </a:p>
        </p:txBody>
      </p:sp>
      <p:sp>
        <p:nvSpPr>
          <p:cNvPr id="3" name="Rettangolo 2"/>
          <p:cNvSpPr/>
          <p:nvPr/>
        </p:nvSpPr>
        <p:spPr>
          <a:xfrm>
            <a:off x="141196" y="470647"/>
            <a:ext cx="8838137" cy="1261884"/>
          </a:xfrm>
          <a:prstGeom prst="rect">
            <a:avLst/>
          </a:prstGeom>
        </p:spPr>
        <p:txBody>
          <a:bodyPr wrap="square">
            <a:spAutoFit/>
          </a:bodyPr>
          <a:lstStyle/>
          <a:p>
            <a:pPr defTabSz="457207">
              <a:buClr>
                <a:srgbClr val="E7E6E6">
                  <a:lumMod val="40000"/>
                  <a:lumOff val="60000"/>
                </a:srgbClr>
              </a:buClr>
              <a:defRPr/>
            </a:pPr>
            <a:endParaRPr lang="it-IT" sz="3600" b="1" dirty="0">
              <a:solidFill>
                <a:srgbClr val="FFFF00"/>
              </a:solidFill>
              <a:latin typeface="Garamond" panose="02020404030301010803" pitchFamily="18" charset="0"/>
            </a:endParaRPr>
          </a:p>
          <a:p>
            <a:pPr defTabSz="457207">
              <a:buClr>
                <a:srgbClr val="E7E6E6">
                  <a:lumMod val="40000"/>
                  <a:lumOff val="60000"/>
                </a:srgbClr>
              </a:buClr>
              <a:defRPr/>
            </a:pPr>
            <a:endParaRPr lang="it-IT" sz="4000" b="1" dirty="0">
              <a:solidFill>
                <a:srgbClr val="FFFF00"/>
              </a:solidFill>
              <a:latin typeface="Garamond" panose="02020404030301010803" pitchFamily="18" charset="0"/>
            </a:endParaRPr>
          </a:p>
        </p:txBody>
      </p:sp>
    </p:spTree>
    <p:custDataLst>
      <p:tags r:id="rId1"/>
    </p:custDataLst>
    <p:extLst>
      <p:ext uri="{BB962C8B-B14F-4D97-AF65-F5344CB8AC3E}">
        <p14:creationId xmlns:p14="http://schemas.microsoft.com/office/powerpoint/2010/main" val="2675609174"/>
      </p:ext>
    </p:extLst>
  </p:cSld>
  <p:clrMapOvr>
    <a:masterClrMapping/>
  </p:clrMapOvr>
  <p:transition spd="med" advTm="26055">
    <p:pul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332656"/>
            <a:ext cx="8640960" cy="5262979"/>
          </a:xfrm>
          <a:prstGeom prst="rect">
            <a:avLst/>
          </a:prstGeom>
        </p:spPr>
        <p:txBody>
          <a:bodyPr wrap="square">
            <a:spAutoFit/>
          </a:bodyPr>
          <a:lstStyle/>
          <a:p>
            <a:pPr algn="just"/>
            <a:r>
              <a:rPr lang="it-IT" sz="2800" dirty="0">
                <a:solidFill>
                  <a:srgbClr val="FFFF00"/>
                </a:solidFill>
              </a:rPr>
              <a:t>Facendo colloquiare queste parti e organizzando il lavoro durante l’anno con previsione di monitoraggi e di momenti disciplinari e  di identità di </a:t>
            </a:r>
            <a:r>
              <a:rPr lang="it-IT" sz="2800" dirty="0" err="1">
                <a:solidFill>
                  <a:srgbClr val="FFFF00"/>
                </a:solidFill>
              </a:rPr>
              <a:t>macroarea</a:t>
            </a:r>
            <a:r>
              <a:rPr lang="it-IT" sz="2800" dirty="0">
                <a:solidFill>
                  <a:srgbClr val="FFFF00"/>
                </a:solidFill>
              </a:rPr>
              <a:t> di apprendimento,  si riesce ad impostare il lavoro progettuale didattico con la definizione del curricolo verticale declinato per competenze, mentre i consigli di classe dettagliano in orizzontale le competenze in uscita e i livelli minimi di apprendimento in parallelo per sezioni diverse, attraverso il confronto e con l’attenzione particolare verso una didattica personalizzata che definisce il percorso del singolo come tipico, a partire dal personale bisogno e tarato sui prerequisiti posseduti.</a:t>
            </a:r>
          </a:p>
        </p:txBody>
      </p:sp>
    </p:spTree>
    <p:extLst>
      <p:ext uri="{BB962C8B-B14F-4D97-AF65-F5344CB8AC3E}">
        <p14:creationId xmlns:p14="http://schemas.microsoft.com/office/powerpoint/2010/main" val="28997864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188640"/>
            <a:ext cx="8712968" cy="7294305"/>
          </a:xfrm>
          <a:prstGeom prst="rect">
            <a:avLst/>
          </a:prstGeom>
        </p:spPr>
        <p:txBody>
          <a:bodyPr wrap="square">
            <a:spAutoFit/>
          </a:bodyPr>
          <a:lstStyle/>
          <a:p>
            <a:pPr algn="just"/>
            <a:r>
              <a:rPr lang="it-IT" sz="3200" b="1" dirty="0">
                <a:solidFill>
                  <a:srgbClr val="FFFF00"/>
                </a:solidFill>
              </a:rPr>
              <a:t>PROGETTAZIONE EXTRACURRICULARE</a:t>
            </a:r>
          </a:p>
          <a:p>
            <a:pPr algn="just"/>
            <a:endParaRPr lang="it-IT" dirty="0"/>
          </a:p>
          <a:p>
            <a:pPr algn="just"/>
            <a:endParaRPr lang="it-IT" dirty="0"/>
          </a:p>
          <a:p>
            <a:pPr algn="just"/>
            <a:r>
              <a:rPr lang="it-IT" sz="2800" dirty="0" smtClean="0">
                <a:solidFill>
                  <a:srgbClr val="FFFF00"/>
                </a:solidFill>
              </a:rPr>
              <a:t>Ciascuna scuola </a:t>
            </a:r>
            <a:r>
              <a:rPr lang="it-IT" sz="2800" dirty="0">
                <a:solidFill>
                  <a:srgbClr val="FFFF00"/>
                </a:solidFill>
              </a:rPr>
              <a:t>si </a:t>
            </a:r>
            <a:r>
              <a:rPr lang="it-IT" sz="2800" dirty="0" smtClean="0">
                <a:solidFill>
                  <a:srgbClr val="FFFF00"/>
                </a:solidFill>
              </a:rPr>
              <a:t> connota </a:t>
            </a:r>
            <a:r>
              <a:rPr lang="it-IT" sz="2800" dirty="0">
                <a:solidFill>
                  <a:srgbClr val="FFFF00"/>
                </a:solidFill>
              </a:rPr>
              <a:t>nell’ambito territoriale di appartenenza </a:t>
            </a:r>
            <a:r>
              <a:rPr lang="it-IT" sz="2800" dirty="0" smtClean="0">
                <a:solidFill>
                  <a:srgbClr val="FFFF00"/>
                </a:solidFill>
              </a:rPr>
              <a:t>e attiva progettazioni extracurriculari in </a:t>
            </a:r>
            <a:r>
              <a:rPr lang="it-IT" sz="2800" dirty="0">
                <a:solidFill>
                  <a:srgbClr val="FFFF00"/>
                </a:solidFill>
              </a:rPr>
              <a:t>riferimento </a:t>
            </a:r>
            <a:r>
              <a:rPr lang="it-IT" sz="2800" dirty="0" smtClean="0">
                <a:solidFill>
                  <a:srgbClr val="FFFF00"/>
                </a:solidFill>
              </a:rPr>
              <a:t>a percorsi didattico-educativi  che possono risultare estremamente variegati e diversificati,  in quanto trovano la loro legittimazione nella specificità dell’autonomia scolastica.</a:t>
            </a:r>
          </a:p>
          <a:p>
            <a:pPr algn="just"/>
            <a:endParaRPr lang="it-IT" sz="2800" dirty="0">
              <a:solidFill>
                <a:srgbClr val="FFFF00"/>
              </a:solidFill>
            </a:endParaRPr>
          </a:p>
          <a:p>
            <a:pPr algn="just"/>
            <a:r>
              <a:rPr lang="it-IT" sz="2800" dirty="0">
                <a:solidFill>
                  <a:srgbClr val="FFFF00"/>
                </a:solidFill>
              </a:rPr>
              <a:t>Rappresenta un’integrazione alla progettazione </a:t>
            </a:r>
            <a:r>
              <a:rPr lang="it-IT" sz="2800" dirty="0" smtClean="0">
                <a:solidFill>
                  <a:srgbClr val="FFFF00"/>
                </a:solidFill>
              </a:rPr>
              <a:t>curricolare, </a:t>
            </a:r>
            <a:r>
              <a:rPr lang="it-IT" sz="2800" dirty="0">
                <a:solidFill>
                  <a:srgbClr val="FFFF00"/>
                </a:solidFill>
              </a:rPr>
              <a:t>volta a potenziare l’offerta formativa e </a:t>
            </a:r>
            <a:r>
              <a:rPr lang="it-IT" sz="2800" dirty="0" smtClean="0">
                <a:solidFill>
                  <a:srgbClr val="FFFF00"/>
                </a:solidFill>
              </a:rPr>
              <a:t>a valorizzare </a:t>
            </a:r>
            <a:r>
              <a:rPr lang="it-IT" sz="2800" dirty="0">
                <a:solidFill>
                  <a:srgbClr val="FFFF00"/>
                </a:solidFill>
              </a:rPr>
              <a:t>le risorse del territorio.</a:t>
            </a:r>
          </a:p>
          <a:p>
            <a:pPr algn="just"/>
            <a:r>
              <a:rPr lang="it-IT" sz="2800" dirty="0">
                <a:solidFill>
                  <a:srgbClr val="FFFF00"/>
                </a:solidFill>
              </a:rPr>
              <a:t>Comprende quindi ,suddivisi in aree, attività e progetti che la scuola attua anche in collaborazione </a:t>
            </a:r>
            <a:r>
              <a:rPr lang="it-IT" sz="2800" dirty="0" smtClean="0">
                <a:solidFill>
                  <a:srgbClr val="FFFF00"/>
                </a:solidFill>
              </a:rPr>
              <a:t>con altre </a:t>
            </a:r>
            <a:r>
              <a:rPr lang="it-IT" sz="2800" dirty="0">
                <a:solidFill>
                  <a:srgbClr val="FFFF00"/>
                </a:solidFill>
              </a:rPr>
              <a:t>agenzie formative </a:t>
            </a:r>
            <a:r>
              <a:rPr lang="it-IT" sz="2800" dirty="0" smtClean="0">
                <a:solidFill>
                  <a:srgbClr val="FFFF00"/>
                </a:solidFill>
              </a:rPr>
              <a:t>ed esperti.</a:t>
            </a:r>
          </a:p>
          <a:p>
            <a:pPr algn="just"/>
            <a:endParaRPr lang="it-IT" dirty="0"/>
          </a:p>
          <a:p>
            <a:pPr algn="just"/>
            <a:r>
              <a:rPr lang="it-IT" dirty="0" smtClean="0"/>
              <a:t> </a:t>
            </a:r>
            <a:endParaRPr lang="it-IT" dirty="0"/>
          </a:p>
        </p:txBody>
      </p:sp>
    </p:spTree>
    <p:extLst>
      <p:ext uri="{BB962C8B-B14F-4D97-AF65-F5344CB8AC3E}">
        <p14:creationId xmlns:p14="http://schemas.microsoft.com/office/powerpoint/2010/main" val="35489840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197346"/>
            <a:ext cx="8784976" cy="3970318"/>
          </a:xfrm>
          <a:prstGeom prst="rect">
            <a:avLst/>
          </a:prstGeom>
        </p:spPr>
        <p:txBody>
          <a:bodyPr wrap="square">
            <a:spAutoFit/>
          </a:bodyPr>
          <a:lstStyle/>
          <a:p>
            <a:pPr algn="just"/>
            <a:r>
              <a:rPr lang="it-IT" sz="2800" dirty="0" smtClean="0">
                <a:solidFill>
                  <a:srgbClr val="FFFF00"/>
                </a:solidFill>
              </a:rPr>
              <a:t>L’assegnazione </a:t>
            </a:r>
            <a:r>
              <a:rPr lang="it-IT" sz="2800" dirty="0">
                <a:solidFill>
                  <a:srgbClr val="FFFF00"/>
                </a:solidFill>
              </a:rPr>
              <a:t>alla scuola dei finanziamenti per l’arricchimento dell’offerta formativa, consente </a:t>
            </a:r>
            <a:r>
              <a:rPr lang="it-IT" sz="2800" dirty="0" smtClean="0">
                <a:solidFill>
                  <a:srgbClr val="FFFF00"/>
                </a:solidFill>
              </a:rPr>
              <a:t>la presentazione </a:t>
            </a:r>
            <a:r>
              <a:rPr lang="it-IT" sz="2800" dirty="0">
                <a:solidFill>
                  <a:srgbClr val="FFFF00"/>
                </a:solidFill>
              </a:rPr>
              <a:t>ed attuazione di specifici progetti</a:t>
            </a:r>
            <a:r>
              <a:rPr lang="it-IT" sz="2800" dirty="0" smtClean="0">
                <a:solidFill>
                  <a:srgbClr val="FFFF00"/>
                </a:solidFill>
              </a:rPr>
              <a:t>.</a:t>
            </a:r>
          </a:p>
          <a:p>
            <a:pPr algn="just"/>
            <a:endParaRPr lang="it-IT" sz="2800" dirty="0">
              <a:solidFill>
                <a:srgbClr val="FFFF00"/>
              </a:solidFill>
            </a:endParaRPr>
          </a:p>
          <a:p>
            <a:pPr algn="just"/>
            <a:r>
              <a:rPr lang="it-IT" sz="2800" dirty="0">
                <a:solidFill>
                  <a:srgbClr val="FFFF00"/>
                </a:solidFill>
              </a:rPr>
              <a:t>PROGETTARE SIGNIFICA</a:t>
            </a:r>
            <a:r>
              <a:rPr lang="it-IT" sz="2800" dirty="0" smtClean="0">
                <a:solidFill>
                  <a:srgbClr val="FFFF00"/>
                </a:solidFill>
              </a:rPr>
              <a:t>:</a:t>
            </a:r>
          </a:p>
          <a:p>
            <a:pPr algn="just"/>
            <a:endParaRPr lang="it-IT" sz="2800" dirty="0">
              <a:solidFill>
                <a:srgbClr val="FFFF00"/>
              </a:solidFill>
            </a:endParaRPr>
          </a:p>
          <a:p>
            <a:pPr algn="just"/>
            <a:r>
              <a:rPr lang="it-IT" sz="2800" dirty="0" smtClean="0">
                <a:solidFill>
                  <a:srgbClr val="FFFF00"/>
                </a:solidFill>
              </a:rPr>
              <a:t>ricorrere </a:t>
            </a:r>
            <a:r>
              <a:rPr lang="it-IT" sz="2800" dirty="0">
                <a:solidFill>
                  <a:srgbClr val="FFFF00"/>
                </a:solidFill>
              </a:rPr>
              <a:t>a risorse anche finanziarie esterne alla </a:t>
            </a:r>
            <a:r>
              <a:rPr lang="it-IT" sz="2800" dirty="0" smtClean="0">
                <a:solidFill>
                  <a:srgbClr val="FFFF00"/>
                </a:solidFill>
              </a:rPr>
              <a:t>scuola;</a:t>
            </a:r>
          </a:p>
          <a:p>
            <a:pPr algn="just"/>
            <a:endParaRPr lang="it-IT" sz="2800" dirty="0">
              <a:solidFill>
                <a:srgbClr val="FFFF00"/>
              </a:solidFill>
            </a:endParaRPr>
          </a:p>
          <a:p>
            <a:pPr algn="just"/>
            <a:r>
              <a:rPr lang="it-IT" sz="2800" dirty="0">
                <a:solidFill>
                  <a:srgbClr val="FFFF00"/>
                </a:solidFill>
              </a:rPr>
              <a:t>definire il proprio rapporto con il territorio</a:t>
            </a:r>
            <a:r>
              <a:rPr lang="it-IT" sz="2800" dirty="0" smtClean="0">
                <a:solidFill>
                  <a:srgbClr val="FFFF00"/>
                </a:solidFill>
              </a:rPr>
              <a:t>.</a:t>
            </a:r>
            <a:endParaRPr lang="it-IT" sz="2800" dirty="0">
              <a:solidFill>
                <a:srgbClr val="FFFF00"/>
              </a:solidFill>
            </a:endParaRPr>
          </a:p>
        </p:txBody>
      </p:sp>
    </p:spTree>
    <p:extLst>
      <p:ext uri="{BB962C8B-B14F-4D97-AF65-F5344CB8AC3E}">
        <p14:creationId xmlns:p14="http://schemas.microsoft.com/office/powerpoint/2010/main" val="36855502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5323" y="105574"/>
            <a:ext cx="8568952" cy="5693866"/>
          </a:xfrm>
          <a:prstGeom prst="rect">
            <a:avLst/>
          </a:prstGeom>
        </p:spPr>
        <p:txBody>
          <a:bodyPr wrap="square">
            <a:spAutoFit/>
          </a:bodyPr>
          <a:lstStyle/>
          <a:p>
            <a:pPr algn="just"/>
            <a:r>
              <a:rPr lang="it-IT" sz="2800" b="1" dirty="0">
                <a:solidFill>
                  <a:srgbClr val="FFFF00"/>
                </a:solidFill>
              </a:rPr>
              <a:t>LE TAPPE CHE CARATTERIZZANO UN PROGETTO SONO</a:t>
            </a:r>
            <a:r>
              <a:rPr lang="it-IT" sz="2800" b="1" dirty="0" smtClean="0">
                <a:solidFill>
                  <a:srgbClr val="FFFF00"/>
                </a:solidFill>
              </a:rPr>
              <a:t>:</a:t>
            </a:r>
          </a:p>
          <a:p>
            <a:pPr algn="just"/>
            <a:endParaRPr lang="it-IT" sz="2800" dirty="0">
              <a:solidFill>
                <a:srgbClr val="FFFF00"/>
              </a:solidFill>
            </a:endParaRPr>
          </a:p>
          <a:p>
            <a:pPr algn="just"/>
            <a:r>
              <a:rPr lang="it-IT" sz="2800" dirty="0">
                <a:solidFill>
                  <a:srgbClr val="FFFF00"/>
                </a:solidFill>
              </a:rPr>
              <a:t>analisi della situazione e individuazione degli </a:t>
            </a:r>
            <a:r>
              <a:rPr lang="it-IT" sz="2800" dirty="0" smtClean="0">
                <a:solidFill>
                  <a:srgbClr val="FFFF00"/>
                </a:solidFill>
              </a:rPr>
              <a:t>obiettivi;</a:t>
            </a:r>
          </a:p>
          <a:p>
            <a:pPr algn="just"/>
            <a:endParaRPr lang="it-IT" sz="2800" dirty="0">
              <a:solidFill>
                <a:srgbClr val="FFFF00"/>
              </a:solidFill>
            </a:endParaRPr>
          </a:p>
          <a:p>
            <a:pPr algn="just"/>
            <a:r>
              <a:rPr lang="it-IT" sz="2800" dirty="0">
                <a:solidFill>
                  <a:srgbClr val="FFFF00"/>
                </a:solidFill>
              </a:rPr>
              <a:t>individuazione delle risorse (persone, competenze, risorse finanziarie, tempi</a:t>
            </a:r>
            <a:r>
              <a:rPr lang="it-IT" sz="2800" dirty="0" smtClean="0">
                <a:solidFill>
                  <a:srgbClr val="FFFF00"/>
                </a:solidFill>
              </a:rPr>
              <a:t>);</a:t>
            </a:r>
          </a:p>
          <a:p>
            <a:pPr algn="just"/>
            <a:endParaRPr lang="it-IT" sz="2800" dirty="0">
              <a:solidFill>
                <a:srgbClr val="FFFF00"/>
              </a:solidFill>
            </a:endParaRPr>
          </a:p>
          <a:p>
            <a:pPr algn="just"/>
            <a:r>
              <a:rPr lang="it-IT" sz="2800" dirty="0">
                <a:solidFill>
                  <a:srgbClr val="FFFF00"/>
                </a:solidFill>
              </a:rPr>
              <a:t>definizione degli obiettivi formativi e loro traduzione in prestazioni e </a:t>
            </a:r>
            <a:r>
              <a:rPr lang="it-IT" sz="2800" dirty="0" smtClean="0">
                <a:solidFill>
                  <a:srgbClr val="FFFF00"/>
                </a:solidFill>
              </a:rPr>
              <a:t>comportamenti;</a:t>
            </a:r>
          </a:p>
          <a:p>
            <a:pPr algn="just"/>
            <a:endParaRPr lang="it-IT" sz="2800" dirty="0">
              <a:solidFill>
                <a:srgbClr val="FFFF00"/>
              </a:solidFill>
            </a:endParaRPr>
          </a:p>
          <a:p>
            <a:pPr algn="just"/>
            <a:r>
              <a:rPr lang="it-IT" sz="2800" dirty="0">
                <a:solidFill>
                  <a:srgbClr val="FFFF00"/>
                </a:solidFill>
              </a:rPr>
              <a:t>definizione delle </a:t>
            </a:r>
            <a:r>
              <a:rPr lang="it-IT" sz="2800" dirty="0" smtClean="0">
                <a:solidFill>
                  <a:srgbClr val="FFFF00"/>
                </a:solidFill>
              </a:rPr>
              <a:t>azioni;</a:t>
            </a:r>
          </a:p>
          <a:p>
            <a:pPr algn="just"/>
            <a:endParaRPr lang="it-IT" sz="2800" dirty="0">
              <a:solidFill>
                <a:srgbClr val="FFFF00"/>
              </a:solidFill>
            </a:endParaRPr>
          </a:p>
          <a:p>
            <a:pPr algn="just"/>
            <a:r>
              <a:rPr lang="it-IT" sz="2800" dirty="0">
                <a:solidFill>
                  <a:srgbClr val="FFFF00"/>
                </a:solidFill>
              </a:rPr>
              <a:t>valutazione e verifica tra: obiettivi/bisogni /risultati.</a:t>
            </a:r>
          </a:p>
        </p:txBody>
      </p:sp>
    </p:spTree>
    <p:extLst>
      <p:ext uri="{BB962C8B-B14F-4D97-AF65-F5344CB8AC3E}">
        <p14:creationId xmlns:p14="http://schemas.microsoft.com/office/powerpoint/2010/main" val="9241862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76672"/>
            <a:ext cx="8784976" cy="6264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ttangolo 1"/>
          <p:cNvSpPr/>
          <p:nvPr/>
        </p:nvSpPr>
        <p:spPr>
          <a:xfrm>
            <a:off x="2195736" y="0"/>
            <a:ext cx="5112568"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smtClean="0">
                <a:solidFill>
                  <a:srgbClr val="FFFF00"/>
                </a:solidFill>
              </a:rPr>
              <a:t>UN ESEMPIO</a:t>
            </a:r>
            <a:endParaRPr lang="it-IT" sz="3200" b="1" dirty="0">
              <a:solidFill>
                <a:srgbClr val="FFFF00"/>
              </a:solidFill>
            </a:endParaRPr>
          </a:p>
        </p:txBody>
      </p:sp>
    </p:spTree>
    <p:extLst>
      <p:ext uri="{BB962C8B-B14F-4D97-AF65-F5344CB8AC3E}">
        <p14:creationId xmlns:p14="http://schemas.microsoft.com/office/powerpoint/2010/main" val="23374888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363915"/>
            <a:ext cx="9144000" cy="2677656"/>
          </a:xfrm>
          <a:prstGeom prst="rect">
            <a:avLst/>
          </a:prstGeom>
        </p:spPr>
        <p:txBody>
          <a:bodyPr wrap="square">
            <a:spAutoFit/>
          </a:bodyPr>
          <a:lstStyle/>
          <a:p>
            <a:pPr algn="just"/>
            <a:r>
              <a:rPr lang="it-IT" sz="3600" b="1" dirty="0" smtClean="0">
                <a:solidFill>
                  <a:srgbClr val="FFFF00"/>
                </a:solidFill>
                <a:latin typeface="Garamond" panose="02020404030301010803" pitchFamily="18" charset="0"/>
              </a:rPr>
              <a:t>Didattica </a:t>
            </a:r>
            <a:r>
              <a:rPr lang="it-IT" sz="3600" b="1" dirty="0">
                <a:solidFill>
                  <a:srgbClr val="FFFF00"/>
                </a:solidFill>
                <a:latin typeface="Garamond" panose="02020404030301010803" pitchFamily="18" charset="0"/>
              </a:rPr>
              <a:t>delle discipline; programmazione interdisciplinare, pluridisciplinare, multidisciplinare e transdisciplinare; la trasversalità </a:t>
            </a:r>
            <a:r>
              <a:rPr lang="it-IT" sz="3600" b="1" dirty="0" smtClean="0">
                <a:solidFill>
                  <a:srgbClr val="FFFF00"/>
                </a:solidFill>
                <a:latin typeface="Garamond" panose="02020404030301010803" pitchFamily="18" charset="0"/>
              </a:rPr>
              <a:t>dell’insegnamento.</a:t>
            </a:r>
            <a:endParaRPr lang="it-IT" sz="3600" b="1" dirty="0">
              <a:solidFill>
                <a:srgbClr val="FFFF00"/>
              </a:solidFill>
              <a:latin typeface="Garamond" panose="02020404030301010803" pitchFamily="18" charset="0"/>
            </a:endParaRPr>
          </a:p>
          <a:p>
            <a:r>
              <a:rPr lang="it-IT" sz="2400" b="1" dirty="0" smtClean="0">
                <a:solidFill>
                  <a:srgbClr val="FFFF00"/>
                </a:solidFill>
                <a:latin typeface="Garamond" panose="02020404030301010803" pitchFamily="18" charset="0"/>
              </a:rPr>
              <a:t> </a:t>
            </a:r>
            <a:endParaRPr lang="it-IT" sz="2000" b="1" dirty="0">
              <a:solidFill>
                <a:srgbClr val="FFFF00"/>
              </a:solidFill>
              <a:latin typeface="Garamond" panose="02020404030301010803" pitchFamily="18" charset="0"/>
              <a:cs typeface="Calibri" panose="020F050202020403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3212976"/>
            <a:ext cx="3456384"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299081470"/>
      </p:ext>
    </p:extLst>
  </p:cSld>
  <p:clrMapOvr>
    <a:masterClrMapping/>
  </p:clrMapOvr>
  <p:transition spd="med" advTm="26055">
    <p:pull/>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504" y="908720"/>
            <a:ext cx="8856984" cy="6124754"/>
          </a:xfrm>
          <a:prstGeom prst="rect">
            <a:avLst/>
          </a:prstGeom>
        </p:spPr>
        <p:txBody>
          <a:bodyPr wrap="square">
            <a:spAutoFit/>
          </a:bodyPr>
          <a:lstStyle/>
          <a:p>
            <a:pPr lvl="0" algn="just" fontAlgn="base">
              <a:spcBef>
                <a:spcPct val="0"/>
              </a:spcBef>
              <a:spcAft>
                <a:spcPct val="0"/>
              </a:spcAft>
            </a:pPr>
            <a:r>
              <a:rPr lang="it-IT" sz="2800" dirty="0">
                <a:solidFill>
                  <a:srgbClr val="FFFF00"/>
                </a:solidFill>
                <a:ea typeface="Calibri" pitchFamily="34" charset="0"/>
                <a:cs typeface="Arial" pitchFamily="34" charset="0"/>
              </a:rPr>
              <a:t>Il primo esempio di approccio educativo  è quello </a:t>
            </a:r>
            <a:r>
              <a:rPr lang="it-IT" sz="2800" b="1" dirty="0" err="1">
                <a:solidFill>
                  <a:srgbClr val="FFFF00"/>
                </a:solidFill>
                <a:ea typeface="Calibri" pitchFamily="34" charset="0"/>
                <a:cs typeface="Arial" pitchFamily="34" charset="0"/>
              </a:rPr>
              <a:t>intradisciplinare</a:t>
            </a:r>
            <a:r>
              <a:rPr lang="it-IT" sz="2800" dirty="0" smtClean="0">
                <a:solidFill>
                  <a:srgbClr val="FFFF00"/>
                </a:solidFill>
                <a:ea typeface="Calibri" pitchFamily="34" charset="0"/>
                <a:cs typeface="Arial" pitchFamily="34" charset="0"/>
              </a:rPr>
              <a:t>.</a:t>
            </a:r>
          </a:p>
          <a:p>
            <a:pPr lvl="0" algn="just" fontAlgn="base">
              <a:spcBef>
                <a:spcPct val="0"/>
              </a:spcBef>
              <a:spcAft>
                <a:spcPct val="0"/>
              </a:spcAft>
            </a:pPr>
            <a:endParaRPr lang="it-IT" sz="2800" dirty="0" smtClean="0">
              <a:solidFill>
                <a:srgbClr val="FFFF00"/>
              </a:solidFill>
              <a:ea typeface="Calibri" pitchFamily="34" charset="0"/>
              <a:cs typeface="Arial" pitchFamily="34" charset="0"/>
            </a:endParaRPr>
          </a:p>
          <a:p>
            <a:pPr lvl="0" algn="just" fontAlgn="base">
              <a:spcBef>
                <a:spcPct val="0"/>
              </a:spcBef>
              <a:spcAft>
                <a:spcPct val="0"/>
              </a:spcAft>
            </a:pPr>
            <a:r>
              <a:rPr lang="it-IT" sz="2800" dirty="0" smtClean="0">
                <a:solidFill>
                  <a:srgbClr val="FFFF00"/>
                </a:solidFill>
                <a:ea typeface="Calibri" pitchFamily="34" charset="0"/>
                <a:cs typeface="Arial" pitchFamily="34" charset="0"/>
              </a:rPr>
              <a:t>Esso </a:t>
            </a:r>
            <a:r>
              <a:rPr lang="it-IT" sz="2800" dirty="0">
                <a:solidFill>
                  <a:srgbClr val="FFFF00"/>
                </a:solidFill>
                <a:ea typeface="Calibri" pitchFamily="34" charset="0"/>
                <a:cs typeface="Arial" pitchFamily="34" charset="0"/>
              </a:rPr>
              <a:t>comporta l’insegnamento in successione di concetti e di principi vari all’interno della stessa disciplina. </a:t>
            </a:r>
            <a:endParaRPr lang="it-IT" sz="2800" dirty="0" smtClean="0">
              <a:solidFill>
                <a:srgbClr val="FFFF00"/>
              </a:solidFill>
              <a:ea typeface="Calibri" pitchFamily="34" charset="0"/>
              <a:cs typeface="Arial" pitchFamily="34" charset="0"/>
            </a:endParaRPr>
          </a:p>
          <a:p>
            <a:pPr lvl="0" algn="just" fontAlgn="base">
              <a:spcBef>
                <a:spcPct val="0"/>
              </a:spcBef>
              <a:spcAft>
                <a:spcPct val="0"/>
              </a:spcAft>
            </a:pPr>
            <a:endParaRPr lang="it-IT" sz="2800" dirty="0">
              <a:solidFill>
                <a:srgbClr val="FFFF00"/>
              </a:solidFill>
              <a:ea typeface="Calibri" pitchFamily="34" charset="0"/>
              <a:cs typeface="Arial" pitchFamily="34" charset="0"/>
            </a:endParaRPr>
          </a:p>
          <a:p>
            <a:pPr lvl="0" algn="just" fontAlgn="base">
              <a:spcBef>
                <a:spcPct val="0"/>
              </a:spcBef>
              <a:spcAft>
                <a:spcPct val="0"/>
              </a:spcAft>
            </a:pPr>
            <a:r>
              <a:rPr lang="it-IT" sz="2800" dirty="0" smtClean="0">
                <a:solidFill>
                  <a:srgbClr val="FFFF00"/>
                </a:solidFill>
                <a:ea typeface="Calibri" pitchFamily="34" charset="0"/>
                <a:cs typeface="Arial" pitchFamily="34" charset="0"/>
              </a:rPr>
              <a:t>Esso </a:t>
            </a:r>
            <a:r>
              <a:rPr lang="it-IT" sz="2800" dirty="0">
                <a:solidFill>
                  <a:srgbClr val="FFFF00"/>
                </a:solidFill>
                <a:ea typeface="Calibri" pitchFamily="34" charset="0"/>
                <a:cs typeface="Arial" pitchFamily="34" charset="0"/>
              </a:rPr>
              <a:t>ha dei vantaggi e cioè di offrire sia allo studente che alla docente una struttura che rispetti un ordine delle conoscenze ottenute. </a:t>
            </a:r>
            <a:endParaRPr lang="it-IT" sz="2800" dirty="0" smtClean="0">
              <a:solidFill>
                <a:srgbClr val="FFFF00"/>
              </a:solidFill>
              <a:ea typeface="Calibri" pitchFamily="34" charset="0"/>
              <a:cs typeface="Arial" pitchFamily="34" charset="0"/>
            </a:endParaRPr>
          </a:p>
          <a:p>
            <a:pPr lvl="0" algn="just" fontAlgn="base">
              <a:spcBef>
                <a:spcPct val="0"/>
              </a:spcBef>
              <a:spcAft>
                <a:spcPct val="0"/>
              </a:spcAft>
            </a:pPr>
            <a:endParaRPr lang="it-IT" sz="2800" dirty="0">
              <a:solidFill>
                <a:srgbClr val="FFFF00"/>
              </a:solidFill>
              <a:ea typeface="Calibri" pitchFamily="34" charset="0"/>
              <a:cs typeface="Arial" pitchFamily="34" charset="0"/>
            </a:endParaRPr>
          </a:p>
          <a:p>
            <a:pPr lvl="0" algn="just" fontAlgn="base">
              <a:spcBef>
                <a:spcPct val="0"/>
              </a:spcBef>
              <a:spcAft>
                <a:spcPct val="0"/>
              </a:spcAft>
            </a:pPr>
            <a:r>
              <a:rPr lang="it-IT" sz="2800" dirty="0" smtClean="0">
                <a:solidFill>
                  <a:srgbClr val="FFFF00"/>
                </a:solidFill>
                <a:ea typeface="Calibri" pitchFamily="34" charset="0"/>
                <a:cs typeface="Arial" pitchFamily="34" charset="0"/>
              </a:rPr>
              <a:t>Lo </a:t>
            </a:r>
            <a:r>
              <a:rPr lang="it-IT" sz="2800" dirty="0">
                <a:solidFill>
                  <a:srgbClr val="FFFF00"/>
                </a:solidFill>
                <a:ea typeface="Calibri" pitchFamily="34" charset="0"/>
                <a:cs typeface="Arial" pitchFamily="34" charset="0"/>
              </a:rPr>
              <a:t>studente si sente sicuro con questo approccio ma lo svantaggio è che tale approccio non funziona in tutti i casi e con tutte le personalità, molto spesso lo studente diventa demotivato.</a:t>
            </a:r>
            <a:endParaRPr lang="it-IT" sz="2800" dirty="0">
              <a:solidFill>
                <a:srgbClr val="FFFF00"/>
              </a:solidFill>
              <a:cs typeface="Arial" pitchFamily="34" charset="0"/>
            </a:endParaRPr>
          </a:p>
        </p:txBody>
      </p:sp>
      <p:sp>
        <p:nvSpPr>
          <p:cNvPr id="3" name="CasellaDiTesto 2"/>
          <p:cNvSpPr txBox="1"/>
          <p:nvPr/>
        </p:nvSpPr>
        <p:spPr>
          <a:xfrm>
            <a:off x="278346" y="0"/>
            <a:ext cx="8568952" cy="584775"/>
          </a:xfrm>
          <a:prstGeom prst="rect">
            <a:avLst/>
          </a:prstGeom>
          <a:noFill/>
        </p:spPr>
        <p:txBody>
          <a:bodyPr wrap="square" rtlCol="0">
            <a:spAutoFit/>
          </a:bodyPr>
          <a:lstStyle/>
          <a:p>
            <a:pPr algn="ctr"/>
            <a:r>
              <a:rPr lang="it-IT" sz="3200" b="1" dirty="0" smtClean="0">
                <a:solidFill>
                  <a:srgbClr val="FFFF00"/>
                </a:solidFill>
              </a:rPr>
              <a:t>Approccio </a:t>
            </a:r>
            <a:r>
              <a:rPr lang="it-IT" sz="3200" b="1" dirty="0" err="1" smtClean="0">
                <a:solidFill>
                  <a:srgbClr val="FFFF00"/>
                </a:solidFill>
              </a:rPr>
              <a:t>intradisciplinare</a:t>
            </a:r>
            <a:endParaRPr lang="it-IT" sz="3200" b="1" dirty="0">
              <a:solidFill>
                <a:srgbClr val="FFFF00"/>
              </a:solidFill>
            </a:endParaRPr>
          </a:p>
        </p:txBody>
      </p:sp>
    </p:spTree>
    <p:extLst>
      <p:ext uri="{BB962C8B-B14F-4D97-AF65-F5344CB8AC3E}">
        <p14:creationId xmlns:p14="http://schemas.microsoft.com/office/powerpoint/2010/main" val="1892613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51520" y="1527175"/>
            <a:ext cx="864096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800" i="0" u="none" strike="noStrike" cap="none" normalizeH="0" baseline="0" dirty="0" smtClean="0">
                <a:ln>
                  <a:noFill/>
                </a:ln>
                <a:solidFill>
                  <a:srgbClr val="FFFF00"/>
                </a:solidFill>
                <a:effectLst/>
                <a:ea typeface="Calibri" pitchFamily="34" charset="0"/>
                <a:cs typeface="Arial" pitchFamily="34" charset="0"/>
              </a:rPr>
              <a:t>Il secondo è l’approccio </a:t>
            </a:r>
            <a:r>
              <a:rPr kumimoji="0" lang="it-IT" sz="2800" b="1" i="0" u="none" strike="noStrike" cap="none" normalizeH="0" baseline="0" dirty="0" smtClean="0">
                <a:ln>
                  <a:noFill/>
                </a:ln>
                <a:solidFill>
                  <a:srgbClr val="FFFF00"/>
                </a:solidFill>
                <a:effectLst/>
                <a:ea typeface="Calibri" pitchFamily="34" charset="0"/>
                <a:cs typeface="Arial" pitchFamily="34" charset="0"/>
              </a:rPr>
              <a:t>interdisciplinare</a:t>
            </a:r>
            <a:r>
              <a:rPr kumimoji="0" lang="it-IT" sz="2800" i="0" u="none" strike="noStrike" cap="none" normalizeH="0" baseline="0" dirty="0" smtClean="0">
                <a:ln>
                  <a:noFill/>
                </a:ln>
                <a:solidFill>
                  <a:srgbClr val="FFFF00"/>
                </a:solidFill>
                <a:effectLst/>
                <a:ea typeface="Calibri" pitchFamily="34" charset="0"/>
                <a:cs typeface="Arial" pitchFamily="34" charset="0"/>
              </a:rPr>
              <a:t>: si insegnano concetti e principi in varie discipline combinandoli tra di loro. I vantaggi sono: la variegata conoscenza che si acquisisce e le relazioni logiche che si sviluppano; esso scompone le discipline; esso permette il trasferimento di tecniche apprese da una disciplina all’altra.  </a:t>
            </a:r>
          </a:p>
          <a:p>
            <a:pPr marL="0" marR="0" lvl="0" indent="0" algn="just" defTabSz="914400" rtl="0" eaLnBrk="1" fontAlgn="base" latinLnBrk="0" hangingPunct="1">
              <a:lnSpc>
                <a:spcPct val="100000"/>
              </a:lnSpc>
              <a:spcBef>
                <a:spcPct val="0"/>
              </a:spcBef>
              <a:spcAft>
                <a:spcPct val="0"/>
              </a:spcAft>
              <a:buClrTx/>
              <a:buSzTx/>
              <a:buFontTx/>
              <a:buNone/>
              <a:tabLst/>
            </a:pPr>
            <a:endParaRPr lang="it-IT" sz="2800" dirty="0">
              <a:solidFill>
                <a:srgbClr val="FFFF00"/>
              </a:solidFill>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sz="2800" i="0" u="none" strike="noStrike" cap="none" normalizeH="0" baseline="0" dirty="0" smtClean="0">
                <a:ln>
                  <a:noFill/>
                </a:ln>
                <a:solidFill>
                  <a:srgbClr val="FFFF00"/>
                </a:solidFill>
                <a:effectLst/>
                <a:ea typeface="Calibri" pitchFamily="34" charset="0"/>
                <a:cs typeface="Arial" pitchFamily="34" charset="0"/>
              </a:rPr>
              <a:t>Gli svantaggi sono: il rischio di generalizzare troppo, di creare nessi non sempre logici ed esistenti.</a:t>
            </a:r>
            <a:endParaRPr kumimoji="0" lang="it-IT" sz="2800" i="0" u="none" strike="noStrike" cap="none" normalizeH="0" baseline="0" dirty="0" smtClean="0">
              <a:ln>
                <a:noFill/>
              </a:ln>
              <a:solidFill>
                <a:srgbClr val="FFFF00"/>
              </a:solidFill>
              <a:effectLst/>
              <a:cs typeface="Arial" pitchFamily="34" charset="0"/>
            </a:endParaRPr>
          </a:p>
        </p:txBody>
      </p:sp>
      <p:sp>
        <p:nvSpPr>
          <p:cNvPr id="3" name="CasellaDiTesto 2"/>
          <p:cNvSpPr txBox="1"/>
          <p:nvPr/>
        </p:nvSpPr>
        <p:spPr>
          <a:xfrm>
            <a:off x="251520" y="116632"/>
            <a:ext cx="8568952" cy="584775"/>
          </a:xfrm>
          <a:prstGeom prst="rect">
            <a:avLst/>
          </a:prstGeom>
          <a:noFill/>
        </p:spPr>
        <p:txBody>
          <a:bodyPr wrap="square" rtlCol="0">
            <a:spAutoFit/>
          </a:bodyPr>
          <a:lstStyle/>
          <a:p>
            <a:pPr algn="ctr"/>
            <a:r>
              <a:rPr lang="it-IT" sz="3200" b="1" dirty="0" smtClean="0">
                <a:solidFill>
                  <a:srgbClr val="FFFF00"/>
                </a:solidFill>
              </a:rPr>
              <a:t>Approccio interdisciplinare</a:t>
            </a:r>
            <a:endParaRPr lang="it-IT" sz="3200" b="1" dirty="0">
              <a:solidFill>
                <a:srgbClr val="FFFF00"/>
              </a:solidFill>
            </a:endParaRPr>
          </a:p>
        </p:txBody>
      </p:sp>
    </p:spTree>
    <p:extLst>
      <p:ext uri="{BB962C8B-B14F-4D97-AF65-F5344CB8AC3E}">
        <p14:creationId xmlns:p14="http://schemas.microsoft.com/office/powerpoint/2010/main" val="39685723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23528" y="1487106"/>
            <a:ext cx="856895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800" i="0" u="none" strike="noStrike" cap="none" normalizeH="0" baseline="0" dirty="0" smtClean="0">
                <a:ln>
                  <a:noFill/>
                </a:ln>
                <a:solidFill>
                  <a:srgbClr val="FFFF00"/>
                </a:solidFill>
                <a:effectLst/>
                <a:ea typeface="Calibri" pitchFamily="34" charset="0"/>
                <a:cs typeface="Arial" pitchFamily="34" charset="0"/>
              </a:rPr>
              <a:t>Il terzo è l’approccio </a:t>
            </a:r>
            <a:r>
              <a:rPr kumimoji="0" lang="it-IT" sz="2800" b="1" i="0" u="none" strike="noStrike" cap="none" normalizeH="0" baseline="0" dirty="0" smtClean="0">
                <a:ln>
                  <a:noFill/>
                </a:ln>
                <a:solidFill>
                  <a:srgbClr val="FFFF00"/>
                </a:solidFill>
                <a:effectLst/>
                <a:ea typeface="Calibri" pitchFamily="34" charset="0"/>
                <a:cs typeface="Arial" pitchFamily="34" charset="0"/>
              </a:rPr>
              <a:t>multidisciplinare</a:t>
            </a:r>
            <a:r>
              <a:rPr kumimoji="0" lang="it-IT" sz="2800" i="0" u="none" strike="noStrike" cap="none" normalizeH="0" baseline="0" dirty="0" smtClean="0">
                <a:ln>
                  <a:noFill/>
                </a:ln>
                <a:solidFill>
                  <a:srgbClr val="FFFF00"/>
                </a:solidFill>
                <a:effectLst/>
                <a:ea typeface="Calibri" pitchFamily="34" charset="0"/>
                <a:cs typeface="Arial" pitchFamily="34" charset="0"/>
              </a:rPr>
              <a:t> oppure tematico che evidenzia una strategia comune attraverso la quale diverse discipline affrontano un tema, una situazione od un problema. </a:t>
            </a:r>
          </a:p>
          <a:p>
            <a:pPr marL="0" marR="0" lvl="0" indent="0" algn="just" defTabSz="914400" rtl="0" eaLnBrk="1" fontAlgn="base" latinLnBrk="0" hangingPunct="1">
              <a:lnSpc>
                <a:spcPct val="100000"/>
              </a:lnSpc>
              <a:spcBef>
                <a:spcPct val="0"/>
              </a:spcBef>
              <a:spcAft>
                <a:spcPct val="0"/>
              </a:spcAft>
              <a:buClrTx/>
              <a:buSzTx/>
              <a:buFontTx/>
              <a:buNone/>
              <a:tabLst/>
            </a:pPr>
            <a:endParaRPr lang="it-IT" sz="2800" dirty="0">
              <a:solidFill>
                <a:srgbClr val="FFFF00"/>
              </a:solidFill>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sz="2800" i="0" u="none" strike="noStrike" cap="none" normalizeH="0" baseline="0" dirty="0" smtClean="0">
                <a:ln>
                  <a:noFill/>
                </a:ln>
                <a:solidFill>
                  <a:srgbClr val="FFFF00"/>
                </a:solidFill>
                <a:effectLst/>
                <a:ea typeface="Calibri" pitchFamily="34" charset="0"/>
                <a:cs typeface="Arial" pitchFamily="34" charset="0"/>
              </a:rPr>
              <a:t>Vantaggi: scompone le discipline, evita il dogmatismo. </a:t>
            </a:r>
          </a:p>
          <a:p>
            <a:pPr marL="0" marR="0" lvl="0" indent="0" algn="just" defTabSz="914400" rtl="0" eaLnBrk="1" fontAlgn="base" latinLnBrk="0" hangingPunct="1">
              <a:lnSpc>
                <a:spcPct val="100000"/>
              </a:lnSpc>
              <a:spcBef>
                <a:spcPct val="0"/>
              </a:spcBef>
              <a:spcAft>
                <a:spcPct val="0"/>
              </a:spcAft>
              <a:buClrTx/>
              <a:buSzTx/>
              <a:buFontTx/>
              <a:buNone/>
              <a:tabLst/>
            </a:pPr>
            <a:endParaRPr lang="it-IT" sz="2800" dirty="0">
              <a:solidFill>
                <a:srgbClr val="FFFF00"/>
              </a:solidFill>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sz="2800" i="0" u="none" strike="noStrike" cap="none" normalizeH="0" baseline="0" dirty="0" smtClean="0">
                <a:ln>
                  <a:noFill/>
                </a:ln>
                <a:solidFill>
                  <a:srgbClr val="FFFF00"/>
                </a:solidFill>
                <a:effectLst/>
                <a:ea typeface="Calibri" pitchFamily="34" charset="0"/>
                <a:cs typeface="Arial" pitchFamily="34" charset="0"/>
              </a:rPr>
              <a:t>Svantaggi: si tende all’eccessiva semplificazione ed ostacola dei processi cognitivi che si dovrebbero formare piano piano.</a:t>
            </a:r>
            <a:endParaRPr kumimoji="0" lang="it-IT" sz="2800" i="0" u="none" strike="noStrike" cap="none" normalizeH="0" baseline="0" dirty="0" smtClean="0">
              <a:ln>
                <a:noFill/>
              </a:ln>
              <a:solidFill>
                <a:srgbClr val="FFFF00"/>
              </a:solidFill>
              <a:effectLst/>
              <a:cs typeface="Arial" pitchFamily="34" charset="0"/>
            </a:endParaRPr>
          </a:p>
        </p:txBody>
      </p:sp>
      <p:sp>
        <p:nvSpPr>
          <p:cNvPr id="3" name="CasellaDiTesto 2"/>
          <p:cNvSpPr txBox="1"/>
          <p:nvPr/>
        </p:nvSpPr>
        <p:spPr>
          <a:xfrm>
            <a:off x="323528" y="170791"/>
            <a:ext cx="8568952" cy="584775"/>
          </a:xfrm>
          <a:prstGeom prst="rect">
            <a:avLst/>
          </a:prstGeom>
          <a:noFill/>
        </p:spPr>
        <p:txBody>
          <a:bodyPr wrap="square" rtlCol="0">
            <a:spAutoFit/>
          </a:bodyPr>
          <a:lstStyle/>
          <a:p>
            <a:pPr algn="ctr"/>
            <a:r>
              <a:rPr lang="it-IT" sz="3200" b="1" dirty="0" smtClean="0">
                <a:solidFill>
                  <a:srgbClr val="FFFF00"/>
                </a:solidFill>
              </a:rPr>
              <a:t>Approccio multidisciplinare</a:t>
            </a:r>
            <a:endParaRPr lang="it-IT" sz="3200" b="1" dirty="0">
              <a:solidFill>
                <a:srgbClr val="FFFF00"/>
              </a:solidFill>
            </a:endParaRPr>
          </a:p>
        </p:txBody>
      </p:sp>
    </p:spTree>
    <p:extLst>
      <p:ext uri="{BB962C8B-B14F-4D97-AF65-F5344CB8AC3E}">
        <p14:creationId xmlns:p14="http://schemas.microsoft.com/office/powerpoint/2010/main" val="3634191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91304"/>
            <a:ext cx="8568952" cy="584775"/>
          </a:xfrm>
          <a:prstGeom prst="rect">
            <a:avLst/>
          </a:prstGeom>
          <a:noFill/>
        </p:spPr>
        <p:txBody>
          <a:bodyPr wrap="square" rtlCol="0">
            <a:spAutoFit/>
          </a:bodyPr>
          <a:lstStyle/>
          <a:p>
            <a:pPr algn="ctr"/>
            <a:r>
              <a:rPr lang="it-IT" sz="3200" b="1" dirty="0" smtClean="0">
                <a:solidFill>
                  <a:srgbClr val="FFFF00"/>
                </a:solidFill>
              </a:rPr>
              <a:t>Approccio transdisciplinare</a:t>
            </a:r>
            <a:endParaRPr lang="it-IT" sz="3200" b="1" dirty="0">
              <a:solidFill>
                <a:srgbClr val="FFFF00"/>
              </a:solidFill>
            </a:endParaRPr>
          </a:p>
        </p:txBody>
      </p:sp>
      <p:sp>
        <p:nvSpPr>
          <p:cNvPr id="3" name="Rettangolo 2"/>
          <p:cNvSpPr/>
          <p:nvPr/>
        </p:nvSpPr>
        <p:spPr>
          <a:xfrm>
            <a:off x="352088" y="908720"/>
            <a:ext cx="8568952" cy="5693866"/>
          </a:xfrm>
          <a:prstGeom prst="rect">
            <a:avLst/>
          </a:prstGeom>
        </p:spPr>
        <p:txBody>
          <a:bodyPr wrap="square">
            <a:spAutoFit/>
          </a:bodyPr>
          <a:lstStyle/>
          <a:p>
            <a:pPr lvl="0" algn="just" fontAlgn="base">
              <a:spcBef>
                <a:spcPct val="0"/>
              </a:spcBef>
              <a:spcAft>
                <a:spcPct val="0"/>
              </a:spcAft>
            </a:pPr>
            <a:r>
              <a:rPr lang="it-IT" sz="2800" dirty="0">
                <a:solidFill>
                  <a:srgbClr val="FFFF00"/>
                </a:solidFill>
                <a:ea typeface="Times New Roman" pitchFamily="18" charset="0"/>
                <a:cs typeface="Arial" pitchFamily="34" charset="0"/>
              </a:rPr>
              <a:t>Il quarto è l’approccio </a:t>
            </a:r>
            <a:r>
              <a:rPr lang="it-IT" sz="2800" b="1" dirty="0">
                <a:solidFill>
                  <a:srgbClr val="FFFF00"/>
                </a:solidFill>
                <a:ea typeface="Times New Roman" pitchFamily="18" charset="0"/>
                <a:cs typeface="Arial" pitchFamily="34" charset="0"/>
              </a:rPr>
              <a:t>transdisciplinare</a:t>
            </a:r>
            <a:r>
              <a:rPr lang="it-IT" sz="2800" dirty="0">
                <a:solidFill>
                  <a:srgbClr val="FFFF00"/>
                </a:solidFill>
                <a:ea typeface="Times New Roman" pitchFamily="18" charset="0"/>
                <a:cs typeface="Arial" pitchFamily="34" charset="0"/>
              </a:rPr>
              <a:t>, il quale evidenzia la centralità delle pratiche intellettive o affettive dell’allievo; una tale prospettiva supera le discipline, sottomettendole allo studente che si vuole educare; in questo contesto le discipline, pur non ignorate, non costituiscono più il punto centrale della preparazione scolastica, bensì forniscono delle occasioni per l’insegnamento</a:t>
            </a:r>
            <a:r>
              <a:rPr lang="it-IT" sz="2800" dirty="0" smtClean="0">
                <a:solidFill>
                  <a:srgbClr val="FFFF00"/>
                </a:solidFill>
                <a:ea typeface="Times New Roman" pitchFamily="18" charset="0"/>
                <a:cs typeface="Arial" pitchFamily="34" charset="0"/>
              </a:rPr>
              <a:t>.</a:t>
            </a:r>
          </a:p>
          <a:p>
            <a:pPr lvl="0" algn="just" fontAlgn="base">
              <a:spcBef>
                <a:spcPct val="0"/>
              </a:spcBef>
              <a:spcAft>
                <a:spcPct val="0"/>
              </a:spcAft>
            </a:pPr>
            <a:endParaRPr lang="it-IT" sz="2800" dirty="0">
              <a:solidFill>
                <a:srgbClr val="FFFF00"/>
              </a:solidFill>
              <a:cs typeface="Arial" pitchFamily="34" charset="0"/>
            </a:endParaRPr>
          </a:p>
          <a:p>
            <a:pPr lvl="0" algn="just" fontAlgn="base">
              <a:spcBef>
                <a:spcPct val="0"/>
              </a:spcBef>
              <a:spcAft>
                <a:spcPct val="0"/>
              </a:spcAft>
            </a:pPr>
            <a:r>
              <a:rPr lang="it-IT" sz="2800" dirty="0">
                <a:solidFill>
                  <a:srgbClr val="FFFF00"/>
                </a:solidFill>
                <a:ea typeface="Times New Roman" pitchFamily="18" charset="0"/>
                <a:cs typeface="Arial" pitchFamily="34" charset="0"/>
              </a:rPr>
              <a:t>Qui è l’allievo, che viene soltanto guidato, orientato, incoraggiato dall’insegnante, ma è egli stesso che ha potere decisionale ed è il manager delle situazioni di apprendimento.</a:t>
            </a:r>
            <a:endParaRPr lang="it-IT" sz="2800" dirty="0">
              <a:solidFill>
                <a:srgbClr val="FFFF00"/>
              </a:solidFill>
              <a:cs typeface="Arial" pitchFamily="34" charset="0"/>
            </a:endParaRPr>
          </a:p>
        </p:txBody>
      </p:sp>
    </p:spTree>
    <p:extLst>
      <p:ext uri="{BB962C8B-B14F-4D97-AF65-F5344CB8AC3E}">
        <p14:creationId xmlns:p14="http://schemas.microsoft.com/office/powerpoint/2010/main" val="1393731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260648"/>
            <a:ext cx="8568952" cy="4524315"/>
          </a:xfrm>
          <a:prstGeom prst="rect">
            <a:avLst/>
          </a:prstGeom>
        </p:spPr>
        <p:txBody>
          <a:bodyPr wrap="square">
            <a:spAutoFit/>
          </a:bodyPr>
          <a:lstStyle/>
          <a:p>
            <a:r>
              <a:rPr lang="it-IT" sz="3200" b="1" dirty="0">
                <a:solidFill>
                  <a:srgbClr val="FFFF00"/>
                </a:solidFill>
              </a:rPr>
              <a:t>Programmazione </a:t>
            </a:r>
            <a:r>
              <a:rPr lang="it-IT" sz="3200" b="1" dirty="0" smtClean="0">
                <a:solidFill>
                  <a:srgbClr val="FFFF00"/>
                </a:solidFill>
              </a:rPr>
              <a:t>didattica modulare</a:t>
            </a:r>
          </a:p>
          <a:p>
            <a:endParaRPr lang="it-IT" sz="3200" b="1" dirty="0">
              <a:solidFill>
                <a:srgbClr val="FFFF00"/>
              </a:solidFill>
            </a:endParaRPr>
          </a:p>
          <a:p>
            <a:pPr algn="just"/>
            <a:r>
              <a:rPr lang="it-IT" sz="2800" dirty="0">
                <a:solidFill>
                  <a:srgbClr val="FFFF00"/>
                </a:solidFill>
              </a:rPr>
              <a:t> Il termine modulo (dal </a:t>
            </a:r>
            <a:r>
              <a:rPr lang="it-IT" sz="2800" dirty="0" err="1">
                <a:solidFill>
                  <a:srgbClr val="FFFF00"/>
                </a:solidFill>
              </a:rPr>
              <a:t>lat</a:t>
            </a:r>
            <a:r>
              <a:rPr lang="it-IT" sz="2800" dirty="0">
                <a:solidFill>
                  <a:srgbClr val="FFFF00"/>
                </a:solidFill>
              </a:rPr>
              <a:t>. </a:t>
            </a:r>
            <a:r>
              <a:rPr lang="it-IT" sz="2800" dirty="0" err="1">
                <a:solidFill>
                  <a:srgbClr val="FFFF00"/>
                </a:solidFill>
              </a:rPr>
              <a:t>modulus</a:t>
            </a:r>
            <a:r>
              <a:rPr lang="it-IT" sz="2800" dirty="0">
                <a:solidFill>
                  <a:srgbClr val="FFFF00"/>
                </a:solidFill>
              </a:rPr>
              <a:t>, diminutivo di modus, misura, regola, modello) nell’ambito didattico viene utilizzato di recente per indicare un insieme di esperienze di apprendimento (costruite generalmente in forma di unità didattica), riferite ad una disciplina o ad alcune discipline di studio, con l’indicazione precisa degli obiettivi da raggiungere, dei prerequisiti e della durata complessiva di svolgimento. </a:t>
            </a:r>
          </a:p>
        </p:txBody>
      </p:sp>
    </p:spTree>
    <p:extLst>
      <p:ext uri="{BB962C8B-B14F-4D97-AF65-F5344CB8AC3E}">
        <p14:creationId xmlns:p14="http://schemas.microsoft.com/office/powerpoint/2010/main" val="33261890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1556792"/>
            <a:ext cx="8496944" cy="3539430"/>
          </a:xfrm>
          <a:prstGeom prst="rect">
            <a:avLst/>
          </a:prstGeom>
        </p:spPr>
        <p:txBody>
          <a:bodyPr wrap="square">
            <a:spAutoFit/>
          </a:bodyPr>
          <a:lstStyle/>
          <a:p>
            <a:pPr algn="just"/>
            <a:r>
              <a:rPr lang="it-IT" sz="2800" dirty="0">
                <a:solidFill>
                  <a:srgbClr val="FFFF00"/>
                </a:solidFill>
                <a:ea typeface="Times New Roman" pitchFamily="18" charset="0"/>
                <a:cs typeface="Arial" pitchFamily="34" charset="0"/>
              </a:rPr>
              <a:t>La nostra aula diviene un ambiente diverso che offre moltissimi stimoli e occasioni, determina un processo di apprendimento interessante e stimolante, e lo consolida. </a:t>
            </a:r>
            <a:endParaRPr lang="it-IT" sz="2800" dirty="0" smtClean="0">
              <a:solidFill>
                <a:srgbClr val="FFFF00"/>
              </a:solidFill>
              <a:ea typeface="Times New Roman" pitchFamily="18" charset="0"/>
              <a:cs typeface="Arial" pitchFamily="34" charset="0"/>
            </a:endParaRPr>
          </a:p>
          <a:p>
            <a:pPr algn="just"/>
            <a:endParaRPr lang="it-IT" sz="2800" dirty="0">
              <a:solidFill>
                <a:srgbClr val="FFFF00"/>
              </a:solidFill>
              <a:ea typeface="Times New Roman" pitchFamily="18" charset="0"/>
              <a:cs typeface="Arial" pitchFamily="34" charset="0"/>
            </a:endParaRPr>
          </a:p>
          <a:p>
            <a:pPr algn="just"/>
            <a:r>
              <a:rPr lang="it-IT" sz="2800" dirty="0" smtClean="0">
                <a:solidFill>
                  <a:srgbClr val="FFFF00"/>
                </a:solidFill>
                <a:ea typeface="Times New Roman" pitchFamily="18" charset="0"/>
                <a:cs typeface="Arial" pitchFamily="34" charset="0"/>
              </a:rPr>
              <a:t>Gli </a:t>
            </a:r>
            <a:r>
              <a:rPr lang="it-IT" sz="2800" dirty="0">
                <a:solidFill>
                  <a:srgbClr val="FFFF00"/>
                </a:solidFill>
                <a:ea typeface="Times New Roman" pitchFamily="18" charset="0"/>
                <a:cs typeface="Arial" pitchFamily="34" charset="0"/>
              </a:rPr>
              <a:t>studenti partecipano con interesse e in modo costante alle attività proposte, che hanno come fondamento il principio di un apprendimento finalizzato ad azioni pratiche, in un contesto </a:t>
            </a:r>
            <a:r>
              <a:rPr lang="it-IT" sz="2800" dirty="0" smtClean="0">
                <a:solidFill>
                  <a:srgbClr val="FFFF00"/>
                </a:solidFill>
                <a:ea typeface="Times New Roman" pitchFamily="18" charset="0"/>
                <a:cs typeface="Arial" pitchFamily="34" charset="0"/>
              </a:rPr>
              <a:t>reale</a:t>
            </a:r>
            <a:r>
              <a:rPr lang="it-IT" sz="2400" dirty="0">
                <a:solidFill>
                  <a:srgbClr val="FFFF00"/>
                </a:solidFill>
                <a:ea typeface="Times New Roman" pitchFamily="18" charset="0"/>
                <a:cs typeface="Arial" pitchFamily="34" charset="0"/>
              </a:rPr>
              <a:t>.</a:t>
            </a:r>
            <a:endParaRPr lang="it-IT" sz="2400" dirty="0">
              <a:solidFill>
                <a:srgbClr val="FFFF00"/>
              </a:solidFill>
            </a:endParaRPr>
          </a:p>
        </p:txBody>
      </p:sp>
    </p:spTree>
    <p:extLst>
      <p:ext uri="{BB962C8B-B14F-4D97-AF65-F5344CB8AC3E}">
        <p14:creationId xmlns:p14="http://schemas.microsoft.com/office/powerpoint/2010/main" val="25890952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51520" y="243226"/>
            <a:ext cx="8640960"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sz="2800" i="0" u="none" strike="noStrike" cap="none" normalizeH="0" baseline="0" dirty="0" smtClean="0">
                <a:ln>
                  <a:noFill/>
                </a:ln>
                <a:solidFill>
                  <a:srgbClr val="FFFF00"/>
                </a:solidFill>
                <a:effectLst/>
                <a:ea typeface="Times New Roman" pitchFamily="18" charset="0"/>
                <a:cs typeface="Arial" pitchFamily="34" charset="0"/>
              </a:rPr>
              <a:t>Gli studenti spesso sono differenziati in gruppi, dunque il docente non si rivolge all’intera classe.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2800" i="0" u="none" strike="noStrike" cap="none" normalizeH="0" baseline="0" dirty="0" smtClean="0">
              <a:ln>
                <a:noFill/>
              </a:ln>
              <a:solidFill>
                <a:srgbClr val="FFFF00"/>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800" i="0" u="none" strike="noStrike" cap="none" normalizeH="0" baseline="0" dirty="0" smtClean="0">
                <a:ln>
                  <a:noFill/>
                </a:ln>
                <a:solidFill>
                  <a:srgbClr val="FFFF00"/>
                </a:solidFill>
                <a:effectLst/>
                <a:ea typeface="Times New Roman" pitchFamily="18" charset="0"/>
                <a:cs typeface="Arial" pitchFamily="34" charset="0"/>
              </a:rPr>
              <a:t>Con questo approccio le lezioni non si svolgono più una dietro l’altra come se lo studente fosse un robot, il processo di apprendimento privilegia invece gli interessi degli studenti. </a:t>
            </a:r>
          </a:p>
          <a:p>
            <a:pPr marL="0" marR="0" lvl="0" indent="0" algn="just" defTabSz="914400" rtl="0" eaLnBrk="0" fontAlgn="base" latinLnBrk="0" hangingPunct="0">
              <a:lnSpc>
                <a:spcPct val="100000"/>
              </a:lnSpc>
              <a:spcBef>
                <a:spcPct val="0"/>
              </a:spcBef>
              <a:spcAft>
                <a:spcPct val="0"/>
              </a:spcAft>
              <a:buClrTx/>
              <a:buSzTx/>
              <a:buFontTx/>
              <a:buNone/>
              <a:tabLst/>
            </a:pPr>
            <a:endParaRPr lang="it-IT" sz="2800" dirty="0">
              <a:solidFill>
                <a:srgbClr val="FFFF00"/>
              </a:solidFill>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800" i="0" u="none" strike="noStrike" cap="none" normalizeH="0" baseline="0" dirty="0" smtClean="0">
                <a:ln>
                  <a:noFill/>
                </a:ln>
                <a:solidFill>
                  <a:srgbClr val="FFFF00"/>
                </a:solidFill>
                <a:effectLst/>
                <a:ea typeface="Times New Roman" pitchFamily="18" charset="0"/>
                <a:cs typeface="Arial" pitchFamily="34" charset="0"/>
              </a:rPr>
              <a:t>La conoscenza diventa un complesso unitario.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sz="2800" i="0" u="none" strike="noStrike" cap="none" normalizeH="0" baseline="0" dirty="0" smtClean="0">
              <a:ln>
                <a:noFill/>
              </a:ln>
              <a:solidFill>
                <a:srgbClr val="FFFF00"/>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it-IT" sz="2800" dirty="0" smtClean="0">
                <a:solidFill>
                  <a:srgbClr val="FFFF00"/>
                </a:solidFill>
                <a:cs typeface="Arial" pitchFamily="34" charset="0"/>
              </a:rPr>
              <a:t>Attraverso questo approccio, si acquisiranno conoscenza, ma principalmente abilità e competenze travalicando le discipline e rendendo il sapere unitario anche nella diversità.</a:t>
            </a:r>
            <a:endParaRPr kumimoji="0" lang="it-IT" sz="2800" i="0" u="none" strike="noStrike" cap="none" normalizeH="0" baseline="0" dirty="0" smtClean="0">
              <a:ln>
                <a:noFill/>
              </a:ln>
              <a:solidFill>
                <a:srgbClr val="FFFF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75939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363915"/>
            <a:ext cx="9144000" cy="4278094"/>
          </a:xfrm>
          <a:prstGeom prst="rect">
            <a:avLst/>
          </a:prstGeom>
        </p:spPr>
        <p:txBody>
          <a:bodyPr wrap="square">
            <a:spAutoFit/>
          </a:bodyPr>
          <a:lstStyle/>
          <a:p>
            <a:pPr algn="just"/>
            <a:r>
              <a:rPr lang="it-IT" sz="3600" b="1" dirty="0" smtClean="0">
                <a:solidFill>
                  <a:srgbClr val="FFFF00"/>
                </a:solidFill>
                <a:latin typeface="Garamond" panose="02020404030301010803" pitchFamily="18" charset="0"/>
              </a:rPr>
              <a:t>Organizzazione </a:t>
            </a:r>
            <a:r>
              <a:rPr lang="it-IT" sz="3600" b="1" dirty="0">
                <a:solidFill>
                  <a:srgbClr val="FFFF00"/>
                </a:solidFill>
                <a:latin typeface="Garamond" panose="02020404030301010803" pitchFamily="18" charset="0"/>
              </a:rPr>
              <a:t>didattica della classe:  gruppi di compito, gruppi di recupero (LARSA), gruppi di livello e di sviluppo, gruppi elettivi e di interesse;  spazi, laboratori, tempo scolastico e igiene mentale degli alunni; i mediatori didattici; ambienti integrati di </a:t>
            </a:r>
            <a:r>
              <a:rPr lang="it-IT" sz="3600" b="1" dirty="0" smtClean="0">
                <a:solidFill>
                  <a:srgbClr val="FFFF00"/>
                </a:solidFill>
                <a:latin typeface="Garamond" panose="02020404030301010803" pitchFamily="18" charset="0"/>
              </a:rPr>
              <a:t>apprendimento. </a:t>
            </a:r>
            <a:endParaRPr lang="it-IT" sz="3600" b="1" dirty="0">
              <a:solidFill>
                <a:srgbClr val="FFFF00"/>
              </a:solidFill>
              <a:latin typeface="Garamond" panose="02020404030301010803" pitchFamily="18" charset="0"/>
            </a:endParaRPr>
          </a:p>
          <a:p>
            <a:pPr defTabSz="457207">
              <a:buClr>
                <a:srgbClr val="E7E6E6">
                  <a:lumMod val="40000"/>
                  <a:lumOff val="60000"/>
                </a:srgbClr>
              </a:buClr>
              <a:defRPr/>
            </a:pPr>
            <a:endParaRPr lang="it-IT" sz="2000" b="1" dirty="0">
              <a:solidFill>
                <a:srgbClr val="FFFF00"/>
              </a:solidFill>
              <a:latin typeface="Garamond" panose="02020404030301010803" pitchFamily="18" charset="0"/>
              <a:cs typeface="Calibri" panose="020F0502020204030204" pitchFamily="34" charset="0"/>
            </a:endParaRPr>
          </a:p>
        </p:txBody>
      </p:sp>
    </p:spTree>
    <p:custDataLst>
      <p:tags r:id="rId1"/>
    </p:custDataLst>
    <p:extLst>
      <p:ext uri="{BB962C8B-B14F-4D97-AF65-F5344CB8AC3E}">
        <p14:creationId xmlns:p14="http://schemas.microsoft.com/office/powerpoint/2010/main" val="1568190757"/>
      </p:ext>
    </p:extLst>
  </p:cSld>
  <p:clrMapOvr>
    <a:masterClrMapping/>
  </p:clrMapOvr>
  <p:transition spd="med" advTm="26055">
    <p:pull/>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object 2"/>
          <p:cNvSpPr txBox="1">
            <a:spLocks noChangeArrowheads="1"/>
          </p:cNvSpPr>
          <p:nvPr/>
        </p:nvSpPr>
        <p:spPr bwMode="auto">
          <a:xfrm>
            <a:off x="107504" y="0"/>
            <a:ext cx="8928992" cy="7735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3180" rIns="0" bIns="0">
            <a:spAutoFit/>
          </a:bodyPr>
          <a:lstStyle>
            <a:lvl1pPr marL="184150" indent="-171450">
              <a:tabLst>
                <a:tab pos="184150" algn="l"/>
              </a:tabLst>
              <a:defRPr>
                <a:solidFill>
                  <a:schemeClr val="tx1"/>
                </a:solidFill>
                <a:latin typeface="Calibri" panose="020F0502020204030204" pitchFamily="34" charset="0"/>
              </a:defRPr>
            </a:lvl1pPr>
            <a:lvl2pPr marL="742950" indent="-285750">
              <a:tabLst>
                <a:tab pos="184150" algn="l"/>
              </a:tabLst>
              <a:defRPr>
                <a:solidFill>
                  <a:schemeClr val="tx1"/>
                </a:solidFill>
                <a:latin typeface="Calibri" panose="020F0502020204030204" pitchFamily="34" charset="0"/>
              </a:defRPr>
            </a:lvl2pPr>
            <a:lvl3pPr marL="1143000" indent="-228600">
              <a:tabLst>
                <a:tab pos="184150" algn="l"/>
              </a:tabLst>
              <a:defRPr>
                <a:solidFill>
                  <a:schemeClr val="tx1"/>
                </a:solidFill>
                <a:latin typeface="Calibri" panose="020F0502020204030204" pitchFamily="34" charset="0"/>
              </a:defRPr>
            </a:lvl3pPr>
            <a:lvl4pPr marL="1600200" indent="-228600">
              <a:tabLst>
                <a:tab pos="184150" algn="l"/>
              </a:tabLst>
              <a:defRPr>
                <a:solidFill>
                  <a:schemeClr val="tx1"/>
                </a:solidFill>
                <a:latin typeface="Calibri" panose="020F0502020204030204" pitchFamily="34" charset="0"/>
              </a:defRPr>
            </a:lvl4pPr>
            <a:lvl5pPr marL="2057400" indent="-228600">
              <a:tabLst>
                <a:tab pos="18415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9pPr>
          </a:lstStyle>
          <a:p>
            <a:pPr marL="12700" indent="0" algn="just">
              <a:spcBef>
                <a:spcPts val="800"/>
              </a:spcBef>
            </a:pPr>
            <a:r>
              <a:rPr lang="it-IT" altLang="it-IT" sz="3600" b="1" dirty="0" smtClean="0">
                <a:solidFill>
                  <a:srgbClr val="FFFF00"/>
                </a:solidFill>
                <a:cs typeface="Arial" panose="020B0604020202020204" pitchFamily="34" charset="0"/>
              </a:rPr>
              <a:t>L’organizzazione didattica</a:t>
            </a:r>
          </a:p>
          <a:p>
            <a:pPr marL="12700" indent="0" algn="just">
              <a:spcBef>
                <a:spcPts val="800"/>
              </a:spcBef>
            </a:pPr>
            <a:r>
              <a:rPr lang="it-IT" altLang="it-IT" sz="3600" b="1" dirty="0" smtClean="0">
                <a:solidFill>
                  <a:srgbClr val="FFFF00"/>
                </a:solidFill>
                <a:cs typeface="Arial" panose="020B0604020202020204" pitchFamily="34" charset="0"/>
              </a:rPr>
              <a:t>La classe comunità </a:t>
            </a:r>
            <a:r>
              <a:rPr lang="it-IT" altLang="it-IT" sz="3600" b="1" dirty="0">
                <a:solidFill>
                  <a:srgbClr val="FFFF00"/>
                </a:solidFill>
                <a:cs typeface="Arial" panose="020B0604020202020204" pitchFamily="34" charset="0"/>
              </a:rPr>
              <a:t>di </a:t>
            </a:r>
            <a:r>
              <a:rPr lang="it-IT" altLang="it-IT" sz="3600" b="1" dirty="0" smtClean="0">
                <a:solidFill>
                  <a:srgbClr val="FFFF00"/>
                </a:solidFill>
                <a:cs typeface="Arial" panose="020B0604020202020204" pitchFamily="34" charset="0"/>
              </a:rPr>
              <a:t>apprendimento</a:t>
            </a:r>
          </a:p>
          <a:p>
            <a:pPr marL="12700" indent="0" algn="just">
              <a:spcBef>
                <a:spcPts val="800"/>
              </a:spcBef>
              <a:buFontTx/>
              <a:buChar char="•"/>
            </a:pPr>
            <a:endParaRPr lang="it-IT" altLang="it-IT" sz="2800" b="1" dirty="0">
              <a:solidFill>
                <a:srgbClr val="FFFF00"/>
              </a:solidFill>
              <a:cs typeface="Arial" panose="020B0604020202020204" pitchFamily="34" charset="0"/>
            </a:endParaRPr>
          </a:p>
          <a:p>
            <a:pPr marL="12700" indent="0" algn="just">
              <a:spcBef>
                <a:spcPts val="800"/>
              </a:spcBef>
            </a:pPr>
            <a:r>
              <a:rPr lang="it-IT" altLang="it-IT" sz="2800" dirty="0" smtClean="0">
                <a:solidFill>
                  <a:srgbClr val="FFFF00"/>
                </a:solidFill>
                <a:cs typeface="Arial" panose="020B0604020202020204" pitchFamily="34" charset="0"/>
              </a:rPr>
              <a:t>La </a:t>
            </a:r>
            <a:r>
              <a:rPr lang="it-IT" altLang="it-IT" sz="2800" dirty="0" smtClean="0">
                <a:solidFill>
                  <a:srgbClr val="FFFF00"/>
                </a:solidFill>
                <a:latin typeface="+mn-lt"/>
                <a:cs typeface="Arial" panose="020B0604020202020204" pitchFamily="34" charset="0"/>
              </a:rPr>
              <a:t>comunità </a:t>
            </a:r>
            <a:r>
              <a:rPr lang="it-IT" altLang="it-IT" sz="2800" dirty="0">
                <a:solidFill>
                  <a:srgbClr val="FFFF00"/>
                </a:solidFill>
                <a:latin typeface="+mn-lt"/>
                <a:cs typeface="Arial" panose="020B0604020202020204" pitchFamily="34" charset="0"/>
              </a:rPr>
              <a:t>di </a:t>
            </a:r>
            <a:r>
              <a:rPr lang="it-IT" altLang="it-IT" sz="2800" dirty="0" smtClean="0">
                <a:solidFill>
                  <a:srgbClr val="FFFF00"/>
                </a:solidFill>
                <a:latin typeface="+mn-lt"/>
                <a:cs typeface="Arial" panose="020B0604020202020204" pitchFamily="34" charset="0"/>
              </a:rPr>
              <a:t>apprendimento è un </a:t>
            </a:r>
            <a:r>
              <a:rPr lang="it-IT" altLang="it-IT" sz="2800" dirty="0">
                <a:solidFill>
                  <a:srgbClr val="FFFF00"/>
                </a:solidFill>
                <a:latin typeface="+mn-lt"/>
                <a:cs typeface="Arial" panose="020B0604020202020204" pitchFamily="34" charset="0"/>
              </a:rPr>
              <a:t>insieme di persone che lavorano insieme su un progetto  programmando la loro attività di apprendimento, che si supportano e  apprendono l’una dall’altra. </a:t>
            </a:r>
            <a:endParaRPr lang="it-IT" altLang="it-IT" sz="2800" dirty="0" smtClean="0">
              <a:solidFill>
                <a:srgbClr val="FFFF00"/>
              </a:solidFill>
              <a:latin typeface="+mn-lt"/>
              <a:cs typeface="Arial" panose="020B0604020202020204" pitchFamily="34" charset="0"/>
            </a:endParaRPr>
          </a:p>
          <a:p>
            <a:pPr marL="12700" indent="0" algn="just">
              <a:spcBef>
                <a:spcPts val="800"/>
              </a:spcBef>
            </a:pPr>
            <a:r>
              <a:rPr lang="it-IT" altLang="it-IT" sz="2800" dirty="0" smtClean="0">
                <a:solidFill>
                  <a:srgbClr val="FFFF00"/>
                </a:solidFill>
                <a:latin typeface="+mn-lt"/>
                <a:cs typeface="Arial" panose="020B0604020202020204" pitchFamily="34" charset="0"/>
              </a:rPr>
              <a:t>Ogni </a:t>
            </a:r>
            <a:r>
              <a:rPr lang="it-IT" altLang="it-IT" sz="2800" dirty="0">
                <a:solidFill>
                  <a:srgbClr val="FFFF00"/>
                </a:solidFill>
                <a:latin typeface="+mn-lt"/>
                <a:cs typeface="Arial" panose="020B0604020202020204" pitchFamily="34" charset="0"/>
              </a:rPr>
              <a:t>individuo è una risorsa per tutti gli altri</a:t>
            </a:r>
            <a:r>
              <a:rPr lang="it-IT" altLang="it-IT" sz="2800" dirty="0" smtClean="0">
                <a:solidFill>
                  <a:srgbClr val="FFFF00"/>
                </a:solidFill>
                <a:latin typeface="+mn-lt"/>
                <a:cs typeface="Arial" panose="020B0604020202020204" pitchFamily="34" charset="0"/>
              </a:rPr>
              <a:t>.</a:t>
            </a:r>
          </a:p>
          <a:p>
            <a:pPr marL="12700" indent="0" algn="just">
              <a:spcBef>
                <a:spcPts val="563"/>
              </a:spcBef>
              <a:buSzPct val="95000"/>
            </a:pPr>
            <a:r>
              <a:rPr lang="it-IT" altLang="it-IT" sz="2800" dirty="0">
                <a:solidFill>
                  <a:srgbClr val="FFFF00"/>
                </a:solidFill>
                <a:cs typeface="Arial" panose="020B0604020202020204" pitchFamily="34" charset="0"/>
              </a:rPr>
              <a:t>Gli apprendenti lavorano insieme e si supportano a vicenda.</a:t>
            </a:r>
          </a:p>
          <a:p>
            <a:pPr marL="12700" indent="0" algn="just">
              <a:spcBef>
                <a:spcPts val="825"/>
              </a:spcBef>
              <a:buSzPct val="95000"/>
            </a:pPr>
            <a:r>
              <a:rPr lang="it-IT" altLang="it-IT" sz="2800" dirty="0">
                <a:solidFill>
                  <a:srgbClr val="FFFF00"/>
                </a:solidFill>
                <a:cs typeface="Arial" panose="020B0604020202020204" pitchFamily="34" charset="0"/>
              </a:rPr>
              <a:t>Gli apprendenti usano una varietà di strumenti che permettono di accedere </a:t>
            </a:r>
            <a:r>
              <a:rPr lang="it-IT" altLang="it-IT" sz="2800" dirty="0" smtClean="0">
                <a:solidFill>
                  <a:srgbClr val="FFFF00"/>
                </a:solidFill>
                <a:cs typeface="Arial" panose="020B0604020202020204" pitchFamily="34" charset="0"/>
              </a:rPr>
              <a:t>alle informazioni </a:t>
            </a:r>
            <a:r>
              <a:rPr lang="it-IT" altLang="it-IT" sz="2800" dirty="0">
                <a:solidFill>
                  <a:srgbClr val="FFFF00"/>
                </a:solidFill>
                <a:cs typeface="Arial" panose="020B0604020202020204" pitchFamily="34" charset="0"/>
              </a:rPr>
              <a:t>e di manipolarle.</a:t>
            </a:r>
          </a:p>
          <a:p>
            <a:pPr marL="12700" indent="0" algn="just">
              <a:spcBef>
                <a:spcPts val="538"/>
              </a:spcBef>
              <a:buSzPct val="95000"/>
            </a:pPr>
            <a:r>
              <a:rPr lang="it-IT" altLang="it-IT" sz="2800" dirty="0">
                <a:solidFill>
                  <a:srgbClr val="FFFF00"/>
                </a:solidFill>
                <a:cs typeface="Arial" panose="020B0604020202020204" pitchFamily="34" charset="0"/>
              </a:rPr>
              <a:t>Si definiscono obiettivi specifici di apprendimento e si sviluppano attività mirate alla risoluzione di problemi (</a:t>
            </a:r>
            <a:r>
              <a:rPr lang="it-IT" altLang="it-IT" sz="2800" dirty="0" err="1">
                <a:solidFill>
                  <a:srgbClr val="FFFF00"/>
                </a:solidFill>
                <a:cs typeface="Arial" panose="020B0604020202020204" pitchFamily="34" charset="0"/>
              </a:rPr>
              <a:t>problem</a:t>
            </a:r>
            <a:r>
              <a:rPr lang="it-IT" altLang="it-IT" sz="2800" dirty="0">
                <a:solidFill>
                  <a:srgbClr val="FFFF00"/>
                </a:solidFill>
                <a:cs typeface="Arial" panose="020B0604020202020204" pitchFamily="34" charset="0"/>
              </a:rPr>
              <a:t> </a:t>
            </a:r>
            <a:r>
              <a:rPr lang="it-IT" altLang="it-IT" sz="2800" dirty="0" err="1">
                <a:solidFill>
                  <a:srgbClr val="FFFF00"/>
                </a:solidFill>
                <a:cs typeface="Arial" panose="020B0604020202020204" pitchFamily="34" charset="0"/>
              </a:rPr>
              <a:t>solving</a:t>
            </a:r>
            <a:r>
              <a:rPr lang="it-IT" altLang="it-IT" sz="2800" dirty="0">
                <a:solidFill>
                  <a:srgbClr val="FFFF00"/>
                </a:solidFill>
                <a:cs typeface="Arial" panose="020B0604020202020204" pitchFamily="34" charset="0"/>
              </a:rPr>
              <a:t>).</a:t>
            </a:r>
          </a:p>
          <a:p>
            <a:pPr marL="12700" indent="0" algn="just">
              <a:lnSpc>
                <a:spcPct val="90000"/>
              </a:lnSpc>
              <a:spcBef>
                <a:spcPts val="800"/>
              </a:spcBef>
            </a:pPr>
            <a:endParaRPr lang="it-IT" altLang="it-IT" sz="2000" dirty="0" smtClean="0">
              <a:latin typeface="+mn-lt"/>
              <a:cs typeface="Arial" panose="020B0604020202020204" pitchFamily="34" charset="0"/>
            </a:endParaRPr>
          </a:p>
          <a:p>
            <a:pPr marL="12700" indent="0" algn="just">
              <a:lnSpc>
                <a:spcPct val="90000"/>
              </a:lnSpc>
              <a:spcBef>
                <a:spcPts val="800"/>
              </a:spcBef>
            </a:pPr>
            <a:endParaRPr lang="it-IT" altLang="it-IT" sz="2000" dirty="0">
              <a:latin typeface="+mn-lt"/>
              <a:cs typeface="Arial" panose="020B0604020202020204" pitchFamily="34" charset="0"/>
            </a:endParaRPr>
          </a:p>
        </p:txBody>
      </p:sp>
    </p:spTree>
    <p:extLst>
      <p:ext uri="{BB962C8B-B14F-4D97-AF65-F5344CB8AC3E}">
        <p14:creationId xmlns:p14="http://schemas.microsoft.com/office/powerpoint/2010/main" val="28250781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7798" y="188640"/>
            <a:ext cx="8784976" cy="6186309"/>
          </a:xfrm>
          <a:prstGeom prst="rect">
            <a:avLst/>
          </a:prstGeom>
        </p:spPr>
        <p:txBody>
          <a:bodyPr wrap="square">
            <a:spAutoFit/>
          </a:bodyPr>
          <a:lstStyle/>
          <a:p>
            <a:pPr algn="just"/>
            <a:r>
              <a:rPr lang="it-IT" sz="3200" b="1" dirty="0">
                <a:solidFill>
                  <a:srgbClr val="FFFF00"/>
                </a:solidFill>
              </a:rPr>
              <a:t>Il ruolo del docente </a:t>
            </a:r>
            <a:r>
              <a:rPr lang="it-IT" sz="3200" b="1" dirty="0" smtClean="0">
                <a:solidFill>
                  <a:srgbClr val="FFFF00"/>
                </a:solidFill>
              </a:rPr>
              <a:t>nell’organizzazione didattica</a:t>
            </a:r>
          </a:p>
          <a:p>
            <a:pPr algn="just"/>
            <a:endParaRPr lang="it-IT" sz="2800" dirty="0" smtClean="0">
              <a:solidFill>
                <a:srgbClr val="FFFF00"/>
              </a:solidFill>
            </a:endParaRPr>
          </a:p>
          <a:p>
            <a:pPr algn="just"/>
            <a:r>
              <a:rPr lang="it-IT" sz="2800" dirty="0">
                <a:solidFill>
                  <a:srgbClr val="FFFF00"/>
                </a:solidFill>
              </a:rPr>
              <a:t>I</a:t>
            </a:r>
            <a:r>
              <a:rPr lang="it-IT" sz="2800" dirty="0" smtClean="0">
                <a:solidFill>
                  <a:srgbClr val="FFFF00"/>
                </a:solidFill>
              </a:rPr>
              <a:t>l </a:t>
            </a:r>
            <a:r>
              <a:rPr lang="it-IT" sz="2800" dirty="0">
                <a:solidFill>
                  <a:srgbClr val="FFFF00"/>
                </a:solidFill>
              </a:rPr>
              <a:t>docente pone in  essere una serie di azioni finalizzate a perseguire obiettivi  di  insegnamento/apprendimento, che sono azioni di pianificazione,  attuazione e valutazione e sono in relazione a fattori didattici (il rapporto  con i </a:t>
            </a:r>
            <a:r>
              <a:rPr lang="it-IT" sz="2800" dirty="0" err="1">
                <a:solidFill>
                  <a:srgbClr val="FFFF00"/>
                </a:solidFill>
              </a:rPr>
              <a:t>saperi</a:t>
            </a:r>
            <a:r>
              <a:rPr lang="it-IT" sz="2800" dirty="0">
                <a:solidFill>
                  <a:srgbClr val="FFFF00"/>
                </a:solidFill>
              </a:rPr>
              <a:t>), psicopedagogici (il rapporto con gli </a:t>
            </a:r>
            <a:r>
              <a:rPr lang="it-IT" sz="2800" dirty="0" smtClean="0">
                <a:solidFill>
                  <a:srgbClr val="FFFF00"/>
                </a:solidFill>
              </a:rPr>
              <a:t>alunni </a:t>
            </a:r>
            <a:r>
              <a:rPr lang="it-IT" sz="2800" dirty="0">
                <a:solidFill>
                  <a:srgbClr val="FFFF00"/>
                </a:solidFill>
              </a:rPr>
              <a:t>e le loro  caratteristiche), organizzativi (la gestione vera e propria  dell'insegnamento in rapporto alla classe e all'esterno, ai tempi e modi  dell'insegnare</a:t>
            </a:r>
            <a:r>
              <a:rPr lang="it-IT" sz="2800" dirty="0" smtClean="0">
                <a:solidFill>
                  <a:srgbClr val="FFFF00"/>
                </a:solidFill>
              </a:rPr>
              <a:t>).</a:t>
            </a:r>
          </a:p>
          <a:p>
            <a:pPr algn="just"/>
            <a:endParaRPr lang="it-IT" sz="2800" dirty="0" smtClean="0">
              <a:solidFill>
                <a:srgbClr val="FFFF00"/>
              </a:solidFill>
            </a:endParaRPr>
          </a:p>
          <a:p>
            <a:pPr algn="just"/>
            <a:r>
              <a:rPr lang="it-IT" sz="2800" dirty="0" smtClean="0">
                <a:solidFill>
                  <a:srgbClr val="FFFF00"/>
                </a:solidFill>
              </a:rPr>
              <a:t>Le </a:t>
            </a:r>
            <a:r>
              <a:rPr lang="it-IT" sz="2800" dirty="0">
                <a:solidFill>
                  <a:srgbClr val="FFFF00"/>
                </a:solidFill>
              </a:rPr>
              <a:t>modalità in cui il suo intervento sarà strutturato determinerà la  qualità (il grado e il tipo) dei processi di apprendimento negli allievi</a:t>
            </a:r>
            <a:r>
              <a:rPr lang="it-IT" sz="2800" dirty="0" smtClean="0">
                <a:solidFill>
                  <a:srgbClr val="FFFF00"/>
                </a:solidFill>
              </a:rPr>
              <a:t>.</a:t>
            </a:r>
            <a:endParaRPr lang="it-IT" sz="1600" dirty="0"/>
          </a:p>
        </p:txBody>
      </p:sp>
    </p:spTree>
    <p:extLst>
      <p:ext uri="{BB962C8B-B14F-4D97-AF65-F5344CB8AC3E}">
        <p14:creationId xmlns:p14="http://schemas.microsoft.com/office/powerpoint/2010/main" val="4242512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9512" y="85854"/>
            <a:ext cx="8784976" cy="505267"/>
          </a:xfrm>
        </p:spPr>
        <p:txBody>
          <a:bodyPr wrap="square" lIns="0" tIns="12700" rIns="0" bIns="0" rtlCol="0">
            <a:spAutoFit/>
          </a:bodyPr>
          <a:lstStyle/>
          <a:p>
            <a:pPr marL="12700">
              <a:lnSpc>
                <a:spcPct val="100000"/>
              </a:lnSpc>
              <a:spcBef>
                <a:spcPts val="100"/>
              </a:spcBef>
              <a:defRPr/>
            </a:pPr>
            <a:r>
              <a:rPr lang="it-IT" sz="3200" b="1" dirty="0" smtClean="0">
                <a:solidFill>
                  <a:srgbClr val="FFFF00"/>
                </a:solidFill>
                <a:latin typeface="+mn-lt"/>
              </a:rPr>
              <a:t>L’organizzazione didattica partecipativa</a:t>
            </a:r>
            <a:endParaRPr sz="3200" b="1" dirty="0">
              <a:solidFill>
                <a:srgbClr val="FFFF00"/>
              </a:solidFill>
              <a:latin typeface="+mn-lt"/>
            </a:endParaRPr>
          </a:p>
        </p:txBody>
      </p:sp>
      <p:sp>
        <p:nvSpPr>
          <p:cNvPr id="398339" name="object 3"/>
          <p:cNvSpPr txBox="1">
            <a:spLocks noChangeArrowheads="1"/>
          </p:cNvSpPr>
          <p:nvPr/>
        </p:nvSpPr>
        <p:spPr bwMode="auto">
          <a:xfrm>
            <a:off x="179512" y="764704"/>
            <a:ext cx="8856984" cy="5522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3180" rIns="0" bIns="0">
            <a:spAutoFit/>
          </a:bodyPr>
          <a:lstStyle>
            <a:lvl1pPr marL="184150" indent="-171450">
              <a:tabLst>
                <a:tab pos="184150" algn="l"/>
              </a:tabLst>
              <a:defRPr>
                <a:solidFill>
                  <a:schemeClr val="tx1"/>
                </a:solidFill>
                <a:latin typeface="Calibri" panose="020F0502020204030204" pitchFamily="34" charset="0"/>
              </a:defRPr>
            </a:lvl1pPr>
            <a:lvl2pPr marL="742950" indent="-285750">
              <a:tabLst>
                <a:tab pos="184150" algn="l"/>
              </a:tabLst>
              <a:defRPr>
                <a:solidFill>
                  <a:schemeClr val="tx1"/>
                </a:solidFill>
                <a:latin typeface="Calibri" panose="020F0502020204030204" pitchFamily="34" charset="0"/>
              </a:defRPr>
            </a:lvl2pPr>
            <a:lvl3pPr marL="1143000" indent="-228600">
              <a:tabLst>
                <a:tab pos="184150" algn="l"/>
              </a:tabLst>
              <a:defRPr>
                <a:solidFill>
                  <a:schemeClr val="tx1"/>
                </a:solidFill>
                <a:latin typeface="Calibri" panose="020F0502020204030204" pitchFamily="34" charset="0"/>
              </a:defRPr>
            </a:lvl3pPr>
            <a:lvl4pPr marL="1600200" indent="-228600">
              <a:tabLst>
                <a:tab pos="184150" algn="l"/>
              </a:tabLst>
              <a:defRPr>
                <a:solidFill>
                  <a:schemeClr val="tx1"/>
                </a:solidFill>
                <a:latin typeface="Calibri" panose="020F0502020204030204" pitchFamily="34" charset="0"/>
              </a:defRPr>
            </a:lvl4pPr>
            <a:lvl5pPr marL="2057400" indent="-228600">
              <a:tabLst>
                <a:tab pos="18415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9pPr>
          </a:lstStyle>
          <a:p>
            <a:pPr marL="12700" indent="0" algn="just">
              <a:spcBef>
                <a:spcPts val="338"/>
              </a:spcBef>
            </a:pPr>
            <a:r>
              <a:rPr lang="it-IT" altLang="it-IT" sz="2800" dirty="0">
                <a:solidFill>
                  <a:srgbClr val="FFFF00"/>
                </a:solidFill>
                <a:latin typeface="+mn-lt"/>
                <a:cs typeface="Arial" panose="020B0604020202020204" pitchFamily="34" charset="0"/>
              </a:rPr>
              <a:t>La ricerca costruttivista ha mostrato che l’apprendimento non è  un’attività solitaria, ma un fatto sociale, poiché avviene in un contesto  relazionale di scambio con gli altri.</a:t>
            </a:r>
          </a:p>
          <a:p>
            <a:pPr algn="just">
              <a:spcBef>
                <a:spcPts val="838"/>
              </a:spcBef>
              <a:buFontTx/>
              <a:buChar char="•"/>
            </a:pPr>
            <a:r>
              <a:rPr lang="it-IT" altLang="it-IT" sz="2800" dirty="0">
                <a:solidFill>
                  <a:srgbClr val="FFFF00"/>
                </a:solidFill>
                <a:latin typeface="+mn-lt"/>
                <a:cs typeface="Arial" panose="020B0604020202020204" pitchFamily="34" charset="0"/>
              </a:rPr>
              <a:t>L’apprendimento è dunque uno scambio reciproco che fornisce allo  studente la competenza per imparare continuamente (</a:t>
            </a:r>
            <a:r>
              <a:rPr lang="it-IT" altLang="it-IT" sz="2800" dirty="0" err="1">
                <a:solidFill>
                  <a:srgbClr val="FFFF00"/>
                </a:solidFill>
                <a:latin typeface="+mn-lt"/>
                <a:cs typeface="Arial" panose="020B0604020202020204" pitchFamily="34" charset="0"/>
              </a:rPr>
              <a:t>lifelong</a:t>
            </a:r>
            <a:r>
              <a:rPr lang="it-IT" altLang="it-IT" sz="2800" dirty="0">
                <a:solidFill>
                  <a:srgbClr val="FFFF00"/>
                </a:solidFill>
                <a:latin typeface="+mn-lt"/>
                <a:cs typeface="Arial" panose="020B0604020202020204" pitchFamily="34" charset="0"/>
              </a:rPr>
              <a:t> </a:t>
            </a:r>
            <a:r>
              <a:rPr lang="it-IT" altLang="it-IT" sz="2800" dirty="0" err="1">
                <a:solidFill>
                  <a:srgbClr val="FFFF00"/>
                </a:solidFill>
                <a:latin typeface="+mn-lt"/>
                <a:cs typeface="Arial" panose="020B0604020202020204" pitchFamily="34" charset="0"/>
              </a:rPr>
              <a:t>learning</a:t>
            </a:r>
            <a:r>
              <a:rPr lang="it-IT" altLang="it-IT" sz="2800" dirty="0">
                <a:solidFill>
                  <a:srgbClr val="FFFF00"/>
                </a:solidFill>
                <a:latin typeface="+mn-lt"/>
                <a:cs typeface="Arial" panose="020B0604020202020204" pitchFamily="34" charset="0"/>
              </a:rPr>
              <a:t>)</a:t>
            </a:r>
          </a:p>
          <a:p>
            <a:pPr marL="12700" indent="0" algn="just">
              <a:spcBef>
                <a:spcPts val="800"/>
              </a:spcBef>
            </a:pPr>
            <a:r>
              <a:rPr lang="it-IT" altLang="it-IT" sz="2800" dirty="0">
                <a:solidFill>
                  <a:srgbClr val="FFFF00"/>
                </a:solidFill>
                <a:latin typeface="+mn-lt"/>
                <a:cs typeface="Arial" panose="020B0604020202020204" pitchFamily="34" charset="0"/>
              </a:rPr>
              <a:t>In tale prospettiva, l’insegnante perde la sua centralità, non è più  considerato la fonte di un sapere trasmesso e l’apprendimento diventa  un processo collaborativo.</a:t>
            </a:r>
          </a:p>
          <a:p>
            <a:pPr marL="12700" indent="0" algn="just">
              <a:spcBef>
                <a:spcPts val="775"/>
              </a:spcBef>
            </a:pPr>
            <a:r>
              <a:rPr lang="it-IT" altLang="it-IT" sz="2800" dirty="0">
                <a:solidFill>
                  <a:srgbClr val="FFFF00"/>
                </a:solidFill>
                <a:latin typeface="+mn-lt"/>
                <a:cs typeface="Arial" panose="020B0604020202020204" pitchFamily="34" charset="0"/>
              </a:rPr>
              <a:t>Si tratta del superamento del modello trasmissivo incentrato sulla  lezione frontale a favore di una didattica partecipativa finalizzata ad un  apprendimento significativo.</a:t>
            </a:r>
          </a:p>
        </p:txBody>
      </p:sp>
    </p:spTree>
    <p:extLst>
      <p:ext uri="{BB962C8B-B14F-4D97-AF65-F5344CB8AC3E}">
        <p14:creationId xmlns:p14="http://schemas.microsoft.com/office/powerpoint/2010/main" val="398290807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260648"/>
            <a:ext cx="8568952" cy="4893647"/>
          </a:xfrm>
          <a:prstGeom prst="rect">
            <a:avLst/>
          </a:prstGeom>
        </p:spPr>
        <p:txBody>
          <a:bodyPr wrap="square">
            <a:spAutoFit/>
          </a:bodyPr>
          <a:lstStyle/>
          <a:p>
            <a:pPr algn="just"/>
            <a:r>
              <a:rPr lang="it-IT" sz="3200" b="1" dirty="0">
                <a:solidFill>
                  <a:srgbClr val="FFFF00"/>
                </a:solidFill>
              </a:rPr>
              <a:t>Il gruppo </a:t>
            </a:r>
            <a:endParaRPr lang="it-IT" sz="3200" b="1" dirty="0" smtClean="0">
              <a:solidFill>
                <a:srgbClr val="FFFF00"/>
              </a:solidFill>
            </a:endParaRPr>
          </a:p>
          <a:p>
            <a:pPr algn="just"/>
            <a:endParaRPr lang="it-IT" sz="2800" dirty="0">
              <a:solidFill>
                <a:srgbClr val="FFFF00"/>
              </a:solidFill>
            </a:endParaRPr>
          </a:p>
          <a:p>
            <a:pPr algn="just"/>
            <a:r>
              <a:rPr lang="it-IT" sz="2800" dirty="0" smtClean="0">
                <a:solidFill>
                  <a:srgbClr val="FFFF00"/>
                </a:solidFill>
              </a:rPr>
              <a:t>Il </a:t>
            </a:r>
            <a:r>
              <a:rPr lang="it-IT" sz="2800" dirty="0">
                <a:solidFill>
                  <a:srgbClr val="FFFF00"/>
                </a:solidFill>
              </a:rPr>
              <a:t>gruppo è un insieme di </a:t>
            </a:r>
            <a:r>
              <a:rPr lang="it-IT" sz="2800" dirty="0" smtClean="0">
                <a:solidFill>
                  <a:srgbClr val="FFFF00"/>
                </a:solidFill>
              </a:rPr>
              <a:t>individui legati </a:t>
            </a:r>
            <a:r>
              <a:rPr lang="it-IT" sz="2800" dirty="0">
                <a:solidFill>
                  <a:srgbClr val="FFFF00"/>
                </a:solidFill>
              </a:rPr>
              <a:t>in un rapporto </a:t>
            </a:r>
            <a:r>
              <a:rPr lang="it-IT" sz="2800" dirty="0" smtClean="0">
                <a:solidFill>
                  <a:srgbClr val="FFFF00"/>
                </a:solidFill>
              </a:rPr>
              <a:t>di interdipendenza </a:t>
            </a:r>
            <a:r>
              <a:rPr lang="it-IT" sz="2800" dirty="0">
                <a:solidFill>
                  <a:srgbClr val="FFFF00"/>
                </a:solidFill>
              </a:rPr>
              <a:t>inteso a promuovere le </a:t>
            </a:r>
            <a:r>
              <a:rPr lang="it-IT" sz="2800" dirty="0" smtClean="0">
                <a:solidFill>
                  <a:srgbClr val="FFFF00"/>
                </a:solidFill>
              </a:rPr>
              <a:t>potenzialità individuali </a:t>
            </a:r>
            <a:r>
              <a:rPr lang="it-IT" sz="2800" dirty="0">
                <a:solidFill>
                  <a:srgbClr val="FFFF00"/>
                </a:solidFill>
              </a:rPr>
              <a:t>nelle differenti età della vita </a:t>
            </a:r>
            <a:r>
              <a:rPr lang="it-IT" sz="2800" dirty="0" smtClean="0">
                <a:solidFill>
                  <a:srgbClr val="FFFF00"/>
                </a:solidFill>
              </a:rPr>
              <a:t>.</a:t>
            </a:r>
          </a:p>
          <a:p>
            <a:pPr algn="just"/>
            <a:endParaRPr lang="it-IT" sz="2800" dirty="0">
              <a:solidFill>
                <a:srgbClr val="FFFF00"/>
              </a:solidFill>
            </a:endParaRPr>
          </a:p>
          <a:p>
            <a:pPr algn="just"/>
            <a:r>
              <a:rPr lang="it-IT" sz="2800" dirty="0" smtClean="0">
                <a:solidFill>
                  <a:srgbClr val="FFFF00"/>
                </a:solidFill>
              </a:rPr>
              <a:t>Da un punto di vista più strettamente didattico, il </a:t>
            </a:r>
            <a:r>
              <a:rPr lang="it-IT" sz="2800" dirty="0">
                <a:solidFill>
                  <a:srgbClr val="FFFF00"/>
                </a:solidFill>
              </a:rPr>
              <a:t>gruppo è un insieme di due o </a:t>
            </a:r>
            <a:r>
              <a:rPr lang="it-IT" sz="2800" dirty="0" smtClean="0">
                <a:solidFill>
                  <a:srgbClr val="FFFF00"/>
                </a:solidFill>
              </a:rPr>
              <a:t>più persone </a:t>
            </a:r>
            <a:r>
              <a:rPr lang="it-IT" sz="2800" dirty="0">
                <a:solidFill>
                  <a:srgbClr val="FFFF00"/>
                </a:solidFill>
              </a:rPr>
              <a:t>che realizzano rapporti </a:t>
            </a:r>
            <a:r>
              <a:rPr lang="it-IT" sz="2800" dirty="0" smtClean="0">
                <a:solidFill>
                  <a:srgbClr val="FFFF00"/>
                </a:solidFill>
              </a:rPr>
              <a:t>di interdipendenza </a:t>
            </a:r>
            <a:r>
              <a:rPr lang="it-IT" sz="2800" dirty="0">
                <a:solidFill>
                  <a:srgbClr val="FFFF00"/>
                </a:solidFill>
              </a:rPr>
              <a:t>e coordinano </a:t>
            </a:r>
            <a:r>
              <a:rPr lang="it-IT" sz="2800" dirty="0" smtClean="0">
                <a:solidFill>
                  <a:srgbClr val="FFFF00"/>
                </a:solidFill>
              </a:rPr>
              <a:t>le proprie </a:t>
            </a:r>
            <a:r>
              <a:rPr lang="it-IT" sz="2800" dirty="0">
                <a:solidFill>
                  <a:srgbClr val="FFFF00"/>
                </a:solidFill>
              </a:rPr>
              <a:t>azioni e comunicazioni al </a:t>
            </a:r>
            <a:r>
              <a:rPr lang="it-IT" sz="2800" dirty="0" smtClean="0">
                <a:solidFill>
                  <a:srgbClr val="FFFF00"/>
                </a:solidFill>
              </a:rPr>
              <a:t>fine di </a:t>
            </a:r>
            <a:r>
              <a:rPr lang="it-IT" sz="2800" dirty="0">
                <a:solidFill>
                  <a:srgbClr val="FFFF00"/>
                </a:solidFill>
              </a:rPr>
              <a:t>perseguire l’apprendimento, la </a:t>
            </a:r>
            <a:r>
              <a:rPr lang="it-IT" sz="2800" dirty="0" smtClean="0">
                <a:solidFill>
                  <a:srgbClr val="FFFF00"/>
                </a:solidFill>
              </a:rPr>
              <a:t>costruzione </a:t>
            </a:r>
            <a:r>
              <a:rPr lang="it-IT" sz="2800" dirty="0">
                <a:solidFill>
                  <a:srgbClr val="FFFF00"/>
                </a:solidFill>
              </a:rPr>
              <a:t>di identità, intelligenze </a:t>
            </a:r>
            <a:r>
              <a:rPr lang="it-IT" sz="2800" dirty="0" smtClean="0">
                <a:solidFill>
                  <a:srgbClr val="FFFF00"/>
                </a:solidFill>
              </a:rPr>
              <a:t>e significati.</a:t>
            </a:r>
            <a:endParaRPr lang="it-IT" sz="2800" dirty="0">
              <a:solidFill>
                <a:srgbClr val="FFFF00"/>
              </a:solidFill>
            </a:endParaRPr>
          </a:p>
        </p:txBody>
      </p:sp>
    </p:spTree>
    <p:extLst>
      <p:ext uri="{BB962C8B-B14F-4D97-AF65-F5344CB8AC3E}">
        <p14:creationId xmlns:p14="http://schemas.microsoft.com/office/powerpoint/2010/main" val="7919524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332656"/>
            <a:ext cx="8640960" cy="4524315"/>
          </a:xfrm>
          <a:prstGeom prst="rect">
            <a:avLst/>
          </a:prstGeom>
        </p:spPr>
        <p:txBody>
          <a:bodyPr wrap="square">
            <a:spAutoFit/>
          </a:bodyPr>
          <a:lstStyle/>
          <a:p>
            <a:pPr algn="just"/>
            <a:r>
              <a:rPr lang="it-IT" sz="3200" b="1" dirty="0" smtClean="0">
                <a:solidFill>
                  <a:srgbClr val="FFFF00"/>
                </a:solidFill>
              </a:rPr>
              <a:t>Indicatori di efficacia del lavoro di gruppo</a:t>
            </a:r>
          </a:p>
          <a:p>
            <a:pPr algn="just"/>
            <a:endParaRPr lang="it-IT" sz="3200" dirty="0" smtClean="0"/>
          </a:p>
          <a:p>
            <a:pPr marL="457200" indent="-457200" algn="just">
              <a:buFont typeface="Arial" panose="020B0604020202020204" pitchFamily="34" charset="0"/>
              <a:buChar char="•"/>
            </a:pPr>
            <a:r>
              <a:rPr lang="it-IT" sz="2800" dirty="0">
                <a:solidFill>
                  <a:srgbClr val="FFFF00"/>
                </a:solidFill>
              </a:rPr>
              <a:t>c</a:t>
            </a:r>
            <a:r>
              <a:rPr lang="it-IT" sz="2800" dirty="0" smtClean="0">
                <a:solidFill>
                  <a:srgbClr val="FFFF00"/>
                </a:solidFill>
              </a:rPr>
              <a:t>hiarezza, delimitazione , definizione dello scopo</a:t>
            </a:r>
          </a:p>
          <a:p>
            <a:pPr marL="457200" indent="-457200" algn="just">
              <a:buFont typeface="Arial" panose="020B0604020202020204" pitchFamily="34" charset="0"/>
              <a:buChar char="•"/>
            </a:pPr>
            <a:endParaRPr lang="it-IT" sz="2800" dirty="0" smtClean="0">
              <a:solidFill>
                <a:srgbClr val="FFFF00"/>
              </a:solidFill>
            </a:endParaRPr>
          </a:p>
          <a:p>
            <a:pPr marL="457200" indent="-457200" algn="just">
              <a:buFont typeface="Arial" panose="020B0604020202020204" pitchFamily="34" charset="0"/>
              <a:buChar char="•"/>
            </a:pPr>
            <a:r>
              <a:rPr lang="it-IT" sz="2800" dirty="0" smtClean="0">
                <a:solidFill>
                  <a:srgbClr val="FFFF00"/>
                </a:solidFill>
              </a:rPr>
              <a:t>congruenza fra lo scopo del gruppo, la sua organizzazione, le relazioni e comunicazioni interne al gruppo</a:t>
            </a:r>
          </a:p>
          <a:p>
            <a:pPr marL="457200" indent="-457200" algn="just">
              <a:buFont typeface="Arial" panose="020B0604020202020204" pitchFamily="34" charset="0"/>
              <a:buChar char="•"/>
            </a:pPr>
            <a:endParaRPr lang="it-IT" sz="2800" dirty="0" smtClean="0">
              <a:solidFill>
                <a:srgbClr val="FFFF00"/>
              </a:solidFill>
            </a:endParaRPr>
          </a:p>
          <a:p>
            <a:pPr marL="457200" indent="-457200" algn="just">
              <a:buFont typeface="Arial" panose="020B0604020202020204" pitchFamily="34" charset="0"/>
              <a:buChar char="•"/>
            </a:pPr>
            <a:r>
              <a:rPr lang="it-IT" sz="2800" dirty="0" smtClean="0">
                <a:solidFill>
                  <a:srgbClr val="FFFF00"/>
                </a:solidFill>
              </a:rPr>
              <a:t>consapevolezza e attivazione degli individui e del gruppo</a:t>
            </a:r>
            <a:endParaRPr lang="it-IT" sz="2800" dirty="0">
              <a:solidFill>
                <a:srgbClr val="FFFF00"/>
              </a:solidFill>
            </a:endParaRPr>
          </a:p>
        </p:txBody>
      </p:sp>
    </p:spTree>
    <p:extLst>
      <p:ext uri="{BB962C8B-B14F-4D97-AF65-F5344CB8AC3E}">
        <p14:creationId xmlns:p14="http://schemas.microsoft.com/office/powerpoint/2010/main" val="12946037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332656"/>
            <a:ext cx="8568952" cy="584775"/>
          </a:xfrm>
          <a:prstGeom prst="rect">
            <a:avLst/>
          </a:prstGeom>
        </p:spPr>
        <p:txBody>
          <a:bodyPr wrap="square">
            <a:spAutoFit/>
          </a:bodyPr>
          <a:lstStyle/>
          <a:p>
            <a:pPr algn="just"/>
            <a:r>
              <a:rPr lang="it-IT" sz="3200" b="1" dirty="0" smtClean="0">
                <a:solidFill>
                  <a:srgbClr val="FFFF00"/>
                </a:solidFill>
              </a:rPr>
              <a:t>Organizzazione del </a:t>
            </a:r>
            <a:r>
              <a:rPr lang="it-IT" sz="3200" b="1" dirty="0">
                <a:solidFill>
                  <a:srgbClr val="FFFF00"/>
                </a:solidFill>
              </a:rPr>
              <a:t>lavoro di gruppo</a:t>
            </a:r>
          </a:p>
        </p:txBody>
      </p:sp>
      <p:sp>
        <p:nvSpPr>
          <p:cNvPr id="3" name="Rettangolo 2"/>
          <p:cNvSpPr/>
          <p:nvPr/>
        </p:nvSpPr>
        <p:spPr>
          <a:xfrm>
            <a:off x="251520" y="1484784"/>
            <a:ext cx="8568952" cy="2677656"/>
          </a:xfrm>
          <a:prstGeom prst="rect">
            <a:avLst/>
          </a:prstGeom>
        </p:spPr>
        <p:txBody>
          <a:bodyPr wrap="square">
            <a:spAutoFit/>
          </a:bodyPr>
          <a:lstStyle/>
          <a:p>
            <a:r>
              <a:rPr lang="it-IT" sz="2800" dirty="0">
                <a:solidFill>
                  <a:srgbClr val="FFFF00"/>
                </a:solidFill>
              </a:rPr>
              <a:t>– gruppo </a:t>
            </a:r>
            <a:r>
              <a:rPr lang="it-IT" sz="2800" dirty="0" smtClean="0">
                <a:solidFill>
                  <a:srgbClr val="FFFF00"/>
                </a:solidFill>
              </a:rPr>
              <a:t>eterogeneo</a:t>
            </a:r>
          </a:p>
          <a:p>
            <a:endParaRPr lang="it-IT" sz="2800" dirty="0">
              <a:solidFill>
                <a:srgbClr val="FFFF00"/>
              </a:solidFill>
            </a:endParaRPr>
          </a:p>
          <a:p>
            <a:pPr algn="just"/>
            <a:r>
              <a:rPr lang="it-IT" sz="2800" dirty="0">
                <a:solidFill>
                  <a:srgbClr val="FFFF00"/>
                </a:solidFill>
              </a:rPr>
              <a:t>• ‘misto’ per competenze, età, strategie di apprendimento, stile, </a:t>
            </a:r>
            <a:r>
              <a:rPr lang="it-IT" sz="2800" dirty="0" smtClean="0">
                <a:solidFill>
                  <a:srgbClr val="FFFF00"/>
                </a:solidFill>
              </a:rPr>
              <a:t>…</a:t>
            </a:r>
          </a:p>
          <a:p>
            <a:pPr algn="just"/>
            <a:endParaRPr lang="it-IT" sz="2800" dirty="0">
              <a:solidFill>
                <a:srgbClr val="FFFF00"/>
              </a:solidFill>
            </a:endParaRPr>
          </a:p>
          <a:p>
            <a:pPr algn="just"/>
            <a:r>
              <a:rPr lang="it-IT" sz="2800" dirty="0">
                <a:solidFill>
                  <a:srgbClr val="FFFF00"/>
                </a:solidFill>
              </a:rPr>
              <a:t>• attività di </a:t>
            </a:r>
            <a:r>
              <a:rPr lang="it-IT" sz="2800" dirty="0" smtClean="0">
                <a:solidFill>
                  <a:srgbClr val="FFFF00"/>
                </a:solidFill>
              </a:rPr>
              <a:t>ricerca, scoperta</a:t>
            </a:r>
            <a:r>
              <a:rPr lang="it-IT" sz="2800" dirty="0">
                <a:solidFill>
                  <a:srgbClr val="FFFF00"/>
                </a:solidFill>
              </a:rPr>
              <a:t>, </a:t>
            </a:r>
            <a:r>
              <a:rPr lang="it-IT" sz="2800" dirty="0" err="1">
                <a:solidFill>
                  <a:srgbClr val="FFFF00"/>
                </a:solidFill>
              </a:rPr>
              <a:t>problem</a:t>
            </a:r>
            <a:r>
              <a:rPr lang="it-IT" sz="2800" dirty="0">
                <a:solidFill>
                  <a:srgbClr val="FFFF00"/>
                </a:solidFill>
              </a:rPr>
              <a:t> </a:t>
            </a:r>
            <a:r>
              <a:rPr lang="it-IT" sz="2800" dirty="0" err="1">
                <a:solidFill>
                  <a:srgbClr val="FFFF00"/>
                </a:solidFill>
              </a:rPr>
              <a:t>solving</a:t>
            </a:r>
            <a:endParaRPr lang="it-IT" sz="2800" dirty="0">
              <a:solidFill>
                <a:srgbClr val="FFFF00"/>
              </a:solidFill>
            </a:endParaRPr>
          </a:p>
        </p:txBody>
      </p:sp>
    </p:spTree>
    <p:extLst>
      <p:ext uri="{BB962C8B-B14F-4D97-AF65-F5344CB8AC3E}">
        <p14:creationId xmlns:p14="http://schemas.microsoft.com/office/powerpoint/2010/main" val="16638970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332656"/>
            <a:ext cx="8568952" cy="584775"/>
          </a:xfrm>
          <a:prstGeom prst="rect">
            <a:avLst/>
          </a:prstGeom>
        </p:spPr>
        <p:txBody>
          <a:bodyPr wrap="square">
            <a:spAutoFit/>
          </a:bodyPr>
          <a:lstStyle/>
          <a:p>
            <a:pPr algn="just"/>
            <a:r>
              <a:rPr lang="it-IT" sz="3200" b="1" dirty="0" smtClean="0">
                <a:solidFill>
                  <a:srgbClr val="FFFF00"/>
                </a:solidFill>
              </a:rPr>
              <a:t>Organizzazione del </a:t>
            </a:r>
            <a:r>
              <a:rPr lang="it-IT" sz="3200" b="1" dirty="0">
                <a:solidFill>
                  <a:srgbClr val="FFFF00"/>
                </a:solidFill>
              </a:rPr>
              <a:t>lavoro di gruppo</a:t>
            </a:r>
          </a:p>
        </p:txBody>
      </p:sp>
      <p:sp>
        <p:nvSpPr>
          <p:cNvPr id="3" name="Rettangolo 2"/>
          <p:cNvSpPr/>
          <p:nvPr/>
        </p:nvSpPr>
        <p:spPr>
          <a:xfrm>
            <a:off x="251520" y="1484784"/>
            <a:ext cx="8568952" cy="2246769"/>
          </a:xfrm>
          <a:prstGeom prst="rect">
            <a:avLst/>
          </a:prstGeom>
        </p:spPr>
        <p:txBody>
          <a:bodyPr wrap="square">
            <a:spAutoFit/>
          </a:bodyPr>
          <a:lstStyle/>
          <a:p>
            <a:r>
              <a:rPr lang="it-IT" sz="2800" dirty="0">
                <a:solidFill>
                  <a:srgbClr val="FFFF00"/>
                </a:solidFill>
              </a:rPr>
              <a:t>– gruppo di </a:t>
            </a:r>
            <a:r>
              <a:rPr lang="it-IT" sz="2800" dirty="0" smtClean="0">
                <a:solidFill>
                  <a:srgbClr val="FFFF00"/>
                </a:solidFill>
              </a:rPr>
              <a:t>livello</a:t>
            </a:r>
          </a:p>
          <a:p>
            <a:endParaRPr lang="it-IT" sz="2800" dirty="0">
              <a:solidFill>
                <a:srgbClr val="FFFF00"/>
              </a:solidFill>
            </a:endParaRPr>
          </a:p>
          <a:p>
            <a:r>
              <a:rPr lang="it-IT" sz="2800" dirty="0">
                <a:solidFill>
                  <a:srgbClr val="FFFF00"/>
                </a:solidFill>
              </a:rPr>
              <a:t>• omogeneo </a:t>
            </a:r>
            <a:r>
              <a:rPr lang="it-IT" sz="2800" dirty="0" smtClean="0">
                <a:solidFill>
                  <a:srgbClr val="FFFF00"/>
                </a:solidFill>
              </a:rPr>
              <a:t>caratteristiche specifiche</a:t>
            </a:r>
            <a:r>
              <a:rPr lang="it-IT" sz="2800" dirty="0">
                <a:solidFill>
                  <a:srgbClr val="FFFF00"/>
                </a:solidFill>
              </a:rPr>
              <a:t>, sesso, abilità </a:t>
            </a:r>
            <a:r>
              <a:rPr lang="it-IT" sz="2800" dirty="0" smtClean="0">
                <a:solidFill>
                  <a:srgbClr val="FFFF00"/>
                </a:solidFill>
              </a:rPr>
              <a:t>…</a:t>
            </a:r>
          </a:p>
          <a:p>
            <a:pPr algn="just"/>
            <a:endParaRPr lang="it-IT" sz="2800" dirty="0">
              <a:solidFill>
                <a:srgbClr val="FFFF00"/>
              </a:solidFill>
            </a:endParaRPr>
          </a:p>
          <a:p>
            <a:r>
              <a:rPr lang="it-IT" sz="2800" dirty="0">
                <a:solidFill>
                  <a:srgbClr val="FFFF00"/>
                </a:solidFill>
              </a:rPr>
              <a:t>• attività di recupero e sostegno</a:t>
            </a:r>
          </a:p>
        </p:txBody>
      </p:sp>
    </p:spTree>
    <p:extLst>
      <p:ext uri="{BB962C8B-B14F-4D97-AF65-F5344CB8AC3E}">
        <p14:creationId xmlns:p14="http://schemas.microsoft.com/office/powerpoint/2010/main" val="594911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260648"/>
            <a:ext cx="8352928" cy="6124754"/>
          </a:xfrm>
          <a:prstGeom prst="rect">
            <a:avLst/>
          </a:prstGeom>
        </p:spPr>
        <p:txBody>
          <a:bodyPr wrap="square">
            <a:spAutoFit/>
          </a:bodyPr>
          <a:lstStyle/>
          <a:p>
            <a:pPr lvl="0" algn="just"/>
            <a:r>
              <a:rPr lang="it-IT" sz="2800" dirty="0">
                <a:solidFill>
                  <a:srgbClr val="FFFF00"/>
                </a:solidFill>
              </a:rPr>
              <a:t>A volte viene usato come sinonimo di unità didattica. Ogni </a:t>
            </a:r>
            <a:r>
              <a:rPr lang="it-IT" sz="2800" dirty="0" smtClean="0">
                <a:solidFill>
                  <a:srgbClr val="FFFF00"/>
                </a:solidFill>
              </a:rPr>
              <a:t>modulo didattico </a:t>
            </a:r>
            <a:r>
              <a:rPr lang="it-IT" sz="2800" dirty="0">
                <a:solidFill>
                  <a:srgbClr val="FFFF00"/>
                </a:solidFill>
              </a:rPr>
              <a:t>è un micro-curricolo, quindi include, in rapporto ai soggetti alunni a cui è destinato, gli elementi essenziali costitutivi quali: obiettivi - contenuti - procedimenti/attività - mezzi - momenti e modalità della verifica. </a:t>
            </a:r>
            <a:endParaRPr lang="it-IT" sz="2800" dirty="0" smtClean="0">
              <a:solidFill>
                <a:srgbClr val="FFFF00"/>
              </a:solidFill>
            </a:endParaRPr>
          </a:p>
          <a:p>
            <a:pPr lvl="0" algn="just"/>
            <a:endParaRPr lang="it-IT" sz="2800" dirty="0">
              <a:solidFill>
                <a:srgbClr val="FFFF00"/>
              </a:solidFill>
            </a:endParaRPr>
          </a:p>
          <a:p>
            <a:pPr lvl="0" algn="just"/>
            <a:r>
              <a:rPr lang="it-IT" sz="2800" dirty="0">
                <a:solidFill>
                  <a:srgbClr val="FFFF00"/>
                </a:solidFill>
              </a:rPr>
              <a:t>La caratteristica di un </a:t>
            </a:r>
            <a:r>
              <a:rPr lang="it-IT" sz="2800" dirty="0" smtClean="0">
                <a:solidFill>
                  <a:srgbClr val="FFFF00"/>
                </a:solidFill>
              </a:rPr>
              <a:t>modulo </a:t>
            </a:r>
            <a:r>
              <a:rPr lang="it-IT" sz="2800" dirty="0">
                <a:solidFill>
                  <a:srgbClr val="FFFF00"/>
                </a:solidFill>
              </a:rPr>
              <a:t>è la possibilità di combinarlo variamente con altri, in relazione con le competenze o qualificazioni previste: la durata dello svolgimento di un </a:t>
            </a:r>
            <a:r>
              <a:rPr lang="it-IT" sz="2800" dirty="0" smtClean="0">
                <a:solidFill>
                  <a:srgbClr val="FFFF00"/>
                </a:solidFill>
              </a:rPr>
              <a:t>modulo </a:t>
            </a:r>
            <a:r>
              <a:rPr lang="it-IT" sz="2800" dirty="0">
                <a:solidFill>
                  <a:srgbClr val="FFFF00"/>
                </a:solidFill>
              </a:rPr>
              <a:t>spesso viene a coincidere con la periodicità interna assunta (trimestre, o quadrimestre e più), si parla così di corsi o insegnamenti modulari, o di organizzazione per </a:t>
            </a:r>
            <a:r>
              <a:rPr lang="it-IT" sz="2800" dirty="0" smtClean="0">
                <a:solidFill>
                  <a:srgbClr val="FFFF00"/>
                </a:solidFill>
              </a:rPr>
              <a:t>moduli.</a:t>
            </a:r>
            <a:endParaRPr lang="it-IT" sz="2800" dirty="0">
              <a:solidFill>
                <a:srgbClr val="FFFF00"/>
              </a:solidFill>
            </a:endParaRPr>
          </a:p>
        </p:txBody>
      </p:sp>
    </p:spTree>
    <p:extLst>
      <p:ext uri="{BB962C8B-B14F-4D97-AF65-F5344CB8AC3E}">
        <p14:creationId xmlns:p14="http://schemas.microsoft.com/office/powerpoint/2010/main" val="26709891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3050" y="116632"/>
            <a:ext cx="8856984" cy="4893647"/>
          </a:xfrm>
          <a:prstGeom prst="rect">
            <a:avLst/>
          </a:prstGeom>
        </p:spPr>
        <p:txBody>
          <a:bodyPr wrap="square">
            <a:spAutoFit/>
          </a:bodyPr>
          <a:lstStyle/>
          <a:p>
            <a:r>
              <a:rPr lang="it-IT" sz="3200" b="1" dirty="0" smtClean="0">
                <a:solidFill>
                  <a:srgbClr val="FFFF00"/>
                </a:solidFill>
              </a:rPr>
              <a:t>Costituzione</a:t>
            </a:r>
          </a:p>
          <a:p>
            <a:endParaRPr lang="it-IT" sz="2800" dirty="0" smtClean="0">
              <a:solidFill>
                <a:srgbClr val="FFFF00"/>
              </a:solidFill>
            </a:endParaRPr>
          </a:p>
          <a:p>
            <a:r>
              <a:rPr lang="it-IT" sz="2800" dirty="0" smtClean="0">
                <a:solidFill>
                  <a:srgbClr val="FFFF00"/>
                </a:solidFill>
              </a:rPr>
              <a:t> </a:t>
            </a:r>
            <a:r>
              <a:rPr lang="it-IT" sz="2800" dirty="0">
                <a:solidFill>
                  <a:srgbClr val="FFFF00"/>
                </a:solidFill>
              </a:rPr>
              <a:t>– libera </a:t>
            </a:r>
            <a:endParaRPr lang="it-IT" sz="2800" dirty="0" smtClean="0">
              <a:solidFill>
                <a:srgbClr val="FFFF00"/>
              </a:solidFill>
            </a:endParaRPr>
          </a:p>
          <a:p>
            <a:r>
              <a:rPr lang="it-IT" sz="2800" dirty="0" smtClean="0">
                <a:solidFill>
                  <a:srgbClr val="FFFF00"/>
                </a:solidFill>
              </a:rPr>
              <a:t>• </a:t>
            </a:r>
            <a:r>
              <a:rPr lang="it-IT" sz="2800" dirty="0">
                <a:solidFill>
                  <a:srgbClr val="FFFF00"/>
                </a:solidFill>
              </a:rPr>
              <a:t>decidono gli allievi </a:t>
            </a:r>
            <a:endParaRPr lang="it-IT" sz="2800" dirty="0" smtClean="0">
              <a:solidFill>
                <a:srgbClr val="FFFF00"/>
              </a:solidFill>
            </a:endParaRPr>
          </a:p>
          <a:p>
            <a:endParaRPr lang="it-IT" sz="2800" dirty="0">
              <a:solidFill>
                <a:srgbClr val="FFFF00"/>
              </a:solidFill>
            </a:endParaRPr>
          </a:p>
          <a:p>
            <a:r>
              <a:rPr lang="it-IT" sz="2800" dirty="0" smtClean="0">
                <a:solidFill>
                  <a:srgbClr val="FFFF00"/>
                </a:solidFill>
              </a:rPr>
              <a:t>– </a:t>
            </a:r>
            <a:r>
              <a:rPr lang="it-IT" sz="2800" dirty="0">
                <a:solidFill>
                  <a:srgbClr val="FFFF00"/>
                </a:solidFill>
              </a:rPr>
              <a:t>pilotata </a:t>
            </a:r>
            <a:endParaRPr lang="it-IT" sz="2800" dirty="0" smtClean="0">
              <a:solidFill>
                <a:srgbClr val="FFFF00"/>
              </a:solidFill>
            </a:endParaRPr>
          </a:p>
          <a:p>
            <a:r>
              <a:rPr lang="it-IT" sz="2800" dirty="0" smtClean="0">
                <a:solidFill>
                  <a:srgbClr val="FFFF00"/>
                </a:solidFill>
              </a:rPr>
              <a:t>• </a:t>
            </a:r>
            <a:r>
              <a:rPr lang="it-IT" sz="2800" dirty="0">
                <a:solidFill>
                  <a:srgbClr val="FFFF00"/>
                </a:solidFill>
              </a:rPr>
              <a:t>orientata dal docente </a:t>
            </a:r>
            <a:endParaRPr lang="it-IT" sz="2800" dirty="0" smtClean="0">
              <a:solidFill>
                <a:srgbClr val="FFFF00"/>
              </a:solidFill>
            </a:endParaRPr>
          </a:p>
          <a:p>
            <a:endParaRPr lang="it-IT" sz="2800" dirty="0">
              <a:solidFill>
                <a:srgbClr val="FFFF00"/>
              </a:solidFill>
            </a:endParaRPr>
          </a:p>
          <a:p>
            <a:pPr algn="just"/>
            <a:r>
              <a:rPr lang="it-IT" sz="2800" dirty="0" smtClean="0">
                <a:solidFill>
                  <a:srgbClr val="FFFF00"/>
                </a:solidFill>
              </a:rPr>
              <a:t>– </a:t>
            </a:r>
            <a:r>
              <a:rPr lang="it-IT" sz="2800" dirty="0">
                <a:solidFill>
                  <a:srgbClr val="FFFF00"/>
                </a:solidFill>
              </a:rPr>
              <a:t>osservazione </a:t>
            </a:r>
            <a:endParaRPr lang="it-IT" sz="2800" dirty="0" smtClean="0">
              <a:solidFill>
                <a:srgbClr val="FFFF00"/>
              </a:solidFill>
            </a:endParaRPr>
          </a:p>
          <a:p>
            <a:pPr algn="just"/>
            <a:r>
              <a:rPr lang="it-IT" sz="2800" dirty="0" smtClean="0">
                <a:solidFill>
                  <a:srgbClr val="FFFF00"/>
                </a:solidFill>
              </a:rPr>
              <a:t>strumenti </a:t>
            </a:r>
            <a:r>
              <a:rPr lang="it-IT" sz="2800" dirty="0">
                <a:solidFill>
                  <a:srgbClr val="FFFF00"/>
                </a:solidFill>
              </a:rPr>
              <a:t>di rilevazione delle dinamiche di gruppo, strumenti di valutazione (iniziale, formativa e sommativa)</a:t>
            </a:r>
          </a:p>
        </p:txBody>
      </p:sp>
    </p:spTree>
    <p:extLst>
      <p:ext uri="{BB962C8B-B14F-4D97-AF65-F5344CB8AC3E}">
        <p14:creationId xmlns:p14="http://schemas.microsoft.com/office/powerpoint/2010/main" val="23157820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0"/>
            <a:ext cx="9036496" cy="6740307"/>
          </a:xfrm>
          <a:prstGeom prst="rect">
            <a:avLst/>
          </a:prstGeom>
        </p:spPr>
        <p:txBody>
          <a:bodyPr wrap="square">
            <a:spAutoFit/>
          </a:bodyPr>
          <a:lstStyle/>
          <a:p>
            <a:pPr algn="just"/>
            <a:r>
              <a:rPr lang="it-IT" sz="3200" b="1" dirty="0">
                <a:solidFill>
                  <a:srgbClr val="FFFF00"/>
                </a:solidFill>
              </a:rPr>
              <a:t>I LARSA </a:t>
            </a:r>
            <a:endParaRPr lang="it-IT" sz="3200" b="1" dirty="0" smtClean="0">
              <a:solidFill>
                <a:srgbClr val="FFFF00"/>
              </a:solidFill>
            </a:endParaRPr>
          </a:p>
          <a:p>
            <a:pPr algn="just"/>
            <a:r>
              <a:rPr lang="it-IT" sz="3200" b="1" dirty="0" smtClean="0">
                <a:solidFill>
                  <a:srgbClr val="FFFF00"/>
                </a:solidFill>
              </a:rPr>
              <a:t>(</a:t>
            </a:r>
            <a:r>
              <a:rPr lang="it-IT" sz="3200" b="1" dirty="0">
                <a:solidFill>
                  <a:srgbClr val="FFFF00"/>
                </a:solidFill>
              </a:rPr>
              <a:t>Laboratori di recupero e sviluppo degli </a:t>
            </a:r>
            <a:r>
              <a:rPr lang="it-IT" sz="3200" b="1" dirty="0" smtClean="0">
                <a:solidFill>
                  <a:srgbClr val="FFFF00"/>
                </a:solidFill>
              </a:rPr>
              <a:t>apprendimenti)</a:t>
            </a:r>
          </a:p>
          <a:p>
            <a:pPr algn="just"/>
            <a:endParaRPr lang="it-IT" sz="2800" b="1" dirty="0"/>
          </a:p>
          <a:p>
            <a:pPr algn="just"/>
            <a:r>
              <a:rPr lang="it-IT" sz="2800" dirty="0" smtClean="0">
                <a:solidFill>
                  <a:srgbClr val="FFFF00"/>
                </a:solidFill>
              </a:rPr>
              <a:t>I </a:t>
            </a:r>
            <a:r>
              <a:rPr lang="it-IT" sz="2800" dirty="0">
                <a:solidFill>
                  <a:srgbClr val="FFFF00"/>
                </a:solidFill>
              </a:rPr>
              <a:t>LARSA (Laboratori di recupero e sviluppo degli apprendimenti) offrono la possibilità di intervenire sulle singole discipline ai vari livelli di apprendimento e rispondono ad una forte riflessione pedagogica: poiché non tutti </a:t>
            </a:r>
            <a:r>
              <a:rPr lang="it-IT" sz="2800" dirty="0" smtClean="0">
                <a:solidFill>
                  <a:srgbClr val="FFFF00"/>
                </a:solidFill>
              </a:rPr>
              <a:t>gli alunni necessitano </a:t>
            </a:r>
            <a:r>
              <a:rPr lang="it-IT" sz="2800" dirty="0">
                <a:solidFill>
                  <a:srgbClr val="FFFF00"/>
                </a:solidFill>
              </a:rPr>
              <a:t>di tempi uguali né godono delle stesse opportunità familiari ed ambientali per acquisire gli obiettivi formativi stabiliti da ogni Istituzione </a:t>
            </a:r>
            <a:r>
              <a:rPr lang="it-IT" sz="2800" dirty="0" smtClean="0">
                <a:solidFill>
                  <a:srgbClr val="FFFF00"/>
                </a:solidFill>
              </a:rPr>
              <a:t>scolastica.</a:t>
            </a:r>
          </a:p>
          <a:p>
            <a:pPr algn="just"/>
            <a:r>
              <a:rPr lang="it-IT" sz="2800" dirty="0" smtClean="0">
                <a:solidFill>
                  <a:srgbClr val="FFFF00"/>
                </a:solidFill>
              </a:rPr>
              <a:t>I LARSA consentono </a:t>
            </a:r>
            <a:r>
              <a:rPr lang="it-IT" sz="2800" dirty="0">
                <a:solidFill>
                  <a:srgbClr val="FFFF00"/>
                </a:solidFill>
              </a:rPr>
              <a:t>di personalizzare i processi di apprendimento e di maturazione, nella piena consapevolezza che spesso non è necessario agire sulla quantità ma sulla qualità e sul metodo.</a:t>
            </a:r>
          </a:p>
        </p:txBody>
      </p:sp>
    </p:spTree>
    <p:extLst>
      <p:ext uri="{BB962C8B-B14F-4D97-AF65-F5344CB8AC3E}">
        <p14:creationId xmlns:p14="http://schemas.microsoft.com/office/powerpoint/2010/main" val="38706948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8575" y="188640"/>
            <a:ext cx="8784976" cy="5324535"/>
          </a:xfrm>
          <a:prstGeom prst="rect">
            <a:avLst/>
          </a:prstGeom>
        </p:spPr>
        <p:txBody>
          <a:bodyPr wrap="square">
            <a:spAutoFit/>
          </a:bodyPr>
          <a:lstStyle/>
          <a:p>
            <a:pPr algn="just"/>
            <a:r>
              <a:rPr lang="it-IT" sz="3200" b="1" dirty="0" smtClean="0">
                <a:solidFill>
                  <a:srgbClr val="FFFF00"/>
                </a:solidFill>
              </a:rPr>
              <a:t>I laboratori</a:t>
            </a:r>
          </a:p>
          <a:p>
            <a:pPr algn="just"/>
            <a:endParaRPr lang="it-IT" sz="2800" b="1" dirty="0" smtClean="0">
              <a:solidFill>
                <a:srgbClr val="FFFF00"/>
              </a:solidFill>
            </a:endParaRPr>
          </a:p>
          <a:p>
            <a:pPr algn="just"/>
            <a:r>
              <a:rPr lang="it-IT" sz="2800" b="1" dirty="0">
                <a:solidFill>
                  <a:srgbClr val="FFFF00"/>
                </a:solidFill>
              </a:rPr>
              <a:t>I </a:t>
            </a:r>
            <a:r>
              <a:rPr lang="it-IT" sz="2800" b="1" dirty="0" smtClean="0">
                <a:solidFill>
                  <a:srgbClr val="FFFF00"/>
                </a:solidFill>
              </a:rPr>
              <a:t>laboratori rappresentano l’incontro </a:t>
            </a:r>
            <a:r>
              <a:rPr lang="it-IT" sz="2800" b="1" dirty="0">
                <a:solidFill>
                  <a:srgbClr val="FFFF00"/>
                </a:solidFill>
              </a:rPr>
              <a:t>di teoria e di pratica, di passaggio dalla conoscenza alla abilità, dal sapere al fare</a:t>
            </a:r>
            <a:r>
              <a:rPr lang="it-IT" sz="2800" b="1" dirty="0" smtClean="0">
                <a:solidFill>
                  <a:srgbClr val="FFFF00"/>
                </a:solidFill>
              </a:rPr>
              <a:t>. </a:t>
            </a:r>
            <a:r>
              <a:rPr lang="it-IT" sz="2800" b="1" dirty="0">
                <a:solidFill>
                  <a:srgbClr val="FFFF00"/>
                </a:solidFill>
              </a:rPr>
              <a:t>Va sottolineata in particolare la “dimensione operativa e applicativa” che dovrebbe caratterizzare il </a:t>
            </a:r>
            <a:r>
              <a:rPr lang="it-IT" sz="2800" b="1" dirty="0" smtClean="0">
                <a:solidFill>
                  <a:srgbClr val="FFFF00"/>
                </a:solidFill>
              </a:rPr>
              <a:t>laboratorio.</a:t>
            </a:r>
          </a:p>
          <a:p>
            <a:pPr algn="just"/>
            <a:endParaRPr lang="it-IT" sz="2800" b="1" dirty="0" smtClean="0">
              <a:solidFill>
                <a:srgbClr val="FFFF00"/>
              </a:solidFill>
            </a:endParaRPr>
          </a:p>
          <a:p>
            <a:pPr algn="just"/>
            <a:r>
              <a:rPr lang="it-IT" sz="2800" b="1" dirty="0" smtClean="0">
                <a:solidFill>
                  <a:srgbClr val="FFFF00"/>
                </a:solidFill>
              </a:rPr>
              <a:t>E’ opportuno organizzare </a:t>
            </a:r>
            <a:r>
              <a:rPr lang="it-IT" sz="2800" b="1" dirty="0">
                <a:solidFill>
                  <a:srgbClr val="FFFF00"/>
                </a:solidFill>
              </a:rPr>
              <a:t>le attività educative e didattiche sia per classe sia per Laboratori, e quindi di alternare, a seconda delle esigenze di apprendimento individuali, gruppi classe e gruppi di livello, di compito o </a:t>
            </a:r>
            <a:r>
              <a:rPr lang="it-IT" sz="2800" b="1" dirty="0" smtClean="0">
                <a:solidFill>
                  <a:srgbClr val="FFFF00"/>
                </a:solidFill>
              </a:rPr>
              <a:t>elettivi.</a:t>
            </a:r>
            <a:endParaRPr lang="it-IT" sz="2800" b="1" dirty="0">
              <a:solidFill>
                <a:srgbClr val="FFFF00"/>
              </a:solidFill>
            </a:endParaRPr>
          </a:p>
        </p:txBody>
      </p:sp>
    </p:spTree>
    <p:extLst>
      <p:ext uri="{BB962C8B-B14F-4D97-AF65-F5344CB8AC3E}">
        <p14:creationId xmlns:p14="http://schemas.microsoft.com/office/powerpoint/2010/main" val="18196507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188640"/>
            <a:ext cx="8496944" cy="4893647"/>
          </a:xfrm>
          <a:prstGeom prst="rect">
            <a:avLst/>
          </a:prstGeom>
        </p:spPr>
        <p:txBody>
          <a:bodyPr wrap="square">
            <a:spAutoFit/>
          </a:bodyPr>
          <a:lstStyle/>
          <a:p>
            <a:pPr algn="just"/>
            <a:r>
              <a:rPr lang="it-IT" sz="3200" b="1" dirty="0" smtClean="0">
                <a:solidFill>
                  <a:srgbClr val="FFFF00"/>
                </a:solidFill>
              </a:rPr>
              <a:t>I mediatori didattici</a:t>
            </a:r>
          </a:p>
          <a:p>
            <a:pPr algn="just"/>
            <a:endParaRPr lang="it-IT" sz="2800" dirty="0">
              <a:solidFill>
                <a:srgbClr val="FFFF00"/>
              </a:solidFill>
            </a:endParaRPr>
          </a:p>
          <a:p>
            <a:pPr algn="just"/>
            <a:r>
              <a:rPr lang="it-IT" sz="2800" dirty="0" smtClean="0">
                <a:solidFill>
                  <a:srgbClr val="FFFF00"/>
                </a:solidFill>
              </a:rPr>
              <a:t>Il </a:t>
            </a:r>
            <a:r>
              <a:rPr lang="it-IT" sz="2800" dirty="0">
                <a:solidFill>
                  <a:srgbClr val="FFFF00"/>
                </a:solidFill>
              </a:rPr>
              <a:t>mediatore didattico si colloca nello spazio tra il soggetto e l'oggetto d'apprendimento. </a:t>
            </a:r>
            <a:endParaRPr lang="it-IT" sz="2800" dirty="0" smtClean="0">
              <a:solidFill>
                <a:srgbClr val="FFFF00"/>
              </a:solidFill>
            </a:endParaRPr>
          </a:p>
          <a:p>
            <a:pPr algn="just"/>
            <a:endParaRPr lang="it-IT" sz="2800" dirty="0">
              <a:solidFill>
                <a:srgbClr val="FFFF00"/>
              </a:solidFill>
            </a:endParaRPr>
          </a:p>
          <a:p>
            <a:pPr algn="just"/>
            <a:r>
              <a:rPr lang="it-IT" sz="2800" dirty="0" smtClean="0">
                <a:solidFill>
                  <a:srgbClr val="FFFF00"/>
                </a:solidFill>
              </a:rPr>
              <a:t>L’insegnante</a:t>
            </a:r>
            <a:r>
              <a:rPr lang="it-IT" sz="2800" dirty="0">
                <a:solidFill>
                  <a:srgbClr val="FFFF00"/>
                </a:solidFill>
              </a:rPr>
              <a:t>, attraverso il dialogo egli stesso diviene mediatore, facilitando la comprensione e sollecitando gli alunni ad elaborare personalmente ed attivamente il sapere</a:t>
            </a:r>
            <a:r>
              <a:rPr lang="it-IT" sz="2800" dirty="0" smtClean="0">
                <a:solidFill>
                  <a:srgbClr val="FFFF00"/>
                </a:solidFill>
              </a:rPr>
              <a:t>.</a:t>
            </a:r>
          </a:p>
          <a:p>
            <a:pPr algn="just"/>
            <a:endParaRPr lang="it-IT" sz="2800" dirty="0">
              <a:solidFill>
                <a:srgbClr val="FFFF00"/>
              </a:solidFill>
            </a:endParaRPr>
          </a:p>
          <a:p>
            <a:pPr algn="just"/>
            <a:endParaRPr lang="it-IT" sz="2800" dirty="0">
              <a:solidFill>
                <a:srgbClr val="FFFF00"/>
              </a:solidFill>
            </a:endParaRPr>
          </a:p>
        </p:txBody>
      </p:sp>
    </p:spTree>
    <p:extLst>
      <p:ext uri="{BB962C8B-B14F-4D97-AF65-F5344CB8AC3E}">
        <p14:creationId xmlns:p14="http://schemas.microsoft.com/office/powerpoint/2010/main" val="18450794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0085" y="188640"/>
            <a:ext cx="8784976" cy="3539430"/>
          </a:xfrm>
          <a:prstGeom prst="rect">
            <a:avLst/>
          </a:prstGeom>
        </p:spPr>
        <p:txBody>
          <a:bodyPr wrap="square">
            <a:spAutoFit/>
          </a:bodyPr>
          <a:lstStyle/>
          <a:p>
            <a:pPr algn="just"/>
            <a:r>
              <a:rPr lang="it-IT" sz="2800" dirty="0">
                <a:solidFill>
                  <a:srgbClr val="FFFF00"/>
                </a:solidFill>
              </a:rPr>
              <a:t>I mediatori sono strumenti attraverso i quali il docente pone l'attenzione alla “zona intermedia” tra insegnamento e apprendimento, che risulta utile sia all'allievo sia all'insegnante: per l'allievo significa avere l'opportunità di elaborare personalmente ed attivamente il sapere, mentre all'insegnante permette di non correre il rischio di imporre il proprio insegnamento e il proprio stile di apprendimento agli allievi.</a:t>
            </a:r>
          </a:p>
        </p:txBody>
      </p:sp>
    </p:spTree>
    <p:extLst>
      <p:ext uri="{BB962C8B-B14F-4D97-AF65-F5344CB8AC3E}">
        <p14:creationId xmlns:p14="http://schemas.microsoft.com/office/powerpoint/2010/main" val="37834827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188640"/>
            <a:ext cx="8784976" cy="3724096"/>
          </a:xfrm>
          <a:prstGeom prst="rect">
            <a:avLst/>
          </a:prstGeom>
        </p:spPr>
        <p:txBody>
          <a:bodyPr wrap="square">
            <a:spAutoFit/>
          </a:bodyPr>
          <a:lstStyle/>
          <a:p>
            <a:pPr lvl="0" algn="just"/>
            <a:r>
              <a:rPr lang="it-IT" sz="3200" b="1" dirty="0">
                <a:solidFill>
                  <a:srgbClr val="FFFF00"/>
                </a:solidFill>
              </a:rPr>
              <a:t>I mediatori </a:t>
            </a:r>
            <a:r>
              <a:rPr lang="it-IT" sz="3200" b="1" dirty="0" smtClean="0">
                <a:solidFill>
                  <a:srgbClr val="FFFF00"/>
                </a:solidFill>
              </a:rPr>
              <a:t>didattici attivi</a:t>
            </a:r>
          </a:p>
          <a:p>
            <a:pPr lvl="0" algn="just"/>
            <a:endParaRPr lang="it-IT" sz="3200" b="1" dirty="0">
              <a:solidFill>
                <a:srgbClr val="FFFF00"/>
              </a:solidFill>
            </a:endParaRPr>
          </a:p>
          <a:p>
            <a:pPr lvl="0" algn="just"/>
            <a:r>
              <a:rPr lang="it-IT" sz="2800" dirty="0" smtClean="0">
                <a:solidFill>
                  <a:srgbClr val="FFFF00"/>
                </a:solidFill>
              </a:rPr>
              <a:t>L'esperienza diretta</a:t>
            </a:r>
          </a:p>
          <a:p>
            <a:pPr lvl="0" algn="just"/>
            <a:endParaRPr lang="it-IT" sz="2800" dirty="0">
              <a:solidFill>
                <a:srgbClr val="FFFF00"/>
              </a:solidFill>
            </a:endParaRPr>
          </a:p>
          <a:p>
            <a:pPr lvl="0" algn="just"/>
            <a:r>
              <a:rPr lang="it-IT" sz="2800" dirty="0">
                <a:solidFill>
                  <a:srgbClr val="FFFF00"/>
                </a:solidFill>
              </a:rPr>
              <a:t>G</a:t>
            </a:r>
            <a:r>
              <a:rPr lang="it-IT" sz="2800" dirty="0" smtClean="0">
                <a:solidFill>
                  <a:srgbClr val="FFFF00"/>
                </a:solidFill>
              </a:rPr>
              <a:t>ià </a:t>
            </a:r>
            <a:r>
              <a:rPr lang="it-IT" sz="2800" dirty="0">
                <a:solidFill>
                  <a:srgbClr val="FFFF00"/>
                </a:solidFill>
              </a:rPr>
              <a:t>la scelta </a:t>
            </a:r>
            <a:r>
              <a:rPr lang="it-IT" sz="2800" dirty="0" smtClean="0">
                <a:solidFill>
                  <a:srgbClr val="FFFF00"/>
                </a:solidFill>
              </a:rPr>
              <a:t>del tipo di esperienza e del contesto sono </a:t>
            </a:r>
            <a:r>
              <a:rPr lang="it-IT" sz="2800" dirty="0">
                <a:solidFill>
                  <a:srgbClr val="FFFF00"/>
                </a:solidFill>
              </a:rPr>
              <a:t>il </a:t>
            </a:r>
            <a:r>
              <a:rPr lang="it-IT" sz="2800" dirty="0" smtClean="0">
                <a:solidFill>
                  <a:srgbClr val="FFFF00"/>
                </a:solidFill>
              </a:rPr>
              <a:t>risultato di </a:t>
            </a:r>
            <a:r>
              <a:rPr lang="it-IT" sz="2800" dirty="0">
                <a:solidFill>
                  <a:srgbClr val="FFFF00"/>
                </a:solidFill>
              </a:rPr>
              <a:t>scelte </a:t>
            </a:r>
            <a:r>
              <a:rPr lang="it-IT" sz="2800" dirty="0" smtClean="0">
                <a:solidFill>
                  <a:srgbClr val="FFFF00"/>
                </a:solidFill>
              </a:rPr>
              <a:t>e, dunque, </a:t>
            </a:r>
            <a:r>
              <a:rPr lang="it-IT" sz="2800" dirty="0">
                <a:solidFill>
                  <a:srgbClr val="FFFF00"/>
                </a:solidFill>
              </a:rPr>
              <a:t>della mediazione dell'insegnante.</a:t>
            </a:r>
            <a:endParaRPr lang="it-IT" sz="2800" dirty="0" smtClean="0">
              <a:solidFill>
                <a:srgbClr val="FFFF00"/>
              </a:solidFill>
            </a:endParaRPr>
          </a:p>
          <a:p>
            <a:pPr lvl="0" algn="just"/>
            <a:endParaRPr lang="it-IT" sz="3200" b="1" dirty="0">
              <a:solidFill>
                <a:srgbClr val="FFFF00"/>
              </a:solidFill>
            </a:endParaRPr>
          </a:p>
        </p:txBody>
      </p:sp>
    </p:spTree>
    <p:extLst>
      <p:ext uri="{BB962C8B-B14F-4D97-AF65-F5344CB8AC3E}">
        <p14:creationId xmlns:p14="http://schemas.microsoft.com/office/powerpoint/2010/main" val="33383708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188640"/>
            <a:ext cx="8568952" cy="4955203"/>
          </a:xfrm>
          <a:prstGeom prst="rect">
            <a:avLst/>
          </a:prstGeom>
        </p:spPr>
        <p:txBody>
          <a:bodyPr wrap="square">
            <a:spAutoFit/>
          </a:bodyPr>
          <a:lstStyle/>
          <a:p>
            <a:pPr lvl="0" algn="just"/>
            <a:r>
              <a:rPr lang="it-IT" sz="3200" b="1" dirty="0">
                <a:solidFill>
                  <a:srgbClr val="FFFF00"/>
                </a:solidFill>
              </a:rPr>
              <a:t>I mediatori </a:t>
            </a:r>
            <a:r>
              <a:rPr lang="it-IT" sz="3200" b="1" dirty="0" smtClean="0">
                <a:solidFill>
                  <a:srgbClr val="FFFF00"/>
                </a:solidFill>
              </a:rPr>
              <a:t>didattici iconici</a:t>
            </a:r>
          </a:p>
          <a:p>
            <a:pPr lvl="0" algn="just"/>
            <a:endParaRPr lang="it-IT" sz="3200" b="1" dirty="0">
              <a:solidFill>
                <a:srgbClr val="FFFF00"/>
              </a:solidFill>
            </a:endParaRPr>
          </a:p>
          <a:p>
            <a:pPr marL="457200" lvl="0" indent="-457200" algn="just">
              <a:buFont typeface="Arial" panose="020B0604020202020204" pitchFamily="34" charset="0"/>
              <a:buChar char="•"/>
            </a:pPr>
            <a:r>
              <a:rPr lang="it-IT" sz="2800" dirty="0">
                <a:solidFill>
                  <a:srgbClr val="FFFF00"/>
                </a:solidFill>
              </a:rPr>
              <a:t>d</a:t>
            </a:r>
            <a:r>
              <a:rPr lang="it-IT" sz="2800" dirty="0" smtClean="0">
                <a:solidFill>
                  <a:srgbClr val="FFFF00"/>
                </a:solidFill>
              </a:rPr>
              <a:t>isegni</a:t>
            </a:r>
          </a:p>
          <a:p>
            <a:pPr marL="457200" lvl="0" indent="-457200" algn="just">
              <a:buFont typeface="Arial" panose="020B0604020202020204" pitchFamily="34" charset="0"/>
              <a:buChar char="•"/>
            </a:pPr>
            <a:r>
              <a:rPr lang="it-IT" sz="2800" dirty="0">
                <a:solidFill>
                  <a:srgbClr val="FFFF00"/>
                </a:solidFill>
              </a:rPr>
              <a:t>f</a:t>
            </a:r>
            <a:r>
              <a:rPr lang="it-IT" sz="2800" dirty="0" smtClean="0">
                <a:solidFill>
                  <a:srgbClr val="FFFF00"/>
                </a:solidFill>
              </a:rPr>
              <a:t>oto</a:t>
            </a:r>
          </a:p>
          <a:p>
            <a:pPr marL="457200" lvl="0" indent="-457200" algn="just">
              <a:buFont typeface="Arial" panose="020B0604020202020204" pitchFamily="34" charset="0"/>
              <a:buChar char="•"/>
            </a:pPr>
            <a:r>
              <a:rPr lang="it-IT" sz="2800" dirty="0" smtClean="0">
                <a:solidFill>
                  <a:srgbClr val="FFFF00"/>
                </a:solidFill>
              </a:rPr>
              <a:t>carte geografiche</a:t>
            </a:r>
          </a:p>
          <a:p>
            <a:pPr marL="457200" lvl="0" indent="-457200" algn="just">
              <a:buFont typeface="Arial" panose="020B0604020202020204" pitchFamily="34" charset="0"/>
              <a:buChar char="•"/>
            </a:pPr>
            <a:r>
              <a:rPr lang="it-IT" sz="2800" dirty="0">
                <a:solidFill>
                  <a:srgbClr val="FFFF00"/>
                </a:solidFill>
              </a:rPr>
              <a:t>m</a:t>
            </a:r>
            <a:r>
              <a:rPr lang="it-IT" sz="2800" dirty="0" smtClean="0">
                <a:solidFill>
                  <a:srgbClr val="FFFF00"/>
                </a:solidFill>
              </a:rPr>
              <a:t>odellini</a:t>
            </a:r>
          </a:p>
          <a:p>
            <a:pPr marL="457200" lvl="0" indent="-457200" algn="just">
              <a:buFont typeface="Arial" panose="020B0604020202020204" pitchFamily="34" charset="0"/>
              <a:buChar char="•"/>
            </a:pPr>
            <a:r>
              <a:rPr lang="it-IT" sz="2800" dirty="0">
                <a:solidFill>
                  <a:srgbClr val="FFFF00"/>
                </a:solidFill>
              </a:rPr>
              <a:t>p</a:t>
            </a:r>
            <a:r>
              <a:rPr lang="it-IT" sz="2800" dirty="0" smtClean="0">
                <a:solidFill>
                  <a:srgbClr val="FFFF00"/>
                </a:solidFill>
              </a:rPr>
              <a:t>lastici</a:t>
            </a:r>
          </a:p>
          <a:p>
            <a:pPr marL="457200" lvl="0" indent="-457200" algn="just">
              <a:buFont typeface="Arial" panose="020B0604020202020204" pitchFamily="34" charset="0"/>
              <a:buChar char="•"/>
            </a:pPr>
            <a:r>
              <a:rPr lang="it-IT" sz="2800" dirty="0" smtClean="0">
                <a:solidFill>
                  <a:srgbClr val="FFFF00"/>
                </a:solidFill>
              </a:rPr>
              <a:t>immagini dinamiche</a:t>
            </a:r>
          </a:p>
          <a:p>
            <a:pPr marL="457200" lvl="0" indent="-457200" algn="just">
              <a:buFont typeface="Arial" panose="020B0604020202020204" pitchFamily="34" charset="0"/>
              <a:buChar char="•"/>
            </a:pPr>
            <a:endParaRPr lang="it-IT" sz="2800" dirty="0">
              <a:solidFill>
                <a:srgbClr val="FFFF00"/>
              </a:solidFill>
            </a:endParaRPr>
          </a:p>
          <a:p>
            <a:pPr lvl="0" algn="just"/>
            <a:r>
              <a:rPr lang="it-IT" sz="2800" dirty="0" smtClean="0">
                <a:solidFill>
                  <a:srgbClr val="FFFF00"/>
                </a:solidFill>
              </a:rPr>
              <a:t>Il </a:t>
            </a:r>
            <a:r>
              <a:rPr lang="it-IT" sz="2800" dirty="0">
                <a:solidFill>
                  <a:srgbClr val="FFFF00"/>
                </a:solidFill>
              </a:rPr>
              <a:t>limite di questo mediatore è nella bassa capacità di </a:t>
            </a:r>
            <a:r>
              <a:rPr lang="it-IT" sz="2800" dirty="0" smtClean="0">
                <a:solidFill>
                  <a:srgbClr val="FFFF00"/>
                </a:solidFill>
              </a:rPr>
              <a:t>generalizzazione.</a:t>
            </a:r>
            <a:endParaRPr lang="it-IT" sz="2800" dirty="0">
              <a:solidFill>
                <a:srgbClr val="FFFF00"/>
              </a:solidFill>
            </a:endParaRPr>
          </a:p>
        </p:txBody>
      </p:sp>
    </p:spTree>
    <p:extLst>
      <p:ext uri="{BB962C8B-B14F-4D97-AF65-F5344CB8AC3E}">
        <p14:creationId xmlns:p14="http://schemas.microsoft.com/office/powerpoint/2010/main" val="25617950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48732"/>
            <a:ext cx="8856984" cy="6186309"/>
          </a:xfrm>
          <a:prstGeom prst="rect">
            <a:avLst/>
          </a:prstGeom>
        </p:spPr>
        <p:txBody>
          <a:bodyPr wrap="square">
            <a:spAutoFit/>
          </a:bodyPr>
          <a:lstStyle/>
          <a:p>
            <a:pPr lvl="0" algn="just"/>
            <a:r>
              <a:rPr lang="it-IT" sz="3200" b="1" dirty="0">
                <a:solidFill>
                  <a:srgbClr val="FFFF00"/>
                </a:solidFill>
              </a:rPr>
              <a:t>I mediatori </a:t>
            </a:r>
            <a:r>
              <a:rPr lang="it-IT" sz="3200" b="1" dirty="0" smtClean="0">
                <a:solidFill>
                  <a:srgbClr val="FFFF00"/>
                </a:solidFill>
              </a:rPr>
              <a:t>didattici analogici</a:t>
            </a:r>
          </a:p>
          <a:p>
            <a:pPr lvl="0" algn="just"/>
            <a:endParaRPr lang="it-IT" sz="2800" b="1" dirty="0">
              <a:solidFill>
                <a:srgbClr val="FFFF00"/>
              </a:solidFill>
            </a:endParaRPr>
          </a:p>
          <a:p>
            <a:pPr marL="457200" lvl="0" indent="-457200" algn="just">
              <a:buFont typeface="Arial" panose="020B0604020202020204" pitchFamily="34" charset="0"/>
              <a:buChar char="•"/>
            </a:pPr>
            <a:r>
              <a:rPr lang="it-IT" sz="2800" dirty="0" smtClean="0">
                <a:solidFill>
                  <a:srgbClr val="FFFF00"/>
                </a:solidFill>
              </a:rPr>
              <a:t>drammatizzazioni</a:t>
            </a:r>
          </a:p>
          <a:p>
            <a:pPr marL="457200" lvl="0" indent="-457200" algn="just">
              <a:buFont typeface="Arial" panose="020B0604020202020204" pitchFamily="34" charset="0"/>
              <a:buChar char="•"/>
            </a:pPr>
            <a:r>
              <a:rPr lang="it-IT" sz="2800" dirty="0">
                <a:solidFill>
                  <a:srgbClr val="FFFF00"/>
                </a:solidFill>
              </a:rPr>
              <a:t>s</a:t>
            </a:r>
            <a:r>
              <a:rPr lang="it-IT" sz="2800" dirty="0" smtClean="0">
                <a:solidFill>
                  <a:srgbClr val="FFFF00"/>
                </a:solidFill>
              </a:rPr>
              <a:t>imulazioni</a:t>
            </a:r>
          </a:p>
          <a:p>
            <a:pPr marL="457200" lvl="0" indent="-457200" algn="just">
              <a:buFont typeface="Arial" panose="020B0604020202020204" pitchFamily="34" charset="0"/>
              <a:buChar char="•"/>
            </a:pPr>
            <a:r>
              <a:rPr lang="it-IT" sz="2800" dirty="0" smtClean="0">
                <a:solidFill>
                  <a:srgbClr val="FFFF00"/>
                </a:solidFill>
              </a:rPr>
              <a:t>giochi </a:t>
            </a:r>
            <a:r>
              <a:rPr lang="it-IT" sz="2800" dirty="0">
                <a:solidFill>
                  <a:srgbClr val="FFFF00"/>
                </a:solidFill>
              </a:rPr>
              <a:t>di </a:t>
            </a:r>
            <a:r>
              <a:rPr lang="it-IT" sz="2800" dirty="0" smtClean="0">
                <a:solidFill>
                  <a:srgbClr val="FFFF00"/>
                </a:solidFill>
              </a:rPr>
              <a:t>ruolo</a:t>
            </a:r>
          </a:p>
          <a:p>
            <a:pPr lvl="0" algn="just"/>
            <a:endParaRPr lang="it-IT" sz="2800" dirty="0">
              <a:solidFill>
                <a:srgbClr val="FFFF00"/>
              </a:solidFill>
            </a:endParaRPr>
          </a:p>
          <a:p>
            <a:pPr lvl="0" algn="just"/>
            <a:r>
              <a:rPr lang="it-IT" sz="2800" dirty="0">
                <a:solidFill>
                  <a:srgbClr val="FFFF00"/>
                </a:solidFill>
              </a:rPr>
              <a:t>I vantaggi dei mediatori analogici stanno sicuramente nell'elevata motivazione e comprensione della complessità che </a:t>
            </a:r>
            <a:r>
              <a:rPr lang="it-IT" sz="2800" dirty="0" smtClean="0">
                <a:solidFill>
                  <a:srgbClr val="FFFF00"/>
                </a:solidFill>
              </a:rPr>
              <a:t>producono.</a:t>
            </a:r>
          </a:p>
          <a:p>
            <a:pPr lvl="0" algn="just"/>
            <a:endParaRPr lang="it-IT" sz="2800" dirty="0">
              <a:solidFill>
                <a:srgbClr val="FFFF00"/>
              </a:solidFill>
            </a:endParaRPr>
          </a:p>
          <a:p>
            <a:pPr lvl="0" algn="just"/>
            <a:r>
              <a:rPr lang="it-IT" sz="2800" dirty="0" smtClean="0">
                <a:solidFill>
                  <a:srgbClr val="FFFF00"/>
                </a:solidFill>
              </a:rPr>
              <a:t>Limiti: non sono mai </a:t>
            </a:r>
            <a:r>
              <a:rPr lang="it-IT" sz="2800" dirty="0">
                <a:solidFill>
                  <a:srgbClr val="FFFF00"/>
                </a:solidFill>
              </a:rPr>
              <a:t>sufficienti da soli per fissare un apprendimento; il tempo che richiedono per il loro svolgimento; il rischio che gli alunni confondano la simulazione con la </a:t>
            </a:r>
            <a:r>
              <a:rPr lang="it-IT" sz="2800" dirty="0" smtClean="0">
                <a:solidFill>
                  <a:srgbClr val="FFFF00"/>
                </a:solidFill>
              </a:rPr>
              <a:t>realtà.</a:t>
            </a:r>
            <a:endParaRPr lang="it-IT" sz="2800" dirty="0">
              <a:solidFill>
                <a:srgbClr val="FFFF00"/>
              </a:solidFill>
            </a:endParaRPr>
          </a:p>
        </p:txBody>
      </p:sp>
    </p:spTree>
    <p:extLst>
      <p:ext uri="{BB962C8B-B14F-4D97-AF65-F5344CB8AC3E}">
        <p14:creationId xmlns:p14="http://schemas.microsoft.com/office/powerpoint/2010/main" val="40737659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188640"/>
            <a:ext cx="8640960" cy="4524315"/>
          </a:xfrm>
          <a:prstGeom prst="rect">
            <a:avLst/>
          </a:prstGeom>
        </p:spPr>
        <p:txBody>
          <a:bodyPr wrap="square">
            <a:spAutoFit/>
          </a:bodyPr>
          <a:lstStyle/>
          <a:p>
            <a:pPr lvl="0" algn="just"/>
            <a:r>
              <a:rPr lang="it-IT" sz="3200" b="1" dirty="0">
                <a:solidFill>
                  <a:srgbClr val="FFFF00"/>
                </a:solidFill>
              </a:rPr>
              <a:t>I mediatori </a:t>
            </a:r>
            <a:r>
              <a:rPr lang="it-IT" sz="3200" b="1" dirty="0" smtClean="0">
                <a:solidFill>
                  <a:srgbClr val="FFFF00"/>
                </a:solidFill>
              </a:rPr>
              <a:t>didattici simbolici</a:t>
            </a:r>
          </a:p>
          <a:p>
            <a:pPr lvl="0" algn="just"/>
            <a:endParaRPr lang="it-IT" sz="3200" b="1" dirty="0">
              <a:solidFill>
                <a:srgbClr val="FFFF00"/>
              </a:solidFill>
            </a:endParaRPr>
          </a:p>
          <a:p>
            <a:pPr marL="457200" lvl="0" indent="-457200" algn="just">
              <a:buFont typeface="Arial" panose="020B0604020202020204" pitchFamily="34" charset="0"/>
              <a:buChar char="•"/>
            </a:pPr>
            <a:r>
              <a:rPr lang="it-IT" sz="2800" dirty="0">
                <a:solidFill>
                  <a:srgbClr val="FFFF00"/>
                </a:solidFill>
              </a:rPr>
              <a:t>l</a:t>
            </a:r>
            <a:r>
              <a:rPr lang="it-IT" sz="2800" dirty="0" smtClean="0">
                <a:solidFill>
                  <a:srgbClr val="FFFF00"/>
                </a:solidFill>
              </a:rPr>
              <a:t>ettere</a:t>
            </a:r>
          </a:p>
          <a:p>
            <a:pPr marL="457200" lvl="0" indent="-457200" algn="just">
              <a:buFont typeface="Arial" panose="020B0604020202020204" pitchFamily="34" charset="0"/>
              <a:buChar char="•"/>
            </a:pPr>
            <a:r>
              <a:rPr lang="it-IT" sz="2800" dirty="0">
                <a:solidFill>
                  <a:srgbClr val="FFFF00"/>
                </a:solidFill>
              </a:rPr>
              <a:t>n</a:t>
            </a:r>
            <a:r>
              <a:rPr lang="it-IT" sz="2800" dirty="0" smtClean="0">
                <a:solidFill>
                  <a:srgbClr val="FFFF00"/>
                </a:solidFill>
              </a:rPr>
              <a:t>umeri</a:t>
            </a:r>
          </a:p>
          <a:p>
            <a:pPr marL="457200" lvl="0" indent="-457200" algn="just">
              <a:buFont typeface="Arial" panose="020B0604020202020204" pitchFamily="34" charset="0"/>
              <a:buChar char="•"/>
            </a:pPr>
            <a:r>
              <a:rPr lang="it-IT" sz="2800" dirty="0" smtClean="0">
                <a:solidFill>
                  <a:srgbClr val="FFFF00"/>
                </a:solidFill>
              </a:rPr>
              <a:t>altri </a:t>
            </a:r>
            <a:r>
              <a:rPr lang="it-IT" sz="2800" dirty="0">
                <a:solidFill>
                  <a:srgbClr val="FFFF00"/>
                </a:solidFill>
              </a:rPr>
              <a:t>tipi di simboli </a:t>
            </a:r>
            <a:endParaRPr lang="it-IT" sz="2800" dirty="0" smtClean="0">
              <a:solidFill>
                <a:srgbClr val="FFFF00"/>
              </a:solidFill>
            </a:endParaRPr>
          </a:p>
          <a:p>
            <a:pPr marL="457200" lvl="0" indent="-457200" algn="just">
              <a:buFont typeface="Arial" panose="020B0604020202020204" pitchFamily="34" charset="0"/>
              <a:buChar char="•"/>
            </a:pPr>
            <a:endParaRPr lang="it-IT" sz="2800" dirty="0">
              <a:solidFill>
                <a:srgbClr val="FFFF00"/>
              </a:solidFill>
            </a:endParaRPr>
          </a:p>
          <a:p>
            <a:pPr lvl="0" algn="just"/>
            <a:r>
              <a:rPr lang="it-IT" sz="2800" dirty="0">
                <a:solidFill>
                  <a:srgbClr val="FFFF00"/>
                </a:solidFill>
              </a:rPr>
              <a:t>Il problema più grande del mediatore simbolico sta nel fatto che se esso non si appoggia a categorie possedute dai discenti, la sua distanza dalla realtà potrebbe implicarne la non comprensione da parte di questi </a:t>
            </a:r>
            <a:r>
              <a:rPr lang="it-IT" sz="2800" dirty="0" smtClean="0">
                <a:solidFill>
                  <a:srgbClr val="FFFF00"/>
                </a:solidFill>
              </a:rPr>
              <a:t>ultimi.</a:t>
            </a:r>
            <a:endParaRPr lang="it-IT" sz="2800" dirty="0">
              <a:solidFill>
                <a:srgbClr val="FFFF00"/>
              </a:solidFill>
            </a:endParaRPr>
          </a:p>
        </p:txBody>
      </p:sp>
    </p:spTree>
    <p:extLst>
      <p:ext uri="{BB962C8B-B14F-4D97-AF65-F5344CB8AC3E}">
        <p14:creationId xmlns:p14="http://schemas.microsoft.com/office/powerpoint/2010/main" val="42235688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9512" y="188640"/>
            <a:ext cx="8784976" cy="505267"/>
          </a:xfrm>
        </p:spPr>
        <p:txBody>
          <a:bodyPr wrap="square" lIns="0" tIns="12700" rIns="0" bIns="0" rtlCol="0">
            <a:spAutoFit/>
          </a:bodyPr>
          <a:lstStyle/>
          <a:p>
            <a:pPr marL="12700">
              <a:lnSpc>
                <a:spcPct val="100000"/>
              </a:lnSpc>
              <a:spcBef>
                <a:spcPts val="100"/>
              </a:spcBef>
              <a:defRPr/>
            </a:pPr>
            <a:r>
              <a:rPr sz="3200" b="1" dirty="0">
                <a:solidFill>
                  <a:srgbClr val="FFFF00"/>
                </a:solidFill>
                <a:latin typeface="+mn-lt"/>
              </a:rPr>
              <a:t>L’ambiente di </a:t>
            </a:r>
            <a:r>
              <a:rPr sz="3200" b="1" dirty="0" err="1" smtClean="0">
                <a:solidFill>
                  <a:srgbClr val="FFFF00"/>
                </a:solidFill>
                <a:latin typeface="+mn-lt"/>
              </a:rPr>
              <a:t>apprendimento</a:t>
            </a:r>
            <a:endParaRPr sz="3200" b="1" dirty="0">
              <a:solidFill>
                <a:srgbClr val="FFFF00"/>
              </a:solidFill>
              <a:latin typeface="+mn-lt"/>
            </a:endParaRPr>
          </a:p>
        </p:txBody>
      </p:sp>
      <p:sp>
        <p:nvSpPr>
          <p:cNvPr id="407555" name="object 3"/>
          <p:cNvSpPr txBox="1">
            <a:spLocks noChangeArrowheads="1"/>
          </p:cNvSpPr>
          <p:nvPr/>
        </p:nvSpPr>
        <p:spPr bwMode="auto">
          <a:xfrm>
            <a:off x="251520" y="1052736"/>
            <a:ext cx="8640960" cy="548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3180" rIns="0" bIns="0">
            <a:spAutoFit/>
          </a:bodyPr>
          <a:lstStyle>
            <a:lvl1pPr marL="184150" indent="-171450">
              <a:tabLst>
                <a:tab pos="184150" algn="l"/>
              </a:tabLst>
              <a:defRPr>
                <a:solidFill>
                  <a:schemeClr val="tx1"/>
                </a:solidFill>
                <a:latin typeface="Calibri" panose="020F0502020204030204" pitchFamily="34" charset="0"/>
              </a:defRPr>
            </a:lvl1pPr>
            <a:lvl2pPr marL="742950" indent="-285750">
              <a:tabLst>
                <a:tab pos="184150" algn="l"/>
              </a:tabLst>
              <a:defRPr>
                <a:solidFill>
                  <a:schemeClr val="tx1"/>
                </a:solidFill>
                <a:latin typeface="Calibri" panose="020F0502020204030204" pitchFamily="34" charset="0"/>
              </a:defRPr>
            </a:lvl2pPr>
            <a:lvl3pPr marL="1143000" indent="-228600">
              <a:tabLst>
                <a:tab pos="184150" algn="l"/>
              </a:tabLst>
              <a:defRPr>
                <a:solidFill>
                  <a:schemeClr val="tx1"/>
                </a:solidFill>
                <a:latin typeface="Calibri" panose="020F0502020204030204" pitchFamily="34" charset="0"/>
              </a:defRPr>
            </a:lvl3pPr>
            <a:lvl4pPr marL="1600200" indent="-228600">
              <a:tabLst>
                <a:tab pos="184150" algn="l"/>
              </a:tabLst>
              <a:defRPr>
                <a:solidFill>
                  <a:schemeClr val="tx1"/>
                </a:solidFill>
                <a:latin typeface="Calibri" panose="020F0502020204030204" pitchFamily="34" charset="0"/>
              </a:defRPr>
            </a:lvl4pPr>
            <a:lvl5pPr marL="2057400" indent="-228600">
              <a:tabLst>
                <a:tab pos="18415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9pPr>
          </a:lstStyle>
          <a:p>
            <a:pPr algn="just">
              <a:spcBef>
                <a:spcPts val="338"/>
              </a:spcBef>
              <a:buFontTx/>
              <a:buChar char="•"/>
            </a:pPr>
            <a:r>
              <a:rPr lang="it-IT" altLang="it-IT" sz="2800" dirty="0">
                <a:solidFill>
                  <a:srgbClr val="FFFF00"/>
                </a:solidFill>
                <a:latin typeface="+mn-lt"/>
                <a:cs typeface="Arial" panose="020B0604020202020204" pitchFamily="34" charset="0"/>
              </a:rPr>
              <a:t>Contesto di attività strutturate INTENZIONALMENTE e predisposto  dall’insegnante in cui si organizza l’insegnamento affinché il processo di  apprendimento che si intende promuovere avvenga secondo le modalità  attese</a:t>
            </a:r>
            <a:r>
              <a:rPr lang="it-IT" altLang="it-IT" sz="2800" dirty="0" smtClean="0">
                <a:solidFill>
                  <a:srgbClr val="FFFF00"/>
                </a:solidFill>
                <a:latin typeface="+mn-lt"/>
                <a:cs typeface="Arial" panose="020B0604020202020204" pitchFamily="34" charset="0"/>
              </a:rPr>
              <a:t>.</a:t>
            </a:r>
          </a:p>
          <a:p>
            <a:pPr algn="just">
              <a:spcBef>
                <a:spcPts val="338"/>
              </a:spcBef>
              <a:buFontTx/>
              <a:buChar char="•"/>
            </a:pPr>
            <a:endParaRPr lang="it-IT" altLang="it-IT" sz="2800" dirty="0">
              <a:solidFill>
                <a:srgbClr val="FFFF00"/>
              </a:solidFill>
              <a:latin typeface="+mn-lt"/>
              <a:cs typeface="Arial" panose="020B0604020202020204" pitchFamily="34" charset="0"/>
            </a:endParaRPr>
          </a:p>
          <a:p>
            <a:pPr>
              <a:spcBef>
                <a:spcPts val="563"/>
              </a:spcBef>
              <a:buFontTx/>
              <a:buChar char="•"/>
            </a:pPr>
            <a:r>
              <a:rPr lang="it-IT" altLang="it-IT" sz="2800" dirty="0">
                <a:solidFill>
                  <a:srgbClr val="FFFF00"/>
                </a:solidFill>
                <a:latin typeface="+mn-lt"/>
                <a:cs typeface="Arial" panose="020B0604020202020204" pitchFamily="34" charset="0"/>
              </a:rPr>
              <a:t>Ambiente come SPAZIO d’AZIONE creato per sostenere e stimolare </a:t>
            </a:r>
            <a:r>
              <a:rPr lang="it-IT" altLang="it-IT" sz="2800" dirty="0" smtClean="0">
                <a:solidFill>
                  <a:srgbClr val="FFFF00"/>
                </a:solidFill>
                <a:latin typeface="+mn-lt"/>
                <a:cs typeface="Arial" panose="020B0604020202020204" pitchFamily="34" charset="0"/>
              </a:rPr>
              <a:t>la costruzione </a:t>
            </a:r>
            <a:r>
              <a:rPr lang="it-IT" altLang="it-IT" sz="2800" dirty="0">
                <a:solidFill>
                  <a:srgbClr val="FFFF00"/>
                </a:solidFill>
                <a:latin typeface="+mn-lt"/>
                <a:cs typeface="Arial" panose="020B0604020202020204" pitchFamily="34" charset="0"/>
              </a:rPr>
              <a:t>di competenze, </a:t>
            </a:r>
            <a:r>
              <a:rPr lang="it-IT" altLang="it-IT" sz="2800" dirty="0" smtClean="0">
                <a:solidFill>
                  <a:srgbClr val="FFFF00"/>
                </a:solidFill>
                <a:latin typeface="+mn-lt"/>
                <a:cs typeface="Arial" panose="020B0604020202020204" pitchFamily="34" charset="0"/>
              </a:rPr>
              <a:t>abilità, conoscenze </a:t>
            </a:r>
            <a:r>
              <a:rPr lang="it-IT" altLang="it-IT" sz="2800" dirty="0">
                <a:solidFill>
                  <a:srgbClr val="FFFF00"/>
                </a:solidFill>
                <a:latin typeface="+mn-lt"/>
                <a:cs typeface="Arial" panose="020B0604020202020204" pitchFamily="34" charset="0"/>
              </a:rPr>
              <a:t>e motivazioni.</a:t>
            </a:r>
          </a:p>
          <a:p>
            <a:pPr>
              <a:spcBef>
                <a:spcPts val="550"/>
              </a:spcBef>
            </a:pPr>
            <a:r>
              <a:rPr lang="it-IT" altLang="it-IT" sz="2800" dirty="0">
                <a:solidFill>
                  <a:srgbClr val="FFFF00"/>
                </a:solidFill>
                <a:latin typeface="+mn-lt"/>
                <a:cs typeface="Arial" panose="020B0604020202020204" pitchFamily="34" charset="0"/>
              </a:rPr>
              <a:t>In questo spazio di azione si verificano</a:t>
            </a:r>
          </a:p>
          <a:p>
            <a:pPr>
              <a:spcBef>
                <a:spcPts val="563"/>
              </a:spcBef>
              <a:buFontTx/>
              <a:buChar char="•"/>
            </a:pPr>
            <a:r>
              <a:rPr lang="it-IT" altLang="it-IT" sz="2800" dirty="0">
                <a:solidFill>
                  <a:srgbClr val="FFFF00"/>
                </a:solidFill>
                <a:latin typeface="+mn-lt"/>
                <a:cs typeface="Arial" panose="020B0604020202020204" pitchFamily="34" charset="0"/>
              </a:rPr>
              <a:t>INTERAZIONI e SCAMBI tra ALUNNI – OGGETTI DEL SAPERE </a:t>
            </a:r>
            <a:r>
              <a:rPr lang="it-IT" altLang="it-IT" sz="2800" dirty="0" smtClean="0">
                <a:solidFill>
                  <a:srgbClr val="FFFF00"/>
                </a:solidFill>
                <a:latin typeface="+mn-lt"/>
                <a:cs typeface="Arial" panose="020B0604020202020204" pitchFamily="34" charset="0"/>
              </a:rPr>
              <a:t>- DOCENTI</a:t>
            </a:r>
            <a:endParaRPr lang="it-IT" altLang="it-IT" sz="2800" dirty="0">
              <a:solidFill>
                <a:srgbClr val="FFFF00"/>
              </a:solidFill>
              <a:latin typeface="+mn-lt"/>
              <a:cs typeface="Arial" panose="020B0604020202020204" pitchFamily="34" charset="0"/>
            </a:endParaRPr>
          </a:p>
        </p:txBody>
      </p:sp>
    </p:spTree>
    <p:extLst>
      <p:ext uri="{BB962C8B-B14F-4D97-AF65-F5344CB8AC3E}">
        <p14:creationId xmlns:p14="http://schemas.microsoft.com/office/powerpoint/2010/main" val="3712348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188640"/>
            <a:ext cx="8352928" cy="6124754"/>
          </a:xfrm>
          <a:prstGeom prst="rect">
            <a:avLst/>
          </a:prstGeom>
        </p:spPr>
        <p:txBody>
          <a:bodyPr wrap="square">
            <a:spAutoFit/>
          </a:bodyPr>
          <a:lstStyle/>
          <a:p>
            <a:pPr algn="just"/>
            <a:r>
              <a:rPr lang="it-IT" sz="2800" dirty="0">
                <a:solidFill>
                  <a:srgbClr val="FFFF00"/>
                </a:solidFill>
              </a:rPr>
              <a:t>La realizzazione di ogni </a:t>
            </a:r>
            <a:r>
              <a:rPr lang="it-IT" sz="2800" dirty="0" smtClean="0">
                <a:solidFill>
                  <a:srgbClr val="FFFF00"/>
                </a:solidFill>
              </a:rPr>
              <a:t>modulo </a:t>
            </a:r>
            <a:r>
              <a:rPr lang="it-IT" sz="2800" dirty="0">
                <a:solidFill>
                  <a:srgbClr val="FFFF00"/>
                </a:solidFill>
              </a:rPr>
              <a:t>avviene secondo una Procedura ritenuta ormai indispensabile che si chiama algoritmo didattico la cui sequenza risulta in grandi linee: </a:t>
            </a:r>
            <a:endParaRPr lang="it-IT" sz="2800" dirty="0" smtClean="0">
              <a:solidFill>
                <a:srgbClr val="FFFF00"/>
              </a:solidFill>
            </a:endParaRPr>
          </a:p>
          <a:p>
            <a:pPr algn="just"/>
            <a:endParaRPr lang="it-IT" sz="2800" dirty="0" smtClean="0">
              <a:solidFill>
                <a:srgbClr val="FFFF00"/>
              </a:solidFill>
            </a:endParaRPr>
          </a:p>
          <a:p>
            <a:pPr marL="514350" indent="-514350" algn="just">
              <a:buAutoNum type="alphaLcParenR"/>
            </a:pPr>
            <a:r>
              <a:rPr lang="it-IT" sz="2800" dirty="0" smtClean="0">
                <a:solidFill>
                  <a:srgbClr val="FFFF00"/>
                </a:solidFill>
              </a:rPr>
              <a:t>assicurazione </a:t>
            </a:r>
            <a:r>
              <a:rPr lang="it-IT" sz="2800" dirty="0">
                <a:solidFill>
                  <a:srgbClr val="FFFF00"/>
                </a:solidFill>
              </a:rPr>
              <a:t>dei prerequisiti (con </a:t>
            </a:r>
            <a:r>
              <a:rPr lang="it-IT" sz="2800" dirty="0" err="1">
                <a:solidFill>
                  <a:srgbClr val="FFFF00"/>
                </a:solidFill>
              </a:rPr>
              <a:t>pre</a:t>
            </a:r>
            <a:r>
              <a:rPr lang="it-IT" sz="2800" dirty="0">
                <a:solidFill>
                  <a:srgbClr val="FFFF00"/>
                </a:solidFill>
              </a:rPr>
              <a:t>-test/analisi della situazione/prove d’ingresso); </a:t>
            </a:r>
            <a:endParaRPr lang="it-IT" sz="2800" dirty="0" smtClean="0">
              <a:solidFill>
                <a:srgbClr val="FFFF00"/>
              </a:solidFill>
            </a:endParaRPr>
          </a:p>
          <a:p>
            <a:pPr marL="514350" indent="-514350" algn="just">
              <a:buAutoNum type="alphaLcParenR"/>
            </a:pPr>
            <a:endParaRPr lang="it-IT" sz="2800" dirty="0" smtClean="0">
              <a:solidFill>
                <a:srgbClr val="FFFF00"/>
              </a:solidFill>
            </a:endParaRPr>
          </a:p>
          <a:p>
            <a:pPr marL="514350" indent="-514350" algn="just">
              <a:buAutoNum type="alphaLcParenR"/>
            </a:pPr>
            <a:r>
              <a:rPr lang="it-IT" sz="2800" dirty="0" smtClean="0">
                <a:solidFill>
                  <a:srgbClr val="FFFF00"/>
                </a:solidFill>
              </a:rPr>
              <a:t>realizzazione</a:t>
            </a:r>
            <a:r>
              <a:rPr lang="it-IT" sz="2800" dirty="0">
                <a:solidFill>
                  <a:srgbClr val="FFFF00"/>
                </a:solidFill>
              </a:rPr>
              <a:t>; </a:t>
            </a:r>
            <a:endParaRPr lang="it-IT" sz="2800" dirty="0" smtClean="0">
              <a:solidFill>
                <a:srgbClr val="FFFF00"/>
              </a:solidFill>
            </a:endParaRPr>
          </a:p>
          <a:p>
            <a:pPr marL="514350" indent="-514350" algn="just">
              <a:buAutoNum type="alphaLcParenR"/>
            </a:pPr>
            <a:endParaRPr lang="it-IT" sz="2800" dirty="0" smtClean="0">
              <a:solidFill>
                <a:srgbClr val="FFFF00"/>
              </a:solidFill>
            </a:endParaRPr>
          </a:p>
          <a:p>
            <a:pPr marL="514350" indent="-514350" algn="just">
              <a:buAutoNum type="alphaLcParenR"/>
            </a:pPr>
            <a:r>
              <a:rPr lang="it-IT" sz="2800" dirty="0" smtClean="0">
                <a:solidFill>
                  <a:srgbClr val="FFFF00"/>
                </a:solidFill>
              </a:rPr>
              <a:t>verifica </a:t>
            </a:r>
            <a:r>
              <a:rPr lang="it-IT" sz="2800" dirty="0">
                <a:solidFill>
                  <a:srgbClr val="FFFF00"/>
                </a:solidFill>
              </a:rPr>
              <a:t>(post-test) il cui risultato determina la scelta didattica successiva, cioè o passare al successivo </a:t>
            </a:r>
            <a:r>
              <a:rPr lang="it-IT" sz="2800" dirty="0" smtClean="0">
                <a:solidFill>
                  <a:srgbClr val="FFFF00"/>
                </a:solidFill>
              </a:rPr>
              <a:t>modulo, </a:t>
            </a:r>
            <a:r>
              <a:rPr lang="it-IT" sz="2800" dirty="0">
                <a:solidFill>
                  <a:srgbClr val="FFFF00"/>
                </a:solidFill>
              </a:rPr>
              <a:t>o integrare e correggere con un’unità didattica di </a:t>
            </a:r>
            <a:r>
              <a:rPr lang="it-IT" sz="2800" dirty="0" smtClean="0">
                <a:solidFill>
                  <a:srgbClr val="FFFF00"/>
                </a:solidFill>
              </a:rPr>
              <a:t>sostegno.</a:t>
            </a:r>
            <a:endParaRPr lang="it-IT" sz="2800" dirty="0">
              <a:solidFill>
                <a:srgbClr val="FFFF00"/>
              </a:solidFill>
            </a:endParaRPr>
          </a:p>
        </p:txBody>
      </p:sp>
    </p:spTree>
    <p:extLst>
      <p:ext uri="{BB962C8B-B14F-4D97-AF65-F5344CB8AC3E}">
        <p14:creationId xmlns:p14="http://schemas.microsoft.com/office/powerpoint/2010/main" val="108298501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1" name="object 3"/>
          <p:cNvSpPr txBox="1">
            <a:spLocks noChangeArrowheads="1"/>
          </p:cNvSpPr>
          <p:nvPr/>
        </p:nvSpPr>
        <p:spPr bwMode="auto">
          <a:xfrm>
            <a:off x="107504" y="980728"/>
            <a:ext cx="8856983" cy="5677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3180" rIns="0" bIns="0">
            <a:spAutoFit/>
          </a:bodyPr>
          <a:lstStyle>
            <a:lvl1pPr marL="184150" indent="-171450">
              <a:tabLst>
                <a:tab pos="184150" algn="l"/>
              </a:tabLst>
              <a:defRPr>
                <a:solidFill>
                  <a:schemeClr val="tx1"/>
                </a:solidFill>
                <a:latin typeface="Calibri" panose="020F0502020204030204" pitchFamily="34" charset="0"/>
              </a:defRPr>
            </a:lvl1pPr>
            <a:lvl2pPr marL="742950" indent="-285750">
              <a:tabLst>
                <a:tab pos="184150" algn="l"/>
              </a:tabLst>
              <a:defRPr>
                <a:solidFill>
                  <a:schemeClr val="tx1"/>
                </a:solidFill>
                <a:latin typeface="Calibri" panose="020F0502020204030204" pitchFamily="34" charset="0"/>
              </a:defRPr>
            </a:lvl2pPr>
            <a:lvl3pPr marL="1143000" indent="-228600">
              <a:tabLst>
                <a:tab pos="184150" algn="l"/>
              </a:tabLst>
              <a:defRPr>
                <a:solidFill>
                  <a:schemeClr val="tx1"/>
                </a:solidFill>
                <a:latin typeface="Calibri" panose="020F0502020204030204" pitchFamily="34" charset="0"/>
              </a:defRPr>
            </a:lvl3pPr>
            <a:lvl4pPr marL="1600200" indent="-228600">
              <a:tabLst>
                <a:tab pos="184150" algn="l"/>
              </a:tabLst>
              <a:defRPr>
                <a:solidFill>
                  <a:schemeClr val="tx1"/>
                </a:solidFill>
                <a:latin typeface="Calibri" panose="020F0502020204030204" pitchFamily="34" charset="0"/>
              </a:defRPr>
            </a:lvl4pPr>
            <a:lvl5pPr marL="2057400" indent="-228600">
              <a:tabLst>
                <a:tab pos="18415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9pPr>
          </a:lstStyle>
          <a:p>
            <a:pPr marL="12700" indent="0" algn="just">
              <a:lnSpc>
                <a:spcPct val="90000"/>
              </a:lnSpc>
              <a:spcBef>
                <a:spcPts val="338"/>
              </a:spcBef>
            </a:pPr>
            <a:r>
              <a:rPr lang="it-IT" altLang="it-IT" sz="2800" dirty="0">
                <a:solidFill>
                  <a:srgbClr val="FFFF00"/>
                </a:solidFill>
                <a:latin typeface="+mn-lt"/>
                <a:cs typeface="Arial" panose="020B0604020202020204" pitchFamily="34" charset="0"/>
              </a:rPr>
              <a:t>L'espressione "ambiente di apprendimento" è oggi molto usata nel  lessico delle scienze dell'educazione. La sua diffusione è avvenuta in  concomitanza con il cambiamento di prospettiva che, da un ventennio a  questa parte, è stato registrato in campo psico-pedagogico.</a:t>
            </a:r>
          </a:p>
          <a:p>
            <a:pPr marL="0" indent="0" algn="just">
              <a:lnSpc>
                <a:spcPct val="90000"/>
              </a:lnSpc>
              <a:spcBef>
                <a:spcPts val="800"/>
              </a:spcBef>
              <a:tabLst/>
            </a:pPr>
            <a:r>
              <a:rPr lang="it-IT" altLang="it-IT" sz="2800" dirty="0">
                <a:solidFill>
                  <a:srgbClr val="FFFF00"/>
                </a:solidFill>
                <a:latin typeface="+mn-lt"/>
                <a:cs typeface="Arial" panose="020B0604020202020204" pitchFamily="34" charset="0"/>
              </a:rPr>
              <a:t>Si parla in proposito del passaggio dal </a:t>
            </a:r>
            <a:r>
              <a:rPr lang="it-IT" altLang="it-IT" sz="2800" i="1" dirty="0">
                <a:solidFill>
                  <a:srgbClr val="FFFF00"/>
                </a:solidFill>
                <a:latin typeface="+mn-lt"/>
                <a:ea typeface="Trebuchet MS" panose="020B0603020202020204" pitchFamily="34" charset="0"/>
                <a:cs typeface="Trebuchet MS" panose="020B0603020202020204" pitchFamily="34" charset="0"/>
              </a:rPr>
              <a:t>paradigma dell'insegnamento </a:t>
            </a:r>
            <a:r>
              <a:rPr lang="it-IT" altLang="it-IT" sz="2800" dirty="0">
                <a:solidFill>
                  <a:srgbClr val="FFFF00"/>
                </a:solidFill>
                <a:latin typeface="+mn-lt"/>
                <a:cs typeface="Arial" panose="020B0604020202020204" pitchFamily="34" charset="0"/>
              </a:rPr>
              <a:t>a  quello </a:t>
            </a:r>
            <a:r>
              <a:rPr lang="it-IT" altLang="it-IT" sz="2800" i="1" dirty="0">
                <a:solidFill>
                  <a:srgbClr val="FFFF00"/>
                </a:solidFill>
                <a:latin typeface="+mn-lt"/>
                <a:ea typeface="Trebuchet MS" panose="020B0603020202020204" pitchFamily="34" charset="0"/>
                <a:cs typeface="Trebuchet MS" panose="020B0603020202020204" pitchFamily="34" charset="0"/>
              </a:rPr>
              <a:t>dell'apprendimento: </a:t>
            </a:r>
            <a:r>
              <a:rPr lang="it-IT" altLang="it-IT" sz="2800" dirty="0">
                <a:solidFill>
                  <a:srgbClr val="FFFF00"/>
                </a:solidFill>
                <a:latin typeface="+mn-lt"/>
                <a:cs typeface="Arial" panose="020B0604020202020204" pitchFamily="34" charset="0"/>
              </a:rPr>
              <a:t>da una visione incentrata  sull'insegnamento </a:t>
            </a:r>
            <a:r>
              <a:rPr lang="it-IT" altLang="it-IT" sz="2800" i="1" dirty="0">
                <a:solidFill>
                  <a:srgbClr val="FFFF00"/>
                </a:solidFill>
                <a:latin typeface="+mn-lt"/>
                <a:ea typeface="Trebuchet MS" panose="020B0603020202020204" pitchFamily="34" charset="0"/>
                <a:cs typeface="Trebuchet MS" panose="020B0603020202020204" pitchFamily="34" charset="0"/>
              </a:rPr>
              <a:t>(che cosa insegnare) </a:t>
            </a:r>
            <a:r>
              <a:rPr lang="it-IT" altLang="it-IT" sz="2800" dirty="0">
                <a:solidFill>
                  <a:srgbClr val="FFFF00"/>
                </a:solidFill>
                <a:latin typeface="+mn-lt"/>
                <a:cs typeface="Arial" panose="020B0604020202020204" pitchFamily="34" charset="0"/>
              </a:rPr>
              <a:t>si è passati ad una prospettiva  focalizzata sul soggetto che apprende e quindi sui suoi processi.  </a:t>
            </a:r>
            <a:endParaRPr lang="it-IT" altLang="it-IT" sz="2800" dirty="0" smtClean="0">
              <a:solidFill>
                <a:srgbClr val="FFFF00"/>
              </a:solidFill>
              <a:latin typeface="+mn-lt"/>
              <a:cs typeface="Arial" panose="020B0604020202020204" pitchFamily="34" charset="0"/>
            </a:endParaRPr>
          </a:p>
          <a:p>
            <a:pPr marL="12700" indent="0" algn="just">
              <a:lnSpc>
                <a:spcPct val="90000"/>
              </a:lnSpc>
              <a:spcBef>
                <a:spcPts val="800"/>
              </a:spcBef>
            </a:pPr>
            <a:r>
              <a:rPr lang="it-IT" altLang="it-IT" sz="2800" dirty="0">
                <a:solidFill>
                  <a:srgbClr val="FFFF00"/>
                </a:solidFill>
                <a:cs typeface="Arial" panose="020B0604020202020204" pitchFamily="34" charset="0"/>
              </a:rPr>
              <a:t>In un'accezione molto ampia, l'ambiente di apprendimento può essere  inteso come luogo fisico o virtuale, ma anche come spazio mentale e  culturale, organizzativo ed emotivo/affettivo insieme</a:t>
            </a:r>
            <a:r>
              <a:rPr lang="it-IT" altLang="it-IT" sz="2800" dirty="0" smtClean="0">
                <a:solidFill>
                  <a:srgbClr val="FFFF00"/>
                </a:solidFill>
                <a:cs typeface="Arial" panose="020B0604020202020204" pitchFamily="34" charset="0"/>
              </a:rPr>
              <a:t>.</a:t>
            </a:r>
            <a:endParaRPr lang="it-IT" altLang="it-IT" sz="2800" dirty="0">
              <a:solidFill>
                <a:srgbClr val="FFFF00"/>
              </a:solidFill>
              <a:cs typeface="Arial" panose="020B0604020202020204" pitchFamily="34" charset="0"/>
            </a:endParaRPr>
          </a:p>
        </p:txBody>
      </p:sp>
    </p:spTree>
    <p:extLst>
      <p:ext uri="{BB962C8B-B14F-4D97-AF65-F5344CB8AC3E}">
        <p14:creationId xmlns:p14="http://schemas.microsoft.com/office/powerpoint/2010/main" val="335754389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object 2"/>
          <p:cNvSpPr txBox="1">
            <a:spLocks noChangeArrowheads="1"/>
          </p:cNvSpPr>
          <p:nvPr/>
        </p:nvSpPr>
        <p:spPr bwMode="auto">
          <a:xfrm>
            <a:off x="107504" y="35097"/>
            <a:ext cx="8856984" cy="4126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3180" rIns="0" bIns="0">
            <a:spAutoFit/>
          </a:bodyPr>
          <a:lstStyle>
            <a:lvl1pPr marL="184150" indent="-171450">
              <a:tabLst>
                <a:tab pos="184150" algn="l"/>
              </a:tabLst>
              <a:defRPr>
                <a:solidFill>
                  <a:schemeClr val="tx1"/>
                </a:solidFill>
                <a:latin typeface="Calibri" panose="020F0502020204030204" pitchFamily="34" charset="0"/>
              </a:defRPr>
            </a:lvl1pPr>
            <a:lvl2pPr marL="742950" indent="-285750">
              <a:tabLst>
                <a:tab pos="184150" algn="l"/>
              </a:tabLst>
              <a:defRPr>
                <a:solidFill>
                  <a:schemeClr val="tx1"/>
                </a:solidFill>
                <a:latin typeface="Calibri" panose="020F0502020204030204" pitchFamily="34" charset="0"/>
              </a:defRPr>
            </a:lvl2pPr>
            <a:lvl3pPr marL="1143000" indent="-228600">
              <a:tabLst>
                <a:tab pos="184150" algn="l"/>
              </a:tabLst>
              <a:defRPr>
                <a:solidFill>
                  <a:schemeClr val="tx1"/>
                </a:solidFill>
                <a:latin typeface="Calibri" panose="020F0502020204030204" pitchFamily="34" charset="0"/>
              </a:defRPr>
            </a:lvl3pPr>
            <a:lvl4pPr marL="1600200" indent="-228600">
              <a:tabLst>
                <a:tab pos="184150" algn="l"/>
              </a:tabLst>
              <a:defRPr>
                <a:solidFill>
                  <a:schemeClr val="tx1"/>
                </a:solidFill>
                <a:latin typeface="Calibri" panose="020F0502020204030204" pitchFamily="34" charset="0"/>
              </a:defRPr>
            </a:lvl4pPr>
            <a:lvl5pPr marL="2057400" indent="-228600">
              <a:tabLst>
                <a:tab pos="18415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9pPr>
          </a:lstStyle>
          <a:p>
            <a:pPr marL="0" indent="0" algn="just">
              <a:lnSpc>
                <a:spcPct val="90000"/>
              </a:lnSpc>
              <a:spcBef>
                <a:spcPts val="800"/>
              </a:spcBef>
              <a:tabLst/>
            </a:pPr>
            <a:r>
              <a:rPr lang="it-IT" altLang="it-IT" sz="2800" dirty="0" smtClean="0">
                <a:solidFill>
                  <a:srgbClr val="FFFF00"/>
                </a:solidFill>
                <a:latin typeface="+mn-lt"/>
                <a:cs typeface="Arial" panose="020B0604020202020204" pitchFamily="34" charset="0"/>
              </a:rPr>
              <a:t>Il </a:t>
            </a:r>
            <a:r>
              <a:rPr lang="it-IT" altLang="it-IT" sz="2800" dirty="0">
                <a:solidFill>
                  <a:srgbClr val="FFFF00"/>
                </a:solidFill>
                <a:latin typeface="+mn-lt"/>
                <a:cs typeface="Arial" panose="020B0604020202020204" pitchFamily="34" charset="0"/>
              </a:rPr>
              <a:t>termine ambiente, dal latino </a:t>
            </a:r>
            <a:r>
              <a:rPr lang="it-IT" altLang="it-IT" sz="2800" i="1" dirty="0">
                <a:solidFill>
                  <a:srgbClr val="FFFF00"/>
                </a:solidFill>
                <a:latin typeface="+mn-lt"/>
                <a:ea typeface="Trebuchet MS" panose="020B0603020202020204" pitchFamily="34" charset="0"/>
                <a:cs typeface="Trebuchet MS" panose="020B0603020202020204" pitchFamily="34" charset="0"/>
              </a:rPr>
              <a:t>ambire </a:t>
            </a:r>
            <a:r>
              <a:rPr lang="it-IT" altLang="it-IT" sz="2800" dirty="0">
                <a:solidFill>
                  <a:srgbClr val="FFFF00"/>
                </a:solidFill>
                <a:latin typeface="+mn-lt"/>
                <a:cs typeface="Arial" panose="020B0604020202020204" pitchFamily="34" charset="0"/>
              </a:rPr>
              <a:t>"andare intorno, circondare",  potrebbe dare l'idea degli elementi che delimitano i contorni dello  spazio in cui ha luogo l'apprendimento. </a:t>
            </a:r>
            <a:endParaRPr lang="it-IT" altLang="it-IT" sz="2800" dirty="0" smtClean="0">
              <a:solidFill>
                <a:srgbClr val="FFFF00"/>
              </a:solidFill>
              <a:latin typeface="+mn-lt"/>
              <a:cs typeface="Arial" panose="020B0604020202020204" pitchFamily="34" charset="0"/>
            </a:endParaRPr>
          </a:p>
          <a:p>
            <a:pPr marL="0" indent="0" algn="just">
              <a:lnSpc>
                <a:spcPct val="90000"/>
              </a:lnSpc>
              <a:spcBef>
                <a:spcPts val="800"/>
              </a:spcBef>
              <a:tabLst/>
            </a:pPr>
            <a:r>
              <a:rPr lang="it-IT" altLang="it-IT" sz="2800" dirty="0" smtClean="0">
                <a:solidFill>
                  <a:srgbClr val="FFFF00"/>
                </a:solidFill>
                <a:latin typeface="+mn-lt"/>
                <a:cs typeface="Arial" panose="020B0604020202020204" pitchFamily="34" charset="0"/>
              </a:rPr>
              <a:t>È </a:t>
            </a:r>
            <a:r>
              <a:rPr lang="it-IT" altLang="it-IT" sz="2800" dirty="0">
                <a:solidFill>
                  <a:srgbClr val="FFFF00"/>
                </a:solidFill>
                <a:latin typeface="+mn-lt"/>
                <a:cs typeface="Arial" panose="020B0604020202020204" pitchFamily="34" charset="0"/>
              </a:rPr>
              <a:t>vero, però, che, se guardiamo  alla conoscenza e al modo in cui si costruisce, non possiamo prendere in  considerazione soltanto lo spazio; dobbiamo osservare l'insieme delle  componenti presenti nella situazione in cui vengono messi in atto i  processi di apprendimento</a:t>
            </a:r>
            <a:r>
              <a:rPr lang="it-IT" altLang="it-IT" sz="2800" dirty="0" smtClean="0">
                <a:solidFill>
                  <a:srgbClr val="FFFF00"/>
                </a:solidFill>
                <a:latin typeface="+mn-lt"/>
                <a:cs typeface="Arial" panose="020B0604020202020204" pitchFamily="34" charset="0"/>
              </a:rPr>
              <a:t>.</a:t>
            </a:r>
          </a:p>
          <a:p>
            <a:pPr marL="12700" indent="0" algn="just">
              <a:lnSpc>
                <a:spcPct val="90000"/>
              </a:lnSpc>
              <a:spcBef>
                <a:spcPts val="800"/>
              </a:spcBef>
            </a:pPr>
            <a:endParaRPr lang="it-IT" altLang="it-IT" sz="2800" dirty="0" smtClean="0">
              <a:solidFill>
                <a:srgbClr val="FFFF00"/>
              </a:solidFill>
              <a:latin typeface="+mn-lt"/>
              <a:cs typeface="Arial" panose="020B0604020202020204" pitchFamily="34" charset="0"/>
            </a:endParaRPr>
          </a:p>
        </p:txBody>
      </p:sp>
    </p:spTree>
    <p:extLst>
      <p:ext uri="{BB962C8B-B14F-4D97-AF65-F5344CB8AC3E}">
        <p14:creationId xmlns:p14="http://schemas.microsoft.com/office/powerpoint/2010/main" val="85750369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3" y="476672"/>
            <a:ext cx="8784975" cy="3939540"/>
          </a:xfrm>
          <a:prstGeom prst="rect">
            <a:avLst/>
          </a:prstGeom>
        </p:spPr>
        <p:txBody>
          <a:bodyPr wrap="square">
            <a:spAutoFit/>
          </a:bodyPr>
          <a:lstStyle/>
          <a:p>
            <a:pPr algn="just"/>
            <a:endParaRPr lang="it-IT" dirty="0"/>
          </a:p>
          <a:p>
            <a:pPr algn="just"/>
            <a:endParaRPr lang="it-IT" dirty="0" smtClean="0"/>
          </a:p>
          <a:p>
            <a:pPr algn="just"/>
            <a:r>
              <a:rPr lang="it-IT" sz="2800" dirty="0" smtClean="0">
                <a:solidFill>
                  <a:srgbClr val="FFFF00"/>
                </a:solidFill>
              </a:rPr>
              <a:t>Gli </a:t>
            </a:r>
            <a:r>
              <a:rPr lang="it-IT" sz="2800" dirty="0">
                <a:solidFill>
                  <a:srgbClr val="FFFF00"/>
                </a:solidFill>
              </a:rPr>
              <a:t>“ambienti di apprendimento” sono l’approccio didattico adeguato  quando si vuole promuovere un “apprendimento significativo” piuttosto  che uno meccanico, quando si persegue la comprensione e non la  memorizzazione, la produzione di conoscenza invece che la sua mera  riproduzione, l’utilizzo dei contenuti didattici piuttosto che la loro  ripetizione.</a:t>
            </a:r>
          </a:p>
          <a:p>
            <a:endParaRPr lang="it-IT" dirty="0"/>
          </a:p>
        </p:txBody>
      </p:sp>
    </p:spTree>
    <p:extLst>
      <p:ext uri="{BB962C8B-B14F-4D97-AF65-F5344CB8AC3E}">
        <p14:creationId xmlns:p14="http://schemas.microsoft.com/office/powerpoint/2010/main" val="2456098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44704"/>
            <a:ext cx="8712968" cy="6301725"/>
          </a:xfrm>
          <a:prstGeom prst="rect">
            <a:avLst/>
          </a:prstGeom>
        </p:spPr>
        <p:txBody>
          <a:bodyPr wrap="square">
            <a:spAutoFit/>
          </a:bodyPr>
          <a:lstStyle/>
          <a:p>
            <a:pPr marL="12700" lvl="0" algn="just">
              <a:lnSpc>
                <a:spcPct val="90000"/>
              </a:lnSpc>
              <a:spcBef>
                <a:spcPts val="338"/>
              </a:spcBef>
            </a:pPr>
            <a:r>
              <a:rPr lang="it-IT" altLang="it-IT" sz="2800" dirty="0">
                <a:solidFill>
                  <a:srgbClr val="FFFF00"/>
                </a:solidFill>
                <a:cs typeface="Arial" panose="020B0604020202020204" pitchFamily="34" charset="0"/>
              </a:rPr>
              <a:t>Possiamo pertanto provare a definire l'ambiente di apprendimento come  un contesto di attività strutturate, "intenzionalmente" predisposto  dall'insegnante, in cui si organizza l'insegnamento affinché il processo di  apprendimento che si intende promuovere avvenga secondo le modalità  attese: ambiente, perciò, come "spazio d'azione" creato per stimolare e  sostenere la costruzione di conoscenze, abilità, motivazioni,  atteggiamenti. </a:t>
            </a:r>
            <a:endParaRPr lang="it-IT" altLang="it-IT" sz="2800" dirty="0" smtClean="0">
              <a:solidFill>
                <a:srgbClr val="FFFF00"/>
              </a:solidFill>
              <a:cs typeface="Arial" panose="020B0604020202020204" pitchFamily="34" charset="0"/>
            </a:endParaRPr>
          </a:p>
          <a:p>
            <a:pPr marL="12700" lvl="0" algn="just">
              <a:lnSpc>
                <a:spcPct val="90000"/>
              </a:lnSpc>
              <a:spcBef>
                <a:spcPts val="338"/>
              </a:spcBef>
            </a:pPr>
            <a:endParaRPr lang="it-IT" altLang="it-IT" sz="2800" dirty="0">
              <a:solidFill>
                <a:srgbClr val="FFFF00"/>
              </a:solidFill>
              <a:cs typeface="Arial" panose="020B0604020202020204" pitchFamily="34" charset="0"/>
            </a:endParaRPr>
          </a:p>
          <a:p>
            <a:pPr marL="12700" lvl="0" algn="just">
              <a:lnSpc>
                <a:spcPct val="90000"/>
              </a:lnSpc>
              <a:spcBef>
                <a:spcPts val="338"/>
              </a:spcBef>
            </a:pPr>
            <a:r>
              <a:rPr lang="it-IT" altLang="it-IT" sz="2800" dirty="0" smtClean="0">
                <a:solidFill>
                  <a:srgbClr val="FFFF00"/>
                </a:solidFill>
                <a:cs typeface="Arial" panose="020B0604020202020204" pitchFamily="34" charset="0"/>
              </a:rPr>
              <a:t>In </a:t>
            </a:r>
            <a:r>
              <a:rPr lang="it-IT" altLang="it-IT" sz="2800" dirty="0">
                <a:solidFill>
                  <a:srgbClr val="FFFF00"/>
                </a:solidFill>
                <a:cs typeface="Arial" panose="020B0604020202020204" pitchFamily="34" charset="0"/>
              </a:rPr>
              <a:t>tale "spazio d'azione" si verificano interazioni e scambi  tra allievi, oggetti del sapere e insegnanti, sulla base di scopi e interessi  comuni, e gli allievi hanno modo di fare esperienze significative sul piano cognitivo, affettivo/emotivo, interpersonale/sociale.</a:t>
            </a:r>
          </a:p>
          <a:p>
            <a:pPr marL="12700" lvl="0" algn="just">
              <a:lnSpc>
                <a:spcPct val="90000"/>
              </a:lnSpc>
              <a:spcBef>
                <a:spcPts val="338"/>
              </a:spcBef>
            </a:pPr>
            <a:endParaRPr lang="it-IT" altLang="it-IT"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66664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7504" y="260648"/>
            <a:ext cx="8712968" cy="4514697"/>
          </a:xfrm>
          <a:prstGeom prst="rect">
            <a:avLst/>
          </a:prstGeom>
        </p:spPr>
        <p:txBody>
          <a:bodyPr wrap="square" lIns="0" tIns="84455" rIns="0" bIns="0">
            <a:spAutoFit/>
          </a:bodyPr>
          <a:lstStyle/>
          <a:p>
            <a:pPr marL="12700" algn="just">
              <a:spcBef>
                <a:spcPts val="665"/>
              </a:spcBef>
              <a:tabLst>
                <a:tab pos="185420" algn="l"/>
              </a:tabLst>
              <a:defRPr/>
            </a:pPr>
            <a:r>
              <a:rPr lang="it-IT" sz="2800" b="1" spc="-160" dirty="0">
                <a:solidFill>
                  <a:srgbClr val="FFFF00"/>
                </a:solidFill>
                <a:latin typeface="Arial"/>
                <a:cs typeface="Arial"/>
              </a:rPr>
              <a:t>C</a:t>
            </a:r>
            <a:r>
              <a:rPr sz="2800" b="1" spc="-135" dirty="0" err="1" smtClean="0">
                <a:solidFill>
                  <a:srgbClr val="FFFF00"/>
                </a:solidFill>
                <a:latin typeface="Arial"/>
                <a:cs typeface="Arial"/>
              </a:rPr>
              <a:t>ostruire</a:t>
            </a:r>
            <a:r>
              <a:rPr sz="2800" b="1" spc="-135" dirty="0" smtClean="0">
                <a:solidFill>
                  <a:srgbClr val="FFFF00"/>
                </a:solidFill>
                <a:latin typeface="Arial"/>
                <a:cs typeface="Arial"/>
              </a:rPr>
              <a:t> </a:t>
            </a:r>
            <a:r>
              <a:rPr sz="2800" b="1" spc="-150" dirty="0">
                <a:solidFill>
                  <a:srgbClr val="FFFF00"/>
                </a:solidFill>
                <a:latin typeface="Arial"/>
                <a:cs typeface="Arial"/>
              </a:rPr>
              <a:t>un </a:t>
            </a:r>
            <a:r>
              <a:rPr sz="2800" b="1" spc="-110" dirty="0">
                <a:solidFill>
                  <a:srgbClr val="FFFF00"/>
                </a:solidFill>
                <a:latin typeface="Arial"/>
                <a:cs typeface="Arial"/>
              </a:rPr>
              <a:t>ambiente </a:t>
            </a:r>
            <a:r>
              <a:rPr sz="2800" b="1" spc="-105" dirty="0">
                <a:solidFill>
                  <a:srgbClr val="FFFF00"/>
                </a:solidFill>
                <a:latin typeface="Arial"/>
                <a:cs typeface="Arial"/>
              </a:rPr>
              <a:t>di </a:t>
            </a:r>
            <a:r>
              <a:rPr sz="2800" b="1" spc="-120" dirty="0">
                <a:solidFill>
                  <a:srgbClr val="FFFF00"/>
                </a:solidFill>
                <a:latin typeface="Arial"/>
                <a:cs typeface="Arial"/>
              </a:rPr>
              <a:t>apprendimento </a:t>
            </a:r>
            <a:r>
              <a:rPr sz="2800" b="1" spc="-135" dirty="0" err="1">
                <a:solidFill>
                  <a:srgbClr val="FFFF00"/>
                </a:solidFill>
                <a:latin typeface="Arial"/>
                <a:cs typeface="Arial"/>
              </a:rPr>
              <a:t>efficace</a:t>
            </a:r>
            <a:r>
              <a:rPr sz="2800" b="1" spc="10" dirty="0">
                <a:solidFill>
                  <a:srgbClr val="FFFF00"/>
                </a:solidFill>
                <a:latin typeface="Arial"/>
                <a:cs typeface="Arial"/>
              </a:rPr>
              <a:t> </a:t>
            </a:r>
            <a:endParaRPr lang="it-IT" sz="2800" b="1" spc="10" dirty="0" smtClean="0">
              <a:solidFill>
                <a:srgbClr val="FFFF00"/>
              </a:solidFill>
              <a:latin typeface="Arial"/>
              <a:cs typeface="Arial"/>
            </a:endParaRPr>
          </a:p>
          <a:p>
            <a:pPr marL="12700" algn="just">
              <a:spcBef>
                <a:spcPts val="665"/>
              </a:spcBef>
              <a:tabLst>
                <a:tab pos="185420" algn="l"/>
              </a:tabLst>
              <a:defRPr/>
            </a:pPr>
            <a:endParaRPr sz="2800" dirty="0">
              <a:solidFill>
                <a:srgbClr val="FFFF00"/>
              </a:solidFill>
              <a:latin typeface="Arial"/>
              <a:cs typeface="Arial"/>
            </a:endParaRPr>
          </a:p>
          <a:p>
            <a:pPr marL="355600" indent="-342900" algn="just">
              <a:spcBef>
                <a:spcPts val="565"/>
              </a:spcBef>
              <a:buSzPct val="95000"/>
              <a:buFont typeface="Arial" panose="020B0604020202020204" pitchFamily="34" charset="0"/>
              <a:buChar char="•"/>
              <a:tabLst>
                <a:tab pos="240665" algn="l"/>
              </a:tabLst>
              <a:defRPr/>
            </a:pPr>
            <a:r>
              <a:rPr sz="2800" spc="-105" dirty="0">
                <a:solidFill>
                  <a:srgbClr val="FFFF00"/>
                </a:solidFill>
                <a:cs typeface="Arial"/>
              </a:rPr>
              <a:t>Favorire </a:t>
            </a:r>
            <a:r>
              <a:rPr sz="2800" spc="-80" dirty="0">
                <a:solidFill>
                  <a:srgbClr val="FFFF00"/>
                </a:solidFill>
                <a:cs typeface="Arial"/>
              </a:rPr>
              <a:t>l’esplorazione </a:t>
            </a:r>
            <a:r>
              <a:rPr sz="2800" spc="-120" dirty="0">
                <a:solidFill>
                  <a:srgbClr val="FFFF00"/>
                </a:solidFill>
                <a:cs typeface="Arial"/>
              </a:rPr>
              <a:t>e </a:t>
            </a:r>
            <a:r>
              <a:rPr sz="2800" spc="-70" dirty="0">
                <a:solidFill>
                  <a:srgbClr val="FFFF00"/>
                </a:solidFill>
                <a:cs typeface="Arial"/>
              </a:rPr>
              <a:t>la</a:t>
            </a:r>
            <a:r>
              <a:rPr sz="2800" spc="-100" dirty="0">
                <a:solidFill>
                  <a:srgbClr val="FFFF00"/>
                </a:solidFill>
                <a:cs typeface="Arial"/>
              </a:rPr>
              <a:t> </a:t>
            </a:r>
            <a:r>
              <a:rPr sz="2800" spc="-85" dirty="0">
                <a:solidFill>
                  <a:srgbClr val="FFFF00"/>
                </a:solidFill>
                <a:cs typeface="Arial"/>
              </a:rPr>
              <a:t>scoperta</a:t>
            </a:r>
            <a:endParaRPr sz="2800" dirty="0">
              <a:solidFill>
                <a:srgbClr val="FFFF00"/>
              </a:solidFill>
              <a:cs typeface="Arial"/>
            </a:endParaRPr>
          </a:p>
          <a:p>
            <a:pPr marL="355600" indent="-342900" algn="just">
              <a:spcBef>
                <a:spcPts val="555"/>
              </a:spcBef>
              <a:buSzPct val="95000"/>
              <a:buFont typeface="Arial" panose="020B0604020202020204" pitchFamily="34" charset="0"/>
              <a:buChar char="•"/>
              <a:tabLst>
                <a:tab pos="240665" algn="l"/>
              </a:tabLst>
              <a:defRPr/>
            </a:pPr>
            <a:r>
              <a:rPr sz="2800" spc="-110" dirty="0">
                <a:solidFill>
                  <a:srgbClr val="FFFF00"/>
                </a:solidFill>
                <a:cs typeface="Arial"/>
              </a:rPr>
              <a:t>Valorizzare </a:t>
            </a:r>
            <a:r>
              <a:rPr sz="2800" spc="-95" dirty="0">
                <a:solidFill>
                  <a:srgbClr val="FFFF00"/>
                </a:solidFill>
                <a:cs typeface="Arial"/>
              </a:rPr>
              <a:t>l’esperienza </a:t>
            </a:r>
            <a:r>
              <a:rPr sz="2800" spc="-120" dirty="0">
                <a:solidFill>
                  <a:srgbClr val="FFFF00"/>
                </a:solidFill>
                <a:cs typeface="Arial"/>
              </a:rPr>
              <a:t>e </a:t>
            </a:r>
            <a:r>
              <a:rPr sz="2800" spc="-50" dirty="0">
                <a:solidFill>
                  <a:srgbClr val="FFFF00"/>
                </a:solidFill>
                <a:cs typeface="Arial"/>
              </a:rPr>
              <a:t>le </a:t>
            </a:r>
            <a:r>
              <a:rPr sz="2800" spc="-130" dirty="0">
                <a:solidFill>
                  <a:srgbClr val="FFFF00"/>
                </a:solidFill>
                <a:cs typeface="Arial"/>
              </a:rPr>
              <a:t>conoscenze </a:t>
            </a:r>
            <a:r>
              <a:rPr sz="2800" spc="-65" dirty="0">
                <a:solidFill>
                  <a:srgbClr val="FFFF00"/>
                </a:solidFill>
                <a:cs typeface="Arial"/>
              </a:rPr>
              <a:t>degli</a:t>
            </a:r>
            <a:r>
              <a:rPr sz="2800" spc="-120" dirty="0">
                <a:solidFill>
                  <a:srgbClr val="FFFF00"/>
                </a:solidFill>
                <a:cs typeface="Arial"/>
              </a:rPr>
              <a:t> </a:t>
            </a:r>
            <a:r>
              <a:rPr sz="2800" spc="-50" dirty="0">
                <a:solidFill>
                  <a:srgbClr val="FFFF00"/>
                </a:solidFill>
                <a:cs typeface="Arial"/>
              </a:rPr>
              <a:t>alunni</a:t>
            </a:r>
            <a:endParaRPr sz="2800" dirty="0">
              <a:solidFill>
                <a:srgbClr val="FFFF00"/>
              </a:solidFill>
              <a:cs typeface="Arial"/>
            </a:endParaRPr>
          </a:p>
          <a:p>
            <a:pPr marL="355600" indent="-342900" algn="just">
              <a:spcBef>
                <a:spcPts val="565"/>
              </a:spcBef>
              <a:buSzPct val="95000"/>
              <a:buFont typeface="Arial" panose="020B0604020202020204" pitchFamily="34" charset="0"/>
              <a:buChar char="•"/>
              <a:tabLst>
                <a:tab pos="240665" algn="l"/>
              </a:tabLst>
              <a:defRPr/>
            </a:pPr>
            <a:r>
              <a:rPr sz="2800" spc="-50" dirty="0">
                <a:solidFill>
                  <a:srgbClr val="FFFF00"/>
                </a:solidFill>
                <a:cs typeface="Arial"/>
              </a:rPr>
              <a:t>Attuare </a:t>
            </a:r>
            <a:r>
              <a:rPr sz="2800" spc="-25" dirty="0">
                <a:solidFill>
                  <a:srgbClr val="FFFF00"/>
                </a:solidFill>
                <a:cs typeface="Arial"/>
              </a:rPr>
              <a:t>interventi </a:t>
            </a:r>
            <a:r>
              <a:rPr sz="2800" spc="-80" dirty="0">
                <a:solidFill>
                  <a:srgbClr val="FFFF00"/>
                </a:solidFill>
                <a:cs typeface="Arial"/>
              </a:rPr>
              <a:t>adeguati </a:t>
            </a:r>
            <a:r>
              <a:rPr sz="2800" spc="-60" dirty="0">
                <a:solidFill>
                  <a:srgbClr val="FFFF00"/>
                </a:solidFill>
                <a:cs typeface="Arial"/>
              </a:rPr>
              <a:t>nei </a:t>
            </a:r>
            <a:r>
              <a:rPr sz="2800" spc="-50" dirty="0">
                <a:solidFill>
                  <a:srgbClr val="FFFF00"/>
                </a:solidFill>
                <a:cs typeface="Arial"/>
              </a:rPr>
              <a:t>riguardi </a:t>
            </a:r>
            <a:r>
              <a:rPr sz="2800" spc="-60" dirty="0">
                <a:solidFill>
                  <a:srgbClr val="FFFF00"/>
                </a:solidFill>
                <a:cs typeface="Arial"/>
              </a:rPr>
              <a:t>delle</a:t>
            </a:r>
            <a:r>
              <a:rPr sz="2800" spc="-315" dirty="0">
                <a:solidFill>
                  <a:srgbClr val="FFFF00"/>
                </a:solidFill>
                <a:cs typeface="Arial"/>
              </a:rPr>
              <a:t> </a:t>
            </a:r>
            <a:r>
              <a:rPr sz="2800" spc="-70" dirty="0">
                <a:solidFill>
                  <a:srgbClr val="FFFF00"/>
                </a:solidFill>
                <a:cs typeface="Arial"/>
              </a:rPr>
              <a:t>diversità</a:t>
            </a:r>
            <a:endParaRPr sz="2800" dirty="0">
              <a:solidFill>
                <a:srgbClr val="FFFF00"/>
              </a:solidFill>
              <a:cs typeface="Arial"/>
            </a:endParaRPr>
          </a:p>
          <a:p>
            <a:pPr marL="355600" indent="-342900" algn="just">
              <a:spcBef>
                <a:spcPts val="560"/>
              </a:spcBef>
              <a:buSzPct val="95000"/>
              <a:buFont typeface="Arial" panose="020B0604020202020204" pitchFamily="34" charset="0"/>
              <a:buChar char="•"/>
              <a:tabLst>
                <a:tab pos="240665" algn="l"/>
              </a:tabLst>
              <a:defRPr/>
            </a:pPr>
            <a:r>
              <a:rPr sz="2800" spc="-140" dirty="0">
                <a:solidFill>
                  <a:srgbClr val="FFFF00"/>
                </a:solidFill>
                <a:cs typeface="Arial"/>
              </a:rPr>
              <a:t>Realizzare </a:t>
            </a:r>
            <a:r>
              <a:rPr sz="2800" spc="-15" dirty="0">
                <a:solidFill>
                  <a:srgbClr val="FFFF00"/>
                </a:solidFill>
                <a:cs typeface="Arial"/>
              </a:rPr>
              <a:t>attività </a:t>
            </a:r>
            <a:r>
              <a:rPr sz="2800" spc="-40" dirty="0">
                <a:solidFill>
                  <a:srgbClr val="FFFF00"/>
                </a:solidFill>
                <a:cs typeface="Arial"/>
              </a:rPr>
              <a:t>didattiche </a:t>
            </a:r>
            <a:r>
              <a:rPr sz="2800" spc="-25" dirty="0">
                <a:solidFill>
                  <a:srgbClr val="FFFF00"/>
                </a:solidFill>
                <a:cs typeface="Arial"/>
              </a:rPr>
              <a:t>in </a:t>
            </a:r>
            <a:r>
              <a:rPr sz="2800" spc="-50" dirty="0">
                <a:solidFill>
                  <a:srgbClr val="FFFF00"/>
                </a:solidFill>
                <a:cs typeface="Arial"/>
              </a:rPr>
              <a:t>forma </a:t>
            </a:r>
            <a:r>
              <a:rPr sz="2800" spc="-25" dirty="0">
                <a:solidFill>
                  <a:srgbClr val="FFFF00"/>
                </a:solidFill>
                <a:cs typeface="Arial"/>
              </a:rPr>
              <a:t>di</a:t>
            </a:r>
            <a:r>
              <a:rPr sz="2800" spc="-345" dirty="0">
                <a:solidFill>
                  <a:srgbClr val="FFFF00"/>
                </a:solidFill>
                <a:cs typeface="Arial"/>
              </a:rPr>
              <a:t> </a:t>
            </a:r>
            <a:r>
              <a:rPr sz="2800" spc="-40" dirty="0">
                <a:solidFill>
                  <a:srgbClr val="FFFF00"/>
                </a:solidFill>
                <a:cs typeface="Arial"/>
              </a:rPr>
              <a:t>laboratorio</a:t>
            </a:r>
            <a:endParaRPr sz="2800" dirty="0">
              <a:solidFill>
                <a:srgbClr val="FFFF00"/>
              </a:solidFill>
              <a:cs typeface="Arial"/>
            </a:endParaRPr>
          </a:p>
          <a:p>
            <a:pPr marL="355600" indent="-342900" algn="just">
              <a:spcBef>
                <a:spcPts val="555"/>
              </a:spcBef>
              <a:buSzPct val="95000"/>
              <a:buFont typeface="Arial" panose="020B0604020202020204" pitchFamily="34" charset="0"/>
              <a:buChar char="•"/>
              <a:tabLst>
                <a:tab pos="240665" algn="l"/>
              </a:tabLst>
              <a:defRPr/>
            </a:pPr>
            <a:r>
              <a:rPr sz="2800" spc="-95" dirty="0">
                <a:solidFill>
                  <a:srgbClr val="FFFF00"/>
                </a:solidFill>
                <a:cs typeface="Arial"/>
              </a:rPr>
              <a:t>Promuovere </a:t>
            </a:r>
            <a:r>
              <a:rPr sz="2800" spc="-70" dirty="0">
                <a:solidFill>
                  <a:srgbClr val="FFFF00"/>
                </a:solidFill>
                <a:cs typeface="Arial"/>
              </a:rPr>
              <a:t>la </a:t>
            </a:r>
            <a:r>
              <a:rPr sz="2800" spc="-130" dirty="0">
                <a:solidFill>
                  <a:srgbClr val="FFFF00"/>
                </a:solidFill>
                <a:cs typeface="Arial"/>
              </a:rPr>
              <a:t>consapevolezza </a:t>
            </a:r>
            <a:r>
              <a:rPr sz="2800" spc="-55" dirty="0">
                <a:solidFill>
                  <a:srgbClr val="FFFF00"/>
                </a:solidFill>
                <a:cs typeface="Arial"/>
              </a:rPr>
              <a:t>del </a:t>
            </a:r>
            <a:r>
              <a:rPr sz="2800" spc="-30" dirty="0">
                <a:solidFill>
                  <a:srgbClr val="FFFF00"/>
                </a:solidFill>
                <a:cs typeface="Arial"/>
              </a:rPr>
              <a:t>proprio </a:t>
            </a:r>
            <a:r>
              <a:rPr sz="2800" spc="-60" dirty="0">
                <a:solidFill>
                  <a:srgbClr val="FFFF00"/>
                </a:solidFill>
                <a:cs typeface="Arial"/>
              </a:rPr>
              <a:t>modo </a:t>
            </a:r>
            <a:r>
              <a:rPr sz="2800" spc="-25" dirty="0">
                <a:solidFill>
                  <a:srgbClr val="FFFF00"/>
                </a:solidFill>
                <a:cs typeface="Arial"/>
              </a:rPr>
              <a:t>di</a:t>
            </a:r>
            <a:r>
              <a:rPr sz="2800" spc="-300" dirty="0">
                <a:solidFill>
                  <a:srgbClr val="FFFF00"/>
                </a:solidFill>
                <a:cs typeface="Arial"/>
              </a:rPr>
              <a:t> </a:t>
            </a:r>
            <a:r>
              <a:rPr sz="2800" spc="-75" dirty="0">
                <a:solidFill>
                  <a:srgbClr val="FFFF00"/>
                </a:solidFill>
                <a:cs typeface="Arial"/>
              </a:rPr>
              <a:t>apprendere</a:t>
            </a:r>
            <a:endParaRPr sz="2800" dirty="0">
              <a:solidFill>
                <a:srgbClr val="FFFF00"/>
              </a:solidFill>
              <a:cs typeface="Arial"/>
            </a:endParaRPr>
          </a:p>
          <a:p>
            <a:pPr marL="355600" indent="-342900" algn="just">
              <a:spcBef>
                <a:spcPts val="565"/>
              </a:spcBef>
              <a:buSzPct val="95000"/>
              <a:buFont typeface="Arial" panose="020B0604020202020204" pitchFamily="34" charset="0"/>
              <a:buChar char="•"/>
              <a:tabLst>
                <a:tab pos="240665" algn="l"/>
              </a:tabLst>
              <a:defRPr/>
            </a:pPr>
            <a:r>
              <a:rPr sz="2800" spc="-90" dirty="0">
                <a:solidFill>
                  <a:srgbClr val="FFFF00"/>
                </a:solidFill>
                <a:cs typeface="Arial"/>
              </a:rPr>
              <a:t>Incoraggiare </a:t>
            </a:r>
            <a:r>
              <a:rPr sz="2800" spc="-55" dirty="0">
                <a:solidFill>
                  <a:srgbClr val="FFFF00"/>
                </a:solidFill>
                <a:cs typeface="Arial"/>
              </a:rPr>
              <a:t>l’apprendimento</a:t>
            </a:r>
            <a:r>
              <a:rPr sz="2800" spc="-150" dirty="0">
                <a:solidFill>
                  <a:srgbClr val="FFFF00"/>
                </a:solidFill>
                <a:cs typeface="Arial"/>
              </a:rPr>
              <a:t> </a:t>
            </a:r>
            <a:r>
              <a:rPr sz="2800" spc="-60" dirty="0">
                <a:solidFill>
                  <a:srgbClr val="FFFF00"/>
                </a:solidFill>
                <a:cs typeface="Arial"/>
              </a:rPr>
              <a:t>collaborativo</a:t>
            </a:r>
            <a:endParaRPr sz="2800" dirty="0">
              <a:solidFill>
                <a:srgbClr val="FFFF00"/>
              </a:solidFill>
              <a:cs typeface="Arial"/>
            </a:endParaRPr>
          </a:p>
        </p:txBody>
      </p:sp>
    </p:spTree>
    <p:extLst>
      <p:ext uri="{BB962C8B-B14F-4D97-AF65-F5344CB8AC3E}">
        <p14:creationId xmlns:p14="http://schemas.microsoft.com/office/powerpoint/2010/main" val="425113040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9992" y="188640"/>
            <a:ext cx="8568952" cy="505267"/>
          </a:xfrm>
        </p:spPr>
        <p:txBody>
          <a:bodyPr wrap="square" lIns="0" tIns="12700" rIns="0" bIns="0" rtlCol="0">
            <a:spAutoFit/>
          </a:bodyPr>
          <a:lstStyle/>
          <a:p>
            <a:pPr marL="12700">
              <a:lnSpc>
                <a:spcPct val="100000"/>
              </a:lnSpc>
              <a:spcBef>
                <a:spcPts val="100"/>
              </a:spcBef>
              <a:defRPr/>
            </a:pPr>
            <a:r>
              <a:rPr sz="3200" b="1" spc="-160" dirty="0">
                <a:solidFill>
                  <a:srgbClr val="FFFF00"/>
                </a:solidFill>
                <a:latin typeface="+mn-lt"/>
              </a:rPr>
              <a:t>Tipologie </a:t>
            </a:r>
            <a:r>
              <a:rPr sz="3200" b="1" spc="-155" dirty="0">
                <a:solidFill>
                  <a:srgbClr val="FFFF00"/>
                </a:solidFill>
                <a:latin typeface="+mn-lt"/>
              </a:rPr>
              <a:t>di ambienti di</a:t>
            </a:r>
            <a:r>
              <a:rPr sz="3200" b="1" spc="-445" dirty="0">
                <a:solidFill>
                  <a:srgbClr val="FFFF00"/>
                </a:solidFill>
                <a:latin typeface="+mn-lt"/>
              </a:rPr>
              <a:t> </a:t>
            </a:r>
            <a:r>
              <a:rPr lang="it-IT" sz="3200" b="1" spc="-445" dirty="0" smtClean="0">
                <a:solidFill>
                  <a:srgbClr val="FFFF00"/>
                </a:solidFill>
                <a:latin typeface="+mn-lt"/>
              </a:rPr>
              <a:t> </a:t>
            </a:r>
            <a:r>
              <a:rPr sz="3200" b="1" spc="-140" dirty="0" err="1" smtClean="0">
                <a:solidFill>
                  <a:srgbClr val="FFFF00"/>
                </a:solidFill>
                <a:latin typeface="+mn-lt"/>
              </a:rPr>
              <a:t>apprendimento</a:t>
            </a:r>
            <a:endParaRPr sz="3200" b="1" spc="-140" dirty="0">
              <a:solidFill>
                <a:srgbClr val="FFFF00"/>
              </a:solidFill>
              <a:latin typeface="+mn-lt"/>
            </a:endParaRPr>
          </a:p>
        </p:txBody>
      </p:sp>
      <p:sp>
        <p:nvSpPr>
          <p:cNvPr id="417795" name="object 3"/>
          <p:cNvSpPr txBox="1">
            <a:spLocks noChangeArrowheads="1"/>
          </p:cNvSpPr>
          <p:nvPr/>
        </p:nvSpPr>
        <p:spPr bwMode="auto">
          <a:xfrm>
            <a:off x="288318" y="1196752"/>
            <a:ext cx="8568952" cy="5132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83820" rIns="0" bIns="0">
            <a:spAutoFit/>
          </a:bodyPr>
          <a:lstStyle>
            <a:lvl1pPr marL="184150" indent="-171450">
              <a:tabLst>
                <a:tab pos="184150" algn="l"/>
              </a:tabLst>
              <a:defRPr>
                <a:solidFill>
                  <a:schemeClr val="tx1"/>
                </a:solidFill>
                <a:latin typeface="Calibri" panose="020F0502020204030204" pitchFamily="34" charset="0"/>
              </a:defRPr>
            </a:lvl1pPr>
            <a:lvl2pPr marL="742950" indent="-285750">
              <a:tabLst>
                <a:tab pos="184150" algn="l"/>
              </a:tabLst>
              <a:defRPr>
                <a:solidFill>
                  <a:schemeClr val="tx1"/>
                </a:solidFill>
                <a:latin typeface="Calibri" panose="020F0502020204030204" pitchFamily="34" charset="0"/>
              </a:defRPr>
            </a:lvl2pPr>
            <a:lvl3pPr marL="1143000" indent="-228600">
              <a:tabLst>
                <a:tab pos="184150" algn="l"/>
              </a:tabLst>
              <a:defRPr>
                <a:solidFill>
                  <a:schemeClr val="tx1"/>
                </a:solidFill>
                <a:latin typeface="Calibri" panose="020F0502020204030204" pitchFamily="34" charset="0"/>
              </a:defRPr>
            </a:lvl3pPr>
            <a:lvl4pPr marL="1600200" indent="-228600">
              <a:tabLst>
                <a:tab pos="184150" algn="l"/>
              </a:tabLst>
              <a:defRPr>
                <a:solidFill>
                  <a:schemeClr val="tx1"/>
                </a:solidFill>
                <a:latin typeface="Calibri" panose="020F0502020204030204" pitchFamily="34" charset="0"/>
              </a:defRPr>
            </a:lvl4pPr>
            <a:lvl5pPr marL="2057400" indent="-228600">
              <a:tabLst>
                <a:tab pos="18415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184150" algn="l"/>
              </a:tabLst>
              <a:defRPr>
                <a:solidFill>
                  <a:schemeClr val="tx1"/>
                </a:solidFill>
                <a:latin typeface="Calibri" panose="020F0502020204030204" pitchFamily="34" charset="0"/>
              </a:defRPr>
            </a:lvl9pPr>
          </a:lstStyle>
          <a:p>
            <a:pPr marL="12700" indent="0">
              <a:spcBef>
                <a:spcPts val="663"/>
              </a:spcBef>
            </a:pPr>
            <a:r>
              <a:rPr lang="it-IT" altLang="it-IT" sz="2800" dirty="0">
                <a:solidFill>
                  <a:srgbClr val="FFFF00"/>
                </a:solidFill>
                <a:latin typeface="+mn-lt"/>
                <a:cs typeface="Arial" panose="020B0604020202020204" pitchFamily="34" charset="0"/>
              </a:rPr>
              <a:t>Sono sostanzialmente tre:</a:t>
            </a:r>
          </a:p>
          <a:p>
            <a:pPr marL="355600" indent="-342900" algn="just">
              <a:spcBef>
                <a:spcPts val="838"/>
              </a:spcBef>
              <a:buFontTx/>
              <a:buChar char="-"/>
            </a:pPr>
            <a:r>
              <a:rPr lang="it-IT" altLang="it-IT" sz="2800" b="1" dirty="0" smtClean="0">
                <a:solidFill>
                  <a:srgbClr val="FFFF00"/>
                </a:solidFill>
                <a:latin typeface="+mn-lt"/>
                <a:cs typeface="Arial" panose="020B0604020202020204" pitchFamily="34" charset="0"/>
              </a:rPr>
              <a:t>ambienti </a:t>
            </a:r>
            <a:r>
              <a:rPr lang="it-IT" altLang="it-IT" sz="2800" b="1" dirty="0">
                <a:solidFill>
                  <a:srgbClr val="FFFF00"/>
                </a:solidFill>
                <a:latin typeface="+mn-lt"/>
                <a:cs typeface="Arial" panose="020B0604020202020204" pitchFamily="34" charset="0"/>
              </a:rPr>
              <a:t>di apprendimento </a:t>
            </a:r>
            <a:r>
              <a:rPr lang="it-IT" altLang="it-IT" sz="2800" b="1" dirty="0" smtClean="0">
                <a:solidFill>
                  <a:srgbClr val="FFFF00"/>
                </a:solidFill>
                <a:latin typeface="+mn-lt"/>
                <a:cs typeface="Arial" panose="020B0604020202020204" pitchFamily="34" charset="0"/>
              </a:rPr>
              <a:t>d’aula</a:t>
            </a:r>
            <a:r>
              <a:rPr lang="it-IT" altLang="it-IT" sz="2800" dirty="0" smtClean="0">
                <a:solidFill>
                  <a:srgbClr val="FFFF00"/>
                </a:solidFill>
                <a:latin typeface="+mn-lt"/>
                <a:cs typeface="Arial" panose="020B0604020202020204" pitchFamily="34" charset="0"/>
              </a:rPr>
              <a:t>: </a:t>
            </a:r>
            <a:r>
              <a:rPr lang="it-IT" altLang="it-IT" sz="2800" dirty="0">
                <a:solidFill>
                  <a:srgbClr val="FFFF00"/>
                </a:solidFill>
                <a:latin typeface="+mn-lt"/>
                <a:cs typeface="Arial" panose="020B0604020202020204" pitchFamily="34" charset="0"/>
              </a:rPr>
              <a:t>comprendono soprattutto ambienti  fisici. </a:t>
            </a:r>
            <a:r>
              <a:rPr lang="it-IT" altLang="it-IT" sz="2800" dirty="0" smtClean="0">
                <a:solidFill>
                  <a:srgbClr val="FFFF00"/>
                </a:solidFill>
                <a:latin typeface="+mn-lt"/>
                <a:cs typeface="Arial" panose="020B0604020202020204" pitchFamily="34" charset="0"/>
              </a:rPr>
              <a:t>Se </a:t>
            </a:r>
            <a:r>
              <a:rPr lang="it-IT" altLang="it-IT" sz="2800" dirty="0">
                <a:solidFill>
                  <a:srgbClr val="FFFF00"/>
                </a:solidFill>
                <a:latin typeface="+mn-lt"/>
                <a:cs typeface="Arial" panose="020B0604020202020204" pitchFamily="34" charset="0"/>
              </a:rPr>
              <a:t>concepita in modo opportuno, l’aula diventa un efficace ambiente  di </a:t>
            </a:r>
            <a:r>
              <a:rPr lang="it-IT" altLang="it-IT" sz="2800" dirty="0" smtClean="0">
                <a:solidFill>
                  <a:srgbClr val="FFFF00"/>
                </a:solidFill>
                <a:latin typeface="+mn-lt"/>
                <a:cs typeface="Arial" panose="020B0604020202020204" pitchFamily="34" charset="0"/>
              </a:rPr>
              <a:t>apprendimento e si </a:t>
            </a:r>
            <a:r>
              <a:rPr lang="it-IT" altLang="it-IT" sz="2800" dirty="0">
                <a:solidFill>
                  <a:srgbClr val="FFFF00"/>
                </a:solidFill>
                <a:latin typeface="+mn-lt"/>
                <a:cs typeface="Arial" panose="020B0604020202020204" pitchFamily="34" charset="0"/>
              </a:rPr>
              <a:t>trasforma in </a:t>
            </a:r>
            <a:r>
              <a:rPr lang="it-IT" altLang="it-IT" sz="2800" dirty="0" smtClean="0">
                <a:solidFill>
                  <a:srgbClr val="FFFF00"/>
                </a:solidFill>
                <a:latin typeface="+mn-lt"/>
                <a:cs typeface="Arial" panose="020B0604020202020204" pitchFamily="34" charset="0"/>
              </a:rPr>
              <a:t>laboratorio;</a:t>
            </a:r>
            <a:endParaRPr lang="it-IT" altLang="it-IT" sz="2800" dirty="0">
              <a:solidFill>
                <a:srgbClr val="FFFF00"/>
              </a:solidFill>
              <a:latin typeface="+mn-lt"/>
              <a:cs typeface="Arial" panose="020B0604020202020204" pitchFamily="34" charset="0"/>
            </a:endParaRPr>
          </a:p>
          <a:p>
            <a:pPr marL="355600" indent="-342900" algn="just">
              <a:spcBef>
                <a:spcPts val="838"/>
              </a:spcBef>
              <a:buFontTx/>
              <a:buChar char="-"/>
            </a:pPr>
            <a:r>
              <a:rPr lang="it-IT" altLang="it-IT" sz="2800" b="1" dirty="0" smtClean="0">
                <a:solidFill>
                  <a:srgbClr val="FFFF00"/>
                </a:solidFill>
                <a:latin typeface="+mn-lt"/>
                <a:cs typeface="Arial" panose="020B0604020202020204" pitchFamily="34" charset="0"/>
              </a:rPr>
              <a:t>ambienti </a:t>
            </a:r>
            <a:r>
              <a:rPr lang="it-IT" altLang="it-IT" sz="2800" b="1" dirty="0">
                <a:solidFill>
                  <a:srgbClr val="FFFF00"/>
                </a:solidFill>
                <a:latin typeface="+mn-lt"/>
                <a:cs typeface="Arial" panose="020B0604020202020204" pitchFamily="34" charset="0"/>
              </a:rPr>
              <a:t>di apprendimento </a:t>
            </a:r>
            <a:r>
              <a:rPr lang="it-IT" altLang="it-IT" sz="2800" b="1" dirty="0" smtClean="0">
                <a:solidFill>
                  <a:srgbClr val="FFFF00"/>
                </a:solidFill>
                <a:latin typeface="+mn-lt"/>
                <a:cs typeface="Arial" panose="020B0604020202020204" pitchFamily="34" charset="0"/>
              </a:rPr>
              <a:t>virtuali: </a:t>
            </a:r>
            <a:r>
              <a:rPr lang="it-IT" altLang="it-IT" sz="2800" dirty="0">
                <a:solidFill>
                  <a:srgbClr val="FFFF00"/>
                </a:solidFill>
                <a:latin typeface="+mn-lt"/>
                <a:cs typeface="Arial" panose="020B0604020202020204" pitchFamily="34" charset="0"/>
              </a:rPr>
              <a:t>si tratta di piattaforme on line in cui  gli iscritti si confrontano e scambiano idee, opinioni e </a:t>
            </a:r>
            <a:r>
              <a:rPr lang="it-IT" altLang="it-IT" sz="2800" dirty="0" smtClean="0">
                <a:solidFill>
                  <a:srgbClr val="FFFF00"/>
                </a:solidFill>
                <a:latin typeface="+mn-lt"/>
                <a:cs typeface="Arial" panose="020B0604020202020204" pitchFamily="34" charset="0"/>
              </a:rPr>
              <a:t>materiali;</a:t>
            </a:r>
            <a:endParaRPr lang="it-IT" altLang="it-IT" sz="2800" dirty="0">
              <a:solidFill>
                <a:srgbClr val="FFFF00"/>
              </a:solidFill>
              <a:latin typeface="+mn-lt"/>
              <a:cs typeface="Arial" panose="020B0604020202020204" pitchFamily="34" charset="0"/>
            </a:endParaRPr>
          </a:p>
          <a:p>
            <a:pPr marL="355600" indent="-342900" algn="just">
              <a:spcBef>
                <a:spcPts val="838"/>
              </a:spcBef>
              <a:buFontTx/>
              <a:buChar char="-"/>
            </a:pPr>
            <a:r>
              <a:rPr lang="it-IT" altLang="it-IT" sz="2800" b="1" dirty="0" smtClean="0">
                <a:solidFill>
                  <a:srgbClr val="FFFF00"/>
                </a:solidFill>
                <a:latin typeface="+mn-lt"/>
                <a:cs typeface="Arial" panose="020B0604020202020204" pitchFamily="34" charset="0"/>
              </a:rPr>
              <a:t>ambienti </a:t>
            </a:r>
            <a:r>
              <a:rPr lang="it-IT" altLang="it-IT" sz="2800" b="1" dirty="0">
                <a:solidFill>
                  <a:srgbClr val="FFFF00"/>
                </a:solidFill>
                <a:latin typeface="+mn-lt"/>
                <a:cs typeface="Arial" panose="020B0604020202020204" pitchFamily="34" charset="0"/>
              </a:rPr>
              <a:t>immersivi: </a:t>
            </a:r>
            <a:r>
              <a:rPr lang="it-IT" altLang="it-IT" sz="2800" dirty="0">
                <a:solidFill>
                  <a:srgbClr val="FFFF00"/>
                </a:solidFill>
                <a:latin typeface="+mn-lt"/>
                <a:cs typeface="Arial" panose="020B0604020202020204" pitchFamily="34" charset="0"/>
              </a:rPr>
              <a:t>sono ambienti di apprendimento virtuali , copie di  mondi reali o frutto della fantasia dei programmatori. </a:t>
            </a:r>
          </a:p>
        </p:txBody>
      </p:sp>
    </p:spTree>
    <p:extLst>
      <p:ext uri="{BB962C8B-B14F-4D97-AF65-F5344CB8AC3E}">
        <p14:creationId xmlns:p14="http://schemas.microsoft.com/office/powerpoint/2010/main" val="427093253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188640"/>
            <a:ext cx="9144000" cy="6186309"/>
          </a:xfrm>
          <a:prstGeom prst="rect">
            <a:avLst/>
          </a:prstGeom>
        </p:spPr>
        <p:txBody>
          <a:bodyPr wrap="square">
            <a:spAutoFit/>
          </a:bodyPr>
          <a:lstStyle/>
          <a:p>
            <a:pPr algn="just"/>
            <a:r>
              <a:rPr lang="it-IT" sz="3200" b="1" dirty="0" smtClean="0">
                <a:solidFill>
                  <a:srgbClr val="FFFF00"/>
                </a:solidFill>
              </a:rPr>
              <a:t>Il </a:t>
            </a:r>
            <a:r>
              <a:rPr lang="it-IT" sz="3200" b="1" dirty="0" err="1">
                <a:solidFill>
                  <a:srgbClr val="FFFF00"/>
                </a:solidFill>
              </a:rPr>
              <a:t>setting</a:t>
            </a:r>
            <a:r>
              <a:rPr lang="it-IT" sz="3200" b="1" dirty="0">
                <a:solidFill>
                  <a:srgbClr val="FFFF00"/>
                </a:solidFill>
              </a:rPr>
              <a:t> secondo le cinque W </a:t>
            </a:r>
            <a:r>
              <a:rPr lang="it-IT" sz="3200" b="1" dirty="0" smtClean="0">
                <a:solidFill>
                  <a:srgbClr val="FFFF00"/>
                </a:solidFill>
              </a:rPr>
              <a:t>(</a:t>
            </a:r>
            <a:r>
              <a:rPr lang="it-IT" sz="3200" b="1" dirty="0" err="1">
                <a:solidFill>
                  <a:srgbClr val="FFFF00"/>
                </a:solidFill>
              </a:rPr>
              <a:t>who</a:t>
            </a:r>
            <a:r>
              <a:rPr lang="it-IT" sz="3200" b="1" dirty="0">
                <a:solidFill>
                  <a:srgbClr val="FFFF00"/>
                </a:solidFill>
              </a:rPr>
              <a:t>, </a:t>
            </a:r>
            <a:r>
              <a:rPr lang="it-IT" sz="3200" b="1" dirty="0" err="1">
                <a:solidFill>
                  <a:srgbClr val="FFFF00"/>
                </a:solidFill>
              </a:rPr>
              <a:t>why</a:t>
            </a:r>
            <a:r>
              <a:rPr lang="it-IT" sz="3200" b="1" dirty="0">
                <a:solidFill>
                  <a:srgbClr val="FFFF00"/>
                </a:solidFill>
              </a:rPr>
              <a:t>, </a:t>
            </a:r>
            <a:r>
              <a:rPr lang="it-IT" sz="3200" b="1" dirty="0" err="1">
                <a:solidFill>
                  <a:srgbClr val="FFFF00"/>
                </a:solidFill>
              </a:rPr>
              <a:t>wat</a:t>
            </a:r>
            <a:r>
              <a:rPr lang="it-IT" sz="3200" b="1" dirty="0">
                <a:solidFill>
                  <a:srgbClr val="FFFF00"/>
                </a:solidFill>
              </a:rPr>
              <a:t>, </a:t>
            </a:r>
            <a:r>
              <a:rPr lang="it-IT" sz="3200" b="1" dirty="0" err="1">
                <a:solidFill>
                  <a:srgbClr val="FFFF00"/>
                </a:solidFill>
              </a:rPr>
              <a:t>where</a:t>
            </a:r>
            <a:r>
              <a:rPr lang="it-IT" sz="3200" b="1" dirty="0">
                <a:solidFill>
                  <a:srgbClr val="FFFF00"/>
                </a:solidFill>
              </a:rPr>
              <a:t>, </a:t>
            </a:r>
            <a:r>
              <a:rPr lang="it-IT" sz="3200" b="1" dirty="0" err="1">
                <a:solidFill>
                  <a:srgbClr val="FFFF00"/>
                </a:solidFill>
              </a:rPr>
              <a:t>when</a:t>
            </a:r>
            <a:r>
              <a:rPr lang="it-IT" sz="3200" b="1" dirty="0" smtClean="0">
                <a:solidFill>
                  <a:srgbClr val="FFFF00"/>
                </a:solidFill>
              </a:rPr>
              <a:t>)</a:t>
            </a:r>
          </a:p>
          <a:p>
            <a:pPr algn="just"/>
            <a:endParaRPr lang="it-IT" sz="3200" b="1" dirty="0">
              <a:solidFill>
                <a:srgbClr val="FFFF00"/>
              </a:solidFill>
            </a:endParaRPr>
          </a:p>
          <a:p>
            <a:pPr algn="just"/>
            <a:r>
              <a:rPr lang="it-IT" sz="2800" dirty="0">
                <a:solidFill>
                  <a:srgbClr val="FFFF00"/>
                </a:solidFill>
              </a:rPr>
              <a:t>Bastano cinque domande per comprendere bene la situazione in modo da poterla elaborare e raccontare, o per capire il compito da svolgere e i risultati concreti da produrre</a:t>
            </a:r>
            <a:r>
              <a:rPr lang="it-IT" sz="2800" dirty="0" smtClean="0">
                <a:solidFill>
                  <a:srgbClr val="FFFF00"/>
                </a:solidFill>
              </a:rPr>
              <a:t>.</a:t>
            </a:r>
          </a:p>
          <a:p>
            <a:pPr algn="just"/>
            <a:endParaRPr lang="it-IT" sz="2800" b="1" dirty="0">
              <a:solidFill>
                <a:srgbClr val="FFFF00"/>
              </a:solidFill>
            </a:endParaRPr>
          </a:p>
          <a:p>
            <a:pPr defTabSz="457207">
              <a:buClr>
                <a:srgbClr val="E7E6E6">
                  <a:lumMod val="40000"/>
                  <a:lumOff val="60000"/>
                </a:srgbClr>
              </a:buClr>
              <a:defRPr/>
            </a:pPr>
            <a:endParaRPr lang="it-IT" sz="2000" b="1" dirty="0" smtClean="0">
              <a:solidFill>
                <a:srgbClr val="FFFF00"/>
              </a:solidFill>
              <a:latin typeface="Garamond" panose="02020404030301010803" pitchFamily="18" charset="0"/>
              <a:cs typeface="Calibri" panose="020F0502020204030204" pitchFamily="34" charset="0"/>
            </a:endParaRPr>
          </a:p>
          <a:p>
            <a:pPr algn="just" defTabSz="457207">
              <a:buClr>
                <a:srgbClr val="E7E6E6">
                  <a:lumMod val="40000"/>
                  <a:lumOff val="60000"/>
                </a:srgbClr>
              </a:buClr>
              <a:defRPr/>
            </a:pPr>
            <a:r>
              <a:rPr lang="it-IT" sz="2800" b="1" dirty="0">
                <a:solidFill>
                  <a:srgbClr val="FFFF00"/>
                </a:solidFill>
                <a:cs typeface="Calibri" panose="020F0502020204030204" pitchFamily="34" charset="0"/>
              </a:rPr>
              <a:t>WHO – CHI – Quali sono i soggetti, gli stakeholder, i protagonisti, i decisori, i clienti, i responsabili?</a:t>
            </a:r>
          </a:p>
          <a:p>
            <a:pPr algn="just" defTabSz="457207">
              <a:buClr>
                <a:srgbClr val="E7E6E6">
                  <a:lumMod val="40000"/>
                  <a:lumOff val="60000"/>
                </a:srgbClr>
              </a:buClr>
              <a:defRPr/>
            </a:pPr>
            <a:endParaRPr lang="it-IT" sz="2800" b="1" dirty="0">
              <a:solidFill>
                <a:srgbClr val="FFFF00"/>
              </a:solidFill>
              <a:cs typeface="Calibri" panose="020F0502020204030204" pitchFamily="34" charset="0"/>
            </a:endParaRPr>
          </a:p>
          <a:p>
            <a:pPr algn="just" defTabSz="457207">
              <a:buClr>
                <a:srgbClr val="E7E6E6">
                  <a:lumMod val="40000"/>
                  <a:lumOff val="60000"/>
                </a:srgbClr>
              </a:buClr>
              <a:defRPr/>
            </a:pPr>
            <a:r>
              <a:rPr lang="it-IT" sz="2800" b="1" dirty="0">
                <a:solidFill>
                  <a:srgbClr val="FFFF00"/>
                </a:solidFill>
                <a:cs typeface="Calibri" panose="020F0502020204030204" pitchFamily="34" charset="0"/>
              </a:rPr>
              <a:t>WHAT – CHE COSA – Che cosa si deve fare, è stato fatto, si deve dare o prendere?</a:t>
            </a:r>
          </a:p>
          <a:p>
            <a:pPr algn="just" defTabSz="457207">
              <a:buClr>
                <a:srgbClr val="E7E6E6">
                  <a:lumMod val="40000"/>
                  <a:lumOff val="60000"/>
                </a:srgbClr>
              </a:buClr>
              <a:defRPr/>
            </a:pPr>
            <a:endParaRPr lang="it-IT" sz="2800" b="1" dirty="0">
              <a:solidFill>
                <a:srgbClr val="FFFF00"/>
              </a:solidFill>
              <a:cs typeface="Calibri" panose="020F0502020204030204" pitchFamily="34" charset="0"/>
            </a:endParaRPr>
          </a:p>
        </p:txBody>
      </p:sp>
    </p:spTree>
    <p:custDataLst>
      <p:tags r:id="rId1"/>
    </p:custDataLst>
    <p:extLst>
      <p:ext uri="{BB962C8B-B14F-4D97-AF65-F5344CB8AC3E}">
        <p14:creationId xmlns:p14="http://schemas.microsoft.com/office/powerpoint/2010/main" val="1093828577"/>
      </p:ext>
    </p:extLst>
  </p:cSld>
  <p:clrMapOvr>
    <a:masterClrMapping/>
  </p:clrMapOvr>
  <p:transition spd="med" advTm="26055">
    <p:pull/>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4425" y="260648"/>
            <a:ext cx="8568952" cy="4832092"/>
          </a:xfrm>
          <a:prstGeom prst="rect">
            <a:avLst/>
          </a:prstGeom>
        </p:spPr>
        <p:txBody>
          <a:bodyPr wrap="square">
            <a:spAutoFit/>
          </a:bodyPr>
          <a:lstStyle/>
          <a:p>
            <a:pPr lvl="0" algn="just" defTabSz="457207">
              <a:buClr>
                <a:srgbClr val="E7E6E6">
                  <a:lumMod val="40000"/>
                  <a:lumOff val="60000"/>
                </a:srgbClr>
              </a:buClr>
              <a:defRPr/>
            </a:pPr>
            <a:r>
              <a:rPr lang="it-IT" sz="2800" b="1" dirty="0">
                <a:solidFill>
                  <a:srgbClr val="FFFF00"/>
                </a:solidFill>
                <a:cs typeface="Calibri" panose="020F0502020204030204" pitchFamily="34" charset="0"/>
              </a:rPr>
              <a:t>WHEN – QUANDO – Quando è avvenuto o dovrà avvenire l’evento? Si dovrà consegnare </a:t>
            </a:r>
            <a:r>
              <a:rPr lang="it-IT" sz="2800" b="1" dirty="0" smtClean="0">
                <a:solidFill>
                  <a:srgbClr val="FFFF00"/>
                </a:solidFill>
                <a:cs typeface="Calibri" panose="020F0502020204030204" pitchFamily="34" charset="0"/>
              </a:rPr>
              <a:t>il </a:t>
            </a:r>
            <a:r>
              <a:rPr lang="it-IT" sz="2800" b="1" dirty="0">
                <a:solidFill>
                  <a:srgbClr val="FFFF00"/>
                </a:solidFill>
                <a:cs typeface="Calibri" panose="020F0502020204030204" pitchFamily="34" charset="0"/>
              </a:rPr>
              <a:t>prodotto o completare il progetto?</a:t>
            </a:r>
          </a:p>
          <a:p>
            <a:pPr lvl="0" algn="just" defTabSz="457207">
              <a:buClr>
                <a:srgbClr val="E7E6E6">
                  <a:lumMod val="40000"/>
                  <a:lumOff val="60000"/>
                </a:srgbClr>
              </a:buClr>
              <a:defRPr/>
            </a:pPr>
            <a:endParaRPr lang="it-IT" sz="2800" b="1" dirty="0">
              <a:solidFill>
                <a:srgbClr val="FFFF00"/>
              </a:solidFill>
              <a:cs typeface="Calibri" panose="020F0502020204030204" pitchFamily="34" charset="0"/>
            </a:endParaRPr>
          </a:p>
          <a:p>
            <a:pPr lvl="0" algn="just" defTabSz="457207">
              <a:buClr>
                <a:srgbClr val="E7E6E6">
                  <a:lumMod val="40000"/>
                  <a:lumOff val="60000"/>
                </a:srgbClr>
              </a:buClr>
              <a:defRPr/>
            </a:pPr>
            <a:r>
              <a:rPr lang="it-IT" sz="2800" b="1" dirty="0">
                <a:solidFill>
                  <a:srgbClr val="FFFF00"/>
                </a:solidFill>
                <a:cs typeface="Calibri" panose="020F0502020204030204" pitchFamily="34" charset="0"/>
              </a:rPr>
              <a:t>WHERE – DOVE – Qual è il territorio, lo spazio, l’ambito in cui ci si muove? Dove siamo, da dove partiamo, dove andiamo? Dove sono gli altri? Dove vanno fatte o consegnate le cose?</a:t>
            </a:r>
          </a:p>
          <a:p>
            <a:pPr lvl="0" algn="just" defTabSz="457207">
              <a:buClr>
                <a:srgbClr val="E7E6E6">
                  <a:lumMod val="40000"/>
                  <a:lumOff val="60000"/>
                </a:srgbClr>
              </a:buClr>
              <a:defRPr/>
            </a:pPr>
            <a:endParaRPr lang="it-IT" sz="2800" b="1" dirty="0">
              <a:solidFill>
                <a:srgbClr val="FFFF00"/>
              </a:solidFill>
              <a:cs typeface="Calibri" panose="020F0502020204030204" pitchFamily="34" charset="0"/>
            </a:endParaRPr>
          </a:p>
          <a:p>
            <a:pPr lvl="0" algn="just" defTabSz="457207">
              <a:buClr>
                <a:srgbClr val="E7E6E6">
                  <a:lumMod val="40000"/>
                  <a:lumOff val="60000"/>
                </a:srgbClr>
              </a:buClr>
              <a:defRPr/>
            </a:pPr>
            <a:r>
              <a:rPr lang="it-IT" sz="2800" b="1" dirty="0">
                <a:solidFill>
                  <a:srgbClr val="FFFF00"/>
                </a:solidFill>
                <a:cs typeface="Calibri" panose="020F0502020204030204" pitchFamily="34" charset="0"/>
              </a:rPr>
              <a:t>WHY – PERCHE’ – Qual è lo scopo, la finalità di ciò che si dice, si fa, si vuole? Che cosa si vuole ottenere?</a:t>
            </a:r>
          </a:p>
        </p:txBody>
      </p:sp>
    </p:spTree>
    <p:extLst>
      <p:ext uri="{BB962C8B-B14F-4D97-AF65-F5344CB8AC3E}">
        <p14:creationId xmlns:p14="http://schemas.microsoft.com/office/powerpoint/2010/main" val="10597357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9129" y="116632"/>
            <a:ext cx="8856984" cy="6617196"/>
          </a:xfrm>
          <a:prstGeom prst="rect">
            <a:avLst/>
          </a:prstGeom>
        </p:spPr>
        <p:txBody>
          <a:bodyPr wrap="square">
            <a:spAutoFit/>
          </a:bodyPr>
          <a:lstStyle/>
          <a:p>
            <a:pPr algn="just" fontAlgn="base"/>
            <a:r>
              <a:rPr lang="it-IT" sz="3200" b="1" dirty="0" smtClean="0">
                <a:solidFill>
                  <a:srgbClr val="FFFF00"/>
                </a:solidFill>
              </a:rPr>
              <a:t>Applicazioni</a:t>
            </a:r>
          </a:p>
          <a:p>
            <a:pPr algn="just" fontAlgn="base"/>
            <a:endParaRPr lang="it-IT" sz="2800" b="1" dirty="0">
              <a:solidFill>
                <a:srgbClr val="FFFF00"/>
              </a:solidFill>
              <a:latin typeface="Noto Serif"/>
            </a:endParaRPr>
          </a:p>
          <a:p>
            <a:pPr algn="just" fontAlgn="base"/>
            <a:r>
              <a:rPr lang="it-IT" sz="2800" b="1" dirty="0" smtClean="0">
                <a:solidFill>
                  <a:srgbClr val="FFFF00"/>
                </a:solidFill>
              </a:rPr>
              <a:t>Fare </a:t>
            </a:r>
            <a:r>
              <a:rPr lang="it-IT" sz="2800" b="1" dirty="0">
                <a:solidFill>
                  <a:srgbClr val="FFFF00"/>
                </a:solidFill>
              </a:rPr>
              <a:t>un resoconto</a:t>
            </a:r>
            <a:r>
              <a:rPr lang="it-IT" sz="2800" dirty="0">
                <a:solidFill>
                  <a:srgbClr val="FFFF00"/>
                </a:solidFill>
              </a:rPr>
              <a:t>: Che cosa è successo? Chi c’era? Quando è successo? Dove? Quali sono le cause dell’accaduto?</a:t>
            </a:r>
          </a:p>
          <a:p>
            <a:pPr algn="just" fontAlgn="base"/>
            <a:r>
              <a:rPr lang="it-IT" sz="2800" b="1" dirty="0">
                <a:solidFill>
                  <a:srgbClr val="FFFF00"/>
                </a:solidFill>
              </a:rPr>
              <a:t>Fare una previsione o un progetto</a:t>
            </a:r>
            <a:r>
              <a:rPr lang="it-IT" sz="2800" dirty="0">
                <a:solidFill>
                  <a:srgbClr val="FFFF00"/>
                </a:solidFill>
              </a:rPr>
              <a:t>: Che cosa succederà o si dovrà fare? Chi ne sarà il responsabile e il destinatario? Dove si dovrà agire? Quando scadranno le varie tappe di consegna? Qual è lo scopo, l’obiettivo di ciò che si vuol fare?</a:t>
            </a:r>
          </a:p>
          <a:p>
            <a:pPr algn="just" fontAlgn="base"/>
            <a:r>
              <a:rPr lang="it-IT" sz="2800" b="1" dirty="0">
                <a:solidFill>
                  <a:srgbClr val="FFFF00"/>
                </a:solidFill>
              </a:rPr>
              <a:t>Raccogliere un briefing</a:t>
            </a:r>
            <a:r>
              <a:rPr lang="it-IT" sz="2800" dirty="0">
                <a:solidFill>
                  <a:srgbClr val="FFFF00"/>
                </a:solidFill>
              </a:rPr>
              <a:t> o </a:t>
            </a:r>
            <a:r>
              <a:rPr lang="it-IT" sz="2800" b="1" dirty="0">
                <a:solidFill>
                  <a:srgbClr val="FFFF00"/>
                </a:solidFill>
              </a:rPr>
              <a:t>farsi spiegare un compito da svolgere</a:t>
            </a:r>
            <a:r>
              <a:rPr lang="it-IT" sz="2800" dirty="0">
                <a:solidFill>
                  <a:srgbClr val="FFFF00"/>
                </a:solidFill>
              </a:rPr>
              <a:t>: Che cosa devo fare? Perché devo farla, con quali finalità e quali vantaggi? Quando devo consegnarla? La scadenza è improrogabile o c’è una certa tolleranza? A chi devo darla? Chi è il responsabile a cui devo fare riferimento? Dove devo consegnare o spedire o agire?</a:t>
            </a:r>
            <a:endParaRPr lang="it-IT" sz="2800" b="0" i="0" dirty="0">
              <a:solidFill>
                <a:srgbClr val="FFFF00"/>
              </a:solidFill>
              <a:effectLst/>
            </a:endParaRPr>
          </a:p>
        </p:txBody>
      </p:sp>
    </p:spTree>
    <p:extLst>
      <p:ext uri="{BB962C8B-B14F-4D97-AF65-F5344CB8AC3E}">
        <p14:creationId xmlns:p14="http://schemas.microsoft.com/office/powerpoint/2010/main" val="15610014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188640"/>
            <a:ext cx="9144000" cy="954107"/>
          </a:xfrm>
          <a:prstGeom prst="rect">
            <a:avLst/>
          </a:prstGeom>
        </p:spPr>
        <p:txBody>
          <a:bodyPr wrap="square">
            <a:spAutoFit/>
          </a:bodyPr>
          <a:lstStyle/>
          <a:p>
            <a:pPr algn="just"/>
            <a:r>
              <a:rPr lang="it-IT" sz="3600" b="1" dirty="0" err="1" smtClean="0">
                <a:solidFill>
                  <a:srgbClr val="FFFF00"/>
                </a:solidFill>
                <a:latin typeface="Garamond" panose="02020404030301010803" pitchFamily="18" charset="0"/>
              </a:rPr>
              <a:t>Grouping</a:t>
            </a:r>
            <a:r>
              <a:rPr lang="it-IT" sz="3600" b="1" dirty="0" smtClean="0">
                <a:solidFill>
                  <a:srgbClr val="FFFF00"/>
                </a:solidFill>
                <a:latin typeface="Garamond" panose="02020404030301010803" pitchFamily="18" charset="0"/>
              </a:rPr>
              <a:t> </a:t>
            </a:r>
            <a:r>
              <a:rPr lang="it-IT" sz="3600" b="1" dirty="0">
                <a:solidFill>
                  <a:srgbClr val="FFFF00"/>
                </a:solidFill>
                <a:latin typeface="Garamond" panose="02020404030301010803" pitchFamily="18" charset="0"/>
              </a:rPr>
              <a:t>e il sociogramma  di Moreno.</a:t>
            </a:r>
          </a:p>
          <a:p>
            <a:pPr defTabSz="457207">
              <a:buClr>
                <a:srgbClr val="E7E6E6">
                  <a:lumMod val="40000"/>
                  <a:lumOff val="60000"/>
                </a:srgbClr>
              </a:buClr>
              <a:defRPr/>
            </a:pPr>
            <a:endParaRPr lang="it-IT" sz="2000" b="1" dirty="0">
              <a:solidFill>
                <a:srgbClr val="FFFF00"/>
              </a:solidFill>
              <a:latin typeface="Garamond" panose="02020404030301010803" pitchFamily="18" charset="0"/>
              <a:cs typeface="Calibri" panose="020F0502020204030204" pitchFamily="34" charset="0"/>
            </a:endParaRPr>
          </a:p>
        </p:txBody>
      </p:sp>
    </p:spTree>
    <p:custDataLst>
      <p:tags r:id="rId1"/>
    </p:custDataLst>
    <p:extLst>
      <p:ext uri="{BB962C8B-B14F-4D97-AF65-F5344CB8AC3E}">
        <p14:creationId xmlns:p14="http://schemas.microsoft.com/office/powerpoint/2010/main" val="183842033"/>
      </p:ext>
    </p:extLst>
  </p:cSld>
  <p:clrMapOvr>
    <a:masterClrMapping/>
  </p:clrMapOvr>
  <p:transition spd="med" advTm="26055">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0"/>
            <a:ext cx="9036496" cy="3861048"/>
          </a:xfrm>
        </p:spPr>
        <p:txBody>
          <a:bodyPr>
            <a:normAutofit/>
          </a:bodyPr>
          <a:lstStyle/>
          <a:p>
            <a:pPr algn="l"/>
            <a:r>
              <a:rPr lang="it-IT" sz="3200" b="1" dirty="0" smtClean="0">
                <a:solidFill>
                  <a:srgbClr val="FFFF00"/>
                </a:solidFill>
                <a:latin typeface="+mn-lt"/>
              </a:rPr>
              <a:t>Dalla programmazione didattica modulare</a:t>
            </a:r>
            <a:br>
              <a:rPr lang="it-IT" sz="3200" b="1" dirty="0" smtClean="0">
                <a:solidFill>
                  <a:srgbClr val="FFFF00"/>
                </a:solidFill>
                <a:latin typeface="+mn-lt"/>
              </a:rPr>
            </a:br>
            <a:r>
              <a:rPr lang="it-IT" sz="3200" b="1" dirty="0" smtClean="0">
                <a:solidFill>
                  <a:srgbClr val="FFFF00"/>
                </a:solidFill>
                <a:latin typeface="+mn-lt"/>
              </a:rPr>
              <a:t>alla programmazione didattica per competenze</a:t>
            </a:r>
            <a:br>
              <a:rPr lang="it-IT" sz="3200" b="1" dirty="0" smtClean="0">
                <a:solidFill>
                  <a:srgbClr val="FFFF00"/>
                </a:solidFill>
                <a:latin typeface="+mn-lt"/>
              </a:rPr>
            </a:br>
            <a:r>
              <a:rPr lang="it-IT" sz="3200" b="1" dirty="0">
                <a:solidFill>
                  <a:srgbClr val="FFFF00"/>
                </a:solidFill>
                <a:latin typeface="+mn-lt"/>
              </a:rPr>
              <a:t/>
            </a:r>
            <a:br>
              <a:rPr lang="it-IT" sz="3200" b="1" dirty="0">
                <a:solidFill>
                  <a:srgbClr val="FFFF00"/>
                </a:solidFill>
                <a:latin typeface="+mn-lt"/>
              </a:rPr>
            </a:br>
            <a:r>
              <a:rPr lang="it-IT" sz="3200" b="1" dirty="0" smtClean="0">
                <a:solidFill>
                  <a:srgbClr val="FFFF00"/>
                </a:solidFill>
                <a:latin typeface="+mn-lt"/>
              </a:rPr>
              <a:t>L’unità di apprendimento</a:t>
            </a:r>
            <a:br>
              <a:rPr lang="it-IT" sz="3200" b="1" dirty="0" smtClean="0">
                <a:solidFill>
                  <a:srgbClr val="FFFF00"/>
                </a:solidFill>
                <a:latin typeface="+mn-lt"/>
              </a:rPr>
            </a:br>
            <a:r>
              <a:rPr lang="it-IT" sz="3200" b="1" dirty="0" smtClean="0">
                <a:solidFill>
                  <a:srgbClr val="FFFF00"/>
                </a:solidFill>
                <a:latin typeface="+mn-lt"/>
              </a:rPr>
              <a:t> </a:t>
            </a:r>
            <a:br>
              <a:rPr lang="it-IT" sz="3200" b="1" dirty="0" smtClean="0">
                <a:solidFill>
                  <a:srgbClr val="FFFF00"/>
                </a:solidFill>
                <a:latin typeface="+mn-lt"/>
              </a:rPr>
            </a:br>
            <a:endParaRPr lang="it-IT" sz="5400" b="1" dirty="0">
              <a:solidFill>
                <a:srgbClr val="FFFF00"/>
              </a:solidFill>
              <a:latin typeface="+mn-lt"/>
            </a:endParaRPr>
          </a:p>
        </p:txBody>
      </p:sp>
    </p:spTree>
    <p:extLst>
      <p:ext uri="{BB962C8B-B14F-4D97-AF65-F5344CB8AC3E}">
        <p14:creationId xmlns:p14="http://schemas.microsoft.com/office/powerpoint/2010/main" val="302082924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1175" y="116632"/>
            <a:ext cx="8915319" cy="6617196"/>
          </a:xfrm>
          <a:prstGeom prst="rect">
            <a:avLst/>
          </a:prstGeom>
          <a:ln>
            <a:noFill/>
          </a:ln>
        </p:spPr>
        <p:txBody>
          <a:bodyPr wrap="square">
            <a:spAutoFit/>
          </a:bodyPr>
          <a:lstStyle/>
          <a:p>
            <a:pPr algn="just"/>
            <a:r>
              <a:rPr lang="it-IT" sz="3200" b="1" dirty="0" smtClean="0">
                <a:solidFill>
                  <a:srgbClr val="FFFF00"/>
                </a:solidFill>
              </a:rPr>
              <a:t>FOCUS GROUP</a:t>
            </a:r>
          </a:p>
          <a:p>
            <a:pPr algn="just"/>
            <a:endParaRPr lang="it-IT" sz="2800" b="1" dirty="0" smtClean="0">
              <a:solidFill>
                <a:srgbClr val="FFFF00"/>
              </a:solidFill>
            </a:endParaRPr>
          </a:p>
          <a:p>
            <a:pPr algn="just"/>
            <a:r>
              <a:rPr lang="it-IT" sz="2800" b="1" dirty="0">
                <a:solidFill>
                  <a:srgbClr val="FFFF00"/>
                </a:solidFill>
              </a:rPr>
              <a:t>Un focus </a:t>
            </a:r>
            <a:r>
              <a:rPr lang="it-IT" sz="2800" b="1" dirty="0" err="1">
                <a:solidFill>
                  <a:srgbClr val="FFFF00"/>
                </a:solidFill>
              </a:rPr>
              <a:t>group</a:t>
            </a:r>
            <a:r>
              <a:rPr lang="it-IT" sz="2800" b="1" dirty="0">
                <a:solidFill>
                  <a:srgbClr val="FFFF00"/>
                </a:solidFill>
              </a:rPr>
              <a:t> (o gruppo di discussione), che nasce negli Stati Uniti ad opera di due sociologi degli anni ‘40 del Novecento, K. </a:t>
            </a:r>
            <a:r>
              <a:rPr lang="it-IT" sz="2800" b="1" dirty="0" err="1">
                <a:solidFill>
                  <a:srgbClr val="FFFF00"/>
                </a:solidFill>
              </a:rPr>
              <a:t>Lewin</a:t>
            </a:r>
            <a:r>
              <a:rPr lang="it-IT" sz="2800" b="1" dirty="0">
                <a:solidFill>
                  <a:srgbClr val="FFFF00"/>
                </a:solidFill>
              </a:rPr>
              <a:t> e R. K. </a:t>
            </a:r>
            <a:r>
              <a:rPr lang="it-IT" sz="2800" b="1" dirty="0" err="1" smtClean="0">
                <a:solidFill>
                  <a:srgbClr val="FFFF00"/>
                </a:solidFill>
              </a:rPr>
              <a:t>Merton</a:t>
            </a:r>
            <a:r>
              <a:rPr lang="it-IT" sz="2800" b="1" dirty="0" smtClean="0">
                <a:solidFill>
                  <a:srgbClr val="FFFF00"/>
                </a:solidFill>
              </a:rPr>
              <a:t>, </a:t>
            </a:r>
            <a:r>
              <a:rPr lang="it-IT" sz="2800" b="1" dirty="0">
                <a:solidFill>
                  <a:srgbClr val="FFFF00"/>
                </a:solidFill>
              </a:rPr>
              <a:t>è una tecnica qualitativa utilizzata nelle ricerche delle scienze umane e sociali, in cui un gruppo di persone è invitato a parlare, discutere e confrontarsi riguardo all'atteggiamento personale nei confronti di un tema, di un prodotto, di un progetto, di un concetto, di una pubblicità, di un'idea o di un personaggio. Le domande sono fatte in modo interattivo, infatti, i partecipanti al gruppo sono liberi di comunicare con gli altri membri, seguiti dalla supervisione di un conduttore (in genere il ricercatore o un suo assistente). </a:t>
            </a:r>
            <a:endParaRPr lang="it-IT" sz="2800" b="1" dirty="0" smtClean="0">
              <a:solidFill>
                <a:srgbClr val="FFFF00"/>
              </a:solidFill>
            </a:endParaRPr>
          </a:p>
        </p:txBody>
      </p:sp>
    </p:spTree>
    <p:extLst>
      <p:ext uri="{BB962C8B-B14F-4D97-AF65-F5344CB8AC3E}">
        <p14:creationId xmlns:p14="http://schemas.microsoft.com/office/powerpoint/2010/main" val="20313248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313516"/>
            <a:ext cx="8640960" cy="4031873"/>
          </a:xfrm>
          <a:prstGeom prst="rect">
            <a:avLst/>
          </a:prstGeom>
        </p:spPr>
        <p:txBody>
          <a:bodyPr wrap="square">
            <a:spAutoFit/>
          </a:bodyPr>
          <a:lstStyle/>
          <a:p>
            <a:pPr algn="just"/>
            <a:r>
              <a:rPr lang="it-IT" sz="3200" b="1" dirty="0">
                <a:solidFill>
                  <a:srgbClr val="FFFF00"/>
                </a:solidFill>
              </a:rPr>
              <a:t>FOCUS </a:t>
            </a:r>
            <a:r>
              <a:rPr lang="it-IT" sz="3200" b="1" dirty="0" smtClean="0">
                <a:solidFill>
                  <a:srgbClr val="FFFF00"/>
                </a:solidFill>
              </a:rPr>
              <a:t>GROUP E BRAINSTORMING</a:t>
            </a:r>
          </a:p>
          <a:p>
            <a:pPr algn="just"/>
            <a:endParaRPr lang="it-IT" sz="2800" b="1" dirty="0">
              <a:solidFill>
                <a:srgbClr val="FFFF00"/>
              </a:solidFill>
            </a:endParaRPr>
          </a:p>
          <a:p>
            <a:pPr algn="just"/>
            <a:r>
              <a:rPr lang="it-IT" sz="2800" dirty="0" smtClean="0">
                <a:solidFill>
                  <a:srgbClr val="FFFF00"/>
                </a:solidFill>
              </a:rPr>
              <a:t>Il </a:t>
            </a:r>
            <a:r>
              <a:rPr lang="it-IT" sz="2800" dirty="0">
                <a:solidFill>
                  <a:srgbClr val="FFFF00"/>
                </a:solidFill>
              </a:rPr>
              <a:t>brainstorming, in quanto tecnica di gruppo, si differenzia rispetto al focus </a:t>
            </a:r>
            <a:r>
              <a:rPr lang="it-IT" sz="2800" dirty="0" err="1">
                <a:solidFill>
                  <a:srgbClr val="FFFF00"/>
                </a:solidFill>
              </a:rPr>
              <a:t>group</a:t>
            </a:r>
            <a:r>
              <a:rPr lang="it-IT" sz="2800" dirty="0">
                <a:solidFill>
                  <a:srgbClr val="FFFF00"/>
                </a:solidFill>
              </a:rPr>
              <a:t> per il fatto di richiedere ai membri del gruppo di esprimere liberamente idee in merito alla questione posta inizialmente, scoraggiando però accuratamente discussioni e commenti, mentre invece nel focus </a:t>
            </a:r>
            <a:r>
              <a:rPr lang="it-IT" sz="2800" dirty="0" err="1">
                <a:solidFill>
                  <a:srgbClr val="FFFF00"/>
                </a:solidFill>
              </a:rPr>
              <a:t>group</a:t>
            </a:r>
            <a:r>
              <a:rPr lang="it-IT" sz="2800" dirty="0">
                <a:solidFill>
                  <a:srgbClr val="FFFF00"/>
                </a:solidFill>
              </a:rPr>
              <a:t> viene sollecitato dal moderatore il confronto interpersonale e lo scambio di opinioni</a:t>
            </a:r>
            <a:r>
              <a:rPr lang="it-IT" sz="2800" dirty="0" smtClean="0">
                <a:solidFill>
                  <a:srgbClr val="FFFF00"/>
                </a:solidFill>
              </a:rPr>
              <a:t>.</a:t>
            </a:r>
            <a:endParaRPr lang="it-IT" sz="2400" dirty="0"/>
          </a:p>
        </p:txBody>
      </p:sp>
    </p:spTree>
    <p:extLst>
      <p:ext uri="{BB962C8B-B14F-4D97-AF65-F5344CB8AC3E}">
        <p14:creationId xmlns:p14="http://schemas.microsoft.com/office/powerpoint/2010/main" val="326344105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188640"/>
            <a:ext cx="8784976" cy="5262979"/>
          </a:xfrm>
          <a:prstGeom prst="rect">
            <a:avLst/>
          </a:prstGeom>
        </p:spPr>
        <p:txBody>
          <a:bodyPr wrap="square">
            <a:spAutoFit/>
          </a:bodyPr>
          <a:lstStyle/>
          <a:p>
            <a:pPr lvl="0" algn="just"/>
            <a:r>
              <a:rPr lang="it-IT" sz="3200" b="1" dirty="0" smtClean="0">
                <a:solidFill>
                  <a:srgbClr val="FFFF00"/>
                </a:solidFill>
              </a:rPr>
              <a:t>BRAINSTORMING</a:t>
            </a:r>
          </a:p>
          <a:p>
            <a:pPr lvl="0" algn="just"/>
            <a:endParaRPr lang="it-IT" sz="2400" b="1" dirty="0">
              <a:solidFill>
                <a:srgbClr val="FF0000"/>
              </a:solidFill>
            </a:endParaRPr>
          </a:p>
          <a:p>
            <a:pPr algn="just"/>
            <a:r>
              <a:rPr lang="it-IT" sz="2800" dirty="0" smtClean="0">
                <a:solidFill>
                  <a:srgbClr val="FFFF00"/>
                </a:solidFill>
              </a:rPr>
              <a:t>Il </a:t>
            </a:r>
            <a:r>
              <a:rPr lang="it-IT" sz="2800" dirty="0">
                <a:solidFill>
                  <a:srgbClr val="FFFF00"/>
                </a:solidFill>
              </a:rPr>
              <a:t>brainstorming o </a:t>
            </a:r>
            <a:r>
              <a:rPr lang="it-IT" sz="2800" i="1" u="sng" dirty="0">
                <a:solidFill>
                  <a:srgbClr val="FFFF00"/>
                </a:solidFill>
              </a:rPr>
              <a:t>''tempesta di cervelli''</a:t>
            </a:r>
            <a:r>
              <a:rPr lang="it-IT" sz="2800" dirty="0">
                <a:solidFill>
                  <a:srgbClr val="FFFF00"/>
                </a:solidFill>
              </a:rPr>
              <a:t> è una delle numerose tecniche di gruppo sviluppate per facilitare la creatività e la produzione di nuove </a:t>
            </a:r>
            <a:r>
              <a:rPr lang="it-IT" sz="2800" dirty="0" smtClean="0">
                <a:solidFill>
                  <a:srgbClr val="FFFF00"/>
                </a:solidFill>
              </a:rPr>
              <a:t>idee.</a:t>
            </a:r>
          </a:p>
          <a:p>
            <a:pPr algn="just"/>
            <a:endParaRPr lang="it-IT" sz="2800" dirty="0" smtClean="0">
              <a:solidFill>
                <a:srgbClr val="FFFF00"/>
              </a:solidFill>
            </a:endParaRPr>
          </a:p>
          <a:p>
            <a:pPr algn="just"/>
            <a:r>
              <a:rPr lang="it-IT" sz="2800" dirty="0" smtClean="0">
                <a:solidFill>
                  <a:srgbClr val="FFFF00"/>
                </a:solidFill>
              </a:rPr>
              <a:t>L’obiettivo </a:t>
            </a:r>
            <a:r>
              <a:rPr lang="it-IT" sz="2800" dirty="0">
                <a:solidFill>
                  <a:srgbClr val="FFFF00"/>
                </a:solidFill>
              </a:rPr>
              <a:t>originale del brainstorming è la </a:t>
            </a:r>
            <a:r>
              <a:rPr lang="it-IT" sz="2800" b="1" dirty="0">
                <a:solidFill>
                  <a:srgbClr val="FFFF00"/>
                </a:solidFill>
              </a:rPr>
              <a:t>generazione di idee in gruppo</a:t>
            </a:r>
            <a:r>
              <a:rPr lang="it-IT" sz="2800" dirty="0">
                <a:solidFill>
                  <a:srgbClr val="FFFF00"/>
                </a:solidFill>
              </a:rPr>
              <a:t>, sulla base del principio per cui le idee si concatenano l’una all’altra e i commenti degli altri partecipanti stimolano una sorta di reazione a catena delle </a:t>
            </a:r>
            <a:r>
              <a:rPr lang="it-IT" sz="2800" dirty="0" smtClean="0">
                <a:solidFill>
                  <a:srgbClr val="FFFF00"/>
                </a:solidFill>
              </a:rPr>
              <a:t>idee.</a:t>
            </a:r>
          </a:p>
          <a:p>
            <a:pPr algn="just"/>
            <a:endParaRPr lang="it-IT" sz="2800" dirty="0">
              <a:solidFill>
                <a:srgbClr val="FFFF00"/>
              </a:solidFill>
            </a:endParaRPr>
          </a:p>
        </p:txBody>
      </p:sp>
    </p:spTree>
    <p:extLst>
      <p:ext uri="{BB962C8B-B14F-4D97-AF65-F5344CB8AC3E}">
        <p14:creationId xmlns:p14="http://schemas.microsoft.com/office/powerpoint/2010/main" val="14209942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366623"/>
            <a:ext cx="8784976" cy="2677656"/>
          </a:xfrm>
          <a:prstGeom prst="rect">
            <a:avLst/>
          </a:prstGeom>
        </p:spPr>
        <p:txBody>
          <a:bodyPr wrap="square">
            <a:spAutoFit/>
          </a:bodyPr>
          <a:lstStyle/>
          <a:p>
            <a:pPr lvl="0" algn="just"/>
            <a:r>
              <a:rPr lang="it-IT" sz="2800" dirty="0">
                <a:solidFill>
                  <a:srgbClr val="FFFF00"/>
                </a:solidFill>
              </a:rPr>
              <a:t>Il brainstorming funziona focalizzando la discussione del gruppo su un problema, necessariamente reale, semplice e noto ai componenti e poi lasciando libero lo scambio comunicativo, senza fissare precedentemente un ordine per gli interventi e spingendo la riflessione sul tema in questione quanto più lontano sia possibile</a:t>
            </a:r>
            <a:r>
              <a:rPr lang="it-IT" sz="2800" dirty="0" smtClean="0">
                <a:solidFill>
                  <a:srgbClr val="FFFF00"/>
                </a:solidFill>
              </a:rPr>
              <a:t>.</a:t>
            </a:r>
            <a:endParaRPr lang="it-IT" sz="2800" dirty="0">
              <a:solidFill>
                <a:srgbClr val="FFFF00"/>
              </a:solidFill>
            </a:endParaRPr>
          </a:p>
        </p:txBody>
      </p:sp>
    </p:spTree>
    <p:extLst>
      <p:ext uri="{BB962C8B-B14F-4D97-AF65-F5344CB8AC3E}">
        <p14:creationId xmlns:p14="http://schemas.microsoft.com/office/powerpoint/2010/main" val="397634493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506148"/>
            <a:ext cx="8568952" cy="4893647"/>
          </a:xfrm>
          <a:prstGeom prst="rect">
            <a:avLst/>
          </a:prstGeom>
        </p:spPr>
        <p:txBody>
          <a:bodyPr wrap="square">
            <a:spAutoFit/>
          </a:bodyPr>
          <a:lstStyle/>
          <a:p>
            <a:pPr algn="just"/>
            <a:r>
              <a:rPr lang="it-IT" sz="3200" b="1" dirty="0">
                <a:solidFill>
                  <a:srgbClr val="FFFF00"/>
                </a:solidFill>
              </a:rPr>
              <a:t>Caratteristiche del brainstorming </a:t>
            </a:r>
            <a:r>
              <a:rPr lang="it-IT" sz="3200" b="1" dirty="0" smtClean="0">
                <a:solidFill>
                  <a:srgbClr val="FFFF00"/>
                </a:solidFill>
              </a:rPr>
              <a:t>classico</a:t>
            </a:r>
          </a:p>
          <a:p>
            <a:pPr algn="just"/>
            <a:endParaRPr lang="it-IT" sz="2800" dirty="0">
              <a:solidFill>
                <a:srgbClr val="FFFF00"/>
              </a:solidFill>
            </a:endParaRPr>
          </a:p>
          <a:p>
            <a:pPr algn="just"/>
            <a:r>
              <a:rPr lang="it-IT" sz="2800" dirty="0" smtClean="0">
                <a:solidFill>
                  <a:srgbClr val="FFFF00"/>
                </a:solidFill>
              </a:rPr>
              <a:t>è </a:t>
            </a:r>
            <a:r>
              <a:rPr lang="it-IT" sz="2800" dirty="0">
                <a:solidFill>
                  <a:srgbClr val="FFFF00"/>
                </a:solidFill>
              </a:rPr>
              <a:t>condotto da un </a:t>
            </a:r>
            <a:r>
              <a:rPr lang="it-IT" sz="2800" dirty="0" smtClean="0">
                <a:solidFill>
                  <a:srgbClr val="FFFF00"/>
                </a:solidFill>
              </a:rPr>
              <a:t>moderatore;</a:t>
            </a:r>
          </a:p>
          <a:p>
            <a:pPr algn="just"/>
            <a:endParaRPr lang="it-IT" sz="2800" dirty="0">
              <a:solidFill>
                <a:srgbClr val="FFFF00"/>
              </a:solidFill>
            </a:endParaRPr>
          </a:p>
          <a:p>
            <a:pPr algn="just"/>
            <a:r>
              <a:rPr lang="it-IT" sz="2800" dirty="0" smtClean="0">
                <a:solidFill>
                  <a:srgbClr val="FFFF00"/>
                </a:solidFill>
              </a:rPr>
              <a:t>si </a:t>
            </a:r>
            <a:r>
              <a:rPr lang="it-IT" sz="2800" dirty="0">
                <a:solidFill>
                  <a:srgbClr val="FFFF00"/>
                </a:solidFill>
              </a:rPr>
              <a:t>svolge con un gruppo di persone, non è però una condizione indispensabile per stimolare la creazione fantasiosa di </a:t>
            </a:r>
            <a:r>
              <a:rPr lang="it-IT" sz="2800" dirty="0" smtClean="0">
                <a:solidFill>
                  <a:srgbClr val="FFFF00"/>
                </a:solidFill>
              </a:rPr>
              <a:t>idee;</a:t>
            </a:r>
          </a:p>
          <a:p>
            <a:pPr algn="just"/>
            <a:endParaRPr lang="it-IT" sz="2800" dirty="0">
              <a:solidFill>
                <a:srgbClr val="FFFF00"/>
              </a:solidFill>
            </a:endParaRPr>
          </a:p>
          <a:p>
            <a:pPr algn="just"/>
            <a:r>
              <a:rPr lang="it-IT" sz="2800" dirty="0" smtClean="0">
                <a:solidFill>
                  <a:srgbClr val="FFFF00"/>
                </a:solidFill>
              </a:rPr>
              <a:t>può </a:t>
            </a:r>
            <a:r>
              <a:rPr lang="it-IT" sz="2800" dirty="0">
                <a:solidFill>
                  <a:srgbClr val="FFFF00"/>
                </a:solidFill>
              </a:rPr>
              <a:t>essere orale o scritto, tramite biglietti che vengono aperti a caso dai partecipanti e letti singolarmente per stimolare idee e suggerimenti.</a:t>
            </a:r>
          </a:p>
        </p:txBody>
      </p:sp>
    </p:spTree>
    <p:extLst>
      <p:ext uri="{BB962C8B-B14F-4D97-AF65-F5344CB8AC3E}">
        <p14:creationId xmlns:p14="http://schemas.microsoft.com/office/powerpoint/2010/main" val="184054692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116632"/>
            <a:ext cx="9144000" cy="5324535"/>
          </a:xfrm>
          <a:prstGeom prst="rect">
            <a:avLst/>
          </a:prstGeom>
        </p:spPr>
        <p:txBody>
          <a:bodyPr wrap="square">
            <a:spAutoFit/>
          </a:bodyPr>
          <a:lstStyle/>
          <a:p>
            <a:pPr algn="just"/>
            <a:r>
              <a:rPr lang="it-IT" sz="3200" b="1" dirty="0">
                <a:solidFill>
                  <a:srgbClr val="FFFF00"/>
                </a:solidFill>
              </a:rPr>
              <a:t>Il brainstorming prevede due distinte </a:t>
            </a:r>
            <a:r>
              <a:rPr lang="it-IT" sz="3200" b="1" dirty="0" smtClean="0">
                <a:solidFill>
                  <a:srgbClr val="FFFF00"/>
                </a:solidFill>
              </a:rPr>
              <a:t>fasi:</a:t>
            </a:r>
          </a:p>
          <a:p>
            <a:pPr algn="just"/>
            <a:endParaRPr lang="it-IT" sz="2800" dirty="0" smtClean="0">
              <a:solidFill>
                <a:srgbClr val="FFFF00"/>
              </a:solidFill>
            </a:endParaRPr>
          </a:p>
          <a:p>
            <a:pPr algn="just"/>
            <a:r>
              <a:rPr lang="it-IT" sz="2800" u="sng" dirty="0" smtClean="0">
                <a:solidFill>
                  <a:srgbClr val="FFFF00"/>
                </a:solidFill>
              </a:rPr>
              <a:t>una </a:t>
            </a:r>
            <a:r>
              <a:rPr lang="it-IT" sz="2800" u="sng" dirty="0">
                <a:solidFill>
                  <a:srgbClr val="FFFF00"/>
                </a:solidFill>
              </a:rPr>
              <a:t>prima fase, detta divergente,</a:t>
            </a:r>
            <a:r>
              <a:rPr lang="it-IT" sz="2800" dirty="0">
                <a:solidFill>
                  <a:srgbClr val="FFFF00"/>
                </a:solidFill>
              </a:rPr>
              <a:t> in cui viene stimolata la produzione di idee a ruota libera. Una volta messo a fuoco il problema e fissato un tempo limite per l'incontro, ciascuno esprimerà, per risolvere il problema posto all’attenzione del gruppo, la ''prima idea che gli viene in mente'', in rapida sequenza e per associazione di idee. Il moderatore inviterà i membri del gruppo a non esprimere giudizi di valore o critiche e cercherà di favorire lo scorrere della discussione, magari servendosi di una lavagna su cui scrivere le parole </a:t>
            </a:r>
            <a:r>
              <a:rPr lang="it-IT" sz="2800" dirty="0" smtClean="0">
                <a:solidFill>
                  <a:srgbClr val="FFFF00"/>
                </a:solidFill>
              </a:rPr>
              <a:t>chiave;</a:t>
            </a:r>
          </a:p>
        </p:txBody>
      </p:sp>
    </p:spTree>
    <p:extLst>
      <p:ext uri="{BB962C8B-B14F-4D97-AF65-F5344CB8AC3E}">
        <p14:creationId xmlns:p14="http://schemas.microsoft.com/office/powerpoint/2010/main" val="185067758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58847"/>
            <a:ext cx="8712968" cy="5693866"/>
          </a:xfrm>
          <a:prstGeom prst="rect">
            <a:avLst/>
          </a:prstGeom>
        </p:spPr>
        <p:txBody>
          <a:bodyPr wrap="square">
            <a:spAutoFit/>
          </a:bodyPr>
          <a:lstStyle/>
          <a:p>
            <a:pPr lvl="0" algn="just"/>
            <a:r>
              <a:rPr lang="it-IT" sz="2800" u="sng" dirty="0">
                <a:solidFill>
                  <a:srgbClr val="FFFF00"/>
                </a:solidFill>
              </a:rPr>
              <a:t>una seconda fase, detta convergente,</a:t>
            </a:r>
            <a:r>
              <a:rPr lang="it-IT" sz="2800" dirty="0">
                <a:solidFill>
                  <a:srgbClr val="FFFF00"/>
                </a:solidFill>
              </a:rPr>
              <a:t> in cui le idee vengono selezionate e valutate al fine di individuare e condividere quelle più interessanti. </a:t>
            </a:r>
            <a:endParaRPr lang="it-IT" sz="2800" dirty="0" smtClean="0">
              <a:solidFill>
                <a:srgbClr val="FFFF00"/>
              </a:solidFill>
            </a:endParaRPr>
          </a:p>
          <a:p>
            <a:pPr lvl="0" algn="just"/>
            <a:endParaRPr lang="it-IT" sz="2800" dirty="0">
              <a:solidFill>
                <a:srgbClr val="FFFF00"/>
              </a:solidFill>
            </a:endParaRPr>
          </a:p>
          <a:p>
            <a:pPr lvl="0" algn="just"/>
            <a:r>
              <a:rPr lang="it-IT" sz="2800" dirty="0" smtClean="0">
                <a:solidFill>
                  <a:srgbClr val="FFFF00"/>
                </a:solidFill>
              </a:rPr>
              <a:t>Infatti </a:t>
            </a:r>
            <a:r>
              <a:rPr lang="it-IT" sz="2800" dirty="0">
                <a:solidFill>
                  <a:srgbClr val="FFFF00"/>
                </a:solidFill>
              </a:rPr>
              <a:t>sottoponendo le proposte emerse ad un processo sempre più affinato di rielaborazione, di approfondimento, di revisione da parte del gruppo si ritiene di poterle ''tradurre'' in idee più realistiche e realizzabili. </a:t>
            </a:r>
            <a:endParaRPr lang="it-IT" sz="2800" dirty="0" smtClean="0">
              <a:solidFill>
                <a:srgbClr val="FFFF00"/>
              </a:solidFill>
            </a:endParaRPr>
          </a:p>
          <a:p>
            <a:pPr lvl="0" algn="just"/>
            <a:endParaRPr lang="it-IT" sz="2800" dirty="0">
              <a:solidFill>
                <a:srgbClr val="FFFF00"/>
              </a:solidFill>
            </a:endParaRPr>
          </a:p>
          <a:p>
            <a:pPr lvl="0" algn="just"/>
            <a:r>
              <a:rPr lang="it-IT" sz="2800" dirty="0" smtClean="0">
                <a:solidFill>
                  <a:srgbClr val="FFFF00"/>
                </a:solidFill>
              </a:rPr>
              <a:t>Può </a:t>
            </a:r>
            <a:r>
              <a:rPr lang="it-IT" sz="2800" dirty="0">
                <a:solidFill>
                  <a:srgbClr val="FFFF00"/>
                </a:solidFill>
              </a:rPr>
              <a:t>risultare produttivo, in molti casi, affrontare tale fase di valutazione con un gruppo diverso di soggetti, magari più specializzato ed esperto, per migliorare la qualità dei </a:t>
            </a:r>
            <a:r>
              <a:rPr lang="it-IT" sz="2800" dirty="0" smtClean="0">
                <a:solidFill>
                  <a:srgbClr val="FFFF00"/>
                </a:solidFill>
              </a:rPr>
              <a:t>risultati.</a:t>
            </a:r>
            <a:endParaRPr lang="it-IT" sz="2800" dirty="0">
              <a:solidFill>
                <a:srgbClr val="FFFF00"/>
              </a:solidFill>
            </a:endParaRPr>
          </a:p>
        </p:txBody>
      </p:sp>
    </p:spTree>
    <p:extLst>
      <p:ext uri="{BB962C8B-B14F-4D97-AF65-F5344CB8AC3E}">
        <p14:creationId xmlns:p14="http://schemas.microsoft.com/office/powerpoint/2010/main" val="12674142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9512" y="391159"/>
            <a:ext cx="8784976" cy="513080"/>
          </a:xfrm>
          <a:prstGeom prst="rect">
            <a:avLst/>
          </a:prstGeom>
        </p:spPr>
        <p:txBody>
          <a:bodyPr vert="horz" wrap="square" lIns="0" tIns="12700" rIns="0" bIns="0" rtlCol="0">
            <a:spAutoFit/>
          </a:bodyPr>
          <a:lstStyle/>
          <a:p>
            <a:pPr marL="12700" algn="ctr">
              <a:lnSpc>
                <a:spcPct val="100000"/>
              </a:lnSpc>
              <a:spcBef>
                <a:spcPts val="100"/>
              </a:spcBef>
            </a:pPr>
            <a:r>
              <a:rPr sz="3200" b="1" spc="-5" dirty="0">
                <a:solidFill>
                  <a:srgbClr val="FFFF00"/>
                </a:solidFill>
                <a:latin typeface="+mn-lt"/>
              </a:rPr>
              <a:t>IL SOCIOGRAMMA </a:t>
            </a:r>
            <a:r>
              <a:rPr sz="3200" b="1" dirty="0">
                <a:solidFill>
                  <a:srgbClr val="FFFF00"/>
                </a:solidFill>
                <a:latin typeface="+mn-lt"/>
              </a:rPr>
              <a:t>DI</a:t>
            </a:r>
            <a:r>
              <a:rPr sz="3200" b="1" spc="-55" dirty="0">
                <a:solidFill>
                  <a:srgbClr val="FFFF00"/>
                </a:solidFill>
                <a:latin typeface="+mn-lt"/>
              </a:rPr>
              <a:t> </a:t>
            </a:r>
            <a:r>
              <a:rPr sz="3200" b="1" spc="-5" dirty="0">
                <a:solidFill>
                  <a:srgbClr val="FFFF00"/>
                </a:solidFill>
                <a:latin typeface="+mn-lt"/>
              </a:rPr>
              <a:t>MORENO</a:t>
            </a:r>
            <a:endParaRPr sz="3200" b="1" dirty="0">
              <a:solidFill>
                <a:srgbClr val="FFFF00"/>
              </a:solidFill>
              <a:latin typeface="+mn-lt"/>
            </a:endParaRPr>
          </a:p>
        </p:txBody>
      </p:sp>
      <p:sp>
        <p:nvSpPr>
          <p:cNvPr id="4" name="object 4"/>
          <p:cNvSpPr txBox="1"/>
          <p:nvPr/>
        </p:nvSpPr>
        <p:spPr>
          <a:xfrm>
            <a:off x="179512" y="1709420"/>
            <a:ext cx="8712968" cy="4419800"/>
          </a:xfrm>
          <a:prstGeom prst="rect">
            <a:avLst/>
          </a:prstGeom>
        </p:spPr>
        <p:txBody>
          <a:bodyPr vert="horz" wrap="square" lIns="0" tIns="53975" rIns="0" bIns="0" rtlCol="0">
            <a:spAutoFit/>
          </a:bodyPr>
          <a:lstStyle/>
          <a:p>
            <a:pPr marL="12700" marR="5080" indent="-12700" algn="just">
              <a:spcBef>
                <a:spcPts val="425"/>
              </a:spcBef>
            </a:pPr>
            <a:r>
              <a:rPr sz="2800" spc="5" dirty="0">
                <a:solidFill>
                  <a:srgbClr val="FFFF00"/>
                </a:solidFill>
                <a:cs typeface="Arial"/>
              </a:rPr>
              <a:t>Il </a:t>
            </a:r>
            <a:r>
              <a:rPr sz="2800" spc="-5" dirty="0">
                <a:solidFill>
                  <a:srgbClr val="FFFF00"/>
                </a:solidFill>
                <a:cs typeface="Arial"/>
              </a:rPr>
              <a:t>sociogramma </a:t>
            </a:r>
            <a:r>
              <a:rPr sz="2800" dirty="0">
                <a:solidFill>
                  <a:srgbClr val="FFFF00"/>
                </a:solidFill>
                <a:cs typeface="Arial"/>
              </a:rPr>
              <a:t>fu </a:t>
            </a:r>
            <a:r>
              <a:rPr sz="2800" spc="-5" dirty="0" err="1">
                <a:solidFill>
                  <a:srgbClr val="FFFF00"/>
                </a:solidFill>
                <a:cs typeface="Arial"/>
              </a:rPr>
              <a:t>proposto</a:t>
            </a:r>
            <a:r>
              <a:rPr sz="2800" spc="-5" dirty="0">
                <a:solidFill>
                  <a:srgbClr val="FFFF00"/>
                </a:solidFill>
                <a:cs typeface="Arial"/>
              </a:rPr>
              <a:t> </a:t>
            </a:r>
            <a:r>
              <a:rPr sz="2800" spc="-10" dirty="0" smtClean="0">
                <a:solidFill>
                  <a:srgbClr val="FFFF00"/>
                </a:solidFill>
                <a:cs typeface="Arial"/>
              </a:rPr>
              <a:t>da</a:t>
            </a:r>
            <a:r>
              <a:rPr lang="it-IT" sz="2800" spc="-10" dirty="0" smtClean="0">
                <a:solidFill>
                  <a:srgbClr val="FFFF00"/>
                </a:solidFill>
                <a:cs typeface="Arial"/>
              </a:rPr>
              <a:t> </a:t>
            </a:r>
            <a:r>
              <a:rPr sz="2800" spc="-5" dirty="0" smtClean="0">
                <a:solidFill>
                  <a:srgbClr val="FFFF00"/>
                </a:solidFill>
                <a:cs typeface="Arial"/>
              </a:rPr>
              <a:t>Moreno</a:t>
            </a:r>
            <a:r>
              <a:rPr sz="2800" spc="-5" dirty="0">
                <a:solidFill>
                  <a:srgbClr val="FFFF00"/>
                </a:solidFill>
                <a:cs typeface="Arial"/>
              </a:rPr>
              <a:t>, nel </a:t>
            </a:r>
            <a:r>
              <a:rPr sz="2800" spc="-10" dirty="0">
                <a:solidFill>
                  <a:srgbClr val="FFFF00"/>
                </a:solidFill>
                <a:cs typeface="Arial"/>
              </a:rPr>
              <a:t>1934, </a:t>
            </a:r>
            <a:r>
              <a:rPr sz="2800" spc="-5" dirty="0">
                <a:solidFill>
                  <a:srgbClr val="FFFF00"/>
                </a:solidFill>
                <a:cs typeface="Arial"/>
              </a:rPr>
              <a:t>allo scopo di </a:t>
            </a:r>
            <a:r>
              <a:rPr sz="2800" spc="-10" dirty="0">
                <a:solidFill>
                  <a:srgbClr val="FFFF00"/>
                </a:solidFill>
                <a:cs typeface="Arial"/>
              </a:rPr>
              <a:t>indagare </a:t>
            </a:r>
            <a:r>
              <a:rPr sz="2800" spc="-5" dirty="0">
                <a:solidFill>
                  <a:srgbClr val="FFFF00"/>
                </a:solidFill>
                <a:cs typeface="Arial"/>
              </a:rPr>
              <a:t>le reti  di attrazione </a:t>
            </a:r>
            <a:r>
              <a:rPr sz="2800" dirty="0">
                <a:solidFill>
                  <a:srgbClr val="FFFF00"/>
                </a:solidFill>
                <a:cs typeface="Arial"/>
              </a:rPr>
              <a:t>e </a:t>
            </a:r>
            <a:r>
              <a:rPr sz="2800" spc="-5" dirty="0">
                <a:solidFill>
                  <a:srgbClr val="FFFF00"/>
                </a:solidFill>
                <a:cs typeface="Arial"/>
              </a:rPr>
              <a:t>repulsione esistenti all’interno di  un</a:t>
            </a:r>
            <a:r>
              <a:rPr sz="2800" spc="-10" dirty="0">
                <a:solidFill>
                  <a:srgbClr val="FFFF00"/>
                </a:solidFill>
                <a:cs typeface="Arial"/>
              </a:rPr>
              <a:t> </a:t>
            </a:r>
            <a:r>
              <a:rPr sz="2800" spc="-5" dirty="0" err="1">
                <a:solidFill>
                  <a:srgbClr val="FFFF00"/>
                </a:solidFill>
                <a:cs typeface="Arial"/>
              </a:rPr>
              <a:t>gruppo</a:t>
            </a:r>
            <a:r>
              <a:rPr sz="2800" spc="-5" dirty="0" smtClean="0">
                <a:solidFill>
                  <a:srgbClr val="FFFF00"/>
                </a:solidFill>
                <a:cs typeface="Arial"/>
              </a:rPr>
              <a:t>.</a:t>
            </a:r>
            <a:r>
              <a:rPr lang="it-IT" sz="2800" spc="-5" dirty="0">
                <a:solidFill>
                  <a:srgbClr val="FFFF00"/>
                </a:solidFill>
                <a:cs typeface="Arial"/>
              </a:rPr>
              <a:t> </a:t>
            </a:r>
            <a:endParaRPr lang="it-IT" sz="2800" spc="-5" dirty="0" smtClean="0">
              <a:solidFill>
                <a:srgbClr val="FFFF00"/>
              </a:solidFill>
              <a:cs typeface="Arial"/>
            </a:endParaRPr>
          </a:p>
          <a:p>
            <a:pPr marL="12700" marR="5080" indent="-12700" algn="just">
              <a:spcBef>
                <a:spcPts val="425"/>
              </a:spcBef>
            </a:pPr>
            <a:endParaRPr lang="it-IT" sz="2800" spc="-5" dirty="0">
              <a:solidFill>
                <a:srgbClr val="FFFF00"/>
              </a:solidFill>
              <a:cs typeface="Arial"/>
            </a:endParaRPr>
          </a:p>
          <a:p>
            <a:pPr marL="12700" marR="5080" indent="-12700" algn="just">
              <a:spcBef>
                <a:spcPts val="425"/>
              </a:spcBef>
            </a:pPr>
            <a:r>
              <a:rPr lang="it-IT" sz="2800" spc="-5" dirty="0" smtClean="0">
                <a:solidFill>
                  <a:srgbClr val="FFFF00"/>
                </a:solidFill>
                <a:cs typeface="Arial"/>
              </a:rPr>
              <a:t>La </a:t>
            </a:r>
            <a:r>
              <a:rPr lang="it-IT" sz="2800" spc="-5" dirty="0">
                <a:solidFill>
                  <a:srgbClr val="FFFF00"/>
                </a:solidFill>
                <a:cs typeface="Arial"/>
              </a:rPr>
              <a:t>prova consiste </a:t>
            </a:r>
            <a:r>
              <a:rPr lang="it-IT" sz="2800" spc="-10" dirty="0">
                <a:solidFill>
                  <a:srgbClr val="FFFF00"/>
                </a:solidFill>
                <a:cs typeface="Arial"/>
              </a:rPr>
              <a:t>inizialmente nel </a:t>
            </a:r>
            <a:r>
              <a:rPr lang="it-IT" sz="2800" spc="-5" dirty="0">
                <a:solidFill>
                  <a:srgbClr val="FFFF00"/>
                </a:solidFill>
                <a:cs typeface="Arial"/>
              </a:rPr>
              <a:t>richiedere </a:t>
            </a:r>
            <a:r>
              <a:rPr lang="it-IT" sz="2800" dirty="0">
                <a:solidFill>
                  <a:srgbClr val="FFFF00"/>
                </a:solidFill>
                <a:cs typeface="Arial"/>
              </a:rPr>
              <a:t>a  tutti i </a:t>
            </a:r>
            <a:r>
              <a:rPr lang="it-IT" sz="2800" spc="-5" dirty="0">
                <a:solidFill>
                  <a:srgbClr val="FFFF00"/>
                </a:solidFill>
                <a:cs typeface="Arial"/>
              </a:rPr>
              <a:t>membri di un </a:t>
            </a:r>
            <a:r>
              <a:rPr lang="it-IT" sz="2800" spc="-10" dirty="0">
                <a:solidFill>
                  <a:srgbClr val="FFFF00"/>
                </a:solidFill>
                <a:cs typeface="Arial"/>
              </a:rPr>
              <a:t>gruppo </a:t>
            </a:r>
            <a:r>
              <a:rPr lang="it-IT" sz="2800" spc="-5" dirty="0">
                <a:solidFill>
                  <a:srgbClr val="FFFF00"/>
                </a:solidFill>
                <a:cs typeface="Arial"/>
              </a:rPr>
              <a:t>(in questo caso la  classe) </a:t>
            </a:r>
            <a:r>
              <a:rPr lang="it-IT" sz="2800" dirty="0">
                <a:solidFill>
                  <a:srgbClr val="FFFF00"/>
                </a:solidFill>
                <a:cs typeface="Arial"/>
              </a:rPr>
              <a:t>di </a:t>
            </a:r>
            <a:r>
              <a:rPr lang="it-IT" sz="2800" spc="-5" dirty="0">
                <a:solidFill>
                  <a:srgbClr val="FFFF00"/>
                </a:solidFill>
                <a:cs typeface="Arial"/>
              </a:rPr>
              <a:t>indicare, in ordine di preferenza </a:t>
            </a:r>
            <a:r>
              <a:rPr lang="it-IT" sz="2800" dirty="0">
                <a:solidFill>
                  <a:srgbClr val="FFFF00"/>
                </a:solidFill>
                <a:cs typeface="Arial"/>
              </a:rPr>
              <a:t>i  </a:t>
            </a:r>
            <a:r>
              <a:rPr lang="it-IT" sz="2800" spc="-5" dirty="0">
                <a:solidFill>
                  <a:srgbClr val="FFFF00"/>
                </a:solidFill>
                <a:cs typeface="Arial"/>
              </a:rPr>
              <a:t>nomi </a:t>
            </a:r>
            <a:r>
              <a:rPr lang="it-IT" sz="2800" spc="-10" dirty="0">
                <a:solidFill>
                  <a:srgbClr val="FFFF00"/>
                </a:solidFill>
                <a:cs typeface="Arial"/>
              </a:rPr>
              <a:t>dei </a:t>
            </a:r>
            <a:r>
              <a:rPr lang="it-IT" sz="2800" spc="-5" dirty="0">
                <a:solidFill>
                  <a:srgbClr val="FFFF00"/>
                </a:solidFill>
                <a:cs typeface="Arial"/>
              </a:rPr>
              <a:t>compagni </a:t>
            </a:r>
            <a:r>
              <a:rPr lang="it-IT" sz="2800" dirty="0">
                <a:solidFill>
                  <a:srgbClr val="FFFF00"/>
                </a:solidFill>
                <a:cs typeface="Arial"/>
              </a:rPr>
              <a:t>(tre), con i </a:t>
            </a:r>
            <a:r>
              <a:rPr lang="it-IT" sz="2800" spc="-10" dirty="0">
                <a:solidFill>
                  <a:srgbClr val="FFFF00"/>
                </a:solidFill>
                <a:cs typeface="Arial"/>
              </a:rPr>
              <a:t>quali </a:t>
            </a:r>
            <a:r>
              <a:rPr lang="it-IT" sz="2800" spc="-5" dirty="0">
                <a:solidFill>
                  <a:srgbClr val="FFFF00"/>
                </a:solidFill>
                <a:cs typeface="Arial"/>
              </a:rPr>
              <a:t>vorrebbero  trovarsi </a:t>
            </a:r>
            <a:r>
              <a:rPr lang="it-IT" sz="2800" dirty="0">
                <a:solidFill>
                  <a:srgbClr val="FFFF00"/>
                </a:solidFill>
                <a:cs typeface="Arial"/>
              </a:rPr>
              <a:t>o </a:t>
            </a:r>
            <a:r>
              <a:rPr lang="it-IT" sz="2800" spc="-5" dirty="0">
                <a:solidFill>
                  <a:srgbClr val="FFFF00"/>
                </a:solidFill>
                <a:cs typeface="Arial"/>
              </a:rPr>
              <a:t>non trovarsi per svolgere </a:t>
            </a:r>
            <a:r>
              <a:rPr lang="it-IT" sz="2800" spc="-10" dirty="0">
                <a:solidFill>
                  <a:srgbClr val="FFFF00"/>
                </a:solidFill>
                <a:cs typeface="Arial"/>
              </a:rPr>
              <a:t>una  </a:t>
            </a:r>
            <a:r>
              <a:rPr lang="it-IT" sz="2800" spc="-5" dirty="0">
                <a:solidFill>
                  <a:srgbClr val="FFFF00"/>
                </a:solidFill>
                <a:cs typeface="Arial"/>
              </a:rPr>
              <a:t>determinata attività (lavoro </a:t>
            </a:r>
            <a:r>
              <a:rPr lang="it-IT" sz="2800" dirty="0">
                <a:solidFill>
                  <a:srgbClr val="FFFF00"/>
                </a:solidFill>
                <a:cs typeface="Arial"/>
              </a:rPr>
              <a:t>o</a:t>
            </a:r>
            <a:r>
              <a:rPr lang="it-IT" sz="2800" spc="-5" dirty="0">
                <a:solidFill>
                  <a:srgbClr val="FFFF00"/>
                </a:solidFill>
                <a:cs typeface="Arial"/>
              </a:rPr>
              <a:t> gioco).</a:t>
            </a:r>
            <a:endParaRPr lang="it-IT" sz="2800" dirty="0">
              <a:solidFill>
                <a:srgbClr val="FFFF00"/>
              </a:solidFill>
              <a:cs typeface="Arial"/>
            </a:endParaRPr>
          </a:p>
          <a:p>
            <a:pPr marL="12700" marR="5080" indent="-12700" algn="just">
              <a:lnSpc>
                <a:spcPts val="2590"/>
              </a:lnSpc>
              <a:spcBef>
                <a:spcPts val="425"/>
              </a:spcBef>
            </a:pPr>
            <a:endParaRPr sz="2400" dirty="0">
              <a:latin typeface="Arial"/>
              <a:cs typeface="Arial"/>
            </a:endParaRPr>
          </a:p>
        </p:txBody>
      </p:sp>
    </p:spTree>
    <p:extLst>
      <p:ext uri="{BB962C8B-B14F-4D97-AF65-F5344CB8AC3E}">
        <p14:creationId xmlns:p14="http://schemas.microsoft.com/office/powerpoint/2010/main" val="166464581"/>
      </p:ext>
    </p:extLst>
  </p:cSld>
  <p:clrMapOvr>
    <a:masterClrMapping/>
  </p:clrMapOvr>
  <p:transition>
    <p:wipe dir="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391159"/>
            <a:ext cx="9143999" cy="513080"/>
          </a:xfrm>
          <a:prstGeom prst="rect">
            <a:avLst/>
          </a:prstGeom>
        </p:spPr>
        <p:txBody>
          <a:bodyPr vert="horz" wrap="square" lIns="0" tIns="12700" rIns="0" bIns="0" rtlCol="0">
            <a:spAutoFit/>
          </a:bodyPr>
          <a:lstStyle/>
          <a:p>
            <a:pPr marL="12700" algn="ctr">
              <a:lnSpc>
                <a:spcPct val="100000"/>
              </a:lnSpc>
              <a:spcBef>
                <a:spcPts val="100"/>
              </a:spcBef>
            </a:pPr>
            <a:r>
              <a:rPr sz="3200" b="1" spc="-5" dirty="0">
                <a:solidFill>
                  <a:srgbClr val="FFFF00"/>
                </a:solidFill>
                <a:latin typeface="+mn-lt"/>
              </a:rPr>
              <a:t>ANALISI</a:t>
            </a:r>
            <a:r>
              <a:rPr sz="3200" b="1" spc="-45" dirty="0">
                <a:solidFill>
                  <a:srgbClr val="FFFF00"/>
                </a:solidFill>
                <a:latin typeface="+mn-lt"/>
              </a:rPr>
              <a:t> </a:t>
            </a:r>
            <a:r>
              <a:rPr sz="3200" b="1" spc="-5" dirty="0">
                <a:solidFill>
                  <a:srgbClr val="FFFF00"/>
                </a:solidFill>
                <a:latin typeface="+mn-lt"/>
              </a:rPr>
              <a:t>QUANTITATIVA</a:t>
            </a:r>
            <a:endParaRPr sz="3200" b="1" dirty="0">
              <a:solidFill>
                <a:srgbClr val="FFFF00"/>
              </a:solidFill>
              <a:latin typeface="+mn-lt"/>
            </a:endParaRPr>
          </a:p>
        </p:txBody>
      </p:sp>
      <p:sp>
        <p:nvSpPr>
          <p:cNvPr id="4" name="object 4"/>
          <p:cNvSpPr txBox="1">
            <a:spLocks noGrp="1"/>
          </p:cNvSpPr>
          <p:nvPr>
            <p:ph type="ftr" sz="quarter" idx="4294967295"/>
          </p:nvPr>
        </p:nvSpPr>
        <p:spPr>
          <a:xfrm>
            <a:off x="4076700" y="6295248"/>
            <a:ext cx="990600" cy="166370"/>
          </a:xfrm>
          <a:prstGeom prst="rect">
            <a:avLst/>
          </a:prstGeom>
        </p:spPr>
        <p:txBody>
          <a:bodyPr vert="horz" wrap="square" lIns="0" tIns="0" rIns="0" bIns="0" rtlCol="0">
            <a:spAutoFit/>
          </a:bodyPr>
          <a:lstStyle/>
          <a:p>
            <a:pPr marL="12700">
              <a:lnSpc>
                <a:spcPts val="1190"/>
              </a:lnSpc>
            </a:pPr>
            <a:r>
              <a:rPr spc="-5" dirty="0"/>
              <a:t>Cristina</a:t>
            </a:r>
            <a:r>
              <a:rPr spc="-55" dirty="0"/>
              <a:t> </a:t>
            </a:r>
            <a:r>
              <a:rPr spc="-5" dirty="0"/>
              <a:t>Ravazzolo</a:t>
            </a:r>
          </a:p>
        </p:txBody>
      </p:sp>
      <p:sp>
        <p:nvSpPr>
          <p:cNvPr id="3" name="object 3"/>
          <p:cNvSpPr txBox="1"/>
          <p:nvPr/>
        </p:nvSpPr>
        <p:spPr>
          <a:xfrm>
            <a:off x="107504" y="1953259"/>
            <a:ext cx="8856983" cy="2536720"/>
          </a:xfrm>
          <a:prstGeom prst="rect">
            <a:avLst/>
          </a:prstGeom>
        </p:spPr>
        <p:txBody>
          <a:bodyPr vert="horz" wrap="square" lIns="0" tIns="48895" rIns="0" bIns="0" rtlCol="0">
            <a:spAutoFit/>
          </a:bodyPr>
          <a:lstStyle/>
          <a:p>
            <a:pPr marR="5080" algn="just">
              <a:lnSpc>
                <a:spcPct val="90000"/>
              </a:lnSpc>
              <a:spcBef>
                <a:spcPts val="385"/>
              </a:spcBef>
            </a:pPr>
            <a:r>
              <a:rPr sz="2800" spc="-10" dirty="0">
                <a:solidFill>
                  <a:srgbClr val="FFFF00"/>
                </a:solidFill>
                <a:cs typeface="Arial"/>
              </a:rPr>
              <a:t>L’analisi </a:t>
            </a:r>
            <a:r>
              <a:rPr sz="2800" spc="-5" dirty="0">
                <a:solidFill>
                  <a:srgbClr val="FFFF00"/>
                </a:solidFill>
                <a:cs typeface="Arial"/>
              </a:rPr>
              <a:t>quantitativa </a:t>
            </a:r>
            <a:r>
              <a:rPr sz="2800" spc="-10" dirty="0">
                <a:solidFill>
                  <a:srgbClr val="FFFF00"/>
                </a:solidFill>
                <a:cs typeface="Arial"/>
              </a:rPr>
              <a:t>delle </a:t>
            </a:r>
            <a:r>
              <a:rPr sz="2800" spc="-5" dirty="0">
                <a:solidFill>
                  <a:srgbClr val="FFFF00"/>
                </a:solidFill>
                <a:cs typeface="Arial"/>
              </a:rPr>
              <a:t>risposte consente di  ottenere informazioni relativamente alla struttura </a:t>
            </a:r>
            <a:r>
              <a:rPr sz="2800" spc="-10" dirty="0">
                <a:solidFill>
                  <a:srgbClr val="FFFF00"/>
                </a:solidFill>
                <a:cs typeface="Arial"/>
              </a:rPr>
              <a:t>del  </a:t>
            </a:r>
            <a:r>
              <a:rPr sz="2800" spc="-5" dirty="0">
                <a:solidFill>
                  <a:srgbClr val="FFFF00"/>
                </a:solidFill>
                <a:cs typeface="Arial"/>
              </a:rPr>
              <a:t>gruppo </a:t>
            </a:r>
            <a:r>
              <a:rPr sz="2800" dirty="0">
                <a:solidFill>
                  <a:srgbClr val="FFFF00"/>
                </a:solidFill>
                <a:cs typeface="Arial"/>
              </a:rPr>
              <a:t>(reti </a:t>
            </a:r>
            <a:r>
              <a:rPr sz="2800" spc="-5" dirty="0">
                <a:solidFill>
                  <a:srgbClr val="FFFF00"/>
                </a:solidFill>
                <a:cs typeface="Arial"/>
              </a:rPr>
              <a:t>di comunicazione </a:t>
            </a:r>
            <a:r>
              <a:rPr sz="2800" dirty="0">
                <a:solidFill>
                  <a:srgbClr val="FFFF00"/>
                </a:solidFill>
                <a:cs typeface="Arial"/>
              </a:rPr>
              <a:t>e di </a:t>
            </a:r>
            <a:r>
              <a:rPr sz="2800" spc="-5" dirty="0">
                <a:solidFill>
                  <a:srgbClr val="FFFF00"/>
                </a:solidFill>
                <a:cs typeface="Arial"/>
              </a:rPr>
              <a:t>conflitto) </a:t>
            </a:r>
            <a:r>
              <a:rPr sz="2800" dirty="0">
                <a:solidFill>
                  <a:srgbClr val="FFFF00"/>
                </a:solidFill>
                <a:cs typeface="Arial"/>
              </a:rPr>
              <a:t>e </a:t>
            </a:r>
            <a:r>
              <a:rPr sz="2800" spc="-5" dirty="0">
                <a:solidFill>
                  <a:srgbClr val="FFFF00"/>
                </a:solidFill>
                <a:cs typeface="Arial"/>
              </a:rPr>
              <a:t>alla  </a:t>
            </a:r>
            <a:r>
              <a:rPr sz="2800" spc="-10" dirty="0">
                <a:solidFill>
                  <a:srgbClr val="FFFF00"/>
                </a:solidFill>
                <a:cs typeface="Arial"/>
              </a:rPr>
              <a:t>posizione </a:t>
            </a:r>
            <a:r>
              <a:rPr sz="2800" spc="-5" dirty="0">
                <a:solidFill>
                  <a:srgbClr val="FFFF00"/>
                </a:solidFill>
                <a:cs typeface="Arial"/>
              </a:rPr>
              <a:t>in esso ricoperta da ogni singolo soggetto  (leader </a:t>
            </a:r>
            <a:r>
              <a:rPr sz="2800" dirty="0">
                <a:solidFill>
                  <a:srgbClr val="FFFF00"/>
                </a:solidFill>
                <a:cs typeface="Arial"/>
              </a:rPr>
              <a:t>o </a:t>
            </a:r>
            <a:r>
              <a:rPr sz="2800" spc="-5" dirty="0">
                <a:solidFill>
                  <a:srgbClr val="FFFF00"/>
                </a:solidFill>
                <a:cs typeface="Arial"/>
              </a:rPr>
              <a:t>emarginato).</a:t>
            </a:r>
            <a:endParaRPr sz="2800" dirty="0">
              <a:solidFill>
                <a:srgbClr val="FFFF00"/>
              </a:solidFill>
              <a:cs typeface="Arial"/>
            </a:endParaRPr>
          </a:p>
          <a:p>
            <a:pPr>
              <a:lnSpc>
                <a:spcPct val="100000"/>
              </a:lnSpc>
              <a:spcBef>
                <a:spcPts val="50"/>
              </a:spcBef>
            </a:pPr>
            <a:endParaRPr sz="3200" dirty="0">
              <a:solidFill>
                <a:srgbClr val="FFFF00"/>
              </a:solidFill>
              <a:latin typeface="Arial"/>
              <a:cs typeface="Arial"/>
            </a:endParaRPr>
          </a:p>
          <a:p>
            <a:pPr algn="ctr">
              <a:lnSpc>
                <a:spcPct val="100000"/>
              </a:lnSpc>
            </a:pPr>
            <a:r>
              <a:rPr sz="2800" b="1" spc="-5" dirty="0">
                <a:solidFill>
                  <a:srgbClr val="FFFF00"/>
                </a:solidFill>
                <a:cs typeface="Arial"/>
              </a:rPr>
              <a:t>EMARGINATI: RIFIUTATI </a:t>
            </a:r>
            <a:r>
              <a:rPr sz="2800" b="1" dirty="0">
                <a:solidFill>
                  <a:srgbClr val="FFFF00"/>
                </a:solidFill>
                <a:cs typeface="Arial"/>
              </a:rPr>
              <a:t>O</a:t>
            </a:r>
            <a:r>
              <a:rPr sz="2800" b="1" spc="5" dirty="0">
                <a:solidFill>
                  <a:srgbClr val="FFFF00"/>
                </a:solidFill>
                <a:cs typeface="Arial"/>
              </a:rPr>
              <a:t> </a:t>
            </a:r>
            <a:r>
              <a:rPr sz="2800" b="1" spc="-5" dirty="0">
                <a:solidFill>
                  <a:srgbClr val="FFFF00"/>
                </a:solidFill>
                <a:cs typeface="Arial"/>
              </a:rPr>
              <a:t>ISOLATI?</a:t>
            </a:r>
            <a:endParaRPr sz="2800" dirty="0">
              <a:solidFill>
                <a:srgbClr val="FFFF00"/>
              </a:solidFill>
              <a:cs typeface="Arial"/>
            </a:endParaRPr>
          </a:p>
        </p:txBody>
      </p:sp>
    </p:spTree>
    <p:extLst>
      <p:ext uri="{BB962C8B-B14F-4D97-AF65-F5344CB8AC3E}">
        <p14:creationId xmlns:p14="http://schemas.microsoft.com/office/powerpoint/2010/main" val="1520672376"/>
      </p:ext>
    </p:extLst>
  </p:cSld>
  <p:clrMapOvr>
    <a:masterClrMapping/>
  </p:clrMapOvr>
  <p:transition>
    <p:wipe dir="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3553" y="4724"/>
            <a:ext cx="8856984" cy="513080"/>
          </a:xfrm>
          <a:prstGeom prst="rect">
            <a:avLst/>
          </a:prstGeom>
        </p:spPr>
        <p:txBody>
          <a:bodyPr vert="horz" wrap="square" lIns="0" tIns="12700" rIns="0" bIns="0" rtlCol="0">
            <a:spAutoFit/>
          </a:bodyPr>
          <a:lstStyle/>
          <a:p>
            <a:pPr marL="12700" algn="ctr">
              <a:lnSpc>
                <a:spcPct val="100000"/>
              </a:lnSpc>
              <a:spcBef>
                <a:spcPts val="100"/>
              </a:spcBef>
            </a:pPr>
            <a:r>
              <a:rPr sz="3200" b="1" spc="-5" dirty="0">
                <a:solidFill>
                  <a:srgbClr val="FFFF00"/>
                </a:solidFill>
                <a:latin typeface="+mn-lt"/>
              </a:rPr>
              <a:t>IL SOCIOGRAMMA </a:t>
            </a:r>
            <a:r>
              <a:rPr sz="3200" b="1" dirty="0">
                <a:solidFill>
                  <a:srgbClr val="FFFF00"/>
                </a:solidFill>
                <a:latin typeface="+mn-lt"/>
              </a:rPr>
              <a:t>DI</a:t>
            </a:r>
            <a:r>
              <a:rPr sz="3200" b="1" spc="-55" dirty="0">
                <a:solidFill>
                  <a:srgbClr val="FFFF00"/>
                </a:solidFill>
                <a:latin typeface="+mn-lt"/>
              </a:rPr>
              <a:t> </a:t>
            </a:r>
            <a:r>
              <a:rPr sz="3200" b="1" spc="-5" dirty="0">
                <a:solidFill>
                  <a:srgbClr val="FFFF00"/>
                </a:solidFill>
                <a:latin typeface="+mn-lt"/>
              </a:rPr>
              <a:t>MORENO</a:t>
            </a:r>
            <a:endParaRPr sz="3200" b="1" dirty="0">
              <a:solidFill>
                <a:srgbClr val="FFFF00"/>
              </a:solidFill>
              <a:latin typeface="+mn-lt"/>
            </a:endParaRPr>
          </a:p>
        </p:txBody>
      </p:sp>
      <p:sp>
        <p:nvSpPr>
          <p:cNvPr id="3" name="object 3"/>
          <p:cNvSpPr txBox="1"/>
          <p:nvPr/>
        </p:nvSpPr>
        <p:spPr>
          <a:xfrm>
            <a:off x="179512" y="764704"/>
            <a:ext cx="8856984" cy="5497915"/>
          </a:xfrm>
          <a:prstGeom prst="rect">
            <a:avLst/>
          </a:prstGeom>
        </p:spPr>
        <p:txBody>
          <a:bodyPr vert="horz" wrap="square" lIns="0" tIns="45720" rIns="0" bIns="0" rtlCol="0">
            <a:spAutoFit/>
          </a:bodyPr>
          <a:lstStyle/>
          <a:p>
            <a:pPr marL="12700" marR="5080" indent="-12700" algn="just">
              <a:lnSpc>
                <a:spcPts val="2170"/>
              </a:lnSpc>
              <a:spcBef>
                <a:spcPts val="360"/>
              </a:spcBef>
            </a:pPr>
            <a:r>
              <a:rPr lang="it-IT" sz="2800" b="1" spc="-5" dirty="0">
                <a:solidFill>
                  <a:srgbClr val="FFFF00"/>
                </a:solidFill>
                <a:cs typeface="Arial"/>
              </a:rPr>
              <a:t>R</a:t>
            </a:r>
            <a:r>
              <a:rPr lang="it-IT" sz="2800" b="1" spc="-5" dirty="0" smtClean="0">
                <a:solidFill>
                  <a:srgbClr val="FFFF00"/>
                </a:solidFill>
                <a:cs typeface="Arial"/>
              </a:rPr>
              <a:t>ifiutati</a:t>
            </a:r>
            <a:r>
              <a:rPr lang="it-IT" sz="2800" spc="-5" dirty="0" smtClean="0">
                <a:solidFill>
                  <a:srgbClr val="FFFF00"/>
                </a:solidFill>
                <a:cs typeface="Arial"/>
              </a:rPr>
              <a:t>: </a:t>
            </a:r>
            <a:r>
              <a:rPr lang="it-IT" sz="2800" dirty="0" smtClean="0">
                <a:solidFill>
                  <a:srgbClr val="FFFF00"/>
                </a:solidFill>
                <a:cs typeface="Arial"/>
              </a:rPr>
              <a:t>sono coloro che </a:t>
            </a:r>
            <a:r>
              <a:rPr lang="it-IT" sz="2800" spc="-5" dirty="0" smtClean="0">
                <a:solidFill>
                  <a:srgbClr val="FFFF00"/>
                </a:solidFill>
                <a:cs typeface="Arial"/>
              </a:rPr>
              <a:t>ricevono il maggior  </a:t>
            </a:r>
            <a:r>
              <a:rPr lang="it-IT" sz="2800" dirty="0" smtClean="0">
                <a:solidFill>
                  <a:srgbClr val="FFFF00"/>
                </a:solidFill>
                <a:cs typeface="Arial"/>
              </a:rPr>
              <a:t>numero di</a:t>
            </a:r>
            <a:r>
              <a:rPr lang="it-IT" sz="2800" spc="-15" dirty="0" smtClean="0">
                <a:solidFill>
                  <a:srgbClr val="FFFF00"/>
                </a:solidFill>
                <a:cs typeface="Arial"/>
              </a:rPr>
              <a:t> </a:t>
            </a:r>
            <a:r>
              <a:rPr lang="it-IT" sz="2800" spc="-5" dirty="0" smtClean="0">
                <a:solidFill>
                  <a:srgbClr val="FFFF00"/>
                </a:solidFill>
                <a:cs typeface="Arial"/>
              </a:rPr>
              <a:t>rifiuti.</a:t>
            </a:r>
            <a:endParaRPr lang="it-IT" sz="2800" dirty="0" smtClean="0">
              <a:solidFill>
                <a:srgbClr val="FFFF00"/>
              </a:solidFill>
              <a:cs typeface="Arial"/>
            </a:endParaRPr>
          </a:p>
          <a:p>
            <a:pPr algn="just">
              <a:lnSpc>
                <a:spcPct val="100000"/>
              </a:lnSpc>
              <a:spcBef>
                <a:spcPts val="55"/>
              </a:spcBef>
            </a:pPr>
            <a:endParaRPr lang="it-IT" sz="2800" dirty="0" smtClean="0">
              <a:solidFill>
                <a:srgbClr val="FFFF00"/>
              </a:solidFill>
              <a:cs typeface="Arial"/>
            </a:endParaRPr>
          </a:p>
          <a:p>
            <a:pPr marL="12700" marR="5080" indent="-12700" algn="just">
              <a:lnSpc>
                <a:spcPts val="2160"/>
              </a:lnSpc>
            </a:pPr>
            <a:r>
              <a:rPr lang="it-IT" sz="2800" b="1" spc="-5" dirty="0">
                <a:solidFill>
                  <a:srgbClr val="FFFF00"/>
                </a:solidFill>
                <a:cs typeface="Arial"/>
              </a:rPr>
              <a:t>I</a:t>
            </a:r>
            <a:r>
              <a:rPr lang="it-IT" sz="2800" b="1" spc="-5" dirty="0" smtClean="0">
                <a:solidFill>
                  <a:srgbClr val="FFFF00"/>
                </a:solidFill>
                <a:cs typeface="Arial"/>
              </a:rPr>
              <a:t>solati</a:t>
            </a:r>
            <a:r>
              <a:rPr lang="it-IT" sz="2800" spc="-5" dirty="0" smtClean="0">
                <a:solidFill>
                  <a:srgbClr val="FFFF00"/>
                </a:solidFill>
                <a:cs typeface="Arial"/>
              </a:rPr>
              <a:t>: sono </a:t>
            </a:r>
            <a:r>
              <a:rPr lang="it-IT" sz="2800" dirty="0" smtClean="0">
                <a:solidFill>
                  <a:srgbClr val="FFFF00"/>
                </a:solidFill>
                <a:cs typeface="Arial"/>
              </a:rPr>
              <a:t>coloro che non </a:t>
            </a:r>
            <a:r>
              <a:rPr lang="it-IT" sz="2800" spc="-5" dirty="0" smtClean="0">
                <a:solidFill>
                  <a:srgbClr val="FFFF00"/>
                </a:solidFill>
                <a:cs typeface="Arial"/>
              </a:rPr>
              <a:t>ricevono </a:t>
            </a:r>
            <a:r>
              <a:rPr lang="it-IT" sz="2800" dirty="0" smtClean="0">
                <a:solidFill>
                  <a:srgbClr val="FFFF00"/>
                </a:solidFill>
                <a:cs typeface="Arial"/>
              </a:rPr>
              <a:t>né </a:t>
            </a:r>
            <a:r>
              <a:rPr lang="it-IT" sz="2800" spc="-5" dirty="0" smtClean="0">
                <a:solidFill>
                  <a:srgbClr val="FFFF00"/>
                </a:solidFill>
                <a:cs typeface="Arial"/>
              </a:rPr>
              <a:t>scelte,  </a:t>
            </a:r>
            <a:r>
              <a:rPr lang="it-IT" sz="2800" spc="5" dirty="0" smtClean="0">
                <a:solidFill>
                  <a:srgbClr val="FFFF00"/>
                </a:solidFill>
                <a:cs typeface="Arial"/>
              </a:rPr>
              <a:t>né</a:t>
            </a:r>
            <a:r>
              <a:rPr lang="it-IT" sz="2800" spc="-15" dirty="0" smtClean="0">
                <a:solidFill>
                  <a:srgbClr val="FFFF00"/>
                </a:solidFill>
                <a:cs typeface="Arial"/>
              </a:rPr>
              <a:t> </a:t>
            </a:r>
            <a:r>
              <a:rPr lang="it-IT" sz="2800" spc="-5" dirty="0" smtClean="0">
                <a:solidFill>
                  <a:srgbClr val="FFFF00"/>
                </a:solidFill>
                <a:cs typeface="Arial"/>
              </a:rPr>
              <a:t>rifiuti.</a:t>
            </a:r>
            <a:endParaRPr lang="it-IT" sz="2800" dirty="0" smtClean="0">
              <a:solidFill>
                <a:srgbClr val="FFFF00"/>
              </a:solidFill>
              <a:cs typeface="Arial"/>
            </a:endParaRPr>
          </a:p>
          <a:p>
            <a:pPr algn="just">
              <a:lnSpc>
                <a:spcPct val="100000"/>
              </a:lnSpc>
              <a:spcBef>
                <a:spcPts val="30"/>
              </a:spcBef>
            </a:pPr>
            <a:endParaRPr sz="2800" dirty="0">
              <a:solidFill>
                <a:srgbClr val="FFFF00"/>
              </a:solidFill>
              <a:cs typeface="Arial"/>
            </a:endParaRPr>
          </a:p>
          <a:p>
            <a:pPr marL="12700" marR="7620" indent="-12700" algn="just">
              <a:lnSpc>
                <a:spcPct val="90100"/>
              </a:lnSpc>
            </a:pPr>
            <a:r>
              <a:rPr sz="2800" spc="-5" dirty="0">
                <a:solidFill>
                  <a:srgbClr val="FFFF00"/>
                </a:solidFill>
                <a:cs typeface="Arial"/>
              </a:rPr>
              <a:t>Esiste unanime </a:t>
            </a:r>
            <a:r>
              <a:rPr sz="2800" dirty="0">
                <a:solidFill>
                  <a:srgbClr val="FFFF00"/>
                </a:solidFill>
                <a:cs typeface="Arial"/>
              </a:rPr>
              <a:t>consenso </a:t>
            </a:r>
            <a:r>
              <a:rPr sz="2800" spc="-5" dirty="0">
                <a:solidFill>
                  <a:srgbClr val="FFFF00"/>
                </a:solidFill>
                <a:cs typeface="Arial"/>
              </a:rPr>
              <a:t>nell’affermare </a:t>
            </a:r>
            <a:r>
              <a:rPr sz="2800" dirty="0">
                <a:solidFill>
                  <a:srgbClr val="FFFF00"/>
                </a:solidFill>
                <a:cs typeface="Arial"/>
              </a:rPr>
              <a:t>che </a:t>
            </a:r>
            <a:r>
              <a:rPr sz="2800" spc="-5" dirty="0">
                <a:solidFill>
                  <a:srgbClr val="FFFF00"/>
                </a:solidFill>
                <a:cs typeface="Arial"/>
              </a:rPr>
              <a:t>la </a:t>
            </a:r>
            <a:r>
              <a:rPr sz="2800" dirty="0">
                <a:solidFill>
                  <a:srgbClr val="FFFF00"/>
                </a:solidFill>
                <a:cs typeface="Arial"/>
              </a:rPr>
              <a:t>più grave </a:t>
            </a:r>
            <a:r>
              <a:rPr sz="2800" spc="-5" dirty="0">
                <a:solidFill>
                  <a:srgbClr val="FFFF00"/>
                </a:solidFill>
                <a:cs typeface="Arial"/>
              </a:rPr>
              <a:t>forma </a:t>
            </a:r>
            <a:r>
              <a:rPr sz="2800" dirty="0">
                <a:solidFill>
                  <a:srgbClr val="FFFF00"/>
                </a:solidFill>
                <a:cs typeface="Arial"/>
              </a:rPr>
              <a:t>di  emarginazione è </a:t>
            </a:r>
            <a:r>
              <a:rPr sz="2800" spc="-5" dirty="0">
                <a:solidFill>
                  <a:srgbClr val="FFFF00"/>
                </a:solidFill>
                <a:cs typeface="Arial"/>
              </a:rPr>
              <a:t>l’isolamento, </a:t>
            </a:r>
            <a:r>
              <a:rPr sz="2800" dirty="0">
                <a:solidFill>
                  <a:srgbClr val="FFFF00"/>
                </a:solidFill>
                <a:cs typeface="Arial"/>
              </a:rPr>
              <a:t>in quanto indice della </a:t>
            </a:r>
            <a:r>
              <a:rPr sz="2800" spc="-5" dirty="0">
                <a:solidFill>
                  <a:srgbClr val="FFFF00"/>
                </a:solidFill>
                <a:cs typeface="Arial"/>
              </a:rPr>
              <a:t>più totale  </a:t>
            </a:r>
            <a:r>
              <a:rPr sz="2800" dirty="0">
                <a:solidFill>
                  <a:srgbClr val="FFFF00"/>
                </a:solidFill>
                <a:cs typeface="Arial"/>
              </a:rPr>
              <a:t>mancanza </a:t>
            </a:r>
            <a:r>
              <a:rPr sz="2800" spc="-5" dirty="0">
                <a:solidFill>
                  <a:srgbClr val="FFFF00"/>
                </a:solidFill>
                <a:cs typeface="Arial"/>
              </a:rPr>
              <a:t>di </a:t>
            </a:r>
            <a:r>
              <a:rPr sz="2800" dirty="0">
                <a:solidFill>
                  <a:srgbClr val="FFFF00"/>
                </a:solidFill>
                <a:cs typeface="Arial"/>
              </a:rPr>
              <a:t>rapporti sociali ed </a:t>
            </a:r>
            <a:r>
              <a:rPr sz="2800" spc="-5" dirty="0">
                <a:solidFill>
                  <a:srgbClr val="FFFF00"/>
                </a:solidFill>
                <a:cs typeface="Arial"/>
              </a:rPr>
              <a:t>emozionali. </a:t>
            </a:r>
            <a:r>
              <a:rPr sz="2800" dirty="0">
                <a:solidFill>
                  <a:srgbClr val="FFFF00"/>
                </a:solidFill>
                <a:cs typeface="Arial"/>
              </a:rPr>
              <a:t>Anche il </a:t>
            </a:r>
            <a:r>
              <a:rPr sz="2800" spc="-5" dirty="0">
                <a:solidFill>
                  <a:srgbClr val="FFFF00"/>
                </a:solidFill>
                <a:cs typeface="Arial"/>
              </a:rPr>
              <a:t>rifiuto, dopo </a:t>
            </a:r>
            <a:r>
              <a:rPr sz="2800" dirty="0">
                <a:solidFill>
                  <a:srgbClr val="FFFF00"/>
                </a:solidFill>
                <a:cs typeface="Arial"/>
              </a:rPr>
              <a:t>i  primi anni di scuola, </a:t>
            </a:r>
            <a:r>
              <a:rPr sz="2800" spc="-5" dirty="0">
                <a:solidFill>
                  <a:srgbClr val="FFFF00"/>
                </a:solidFill>
                <a:cs typeface="Arial"/>
              </a:rPr>
              <a:t>tende ad </a:t>
            </a:r>
            <a:r>
              <a:rPr sz="2800" dirty="0">
                <a:solidFill>
                  <a:srgbClr val="FFFF00"/>
                </a:solidFill>
                <a:cs typeface="Arial"/>
              </a:rPr>
              <a:t>essere </a:t>
            </a:r>
            <a:r>
              <a:rPr sz="2800" spc="-5" dirty="0">
                <a:solidFill>
                  <a:srgbClr val="FFFF00"/>
                </a:solidFill>
                <a:cs typeface="Arial"/>
              </a:rPr>
              <a:t>un </a:t>
            </a:r>
            <a:r>
              <a:rPr sz="2800" dirty="0">
                <a:solidFill>
                  <a:srgbClr val="FFFF00"/>
                </a:solidFill>
                <a:cs typeface="Arial"/>
              </a:rPr>
              <a:t>indice di </a:t>
            </a:r>
            <a:r>
              <a:rPr sz="2800" spc="-5" dirty="0">
                <a:solidFill>
                  <a:srgbClr val="FFFF00"/>
                </a:solidFill>
                <a:cs typeface="Arial"/>
              </a:rPr>
              <a:t>cattivo  adattamento </a:t>
            </a:r>
            <a:r>
              <a:rPr sz="2800" dirty="0">
                <a:solidFill>
                  <a:srgbClr val="FFFF00"/>
                </a:solidFill>
                <a:cs typeface="Arial"/>
              </a:rPr>
              <a:t>scolastico e sociale, </a:t>
            </a:r>
            <a:r>
              <a:rPr sz="2800" spc="-5" dirty="0">
                <a:solidFill>
                  <a:srgbClr val="FFFF00"/>
                </a:solidFill>
                <a:cs typeface="Arial"/>
              </a:rPr>
              <a:t>il rifiutato fa fatica </a:t>
            </a:r>
            <a:r>
              <a:rPr sz="2800" dirty="0">
                <a:solidFill>
                  <a:srgbClr val="FFFF00"/>
                </a:solidFill>
                <a:cs typeface="Arial"/>
              </a:rPr>
              <a:t>ad </a:t>
            </a:r>
            <a:r>
              <a:rPr sz="2800" spc="-5" dirty="0">
                <a:solidFill>
                  <a:srgbClr val="FFFF00"/>
                </a:solidFill>
                <a:cs typeface="Arial"/>
              </a:rPr>
              <a:t>adattarsi alle  </a:t>
            </a:r>
            <a:r>
              <a:rPr sz="2800" dirty="0">
                <a:solidFill>
                  <a:srgbClr val="FFFF00"/>
                </a:solidFill>
                <a:cs typeface="Arial"/>
              </a:rPr>
              <a:t>norme, </a:t>
            </a:r>
            <a:r>
              <a:rPr sz="2800" spc="-5" dirty="0">
                <a:solidFill>
                  <a:srgbClr val="FFFF00"/>
                </a:solidFill>
                <a:cs typeface="Arial"/>
              </a:rPr>
              <a:t>ai valori </a:t>
            </a:r>
            <a:r>
              <a:rPr sz="2800" dirty="0">
                <a:solidFill>
                  <a:srgbClr val="FFFF00"/>
                </a:solidFill>
                <a:cs typeface="Arial"/>
              </a:rPr>
              <a:t>e </a:t>
            </a:r>
            <a:r>
              <a:rPr sz="2800" spc="-5" dirty="0">
                <a:solidFill>
                  <a:srgbClr val="FFFF00"/>
                </a:solidFill>
                <a:cs typeface="Arial"/>
              </a:rPr>
              <a:t>alla cultura </a:t>
            </a:r>
            <a:r>
              <a:rPr sz="2800" dirty="0">
                <a:solidFill>
                  <a:srgbClr val="FFFF00"/>
                </a:solidFill>
                <a:cs typeface="Arial"/>
              </a:rPr>
              <a:t>del</a:t>
            </a:r>
            <a:r>
              <a:rPr sz="2800" spc="-10" dirty="0">
                <a:solidFill>
                  <a:srgbClr val="FFFF00"/>
                </a:solidFill>
                <a:cs typeface="Arial"/>
              </a:rPr>
              <a:t> </a:t>
            </a:r>
            <a:r>
              <a:rPr sz="2800" dirty="0" err="1">
                <a:solidFill>
                  <a:srgbClr val="FFFF00"/>
                </a:solidFill>
                <a:cs typeface="Arial"/>
              </a:rPr>
              <a:t>gruppo</a:t>
            </a:r>
            <a:r>
              <a:rPr sz="2800" dirty="0" smtClean="0">
                <a:solidFill>
                  <a:srgbClr val="FFFF00"/>
                </a:solidFill>
                <a:cs typeface="Arial"/>
              </a:rPr>
              <a:t>.</a:t>
            </a:r>
            <a:endParaRPr lang="it-IT" sz="2800" dirty="0" smtClean="0">
              <a:solidFill>
                <a:srgbClr val="FFFF00"/>
              </a:solidFill>
              <a:cs typeface="Arial"/>
            </a:endParaRPr>
          </a:p>
          <a:p>
            <a:pPr marL="12700" marR="7620" indent="-12700" algn="just">
              <a:lnSpc>
                <a:spcPct val="90100"/>
              </a:lnSpc>
            </a:pPr>
            <a:endParaRPr sz="2800" dirty="0">
              <a:solidFill>
                <a:srgbClr val="FFFF00"/>
              </a:solidFill>
              <a:cs typeface="Arial"/>
            </a:endParaRPr>
          </a:p>
          <a:p>
            <a:pPr marL="12700" marR="7620" indent="-12700" algn="just">
              <a:lnSpc>
                <a:spcPts val="2170"/>
              </a:lnSpc>
              <a:spcBef>
                <a:spcPts val="525"/>
              </a:spcBef>
            </a:pPr>
            <a:r>
              <a:rPr sz="2800" spc="-5" dirty="0">
                <a:solidFill>
                  <a:srgbClr val="FFFF00"/>
                </a:solidFill>
                <a:cs typeface="Arial"/>
              </a:rPr>
              <a:t>Dall’altro lato la </a:t>
            </a:r>
            <a:r>
              <a:rPr sz="2800" dirty="0">
                <a:solidFill>
                  <a:srgbClr val="FFFF00"/>
                </a:solidFill>
                <a:cs typeface="Arial"/>
              </a:rPr>
              <a:t>posizione del leader (sia </a:t>
            </a:r>
            <a:r>
              <a:rPr sz="2800" spc="-5" dirty="0">
                <a:solidFill>
                  <a:srgbClr val="FFFF00"/>
                </a:solidFill>
                <a:cs typeface="Arial"/>
              </a:rPr>
              <a:t>positivo, </a:t>
            </a:r>
            <a:r>
              <a:rPr sz="2800" dirty="0">
                <a:solidFill>
                  <a:srgbClr val="FFFF00"/>
                </a:solidFill>
                <a:cs typeface="Arial"/>
              </a:rPr>
              <a:t>che </a:t>
            </a:r>
            <a:r>
              <a:rPr sz="2800" spc="-5" dirty="0">
                <a:solidFill>
                  <a:srgbClr val="FFFF00"/>
                </a:solidFill>
                <a:cs typeface="Arial"/>
              </a:rPr>
              <a:t>negativo),  </a:t>
            </a:r>
            <a:r>
              <a:rPr sz="2800" dirty="0">
                <a:solidFill>
                  <a:srgbClr val="FFFF00"/>
                </a:solidFill>
                <a:cs typeface="Arial"/>
              </a:rPr>
              <a:t>è il </a:t>
            </a:r>
            <a:r>
              <a:rPr sz="2800" spc="-5" dirty="0">
                <a:solidFill>
                  <a:srgbClr val="FFFF00"/>
                </a:solidFill>
                <a:cs typeface="Arial"/>
              </a:rPr>
              <a:t>punto </a:t>
            </a:r>
            <a:r>
              <a:rPr sz="2800" dirty="0">
                <a:solidFill>
                  <a:srgbClr val="FFFF00"/>
                </a:solidFill>
                <a:cs typeface="Arial"/>
              </a:rPr>
              <a:t>di </a:t>
            </a:r>
            <a:r>
              <a:rPr sz="2800" spc="-5" dirty="0">
                <a:solidFill>
                  <a:srgbClr val="FFFF00"/>
                </a:solidFill>
                <a:cs typeface="Arial"/>
              </a:rPr>
              <a:t>riferimento </a:t>
            </a:r>
            <a:r>
              <a:rPr sz="2800" dirty="0">
                <a:solidFill>
                  <a:srgbClr val="FFFF00"/>
                </a:solidFill>
                <a:cs typeface="Arial"/>
              </a:rPr>
              <a:t>più</a:t>
            </a:r>
            <a:r>
              <a:rPr sz="2800" spc="-15" dirty="0">
                <a:solidFill>
                  <a:srgbClr val="FFFF00"/>
                </a:solidFill>
                <a:cs typeface="Arial"/>
              </a:rPr>
              <a:t> </a:t>
            </a:r>
            <a:r>
              <a:rPr sz="2800" spc="-5" dirty="0">
                <a:solidFill>
                  <a:srgbClr val="FFFF00"/>
                </a:solidFill>
                <a:cs typeface="Arial"/>
              </a:rPr>
              <a:t>forte.</a:t>
            </a:r>
            <a:endParaRPr sz="2800" dirty="0">
              <a:solidFill>
                <a:srgbClr val="FFFF00"/>
              </a:solidFill>
              <a:cs typeface="Arial"/>
            </a:endParaRPr>
          </a:p>
        </p:txBody>
      </p:sp>
    </p:spTree>
    <p:extLst>
      <p:ext uri="{BB962C8B-B14F-4D97-AF65-F5344CB8AC3E}">
        <p14:creationId xmlns:p14="http://schemas.microsoft.com/office/powerpoint/2010/main" val="4136797865"/>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79512" y="280019"/>
            <a:ext cx="8712968" cy="6894195"/>
          </a:xfrm>
          <a:prstGeom prst="rect">
            <a:avLst/>
          </a:prstGeom>
        </p:spPr>
        <p:txBody>
          <a:bodyPr wrap="square">
            <a:spAutoFit/>
          </a:bodyPr>
          <a:lstStyle/>
          <a:p>
            <a:r>
              <a:rPr lang="it-IT" sz="3200" b="1" dirty="0">
                <a:solidFill>
                  <a:srgbClr val="FFFF00"/>
                </a:solidFill>
              </a:rPr>
              <a:t>Da UD a </a:t>
            </a:r>
            <a:r>
              <a:rPr lang="it-IT" sz="3200" b="1" dirty="0" err="1">
                <a:solidFill>
                  <a:srgbClr val="FFFF00"/>
                </a:solidFill>
              </a:rPr>
              <a:t>UdA</a:t>
            </a:r>
            <a:r>
              <a:rPr lang="it-IT" sz="3200" b="1" dirty="0">
                <a:solidFill>
                  <a:srgbClr val="FFFF00"/>
                </a:solidFill>
              </a:rPr>
              <a:t> </a:t>
            </a:r>
          </a:p>
          <a:p>
            <a:endParaRPr lang="it-IT" dirty="0"/>
          </a:p>
          <a:p>
            <a:pPr algn="just"/>
            <a:r>
              <a:rPr lang="it-IT" sz="2800" dirty="0">
                <a:solidFill>
                  <a:srgbClr val="FFFF00"/>
                </a:solidFill>
              </a:rPr>
              <a:t>La Legge n.53 del 2003 (nota come “Riforma Moratti”) ha introdotto il sistema delle unità d’apprendimento. </a:t>
            </a:r>
          </a:p>
          <a:p>
            <a:pPr algn="just"/>
            <a:endParaRPr lang="it-IT" sz="2800" dirty="0">
              <a:solidFill>
                <a:srgbClr val="FFFF00"/>
              </a:solidFill>
            </a:endParaRPr>
          </a:p>
          <a:p>
            <a:pPr algn="just"/>
            <a:r>
              <a:rPr lang="it-IT" sz="2800" dirty="0">
                <a:solidFill>
                  <a:srgbClr val="FFFF00"/>
                </a:solidFill>
              </a:rPr>
              <a:t>Fino a poco prima, le singole discipline venivano suddivise in argomenti; essi avevano precisi contenuti ed i </a:t>
            </a:r>
            <a:r>
              <a:rPr lang="it-IT" sz="2800" dirty="0" smtClean="0">
                <a:solidFill>
                  <a:srgbClr val="FFFF00"/>
                </a:solidFill>
              </a:rPr>
              <a:t>contenuti dovevano </a:t>
            </a:r>
            <a:r>
              <a:rPr lang="it-IT" sz="2800" dirty="0">
                <a:solidFill>
                  <a:srgbClr val="FFFF00"/>
                </a:solidFill>
              </a:rPr>
              <a:t>essere trasmessi con specifici strumenti </a:t>
            </a:r>
            <a:r>
              <a:rPr lang="it-IT" sz="2800" dirty="0" smtClean="0">
                <a:solidFill>
                  <a:srgbClr val="FFFF00"/>
                </a:solidFill>
              </a:rPr>
              <a:t>e metodi </a:t>
            </a:r>
            <a:r>
              <a:rPr lang="it-IT" sz="2800" dirty="0">
                <a:solidFill>
                  <a:srgbClr val="FFFF00"/>
                </a:solidFill>
              </a:rPr>
              <a:t>al fine di raggiungere gli obiettivi prefissati.</a:t>
            </a:r>
          </a:p>
          <a:p>
            <a:pPr algn="just"/>
            <a:endParaRPr lang="it-IT" sz="2800" dirty="0">
              <a:solidFill>
                <a:srgbClr val="FFFF00"/>
              </a:solidFill>
            </a:endParaRPr>
          </a:p>
          <a:p>
            <a:pPr algn="just"/>
            <a:r>
              <a:rPr lang="it-IT" sz="2800" dirty="0">
                <a:solidFill>
                  <a:srgbClr val="FFFF00"/>
                </a:solidFill>
              </a:rPr>
              <a:t>Insegnare con l’Unità Didattica limita il sapere; le singole discipline non riescono mai ad agganciarsi tra loro ed i contenuti rischiano di diventare frammentari per gli studenti.</a:t>
            </a:r>
          </a:p>
          <a:p>
            <a:pPr algn="just"/>
            <a:r>
              <a:rPr lang="it-IT" sz="2800" dirty="0">
                <a:solidFill>
                  <a:srgbClr val="FFFF00"/>
                </a:solidFill>
              </a:rPr>
              <a:t/>
            </a:r>
            <a:br>
              <a:rPr lang="it-IT" sz="2800" dirty="0">
                <a:solidFill>
                  <a:srgbClr val="FFFF00"/>
                </a:solidFill>
              </a:rPr>
            </a:br>
            <a:endParaRPr lang="it-IT" sz="2800" dirty="0">
              <a:solidFill>
                <a:srgbClr val="FFFF00"/>
              </a:solidFill>
            </a:endParaRPr>
          </a:p>
        </p:txBody>
      </p:sp>
    </p:spTree>
    <p:extLst>
      <p:ext uri="{BB962C8B-B14F-4D97-AF65-F5344CB8AC3E}">
        <p14:creationId xmlns:p14="http://schemas.microsoft.com/office/powerpoint/2010/main" val="424119135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48850" y="116632"/>
            <a:ext cx="8424936" cy="4524315"/>
          </a:xfrm>
          <a:prstGeom prst="rect">
            <a:avLst/>
          </a:prstGeom>
        </p:spPr>
        <p:txBody>
          <a:bodyPr wrap="square">
            <a:spAutoFit/>
          </a:bodyPr>
          <a:lstStyle/>
          <a:p>
            <a:pPr algn="just"/>
            <a:r>
              <a:rPr lang="it-IT" sz="3200" b="1" spc="-10" dirty="0">
                <a:solidFill>
                  <a:srgbClr val="FFFF00"/>
                </a:solidFill>
                <a:ea typeface="+mj-ea"/>
                <a:cs typeface="+mj-cs"/>
              </a:rPr>
              <a:t>Criteri generali </a:t>
            </a:r>
            <a:r>
              <a:rPr lang="it-IT" sz="3200" b="1" spc="-5" dirty="0">
                <a:solidFill>
                  <a:srgbClr val="FFFF00"/>
                </a:solidFill>
                <a:ea typeface="+mj-ea"/>
                <a:cs typeface="+mj-cs"/>
              </a:rPr>
              <a:t>di </a:t>
            </a:r>
            <a:r>
              <a:rPr lang="it-IT" sz="3200" b="1" spc="-10" dirty="0">
                <a:solidFill>
                  <a:srgbClr val="FFFF00"/>
                </a:solidFill>
                <a:ea typeface="+mj-ea"/>
                <a:cs typeface="+mj-cs"/>
              </a:rPr>
              <a:t>utilizzazione </a:t>
            </a:r>
            <a:r>
              <a:rPr lang="it-IT" sz="3200" b="1" spc="-5" dirty="0">
                <a:solidFill>
                  <a:srgbClr val="FFFF00"/>
                </a:solidFill>
                <a:ea typeface="+mj-ea"/>
                <a:cs typeface="+mj-cs"/>
              </a:rPr>
              <a:t>dei </a:t>
            </a:r>
            <a:r>
              <a:rPr lang="it-IT" sz="3200" b="1" spc="-10" dirty="0">
                <a:solidFill>
                  <a:srgbClr val="FFFF00"/>
                </a:solidFill>
                <a:ea typeface="+mj-ea"/>
                <a:cs typeface="+mj-cs"/>
              </a:rPr>
              <a:t>dati</a:t>
            </a:r>
            <a:r>
              <a:rPr lang="it-IT" sz="3200" b="1" dirty="0">
                <a:solidFill>
                  <a:srgbClr val="FFFF00"/>
                </a:solidFill>
                <a:ea typeface="+mj-ea"/>
                <a:cs typeface="+mj-cs"/>
              </a:rPr>
              <a:t> </a:t>
            </a:r>
            <a:r>
              <a:rPr lang="it-IT" sz="3200" b="1" spc="-10" dirty="0" smtClean="0">
                <a:solidFill>
                  <a:srgbClr val="FFFF00"/>
                </a:solidFill>
                <a:ea typeface="+mj-ea"/>
                <a:cs typeface="+mj-cs"/>
              </a:rPr>
              <a:t>sociometrici</a:t>
            </a:r>
          </a:p>
          <a:p>
            <a:pPr algn="just"/>
            <a:endParaRPr lang="it-IT" sz="2800" dirty="0" smtClean="0">
              <a:solidFill>
                <a:srgbClr val="FFFF00"/>
              </a:solidFill>
            </a:endParaRPr>
          </a:p>
          <a:p>
            <a:pPr algn="just"/>
            <a:r>
              <a:rPr lang="it-IT" sz="2800" dirty="0" smtClean="0">
                <a:solidFill>
                  <a:srgbClr val="FFFF00"/>
                </a:solidFill>
              </a:rPr>
              <a:t>I </a:t>
            </a:r>
            <a:r>
              <a:rPr lang="it-IT" sz="2800" dirty="0">
                <a:solidFill>
                  <a:srgbClr val="FFFF00"/>
                </a:solidFill>
              </a:rPr>
              <a:t>dati emersi possono essere usati per un duplice scopo:</a:t>
            </a:r>
          </a:p>
          <a:p>
            <a:pPr algn="just"/>
            <a:endParaRPr lang="it-IT" sz="2800" dirty="0">
              <a:solidFill>
                <a:srgbClr val="FFFF00"/>
              </a:solidFill>
            </a:endParaRPr>
          </a:p>
          <a:p>
            <a:pPr algn="just"/>
            <a:r>
              <a:rPr lang="it-IT" sz="2800" dirty="0">
                <a:solidFill>
                  <a:srgbClr val="FFFF00"/>
                </a:solidFill>
              </a:rPr>
              <a:t>promuovere all’interno della classe un clima socialmente positivo;</a:t>
            </a:r>
          </a:p>
          <a:p>
            <a:pPr algn="just"/>
            <a:endParaRPr lang="it-IT" sz="2800" dirty="0">
              <a:solidFill>
                <a:srgbClr val="FFFF00"/>
              </a:solidFill>
            </a:endParaRPr>
          </a:p>
          <a:p>
            <a:pPr algn="just"/>
            <a:r>
              <a:rPr lang="it-IT" sz="2800" dirty="0">
                <a:solidFill>
                  <a:srgbClr val="FFFF00"/>
                </a:solidFill>
              </a:rPr>
              <a:t>evitare che le situazioni di isolamento e di rifiuto si stabilizzino.</a:t>
            </a:r>
          </a:p>
        </p:txBody>
      </p:sp>
    </p:spTree>
    <p:extLst>
      <p:ext uri="{BB962C8B-B14F-4D97-AF65-F5344CB8AC3E}">
        <p14:creationId xmlns:p14="http://schemas.microsoft.com/office/powerpoint/2010/main" val="34910552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0" y="912783"/>
            <a:ext cx="9137124" cy="6314549"/>
          </a:xfrm>
          <a:prstGeom prst="rect">
            <a:avLst/>
          </a:prstGeom>
        </p:spPr>
        <p:txBody>
          <a:bodyPr wrap="square">
            <a:spAutoFit/>
          </a:bodyPr>
          <a:lstStyle/>
          <a:p>
            <a:pPr marL="12700" lvl="0">
              <a:spcBef>
                <a:spcPts val="875"/>
              </a:spcBef>
            </a:pPr>
            <a:r>
              <a:rPr lang="it-IT" sz="2800" dirty="0">
                <a:solidFill>
                  <a:srgbClr val="FFFF00"/>
                </a:solidFill>
                <a:cs typeface="Arial"/>
              </a:rPr>
              <a:t>RISPETTARE</a:t>
            </a:r>
            <a:r>
              <a:rPr lang="it-IT" sz="2800" b="1" dirty="0">
                <a:solidFill>
                  <a:srgbClr val="FFFF00"/>
                </a:solidFill>
                <a:cs typeface="Arial"/>
              </a:rPr>
              <a:t> </a:t>
            </a:r>
            <a:r>
              <a:rPr lang="it-IT" sz="2800" b="1" spc="15" dirty="0">
                <a:solidFill>
                  <a:srgbClr val="FFFF00"/>
                </a:solidFill>
                <a:cs typeface="Arial"/>
              </a:rPr>
              <a:t>LE SCELTE</a:t>
            </a:r>
            <a:r>
              <a:rPr lang="it-IT" sz="2800" b="1" dirty="0">
                <a:solidFill>
                  <a:srgbClr val="FFFF00"/>
                </a:solidFill>
                <a:cs typeface="Arial"/>
              </a:rPr>
              <a:t> </a:t>
            </a:r>
            <a:r>
              <a:rPr lang="it-IT" sz="2800" b="1" spc="5" dirty="0">
                <a:solidFill>
                  <a:srgbClr val="FFFF00"/>
                </a:solidFill>
                <a:cs typeface="Arial"/>
              </a:rPr>
              <a:t>FATTE:</a:t>
            </a:r>
            <a:endParaRPr lang="it-IT" sz="2800" dirty="0">
              <a:solidFill>
                <a:srgbClr val="FFFF00"/>
              </a:solidFill>
              <a:cs typeface="Arial"/>
            </a:endParaRPr>
          </a:p>
          <a:p>
            <a:pPr marL="12700" lvl="0" algn="just">
              <a:spcBef>
                <a:spcPts val="475"/>
              </a:spcBef>
            </a:pPr>
            <a:r>
              <a:rPr lang="it-IT" sz="2800" spc="10" dirty="0" smtClean="0">
                <a:solidFill>
                  <a:srgbClr val="FFFF00"/>
                </a:solidFill>
                <a:cs typeface="Arial"/>
              </a:rPr>
              <a:t>facendo </a:t>
            </a:r>
            <a:r>
              <a:rPr lang="it-IT" sz="2800" spc="10" dirty="0">
                <a:solidFill>
                  <a:srgbClr val="FFFF00"/>
                </a:solidFill>
                <a:cs typeface="Arial"/>
              </a:rPr>
              <a:t>lavorare insieme alunni </a:t>
            </a:r>
            <a:r>
              <a:rPr lang="it-IT" sz="2800" spc="15" dirty="0">
                <a:solidFill>
                  <a:srgbClr val="FFFF00"/>
                </a:solidFill>
                <a:cs typeface="Arial"/>
              </a:rPr>
              <a:t>che </a:t>
            </a:r>
            <a:r>
              <a:rPr lang="it-IT" sz="2800" spc="10" dirty="0">
                <a:solidFill>
                  <a:srgbClr val="FFFF00"/>
                </a:solidFill>
                <a:cs typeface="Arial"/>
              </a:rPr>
              <a:t>si</a:t>
            </a:r>
            <a:r>
              <a:rPr lang="it-IT" sz="2800" spc="5" dirty="0">
                <a:solidFill>
                  <a:srgbClr val="FFFF00"/>
                </a:solidFill>
                <a:cs typeface="Arial"/>
              </a:rPr>
              <a:t> </a:t>
            </a:r>
            <a:r>
              <a:rPr lang="it-IT" sz="2800" spc="10" dirty="0" smtClean="0">
                <a:solidFill>
                  <a:srgbClr val="FFFF00"/>
                </a:solidFill>
                <a:cs typeface="Arial"/>
              </a:rPr>
              <a:t>scelgono;</a:t>
            </a:r>
            <a:endParaRPr lang="it-IT" sz="2800" dirty="0">
              <a:solidFill>
                <a:srgbClr val="FFFF00"/>
              </a:solidFill>
              <a:cs typeface="Arial"/>
            </a:endParaRPr>
          </a:p>
          <a:p>
            <a:pPr marL="12700" lvl="0" algn="just">
              <a:spcBef>
                <a:spcPts val="380"/>
              </a:spcBef>
            </a:pPr>
            <a:r>
              <a:rPr lang="it-IT" sz="2800" spc="10" dirty="0">
                <a:solidFill>
                  <a:srgbClr val="FFFF00"/>
                </a:solidFill>
                <a:cs typeface="Arial"/>
              </a:rPr>
              <a:t>separando alunni che si rifiutano, </a:t>
            </a:r>
            <a:r>
              <a:rPr lang="it-IT" sz="2800" spc="15" dirty="0">
                <a:solidFill>
                  <a:srgbClr val="FFFF00"/>
                </a:solidFill>
                <a:cs typeface="Arial"/>
              </a:rPr>
              <a:t>specialmente se </a:t>
            </a:r>
            <a:r>
              <a:rPr lang="it-IT" sz="2800" spc="10" dirty="0">
                <a:solidFill>
                  <a:srgbClr val="FFFF00"/>
                </a:solidFill>
                <a:cs typeface="Arial"/>
              </a:rPr>
              <a:t>lo fanno</a:t>
            </a:r>
            <a:r>
              <a:rPr lang="it-IT" sz="2800" spc="45" dirty="0">
                <a:solidFill>
                  <a:srgbClr val="FFFF00"/>
                </a:solidFill>
                <a:cs typeface="Arial"/>
              </a:rPr>
              <a:t> </a:t>
            </a:r>
            <a:r>
              <a:rPr lang="it-IT" sz="2800" spc="10" dirty="0" smtClean="0">
                <a:solidFill>
                  <a:srgbClr val="FFFF00"/>
                </a:solidFill>
                <a:cs typeface="Arial"/>
              </a:rPr>
              <a:t>reciprocamente.</a:t>
            </a:r>
          </a:p>
          <a:p>
            <a:pPr marL="12700" lvl="0" algn="just">
              <a:spcBef>
                <a:spcPts val="380"/>
              </a:spcBef>
            </a:pPr>
            <a:endParaRPr lang="it-IT" sz="2400" spc="10" dirty="0">
              <a:solidFill>
                <a:prstClr val="black"/>
              </a:solidFill>
              <a:cs typeface="Arial"/>
            </a:endParaRPr>
          </a:p>
          <a:p>
            <a:pPr marL="12700" lvl="0" algn="just">
              <a:spcBef>
                <a:spcPts val="380"/>
              </a:spcBef>
            </a:pPr>
            <a:r>
              <a:rPr lang="it-IT" sz="2800" b="1" spc="-10" dirty="0">
                <a:solidFill>
                  <a:srgbClr val="FFFF00"/>
                </a:solidFill>
                <a:cs typeface="Arial"/>
              </a:rPr>
              <a:t>TENER </a:t>
            </a:r>
            <a:r>
              <a:rPr lang="it-IT" sz="2800" b="1" spc="10" dirty="0">
                <a:solidFill>
                  <a:srgbClr val="FFFF00"/>
                </a:solidFill>
                <a:cs typeface="Arial"/>
              </a:rPr>
              <a:t>CONTO PRIORITARIAMENTE </a:t>
            </a:r>
            <a:r>
              <a:rPr lang="it-IT" sz="2800" b="1" spc="15" dirty="0">
                <a:solidFill>
                  <a:srgbClr val="FFFF00"/>
                </a:solidFill>
                <a:cs typeface="Arial"/>
              </a:rPr>
              <a:t>DELLE </a:t>
            </a:r>
            <a:r>
              <a:rPr lang="it-IT" sz="2800" b="1" spc="10" dirty="0">
                <a:solidFill>
                  <a:srgbClr val="FFFF00"/>
                </a:solidFill>
                <a:cs typeface="Arial"/>
              </a:rPr>
              <a:t>SCELTE </a:t>
            </a:r>
            <a:r>
              <a:rPr lang="it-IT" sz="2800" b="1" spc="15" dirty="0">
                <a:solidFill>
                  <a:srgbClr val="FFFF00"/>
                </a:solidFill>
                <a:cs typeface="Arial"/>
              </a:rPr>
              <a:t>DEI </a:t>
            </a:r>
            <a:r>
              <a:rPr lang="it-IT" sz="2800" b="1" spc="10" dirty="0">
                <a:solidFill>
                  <a:srgbClr val="FFFF00"/>
                </a:solidFill>
                <a:cs typeface="Arial"/>
              </a:rPr>
              <a:t>PIU’ </a:t>
            </a:r>
            <a:r>
              <a:rPr lang="it-IT" sz="2800" b="1" spc="10" dirty="0" smtClean="0">
                <a:solidFill>
                  <a:srgbClr val="FFFF00"/>
                </a:solidFill>
                <a:cs typeface="Arial"/>
              </a:rPr>
              <a:t>MARGINALI:</a:t>
            </a:r>
          </a:p>
          <a:p>
            <a:pPr marL="12700" algn="just">
              <a:lnSpc>
                <a:spcPct val="100000"/>
              </a:lnSpc>
              <a:spcBef>
                <a:spcPts val="475"/>
              </a:spcBef>
            </a:pPr>
            <a:r>
              <a:rPr lang="it-IT" sz="2800" spc="5" dirty="0">
                <a:solidFill>
                  <a:srgbClr val="FFFF00"/>
                </a:solidFill>
                <a:cs typeface="Arial"/>
              </a:rPr>
              <a:t>trovarsi </a:t>
            </a:r>
            <a:r>
              <a:rPr lang="it-IT" sz="2800" spc="15" dirty="0">
                <a:solidFill>
                  <a:srgbClr val="FFFF00"/>
                </a:solidFill>
                <a:cs typeface="Arial"/>
              </a:rPr>
              <a:t>a </a:t>
            </a:r>
            <a:r>
              <a:rPr lang="it-IT" sz="2800" spc="10" dirty="0">
                <a:solidFill>
                  <a:srgbClr val="FFFF00"/>
                </a:solidFill>
                <a:cs typeface="Arial"/>
              </a:rPr>
              <a:t>contatto </a:t>
            </a:r>
            <a:r>
              <a:rPr lang="it-IT" sz="2800" spc="15" dirty="0">
                <a:solidFill>
                  <a:srgbClr val="FFFF00"/>
                </a:solidFill>
                <a:cs typeface="Arial"/>
              </a:rPr>
              <a:t>con </a:t>
            </a:r>
            <a:r>
              <a:rPr lang="it-IT" sz="2800" spc="10" dirty="0">
                <a:solidFill>
                  <a:srgbClr val="FFFF00"/>
                </a:solidFill>
                <a:cs typeface="Arial"/>
              </a:rPr>
              <a:t>le </a:t>
            </a:r>
            <a:r>
              <a:rPr lang="it-IT" sz="2800" spc="15" dirty="0">
                <a:solidFill>
                  <a:srgbClr val="FFFF00"/>
                </a:solidFill>
                <a:cs typeface="Arial"/>
              </a:rPr>
              <a:t>persone da </a:t>
            </a:r>
            <a:r>
              <a:rPr lang="it-IT" sz="2800" spc="10" dirty="0">
                <a:solidFill>
                  <a:srgbClr val="FFFF00"/>
                </a:solidFill>
                <a:cs typeface="Arial"/>
              </a:rPr>
              <a:t>loro scelte </a:t>
            </a:r>
            <a:r>
              <a:rPr lang="it-IT" sz="2800" spc="15" dirty="0">
                <a:solidFill>
                  <a:srgbClr val="FFFF00"/>
                </a:solidFill>
                <a:cs typeface="Arial"/>
              </a:rPr>
              <a:t>può </a:t>
            </a:r>
            <a:r>
              <a:rPr lang="it-IT" sz="2800" spc="10" dirty="0">
                <a:solidFill>
                  <a:srgbClr val="FFFF00"/>
                </a:solidFill>
                <a:cs typeface="Arial"/>
              </a:rPr>
              <a:t>migliorare la loro sicurezza</a:t>
            </a:r>
            <a:r>
              <a:rPr lang="it-IT" sz="2800" spc="45" dirty="0">
                <a:solidFill>
                  <a:srgbClr val="FFFF00"/>
                </a:solidFill>
                <a:cs typeface="Arial"/>
              </a:rPr>
              <a:t> </a:t>
            </a:r>
            <a:r>
              <a:rPr lang="it-IT" sz="2800" spc="10" dirty="0" err="1" smtClean="0">
                <a:solidFill>
                  <a:srgbClr val="FFFF00"/>
                </a:solidFill>
                <a:cs typeface="Arial"/>
              </a:rPr>
              <a:t>sociale</a:t>
            </a:r>
            <a:r>
              <a:rPr lang="it-IT" sz="2800" spc="15" dirty="0" err="1" smtClean="0">
                <a:solidFill>
                  <a:srgbClr val="FFFF00"/>
                </a:solidFill>
                <a:cs typeface="Arial"/>
              </a:rPr>
              <a:t>a</a:t>
            </a:r>
            <a:r>
              <a:rPr lang="it-IT" sz="2800" spc="15" dirty="0" smtClean="0">
                <a:solidFill>
                  <a:srgbClr val="FFFF00"/>
                </a:solidFill>
                <a:cs typeface="Arial"/>
              </a:rPr>
              <a:t> </a:t>
            </a:r>
            <a:r>
              <a:rPr lang="it-IT" sz="2800" spc="10" dirty="0">
                <a:solidFill>
                  <a:srgbClr val="FFFF00"/>
                </a:solidFill>
                <a:cs typeface="Arial"/>
              </a:rPr>
              <a:t>questo </a:t>
            </a:r>
            <a:r>
              <a:rPr lang="it-IT" sz="2800" spc="15" dirty="0">
                <a:solidFill>
                  <a:srgbClr val="FFFF00"/>
                </a:solidFill>
                <a:cs typeface="Arial"/>
              </a:rPr>
              <a:t>scopo </a:t>
            </a:r>
            <a:r>
              <a:rPr lang="it-IT" sz="2800" spc="10" dirty="0">
                <a:solidFill>
                  <a:srgbClr val="FFFF00"/>
                </a:solidFill>
                <a:cs typeface="Arial"/>
              </a:rPr>
              <a:t>può </a:t>
            </a:r>
            <a:r>
              <a:rPr lang="it-IT" sz="2800" spc="15" dirty="0">
                <a:solidFill>
                  <a:srgbClr val="FFFF00"/>
                </a:solidFill>
                <a:cs typeface="Arial"/>
              </a:rPr>
              <a:t>essere </a:t>
            </a:r>
            <a:r>
              <a:rPr lang="it-IT" sz="2800" spc="10" dirty="0">
                <a:solidFill>
                  <a:srgbClr val="FFFF00"/>
                </a:solidFill>
                <a:cs typeface="Arial"/>
              </a:rPr>
              <a:t>utile affidare loro responsabilità </a:t>
            </a:r>
            <a:r>
              <a:rPr lang="it-IT" sz="2800" spc="15" dirty="0">
                <a:solidFill>
                  <a:srgbClr val="FFFF00"/>
                </a:solidFill>
                <a:cs typeface="Arial"/>
              </a:rPr>
              <a:t>che </a:t>
            </a:r>
            <a:r>
              <a:rPr lang="it-IT" sz="2800" spc="10" dirty="0">
                <a:solidFill>
                  <a:srgbClr val="FFFF00"/>
                </a:solidFill>
                <a:cs typeface="Arial"/>
              </a:rPr>
              <a:t>facilitino la loro  partecipazione </a:t>
            </a:r>
            <a:r>
              <a:rPr lang="it-IT" sz="2800" spc="15" dirty="0">
                <a:solidFill>
                  <a:srgbClr val="FFFF00"/>
                </a:solidFill>
                <a:cs typeface="Arial"/>
              </a:rPr>
              <a:t>sociale e </a:t>
            </a:r>
            <a:r>
              <a:rPr lang="it-IT" sz="2800" spc="10" dirty="0">
                <a:solidFill>
                  <a:srgbClr val="FFFF00"/>
                </a:solidFill>
                <a:cs typeface="Arial"/>
              </a:rPr>
              <a:t>quindi la loro</a:t>
            </a:r>
            <a:r>
              <a:rPr lang="it-IT" sz="2800" spc="-20" dirty="0">
                <a:solidFill>
                  <a:srgbClr val="FFFF00"/>
                </a:solidFill>
                <a:cs typeface="Arial"/>
              </a:rPr>
              <a:t> </a:t>
            </a:r>
            <a:r>
              <a:rPr lang="it-IT" sz="2800" spc="10" dirty="0">
                <a:solidFill>
                  <a:srgbClr val="FFFF00"/>
                </a:solidFill>
                <a:cs typeface="Arial"/>
              </a:rPr>
              <a:t>valorizzazione.</a:t>
            </a:r>
            <a:endParaRPr lang="it-IT" sz="2800" dirty="0">
              <a:solidFill>
                <a:srgbClr val="FFFF00"/>
              </a:solidFill>
              <a:cs typeface="Arial"/>
            </a:endParaRPr>
          </a:p>
          <a:p>
            <a:pPr marL="12700" lvl="0" algn="just">
              <a:spcBef>
                <a:spcPts val="380"/>
              </a:spcBef>
            </a:pPr>
            <a:endParaRPr lang="it-IT" sz="2400" spc="10" dirty="0" smtClean="0">
              <a:solidFill>
                <a:prstClr val="black"/>
              </a:solidFill>
              <a:cs typeface="Arial"/>
            </a:endParaRPr>
          </a:p>
          <a:p>
            <a:pPr marL="12700" lvl="0" algn="just">
              <a:spcBef>
                <a:spcPts val="380"/>
              </a:spcBef>
            </a:pPr>
            <a:endParaRPr lang="it-IT" sz="2400" spc="10" dirty="0">
              <a:solidFill>
                <a:prstClr val="black"/>
              </a:solidFill>
              <a:cs typeface="Arial"/>
            </a:endParaRPr>
          </a:p>
          <a:p>
            <a:pPr marL="12700" lvl="0" algn="just">
              <a:spcBef>
                <a:spcPts val="380"/>
              </a:spcBef>
            </a:pPr>
            <a:endParaRPr lang="it-IT" sz="2400" dirty="0">
              <a:solidFill>
                <a:prstClr val="black"/>
              </a:solidFill>
              <a:cs typeface="Arial"/>
            </a:endParaRPr>
          </a:p>
        </p:txBody>
      </p:sp>
      <p:sp>
        <p:nvSpPr>
          <p:cNvPr id="4" name="Rettangolo 3"/>
          <p:cNvSpPr/>
          <p:nvPr/>
        </p:nvSpPr>
        <p:spPr>
          <a:xfrm>
            <a:off x="107504" y="25590"/>
            <a:ext cx="8928992" cy="584775"/>
          </a:xfrm>
          <a:prstGeom prst="rect">
            <a:avLst/>
          </a:prstGeom>
        </p:spPr>
        <p:txBody>
          <a:bodyPr wrap="square">
            <a:spAutoFit/>
          </a:bodyPr>
          <a:lstStyle/>
          <a:p>
            <a:r>
              <a:rPr lang="it-IT" sz="3200" b="1" dirty="0">
                <a:solidFill>
                  <a:srgbClr val="FFFF00"/>
                </a:solidFill>
              </a:rPr>
              <a:t>Criteri generali di utilizzazione dei dati sociometrici</a:t>
            </a:r>
          </a:p>
        </p:txBody>
      </p:sp>
    </p:spTree>
    <p:extLst>
      <p:ext uri="{BB962C8B-B14F-4D97-AF65-F5344CB8AC3E}">
        <p14:creationId xmlns:p14="http://schemas.microsoft.com/office/powerpoint/2010/main" val="275051554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3342" y="0"/>
            <a:ext cx="8820472" cy="1120820"/>
          </a:xfrm>
          <a:prstGeom prst="rect">
            <a:avLst/>
          </a:prstGeom>
        </p:spPr>
        <p:txBody>
          <a:bodyPr vert="horz" wrap="square" lIns="0" tIns="134620" rIns="0" bIns="0" rtlCol="0">
            <a:spAutoFit/>
          </a:bodyPr>
          <a:lstStyle/>
          <a:p>
            <a:pPr lvl="0">
              <a:lnSpc>
                <a:spcPct val="100000"/>
              </a:lnSpc>
              <a:spcBef>
                <a:spcPts val="0"/>
              </a:spcBef>
            </a:pPr>
            <a:r>
              <a:rPr lang="it-IT" sz="3200" b="1" dirty="0">
                <a:solidFill>
                  <a:srgbClr val="FFFF00"/>
                </a:solidFill>
                <a:latin typeface="Calibri"/>
                <a:ea typeface="+mn-ea"/>
                <a:cs typeface="+mn-cs"/>
              </a:rPr>
              <a:t>Criteri generali di utilizzazione dei dati sociometrici</a:t>
            </a:r>
            <a:br>
              <a:rPr lang="it-IT" sz="3200" b="1" dirty="0">
                <a:solidFill>
                  <a:srgbClr val="FFFF00"/>
                </a:solidFill>
                <a:latin typeface="Calibri"/>
                <a:ea typeface="+mn-ea"/>
                <a:cs typeface="+mn-cs"/>
              </a:rPr>
            </a:br>
            <a:r>
              <a:rPr lang="it-IT" sz="3200" dirty="0" smtClean="0"/>
              <a:t> </a:t>
            </a:r>
            <a:endParaRPr sz="3200" dirty="0"/>
          </a:p>
        </p:txBody>
      </p:sp>
      <p:sp>
        <p:nvSpPr>
          <p:cNvPr id="4" name="object 4"/>
          <p:cNvSpPr txBox="1">
            <a:spLocks noGrp="1"/>
          </p:cNvSpPr>
          <p:nvPr>
            <p:ph type="ftr" sz="quarter" idx="4294967295"/>
          </p:nvPr>
        </p:nvSpPr>
        <p:spPr>
          <a:xfrm>
            <a:off x="4076700" y="6295248"/>
            <a:ext cx="990600" cy="166370"/>
          </a:xfrm>
          <a:prstGeom prst="rect">
            <a:avLst/>
          </a:prstGeom>
        </p:spPr>
        <p:txBody>
          <a:bodyPr vert="horz" wrap="square" lIns="0" tIns="0" rIns="0" bIns="0" rtlCol="0">
            <a:spAutoFit/>
          </a:bodyPr>
          <a:lstStyle/>
          <a:p>
            <a:pPr marL="12700">
              <a:lnSpc>
                <a:spcPts val="1190"/>
              </a:lnSpc>
            </a:pPr>
            <a:r>
              <a:rPr spc="-5" dirty="0"/>
              <a:t>Cristina</a:t>
            </a:r>
            <a:r>
              <a:rPr spc="-55" dirty="0"/>
              <a:t> </a:t>
            </a:r>
            <a:r>
              <a:rPr spc="-5" dirty="0"/>
              <a:t>Ravazzolo</a:t>
            </a:r>
          </a:p>
        </p:txBody>
      </p:sp>
      <p:sp>
        <p:nvSpPr>
          <p:cNvPr id="3" name="object 3"/>
          <p:cNvSpPr txBox="1"/>
          <p:nvPr/>
        </p:nvSpPr>
        <p:spPr>
          <a:xfrm>
            <a:off x="107504" y="980728"/>
            <a:ext cx="8784976" cy="4752583"/>
          </a:xfrm>
          <a:prstGeom prst="rect">
            <a:avLst/>
          </a:prstGeom>
        </p:spPr>
        <p:txBody>
          <a:bodyPr vert="horz" wrap="square" lIns="0" tIns="12700" rIns="0" bIns="0" rtlCol="0">
            <a:spAutoFit/>
          </a:bodyPr>
          <a:lstStyle/>
          <a:p>
            <a:pPr marL="12700" marR="5715" algn="just">
              <a:lnSpc>
                <a:spcPct val="100000"/>
              </a:lnSpc>
              <a:spcBef>
                <a:spcPts val="100"/>
              </a:spcBef>
              <a:buChar char="•"/>
              <a:tabLst>
                <a:tab pos="420370" algn="l"/>
              </a:tabLst>
            </a:pPr>
            <a:r>
              <a:rPr sz="2800" spc="-5" dirty="0">
                <a:solidFill>
                  <a:srgbClr val="FFFF00"/>
                </a:solidFill>
                <a:cs typeface="Times New Roman"/>
              </a:rPr>
              <a:t>Utilizzare </a:t>
            </a:r>
            <a:r>
              <a:rPr sz="2800" dirty="0">
                <a:solidFill>
                  <a:srgbClr val="FFFF00"/>
                </a:solidFill>
                <a:cs typeface="Times New Roman"/>
              </a:rPr>
              <a:t>in </a:t>
            </a:r>
            <a:r>
              <a:rPr sz="2800" spc="-5" dirty="0">
                <a:solidFill>
                  <a:srgbClr val="FFFF00"/>
                </a:solidFill>
                <a:cs typeface="Times New Roman"/>
              </a:rPr>
              <a:t>maniera proficua al </a:t>
            </a:r>
            <a:r>
              <a:rPr sz="2800" spc="-10" dirty="0">
                <a:solidFill>
                  <a:srgbClr val="FFFF00"/>
                </a:solidFill>
                <a:cs typeface="Times New Roman"/>
              </a:rPr>
              <a:t>GRUPPO </a:t>
            </a:r>
            <a:r>
              <a:rPr sz="2800" spc="-5" dirty="0">
                <a:solidFill>
                  <a:srgbClr val="FFFF00"/>
                </a:solidFill>
                <a:cs typeface="Times New Roman"/>
              </a:rPr>
              <a:t>LA  </a:t>
            </a:r>
            <a:r>
              <a:rPr sz="2800" spc="-10" dirty="0">
                <a:solidFill>
                  <a:srgbClr val="FFFF00"/>
                </a:solidFill>
                <a:cs typeface="Times New Roman"/>
              </a:rPr>
              <a:t>POLARITA’ </a:t>
            </a:r>
            <a:r>
              <a:rPr sz="2800" dirty="0">
                <a:solidFill>
                  <a:srgbClr val="FFFF00"/>
                </a:solidFill>
                <a:cs typeface="Times New Roman"/>
              </a:rPr>
              <a:t>e l’eventuale leadership dei </a:t>
            </a:r>
            <a:r>
              <a:rPr sz="2800" spc="-5" dirty="0">
                <a:solidFill>
                  <a:srgbClr val="FFFF00"/>
                </a:solidFill>
                <a:cs typeface="Times New Roman"/>
              </a:rPr>
              <a:t>ragazzi </a:t>
            </a:r>
            <a:r>
              <a:rPr sz="2800" dirty="0">
                <a:solidFill>
                  <a:srgbClr val="FFFF00"/>
                </a:solidFill>
                <a:cs typeface="Times New Roman"/>
              </a:rPr>
              <a:t>che sono  stati </a:t>
            </a:r>
            <a:r>
              <a:rPr sz="2800" spc="-5" dirty="0" err="1">
                <a:solidFill>
                  <a:srgbClr val="FFFF00"/>
                </a:solidFill>
                <a:cs typeface="Times New Roman"/>
              </a:rPr>
              <a:t>maggiormente</a:t>
            </a:r>
            <a:r>
              <a:rPr sz="2800" spc="-5" dirty="0">
                <a:solidFill>
                  <a:srgbClr val="FFFF00"/>
                </a:solidFill>
                <a:cs typeface="Times New Roman"/>
              </a:rPr>
              <a:t> </a:t>
            </a:r>
            <a:r>
              <a:rPr sz="2800" spc="-5" dirty="0" err="1" smtClean="0">
                <a:solidFill>
                  <a:srgbClr val="FFFF00"/>
                </a:solidFill>
                <a:cs typeface="Times New Roman"/>
              </a:rPr>
              <a:t>scelti</a:t>
            </a:r>
            <a:r>
              <a:rPr lang="it-IT" sz="2800" spc="-5" dirty="0" smtClean="0">
                <a:solidFill>
                  <a:srgbClr val="FFFF00"/>
                </a:solidFill>
                <a:cs typeface="Times New Roman"/>
              </a:rPr>
              <a:t>.</a:t>
            </a:r>
            <a:endParaRPr sz="2800" dirty="0">
              <a:solidFill>
                <a:srgbClr val="FFFF00"/>
              </a:solidFill>
              <a:cs typeface="Times New Roman"/>
            </a:endParaRPr>
          </a:p>
          <a:p>
            <a:pPr>
              <a:lnSpc>
                <a:spcPct val="100000"/>
              </a:lnSpc>
              <a:spcBef>
                <a:spcPts val="5"/>
              </a:spcBef>
              <a:buFont typeface="Times New Roman"/>
              <a:buChar char="•"/>
            </a:pPr>
            <a:endParaRPr sz="2800" dirty="0">
              <a:solidFill>
                <a:srgbClr val="FFFF00"/>
              </a:solidFill>
              <a:cs typeface="Times New Roman"/>
            </a:endParaRPr>
          </a:p>
          <a:p>
            <a:pPr marL="12700" marR="10795" algn="just">
              <a:lnSpc>
                <a:spcPct val="100000"/>
              </a:lnSpc>
              <a:buChar char="•"/>
              <a:tabLst>
                <a:tab pos="195580" algn="l"/>
              </a:tabLst>
            </a:pPr>
            <a:r>
              <a:rPr sz="2800" spc="-5" dirty="0">
                <a:solidFill>
                  <a:srgbClr val="FFFF00"/>
                </a:solidFill>
                <a:cs typeface="Times New Roman"/>
              </a:rPr>
              <a:t>Con molta </a:t>
            </a:r>
            <a:r>
              <a:rPr sz="2800" dirty="0">
                <a:solidFill>
                  <a:srgbClr val="FFFF00"/>
                </a:solidFill>
                <a:cs typeface="Times New Roman"/>
              </a:rPr>
              <a:t>cautela e gradualità sciogliere i </a:t>
            </a:r>
            <a:r>
              <a:rPr sz="2800" spc="-10" dirty="0">
                <a:solidFill>
                  <a:srgbClr val="FFFF00"/>
                </a:solidFill>
                <a:cs typeface="Times New Roman"/>
              </a:rPr>
              <a:t>SOTTOGRUPPI  </a:t>
            </a:r>
            <a:r>
              <a:rPr sz="2800" dirty="0">
                <a:solidFill>
                  <a:srgbClr val="FFFF00"/>
                </a:solidFill>
                <a:cs typeface="Times New Roman"/>
              </a:rPr>
              <a:t>e </a:t>
            </a:r>
            <a:r>
              <a:rPr sz="2800" spc="5" dirty="0">
                <a:solidFill>
                  <a:srgbClr val="FFFF00"/>
                </a:solidFill>
                <a:cs typeface="Times New Roman"/>
              </a:rPr>
              <a:t>le </a:t>
            </a:r>
            <a:r>
              <a:rPr sz="2800" dirty="0">
                <a:solidFill>
                  <a:srgbClr val="FFFF00"/>
                </a:solidFill>
                <a:cs typeface="Times New Roman"/>
              </a:rPr>
              <a:t>coppie </a:t>
            </a:r>
            <a:r>
              <a:rPr sz="2800" spc="-5" dirty="0">
                <a:solidFill>
                  <a:srgbClr val="FFFF00"/>
                </a:solidFill>
                <a:cs typeface="Times New Roman"/>
              </a:rPr>
              <a:t>rigidamente fissi </a:t>
            </a:r>
            <a:r>
              <a:rPr sz="2800" dirty="0">
                <a:solidFill>
                  <a:srgbClr val="FFFF00"/>
                </a:solidFill>
                <a:cs typeface="Times New Roman"/>
              </a:rPr>
              <a:t>che tendono ad </a:t>
            </a:r>
            <a:r>
              <a:rPr sz="2800" spc="-5" dirty="0">
                <a:solidFill>
                  <a:srgbClr val="FFFF00"/>
                </a:solidFill>
                <a:cs typeface="Times New Roman"/>
              </a:rPr>
              <a:t>isolarsi </a:t>
            </a:r>
            <a:r>
              <a:rPr sz="2800" dirty="0">
                <a:solidFill>
                  <a:srgbClr val="FFFF00"/>
                </a:solidFill>
                <a:cs typeface="Times New Roman"/>
              </a:rPr>
              <a:t>dal  </a:t>
            </a:r>
            <a:r>
              <a:rPr sz="2800" dirty="0" err="1">
                <a:solidFill>
                  <a:srgbClr val="FFFF00"/>
                </a:solidFill>
                <a:cs typeface="Times New Roman"/>
              </a:rPr>
              <a:t>gruppo</a:t>
            </a:r>
            <a:r>
              <a:rPr sz="2800" spc="-5" dirty="0">
                <a:solidFill>
                  <a:srgbClr val="FFFF00"/>
                </a:solidFill>
                <a:cs typeface="Times New Roman"/>
              </a:rPr>
              <a:t> </a:t>
            </a:r>
            <a:r>
              <a:rPr sz="2800" spc="-5" dirty="0" err="1" smtClean="0">
                <a:solidFill>
                  <a:srgbClr val="FFFF00"/>
                </a:solidFill>
                <a:cs typeface="Times New Roman"/>
              </a:rPr>
              <a:t>classe</a:t>
            </a:r>
            <a:r>
              <a:rPr lang="it-IT" sz="2800" spc="-5" dirty="0" smtClean="0">
                <a:solidFill>
                  <a:srgbClr val="FFFF00"/>
                </a:solidFill>
                <a:cs typeface="Times New Roman"/>
              </a:rPr>
              <a:t>.</a:t>
            </a:r>
            <a:endParaRPr sz="2800" dirty="0">
              <a:solidFill>
                <a:srgbClr val="FFFF00"/>
              </a:solidFill>
              <a:cs typeface="Times New Roman"/>
            </a:endParaRPr>
          </a:p>
          <a:p>
            <a:pPr>
              <a:lnSpc>
                <a:spcPct val="100000"/>
              </a:lnSpc>
              <a:spcBef>
                <a:spcPts val="5"/>
              </a:spcBef>
              <a:buFont typeface="Times New Roman"/>
              <a:buChar char="•"/>
            </a:pPr>
            <a:endParaRPr sz="2800" dirty="0">
              <a:solidFill>
                <a:srgbClr val="FFFF00"/>
              </a:solidFill>
              <a:cs typeface="Times New Roman"/>
            </a:endParaRPr>
          </a:p>
          <a:p>
            <a:pPr marL="12700" marR="5080" algn="just">
              <a:lnSpc>
                <a:spcPct val="100000"/>
              </a:lnSpc>
              <a:buChar char="•"/>
              <a:tabLst>
                <a:tab pos="264160" algn="l"/>
              </a:tabLst>
            </a:pPr>
            <a:r>
              <a:rPr sz="2800" spc="-5" dirty="0">
                <a:solidFill>
                  <a:srgbClr val="FFFF00"/>
                </a:solidFill>
                <a:cs typeface="Times New Roman"/>
              </a:rPr>
              <a:t>Fare </a:t>
            </a:r>
            <a:r>
              <a:rPr sz="2800" dirty="0">
                <a:solidFill>
                  <a:srgbClr val="FFFF00"/>
                </a:solidFill>
                <a:cs typeface="Times New Roman"/>
              </a:rPr>
              <a:t>in </a:t>
            </a:r>
            <a:r>
              <a:rPr sz="2800" spc="-10" dirty="0">
                <a:solidFill>
                  <a:srgbClr val="FFFF00"/>
                </a:solidFill>
                <a:cs typeface="Times New Roman"/>
              </a:rPr>
              <a:t>modo </a:t>
            </a:r>
            <a:r>
              <a:rPr sz="2800" dirty="0">
                <a:solidFill>
                  <a:srgbClr val="FFFF00"/>
                </a:solidFill>
                <a:cs typeface="Times New Roman"/>
              </a:rPr>
              <a:t>che in uno </a:t>
            </a:r>
            <a:r>
              <a:rPr sz="2800" spc="-10" dirty="0">
                <a:solidFill>
                  <a:srgbClr val="FFFF00"/>
                </a:solidFill>
                <a:cs typeface="Times New Roman"/>
              </a:rPr>
              <a:t>STESSO GRUPPO </a:t>
            </a:r>
            <a:r>
              <a:rPr sz="2800" dirty="0">
                <a:solidFill>
                  <a:srgbClr val="FFFF00"/>
                </a:solidFill>
                <a:cs typeface="Times New Roman"/>
              </a:rPr>
              <a:t>vi </a:t>
            </a:r>
            <a:r>
              <a:rPr sz="2800" spc="-5" dirty="0">
                <a:solidFill>
                  <a:srgbClr val="FFFF00"/>
                </a:solidFill>
                <a:cs typeface="Times New Roman"/>
              </a:rPr>
              <a:t>siano  </a:t>
            </a:r>
            <a:r>
              <a:rPr sz="2800" dirty="0">
                <a:solidFill>
                  <a:srgbClr val="FFFF00"/>
                </a:solidFill>
                <a:cs typeface="Times New Roman"/>
              </a:rPr>
              <a:t>alunni </a:t>
            </a:r>
            <a:r>
              <a:rPr sz="2800" spc="-5" dirty="0">
                <a:solidFill>
                  <a:srgbClr val="FFFF00"/>
                </a:solidFill>
                <a:cs typeface="Times New Roman"/>
              </a:rPr>
              <a:t>con </a:t>
            </a:r>
            <a:r>
              <a:rPr sz="2800" spc="-10" dirty="0">
                <a:solidFill>
                  <a:srgbClr val="FFFF00"/>
                </a:solidFill>
                <a:cs typeface="Times New Roman"/>
              </a:rPr>
              <a:t>STATUS SOCIOMETRICO ETEROGENEO </a:t>
            </a:r>
            <a:r>
              <a:rPr sz="2800" dirty="0">
                <a:solidFill>
                  <a:srgbClr val="FFFF00"/>
                </a:solidFill>
                <a:cs typeface="Times New Roman"/>
              </a:rPr>
              <a:t>e  che </a:t>
            </a:r>
            <a:r>
              <a:rPr sz="2800" spc="-5" dirty="0">
                <a:solidFill>
                  <a:srgbClr val="FFFF00"/>
                </a:solidFill>
                <a:cs typeface="Times New Roman"/>
              </a:rPr>
              <a:t>non </a:t>
            </a:r>
            <a:r>
              <a:rPr sz="2800" dirty="0">
                <a:solidFill>
                  <a:srgbClr val="FFFF00"/>
                </a:solidFill>
                <a:cs typeface="Times New Roman"/>
              </a:rPr>
              <a:t>ci </a:t>
            </a:r>
            <a:r>
              <a:rPr sz="2800" spc="-5" dirty="0">
                <a:solidFill>
                  <a:srgbClr val="FFFF00"/>
                </a:solidFill>
                <a:cs typeface="Times New Roman"/>
              </a:rPr>
              <a:t>sia </a:t>
            </a:r>
            <a:r>
              <a:rPr sz="2800" dirty="0">
                <a:solidFill>
                  <a:srgbClr val="FFFF00"/>
                </a:solidFill>
                <a:cs typeface="Times New Roman"/>
              </a:rPr>
              <a:t>più di </a:t>
            </a:r>
            <a:r>
              <a:rPr sz="2800" spc="-5" dirty="0">
                <a:solidFill>
                  <a:srgbClr val="FFFF00"/>
                </a:solidFill>
                <a:cs typeface="Times New Roman"/>
              </a:rPr>
              <a:t>un </a:t>
            </a:r>
            <a:r>
              <a:rPr sz="2800" spc="-5" dirty="0" err="1">
                <a:solidFill>
                  <a:srgbClr val="FFFF00"/>
                </a:solidFill>
                <a:cs typeface="Times New Roman"/>
              </a:rPr>
              <a:t>elemento</a:t>
            </a:r>
            <a:r>
              <a:rPr sz="2800" dirty="0">
                <a:solidFill>
                  <a:srgbClr val="FFFF00"/>
                </a:solidFill>
                <a:cs typeface="Times New Roman"/>
              </a:rPr>
              <a:t> </a:t>
            </a:r>
            <a:r>
              <a:rPr sz="2800" dirty="0" err="1" smtClean="0">
                <a:solidFill>
                  <a:srgbClr val="FFFF00"/>
                </a:solidFill>
                <a:cs typeface="Times New Roman"/>
              </a:rPr>
              <a:t>isolato</a:t>
            </a:r>
            <a:r>
              <a:rPr lang="it-IT" sz="2800" dirty="0" smtClean="0">
                <a:solidFill>
                  <a:srgbClr val="FFFF00"/>
                </a:solidFill>
                <a:cs typeface="Times New Roman"/>
              </a:rPr>
              <a:t>.</a:t>
            </a:r>
            <a:endParaRPr sz="2800" dirty="0">
              <a:solidFill>
                <a:srgbClr val="FFFF00"/>
              </a:solidFill>
              <a:cs typeface="Times New Roman"/>
            </a:endParaRPr>
          </a:p>
        </p:txBody>
      </p:sp>
    </p:spTree>
    <p:extLst>
      <p:ext uri="{BB962C8B-B14F-4D97-AF65-F5344CB8AC3E}">
        <p14:creationId xmlns:p14="http://schemas.microsoft.com/office/powerpoint/2010/main" val="776904059"/>
      </p:ext>
    </p:extLst>
  </p:cSld>
  <p:clrMapOvr>
    <a:masterClrMapping/>
  </p:clrMapOvr>
  <p:transition>
    <p:wipe dir="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62834" y="116632"/>
            <a:ext cx="8939047" cy="1754326"/>
          </a:xfrm>
          <a:prstGeom prst="rect">
            <a:avLst/>
          </a:prstGeom>
        </p:spPr>
        <p:txBody>
          <a:bodyPr wrap="square">
            <a:spAutoFit/>
          </a:bodyPr>
          <a:lstStyle/>
          <a:p>
            <a:pPr algn="just"/>
            <a:r>
              <a:rPr lang="it-IT" sz="3600" b="1" dirty="0" smtClean="0">
                <a:solidFill>
                  <a:srgbClr val="FFFF00"/>
                </a:solidFill>
                <a:latin typeface="Chiller" panose="04020404031007020602" pitchFamily="82" charset="0"/>
              </a:rPr>
              <a:t>«Troppo </a:t>
            </a:r>
            <a:r>
              <a:rPr lang="it-IT" sz="3600" b="1" dirty="0">
                <a:solidFill>
                  <a:srgbClr val="FFFF00"/>
                </a:solidFill>
                <a:latin typeface="Chiller" panose="04020404031007020602" pitchFamily="82" charset="0"/>
              </a:rPr>
              <a:t>spesso diamo agli studenti risposte da ricordare, piuttosto che problemi da </a:t>
            </a:r>
            <a:r>
              <a:rPr lang="it-IT" sz="3600" b="1" dirty="0" smtClean="0">
                <a:solidFill>
                  <a:srgbClr val="FFFF00"/>
                </a:solidFill>
                <a:latin typeface="Chiller" panose="04020404031007020602" pitchFamily="82" charset="0"/>
              </a:rPr>
              <a:t>risolvere».</a:t>
            </a:r>
            <a:endParaRPr lang="it-IT" sz="3600" b="1" dirty="0">
              <a:solidFill>
                <a:srgbClr val="FFFF00"/>
              </a:solidFill>
              <a:latin typeface="Chiller" panose="04020404031007020602" pitchFamily="82" charset="0"/>
            </a:endParaRPr>
          </a:p>
          <a:p>
            <a:pPr algn="just"/>
            <a:r>
              <a:rPr lang="it-IT" sz="3600" b="1" dirty="0" smtClean="0">
                <a:solidFill>
                  <a:srgbClr val="FFFF00"/>
                </a:solidFill>
                <a:latin typeface="Chiller" panose="04020404031007020602" pitchFamily="82" charset="0"/>
              </a:rPr>
              <a:t>                                                       Roger </a:t>
            </a:r>
            <a:r>
              <a:rPr lang="it-IT" sz="3600" b="1" dirty="0" err="1">
                <a:solidFill>
                  <a:srgbClr val="FFFF00"/>
                </a:solidFill>
                <a:latin typeface="Chiller" panose="04020404031007020602" pitchFamily="82" charset="0"/>
              </a:rPr>
              <a:t>Lewin</a:t>
            </a:r>
            <a:endParaRPr lang="it-IT" sz="3600" b="1" i="1" dirty="0">
              <a:solidFill>
                <a:srgbClr val="FFFF00"/>
              </a:solidFill>
              <a:latin typeface="Chiller" panose="04020404031007020602" pitchFamily="82" charset="0"/>
            </a:endParaRPr>
          </a:p>
        </p:txBody>
      </p:sp>
      <p:pic>
        <p:nvPicPr>
          <p:cNvPr id="2" name="Immagine 1"/>
          <p:cNvPicPr>
            <a:picLocks noChangeAspect="1"/>
          </p:cNvPicPr>
          <p:nvPr/>
        </p:nvPicPr>
        <p:blipFill>
          <a:blip r:embed="rId2"/>
          <a:stretch>
            <a:fillRect/>
          </a:stretch>
        </p:blipFill>
        <p:spPr>
          <a:xfrm>
            <a:off x="251520" y="3068960"/>
            <a:ext cx="3600400" cy="3312368"/>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4221088"/>
            <a:ext cx="2590800" cy="229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ttangolo 7"/>
          <p:cNvSpPr/>
          <p:nvPr/>
        </p:nvSpPr>
        <p:spPr>
          <a:xfrm>
            <a:off x="8170912" y="6273316"/>
            <a:ext cx="648072" cy="246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Tree>
    <p:extLst>
      <p:ext uri="{BB962C8B-B14F-4D97-AF65-F5344CB8AC3E}">
        <p14:creationId xmlns:p14="http://schemas.microsoft.com/office/powerpoint/2010/main" val="33730721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4"/>
</p:tagLst>
</file>

<file path=ppt/tags/tag2.xml><?xml version="1.0" encoding="utf-8"?>
<p:tagLst xmlns:a="http://schemas.openxmlformats.org/drawingml/2006/main" xmlns:r="http://schemas.openxmlformats.org/officeDocument/2006/relationships" xmlns:p="http://schemas.openxmlformats.org/presentationml/2006/main">
  <p:tag name="TIMING" val="|0.6|0.4|0.4|0.2|0.4|0.1|0.1|0.5|0.4|0.4|0.6"/>
</p:tagLst>
</file>

<file path=ppt/tags/tag3.xml><?xml version="1.0" encoding="utf-8"?>
<p:tagLst xmlns:a="http://schemas.openxmlformats.org/drawingml/2006/main" xmlns:r="http://schemas.openxmlformats.org/officeDocument/2006/relationships" xmlns:p="http://schemas.openxmlformats.org/presentationml/2006/main">
  <p:tag name="TIMING" val="|0.6|0.4|0.4|0.2|0.4|0.1|0.1|0.5|0.4|0.4|0.6"/>
</p:tagLst>
</file>

<file path=ppt/tags/tag4.xml><?xml version="1.0" encoding="utf-8"?>
<p:tagLst xmlns:a="http://schemas.openxmlformats.org/drawingml/2006/main" xmlns:r="http://schemas.openxmlformats.org/officeDocument/2006/relationships" xmlns:p="http://schemas.openxmlformats.org/presentationml/2006/main">
  <p:tag name="TIMING" val="|0.6|0.4|0.4|0.2|0.4|0.1|0.1|0.5|0.4|0.4|0.6"/>
</p:tagLst>
</file>

<file path=ppt/tags/tag5.xml><?xml version="1.0" encoding="utf-8"?>
<p:tagLst xmlns:a="http://schemas.openxmlformats.org/drawingml/2006/main" xmlns:r="http://schemas.openxmlformats.org/officeDocument/2006/relationships" xmlns:p="http://schemas.openxmlformats.org/presentationml/2006/main">
  <p:tag name="TIMING" val="|0.6|0.4|0.4|0.2|0.4|0.1|0.1|0.5|0.4|0.4|0.6"/>
</p:tagLst>
</file>

<file path=ppt/tags/tag6.xml><?xml version="1.0" encoding="utf-8"?>
<p:tagLst xmlns:a="http://schemas.openxmlformats.org/drawingml/2006/main" xmlns:r="http://schemas.openxmlformats.org/officeDocument/2006/relationships" xmlns:p="http://schemas.openxmlformats.org/presentationml/2006/main">
  <p:tag name="TIMING" val="|0.6|0.4|0.4|0.2|0.4|0.1|0.1|0.5|0.4|0.4|0.6"/>
</p:tagLst>
</file>

<file path=ppt/tags/tag7.xml><?xml version="1.0" encoding="utf-8"?>
<p:tagLst xmlns:a="http://schemas.openxmlformats.org/drawingml/2006/main" xmlns:r="http://schemas.openxmlformats.org/officeDocument/2006/relationships" xmlns:p="http://schemas.openxmlformats.org/presentationml/2006/main">
  <p:tag name="TIMING" val="|0.6|0.4|0.4|0.2|0.4|0.1|0.1|0.5|0.4|0.4|0.6"/>
</p:tagLst>
</file>

<file path=ppt/tags/tag8.xml><?xml version="1.0" encoding="utf-8"?>
<p:tagLst xmlns:a="http://schemas.openxmlformats.org/drawingml/2006/main" xmlns:r="http://schemas.openxmlformats.org/officeDocument/2006/relationships" xmlns:p="http://schemas.openxmlformats.org/presentationml/2006/main">
  <p:tag name="TIMING" val="|0.6|0.4|0.4|0.2|0.4|0.1|0.1|0.5|0.4|0.4|0.6"/>
</p:tagLst>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941</TotalTime>
  <Words>4772</Words>
  <Application>Microsoft Office PowerPoint</Application>
  <PresentationFormat>Presentazione su schermo (4:3)</PresentationFormat>
  <Paragraphs>606</Paragraphs>
  <Slides>93</Slides>
  <Notes>2</Notes>
  <HiddenSlides>0</HiddenSlides>
  <MMClips>0</MMClips>
  <ScaleCrop>false</ScaleCrop>
  <HeadingPairs>
    <vt:vector size="4" baseType="variant">
      <vt:variant>
        <vt:lpstr>Tema</vt:lpstr>
      </vt:variant>
      <vt:variant>
        <vt:i4>2</vt:i4>
      </vt:variant>
      <vt:variant>
        <vt:lpstr>Titoli diapositive</vt:lpstr>
      </vt:variant>
      <vt:variant>
        <vt:i4>93</vt:i4>
      </vt:variant>
    </vt:vector>
  </HeadingPairs>
  <TitlesOfParts>
    <vt:vector size="95" baseType="lpstr">
      <vt:lpstr>1_Tema di Office</vt:lpstr>
      <vt:lpstr>2_Tema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Dalla programmazione didattica modulare alla programmazione didattica per competenze  L’unità di apprendimento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L’organizzazione didattica partecipativa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L’ambiente di apprendimento</vt:lpstr>
      <vt:lpstr>Presentazione standard di PowerPoint</vt:lpstr>
      <vt:lpstr>Presentazione standard di PowerPoint</vt:lpstr>
      <vt:lpstr>Presentazione standard di PowerPoint</vt:lpstr>
      <vt:lpstr>Presentazione standard di PowerPoint</vt:lpstr>
      <vt:lpstr>Presentazione standard di PowerPoint</vt:lpstr>
      <vt:lpstr>Tipologie di ambienti di  apprendimento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SOCIOGRAMMA DI MORENO</vt:lpstr>
      <vt:lpstr>ANALISI QUANTITATIVA</vt:lpstr>
      <vt:lpstr>IL SOCIOGRAMMA DI MORENO</vt:lpstr>
      <vt:lpstr>Presentazione standard di PowerPoint</vt:lpstr>
      <vt:lpstr>Presentazione standard di PowerPoint</vt:lpstr>
      <vt:lpstr>Criteri generali di utilizzazione dei dati sociometrici  </vt:lpstr>
      <vt:lpstr>Presentazione standard di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PRIMOCIRCOLONOCERA</dc:creator>
  <cp:lastModifiedBy>PRIMOCIRCOLONOCERA</cp:lastModifiedBy>
  <cp:revision>40</cp:revision>
  <dcterms:created xsi:type="dcterms:W3CDTF">2020-05-05T14:47:50Z</dcterms:created>
  <dcterms:modified xsi:type="dcterms:W3CDTF">2020-06-09T11:05:52Z</dcterms:modified>
</cp:coreProperties>
</file>