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7" r:id="rId2"/>
    <p:sldId id="308" r:id="rId3"/>
    <p:sldId id="309"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325" r:id="rId20"/>
    <p:sldId id="326" r:id="rId21"/>
  </p:sldIdLst>
  <p:sldSz cx="10693400" cy="7562850"/>
  <p:notesSz cx="10693400" cy="7562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D77"/>
    <a:srgbClr val="F48277"/>
    <a:srgbClr val="EEC047"/>
    <a:srgbClr val="91A7C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60" autoAdjust="0"/>
    <p:restoredTop sz="94660"/>
  </p:normalViewPr>
  <p:slideViewPr>
    <p:cSldViewPr>
      <p:cViewPr>
        <p:scale>
          <a:sx n="66" d="100"/>
          <a:sy n="66" d="100"/>
        </p:scale>
        <p:origin x="-1596" y="-3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7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7825"/>
          </a:xfrm>
          <a:prstGeom prst="rect">
            <a:avLst/>
          </a:prstGeom>
        </p:spPr>
        <p:txBody>
          <a:bodyPr vert="horz" lIns="91440" tIns="45720" rIns="91440" bIns="45720" rtlCol="0"/>
          <a:lstStyle>
            <a:lvl1pPr algn="r">
              <a:defRPr sz="1200"/>
            </a:lvl1pPr>
          </a:lstStyle>
          <a:p>
            <a:fld id="{361C2E11-D159-47AA-89F1-3E8F0AF152F2}" type="datetimeFigureOut">
              <a:rPr lang="en-US" smtClean="0"/>
              <a:pPr/>
              <a:t>29/11/2019</a:t>
            </a:fld>
            <a:endParaRPr lang="en-US"/>
          </a:p>
        </p:txBody>
      </p:sp>
      <p:sp>
        <p:nvSpPr>
          <p:cNvPr id="4" name="Slide Image Placeholder 3"/>
          <p:cNvSpPr>
            <a:spLocks noGrp="1" noRot="1" noChangeAspect="1"/>
          </p:cNvSpPr>
          <p:nvPr>
            <p:ph type="sldImg" idx="2"/>
          </p:nvPr>
        </p:nvSpPr>
        <p:spPr>
          <a:xfrm>
            <a:off x="3341688" y="566738"/>
            <a:ext cx="4010025" cy="28368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592513"/>
            <a:ext cx="8553450" cy="3403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7183438"/>
            <a:ext cx="4633913" cy="377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7825"/>
          </a:xfrm>
          <a:prstGeom prst="rect">
            <a:avLst/>
          </a:prstGeom>
        </p:spPr>
        <p:txBody>
          <a:bodyPr vert="horz" lIns="91440" tIns="45720" rIns="91440" bIns="45720" rtlCol="0" anchor="b"/>
          <a:lstStyle>
            <a:lvl1pPr algn="r">
              <a:defRPr sz="1200"/>
            </a:lvl1pPr>
          </a:lstStyle>
          <a:p>
            <a:fld id="{B9E27A03-77D1-4261-8213-90BA5675AC5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9474" y="162055"/>
            <a:ext cx="10014450" cy="9398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929292"/>
                </a:solidFill>
                <a:latin typeface="Futura Lt BT"/>
                <a:cs typeface="Futura Lt BT"/>
              </a:defRPr>
            </a:lvl1p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29/11/2019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92A2B"/>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Futura Lt BT"/>
                <a:cs typeface="Futura Lt BT"/>
              </a:defRPr>
            </a:lvl1pPr>
          </a:lstStyle>
          <a:p>
            <a:endParaRPr/>
          </a:p>
        </p:txBody>
      </p:sp>
      <p:sp>
        <p:nvSpPr>
          <p:cNvPr id="4" name="Holder 4"/>
          <p:cNvSpPr>
            <a:spLocks noGrp="1"/>
          </p:cNvSpPr>
          <p:nvPr>
            <p:ph type="ftr" sz="quarter" idx="5"/>
          </p:nvPr>
        </p:nvSpPr>
        <p:spPr/>
        <p:txBody>
          <a:bodyPr lIns="0" tIns="0" rIns="0" bIns="0"/>
          <a:lstStyle>
            <a:lvl1pPr>
              <a:defRPr sz="800" b="0" i="0">
                <a:solidFill>
                  <a:srgbClr val="929292"/>
                </a:solidFill>
                <a:latin typeface="Futura Lt BT"/>
                <a:cs typeface="Futura Lt BT"/>
              </a:defRPr>
            </a:lvl1p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29/11/2019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92A2B"/>
                </a:solidFill>
                <a:latin typeface="Century Gothic"/>
                <a:cs typeface="Century Gothic"/>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0" i="0">
                <a:solidFill>
                  <a:srgbClr val="929292"/>
                </a:solidFill>
                <a:latin typeface="Futura Lt BT"/>
                <a:cs typeface="Futura Lt BT"/>
              </a:defRPr>
            </a:lvl1p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29/11/2019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292A2B"/>
                </a:solidFill>
                <a:latin typeface="Century Gothic"/>
                <a:cs typeface="Century Gothic"/>
              </a:defRPr>
            </a:lvl1pPr>
          </a:lstStyle>
          <a:p>
            <a:endParaRPr/>
          </a:p>
        </p:txBody>
      </p:sp>
      <p:sp>
        <p:nvSpPr>
          <p:cNvPr id="3" name="Holder 3"/>
          <p:cNvSpPr>
            <a:spLocks noGrp="1"/>
          </p:cNvSpPr>
          <p:nvPr>
            <p:ph type="ftr" sz="quarter" idx="5"/>
          </p:nvPr>
        </p:nvSpPr>
        <p:spPr/>
        <p:txBody>
          <a:bodyPr lIns="0" tIns="0" rIns="0" bIns="0"/>
          <a:lstStyle>
            <a:lvl1pPr>
              <a:defRPr sz="800" b="0" i="0">
                <a:solidFill>
                  <a:srgbClr val="929292"/>
                </a:solidFill>
                <a:latin typeface="Futura Lt BT"/>
                <a:cs typeface="Futura Lt BT"/>
              </a:defRPr>
            </a:lvl1p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29/11/2019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0" i="0">
                <a:solidFill>
                  <a:srgbClr val="929292"/>
                </a:solidFill>
                <a:latin typeface="Futura Lt BT"/>
                <a:cs typeface="Futura Lt BT"/>
              </a:defRPr>
            </a:lvl1p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29/11/2019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91995" y="7056018"/>
            <a:ext cx="761904" cy="438082"/>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339474" y="162055"/>
            <a:ext cx="2113915" cy="1854200"/>
          </a:xfrm>
          <a:prstGeom prst="rect">
            <a:avLst/>
          </a:prstGeom>
        </p:spPr>
        <p:txBody>
          <a:bodyPr wrap="square" lIns="0" tIns="0" rIns="0" bIns="0">
            <a:spAutoFit/>
          </a:bodyPr>
          <a:lstStyle>
            <a:lvl1pPr>
              <a:defRPr sz="3000" b="1" i="0">
                <a:solidFill>
                  <a:srgbClr val="292A2B"/>
                </a:solidFill>
                <a:latin typeface="Century Gothic"/>
                <a:cs typeface="Century Gothic"/>
              </a:defRPr>
            </a:lvl1pPr>
          </a:lstStyle>
          <a:p>
            <a:endParaRPr/>
          </a:p>
        </p:txBody>
      </p:sp>
      <p:sp>
        <p:nvSpPr>
          <p:cNvPr id="3" name="Holder 3"/>
          <p:cNvSpPr>
            <a:spLocks noGrp="1"/>
          </p:cNvSpPr>
          <p:nvPr>
            <p:ph type="body" idx="1"/>
          </p:nvPr>
        </p:nvSpPr>
        <p:spPr>
          <a:xfrm>
            <a:off x="455240" y="2025086"/>
            <a:ext cx="9782919" cy="3378200"/>
          </a:xfrm>
          <a:prstGeom prst="rect">
            <a:avLst/>
          </a:prstGeom>
        </p:spPr>
        <p:txBody>
          <a:bodyPr wrap="square" lIns="0" tIns="0" rIns="0" bIns="0">
            <a:spAutoFit/>
          </a:bodyPr>
          <a:lstStyle>
            <a:lvl1pPr>
              <a:defRPr sz="2000" b="0" i="0">
                <a:solidFill>
                  <a:schemeClr val="tx1"/>
                </a:solidFill>
                <a:latin typeface="Futura Lt BT"/>
                <a:cs typeface="Futura Lt BT"/>
              </a:defRPr>
            </a:lvl1pPr>
          </a:lstStyle>
          <a:p>
            <a:endParaRPr/>
          </a:p>
        </p:txBody>
      </p:sp>
      <p:sp>
        <p:nvSpPr>
          <p:cNvPr id="4" name="Holder 4"/>
          <p:cNvSpPr>
            <a:spLocks noGrp="1"/>
          </p:cNvSpPr>
          <p:nvPr>
            <p:ph type="ftr" sz="quarter" idx="5"/>
          </p:nvPr>
        </p:nvSpPr>
        <p:spPr>
          <a:xfrm>
            <a:off x="6941300" y="7316762"/>
            <a:ext cx="2903220" cy="147320"/>
          </a:xfrm>
          <a:prstGeom prst="rect">
            <a:avLst/>
          </a:prstGeom>
        </p:spPr>
        <p:txBody>
          <a:bodyPr wrap="square" lIns="0" tIns="0" rIns="0" bIns="0">
            <a:spAutoFit/>
          </a:bodyPr>
          <a:lstStyle>
            <a:lvl1pPr>
              <a:defRPr sz="800" b="0" i="0">
                <a:solidFill>
                  <a:srgbClr val="929292"/>
                </a:solidFill>
                <a:latin typeface="Futura Lt BT"/>
                <a:cs typeface="Futura Lt BT"/>
              </a:defRPr>
            </a:lvl1p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29/11/2019</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E8422"/>
          </a:solidFill>
        </p:spPr>
        <p:txBody>
          <a:bodyPr wrap="square" lIns="0" tIns="0" rIns="0" bIns="0" rtlCol="0"/>
          <a:lstStyle/>
          <a:p>
            <a:endParaRPr/>
          </a:p>
        </p:txBody>
      </p:sp>
      <p:sp>
        <p:nvSpPr>
          <p:cNvPr id="3" name="object 3"/>
          <p:cNvSpPr txBox="1">
            <a:spLocks noGrp="1"/>
          </p:cNvSpPr>
          <p:nvPr>
            <p:ph type="title"/>
          </p:nvPr>
        </p:nvSpPr>
        <p:spPr>
          <a:xfrm>
            <a:off x="339474" y="130305"/>
            <a:ext cx="2190115" cy="2475037"/>
          </a:xfrm>
          <a:prstGeom prst="rect">
            <a:avLst/>
          </a:prstGeom>
        </p:spPr>
        <p:txBody>
          <a:bodyPr vert="horz" wrap="square" lIns="0" tIns="12700" rIns="0" bIns="0" rtlCol="0">
            <a:spAutoFit/>
          </a:bodyPr>
          <a:lstStyle/>
          <a:p>
            <a:pPr marL="12700">
              <a:lnSpc>
                <a:spcPct val="100000"/>
              </a:lnSpc>
              <a:spcBef>
                <a:spcPts val="100"/>
              </a:spcBef>
            </a:pPr>
            <a:r>
              <a:rPr lang="en-IN" sz="4000" i="1" spc="-5" dirty="0">
                <a:latin typeface="Century Gothic"/>
                <a:cs typeface="Century Gothic"/>
              </a:rPr>
              <a:t>b. </a:t>
            </a:r>
            <a:r>
              <a:rPr sz="4000" i="1" spc="-5" dirty="0">
                <a:latin typeface="Century Gothic"/>
                <a:cs typeface="Century Gothic"/>
              </a:rPr>
              <a:t>Empathy</a:t>
            </a:r>
            <a:r>
              <a:rPr lang="en-IN" sz="4000" i="1" spc="-5" dirty="0">
                <a:latin typeface="Century Gothic"/>
                <a:cs typeface="Century Gothic"/>
              </a:rPr>
              <a:t/>
            </a:r>
            <a:br>
              <a:rPr lang="en-IN" sz="4000" i="1" spc="-5" dirty="0">
                <a:latin typeface="Century Gothic"/>
                <a:cs typeface="Century Gothic"/>
              </a:rPr>
            </a:br>
            <a:r>
              <a:rPr lang="en-IN" sz="4000" b="0" spc="-5" dirty="0">
                <a:latin typeface="Century Gothic"/>
                <a:cs typeface="Century Gothic"/>
              </a:rPr>
              <a:t>(Deep Insights)</a:t>
            </a:r>
            <a:endParaRPr sz="4000" b="0" dirty="0">
              <a:latin typeface="Century Gothic"/>
              <a:cs typeface="Century Gothic"/>
            </a:endParaRPr>
          </a:p>
        </p:txBody>
      </p:sp>
      <p:sp>
        <p:nvSpPr>
          <p:cNvPr id="4" name="object 4"/>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pic>
        <p:nvPicPr>
          <p:cNvPr id="6" name="Picture 5" descr="A close up of a logo&#10;&#10;Description generated with very high confidence">
            <a:extLst>
              <a:ext uri="{FF2B5EF4-FFF2-40B4-BE49-F238E27FC236}">
                <a16:creationId xmlns:a16="http://schemas.microsoft.com/office/drawing/2014/main" xmlns="" id="{8558E4A8-CE40-45F0-877A-C5B0C56E53D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156399" y="2412333"/>
            <a:ext cx="5569801" cy="2673363"/>
          </a:xfrm>
          <a:prstGeom prst="rect">
            <a:avLst/>
          </a:prstGeom>
        </p:spPr>
      </p:pic>
      <p:sp>
        <p:nvSpPr>
          <p:cNvPr id="7" name="object 4">
            <a:extLst>
              <a:ext uri="{FF2B5EF4-FFF2-40B4-BE49-F238E27FC236}">
                <a16:creationId xmlns:a16="http://schemas.microsoft.com/office/drawing/2014/main" xmlns="" id="{62574ACA-EA59-4FF8-9A33-1D7A7D52FBA8}"/>
              </a:ext>
            </a:extLst>
          </p:cNvPr>
          <p:cNvSpPr txBox="1"/>
          <p:nvPr/>
        </p:nvSpPr>
        <p:spPr>
          <a:xfrm>
            <a:off x="169737" y="2871955"/>
            <a:ext cx="3104766" cy="4444807"/>
          </a:xfrm>
          <a:prstGeom prst="rect">
            <a:avLst/>
          </a:prstGeom>
        </p:spPr>
        <p:txBody>
          <a:bodyPr vert="horz" wrap="square" lIns="0" tIns="12700" rIns="0" bIns="0" rtlCol="0">
            <a:spAutoFit/>
          </a:bodyPr>
          <a:lstStyle/>
          <a:p>
            <a:pPr marL="12700" marR="5080">
              <a:lnSpc>
                <a:spcPct val="100000"/>
              </a:lnSpc>
              <a:spcBef>
                <a:spcPts val="100"/>
              </a:spcBef>
            </a:pPr>
            <a:r>
              <a:rPr lang="en-US" dirty="0"/>
              <a:t>Empathy is how you feel when you stand in the shoes of others or stakeholders, you start behaving, feeling and acting like the stakeholders do and when you transform into being the stakeholders you develop a capacity to capture the insights, insights are the problems, desires, needs, wants of the stakeholders. So here you have to develop empathy such that you can explore the deeper insights of the stakeholders to get a more comprehensive understanding.</a:t>
            </a:r>
            <a:endParaRPr sz="2000" dirty="0">
              <a:latin typeface="Futura Lt BT"/>
              <a:cs typeface="Futura Lt B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442210" cy="939800"/>
          </a:xfrm>
          <a:prstGeom prst="rect">
            <a:avLst/>
          </a:prstGeom>
        </p:spPr>
        <p:txBody>
          <a:bodyPr vert="horz" wrap="square" lIns="0" tIns="12700" rIns="0" bIns="0" rtlCol="0">
            <a:spAutoFit/>
          </a:bodyPr>
          <a:lstStyle/>
          <a:p>
            <a:pPr marL="12700" marR="5080">
              <a:lnSpc>
                <a:spcPct val="100000"/>
              </a:lnSpc>
              <a:spcBef>
                <a:spcPts val="100"/>
              </a:spcBef>
            </a:pPr>
            <a:r>
              <a:rPr spc="-5" dirty="0"/>
              <a:t>Recording  </a:t>
            </a:r>
            <a:r>
              <a:rPr dirty="0"/>
              <a:t>Observations</a:t>
            </a:r>
          </a:p>
        </p:txBody>
      </p:sp>
      <p:sp>
        <p:nvSpPr>
          <p:cNvPr id="7" name="object 7"/>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8" y="178285"/>
            <a:ext cx="39452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1. </a:t>
            </a:r>
            <a:r>
              <a:rPr sz="2000" spc="-15" dirty="0">
                <a:latin typeface="Futura Lt BT"/>
                <a:cs typeface="Futura Lt BT"/>
              </a:rPr>
              <a:t>Keep </a:t>
            </a:r>
            <a:r>
              <a:rPr sz="2000" dirty="0">
                <a:latin typeface="Futura Lt BT"/>
                <a:cs typeface="Futura Lt BT"/>
              </a:rPr>
              <a:t>field</a:t>
            </a:r>
            <a:r>
              <a:rPr sz="2000" spc="-65" dirty="0">
                <a:latin typeface="Futura Lt BT"/>
                <a:cs typeface="Futura Lt BT"/>
              </a:rPr>
              <a:t> </a:t>
            </a:r>
            <a:r>
              <a:rPr sz="2000" dirty="0">
                <a:latin typeface="Futura Lt BT"/>
                <a:cs typeface="Futura Lt BT"/>
              </a:rPr>
              <a:t>notebook</a:t>
            </a:r>
          </a:p>
        </p:txBody>
      </p:sp>
      <p:sp>
        <p:nvSpPr>
          <p:cNvPr id="5" name="object 5"/>
          <p:cNvSpPr txBox="1"/>
          <p:nvPr/>
        </p:nvSpPr>
        <p:spPr>
          <a:xfrm>
            <a:off x="3611298" y="787885"/>
            <a:ext cx="56978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2. </a:t>
            </a:r>
            <a:r>
              <a:rPr sz="2000" spc="-65" dirty="0">
                <a:latin typeface="Futura Lt BT"/>
                <a:cs typeface="Futura Lt BT"/>
              </a:rPr>
              <a:t>Take </a:t>
            </a:r>
            <a:r>
              <a:rPr sz="2000" dirty="0">
                <a:latin typeface="Futura Lt BT"/>
                <a:cs typeface="Futura Lt BT"/>
              </a:rPr>
              <a:t>notes </a:t>
            </a:r>
            <a:r>
              <a:rPr sz="2000" spc="-5" dirty="0">
                <a:latin typeface="Futura Lt BT"/>
                <a:cs typeface="Futura Lt BT"/>
              </a:rPr>
              <a:t>of </a:t>
            </a:r>
            <a:r>
              <a:rPr sz="2000" dirty="0">
                <a:latin typeface="Futura Lt BT"/>
                <a:cs typeface="Futura Lt BT"/>
              </a:rPr>
              <a:t>your </a:t>
            </a:r>
            <a:r>
              <a:rPr sz="2000" spc="-5" dirty="0">
                <a:latin typeface="Futura Lt BT"/>
                <a:cs typeface="Futura Lt BT"/>
              </a:rPr>
              <a:t>observations as </a:t>
            </a:r>
            <a:r>
              <a:rPr sz="2000" dirty="0">
                <a:latin typeface="Futura Lt BT"/>
                <a:cs typeface="Futura Lt BT"/>
              </a:rPr>
              <a:t>you</a:t>
            </a:r>
            <a:r>
              <a:rPr sz="2000" spc="-15" dirty="0">
                <a:latin typeface="Futura Lt BT"/>
                <a:cs typeface="Futura Lt BT"/>
              </a:rPr>
              <a:t> </a:t>
            </a:r>
            <a:r>
              <a:rPr sz="2000" spc="-5" dirty="0">
                <a:latin typeface="Futura Lt BT"/>
                <a:cs typeface="Futura Lt BT"/>
              </a:rPr>
              <a:t>observe</a:t>
            </a:r>
            <a:endParaRPr sz="2000" dirty="0">
              <a:latin typeface="Futura Lt BT"/>
              <a:cs typeface="Futura Lt BT"/>
            </a:endParaRPr>
          </a:p>
        </p:txBody>
      </p:sp>
      <p:sp>
        <p:nvSpPr>
          <p:cNvPr id="6" name="object 6"/>
          <p:cNvSpPr txBox="1"/>
          <p:nvPr/>
        </p:nvSpPr>
        <p:spPr>
          <a:xfrm>
            <a:off x="3611299" y="1397485"/>
            <a:ext cx="6627495" cy="3073400"/>
          </a:xfrm>
          <a:prstGeom prst="rect">
            <a:avLst/>
          </a:prstGeom>
        </p:spPr>
        <p:txBody>
          <a:bodyPr vert="horz" wrap="square" lIns="0" tIns="12700" rIns="0" bIns="0" rtlCol="0">
            <a:spAutoFit/>
          </a:bodyPr>
          <a:lstStyle/>
          <a:p>
            <a:pPr marL="304800" indent="-292100">
              <a:lnSpc>
                <a:spcPct val="100000"/>
              </a:lnSpc>
              <a:spcBef>
                <a:spcPts val="100"/>
              </a:spcBef>
              <a:buAutoNum type="arabicPeriod" startAt="3"/>
              <a:tabLst>
                <a:tab pos="305435" algn="l"/>
              </a:tabLst>
            </a:pPr>
            <a:r>
              <a:rPr sz="2000" spc="-15" dirty="0">
                <a:latin typeface="Futura Lt BT"/>
                <a:cs typeface="Futura Lt BT"/>
              </a:rPr>
              <a:t>Write </a:t>
            </a:r>
            <a:r>
              <a:rPr sz="2000" spc="-5" dirty="0">
                <a:latin typeface="Futura Lt BT"/>
                <a:cs typeface="Futura Lt BT"/>
              </a:rPr>
              <a:t>down </a:t>
            </a:r>
            <a:r>
              <a:rPr sz="2000" dirty="0">
                <a:latin typeface="Futura Lt BT"/>
                <a:cs typeface="Futura Lt BT"/>
              </a:rPr>
              <a:t>notes </a:t>
            </a:r>
            <a:r>
              <a:rPr sz="2000" spc="-5" dirty="0">
                <a:latin typeface="Futura Lt BT"/>
                <a:cs typeface="Futura Lt BT"/>
              </a:rPr>
              <a:t>as </a:t>
            </a:r>
            <a:r>
              <a:rPr sz="2000" dirty="0">
                <a:latin typeface="Futura Lt BT"/>
                <a:cs typeface="Futura Lt BT"/>
              </a:rPr>
              <a:t>soon </a:t>
            </a:r>
            <a:r>
              <a:rPr sz="2000" spc="-5" dirty="0">
                <a:latin typeface="Futura Lt BT"/>
                <a:cs typeface="Futura Lt BT"/>
              </a:rPr>
              <a:t>as</a:t>
            </a:r>
            <a:r>
              <a:rPr sz="2000" spc="-10" dirty="0">
                <a:latin typeface="Futura Lt BT"/>
                <a:cs typeface="Futura Lt BT"/>
              </a:rPr>
              <a:t> </a:t>
            </a:r>
            <a:r>
              <a:rPr sz="2000" dirty="0">
                <a:latin typeface="Futura Lt BT"/>
                <a:cs typeface="Futura Lt BT"/>
              </a:rPr>
              <a:t>possible</a:t>
            </a:r>
          </a:p>
          <a:p>
            <a:pPr>
              <a:lnSpc>
                <a:spcPct val="100000"/>
              </a:lnSpc>
              <a:spcBef>
                <a:spcPts val="40"/>
              </a:spcBef>
              <a:buFont typeface="Futura Lt BT"/>
              <a:buAutoNum type="arabicPeriod" startAt="3"/>
            </a:pPr>
            <a:endParaRPr sz="2050" dirty="0">
              <a:latin typeface="Times New Roman"/>
              <a:cs typeface="Times New Roman"/>
            </a:endParaRPr>
          </a:p>
          <a:p>
            <a:pPr marL="12700" marR="1168400">
              <a:lnSpc>
                <a:spcPct val="100000"/>
              </a:lnSpc>
              <a:buAutoNum type="arabicPeriod" startAt="3"/>
              <a:tabLst>
                <a:tab pos="305435" algn="l"/>
              </a:tabLst>
            </a:pPr>
            <a:r>
              <a:rPr sz="2000" spc="-5" dirty="0">
                <a:latin typeface="Futura Lt BT"/>
                <a:cs typeface="Futura Lt BT"/>
              </a:rPr>
              <a:t>Notes </a:t>
            </a:r>
            <a:r>
              <a:rPr sz="2000" dirty="0">
                <a:latin typeface="Futura Lt BT"/>
                <a:cs typeface="Futura Lt BT"/>
              </a:rPr>
              <a:t>should include </a:t>
            </a:r>
            <a:r>
              <a:rPr sz="2000" spc="-5" dirty="0">
                <a:latin typeface="Futura Lt BT"/>
                <a:cs typeface="Futura Lt BT"/>
              </a:rPr>
              <a:t>empirical observations and  </a:t>
            </a:r>
            <a:r>
              <a:rPr sz="2000" dirty="0">
                <a:latin typeface="Futura Lt BT"/>
                <a:cs typeface="Futura Lt BT"/>
              </a:rPr>
              <a:t>interpretations</a:t>
            </a:r>
          </a:p>
          <a:p>
            <a:pPr>
              <a:lnSpc>
                <a:spcPct val="100000"/>
              </a:lnSpc>
              <a:spcBef>
                <a:spcPts val="45"/>
              </a:spcBef>
              <a:buFont typeface="Futura Lt BT"/>
              <a:buAutoNum type="arabicPeriod" startAt="3"/>
            </a:pPr>
            <a:endParaRPr sz="2050" dirty="0">
              <a:latin typeface="Times New Roman"/>
              <a:cs typeface="Times New Roman"/>
            </a:endParaRPr>
          </a:p>
          <a:p>
            <a:pPr marL="304800" indent="-292100">
              <a:lnSpc>
                <a:spcPct val="100000"/>
              </a:lnSpc>
              <a:buAutoNum type="arabicPeriod" startAt="3"/>
              <a:tabLst>
                <a:tab pos="305435" algn="l"/>
              </a:tabLst>
            </a:pPr>
            <a:r>
              <a:rPr sz="2000" dirty="0">
                <a:latin typeface="Futura Lt BT"/>
                <a:cs typeface="Futura Lt BT"/>
              </a:rPr>
              <a:t>Cross files - fill in </a:t>
            </a:r>
            <a:r>
              <a:rPr sz="2000" spc="-5" dirty="0">
                <a:latin typeface="Futura Lt BT"/>
                <a:cs typeface="Futura Lt BT"/>
              </a:rPr>
              <a:t>date and time </a:t>
            </a:r>
            <a:r>
              <a:rPr sz="2000" dirty="0">
                <a:latin typeface="Futura Lt BT"/>
                <a:cs typeface="Futura Lt BT"/>
              </a:rPr>
              <a:t>you </a:t>
            </a:r>
            <a:r>
              <a:rPr sz="2000" spc="-5" dirty="0">
                <a:latin typeface="Futura Lt BT"/>
                <a:cs typeface="Futura Lt BT"/>
              </a:rPr>
              <a:t>made </a:t>
            </a:r>
            <a:r>
              <a:rPr sz="2000" dirty="0">
                <a:latin typeface="Futura Lt BT"/>
                <a:cs typeface="Futura Lt BT"/>
              </a:rPr>
              <a:t>your</a:t>
            </a:r>
            <a:r>
              <a:rPr sz="2000" spc="-90" dirty="0">
                <a:latin typeface="Futura Lt BT"/>
                <a:cs typeface="Futura Lt BT"/>
              </a:rPr>
              <a:t> </a:t>
            </a:r>
            <a:r>
              <a:rPr sz="2000" spc="-5" dirty="0">
                <a:latin typeface="Futura Lt BT"/>
                <a:cs typeface="Futura Lt BT"/>
              </a:rPr>
              <a:t>observation</a:t>
            </a:r>
            <a:endParaRPr sz="2000" dirty="0">
              <a:latin typeface="Futura Lt BT"/>
              <a:cs typeface="Futura Lt BT"/>
            </a:endParaRPr>
          </a:p>
          <a:p>
            <a:pPr>
              <a:lnSpc>
                <a:spcPct val="100000"/>
              </a:lnSpc>
              <a:spcBef>
                <a:spcPts val="40"/>
              </a:spcBef>
              <a:buFont typeface="Futura Lt BT"/>
              <a:buAutoNum type="arabicPeriod" startAt="3"/>
            </a:pPr>
            <a:endParaRPr sz="2050" dirty="0">
              <a:latin typeface="Times New Roman"/>
              <a:cs typeface="Times New Roman"/>
            </a:endParaRPr>
          </a:p>
          <a:p>
            <a:pPr marL="12700" marR="165735">
              <a:lnSpc>
                <a:spcPct val="100000"/>
              </a:lnSpc>
              <a:buAutoNum type="arabicPeriod" startAt="3"/>
              <a:tabLst>
                <a:tab pos="305435" algn="l"/>
              </a:tabLst>
            </a:pPr>
            <a:r>
              <a:rPr sz="2000" spc="-5" dirty="0">
                <a:latin typeface="Futura Lt BT"/>
                <a:cs typeface="Futura Lt BT"/>
              </a:rPr>
              <a:t>Analyze and </a:t>
            </a:r>
            <a:r>
              <a:rPr sz="2000" dirty="0">
                <a:latin typeface="Futura Lt BT"/>
                <a:cs typeface="Futura Lt BT"/>
              </a:rPr>
              <a:t>interpret your </a:t>
            </a:r>
            <a:r>
              <a:rPr sz="2000" spc="-5" dirty="0">
                <a:latin typeface="Futura Lt BT"/>
                <a:cs typeface="Futura Lt BT"/>
              </a:rPr>
              <a:t>observations, discerning patters  of </a:t>
            </a:r>
            <a:r>
              <a:rPr sz="2000" spc="-25" dirty="0">
                <a:latin typeface="Futura Lt BT"/>
                <a:cs typeface="Futura Lt BT"/>
              </a:rPr>
              <a:t>behavior, </a:t>
            </a:r>
            <a:r>
              <a:rPr sz="2000" dirty="0">
                <a:latin typeface="Futura Lt BT"/>
                <a:cs typeface="Futura Lt BT"/>
              </a:rPr>
              <a:t>finding </a:t>
            </a:r>
            <a:r>
              <a:rPr sz="2000" spc="-5" dirty="0">
                <a:latin typeface="Futura Lt BT"/>
                <a:cs typeface="Futura Lt BT"/>
              </a:rPr>
              <a:t>the </a:t>
            </a:r>
            <a:r>
              <a:rPr sz="2000" dirty="0">
                <a:latin typeface="Futura Lt BT"/>
                <a:cs typeface="Futura Lt BT"/>
              </a:rPr>
              <a:t>underlying </a:t>
            </a:r>
            <a:r>
              <a:rPr sz="2000" spc="-5" dirty="0">
                <a:latin typeface="Futura Lt BT"/>
                <a:cs typeface="Futura Lt BT"/>
              </a:rPr>
              <a:t>meaning </a:t>
            </a:r>
            <a:r>
              <a:rPr sz="2000" dirty="0">
                <a:latin typeface="Futura Lt BT"/>
                <a:cs typeface="Futura Lt BT"/>
              </a:rPr>
              <a:t>in </a:t>
            </a:r>
            <a:r>
              <a:rPr sz="2000" spc="-5" dirty="0">
                <a:latin typeface="Futura Lt BT"/>
                <a:cs typeface="Futura Lt BT"/>
              </a:rPr>
              <a:t>the thing </a:t>
            </a:r>
            <a:r>
              <a:rPr sz="2000" dirty="0">
                <a:latin typeface="Futura Lt BT"/>
                <a:cs typeface="Futura Lt BT"/>
              </a:rPr>
              <a:t>you  </a:t>
            </a:r>
            <a:r>
              <a:rPr sz="2000" spc="-5" dirty="0">
                <a:latin typeface="Futura Lt BT"/>
                <a:cs typeface="Futura Lt BT"/>
              </a:rPr>
              <a:t>observed</a:t>
            </a:r>
            <a:endParaRPr sz="2000" dirty="0">
              <a:latin typeface="Futura Lt BT"/>
              <a:cs typeface="Futura Lt BT"/>
            </a:endParaRPr>
          </a:p>
        </p:txBody>
      </p:sp>
      <p:pic>
        <p:nvPicPr>
          <p:cNvPr id="14" name="Picture 13" descr="A close up of a logo&#10;&#10;Description generated with very high confidence">
            <a:extLst>
              <a:ext uri="{FF2B5EF4-FFF2-40B4-BE49-F238E27FC236}">
                <a16:creationId xmlns:a16="http://schemas.microsoft.com/office/drawing/2014/main" xmlns="" id="{8514D6D3-DE39-4654-8156-41120FDC24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61500" y="134361"/>
            <a:ext cx="978920" cy="634282"/>
          </a:xfrm>
          <a:prstGeom prst="rect">
            <a:avLst/>
          </a:prstGeom>
        </p:spPr>
      </p:pic>
      <p:pic>
        <p:nvPicPr>
          <p:cNvPr id="15" name="Picture 14">
            <a:extLst>
              <a:ext uri="{FF2B5EF4-FFF2-40B4-BE49-F238E27FC236}">
                <a16:creationId xmlns:a16="http://schemas.microsoft.com/office/drawing/2014/main" xmlns="" id="{2BF3B686-C91C-4921-A446-4D9EC6D1639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02655" y="2845260"/>
            <a:ext cx="696610" cy="693992"/>
          </a:xfrm>
          <a:prstGeom prst="rect">
            <a:avLst/>
          </a:prstGeom>
        </p:spPr>
      </p:pic>
      <p:grpSp>
        <p:nvGrpSpPr>
          <p:cNvPr id="16" name="Group 15">
            <a:extLst>
              <a:ext uri="{FF2B5EF4-FFF2-40B4-BE49-F238E27FC236}">
                <a16:creationId xmlns:a16="http://schemas.microsoft.com/office/drawing/2014/main" xmlns="" id="{302D55DD-4A27-4E4F-89A7-2BF3CCF2F58D}"/>
              </a:ext>
            </a:extLst>
          </p:cNvPr>
          <p:cNvGrpSpPr/>
          <p:nvPr/>
        </p:nvGrpSpPr>
        <p:grpSpPr>
          <a:xfrm>
            <a:off x="9745939" y="5614936"/>
            <a:ext cx="812601" cy="1018873"/>
            <a:chOff x="9745939" y="5614936"/>
            <a:chExt cx="812601" cy="1018873"/>
          </a:xfrm>
        </p:grpSpPr>
        <p:pic>
          <p:nvPicPr>
            <p:cNvPr id="17" name="Picture 16" descr="A close up of a clock&#10;&#10;Description generated with high confidence">
              <a:extLst>
                <a:ext uri="{FF2B5EF4-FFF2-40B4-BE49-F238E27FC236}">
                  <a16:creationId xmlns:a16="http://schemas.microsoft.com/office/drawing/2014/main" xmlns="" id="{5A2AB99A-88E1-44D5-8AA7-1CD62D9A53B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02698" y="5614936"/>
              <a:ext cx="633758" cy="715466"/>
            </a:xfrm>
            <a:prstGeom prst="rect">
              <a:avLst/>
            </a:prstGeom>
          </p:spPr>
        </p:pic>
        <p:sp>
          <p:nvSpPr>
            <p:cNvPr id="18" name="object 3">
              <a:extLst>
                <a:ext uri="{FF2B5EF4-FFF2-40B4-BE49-F238E27FC236}">
                  <a16:creationId xmlns:a16="http://schemas.microsoft.com/office/drawing/2014/main" xmlns="" id="{5C3B1204-B79E-4E7B-A389-98889586E763}"/>
                </a:ext>
              </a:extLst>
            </p:cNvPr>
            <p:cNvSpPr txBox="1"/>
            <p:nvPr/>
          </p:nvSpPr>
          <p:spPr>
            <a:xfrm>
              <a:off x="9745939" y="6343986"/>
              <a:ext cx="812601" cy="289823"/>
            </a:xfrm>
            <a:prstGeom prst="rect">
              <a:avLst/>
            </a:prstGeom>
          </p:spPr>
          <p:txBody>
            <a:bodyPr vert="horz" wrap="square" lIns="0" tIns="12700" rIns="0" bIns="0" rtlCol="0">
              <a:spAutoFit/>
            </a:bodyPr>
            <a:lstStyle/>
            <a:p>
              <a:pPr marL="12700">
                <a:lnSpc>
                  <a:spcPct val="100000"/>
                </a:lnSpc>
                <a:spcBef>
                  <a:spcPts val="100"/>
                </a:spcBef>
              </a:pPr>
              <a:r>
                <a:rPr lang="en-IN" sz="1800" i="1" spc="-5" dirty="0">
                  <a:latin typeface="Futura Lt BT"/>
                  <a:cs typeface="Futura Lt BT"/>
                </a:rPr>
                <a:t>30 mins</a:t>
              </a:r>
              <a:endParaRPr sz="1800" dirty="0">
                <a:latin typeface="Futura Lt BT"/>
                <a:cs typeface="Futura Lt BT"/>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266950" cy="939800"/>
          </a:xfrm>
          <a:prstGeom prst="rect">
            <a:avLst/>
          </a:prstGeom>
        </p:spPr>
        <p:txBody>
          <a:bodyPr vert="horz" wrap="square" lIns="0" tIns="12700" rIns="0" bIns="0" rtlCol="0">
            <a:spAutoFit/>
          </a:bodyPr>
          <a:lstStyle/>
          <a:p>
            <a:pPr marL="12700" marR="5080">
              <a:lnSpc>
                <a:spcPct val="100000"/>
              </a:lnSpc>
              <a:spcBef>
                <a:spcPts val="100"/>
              </a:spcBef>
            </a:pPr>
            <a:r>
              <a:rPr dirty="0"/>
              <a:t>In-Depth  Interviewing</a:t>
            </a:r>
          </a:p>
        </p:txBody>
      </p:sp>
      <p:sp>
        <p:nvSpPr>
          <p:cNvPr id="15" name="object 15"/>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9" y="178285"/>
            <a:ext cx="53930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1. Introduce </a:t>
            </a:r>
            <a:r>
              <a:rPr sz="2000" dirty="0">
                <a:latin typeface="Futura Lt BT"/>
                <a:cs typeface="Futura Lt BT"/>
              </a:rPr>
              <a:t>your self </a:t>
            </a:r>
            <a:r>
              <a:rPr sz="2000" spc="-5" dirty="0">
                <a:latin typeface="Futura Lt BT"/>
                <a:cs typeface="Futura Lt BT"/>
              </a:rPr>
              <a:t>and </a:t>
            </a:r>
            <a:r>
              <a:rPr sz="2000" dirty="0">
                <a:latin typeface="Futura Lt BT"/>
                <a:cs typeface="Futura Lt BT"/>
              </a:rPr>
              <a:t>your</a:t>
            </a:r>
            <a:r>
              <a:rPr sz="2000" spc="-85" dirty="0">
                <a:latin typeface="Futura Lt BT"/>
                <a:cs typeface="Futura Lt BT"/>
              </a:rPr>
              <a:t> </a:t>
            </a:r>
            <a:r>
              <a:rPr sz="2000" dirty="0">
                <a:latin typeface="Futura Lt BT"/>
                <a:cs typeface="Futura Lt BT"/>
              </a:rPr>
              <a:t>project</a:t>
            </a:r>
          </a:p>
        </p:txBody>
      </p:sp>
      <p:sp>
        <p:nvSpPr>
          <p:cNvPr id="5" name="object 5"/>
          <p:cNvSpPr txBox="1"/>
          <p:nvPr/>
        </p:nvSpPr>
        <p:spPr>
          <a:xfrm>
            <a:off x="3611299" y="787885"/>
            <a:ext cx="6539865" cy="6350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2. Share </a:t>
            </a:r>
            <a:r>
              <a:rPr sz="2000" dirty="0">
                <a:latin typeface="Futura Lt BT"/>
                <a:cs typeface="Futura Lt BT"/>
              </a:rPr>
              <a:t>with </a:t>
            </a:r>
            <a:r>
              <a:rPr sz="2000" spc="-5" dirty="0">
                <a:latin typeface="Futura Lt BT"/>
                <a:cs typeface="Futura Lt BT"/>
              </a:rPr>
              <a:t>them </a:t>
            </a:r>
            <a:r>
              <a:rPr sz="2000" dirty="0">
                <a:latin typeface="Futura Lt BT"/>
                <a:cs typeface="Futura Lt BT"/>
              </a:rPr>
              <a:t>your </a:t>
            </a:r>
            <a:r>
              <a:rPr sz="2000" spc="-5" dirty="0">
                <a:latin typeface="Futura Lt BT"/>
                <a:cs typeface="Futura Lt BT"/>
              </a:rPr>
              <a:t>objective and </a:t>
            </a:r>
            <a:r>
              <a:rPr sz="2000" dirty="0">
                <a:latin typeface="Futura Lt BT"/>
                <a:cs typeface="Futura Lt BT"/>
              </a:rPr>
              <a:t>how </a:t>
            </a:r>
            <a:r>
              <a:rPr sz="2000" spc="-5" dirty="0">
                <a:latin typeface="Futura Lt BT"/>
                <a:cs typeface="Futura Lt BT"/>
              </a:rPr>
              <a:t>are they </a:t>
            </a:r>
            <a:r>
              <a:rPr sz="2000" dirty="0">
                <a:latin typeface="Futura Lt BT"/>
                <a:cs typeface="Futura Lt BT"/>
              </a:rPr>
              <a:t>important  for you in your</a:t>
            </a:r>
            <a:r>
              <a:rPr sz="2000" spc="-15" dirty="0">
                <a:latin typeface="Futura Lt BT"/>
                <a:cs typeface="Futura Lt BT"/>
              </a:rPr>
              <a:t> </a:t>
            </a:r>
            <a:r>
              <a:rPr sz="2000" dirty="0">
                <a:latin typeface="Futura Lt BT"/>
                <a:cs typeface="Futura Lt BT"/>
              </a:rPr>
              <a:t>project</a:t>
            </a:r>
            <a:endParaRPr sz="2000">
              <a:latin typeface="Futura Lt BT"/>
              <a:cs typeface="Futura Lt BT"/>
            </a:endParaRPr>
          </a:p>
        </p:txBody>
      </p:sp>
      <p:sp>
        <p:nvSpPr>
          <p:cNvPr id="6" name="object 6"/>
          <p:cNvSpPr txBox="1"/>
          <p:nvPr/>
        </p:nvSpPr>
        <p:spPr>
          <a:xfrm>
            <a:off x="3611298" y="1702285"/>
            <a:ext cx="29546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3. Build</a:t>
            </a:r>
            <a:r>
              <a:rPr sz="2000" spc="-90" dirty="0">
                <a:latin typeface="Futura Lt BT"/>
                <a:cs typeface="Futura Lt BT"/>
              </a:rPr>
              <a:t> </a:t>
            </a:r>
            <a:r>
              <a:rPr sz="2000" dirty="0">
                <a:latin typeface="Futura Lt BT"/>
                <a:cs typeface="Futura Lt BT"/>
              </a:rPr>
              <a:t>rapport</a:t>
            </a:r>
          </a:p>
        </p:txBody>
      </p:sp>
      <p:sp>
        <p:nvSpPr>
          <p:cNvPr id="7" name="object 7"/>
          <p:cNvSpPr txBox="1"/>
          <p:nvPr/>
        </p:nvSpPr>
        <p:spPr>
          <a:xfrm>
            <a:off x="3611299" y="2311885"/>
            <a:ext cx="6468110" cy="6350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4. Ask questions that </a:t>
            </a:r>
            <a:r>
              <a:rPr sz="2000" dirty="0">
                <a:latin typeface="Futura Lt BT"/>
                <a:cs typeface="Futura Lt BT"/>
              </a:rPr>
              <a:t>you feel your stakeholder </a:t>
            </a:r>
            <a:r>
              <a:rPr sz="2000" spc="-5" dirty="0">
                <a:latin typeface="Futura Lt BT"/>
                <a:cs typeface="Futura Lt BT"/>
              </a:rPr>
              <a:t>can answer </a:t>
            </a:r>
            <a:r>
              <a:rPr sz="2000" dirty="0">
                <a:latin typeface="Futura Lt BT"/>
                <a:cs typeface="Futura Lt BT"/>
              </a:rPr>
              <a:t>in  </a:t>
            </a:r>
            <a:r>
              <a:rPr sz="2000" spc="-5" dirty="0">
                <a:latin typeface="Futura Lt BT"/>
                <a:cs typeface="Futura Lt BT"/>
              </a:rPr>
              <a:t>depth, and try to pull out </a:t>
            </a:r>
            <a:r>
              <a:rPr sz="2000" dirty="0">
                <a:latin typeface="Futura Lt BT"/>
                <a:cs typeface="Futura Lt BT"/>
              </a:rPr>
              <a:t>stories from </a:t>
            </a:r>
            <a:r>
              <a:rPr sz="2000" spc="-5" dirty="0">
                <a:latin typeface="Futura Lt BT"/>
                <a:cs typeface="Futura Lt BT"/>
              </a:rPr>
              <a:t>the</a:t>
            </a:r>
            <a:r>
              <a:rPr sz="2000" spc="-25" dirty="0">
                <a:latin typeface="Futura Lt BT"/>
                <a:cs typeface="Futura Lt BT"/>
              </a:rPr>
              <a:t> </a:t>
            </a:r>
            <a:r>
              <a:rPr sz="2000" dirty="0">
                <a:latin typeface="Futura Lt BT"/>
                <a:cs typeface="Futura Lt BT"/>
              </a:rPr>
              <a:t>same</a:t>
            </a:r>
            <a:endParaRPr sz="2000">
              <a:latin typeface="Futura Lt BT"/>
              <a:cs typeface="Futura Lt BT"/>
            </a:endParaRPr>
          </a:p>
        </p:txBody>
      </p:sp>
      <p:sp>
        <p:nvSpPr>
          <p:cNvPr id="8" name="object 8"/>
          <p:cNvSpPr txBox="1"/>
          <p:nvPr/>
        </p:nvSpPr>
        <p:spPr>
          <a:xfrm>
            <a:off x="3611299" y="3226285"/>
            <a:ext cx="42500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5. </a:t>
            </a:r>
            <a:r>
              <a:rPr sz="2000" dirty="0">
                <a:latin typeface="Futura Lt BT"/>
                <a:cs typeface="Futura Lt BT"/>
              </a:rPr>
              <a:t>Capture </a:t>
            </a:r>
            <a:r>
              <a:rPr sz="2000" spc="-5" dirty="0">
                <a:latin typeface="Futura Lt BT"/>
                <a:cs typeface="Futura Lt BT"/>
              </a:rPr>
              <a:t>their</a:t>
            </a:r>
            <a:r>
              <a:rPr sz="2000" spc="-85" dirty="0">
                <a:latin typeface="Futura Lt BT"/>
                <a:cs typeface="Futura Lt BT"/>
              </a:rPr>
              <a:t> </a:t>
            </a:r>
            <a:r>
              <a:rPr sz="2000" spc="-5" dirty="0">
                <a:latin typeface="Futura Lt BT"/>
                <a:cs typeface="Futura Lt BT"/>
              </a:rPr>
              <a:t>emotions/feelings</a:t>
            </a:r>
            <a:endParaRPr sz="2000" dirty="0">
              <a:latin typeface="Futura Lt BT"/>
              <a:cs typeface="Futura Lt BT"/>
            </a:endParaRPr>
          </a:p>
        </p:txBody>
      </p:sp>
      <p:sp>
        <p:nvSpPr>
          <p:cNvPr id="9" name="object 9"/>
          <p:cNvSpPr txBox="1"/>
          <p:nvPr/>
        </p:nvSpPr>
        <p:spPr>
          <a:xfrm>
            <a:off x="3611299" y="3835885"/>
            <a:ext cx="28022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6. Ask</a:t>
            </a:r>
            <a:r>
              <a:rPr sz="2000" spc="-90" dirty="0">
                <a:latin typeface="Futura Lt BT"/>
                <a:cs typeface="Futura Lt BT"/>
              </a:rPr>
              <a:t> </a:t>
            </a:r>
            <a:r>
              <a:rPr sz="2000" dirty="0">
                <a:latin typeface="Futura Lt BT"/>
                <a:cs typeface="Futura Lt BT"/>
              </a:rPr>
              <a:t>questions</a:t>
            </a:r>
          </a:p>
        </p:txBody>
      </p:sp>
      <p:sp>
        <p:nvSpPr>
          <p:cNvPr id="10" name="object 10"/>
          <p:cNvSpPr txBox="1"/>
          <p:nvPr/>
        </p:nvSpPr>
        <p:spPr>
          <a:xfrm>
            <a:off x="3611299" y="4445485"/>
            <a:ext cx="5894705"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7. Always acknowledge them at the end of the</a:t>
            </a:r>
            <a:r>
              <a:rPr sz="2000" spc="-60" dirty="0">
                <a:latin typeface="Futura Lt BT"/>
                <a:cs typeface="Futura Lt BT"/>
              </a:rPr>
              <a:t> </a:t>
            </a:r>
            <a:r>
              <a:rPr sz="2000" dirty="0">
                <a:latin typeface="Futura Lt BT"/>
                <a:cs typeface="Futura Lt BT"/>
              </a:rPr>
              <a:t>interview</a:t>
            </a:r>
            <a:endParaRPr sz="2000">
              <a:latin typeface="Futura Lt BT"/>
              <a:cs typeface="Futura Lt BT"/>
            </a:endParaRPr>
          </a:p>
        </p:txBody>
      </p:sp>
      <p:sp>
        <p:nvSpPr>
          <p:cNvPr id="11" name="object 11"/>
          <p:cNvSpPr txBox="1"/>
          <p:nvPr/>
        </p:nvSpPr>
        <p:spPr>
          <a:xfrm>
            <a:off x="158931" y="1681203"/>
            <a:ext cx="2966720" cy="635000"/>
          </a:xfrm>
          <a:prstGeom prst="rect">
            <a:avLst/>
          </a:prstGeom>
        </p:spPr>
        <p:txBody>
          <a:bodyPr vert="horz" wrap="square" lIns="0" tIns="12700" rIns="0" bIns="0" rtlCol="0">
            <a:spAutoFit/>
          </a:bodyPr>
          <a:lstStyle/>
          <a:p>
            <a:pPr marL="12700" marR="5080">
              <a:lnSpc>
                <a:spcPct val="100000"/>
              </a:lnSpc>
              <a:spcBef>
                <a:spcPts val="100"/>
              </a:spcBef>
            </a:pPr>
            <a:r>
              <a:rPr sz="2000" i="1" spc="-5" dirty="0">
                <a:latin typeface="Futura Lt BT"/>
                <a:cs typeface="Futura Lt BT"/>
              </a:rPr>
              <a:t>1. </a:t>
            </a:r>
            <a:r>
              <a:rPr sz="2000" i="1" spc="-15" dirty="0">
                <a:latin typeface="Futura Lt BT"/>
                <a:cs typeface="Futura Lt BT"/>
              </a:rPr>
              <a:t>Learn </a:t>
            </a:r>
            <a:r>
              <a:rPr sz="2000" i="1" spc="-5" dirty="0">
                <a:latin typeface="Futura Lt BT"/>
                <a:cs typeface="Futura Lt BT"/>
              </a:rPr>
              <a:t>to listen, think and  talk almost at the same</a:t>
            </a:r>
            <a:r>
              <a:rPr sz="2000" i="1" spc="-75" dirty="0">
                <a:latin typeface="Futura Lt BT"/>
                <a:cs typeface="Futura Lt BT"/>
              </a:rPr>
              <a:t> </a:t>
            </a:r>
            <a:r>
              <a:rPr sz="2000" i="1" spc="-5" dirty="0">
                <a:latin typeface="Futura Lt BT"/>
                <a:cs typeface="Futura Lt BT"/>
              </a:rPr>
              <a:t>time</a:t>
            </a:r>
            <a:endParaRPr sz="2000" dirty="0">
              <a:latin typeface="Futura Lt BT"/>
              <a:cs typeface="Futura Lt BT"/>
            </a:endParaRPr>
          </a:p>
        </p:txBody>
      </p:sp>
      <p:sp>
        <p:nvSpPr>
          <p:cNvPr id="12" name="object 12"/>
          <p:cNvSpPr txBox="1"/>
          <p:nvPr/>
        </p:nvSpPr>
        <p:spPr>
          <a:xfrm>
            <a:off x="158931" y="2595603"/>
            <a:ext cx="2746375" cy="1244600"/>
          </a:xfrm>
          <a:prstGeom prst="rect">
            <a:avLst/>
          </a:prstGeom>
        </p:spPr>
        <p:txBody>
          <a:bodyPr vert="horz" wrap="square" lIns="0" tIns="12700" rIns="0" bIns="0" rtlCol="0">
            <a:spAutoFit/>
          </a:bodyPr>
          <a:lstStyle/>
          <a:p>
            <a:pPr marL="12700" marR="5080">
              <a:lnSpc>
                <a:spcPct val="100000"/>
              </a:lnSpc>
              <a:spcBef>
                <a:spcPts val="100"/>
              </a:spcBef>
            </a:pPr>
            <a:r>
              <a:rPr sz="2000" i="1" spc="-5" dirty="0">
                <a:latin typeface="Futura Lt BT"/>
                <a:cs typeface="Futura Lt BT"/>
              </a:rPr>
              <a:t>2. </a:t>
            </a:r>
            <a:r>
              <a:rPr sz="2000" i="1" spc="-20" dirty="0">
                <a:latin typeface="Futura Lt BT"/>
                <a:cs typeface="Futura Lt BT"/>
              </a:rPr>
              <a:t>Probe </a:t>
            </a:r>
            <a:r>
              <a:rPr sz="2000" i="1" dirty="0">
                <a:latin typeface="Futura Lt BT"/>
                <a:cs typeface="Futura Lt BT"/>
              </a:rPr>
              <a:t>- </a:t>
            </a:r>
            <a:r>
              <a:rPr sz="2000" i="1" spc="-5" dirty="0">
                <a:latin typeface="Futura Lt BT"/>
                <a:cs typeface="Futura Lt BT"/>
              </a:rPr>
              <a:t>how is that? In  </a:t>
            </a:r>
            <a:r>
              <a:rPr sz="2000" i="1" dirty="0">
                <a:latin typeface="Futura Lt BT"/>
                <a:cs typeface="Futura Lt BT"/>
              </a:rPr>
              <a:t>what way? How </a:t>
            </a:r>
            <a:r>
              <a:rPr sz="2000" i="1" spc="-5" dirty="0">
                <a:latin typeface="Futura Lt BT"/>
                <a:cs typeface="Futura Lt BT"/>
              </a:rPr>
              <a:t>do you  </a:t>
            </a:r>
            <a:r>
              <a:rPr sz="2000" i="1" dirty="0">
                <a:latin typeface="Futura Lt BT"/>
                <a:cs typeface="Futura Lt BT"/>
              </a:rPr>
              <a:t>mean? What would </a:t>
            </a:r>
            <a:r>
              <a:rPr sz="2000" i="1" spc="-5" dirty="0">
                <a:latin typeface="Futura Lt BT"/>
                <a:cs typeface="Futura Lt BT"/>
              </a:rPr>
              <a:t>be</a:t>
            </a:r>
            <a:r>
              <a:rPr sz="2000" i="1" spc="-100" dirty="0">
                <a:latin typeface="Futura Lt BT"/>
                <a:cs typeface="Futura Lt BT"/>
              </a:rPr>
              <a:t> </a:t>
            </a:r>
            <a:r>
              <a:rPr sz="2000" i="1" spc="-5" dirty="0">
                <a:latin typeface="Futura Lt BT"/>
                <a:cs typeface="Futura Lt BT"/>
              </a:rPr>
              <a:t>an  example </a:t>
            </a:r>
            <a:r>
              <a:rPr sz="2000" i="1" dirty="0">
                <a:latin typeface="Futura Lt BT"/>
                <a:cs typeface="Futura Lt BT"/>
              </a:rPr>
              <a:t>of</a:t>
            </a:r>
            <a:r>
              <a:rPr sz="2000" i="1" spc="-15" dirty="0">
                <a:latin typeface="Futura Lt BT"/>
                <a:cs typeface="Futura Lt BT"/>
              </a:rPr>
              <a:t> </a:t>
            </a:r>
            <a:r>
              <a:rPr sz="2000" i="1" spc="-5" dirty="0">
                <a:latin typeface="Futura Lt BT"/>
                <a:cs typeface="Futura Lt BT"/>
              </a:rPr>
              <a:t>that?</a:t>
            </a:r>
            <a:endParaRPr sz="2000" dirty="0">
              <a:latin typeface="Futura Lt BT"/>
              <a:cs typeface="Futura Lt BT"/>
            </a:endParaRPr>
          </a:p>
        </p:txBody>
      </p:sp>
      <p:sp>
        <p:nvSpPr>
          <p:cNvPr id="13" name="object 13"/>
          <p:cNvSpPr txBox="1"/>
          <p:nvPr/>
        </p:nvSpPr>
        <p:spPr>
          <a:xfrm>
            <a:off x="165100" y="3857625"/>
            <a:ext cx="2976880" cy="1244600"/>
          </a:xfrm>
          <a:prstGeom prst="rect">
            <a:avLst/>
          </a:prstGeom>
        </p:spPr>
        <p:txBody>
          <a:bodyPr vert="horz" wrap="square" lIns="0" tIns="12700" rIns="0" bIns="0" rtlCol="0">
            <a:spAutoFit/>
          </a:bodyPr>
          <a:lstStyle/>
          <a:p>
            <a:pPr marL="12700">
              <a:lnSpc>
                <a:spcPct val="100000"/>
              </a:lnSpc>
              <a:spcBef>
                <a:spcPts val="100"/>
              </a:spcBef>
            </a:pPr>
            <a:r>
              <a:rPr sz="2000" i="1" spc="-5" dirty="0">
                <a:latin typeface="Futura Lt BT"/>
                <a:cs typeface="Futura Lt BT"/>
              </a:rPr>
              <a:t>3. </a:t>
            </a:r>
            <a:r>
              <a:rPr sz="2000" i="1" spc="-10" dirty="0">
                <a:latin typeface="Futura Lt BT"/>
                <a:cs typeface="Futura Lt BT"/>
              </a:rPr>
              <a:t>Review </a:t>
            </a:r>
            <a:r>
              <a:rPr sz="2000" i="1" spc="-5" dirty="0">
                <a:latin typeface="Futura Lt BT"/>
                <a:cs typeface="Futura Lt BT"/>
              </a:rPr>
              <a:t>notes every</a:t>
            </a:r>
            <a:r>
              <a:rPr sz="2000" i="1" spc="-55" dirty="0">
                <a:latin typeface="Futura Lt BT"/>
                <a:cs typeface="Futura Lt BT"/>
              </a:rPr>
              <a:t> </a:t>
            </a:r>
            <a:r>
              <a:rPr sz="2000" i="1" spc="-5" dirty="0">
                <a:latin typeface="Futura Lt BT"/>
                <a:cs typeface="Futura Lt BT"/>
              </a:rPr>
              <a:t>night</a:t>
            </a:r>
            <a:endParaRPr sz="2000" dirty="0">
              <a:latin typeface="Futura Lt BT"/>
              <a:cs typeface="Futura Lt BT"/>
            </a:endParaRPr>
          </a:p>
          <a:p>
            <a:pPr marL="12700" marR="5080">
              <a:lnSpc>
                <a:spcPct val="100000"/>
              </a:lnSpc>
            </a:pPr>
            <a:r>
              <a:rPr sz="2000" i="1" dirty="0">
                <a:latin typeface="Futura Lt BT"/>
                <a:cs typeface="Futura Lt BT"/>
              </a:rPr>
              <a:t>- observe</a:t>
            </a:r>
            <a:r>
              <a:rPr sz="2000" i="1" spc="-95" dirty="0">
                <a:latin typeface="Futura Lt BT"/>
                <a:cs typeface="Futura Lt BT"/>
              </a:rPr>
              <a:t> </a:t>
            </a:r>
            <a:r>
              <a:rPr sz="2000" i="1" spc="-5" dirty="0">
                <a:latin typeface="Futura Lt BT"/>
                <a:cs typeface="Futura Lt BT"/>
              </a:rPr>
              <a:t>activities/behavior  </a:t>
            </a:r>
            <a:r>
              <a:rPr sz="2000" i="1" spc="-20" dirty="0">
                <a:latin typeface="Futura Lt BT"/>
                <a:cs typeface="Futura Lt BT"/>
              </a:rPr>
              <a:t>“gaps” </a:t>
            </a:r>
            <a:r>
              <a:rPr sz="2000" i="1" spc="-5" dirty="0">
                <a:latin typeface="Futura Lt BT"/>
                <a:cs typeface="Futura Lt BT"/>
              </a:rPr>
              <a:t>that </a:t>
            </a:r>
            <a:r>
              <a:rPr sz="2000" i="1" dirty="0">
                <a:latin typeface="Futura Lt BT"/>
                <a:cs typeface="Futura Lt BT"/>
              </a:rPr>
              <a:t>must </a:t>
            </a:r>
            <a:r>
              <a:rPr sz="2000" i="1" spc="-5" dirty="0">
                <a:latin typeface="Futura Lt BT"/>
                <a:cs typeface="Futura Lt BT"/>
              </a:rPr>
              <a:t>be further  </a:t>
            </a:r>
            <a:r>
              <a:rPr sz="2000" i="1" dirty="0">
                <a:latin typeface="Futura Lt BT"/>
                <a:cs typeface="Futura Lt BT"/>
              </a:rPr>
              <a:t>observed.</a:t>
            </a:r>
            <a:endParaRPr sz="2000" dirty="0">
              <a:latin typeface="Futura Lt BT"/>
              <a:cs typeface="Futura Lt BT"/>
            </a:endParaRPr>
          </a:p>
        </p:txBody>
      </p:sp>
      <p:sp>
        <p:nvSpPr>
          <p:cNvPr id="14" name="object 14"/>
          <p:cNvSpPr txBox="1"/>
          <p:nvPr/>
        </p:nvSpPr>
        <p:spPr>
          <a:xfrm>
            <a:off x="165100" y="5686425"/>
            <a:ext cx="3122930" cy="1549400"/>
          </a:xfrm>
          <a:prstGeom prst="rect">
            <a:avLst/>
          </a:prstGeom>
        </p:spPr>
        <p:txBody>
          <a:bodyPr vert="horz" wrap="square" lIns="0" tIns="12700" rIns="0" bIns="0" rtlCol="0">
            <a:spAutoFit/>
          </a:bodyPr>
          <a:lstStyle/>
          <a:p>
            <a:pPr marL="12700" marR="5080">
              <a:lnSpc>
                <a:spcPct val="100000"/>
              </a:lnSpc>
              <a:spcBef>
                <a:spcPts val="100"/>
              </a:spcBef>
            </a:pPr>
            <a:r>
              <a:rPr sz="2000" i="1" spc="-5" dirty="0">
                <a:latin typeface="Futura Lt BT"/>
                <a:cs typeface="Futura Lt BT"/>
              </a:rPr>
              <a:t>4. </a:t>
            </a:r>
            <a:r>
              <a:rPr sz="2000" i="1" dirty="0">
                <a:latin typeface="Futura Lt BT"/>
                <a:cs typeface="Futura Lt BT"/>
              </a:rPr>
              <a:t>Combined with  observation, </a:t>
            </a:r>
            <a:r>
              <a:rPr sz="2000" i="1" spc="-5" dirty="0">
                <a:latin typeface="Futura Lt BT"/>
                <a:cs typeface="Futura Lt BT"/>
              </a:rPr>
              <a:t>interviews allow  the researcher to understand  the </a:t>
            </a:r>
            <a:r>
              <a:rPr sz="2000" i="1" dirty="0">
                <a:latin typeface="Futura Lt BT"/>
                <a:cs typeface="Futura Lt BT"/>
              </a:rPr>
              <a:t>meanings </a:t>
            </a:r>
            <a:r>
              <a:rPr sz="2000" i="1" spc="-5" dirty="0">
                <a:latin typeface="Futura Lt BT"/>
                <a:cs typeface="Futura Lt BT"/>
              </a:rPr>
              <a:t>people hold</a:t>
            </a:r>
            <a:r>
              <a:rPr sz="2000" i="1" spc="-90" dirty="0">
                <a:latin typeface="Futura Lt BT"/>
                <a:cs typeface="Futura Lt BT"/>
              </a:rPr>
              <a:t> </a:t>
            </a:r>
            <a:r>
              <a:rPr sz="2000" i="1" spc="-5" dirty="0">
                <a:latin typeface="Futura Lt BT"/>
                <a:cs typeface="Futura Lt BT"/>
              </a:rPr>
              <a:t>for  their everyday</a:t>
            </a:r>
            <a:r>
              <a:rPr sz="2000" i="1" spc="-25" dirty="0">
                <a:latin typeface="Futura Lt BT"/>
                <a:cs typeface="Futura Lt BT"/>
              </a:rPr>
              <a:t> </a:t>
            </a:r>
            <a:r>
              <a:rPr sz="2000" i="1" spc="-5" dirty="0">
                <a:latin typeface="Futura Lt BT"/>
                <a:cs typeface="Futura Lt BT"/>
              </a:rPr>
              <a:t>activities</a:t>
            </a:r>
            <a:endParaRPr sz="2000" dirty="0">
              <a:latin typeface="Futura Lt BT"/>
              <a:cs typeface="Futura Lt BT"/>
            </a:endParaRPr>
          </a:p>
        </p:txBody>
      </p:sp>
      <p:pic>
        <p:nvPicPr>
          <p:cNvPr id="20" name="Picture 19" descr="A close up of a logo&#10;&#10;Description generated with very high confidence">
            <a:extLst>
              <a:ext uri="{FF2B5EF4-FFF2-40B4-BE49-F238E27FC236}">
                <a16:creationId xmlns:a16="http://schemas.microsoft.com/office/drawing/2014/main" xmlns="" id="{8514D6D3-DE39-4654-8156-41120FDC24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61500" y="134361"/>
            <a:ext cx="978920" cy="634282"/>
          </a:xfrm>
          <a:prstGeom prst="rect">
            <a:avLst/>
          </a:prstGeom>
        </p:spPr>
      </p:pic>
      <p:pic>
        <p:nvPicPr>
          <p:cNvPr id="21" name="Picture 20">
            <a:extLst>
              <a:ext uri="{FF2B5EF4-FFF2-40B4-BE49-F238E27FC236}">
                <a16:creationId xmlns:a16="http://schemas.microsoft.com/office/drawing/2014/main" xmlns="" id="{2BF3B686-C91C-4921-A446-4D9EC6D1639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02655" y="2845260"/>
            <a:ext cx="696610" cy="693992"/>
          </a:xfrm>
          <a:prstGeom prst="rect">
            <a:avLst/>
          </a:prstGeom>
        </p:spPr>
      </p:pic>
      <p:grpSp>
        <p:nvGrpSpPr>
          <p:cNvPr id="22" name="Group 21">
            <a:extLst>
              <a:ext uri="{FF2B5EF4-FFF2-40B4-BE49-F238E27FC236}">
                <a16:creationId xmlns:a16="http://schemas.microsoft.com/office/drawing/2014/main" xmlns="" id="{302D55DD-4A27-4E4F-89A7-2BF3CCF2F58D}"/>
              </a:ext>
            </a:extLst>
          </p:cNvPr>
          <p:cNvGrpSpPr/>
          <p:nvPr/>
        </p:nvGrpSpPr>
        <p:grpSpPr>
          <a:xfrm>
            <a:off x="9745939" y="5614936"/>
            <a:ext cx="812601" cy="1018873"/>
            <a:chOff x="9745939" y="5614936"/>
            <a:chExt cx="812601" cy="1018873"/>
          </a:xfrm>
        </p:grpSpPr>
        <p:pic>
          <p:nvPicPr>
            <p:cNvPr id="23" name="Picture 22" descr="A close up of a clock&#10;&#10;Description generated with high confidence">
              <a:extLst>
                <a:ext uri="{FF2B5EF4-FFF2-40B4-BE49-F238E27FC236}">
                  <a16:creationId xmlns:a16="http://schemas.microsoft.com/office/drawing/2014/main" xmlns="" id="{5A2AB99A-88E1-44D5-8AA7-1CD62D9A53B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02698" y="5614936"/>
              <a:ext cx="633758" cy="715466"/>
            </a:xfrm>
            <a:prstGeom prst="rect">
              <a:avLst/>
            </a:prstGeom>
          </p:spPr>
        </p:pic>
        <p:sp>
          <p:nvSpPr>
            <p:cNvPr id="24" name="object 3">
              <a:extLst>
                <a:ext uri="{FF2B5EF4-FFF2-40B4-BE49-F238E27FC236}">
                  <a16:creationId xmlns:a16="http://schemas.microsoft.com/office/drawing/2014/main" xmlns="" id="{5C3B1204-B79E-4E7B-A389-98889586E763}"/>
                </a:ext>
              </a:extLst>
            </p:cNvPr>
            <p:cNvSpPr txBox="1"/>
            <p:nvPr/>
          </p:nvSpPr>
          <p:spPr>
            <a:xfrm>
              <a:off x="9745939" y="6343986"/>
              <a:ext cx="812601" cy="289823"/>
            </a:xfrm>
            <a:prstGeom prst="rect">
              <a:avLst/>
            </a:prstGeom>
          </p:spPr>
          <p:txBody>
            <a:bodyPr vert="horz" wrap="square" lIns="0" tIns="12700" rIns="0" bIns="0" rtlCol="0">
              <a:spAutoFit/>
            </a:bodyPr>
            <a:lstStyle/>
            <a:p>
              <a:pPr marL="12700">
                <a:lnSpc>
                  <a:spcPct val="100000"/>
                </a:lnSpc>
                <a:spcBef>
                  <a:spcPts val="100"/>
                </a:spcBef>
              </a:pPr>
              <a:r>
                <a:rPr lang="en-IN" sz="1800" i="1" spc="-5" dirty="0">
                  <a:latin typeface="Futura Lt BT"/>
                  <a:cs typeface="Futura Lt BT"/>
                </a:rPr>
                <a:t>30 mins</a:t>
              </a:r>
              <a:endParaRPr sz="1800" dirty="0">
                <a:latin typeface="Futura Lt BT"/>
                <a:cs typeface="Futura Lt BT"/>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511425" cy="1854200"/>
          </a:xfrm>
          <a:prstGeom prst="rect">
            <a:avLst/>
          </a:prstGeom>
        </p:spPr>
        <p:txBody>
          <a:bodyPr vert="horz" wrap="square" lIns="0" tIns="12700" rIns="0" bIns="0" rtlCol="0">
            <a:spAutoFit/>
          </a:bodyPr>
          <a:lstStyle/>
          <a:p>
            <a:pPr marL="12700" marR="5080">
              <a:lnSpc>
                <a:spcPct val="100000"/>
              </a:lnSpc>
              <a:spcBef>
                <a:spcPts val="100"/>
              </a:spcBef>
            </a:pPr>
            <a:r>
              <a:rPr dirty="0"/>
              <a:t>Three  General  Categories</a:t>
            </a:r>
            <a:r>
              <a:rPr spc="-100" dirty="0"/>
              <a:t> </a:t>
            </a:r>
            <a:r>
              <a:rPr spc="-5" dirty="0"/>
              <a:t>of  </a:t>
            </a:r>
            <a:r>
              <a:rPr dirty="0"/>
              <a:t>Interviews</a:t>
            </a:r>
          </a:p>
        </p:txBody>
      </p:sp>
      <p:sp>
        <p:nvSpPr>
          <p:cNvPr id="7" name="object 7"/>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9" y="784225"/>
            <a:ext cx="6529070" cy="9398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1. Informal conversational </a:t>
            </a:r>
            <a:r>
              <a:rPr sz="2000" dirty="0">
                <a:latin typeface="Futura Lt BT"/>
                <a:cs typeface="Futura Lt BT"/>
              </a:rPr>
              <a:t>interview - </a:t>
            </a:r>
            <a:r>
              <a:rPr sz="2000" spc="-5" dirty="0">
                <a:latin typeface="Futura Lt BT"/>
                <a:cs typeface="Futura Lt BT"/>
              </a:rPr>
              <a:t>qualitative </a:t>
            </a:r>
            <a:r>
              <a:rPr sz="2000" dirty="0">
                <a:latin typeface="Futura Lt BT"/>
                <a:cs typeface="Futura Lt BT"/>
              </a:rPr>
              <a:t>in-depth  interviews </a:t>
            </a:r>
            <a:r>
              <a:rPr sz="2000" spc="-5" dirty="0">
                <a:latin typeface="Futura Lt BT"/>
                <a:cs typeface="Futura Lt BT"/>
              </a:rPr>
              <a:t>are more </a:t>
            </a:r>
            <a:r>
              <a:rPr sz="2000" dirty="0">
                <a:latin typeface="Futura Lt BT"/>
                <a:cs typeface="Futura Lt BT"/>
              </a:rPr>
              <a:t>like </a:t>
            </a:r>
            <a:r>
              <a:rPr sz="2000" spc="-5" dirty="0">
                <a:latin typeface="Futura Lt BT"/>
                <a:cs typeface="Futura Lt BT"/>
              </a:rPr>
              <a:t>conversations than </a:t>
            </a:r>
            <a:r>
              <a:rPr sz="2000" dirty="0">
                <a:latin typeface="Futura Lt BT"/>
                <a:cs typeface="Futura Lt BT"/>
              </a:rPr>
              <a:t>formal </a:t>
            </a:r>
            <a:r>
              <a:rPr sz="2000" spc="-5" dirty="0">
                <a:latin typeface="Futura Lt BT"/>
                <a:cs typeface="Futura Lt BT"/>
              </a:rPr>
              <a:t>events </a:t>
            </a:r>
            <a:r>
              <a:rPr sz="2000" dirty="0">
                <a:latin typeface="Futura Lt BT"/>
                <a:cs typeface="Futura Lt BT"/>
              </a:rPr>
              <a:t>with  </a:t>
            </a:r>
            <a:r>
              <a:rPr sz="2000" spc="-5" dirty="0">
                <a:latin typeface="Futura Lt BT"/>
                <a:cs typeface="Futura Lt BT"/>
              </a:rPr>
              <a:t>predetermined </a:t>
            </a:r>
            <a:r>
              <a:rPr sz="2000" dirty="0">
                <a:latin typeface="Futura Lt BT"/>
                <a:cs typeface="Futura Lt BT"/>
              </a:rPr>
              <a:t>response</a:t>
            </a:r>
            <a:r>
              <a:rPr sz="2000" spc="-5" dirty="0">
                <a:latin typeface="Futura Lt BT"/>
                <a:cs typeface="Futura Lt BT"/>
              </a:rPr>
              <a:t> catefories</a:t>
            </a:r>
            <a:endParaRPr sz="2000" dirty="0">
              <a:latin typeface="Futura Lt BT"/>
              <a:cs typeface="Futura Lt BT"/>
            </a:endParaRPr>
          </a:p>
        </p:txBody>
      </p:sp>
      <p:sp>
        <p:nvSpPr>
          <p:cNvPr id="5" name="object 5"/>
          <p:cNvSpPr txBox="1"/>
          <p:nvPr/>
        </p:nvSpPr>
        <p:spPr>
          <a:xfrm>
            <a:off x="3611298" y="2003425"/>
            <a:ext cx="49358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2. The general </a:t>
            </a:r>
            <a:r>
              <a:rPr sz="2000" dirty="0">
                <a:latin typeface="Futura Lt BT"/>
                <a:cs typeface="Futura Lt BT"/>
              </a:rPr>
              <a:t>interview </a:t>
            </a:r>
            <a:r>
              <a:rPr sz="2000" spc="-5" dirty="0">
                <a:latin typeface="Futura Lt BT"/>
                <a:cs typeface="Futura Lt BT"/>
              </a:rPr>
              <a:t>guide</a:t>
            </a:r>
            <a:r>
              <a:rPr sz="2000" spc="-85" dirty="0">
                <a:latin typeface="Futura Lt BT"/>
                <a:cs typeface="Futura Lt BT"/>
              </a:rPr>
              <a:t> </a:t>
            </a:r>
            <a:r>
              <a:rPr sz="2000" dirty="0">
                <a:latin typeface="Futura Lt BT"/>
                <a:cs typeface="Futura Lt BT"/>
              </a:rPr>
              <a:t>approach</a:t>
            </a:r>
          </a:p>
        </p:txBody>
      </p:sp>
      <p:sp>
        <p:nvSpPr>
          <p:cNvPr id="6" name="object 6"/>
          <p:cNvSpPr txBox="1"/>
          <p:nvPr/>
        </p:nvSpPr>
        <p:spPr>
          <a:xfrm>
            <a:off x="3611299" y="2613025"/>
            <a:ext cx="4478601" cy="330200"/>
          </a:xfrm>
          <a:prstGeom prst="rect">
            <a:avLst/>
          </a:prstGeom>
        </p:spPr>
        <p:txBody>
          <a:bodyPr vert="horz" wrap="square" lIns="0" tIns="12700" rIns="0" bIns="0" rtlCol="0">
            <a:spAutoFit/>
          </a:bodyPr>
          <a:lstStyle/>
          <a:p>
            <a:pPr marL="12700">
              <a:lnSpc>
                <a:spcPct val="100000"/>
              </a:lnSpc>
              <a:spcBef>
                <a:spcPts val="100"/>
              </a:spcBef>
            </a:pPr>
            <a:r>
              <a:rPr sz="2000" spc="-5" dirty="0">
                <a:latin typeface="Futura Lt BT"/>
                <a:cs typeface="Futura Lt BT"/>
              </a:rPr>
              <a:t>3. Standard open-ended</a:t>
            </a:r>
            <a:r>
              <a:rPr sz="2000" spc="-50" dirty="0">
                <a:latin typeface="Futura Lt BT"/>
                <a:cs typeface="Futura Lt BT"/>
              </a:rPr>
              <a:t> </a:t>
            </a:r>
            <a:r>
              <a:rPr sz="2000" dirty="0">
                <a:latin typeface="Futura Lt BT"/>
                <a:cs typeface="Futura Lt BT"/>
              </a:rPr>
              <a:t>interview</a:t>
            </a:r>
          </a:p>
        </p:txBody>
      </p:sp>
      <p:pic>
        <p:nvPicPr>
          <p:cNvPr id="12" name="Picture 11" descr="A close up of a logo&#10;&#10;Description generated with very high confidence">
            <a:extLst>
              <a:ext uri="{FF2B5EF4-FFF2-40B4-BE49-F238E27FC236}">
                <a16:creationId xmlns:a16="http://schemas.microsoft.com/office/drawing/2014/main" xmlns="" id="{8514D6D3-DE39-4654-8156-41120FDC245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61500" y="134361"/>
            <a:ext cx="978920" cy="634282"/>
          </a:xfrm>
          <a:prstGeom prst="rect">
            <a:avLst/>
          </a:prstGeom>
        </p:spPr>
      </p:pic>
      <p:pic>
        <p:nvPicPr>
          <p:cNvPr id="13" name="Picture 12">
            <a:extLst>
              <a:ext uri="{FF2B5EF4-FFF2-40B4-BE49-F238E27FC236}">
                <a16:creationId xmlns:a16="http://schemas.microsoft.com/office/drawing/2014/main" xmlns="" id="{2BF3B686-C91C-4921-A446-4D9EC6D1639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602655" y="2845260"/>
            <a:ext cx="696610" cy="693992"/>
          </a:xfrm>
          <a:prstGeom prst="rect">
            <a:avLst/>
          </a:prstGeom>
        </p:spPr>
      </p:pic>
      <p:grpSp>
        <p:nvGrpSpPr>
          <p:cNvPr id="14" name="Group 13">
            <a:extLst>
              <a:ext uri="{FF2B5EF4-FFF2-40B4-BE49-F238E27FC236}">
                <a16:creationId xmlns:a16="http://schemas.microsoft.com/office/drawing/2014/main" xmlns="" id="{302D55DD-4A27-4E4F-89A7-2BF3CCF2F58D}"/>
              </a:ext>
            </a:extLst>
          </p:cNvPr>
          <p:cNvGrpSpPr/>
          <p:nvPr/>
        </p:nvGrpSpPr>
        <p:grpSpPr>
          <a:xfrm>
            <a:off x="9745939" y="5614936"/>
            <a:ext cx="812601" cy="1018873"/>
            <a:chOff x="9745939" y="5614936"/>
            <a:chExt cx="812601" cy="1018873"/>
          </a:xfrm>
        </p:grpSpPr>
        <p:pic>
          <p:nvPicPr>
            <p:cNvPr id="15" name="Picture 14" descr="A close up of a clock&#10;&#10;Description generated with high confidence">
              <a:extLst>
                <a:ext uri="{FF2B5EF4-FFF2-40B4-BE49-F238E27FC236}">
                  <a16:creationId xmlns:a16="http://schemas.microsoft.com/office/drawing/2014/main" xmlns="" id="{5A2AB99A-88E1-44D5-8AA7-1CD62D9A53B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02698" y="5614936"/>
              <a:ext cx="633758" cy="715466"/>
            </a:xfrm>
            <a:prstGeom prst="rect">
              <a:avLst/>
            </a:prstGeom>
          </p:spPr>
        </p:pic>
        <p:sp>
          <p:nvSpPr>
            <p:cNvPr id="16" name="object 3">
              <a:extLst>
                <a:ext uri="{FF2B5EF4-FFF2-40B4-BE49-F238E27FC236}">
                  <a16:creationId xmlns:a16="http://schemas.microsoft.com/office/drawing/2014/main" xmlns="" id="{5C3B1204-B79E-4E7B-A389-98889586E763}"/>
                </a:ext>
              </a:extLst>
            </p:cNvPr>
            <p:cNvSpPr txBox="1"/>
            <p:nvPr/>
          </p:nvSpPr>
          <p:spPr>
            <a:xfrm>
              <a:off x="9745939" y="6343986"/>
              <a:ext cx="812601" cy="289823"/>
            </a:xfrm>
            <a:prstGeom prst="rect">
              <a:avLst/>
            </a:prstGeom>
          </p:spPr>
          <p:txBody>
            <a:bodyPr vert="horz" wrap="square" lIns="0" tIns="12700" rIns="0" bIns="0" rtlCol="0">
              <a:spAutoFit/>
            </a:bodyPr>
            <a:lstStyle/>
            <a:p>
              <a:pPr marL="12700">
                <a:lnSpc>
                  <a:spcPct val="100000"/>
                </a:lnSpc>
                <a:spcBef>
                  <a:spcPts val="100"/>
                </a:spcBef>
              </a:pPr>
              <a:r>
                <a:rPr lang="en-IN" sz="1800" i="1" spc="-5" dirty="0">
                  <a:latin typeface="Futura Lt BT"/>
                  <a:cs typeface="Futura Lt BT"/>
                </a:rPr>
                <a:t>30 mins</a:t>
              </a:r>
              <a:endParaRPr sz="1800" dirty="0">
                <a:latin typeface="Futura Lt BT"/>
                <a:cs typeface="Futura Lt B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472055" cy="1397000"/>
          </a:xfrm>
          <a:prstGeom prst="rect">
            <a:avLst/>
          </a:prstGeom>
        </p:spPr>
        <p:txBody>
          <a:bodyPr vert="horz" wrap="square" lIns="0" tIns="12700" rIns="0" bIns="0" rtlCol="0">
            <a:spAutoFit/>
          </a:bodyPr>
          <a:lstStyle/>
          <a:p>
            <a:pPr marL="12700" marR="5080">
              <a:lnSpc>
                <a:spcPct val="100000"/>
              </a:lnSpc>
              <a:spcBef>
                <a:spcPts val="100"/>
              </a:spcBef>
            </a:pPr>
            <a:r>
              <a:rPr dirty="0"/>
              <a:t>Types/Stages  </a:t>
            </a:r>
            <a:r>
              <a:rPr spc="-5" dirty="0"/>
              <a:t>of</a:t>
            </a:r>
          </a:p>
          <a:p>
            <a:pPr marL="12700">
              <a:lnSpc>
                <a:spcPct val="100000"/>
              </a:lnSpc>
            </a:pPr>
            <a:r>
              <a:rPr dirty="0"/>
              <a:t>Field</a:t>
            </a:r>
            <a:r>
              <a:rPr spc="-20" dirty="0"/>
              <a:t> </a:t>
            </a:r>
            <a:r>
              <a:rPr dirty="0"/>
              <a:t>Notes</a:t>
            </a:r>
          </a:p>
        </p:txBody>
      </p:sp>
      <p:sp>
        <p:nvSpPr>
          <p:cNvPr id="7" name="object 7"/>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9" y="178285"/>
            <a:ext cx="6383601" cy="936154"/>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1. </a:t>
            </a:r>
            <a:r>
              <a:rPr sz="2000" i="1" spc="-5" dirty="0">
                <a:latin typeface="Futura Lt BT"/>
                <a:cs typeface="Futura Lt BT"/>
              </a:rPr>
              <a:t>Substantive </a:t>
            </a:r>
            <a:r>
              <a:rPr sz="2000" dirty="0">
                <a:latin typeface="Futura Lt BT"/>
                <a:cs typeface="Futura Lt BT"/>
              </a:rPr>
              <a:t>field notes focus </a:t>
            </a:r>
            <a:r>
              <a:rPr sz="2000" spc="-5" dirty="0">
                <a:latin typeface="Futura Lt BT"/>
                <a:cs typeface="Futura Lt BT"/>
              </a:rPr>
              <a:t>on the main observations,  conversations, experiences and</a:t>
            </a:r>
            <a:r>
              <a:rPr sz="2000" spc="-15" dirty="0">
                <a:latin typeface="Futura Lt BT"/>
                <a:cs typeface="Futura Lt BT"/>
              </a:rPr>
              <a:t> </a:t>
            </a:r>
            <a:r>
              <a:rPr sz="2000" dirty="0">
                <a:latin typeface="Futura Lt BT"/>
                <a:cs typeface="Futura Lt BT"/>
              </a:rPr>
              <a:t>interviews</a:t>
            </a:r>
          </a:p>
        </p:txBody>
      </p:sp>
      <p:sp>
        <p:nvSpPr>
          <p:cNvPr id="5" name="object 5"/>
          <p:cNvSpPr txBox="1"/>
          <p:nvPr/>
        </p:nvSpPr>
        <p:spPr>
          <a:xfrm>
            <a:off x="3594100" y="1266825"/>
            <a:ext cx="6428740" cy="9398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2. </a:t>
            </a:r>
            <a:r>
              <a:rPr sz="2000" i="1" dirty="0">
                <a:latin typeface="Futura Lt BT"/>
                <a:cs typeface="Futura Lt BT"/>
              </a:rPr>
              <a:t>Methodological </a:t>
            </a:r>
            <a:r>
              <a:rPr sz="2000" dirty="0">
                <a:latin typeface="Futura Lt BT"/>
                <a:cs typeface="Futura Lt BT"/>
              </a:rPr>
              <a:t>information </a:t>
            </a:r>
            <a:r>
              <a:rPr sz="2000" spc="-5" dirty="0">
                <a:latin typeface="Futura Lt BT"/>
                <a:cs typeface="Futura Lt BT"/>
              </a:rPr>
              <a:t>documents the </a:t>
            </a:r>
            <a:r>
              <a:rPr sz="2000" dirty="0">
                <a:latin typeface="Futura Lt BT"/>
                <a:cs typeface="Futura Lt BT"/>
              </a:rPr>
              <a:t>subjective  impressions </a:t>
            </a:r>
            <a:r>
              <a:rPr sz="2000" spc="-5" dirty="0">
                <a:latin typeface="Futura Lt BT"/>
                <a:cs typeface="Futura Lt BT"/>
              </a:rPr>
              <a:t>of the </a:t>
            </a:r>
            <a:r>
              <a:rPr sz="2000" dirty="0">
                <a:latin typeface="Futura Lt BT"/>
                <a:cs typeface="Futura Lt BT"/>
              </a:rPr>
              <a:t>researcher </a:t>
            </a:r>
            <a:r>
              <a:rPr sz="2000" spc="-5" dirty="0">
                <a:latin typeface="Futura Lt BT"/>
                <a:cs typeface="Futura Lt BT"/>
              </a:rPr>
              <a:t>observed </a:t>
            </a:r>
            <a:r>
              <a:rPr sz="2000" dirty="0">
                <a:latin typeface="Futura Lt BT"/>
                <a:cs typeface="Futura Lt BT"/>
              </a:rPr>
              <a:t>in </a:t>
            </a:r>
            <a:r>
              <a:rPr sz="2000" spc="-5" dirty="0">
                <a:latin typeface="Futura Lt BT"/>
                <a:cs typeface="Futura Lt BT"/>
              </a:rPr>
              <a:t>the data-gathering  context.</a:t>
            </a:r>
            <a:endParaRPr sz="2000" dirty="0">
              <a:latin typeface="Futura Lt BT"/>
              <a:cs typeface="Futura Lt BT"/>
            </a:endParaRPr>
          </a:p>
        </p:txBody>
      </p:sp>
      <p:sp>
        <p:nvSpPr>
          <p:cNvPr id="6" name="object 6"/>
          <p:cNvSpPr txBox="1"/>
          <p:nvPr/>
        </p:nvSpPr>
        <p:spPr>
          <a:xfrm>
            <a:off x="3611299" y="2311885"/>
            <a:ext cx="6550025" cy="1854200"/>
          </a:xfrm>
          <a:prstGeom prst="rect">
            <a:avLst/>
          </a:prstGeom>
        </p:spPr>
        <p:txBody>
          <a:bodyPr vert="horz" wrap="square" lIns="0" tIns="12700" rIns="0" bIns="0" rtlCol="0">
            <a:spAutoFit/>
          </a:bodyPr>
          <a:lstStyle/>
          <a:p>
            <a:pPr marL="12700" marR="5080">
              <a:lnSpc>
                <a:spcPct val="100000"/>
              </a:lnSpc>
              <a:spcBef>
                <a:spcPts val="100"/>
              </a:spcBef>
              <a:buFont typeface="Futura Lt BT"/>
              <a:buAutoNum type="arabicPeriod" startAt="3"/>
              <a:tabLst>
                <a:tab pos="305435" algn="l"/>
              </a:tabLst>
            </a:pPr>
            <a:r>
              <a:rPr sz="2000" i="1" spc="-5" dirty="0">
                <a:latin typeface="Futura Lt BT"/>
                <a:cs typeface="Futura Lt BT"/>
              </a:rPr>
              <a:t>Analytical field notes </a:t>
            </a:r>
            <a:r>
              <a:rPr sz="2000" spc="-5" dirty="0">
                <a:latin typeface="Futura Lt BT"/>
                <a:cs typeface="Futura Lt BT"/>
              </a:rPr>
              <a:t>contain preliminary </a:t>
            </a:r>
            <a:r>
              <a:rPr sz="2000" dirty="0">
                <a:latin typeface="Futura Lt BT"/>
                <a:cs typeface="Futura Lt BT"/>
              </a:rPr>
              <a:t>stages </a:t>
            </a:r>
            <a:r>
              <a:rPr sz="2000" spc="-5" dirty="0">
                <a:latin typeface="Futura Lt BT"/>
                <a:cs typeface="Futura Lt BT"/>
              </a:rPr>
              <a:t>of analysis.  </a:t>
            </a:r>
            <a:r>
              <a:rPr sz="2000" dirty="0">
                <a:latin typeface="Futura Lt BT"/>
                <a:cs typeface="Futura Lt BT"/>
              </a:rPr>
              <a:t>Here </a:t>
            </a:r>
            <a:r>
              <a:rPr sz="2000" spc="-5" dirty="0">
                <a:latin typeface="Futura Lt BT"/>
                <a:cs typeface="Futura Lt BT"/>
              </a:rPr>
              <a:t>data </a:t>
            </a:r>
            <a:r>
              <a:rPr sz="2000" dirty="0">
                <a:latin typeface="Futura Lt BT"/>
                <a:cs typeface="Futura Lt BT"/>
              </a:rPr>
              <a:t>is sorted, </a:t>
            </a:r>
            <a:r>
              <a:rPr sz="2000" spc="-5" dirty="0">
                <a:latin typeface="Futura Lt BT"/>
                <a:cs typeface="Futura Lt BT"/>
              </a:rPr>
              <a:t>coded, and analyzed </a:t>
            </a:r>
            <a:r>
              <a:rPr sz="2000" dirty="0">
                <a:latin typeface="Futura Lt BT"/>
                <a:cs typeface="Futura Lt BT"/>
              </a:rPr>
              <a:t>for </a:t>
            </a:r>
            <a:r>
              <a:rPr sz="2000" spc="-5" dirty="0">
                <a:latin typeface="Futura Lt BT"/>
                <a:cs typeface="Futura Lt BT"/>
              </a:rPr>
              <a:t>the </a:t>
            </a:r>
            <a:r>
              <a:rPr sz="2000" dirty="0">
                <a:latin typeface="Futura Lt BT"/>
                <a:cs typeface="Futura Lt BT"/>
              </a:rPr>
              <a:t>first </a:t>
            </a:r>
            <a:r>
              <a:rPr sz="2000" spc="-5" dirty="0">
                <a:latin typeface="Futura Lt BT"/>
                <a:cs typeface="Futura Lt BT"/>
              </a:rPr>
              <a:t>time </a:t>
            </a:r>
            <a:r>
              <a:rPr sz="2000" dirty="0">
                <a:latin typeface="Futura Lt BT"/>
                <a:cs typeface="Futura Lt BT"/>
              </a:rPr>
              <a:t>-  </a:t>
            </a:r>
            <a:r>
              <a:rPr sz="2000" spc="-5" dirty="0">
                <a:latin typeface="Futura Lt BT"/>
                <a:cs typeface="Futura Lt BT"/>
              </a:rPr>
              <a:t>gaps can be addressed and questions can be </a:t>
            </a:r>
            <a:r>
              <a:rPr sz="2000" dirty="0">
                <a:latin typeface="Futura Lt BT"/>
                <a:cs typeface="Futura Lt BT"/>
              </a:rPr>
              <a:t>followed</a:t>
            </a:r>
            <a:r>
              <a:rPr sz="2000" spc="-40" dirty="0">
                <a:latin typeface="Futura Lt BT"/>
                <a:cs typeface="Futura Lt BT"/>
              </a:rPr>
              <a:t> </a:t>
            </a:r>
            <a:r>
              <a:rPr sz="2000" dirty="0">
                <a:latin typeface="Futura Lt BT"/>
                <a:cs typeface="Futura Lt BT"/>
              </a:rPr>
              <a:t>up.</a:t>
            </a:r>
          </a:p>
          <a:p>
            <a:pPr>
              <a:lnSpc>
                <a:spcPct val="100000"/>
              </a:lnSpc>
              <a:spcBef>
                <a:spcPts val="40"/>
              </a:spcBef>
              <a:buFont typeface="Futura Lt BT"/>
              <a:buAutoNum type="arabicPeriod" startAt="3"/>
            </a:pPr>
            <a:endParaRPr sz="2050" dirty="0">
              <a:latin typeface="Times New Roman"/>
              <a:cs typeface="Times New Roman"/>
            </a:endParaRPr>
          </a:p>
          <a:p>
            <a:pPr marL="12700" marR="602615">
              <a:lnSpc>
                <a:spcPct val="100000"/>
              </a:lnSpc>
              <a:buAutoNum type="arabicPeriod" startAt="3"/>
              <a:tabLst>
                <a:tab pos="305435" algn="l"/>
              </a:tabLst>
            </a:pPr>
            <a:r>
              <a:rPr sz="2000" dirty="0">
                <a:latin typeface="Futura Lt BT"/>
                <a:cs typeface="Futura Lt BT"/>
              </a:rPr>
              <a:t>Data </a:t>
            </a:r>
            <a:r>
              <a:rPr sz="2000" spc="-5" dirty="0">
                <a:latin typeface="Futura Lt BT"/>
                <a:cs typeface="Futura Lt BT"/>
              </a:rPr>
              <a:t>Sheet </a:t>
            </a:r>
            <a:r>
              <a:rPr sz="2000" dirty="0">
                <a:latin typeface="Futura Lt BT"/>
                <a:cs typeface="Futura Lt BT"/>
              </a:rPr>
              <a:t>should include </a:t>
            </a:r>
            <a:r>
              <a:rPr sz="2000" spc="-5" dirty="0">
                <a:latin typeface="Futura Lt BT"/>
                <a:cs typeface="Futura Lt BT"/>
              </a:rPr>
              <a:t>date, place, and </a:t>
            </a:r>
            <a:r>
              <a:rPr sz="2000" dirty="0">
                <a:latin typeface="Futura Lt BT"/>
                <a:cs typeface="Futura Lt BT"/>
              </a:rPr>
              <a:t>source </a:t>
            </a:r>
            <a:r>
              <a:rPr sz="2000" spc="-5" dirty="0">
                <a:latin typeface="Futura Lt BT"/>
                <a:cs typeface="Futura Lt BT"/>
              </a:rPr>
              <a:t>of  </a:t>
            </a:r>
            <a:r>
              <a:rPr sz="2000" dirty="0">
                <a:latin typeface="Futura Lt BT"/>
                <a:cs typeface="Futura Lt BT"/>
              </a:rPr>
              <a:t>information.</a:t>
            </a:r>
          </a:p>
        </p:txBody>
      </p:sp>
      <p:pic>
        <p:nvPicPr>
          <p:cNvPr id="8" name="Picture 7">
            <a:extLst>
              <a:ext uri="{FF2B5EF4-FFF2-40B4-BE49-F238E27FC236}">
                <a16:creationId xmlns:a16="http://schemas.microsoft.com/office/drawing/2014/main" xmlns="" id="{605A0A31-54E2-4AA8-8B29-F6D53EDB42C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80113" y="112933"/>
            <a:ext cx="751245" cy="86833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1299" y="214286"/>
            <a:ext cx="6741795" cy="4902200"/>
          </a:xfrm>
          <a:prstGeom prst="rect">
            <a:avLst/>
          </a:prstGeom>
        </p:spPr>
        <p:txBody>
          <a:bodyPr vert="horz" wrap="square" lIns="0" tIns="12700" rIns="0" bIns="0" rtlCol="0">
            <a:spAutoFit/>
          </a:bodyPr>
          <a:lstStyle/>
          <a:p>
            <a:pPr marL="12700" marR="354330">
              <a:lnSpc>
                <a:spcPct val="100000"/>
              </a:lnSpc>
              <a:spcBef>
                <a:spcPts val="100"/>
              </a:spcBef>
            </a:pPr>
            <a:r>
              <a:rPr sz="2000" spc="-5" dirty="0">
                <a:latin typeface="Futura Lt BT"/>
                <a:cs typeface="Futura Lt BT"/>
              </a:rPr>
              <a:t>The </a:t>
            </a:r>
            <a:r>
              <a:rPr sz="2000" dirty="0">
                <a:latin typeface="Futura Lt BT"/>
                <a:cs typeface="Futura Lt BT"/>
              </a:rPr>
              <a:t>study </a:t>
            </a:r>
            <a:r>
              <a:rPr sz="2000" spc="-5" dirty="0">
                <a:latin typeface="Futura Lt BT"/>
                <a:cs typeface="Futura Lt BT"/>
              </a:rPr>
              <a:t>of body movements/motion and </a:t>
            </a:r>
            <a:r>
              <a:rPr sz="2000" dirty="0">
                <a:latin typeface="Futura Lt BT"/>
                <a:cs typeface="Futura Lt BT"/>
              </a:rPr>
              <a:t>its </a:t>
            </a:r>
            <a:r>
              <a:rPr sz="2000" spc="-5" dirty="0">
                <a:latin typeface="Futura Lt BT"/>
                <a:cs typeface="Futura Lt BT"/>
              </a:rPr>
              <a:t>accompanying  messages </a:t>
            </a:r>
            <a:r>
              <a:rPr sz="2000" dirty="0">
                <a:latin typeface="Futura Lt BT"/>
                <a:cs typeface="Futura Lt BT"/>
              </a:rPr>
              <a:t>is a </a:t>
            </a:r>
            <a:r>
              <a:rPr sz="2000" spc="-5" dirty="0">
                <a:latin typeface="Futura Lt BT"/>
                <a:cs typeface="Futura Lt BT"/>
              </a:rPr>
              <a:t>communication technique </a:t>
            </a:r>
            <a:r>
              <a:rPr sz="2000" dirty="0">
                <a:latin typeface="Futura Lt BT"/>
                <a:cs typeface="Futura Lt BT"/>
              </a:rPr>
              <a:t>known </a:t>
            </a:r>
            <a:r>
              <a:rPr sz="2000" spc="-5" dirty="0">
                <a:latin typeface="Futura Lt BT"/>
                <a:cs typeface="Futura Lt BT"/>
              </a:rPr>
              <a:t>as </a:t>
            </a:r>
            <a:r>
              <a:rPr sz="2000" dirty="0">
                <a:latin typeface="Futura Lt BT"/>
                <a:cs typeface="Futura Lt BT"/>
              </a:rPr>
              <a:t>kinesics.  </a:t>
            </a:r>
            <a:r>
              <a:rPr sz="2000" spc="-5" dirty="0">
                <a:latin typeface="Futura Lt BT"/>
                <a:cs typeface="Futura Lt BT"/>
              </a:rPr>
              <a:t>The motion </a:t>
            </a:r>
            <a:r>
              <a:rPr sz="2000" dirty="0">
                <a:latin typeface="Futura Lt BT"/>
                <a:cs typeface="Futura Lt BT"/>
              </a:rPr>
              <a:t>is </a:t>
            </a:r>
            <a:r>
              <a:rPr sz="2000" spc="-5" dirty="0">
                <a:latin typeface="Futura Lt BT"/>
                <a:cs typeface="Futura Lt BT"/>
              </a:rPr>
              <a:t>analyzed </a:t>
            </a:r>
            <a:r>
              <a:rPr sz="2000" dirty="0">
                <a:latin typeface="Futura Lt BT"/>
                <a:cs typeface="Futura Lt BT"/>
              </a:rPr>
              <a:t>systematically in a way </a:t>
            </a:r>
            <a:r>
              <a:rPr sz="2000" spc="-5" dirty="0">
                <a:latin typeface="Futura Lt BT"/>
                <a:cs typeface="Futura Lt BT"/>
              </a:rPr>
              <a:t>that allows  the </a:t>
            </a:r>
            <a:r>
              <a:rPr sz="2000" dirty="0">
                <a:latin typeface="Futura Lt BT"/>
                <a:cs typeface="Futura Lt BT"/>
              </a:rPr>
              <a:t>researcher </a:t>
            </a:r>
            <a:r>
              <a:rPr sz="2000" spc="-5" dirty="0">
                <a:latin typeface="Futura Lt BT"/>
                <a:cs typeface="Futura Lt BT"/>
              </a:rPr>
              <a:t>to </a:t>
            </a:r>
            <a:r>
              <a:rPr sz="2000" dirty="0">
                <a:latin typeface="Futura Lt BT"/>
                <a:cs typeface="Futura Lt BT"/>
              </a:rPr>
              <a:t>see </a:t>
            </a:r>
            <a:r>
              <a:rPr sz="2000" spc="-5" dirty="0">
                <a:latin typeface="Futura Lt BT"/>
                <a:cs typeface="Futura Lt BT"/>
              </a:rPr>
              <a:t>and measure </a:t>
            </a:r>
            <a:r>
              <a:rPr sz="2000" dirty="0">
                <a:latin typeface="Futura Lt BT"/>
                <a:cs typeface="Futura Lt BT"/>
              </a:rPr>
              <a:t>significant </a:t>
            </a:r>
            <a:r>
              <a:rPr sz="2000" spc="-5" dirty="0">
                <a:latin typeface="Futura Lt BT"/>
                <a:cs typeface="Futura Lt BT"/>
              </a:rPr>
              <a:t>patterns of  communication</a:t>
            </a:r>
            <a:r>
              <a:rPr sz="2000" spc="-10" dirty="0">
                <a:latin typeface="Futura Lt BT"/>
                <a:cs typeface="Futura Lt BT"/>
              </a:rPr>
              <a:t> </a:t>
            </a:r>
            <a:r>
              <a:rPr sz="2000" dirty="0">
                <a:latin typeface="Futura Lt BT"/>
                <a:cs typeface="Futura Lt BT"/>
              </a:rPr>
              <a:t>process.</a:t>
            </a:r>
          </a:p>
          <a:p>
            <a:pPr>
              <a:lnSpc>
                <a:spcPct val="100000"/>
              </a:lnSpc>
              <a:spcBef>
                <a:spcPts val="40"/>
              </a:spcBef>
            </a:pPr>
            <a:endParaRPr sz="2050" dirty="0">
              <a:latin typeface="Times New Roman"/>
              <a:cs typeface="Times New Roman"/>
            </a:endParaRPr>
          </a:p>
          <a:p>
            <a:pPr marL="12700" marR="896619">
              <a:lnSpc>
                <a:spcPct val="100000"/>
              </a:lnSpc>
            </a:pPr>
            <a:r>
              <a:rPr sz="2000" spc="-5" dirty="0">
                <a:latin typeface="Futura Lt BT"/>
                <a:cs typeface="Futura Lt BT"/>
              </a:rPr>
              <a:t>Birdwhistel </a:t>
            </a:r>
            <a:r>
              <a:rPr sz="2000" dirty="0">
                <a:latin typeface="Futura Lt BT"/>
                <a:cs typeface="Futura Lt BT"/>
              </a:rPr>
              <a:t>labels four </a:t>
            </a:r>
            <a:r>
              <a:rPr sz="2000" spc="-5" dirty="0">
                <a:latin typeface="Futura Lt BT"/>
                <a:cs typeface="Futura Lt BT"/>
              </a:rPr>
              <a:t>channels of the coommunication  process: </a:t>
            </a:r>
            <a:r>
              <a:rPr sz="2000" dirty="0">
                <a:latin typeface="Futura Lt BT"/>
                <a:cs typeface="Futura Lt BT"/>
              </a:rPr>
              <a:t>vocal, visual, </a:t>
            </a:r>
            <a:r>
              <a:rPr sz="2000" spc="-25" dirty="0">
                <a:latin typeface="Futura Lt BT"/>
                <a:cs typeface="Futura Lt BT"/>
              </a:rPr>
              <a:t>olfactory, </a:t>
            </a:r>
            <a:r>
              <a:rPr sz="2000" spc="-5" dirty="0">
                <a:latin typeface="Futura Lt BT"/>
                <a:cs typeface="Futura Lt BT"/>
              </a:rPr>
              <a:t>and</a:t>
            </a:r>
            <a:r>
              <a:rPr sz="2000" dirty="0">
                <a:latin typeface="Futura Lt BT"/>
                <a:cs typeface="Futura Lt BT"/>
              </a:rPr>
              <a:t> </a:t>
            </a:r>
            <a:r>
              <a:rPr sz="2000" spc="-5" dirty="0">
                <a:latin typeface="Futura Lt BT"/>
                <a:cs typeface="Futura Lt BT"/>
              </a:rPr>
              <a:t>tactile.</a:t>
            </a:r>
            <a:endParaRPr sz="2000" dirty="0">
              <a:latin typeface="Futura Lt BT"/>
              <a:cs typeface="Futura Lt BT"/>
            </a:endParaRPr>
          </a:p>
          <a:p>
            <a:pPr>
              <a:lnSpc>
                <a:spcPct val="100000"/>
              </a:lnSpc>
              <a:spcBef>
                <a:spcPts val="45"/>
              </a:spcBef>
            </a:pPr>
            <a:endParaRPr sz="2050" dirty="0">
              <a:latin typeface="Times New Roman"/>
              <a:cs typeface="Times New Roman"/>
            </a:endParaRPr>
          </a:p>
          <a:p>
            <a:pPr marL="12700" marR="5080" algn="just">
              <a:lnSpc>
                <a:spcPct val="100000"/>
              </a:lnSpc>
              <a:buChar char="-"/>
              <a:tabLst>
                <a:tab pos="173990" algn="l"/>
              </a:tabLst>
            </a:pPr>
            <a:r>
              <a:rPr sz="2000" spc="-5" dirty="0">
                <a:latin typeface="Futura Lt BT"/>
                <a:cs typeface="Futura Lt BT"/>
              </a:rPr>
              <a:t>Body </a:t>
            </a:r>
            <a:r>
              <a:rPr sz="2000" dirty="0">
                <a:latin typeface="Futura Lt BT"/>
                <a:cs typeface="Futura Lt BT"/>
              </a:rPr>
              <a:t>language </a:t>
            </a:r>
            <a:r>
              <a:rPr sz="2000" spc="-5" dirty="0">
                <a:latin typeface="Futura Lt BT"/>
                <a:cs typeface="Futura Lt BT"/>
              </a:rPr>
              <a:t>can express </a:t>
            </a:r>
            <a:r>
              <a:rPr sz="2000" dirty="0">
                <a:latin typeface="Futura Lt BT"/>
                <a:cs typeface="Futura Lt BT"/>
              </a:rPr>
              <a:t>unconscious </a:t>
            </a:r>
            <a:r>
              <a:rPr sz="2000" spc="-5" dirty="0">
                <a:latin typeface="Futura Lt BT"/>
                <a:cs typeface="Futura Lt BT"/>
              </a:rPr>
              <a:t>thoughts that may be  essential </a:t>
            </a:r>
            <a:r>
              <a:rPr sz="2000" dirty="0">
                <a:latin typeface="Futura Lt BT"/>
                <a:cs typeface="Futura Lt BT"/>
              </a:rPr>
              <a:t>for </a:t>
            </a:r>
            <a:r>
              <a:rPr sz="2000" spc="-5" dirty="0">
                <a:latin typeface="Futura Lt BT"/>
                <a:cs typeface="Futura Lt BT"/>
              </a:rPr>
              <a:t>observers to decide </a:t>
            </a:r>
            <a:r>
              <a:rPr sz="2000" dirty="0">
                <a:latin typeface="Futura Lt BT"/>
                <a:cs typeface="Futura Lt BT"/>
              </a:rPr>
              <a:t>if </a:t>
            </a:r>
            <a:r>
              <a:rPr sz="2000" spc="-5" dirty="0">
                <a:latin typeface="Futura Lt BT"/>
                <a:cs typeface="Futura Lt BT"/>
              </a:rPr>
              <a:t>they are to analyze </a:t>
            </a:r>
            <a:r>
              <a:rPr sz="2000" dirty="0">
                <a:latin typeface="Futura Lt BT"/>
                <a:cs typeface="Futura Lt BT"/>
              </a:rPr>
              <a:t>situations  </a:t>
            </a:r>
            <a:r>
              <a:rPr sz="2000" spc="-20" dirty="0">
                <a:latin typeface="Futura Lt BT"/>
                <a:cs typeface="Futura Lt BT"/>
              </a:rPr>
              <a:t>accurately.</a:t>
            </a:r>
            <a:endParaRPr sz="2000" dirty="0">
              <a:latin typeface="Futura Lt BT"/>
              <a:cs typeface="Futura Lt BT"/>
            </a:endParaRPr>
          </a:p>
          <a:p>
            <a:pPr>
              <a:lnSpc>
                <a:spcPct val="100000"/>
              </a:lnSpc>
              <a:spcBef>
                <a:spcPts val="40"/>
              </a:spcBef>
              <a:buFont typeface="Futura Lt BT"/>
              <a:buChar char="-"/>
            </a:pPr>
            <a:endParaRPr sz="2050" dirty="0">
              <a:latin typeface="Times New Roman"/>
              <a:cs typeface="Times New Roman"/>
            </a:endParaRPr>
          </a:p>
          <a:p>
            <a:pPr marL="12700" marR="276225">
              <a:lnSpc>
                <a:spcPct val="100000"/>
              </a:lnSpc>
              <a:buChar char="-"/>
              <a:tabLst>
                <a:tab pos="173990" algn="l"/>
              </a:tabLst>
            </a:pPr>
            <a:r>
              <a:rPr sz="2000" dirty="0">
                <a:latin typeface="Futura Lt BT"/>
                <a:cs typeface="Futura Lt BT"/>
              </a:rPr>
              <a:t>Measuring </a:t>
            </a:r>
            <a:r>
              <a:rPr sz="2000" spc="-5" dirty="0">
                <a:latin typeface="Futura Lt BT"/>
                <a:cs typeface="Futura Lt BT"/>
              </a:rPr>
              <a:t>devices are available </a:t>
            </a:r>
            <a:r>
              <a:rPr sz="2000" dirty="0">
                <a:latin typeface="Futura Lt BT"/>
                <a:cs typeface="Futura Lt BT"/>
              </a:rPr>
              <a:t>for researchers </a:t>
            </a:r>
            <a:r>
              <a:rPr sz="2000" spc="-5" dirty="0">
                <a:latin typeface="Futura Lt BT"/>
                <a:cs typeface="Futura Lt BT"/>
              </a:rPr>
              <a:t>to </a:t>
            </a:r>
            <a:r>
              <a:rPr sz="2000" dirty="0">
                <a:latin typeface="Futura Lt BT"/>
                <a:cs typeface="Futura Lt BT"/>
              </a:rPr>
              <a:t>use not  </a:t>
            </a:r>
            <a:r>
              <a:rPr sz="2000" spc="-5" dirty="0">
                <a:latin typeface="Futura Lt BT"/>
                <a:cs typeface="Futura Lt BT"/>
              </a:rPr>
              <a:t>only </a:t>
            </a:r>
            <a:r>
              <a:rPr sz="2000" dirty="0">
                <a:latin typeface="Futura Lt BT"/>
                <a:cs typeface="Futura Lt BT"/>
              </a:rPr>
              <a:t>in </a:t>
            </a:r>
            <a:r>
              <a:rPr sz="2000" spc="-5" dirty="0">
                <a:latin typeface="Futura Lt BT"/>
                <a:cs typeface="Futura Lt BT"/>
              </a:rPr>
              <a:t>gaining </a:t>
            </a:r>
            <a:r>
              <a:rPr sz="2000" dirty="0">
                <a:latin typeface="Futura Lt BT"/>
                <a:cs typeface="Futura Lt BT"/>
              </a:rPr>
              <a:t>a further understanding </a:t>
            </a:r>
            <a:r>
              <a:rPr sz="2000" spc="-5" dirty="0">
                <a:latin typeface="Futura Lt BT"/>
                <a:cs typeface="Futura Lt BT"/>
              </a:rPr>
              <a:t>of </a:t>
            </a:r>
            <a:r>
              <a:rPr sz="2000" dirty="0">
                <a:latin typeface="Futura Lt BT"/>
                <a:cs typeface="Futura Lt BT"/>
              </a:rPr>
              <a:t>kinesics </a:t>
            </a:r>
            <a:r>
              <a:rPr sz="2000" spc="-5" dirty="0">
                <a:latin typeface="Futura Lt BT"/>
                <a:cs typeface="Futura Lt BT"/>
              </a:rPr>
              <a:t>but also </a:t>
            </a:r>
            <a:r>
              <a:rPr sz="2000" dirty="0">
                <a:latin typeface="Futura Lt BT"/>
                <a:cs typeface="Futura Lt BT"/>
              </a:rPr>
              <a:t>in  learning how </a:t>
            </a:r>
            <a:r>
              <a:rPr sz="2000" spc="-5" dirty="0">
                <a:latin typeface="Futura Lt BT"/>
                <a:cs typeface="Futura Lt BT"/>
              </a:rPr>
              <a:t>to </a:t>
            </a:r>
            <a:r>
              <a:rPr sz="2000" dirty="0">
                <a:latin typeface="Futura Lt BT"/>
                <a:cs typeface="Futura Lt BT"/>
              </a:rPr>
              <a:t>interpret </a:t>
            </a:r>
            <a:r>
              <a:rPr sz="2000" spc="-5" dirty="0">
                <a:latin typeface="Futura Lt BT"/>
                <a:cs typeface="Futura Lt BT"/>
              </a:rPr>
              <a:t>body</a:t>
            </a:r>
            <a:r>
              <a:rPr sz="2000" spc="-35" dirty="0">
                <a:latin typeface="Futura Lt BT"/>
                <a:cs typeface="Futura Lt BT"/>
              </a:rPr>
              <a:t> </a:t>
            </a:r>
            <a:r>
              <a:rPr sz="2000" spc="-5" dirty="0">
                <a:latin typeface="Futura Lt BT"/>
                <a:cs typeface="Futura Lt BT"/>
              </a:rPr>
              <a:t>movements.</a:t>
            </a:r>
            <a:endParaRPr sz="2000" dirty="0">
              <a:latin typeface="Futura Lt BT"/>
              <a:cs typeface="Futura Lt BT"/>
            </a:endParaRPr>
          </a:p>
        </p:txBody>
      </p:sp>
      <p:sp>
        <p:nvSpPr>
          <p:cNvPr id="3" name="object 3"/>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pic>
        <p:nvPicPr>
          <p:cNvPr id="4" name="Picture 3">
            <a:extLst>
              <a:ext uri="{FF2B5EF4-FFF2-40B4-BE49-F238E27FC236}">
                <a16:creationId xmlns:a16="http://schemas.microsoft.com/office/drawing/2014/main" xmlns="" id="{F91593F9-7652-439C-8C5C-3702D39D2CE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77055" y="5991225"/>
            <a:ext cx="751245" cy="86833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p:nvPr/>
        </p:nvSpPr>
        <p:spPr>
          <a:xfrm>
            <a:off x="339474" y="162055"/>
            <a:ext cx="2416426" cy="2768600"/>
          </a:xfrm>
          <a:prstGeom prst="rect">
            <a:avLst/>
          </a:prstGeom>
        </p:spPr>
        <p:txBody>
          <a:bodyPr vert="horz" wrap="square" lIns="0" tIns="12700" rIns="0" bIns="0" rtlCol="0">
            <a:spAutoFit/>
          </a:bodyPr>
          <a:lstStyle/>
          <a:p>
            <a:pPr marL="12700" marR="5080">
              <a:lnSpc>
                <a:spcPct val="100000"/>
              </a:lnSpc>
              <a:spcBef>
                <a:spcPts val="100"/>
              </a:spcBef>
            </a:pPr>
            <a:r>
              <a:rPr sz="3000" b="1" dirty="0">
                <a:solidFill>
                  <a:srgbClr val="292A2B"/>
                </a:solidFill>
                <a:latin typeface="Century Gothic"/>
                <a:cs typeface="Century Gothic"/>
              </a:rPr>
              <a:t>Other  methods/  stratergies  in  </a:t>
            </a:r>
            <a:r>
              <a:rPr sz="3000" b="1" spc="-5" dirty="0">
                <a:solidFill>
                  <a:srgbClr val="292A2B"/>
                </a:solidFill>
                <a:latin typeface="Century Gothic"/>
                <a:cs typeface="Century Gothic"/>
              </a:rPr>
              <a:t>community  </a:t>
            </a:r>
            <a:r>
              <a:rPr sz="3000" b="1" dirty="0">
                <a:solidFill>
                  <a:srgbClr val="292A2B"/>
                </a:solidFill>
                <a:latin typeface="Century Gothic"/>
                <a:cs typeface="Century Gothic"/>
              </a:rPr>
              <a:t>studies</a:t>
            </a:r>
            <a:endParaRPr sz="3000" dirty="0">
              <a:latin typeface="Century Gothic"/>
              <a:cs typeface="Century Gothic"/>
            </a:endParaRPr>
          </a:p>
        </p:txBody>
      </p:sp>
      <p:sp>
        <p:nvSpPr>
          <p:cNvPr id="6" name="object 6"/>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a:spLocks noGrp="1"/>
          </p:cNvSpPr>
          <p:nvPr>
            <p:ph type="title"/>
          </p:nvPr>
        </p:nvSpPr>
        <p:spPr>
          <a:xfrm>
            <a:off x="3611299" y="178285"/>
            <a:ext cx="6660515" cy="1244600"/>
          </a:xfrm>
          <a:prstGeom prst="rect">
            <a:avLst/>
          </a:prstGeom>
        </p:spPr>
        <p:txBody>
          <a:bodyPr vert="horz" wrap="square" lIns="0" tIns="12700" rIns="0" bIns="0" rtlCol="0">
            <a:spAutoFit/>
          </a:bodyPr>
          <a:lstStyle/>
          <a:p>
            <a:pPr marL="12700" marR="5080">
              <a:lnSpc>
                <a:spcPct val="100000"/>
              </a:lnSpc>
              <a:spcBef>
                <a:spcPts val="100"/>
              </a:spcBef>
            </a:pPr>
            <a:r>
              <a:rPr sz="2000" spc="-10" dirty="0">
                <a:solidFill>
                  <a:srgbClr val="000000"/>
                </a:solidFill>
                <a:latin typeface="Futura Hv BT"/>
                <a:cs typeface="Futura Hv BT"/>
              </a:rPr>
              <a:t>Flims, </a:t>
            </a:r>
            <a:r>
              <a:rPr sz="2000" spc="-5" dirty="0">
                <a:solidFill>
                  <a:srgbClr val="000000"/>
                </a:solidFill>
                <a:latin typeface="Futura Hv BT"/>
                <a:cs typeface="Futura Hv BT"/>
              </a:rPr>
              <a:t>Vidoes and </a:t>
            </a:r>
            <a:r>
              <a:rPr sz="2000" spc="-10" dirty="0">
                <a:solidFill>
                  <a:srgbClr val="000000"/>
                </a:solidFill>
                <a:latin typeface="Futura Hv BT"/>
                <a:cs typeface="Futura Hv BT"/>
              </a:rPr>
              <a:t>Photographs </a:t>
            </a:r>
            <a:r>
              <a:rPr sz="2000" b="0" dirty="0">
                <a:solidFill>
                  <a:srgbClr val="000000"/>
                </a:solidFill>
                <a:latin typeface="Futura Lt BT"/>
                <a:cs typeface="Futura Lt BT"/>
              </a:rPr>
              <a:t>have a long history in  </a:t>
            </a:r>
            <a:r>
              <a:rPr sz="2000" b="0" spc="-15" dirty="0">
                <a:solidFill>
                  <a:srgbClr val="000000"/>
                </a:solidFill>
                <a:latin typeface="Futura Lt BT"/>
                <a:cs typeface="Futura Lt BT"/>
              </a:rPr>
              <a:t>anthropology, </a:t>
            </a:r>
            <a:r>
              <a:rPr sz="2000" b="0" spc="-5" dirty="0">
                <a:solidFill>
                  <a:srgbClr val="000000"/>
                </a:solidFill>
                <a:latin typeface="Futura Lt BT"/>
                <a:cs typeface="Futura Lt BT"/>
              </a:rPr>
              <a:t>called </a:t>
            </a:r>
            <a:r>
              <a:rPr sz="2000" b="0" dirty="0">
                <a:solidFill>
                  <a:srgbClr val="000000"/>
                </a:solidFill>
                <a:latin typeface="Futura Lt BT"/>
                <a:cs typeface="Futura Lt BT"/>
              </a:rPr>
              <a:t>vusual </a:t>
            </a:r>
            <a:r>
              <a:rPr sz="2000" b="0" spc="-15" dirty="0">
                <a:solidFill>
                  <a:srgbClr val="000000"/>
                </a:solidFill>
                <a:latin typeface="Futura Lt BT"/>
                <a:cs typeface="Futura Lt BT"/>
              </a:rPr>
              <a:t>anthropology, </a:t>
            </a:r>
            <a:r>
              <a:rPr sz="2000" b="0" spc="-5" dirty="0">
                <a:solidFill>
                  <a:srgbClr val="000000"/>
                </a:solidFill>
                <a:latin typeface="Futura Lt BT"/>
                <a:cs typeface="Futura Lt BT"/>
              </a:rPr>
              <a:t>or </a:t>
            </a:r>
            <a:r>
              <a:rPr sz="2000" b="0" dirty="0">
                <a:solidFill>
                  <a:srgbClr val="000000"/>
                </a:solidFill>
                <a:latin typeface="Futura Lt BT"/>
                <a:cs typeface="Futura Lt BT"/>
              </a:rPr>
              <a:t>film </a:t>
            </a:r>
            <a:r>
              <a:rPr sz="2000" b="0" spc="-20" dirty="0">
                <a:solidFill>
                  <a:srgbClr val="000000"/>
                </a:solidFill>
                <a:latin typeface="Futura Lt BT"/>
                <a:cs typeface="Futura Lt BT"/>
              </a:rPr>
              <a:t>ethnography.  </a:t>
            </a:r>
            <a:r>
              <a:rPr sz="2000" b="0" spc="-5" dirty="0">
                <a:solidFill>
                  <a:srgbClr val="000000"/>
                </a:solidFill>
                <a:latin typeface="Futura Lt BT"/>
                <a:cs typeface="Futura Lt BT"/>
              </a:rPr>
              <a:t>It </a:t>
            </a:r>
            <a:r>
              <a:rPr sz="2000" b="0" dirty="0">
                <a:solidFill>
                  <a:srgbClr val="000000"/>
                </a:solidFill>
                <a:latin typeface="Futura Lt BT"/>
                <a:cs typeface="Futura Lt BT"/>
              </a:rPr>
              <a:t>relies </a:t>
            </a:r>
            <a:r>
              <a:rPr sz="2000" b="0" spc="-5" dirty="0">
                <a:solidFill>
                  <a:srgbClr val="000000"/>
                </a:solidFill>
                <a:latin typeface="Futura Lt BT"/>
                <a:cs typeface="Futura Lt BT"/>
              </a:rPr>
              <a:t>on </a:t>
            </a:r>
            <a:r>
              <a:rPr sz="2000" b="0" dirty="0">
                <a:solidFill>
                  <a:srgbClr val="000000"/>
                </a:solidFill>
                <a:latin typeface="Futura Lt BT"/>
                <a:cs typeface="Futura Lt BT"/>
              </a:rPr>
              <a:t>film </a:t>
            </a:r>
            <a:r>
              <a:rPr sz="2000" b="0" spc="-5" dirty="0">
                <a:solidFill>
                  <a:srgbClr val="000000"/>
                </a:solidFill>
                <a:latin typeface="Futura Lt BT"/>
                <a:cs typeface="Futura Lt BT"/>
              </a:rPr>
              <a:t>and photograohs to capture the daily </a:t>
            </a:r>
            <a:r>
              <a:rPr sz="2000" b="0" dirty="0">
                <a:solidFill>
                  <a:srgbClr val="000000"/>
                </a:solidFill>
                <a:latin typeface="Futura Lt BT"/>
                <a:cs typeface="Futura Lt BT"/>
              </a:rPr>
              <a:t>life </a:t>
            </a:r>
            <a:r>
              <a:rPr sz="2000" b="0" spc="-5" dirty="0">
                <a:solidFill>
                  <a:srgbClr val="000000"/>
                </a:solidFill>
                <a:latin typeface="Futura Lt BT"/>
                <a:cs typeface="Futura Lt BT"/>
              </a:rPr>
              <a:t>of  group </a:t>
            </a:r>
            <a:r>
              <a:rPr sz="2000" b="0" dirty="0">
                <a:solidFill>
                  <a:srgbClr val="000000"/>
                </a:solidFill>
                <a:latin typeface="Futura Lt BT"/>
                <a:cs typeface="Futura Lt BT"/>
              </a:rPr>
              <a:t>under</a:t>
            </a:r>
            <a:r>
              <a:rPr sz="2000" b="0" spc="-5" dirty="0">
                <a:solidFill>
                  <a:srgbClr val="000000"/>
                </a:solidFill>
                <a:latin typeface="Futura Lt BT"/>
                <a:cs typeface="Futura Lt BT"/>
              </a:rPr>
              <a:t> </a:t>
            </a:r>
            <a:r>
              <a:rPr sz="2000" b="0" spc="-30" dirty="0">
                <a:solidFill>
                  <a:srgbClr val="000000"/>
                </a:solidFill>
                <a:latin typeface="Futura Lt BT"/>
                <a:cs typeface="Futura Lt BT"/>
              </a:rPr>
              <a:t>study.</a:t>
            </a:r>
            <a:endParaRPr sz="2000">
              <a:latin typeface="Futura Lt BT"/>
              <a:cs typeface="Futura Lt BT"/>
            </a:endParaRPr>
          </a:p>
        </p:txBody>
      </p:sp>
      <p:sp>
        <p:nvSpPr>
          <p:cNvPr id="5" name="object 5"/>
          <p:cNvSpPr txBox="1"/>
          <p:nvPr/>
        </p:nvSpPr>
        <p:spPr>
          <a:xfrm>
            <a:off x="3611299" y="1702285"/>
            <a:ext cx="6727825" cy="4597400"/>
          </a:xfrm>
          <a:prstGeom prst="rect">
            <a:avLst/>
          </a:prstGeom>
        </p:spPr>
        <p:txBody>
          <a:bodyPr vert="horz" wrap="square" lIns="0" tIns="12700" rIns="0" bIns="0" rtlCol="0">
            <a:spAutoFit/>
          </a:bodyPr>
          <a:lstStyle/>
          <a:p>
            <a:pPr marL="12700" marR="458470">
              <a:lnSpc>
                <a:spcPct val="100000"/>
              </a:lnSpc>
              <a:spcBef>
                <a:spcPts val="100"/>
              </a:spcBef>
              <a:buChar char="-"/>
              <a:tabLst>
                <a:tab pos="173990" algn="l"/>
              </a:tabLst>
            </a:pPr>
            <a:r>
              <a:rPr sz="2000" spc="-15" dirty="0">
                <a:latin typeface="Futura Lt BT"/>
                <a:cs typeface="Futura Lt BT"/>
              </a:rPr>
              <a:t>Films </a:t>
            </a:r>
            <a:r>
              <a:rPr sz="2000" spc="-5" dirty="0">
                <a:latin typeface="Futura Lt BT"/>
                <a:cs typeface="Futura Lt BT"/>
              </a:rPr>
              <a:t>provide </a:t>
            </a:r>
            <a:r>
              <a:rPr sz="2000" dirty="0">
                <a:latin typeface="Futura Lt BT"/>
                <a:cs typeface="Futura Lt BT"/>
              </a:rPr>
              <a:t>visual records </a:t>
            </a:r>
            <a:r>
              <a:rPr sz="2000" spc="-5" dirty="0">
                <a:latin typeface="Futura Lt BT"/>
                <a:cs typeface="Futura Lt BT"/>
              </a:rPr>
              <a:t>of passing </a:t>
            </a:r>
            <a:r>
              <a:rPr sz="2000" dirty="0">
                <a:latin typeface="Futura Lt BT"/>
                <a:cs typeface="Futura Lt BT"/>
              </a:rPr>
              <a:t>natural </a:t>
            </a:r>
            <a:r>
              <a:rPr sz="2000" spc="-5" dirty="0">
                <a:latin typeface="Futura Lt BT"/>
                <a:cs typeface="Futura Lt BT"/>
              </a:rPr>
              <a:t>events and  may be </a:t>
            </a:r>
            <a:r>
              <a:rPr sz="2000" dirty="0">
                <a:latin typeface="Futura Lt BT"/>
                <a:cs typeface="Futura Lt BT"/>
              </a:rPr>
              <a:t>used </a:t>
            </a:r>
            <a:r>
              <a:rPr sz="2000" spc="-5" dirty="0">
                <a:latin typeface="Futura Lt BT"/>
                <a:cs typeface="Futura Lt BT"/>
              </a:rPr>
              <a:t>as permanent</a:t>
            </a:r>
            <a:r>
              <a:rPr sz="2000" spc="-20" dirty="0">
                <a:latin typeface="Futura Lt BT"/>
                <a:cs typeface="Futura Lt BT"/>
              </a:rPr>
              <a:t> </a:t>
            </a:r>
            <a:r>
              <a:rPr sz="2000" dirty="0">
                <a:latin typeface="Futura Lt BT"/>
                <a:cs typeface="Futura Lt BT"/>
              </a:rPr>
              <a:t>resources.</a:t>
            </a:r>
            <a:endParaRPr sz="2000">
              <a:latin typeface="Futura Lt BT"/>
              <a:cs typeface="Futura Lt BT"/>
            </a:endParaRPr>
          </a:p>
          <a:p>
            <a:pPr>
              <a:lnSpc>
                <a:spcPct val="100000"/>
              </a:lnSpc>
              <a:spcBef>
                <a:spcPts val="40"/>
              </a:spcBef>
              <a:buFont typeface="Futura Lt BT"/>
              <a:buChar char="-"/>
            </a:pPr>
            <a:endParaRPr sz="2050">
              <a:latin typeface="Times New Roman"/>
              <a:cs typeface="Times New Roman"/>
            </a:endParaRPr>
          </a:p>
          <a:p>
            <a:pPr marL="12700" marR="215900">
              <a:lnSpc>
                <a:spcPct val="100000"/>
              </a:lnSpc>
              <a:buChar char="-"/>
              <a:tabLst>
                <a:tab pos="173990" algn="l"/>
              </a:tabLst>
            </a:pPr>
            <a:r>
              <a:rPr sz="2000" spc="-5" dirty="0">
                <a:latin typeface="Futura Lt BT"/>
                <a:cs typeface="Futura Lt BT"/>
              </a:rPr>
              <a:t>The concept and method of the </a:t>
            </a:r>
            <a:r>
              <a:rPr sz="2000" dirty="0">
                <a:latin typeface="Futura Lt BT"/>
                <a:cs typeface="Futura Lt BT"/>
              </a:rPr>
              <a:t>research film have </a:t>
            </a:r>
            <a:r>
              <a:rPr sz="2000" spc="-5" dirty="0">
                <a:latin typeface="Futura Lt BT"/>
                <a:cs typeface="Futura Lt BT"/>
              </a:rPr>
              <a:t>emerged  and are compatible </a:t>
            </a:r>
            <a:r>
              <a:rPr sz="2000" dirty="0">
                <a:latin typeface="Futura Lt BT"/>
                <a:cs typeface="Futura Lt BT"/>
              </a:rPr>
              <a:t>with </a:t>
            </a:r>
            <a:r>
              <a:rPr sz="2000" spc="-5" dirty="0">
                <a:latin typeface="Futura Lt BT"/>
                <a:cs typeface="Futura Lt BT"/>
              </a:rPr>
              <a:t>the </a:t>
            </a:r>
            <a:r>
              <a:rPr sz="2000" dirty="0">
                <a:latin typeface="Futura Lt BT"/>
                <a:cs typeface="Futura Lt BT"/>
              </a:rPr>
              <a:t>variety </a:t>
            </a:r>
            <a:r>
              <a:rPr sz="2000" spc="-5" dirty="0">
                <a:latin typeface="Futura Lt BT"/>
                <a:cs typeface="Futura Lt BT"/>
              </a:rPr>
              <a:t>of </a:t>
            </a:r>
            <a:r>
              <a:rPr sz="2000" dirty="0">
                <a:latin typeface="Futura Lt BT"/>
                <a:cs typeface="Futura Lt BT"/>
              </a:rPr>
              <a:t>research </a:t>
            </a:r>
            <a:r>
              <a:rPr sz="2000" spc="-5" dirty="0">
                <a:latin typeface="Futura Lt BT"/>
                <a:cs typeface="Futura Lt BT"/>
              </a:rPr>
              <a:t>methods and  </a:t>
            </a:r>
            <a:r>
              <a:rPr sz="2000" dirty="0">
                <a:latin typeface="Futura Lt BT"/>
                <a:cs typeface="Futura Lt BT"/>
              </a:rPr>
              <a:t>have </a:t>
            </a:r>
            <a:r>
              <a:rPr sz="2000" spc="-5" dirty="0">
                <a:latin typeface="Futura Lt BT"/>
                <a:cs typeface="Futura Lt BT"/>
              </a:rPr>
              <a:t>been </a:t>
            </a:r>
            <a:r>
              <a:rPr sz="2000" dirty="0">
                <a:latin typeface="Futura Lt BT"/>
                <a:cs typeface="Futura Lt BT"/>
              </a:rPr>
              <a:t>used </a:t>
            </a:r>
            <a:r>
              <a:rPr sz="2000" spc="-5" dirty="0">
                <a:latin typeface="Futura Lt BT"/>
                <a:cs typeface="Futura Lt BT"/>
              </a:rPr>
              <a:t>to describe </a:t>
            </a:r>
            <a:r>
              <a:rPr sz="2000" dirty="0">
                <a:latin typeface="Futura Lt BT"/>
                <a:cs typeface="Futura Lt BT"/>
              </a:rPr>
              <a:t>how </a:t>
            </a:r>
            <a:r>
              <a:rPr sz="2000" spc="-5" dirty="0">
                <a:latin typeface="Futura Lt BT"/>
                <a:cs typeface="Futura Lt BT"/>
              </a:rPr>
              <a:t>people </a:t>
            </a:r>
            <a:r>
              <a:rPr sz="2000" dirty="0">
                <a:latin typeface="Futura Lt BT"/>
                <a:cs typeface="Futura Lt BT"/>
              </a:rPr>
              <a:t>navigate in </a:t>
            </a:r>
            <a:r>
              <a:rPr sz="2000" spc="-5" dirty="0">
                <a:latin typeface="Futura Lt BT"/>
                <a:cs typeface="Futura Lt BT"/>
              </a:rPr>
              <a:t>public  </a:t>
            </a:r>
            <a:r>
              <a:rPr sz="2000" dirty="0">
                <a:latin typeface="Futura Lt BT"/>
                <a:cs typeface="Futura Lt BT"/>
              </a:rPr>
              <a:t>spaces </a:t>
            </a:r>
            <a:r>
              <a:rPr sz="2000" spc="-5" dirty="0">
                <a:latin typeface="Futura Lt BT"/>
                <a:cs typeface="Futura Lt BT"/>
              </a:rPr>
              <a:t>and the </a:t>
            </a:r>
            <a:r>
              <a:rPr sz="2000" dirty="0">
                <a:latin typeface="Futura Lt BT"/>
                <a:cs typeface="Futura Lt BT"/>
              </a:rPr>
              <a:t>use </a:t>
            </a:r>
            <a:r>
              <a:rPr sz="2000" spc="-5" dirty="0">
                <a:latin typeface="Futura Lt BT"/>
                <a:cs typeface="Futura Lt BT"/>
              </a:rPr>
              <a:t>of</a:t>
            </a:r>
            <a:r>
              <a:rPr sz="2000" spc="-15" dirty="0">
                <a:latin typeface="Futura Lt BT"/>
                <a:cs typeface="Futura Lt BT"/>
              </a:rPr>
              <a:t> </a:t>
            </a:r>
            <a:r>
              <a:rPr sz="2000" dirty="0">
                <a:latin typeface="Futura Lt BT"/>
                <a:cs typeface="Futura Lt BT"/>
              </a:rPr>
              <a:t>space.</a:t>
            </a:r>
            <a:endParaRPr sz="2000">
              <a:latin typeface="Futura Lt BT"/>
              <a:cs typeface="Futura Lt BT"/>
            </a:endParaRPr>
          </a:p>
          <a:p>
            <a:pPr>
              <a:lnSpc>
                <a:spcPct val="100000"/>
              </a:lnSpc>
              <a:spcBef>
                <a:spcPts val="45"/>
              </a:spcBef>
              <a:buFont typeface="Futura Lt BT"/>
              <a:buChar char="-"/>
            </a:pPr>
            <a:endParaRPr sz="2050">
              <a:latin typeface="Times New Roman"/>
              <a:cs typeface="Times New Roman"/>
            </a:endParaRPr>
          </a:p>
          <a:p>
            <a:pPr marL="12700" marR="5080" algn="just">
              <a:lnSpc>
                <a:spcPct val="100000"/>
              </a:lnSpc>
              <a:buChar char="-"/>
              <a:tabLst>
                <a:tab pos="173990" algn="l"/>
              </a:tabLst>
            </a:pPr>
            <a:r>
              <a:rPr sz="2000" spc="-10" dirty="0">
                <a:latin typeface="Futura Lt BT"/>
                <a:cs typeface="Futura Lt BT"/>
              </a:rPr>
              <a:t>Research </a:t>
            </a:r>
            <a:r>
              <a:rPr sz="2000" dirty="0">
                <a:latin typeface="Futura Lt BT"/>
                <a:cs typeface="Futura Lt BT"/>
              </a:rPr>
              <a:t>filming is a </a:t>
            </a:r>
            <a:r>
              <a:rPr sz="2000" spc="-5" dirty="0">
                <a:latin typeface="Futura Lt BT"/>
                <a:cs typeface="Futura Lt BT"/>
              </a:rPr>
              <a:t>powerful tool </a:t>
            </a:r>
            <a:r>
              <a:rPr sz="2000" dirty="0">
                <a:latin typeface="Futura Lt BT"/>
                <a:cs typeface="Futura Lt BT"/>
              </a:rPr>
              <a:t>for inquiry into </a:t>
            </a:r>
            <a:r>
              <a:rPr sz="2000" spc="-5" dirty="0">
                <a:latin typeface="Futura Lt BT"/>
                <a:cs typeface="Futura Lt BT"/>
              </a:rPr>
              <a:t>past events.  </a:t>
            </a:r>
            <a:r>
              <a:rPr sz="2000" spc="-20" dirty="0">
                <a:latin typeface="Futura Lt BT"/>
                <a:cs typeface="Futura Lt BT"/>
              </a:rPr>
              <a:t>Film </a:t>
            </a:r>
            <a:r>
              <a:rPr sz="2000" dirty="0">
                <a:latin typeface="Futura Lt BT"/>
                <a:cs typeface="Futura Lt BT"/>
              </a:rPr>
              <a:t>has </a:t>
            </a:r>
            <a:r>
              <a:rPr sz="2000" spc="-5" dirty="0">
                <a:latin typeface="Futura Lt BT"/>
                <a:cs typeface="Futura Lt BT"/>
              </a:rPr>
              <a:t>the ability to capture </a:t>
            </a:r>
            <a:r>
              <a:rPr sz="2000" dirty="0">
                <a:latin typeface="Futura Lt BT"/>
                <a:cs typeface="Futura Lt BT"/>
              </a:rPr>
              <a:t>visible </a:t>
            </a:r>
            <a:r>
              <a:rPr sz="2000" spc="-5" dirty="0">
                <a:latin typeface="Futura Lt BT"/>
                <a:cs typeface="Futura Lt BT"/>
              </a:rPr>
              <a:t>phenomena </a:t>
            </a:r>
            <a:r>
              <a:rPr sz="2000" dirty="0">
                <a:latin typeface="Futura Lt BT"/>
                <a:cs typeface="Futura Lt BT"/>
              </a:rPr>
              <a:t>seemingly yet  </a:t>
            </a:r>
            <a:r>
              <a:rPr sz="2000" spc="-5" dirty="0">
                <a:latin typeface="Futura Lt BT"/>
                <a:cs typeface="Futura Lt BT"/>
              </a:rPr>
              <a:t>always </a:t>
            </a:r>
            <a:r>
              <a:rPr sz="2000" dirty="0">
                <a:latin typeface="Futura Lt BT"/>
                <a:cs typeface="Futura Lt BT"/>
              </a:rPr>
              <a:t>from </a:t>
            </a:r>
            <a:r>
              <a:rPr sz="2000" spc="-5" dirty="0">
                <a:latin typeface="Futura Lt BT"/>
                <a:cs typeface="Futura Lt BT"/>
              </a:rPr>
              <a:t>the perspecting of the</a:t>
            </a:r>
            <a:r>
              <a:rPr sz="2000" spc="-15" dirty="0">
                <a:latin typeface="Futura Lt BT"/>
                <a:cs typeface="Futura Lt BT"/>
              </a:rPr>
              <a:t> </a:t>
            </a:r>
            <a:r>
              <a:rPr sz="2000" spc="-25" dirty="0">
                <a:latin typeface="Futura Lt BT"/>
                <a:cs typeface="Futura Lt BT"/>
              </a:rPr>
              <a:t>filmmaker.</a:t>
            </a:r>
            <a:endParaRPr sz="2000">
              <a:latin typeface="Futura Lt BT"/>
              <a:cs typeface="Futura Lt BT"/>
            </a:endParaRPr>
          </a:p>
          <a:p>
            <a:pPr>
              <a:lnSpc>
                <a:spcPct val="100000"/>
              </a:lnSpc>
              <a:spcBef>
                <a:spcPts val="40"/>
              </a:spcBef>
              <a:buFont typeface="Futura Lt BT"/>
              <a:buChar char="-"/>
            </a:pPr>
            <a:endParaRPr sz="2050">
              <a:latin typeface="Times New Roman"/>
              <a:cs typeface="Times New Roman"/>
            </a:endParaRPr>
          </a:p>
          <a:p>
            <a:pPr marL="12700" marR="624840">
              <a:lnSpc>
                <a:spcPct val="100000"/>
              </a:lnSpc>
              <a:buChar char="-"/>
              <a:tabLst>
                <a:tab pos="173990" algn="l"/>
              </a:tabLst>
            </a:pPr>
            <a:r>
              <a:rPr sz="2000" spc="-10" dirty="0">
                <a:latin typeface="Futura Lt BT"/>
                <a:cs typeface="Futura Lt BT"/>
              </a:rPr>
              <a:t>Research </a:t>
            </a:r>
            <a:r>
              <a:rPr sz="2000" dirty="0">
                <a:latin typeface="Futura Lt BT"/>
                <a:cs typeface="Futura Lt BT"/>
              </a:rPr>
              <a:t>film </a:t>
            </a:r>
            <a:r>
              <a:rPr sz="2000" spc="-5" dirty="0">
                <a:latin typeface="Futura Lt BT"/>
                <a:cs typeface="Futura Lt BT"/>
              </a:rPr>
              <a:t>methodology </a:t>
            </a:r>
            <a:r>
              <a:rPr sz="2000" dirty="0">
                <a:latin typeface="Futura Lt BT"/>
                <a:cs typeface="Futura Lt BT"/>
              </a:rPr>
              <a:t>requires </a:t>
            </a:r>
            <a:r>
              <a:rPr sz="2000" spc="-5" dirty="0">
                <a:latin typeface="Futura Lt BT"/>
                <a:cs typeface="Futura Lt BT"/>
              </a:rPr>
              <a:t>the documentation  of the time, place and </a:t>
            </a:r>
            <a:r>
              <a:rPr sz="2000" dirty="0">
                <a:latin typeface="Futura Lt BT"/>
                <a:cs typeface="Futura Lt BT"/>
              </a:rPr>
              <a:t>subject </a:t>
            </a:r>
            <a:r>
              <a:rPr sz="2000" spc="-5" dirty="0">
                <a:latin typeface="Futura Lt BT"/>
                <a:cs typeface="Futura Lt BT"/>
              </a:rPr>
              <a:t>of the </a:t>
            </a:r>
            <a:r>
              <a:rPr sz="2000" dirty="0">
                <a:latin typeface="Futura Lt BT"/>
                <a:cs typeface="Futura Lt BT"/>
              </a:rPr>
              <a:t>filming </a:t>
            </a:r>
            <a:r>
              <a:rPr sz="2000" spc="-5" dirty="0">
                <a:latin typeface="Futura Lt BT"/>
                <a:cs typeface="Futura Lt BT"/>
              </a:rPr>
              <a:t>as </a:t>
            </a:r>
            <a:r>
              <a:rPr sz="2000" dirty="0">
                <a:latin typeface="Futura Lt BT"/>
                <a:cs typeface="Futura Lt BT"/>
              </a:rPr>
              <a:t>well </a:t>
            </a:r>
            <a:r>
              <a:rPr sz="2000" spc="-5" dirty="0">
                <a:latin typeface="Futura Lt BT"/>
                <a:cs typeface="Futura Lt BT"/>
              </a:rPr>
              <a:t>as the  </a:t>
            </a:r>
            <a:r>
              <a:rPr sz="2000" spc="5" dirty="0">
                <a:latin typeface="Futura Lt BT"/>
                <a:cs typeface="Futura Lt BT"/>
              </a:rPr>
              <a:t>photographer’s </a:t>
            </a:r>
            <a:r>
              <a:rPr sz="2000" dirty="0">
                <a:latin typeface="Futura Lt BT"/>
                <a:cs typeface="Futura Lt BT"/>
              </a:rPr>
              <a:t>intent </a:t>
            </a:r>
            <a:r>
              <a:rPr sz="2000" spc="-5" dirty="0">
                <a:latin typeface="Futura Lt BT"/>
                <a:cs typeface="Futura Lt BT"/>
              </a:rPr>
              <a:t>and</a:t>
            </a:r>
            <a:r>
              <a:rPr sz="2000" spc="-30" dirty="0">
                <a:latin typeface="Futura Lt BT"/>
                <a:cs typeface="Futura Lt BT"/>
              </a:rPr>
              <a:t> </a:t>
            </a:r>
            <a:r>
              <a:rPr sz="2000" dirty="0">
                <a:latin typeface="Futura Lt BT"/>
                <a:cs typeface="Futura Lt BT"/>
              </a:rPr>
              <a:t>interest.</a:t>
            </a:r>
            <a:endParaRPr sz="2000">
              <a:latin typeface="Futura Lt BT"/>
              <a:cs typeface="Futura Lt BT"/>
            </a:endParaRPr>
          </a:p>
        </p:txBody>
      </p:sp>
      <p:pic>
        <p:nvPicPr>
          <p:cNvPr id="7" name="Picture 6">
            <a:extLst>
              <a:ext uri="{FF2B5EF4-FFF2-40B4-BE49-F238E27FC236}">
                <a16:creationId xmlns:a16="http://schemas.microsoft.com/office/drawing/2014/main" xmlns="" id="{570750D4-624B-4BF0-8C60-20BFD158E3C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777055" y="5961088"/>
            <a:ext cx="751245" cy="86833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602230" cy="1397000"/>
          </a:xfrm>
          <a:prstGeom prst="rect">
            <a:avLst/>
          </a:prstGeom>
        </p:spPr>
        <p:txBody>
          <a:bodyPr vert="horz" wrap="square" lIns="0" tIns="12700" rIns="0" bIns="0" rtlCol="0">
            <a:spAutoFit/>
          </a:bodyPr>
          <a:lstStyle/>
          <a:p>
            <a:pPr marL="12700" marR="5080">
              <a:lnSpc>
                <a:spcPct val="100000"/>
              </a:lnSpc>
              <a:spcBef>
                <a:spcPts val="100"/>
              </a:spcBef>
            </a:pPr>
            <a:r>
              <a:rPr dirty="0"/>
              <a:t>Creating the  Questionnaire  </a:t>
            </a:r>
            <a:r>
              <a:rPr spc="-5" dirty="0"/>
              <a:t>using...</a:t>
            </a:r>
          </a:p>
        </p:txBody>
      </p:sp>
      <p:sp>
        <p:nvSpPr>
          <p:cNvPr id="7" name="object 7"/>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8" y="178285"/>
            <a:ext cx="3792801" cy="635000"/>
          </a:xfrm>
          <a:prstGeom prst="rect">
            <a:avLst/>
          </a:prstGeom>
        </p:spPr>
        <p:txBody>
          <a:bodyPr vert="horz" wrap="square" lIns="0" tIns="12700" rIns="0" bIns="0" rtlCol="0">
            <a:spAutoFit/>
          </a:bodyPr>
          <a:lstStyle/>
          <a:p>
            <a:pPr marL="12700">
              <a:lnSpc>
                <a:spcPct val="100000"/>
              </a:lnSpc>
              <a:spcBef>
                <a:spcPts val="100"/>
              </a:spcBef>
            </a:pPr>
            <a:r>
              <a:rPr sz="2000" b="1" spc="-5" dirty="0">
                <a:latin typeface="Futura Hv BT"/>
                <a:cs typeface="Futura Hv BT"/>
              </a:rPr>
              <a:t>5W &amp; H</a:t>
            </a:r>
            <a:r>
              <a:rPr sz="2000" b="1" spc="-15" dirty="0">
                <a:latin typeface="Futura Hv BT"/>
                <a:cs typeface="Futura Hv BT"/>
              </a:rPr>
              <a:t> </a:t>
            </a:r>
            <a:r>
              <a:rPr sz="2000" b="1" spc="-5" dirty="0">
                <a:latin typeface="Futura Hv BT"/>
                <a:cs typeface="Futura Hv BT"/>
              </a:rPr>
              <a:t>:</a:t>
            </a:r>
            <a:endParaRPr sz="2000" dirty="0">
              <a:latin typeface="Futura Hv BT"/>
              <a:cs typeface="Futura Hv BT"/>
            </a:endParaRPr>
          </a:p>
          <a:p>
            <a:pPr marL="12700">
              <a:lnSpc>
                <a:spcPct val="100000"/>
              </a:lnSpc>
            </a:pPr>
            <a:r>
              <a:rPr sz="2000" dirty="0">
                <a:latin typeface="Futura Lt BT"/>
                <a:cs typeface="Futura Lt BT"/>
              </a:rPr>
              <a:t>- </a:t>
            </a:r>
            <a:r>
              <a:rPr sz="2000" spc="-5" dirty="0">
                <a:latin typeface="Futura Lt BT"/>
                <a:cs typeface="Futura Lt BT"/>
              </a:rPr>
              <a:t>List all Stake </a:t>
            </a:r>
            <a:r>
              <a:rPr sz="2000" dirty="0">
                <a:latin typeface="Futura Lt BT"/>
                <a:cs typeface="Futura Lt BT"/>
              </a:rPr>
              <a:t>holders i.e.</a:t>
            </a:r>
            <a:r>
              <a:rPr sz="2000" spc="-100" dirty="0">
                <a:latin typeface="Futura Lt BT"/>
                <a:cs typeface="Futura Lt BT"/>
              </a:rPr>
              <a:t> </a:t>
            </a:r>
            <a:r>
              <a:rPr sz="2000" dirty="0">
                <a:latin typeface="Futura Lt BT"/>
                <a:cs typeface="Futura Lt BT"/>
              </a:rPr>
              <a:t>6</a:t>
            </a:r>
          </a:p>
        </p:txBody>
      </p:sp>
      <p:sp>
        <p:nvSpPr>
          <p:cNvPr id="5" name="object 5"/>
          <p:cNvSpPr txBox="1"/>
          <p:nvPr/>
        </p:nvSpPr>
        <p:spPr>
          <a:xfrm>
            <a:off x="3611298" y="1092685"/>
            <a:ext cx="6155001"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Futura Lt BT"/>
                <a:cs typeface="Futura Lt BT"/>
              </a:rPr>
              <a:t>- </a:t>
            </a:r>
            <a:r>
              <a:rPr sz="2000" spc="-5" dirty="0">
                <a:latin typeface="Futura Lt BT"/>
                <a:cs typeface="Futura Lt BT"/>
              </a:rPr>
              <a:t>Each one create </a:t>
            </a:r>
            <a:r>
              <a:rPr sz="2000" dirty="0">
                <a:latin typeface="Futura Lt BT"/>
                <a:cs typeface="Futura Lt BT"/>
              </a:rPr>
              <a:t>a </a:t>
            </a:r>
            <a:r>
              <a:rPr sz="2000" spc="-5" dirty="0">
                <a:latin typeface="Futura Lt BT"/>
                <a:cs typeface="Futura Lt BT"/>
              </a:rPr>
              <a:t>questionnaire </a:t>
            </a:r>
            <a:r>
              <a:rPr sz="2000" dirty="0">
                <a:latin typeface="Futura Lt BT"/>
                <a:cs typeface="Futura Lt BT"/>
              </a:rPr>
              <a:t>for 1 stake</a:t>
            </a:r>
            <a:r>
              <a:rPr sz="2000" spc="-95" dirty="0">
                <a:latin typeface="Futura Lt BT"/>
                <a:cs typeface="Futura Lt BT"/>
              </a:rPr>
              <a:t> </a:t>
            </a:r>
            <a:r>
              <a:rPr sz="2000" dirty="0">
                <a:latin typeface="Futura Lt BT"/>
                <a:cs typeface="Futura Lt BT"/>
              </a:rPr>
              <a:t>holder</a:t>
            </a:r>
          </a:p>
        </p:txBody>
      </p:sp>
      <p:sp>
        <p:nvSpPr>
          <p:cNvPr id="6" name="object 6"/>
          <p:cNvSpPr txBox="1"/>
          <p:nvPr/>
        </p:nvSpPr>
        <p:spPr>
          <a:xfrm>
            <a:off x="3611299" y="1702285"/>
            <a:ext cx="6719570" cy="5511800"/>
          </a:xfrm>
          <a:prstGeom prst="rect">
            <a:avLst/>
          </a:prstGeom>
        </p:spPr>
        <p:txBody>
          <a:bodyPr vert="horz" wrap="square" lIns="0" tIns="12700" rIns="0" bIns="0" rtlCol="0">
            <a:spAutoFit/>
          </a:bodyPr>
          <a:lstStyle/>
          <a:p>
            <a:pPr marL="12700" marR="1758314">
              <a:lnSpc>
                <a:spcPct val="100000"/>
              </a:lnSpc>
              <a:spcBef>
                <a:spcPts val="100"/>
              </a:spcBef>
              <a:buChar char="-"/>
              <a:tabLst>
                <a:tab pos="173990" algn="l"/>
              </a:tabLst>
            </a:pPr>
            <a:r>
              <a:rPr sz="2000" spc="-5" dirty="0">
                <a:latin typeface="Futura Lt BT"/>
                <a:cs typeface="Futura Lt BT"/>
              </a:rPr>
              <a:t>The above </a:t>
            </a:r>
            <a:r>
              <a:rPr sz="2000" dirty="0">
                <a:latin typeface="Futura Lt BT"/>
                <a:cs typeface="Futura Lt BT"/>
              </a:rPr>
              <a:t>stake holders should include</a:t>
            </a:r>
            <a:r>
              <a:rPr sz="2000" spc="-80" dirty="0">
                <a:latin typeface="Futura Lt BT"/>
                <a:cs typeface="Futura Lt BT"/>
              </a:rPr>
              <a:t> </a:t>
            </a:r>
            <a:r>
              <a:rPr sz="2000" spc="-45" dirty="0">
                <a:latin typeface="Futura Lt BT"/>
                <a:cs typeface="Futura Lt BT"/>
              </a:rPr>
              <a:t>User,  </a:t>
            </a:r>
            <a:r>
              <a:rPr sz="2000" spc="-5" dirty="0">
                <a:latin typeface="Futura Lt BT"/>
                <a:cs typeface="Futura Lt BT"/>
              </a:rPr>
              <a:t>Extreme </a:t>
            </a:r>
            <a:r>
              <a:rPr sz="2000" dirty="0">
                <a:latin typeface="Futura Lt BT"/>
                <a:cs typeface="Futura Lt BT"/>
              </a:rPr>
              <a:t>User &amp;</a:t>
            </a:r>
            <a:r>
              <a:rPr sz="2000" spc="-15" dirty="0">
                <a:latin typeface="Futura Lt BT"/>
                <a:cs typeface="Futura Lt BT"/>
              </a:rPr>
              <a:t> </a:t>
            </a:r>
            <a:r>
              <a:rPr sz="2000" spc="-5" dirty="0">
                <a:latin typeface="Futura Lt BT"/>
                <a:cs typeface="Futura Lt BT"/>
              </a:rPr>
              <a:t>Expert</a:t>
            </a:r>
            <a:endParaRPr sz="2000" dirty="0">
              <a:latin typeface="Futura Lt BT"/>
              <a:cs typeface="Futura Lt BT"/>
            </a:endParaRPr>
          </a:p>
          <a:p>
            <a:pPr>
              <a:lnSpc>
                <a:spcPct val="100000"/>
              </a:lnSpc>
              <a:spcBef>
                <a:spcPts val="40"/>
              </a:spcBef>
              <a:buFont typeface="Futura Lt BT"/>
              <a:buChar char="-"/>
            </a:pPr>
            <a:endParaRPr sz="2050" dirty="0">
              <a:latin typeface="Times New Roman"/>
              <a:cs typeface="Times New Roman"/>
            </a:endParaRPr>
          </a:p>
          <a:p>
            <a:pPr marL="12700" marR="914400">
              <a:lnSpc>
                <a:spcPct val="100000"/>
              </a:lnSpc>
              <a:buChar char="-"/>
              <a:tabLst>
                <a:tab pos="173990" algn="l"/>
              </a:tabLst>
            </a:pPr>
            <a:r>
              <a:rPr sz="2000" spc="-5" dirty="0">
                <a:latin typeface="Futura Lt BT"/>
                <a:cs typeface="Futura Lt BT"/>
              </a:rPr>
              <a:t>Each Sub </a:t>
            </a:r>
            <a:r>
              <a:rPr sz="2000" dirty="0">
                <a:latin typeface="Futura Lt BT"/>
                <a:cs typeface="Futura Lt BT"/>
              </a:rPr>
              <a:t>Group </a:t>
            </a:r>
            <a:r>
              <a:rPr sz="2000" spc="-5" dirty="0">
                <a:latin typeface="Futura Lt BT"/>
                <a:cs typeface="Futura Lt BT"/>
              </a:rPr>
              <a:t>quickly discuss and </a:t>
            </a:r>
            <a:r>
              <a:rPr sz="2000" dirty="0">
                <a:latin typeface="Futura Lt BT"/>
                <a:cs typeface="Futura Lt BT"/>
              </a:rPr>
              <a:t>finalize </a:t>
            </a:r>
            <a:r>
              <a:rPr sz="2000" spc="-5" dirty="0">
                <a:latin typeface="Futura Lt BT"/>
                <a:cs typeface="Futura Lt BT"/>
              </a:rPr>
              <a:t>the most  apt</a:t>
            </a:r>
            <a:r>
              <a:rPr sz="2000" spc="-10" dirty="0">
                <a:latin typeface="Futura Lt BT"/>
                <a:cs typeface="Futura Lt BT"/>
              </a:rPr>
              <a:t> </a:t>
            </a:r>
            <a:r>
              <a:rPr sz="2000" dirty="0">
                <a:latin typeface="Futura Lt BT"/>
                <a:cs typeface="Futura Lt BT"/>
              </a:rPr>
              <a:t>questions</a:t>
            </a:r>
          </a:p>
          <a:p>
            <a:pPr>
              <a:lnSpc>
                <a:spcPct val="100000"/>
              </a:lnSpc>
              <a:spcBef>
                <a:spcPts val="45"/>
              </a:spcBef>
              <a:buFont typeface="Futura Lt BT"/>
              <a:buChar char="-"/>
            </a:pPr>
            <a:endParaRPr sz="2050" dirty="0">
              <a:latin typeface="Times New Roman"/>
              <a:cs typeface="Times New Roman"/>
            </a:endParaRPr>
          </a:p>
          <a:p>
            <a:pPr marL="173355" indent="-160655">
              <a:lnSpc>
                <a:spcPct val="100000"/>
              </a:lnSpc>
              <a:buChar char="-"/>
              <a:tabLst>
                <a:tab pos="173990" algn="l"/>
              </a:tabLst>
            </a:pPr>
            <a:r>
              <a:rPr sz="2000" spc="-10" dirty="0">
                <a:latin typeface="Futura Lt BT"/>
                <a:cs typeface="Futura Lt BT"/>
              </a:rPr>
              <a:t>Laddering </a:t>
            </a:r>
            <a:r>
              <a:rPr sz="2000" dirty="0">
                <a:latin typeface="Futura Lt BT"/>
                <a:cs typeface="Futura Lt BT"/>
              </a:rPr>
              <a:t>(7 Why) </a:t>
            </a:r>
            <a:r>
              <a:rPr sz="2000" spc="-5" dirty="0">
                <a:latin typeface="Futura Lt BT"/>
                <a:cs typeface="Futura Lt BT"/>
              </a:rPr>
              <a:t>create </a:t>
            </a:r>
            <a:r>
              <a:rPr sz="2000" dirty="0">
                <a:latin typeface="Futura Lt BT"/>
                <a:cs typeface="Futura Lt BT"/>
              </a:rPr>
              <a:t>interview</a:t>
            </a:r>
            <a:r>
              <a:rPr sz="2000" spc="-15" dirty="0">
                <a:latin typeface="Futura Lt BT"/>
                <a:cs typeface="Futura Lt BT"/>
              </a:rPr>
              <a:t> </a:t>
            </a:r>
            <a:r>
              <a:rPr sz="2000" dirty="0">
                <a:latin typeface="Futura Lt BT"/>
                <a:cs typeface="Futura Lt BT"/>
              </a:rPr>
              <a:t>questions</a:t>
            </a:r>
          </a:p>
          <a:p>
            <a:pPr marL="12700" marR="361315">
              <a:lnSpc>
                <a:spcPct val="100000"/>
              </a:lnSpc>
            </a:pPr>
            <a:r>
              <a:rPr sz="2000" i="1" spc="-5" dirty="0">
                <a:latin typeface="Futura Lt BT"/>
                <a:cs typeface="Futura Lt BT"/>
              </a:rPr>
              <a:t>Based </a:t>
            </a:r>
            <a:r>
              <a:rPr sz="2000" i="1" dirty="0">
                <a:latin typeface="Futura Lt BT"/>
                <a:cs typeface="Futura Lt BT"/>
              </a:rPr>
              <a:t>on </a:t>
            </a:r>
            <a:r>
              <a:rPr sz="2000" i="1" spc="-5" dirty="0">
                <a:latin typeface="Futura Lt BT"/>
                <a:cs typeface="Futura Lt BT"/>
              </a:rPr>
              <a:t>the previous questions NOW </a:t>
            </a:r>
            <a:r>
              <a:rPr sz="2000" i="1" dirty="0">
                <a:latin typeface="Futura Lt BT"/>
                <a:cs typeface="Futura Lt BT"/>
              </a:rPr>
              <a:t>create why </a:t>
            </a:r>
            <a:r>
              <a:rPr sz="2000" i="1" spc="-5" dirty="0">
                <a:latin typeface="Futura Lt BT"/>
                <a:cs typeface="Futura Lt BT"/>
              </a:rPr>
              <a:t>questions  that </a:t>
            </a:r>
            <a:r>
              <a:rPr sz="2000" i="1" dirty="0">
                <a:latin typeface="Futura Lt BT"/>
                <a:cs typeface="Futura Lt BT"/>
              </a:rPr>
              <a:t>will </a:t>
            </a:r>
            <a:r>
              <a:rPr sz="2000" i="1" spc="-5" dirty="0">
                <a:latin typeface="Futura Lt BT"/>
                <a:cs typeface="Futura Lt BT"/>
              </a:rPr>
              <a:t>take </a:t>
            </a:r>
            <a:r>
              <a:rPr sz="2000" i="1" dirty="0">
                <a:latin typeface="Futura Lt BT"/>
                <a:cs typeface="Futura Lt BT"/>
              </a:rPr>
              <a:t>one </a:t>
            </a:r>
            <a:r>
              <a:rPr sz="2000" i="1" spc="-5" dirty="0">
                <a:latin typeface="Futura Lt BT"/>
                <a:cs typeface="Futura Lt BT"/>
              </a:rPr>
              <a:t>deeper into gaining</a:t>
            </a:r>
            <a:r>
              <a:rPr sz="2000" i="1" spc="-20" dirty="0">
                <a:latin typeface="Futura Lt BT"/>
                <a:cs typeface="Futura Lt BT"/>
              </a:rPr>
              <a:t> </a:t>
            </a:r>
            <a:r>
              <a:rPr sz="2000" i="1" spc="-5" dirty="0">
                <a:latin typeface="Futura Lt BT"/>
                <a:cs typeface="Futura Lt BT"/>
              </a:rPr>
              <a:t>insights</a:t>
            </a:r>
            <a:endParaRPr sz="2000" dirty="0">
              <a:latin typeface="Futura Lt BT"/>
              <a:cs typeface="Futura Lt BT"/>
            </a:endParaRPr>
          </a:p>
          <a:p>
            <a:pPr>
              <a:lnSpc>
                <a:spcPct val="100000"/>
              </a:lnSpc>
              <a:spcBef>
                <a:spcPts val="40"/>
              </a:spcBef>
            </a:pPr>
            <a:endParaRPr sz="2050" dirty="0">
              <a:latin typeface="Times New Roman"/>
              <a:cs typeface="Times New Roman"/>
            </a:endParaRPr>
          </a:p>
          <a:p>
            <a:pPr marL="12700">
              <a:lnSpc>
                <a:spcPct val="100000"/>
              </a:lnSpc>
            </a:pPr>
            <a:r>
              <a:rPr sz="2000" b="1" spc="-10" dirty="0">
                <a:latin typeface="Futura Hv BT"/>
                <a:cs typeface="Futura Hv BT"/>
              </a:rPr>
              <a:t>FINALIZE </a:t>
            </a:r>
            <a:r>
              <a:rPr sz="2000" b="1" spc="-5" dirty="0">
                <a:latin typeface="Futura Hv BT"/>
                <a:cs typeface="Futura Hv BT"/>
              </a:rPr>
              <a:t>THE</a:t>
            </a:r>
            <a:r>
              <a:rPr sz="2000" b="1" dirty="0">
                <a:latin typeface="Futura Hv BT"/>
                <a:cs typeface="Futura Hv BT"/>
              </a:rPr>
              <a:t> </a:t>
            </a:r>
            <a:r>
              <a:rPr sz="2000" b="1" spc="-5" dirty="0">
                <a:latin typeface="Futura Hv BT"/>
                <a:cs typeface="Futura Hv BT"/>
              </a:rPr>
              <a:t>QUESTIONNAIRES</a:t>
            </a:r>
            <a:endParaRPr sz="2000" dirty="0">
              <a:latin typeface="Futura Hv BT"/>
              <a:cs typeface="Futura Hv BT"/>
            </a:endParaRPr>
          </a:p>
          <a:p>
            <a:pPr marL="12700" marR="5080">
              <a:lnSpc>
                <a:spcPct val="100000"/>
              </a:lnSpc>
            </a:pPr>
            <a:r>
              <a:rPr sz="2000" spc="-5" dirty="0">
                <a:latin typeface="Futura Lt BT"/>
                <a:cs typeface="Futura Lt BT"/>
              </a:rPr>
              <a:t>The Sub </a:t>
            </a:r>
            <a:r>
              <a:rPr sz="2000" dirty="0">
                <a:latin typeface="Futura Lt BT"/>
                <a:cs typeface="Futura Lt BT"/>
              </a:rPr>
              <a:t>Groups </a:t>
            </a:r>
            <a:r>
              <a:rPr sz="2000" spc="-5" dirty="0">
                <a:latin typeface="Futura Lt BT"/>
                <a:cs typeface="Futura Lt BT"/>
              </a:rPr>
              <a:t>exchange the questions and thus the other </a:t>
            </a:r>
            <a:r>
              <a:rPr sz="2000" dirty="0">
                <a:latin typeface="Futura Lt BT"/>
                <a:cs typeface="Futura Lt BT"/>
              </a:rPr>
              <a:t>sub  </a:t>
            </a:r>
            <a:r>
              <a:rPr sz="2000" spc="-5" dirty="0">
                <a:latin typeface="Futura Lt BT"/>
                <a:cs typeface="Futura Lt BT"/>
              </a:rPr>
              <a:t>group can gather more meaningful</a:t>
            </a:r>
            <a:r>
              <a:rPr sz="2000" spc="-20" dirty="0">
                <a:latin typeface="Futura Lt BT"/>
                <a:cs typeface="Futura Lt BT"/>
              </a:rPr>
              <a:t> </a:t>
            </a:r>
            <a:r>
              <a:rPr sz="2000" dirty="0">
                <a:latin typeface="Futura Lt BT"/>
                <a:cs typeface="Futura Lt BT"/>
              </a:rPr>
              <a:t>questions.</a:t>
            </a:r>
          </a:p>
          <a:p>
            <a:pPr>
              <a:lnSpc>
                <a:spcPct val="100000"/>
              </a:lnSpc>
              <a:spcBef>
                <a:spcPts val="45"/>
              </a:spcBef>
            </a:pPr>
            <a:endParaRPr sz="2050" dirty="0">
              <a:latin typeface="Times New Roman"/>
              <a:cs typeface="Times New Roman"/>
            </a:endParaRPr>
          </a:p>
          <a:p>
            <a:pPr marL="12700" marR="31115">
              <a:lnSpc>
                <a:spcPct val="100000"/>
              </a:lnSpc>
              <a:buChar char="-"/>
              <a:tabLst>
                <a:tab pos="173990" algn="l"/>
              </a:tabLst>
            </a:pPr>
            <a:r>
              <a:rPr sz="2000" spc="-10" dirty="0">
                <a:latin typeface="Futura Lt BT"/>
                <a:cs typeface="Futura Lt BT"/>
              </a:rPr>
              <a:t>Remember </a:t>
            </a:r>
            <a:r>
              <a:rPr sz="2000" spc="-5" dirty="0">
                <a:latin typeface="Futura Lt BT"/>
                <a:cs typeface="Futura Lt BT"/>
              </a:rPr>
              <a:t>to </a:t>
            </a:r>
            <a:r>
              <a:rPr sz="2000" b="1" spc="-5" dirty="0">
                <a:latin typeface="Futura Hv BT"/>
                <a:cs typeface="Futura Hv BT"/>
              </a:rPr>
              <a:t>collect as many </a:t>
            </a:r>
            <a:r>
              <a:rPr sz="2000" b="1" spc="-10" dirty="0">
                <a:latin typeface="Futura Hv BT"/>
                <a:cs typeface="Futura Hv BT"/>
              </a:rPr>
              <a:t>stories </a:t>
            </a:r>
            <a:r>
              <a:rPr sz="2000" dirty="0">
                <a:latin typeface="Futura Lt BT"/>
                <a:cs typeface="Futura Lt BT"/>
              </a:rPr>
              <a:t>from which will  </a:t>
            </a:r>
            <a:r>
              <a:rPr sz="2000" spc="-5" dirty="0">
                <a:latin typeface="Futura Lt BT"/>
                <a:cs typeface="Futura Lt BT"/>
              </a:rPr>
              <a:t>emerge the </a:t>
            </a:r>
            <a:r>
              <a:rPr sz="2000" b="1" spc="-5" dirty="0">
                <a:latin typeface="Futura Hv BT"/>
                <a:cs typeface="Futura Hv BT"/>
              </a:rPr>
              <a:t>Journey </a:t>
            </a:r>
            <a:r>
              <a:rPr sz="2000" b="1" spc="-10" dirty="0">
                <a:latin typeface="Futura Hv BT"/>
                <a:cs typeface="Futura Hv BT"/>
              </a:rPr>
              <a:t>Mapping </a:t>
            </a:r>
            <a:r>
              <a:rPr sz="2000" b="1" spc="-5" dirty="0">
                <a:latin typeface="Futura Hv BT"/>
                <a:cs typeface="Futura Hv BT"/>
              </a:rPr>
              <a:t>(Minimum 1 per group </a:t>
            </a:r>
            <a:r>
              <a:rPr sz="2000" b="1" spc="-10" dirty="0">
                <a:latin typeface="Futura Hv BT"/>
                <a:cs typeface="Futura Hv BT"/>
              </a:rPr>
              <a:t>i.e.  </a:t>
            </a:r>
            <a:r>
              <a:rPr sz="2000" b="1" spc="-5" dirty="0">
                <a:latin typeface="Futura Hv BT"/>
                <a:cs typeface="Futura Hv BT"/>
              </a:rPr>
              <a:t>2 </a:t>
            </a:r>
            <a:r>
              <a:rPr sz="2000" b="1" spc="-10" dirty="0">
                <a:latin typeface="Futura Hv BT"/>
                <a:cs typeface="Futura Hv BT"/>
              </a:rPr>
              <a:t>journey maps)</a:t>
            </a:r>
            <a:endParaRPr sz="2000" dirty="0">
              <a:latin typeface="Futura Hv BT"/>
              <a:cs typeface="Futura Hv BT"/>
            </a:endParaRPr>
          </a:p>
          <a:p>
            <a:pPr marL="12700">
              <a:lnSpc>
                <a:spcPct val="100000"/>
              </a:lnSpc>
            </a:pPr>
            <a:r>
              <a:rPr sz="2000" i="1" spc="-5" dirty="0">
                <a:latin typeface="Futura Lt BT"/>
                <a:cs typeface="Futura Lt BT"/>
              </a:rPr>
              <a:t>Break the entire experience into specific parts</a:t>
            </a:r>
            <a:endParaRPr sz="2000" dirty="0">
              <a:latin typeface="Futura Lt BT"/>
              <a:cs typeface="Futura Lt BT"/>
            </a:endParaRPr>
          </a:p>
        </p:txBody>
      </p:sp>
      <p:pic>
        <p:nvPicPr>
          <p:cNvPr id="8" name="Picture 7">
            <a:extLst>
              <a:ext uri="{FF2B5EF4-FFF2-40B4-BE49-F238E27FC236}">
                <a16:creationId xmlns:a16="http://schemas.microsoft.com/office/drawing/2014/main" xmlns="" id="{4A115AF7-7245-4907-A191-013DA7ECAFE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42500" y="4391025"/>
            <a:ext cx="696610" cy="693992"/>
          </a:xfrm>
          <a:prstGeom prst="rect">
            <a:avLst/>
          </a:prstGeom>
        </p:spPr>
      </p:pic>
      <p:grpSp>
        <p:nvGrpSpPr>
          <p:cNvPr id="9" name="Group 8">
            <a:extLst>
              <a:ext uri="{FF2B5EF4-FFF2-40B4-BE49-F238E27FC236}">
                <a16:creationId xmlns:a16="http://schemas.microsoft.com/office/drawing/2014/main" xmlns="" id="{BD587240-0E0B-40A9-B439-232740C1AC91}"/>
              </a:ext>
            </a:extLst>
          </p:cNvPr>
          <p:cNvGrpSpPr/>
          <p:nvPr/>
        </p:nvGrpSpPr>
        <p:grpSpPr>
          <a:xfrm>
            <a:off x="9690100" y="2714625"/>
            <a:ext cx="812601" cy="1018873"/>
            <a:chOff x="9745939" y="5614936"/>
            <a:chExt cx="812601" cy="1018873"/>
          </a:xfrm>
        </p:grpSpPr>
        <p:pic>
          <p:nvPicPr>
            <p:cNvPr id="10" name="Picture 9" descr="A close up of a clock&#10;&#10;Description generated with high confidence">
              <a:extLst>
                <a:ext uri="{FF2B5EF4-FFF2-40B4-BE49-F238E27FC236}">
                  <a16:creationId xmlns:a16="http://schemas.microsoft.com/office/drawing/2014/main" xmlns="" id="{0891AEB1-F60B-4EE6-BB19-9B442CB3737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02698" y="5614936"/>
              <a:ext cx="633758" cy="715466"/>
            </a:xfrm>
            <a:prstGeom prst="rect">
              <a:avLst/>
            </a:prstGeom>
          </p:spPr>
        </p:pic>
        <p:sp>
          <p:nvSpPr>
            <p:cNvPr id="11" name="object 3">
              <a:extLst>
                <a:ext uri="{FF2B5EF4-FFF2-40B4-BE49-F238E27FC236}">
                  <a16:creationId xmlns:a16="http://schemas.microsoft.com/office/drawing/2014/main" xmlns="" id="{0FA355D0-B460-4538-B1DC-7A2FF875DBE5}"/>
                </a:ext>
              </a:extLst>
            </p:cNvPr>
            <p:cNvSpPr txBox="1"/>
            <p:nvPr/>
          </p:nvSpPr>
          <p:spPr>
            <a:xfrm>
              <a:off x="9745939" y="6343986"/>
              <a:ext cx="812601" cy="289823"/>
            </a:xfrm>
            <a:prstGeom prst="rect">
              <a:avLst/>
            </a:prstGeom>
          </p:spPr>
          <p:txBody>
            <a:bodyPr vert="horz" wrap="square" lIns="0" tIns="12700" rIns="0" bIns="0" rtlCol="0">
              <a:spAutoFit/>
            </a:bodyPr>
            <a:lstStyle/>
            <a:p>
              <a:pPr marL="12700">
                <a:lnSpc>
                  <a:spcPct val="100000"/>
                </a:lnSpc>
                <a:spcBef>
                  <a:spcPts val="100"/>
                </a:spcBef>
              </a:pPr>
              <a:r>
                <a:rPr lang="en-IN" sz="1800" i="1" spc="-5" dirty="0">
                  <a:latin typeface="Futura Lt BT"/>
                  <a:cs typeface="Futura Lt BT"/>
                </a:rPr>
                <a:t>30 mins</a:t>
              </a:r>
              <a:endParaRPr sz="1800" dirty="0">
                <a:latin typeface="Futura Lt BT"/>
                <a:cs typeface="Futura Lt BT"/>
              </a:endParaRPr>
            </a:p>
          </p:txBody>
        </p:sp>
      </p:grpSp>
      <p:pic>
        <p:nvPicPr>
          <p:cNvPr id="13" name="Picture 12">
            <a:extLst>
              <a:ext uri="{FF2B5EF4-FFF2-40B4-BE49-F238E27FC236}">
                <a16:creationId xmlns:a16="http://schemas.microsoft.com/office/drawing/2014/main" xmlns="" id="{72F73312-2292-4C41-8C80-CFA657C961B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08367" y="225425"/>
            <a:ext cx="885186" cy="63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524760" cy="482600"/>
          </a:xfrm>
          <a:prstGeom prst="rect">
            <a:avLst/>
          </a:prstGeom>
        </p:spPr>
        <p:txBody>
          <a:bodyPr vert="horz" wrap="square" lIns="0" tIns="12700" rIns="0" bIns="0" rtlCol="0">
            <a:spAutoFit/>
          </a:bodyPr>
          <a:lstStyle/>
          <a:p>
            <a:pPr marL="12700">
              <a:lnSpc>
                <a:spcPct val="100000"/>
              </a:lnSpc>
              <a:spcBef>
                <a:spcPts val="100"/>
              </a:spcBef>
            </a:pPr>
            <a:r>
              <a:rPr spc="-5" dirty="0"/>
              <a:t>Documenting</a:t>
            </a:r>
          </a:p>
        </p:txBody>
      </p:sp>
      <p:sp>
        <p:nvSpPr>
          <p:cNvPr id="6" name="object 6"/>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9" y="178285"/>
            <a:ext cx="6151245" cy="635000"/>
          </a:xfrm>
          <a:prstGeom prst="rect">
            <a:avLst/>
          </a:prstGeom>
        </p:spPr>
        <p:txBody>
          <a:bodyPr vert="horz" wrap="square" lIns="0" tIns="12700" rIns="0" bIns="0" rtlCol="0">
            <a:spAutoFit/>
          </a:bodyPr>
          <a:lstStyle/>
          <a:p>
            <a:pPr marL="12700" marR="5080">
              <a:lnSpc>
                <a:spcPct val="100000"/>
              </a:lnSpc>
              <a:spcBef>
                <a:spcPts val="100"/>
              </a:spcBef>
            </a:pPr>
            <a:r>
              <a:rPr sz="2000" b="1" spc="-10" dirty="0">
                <a:latin typeface="Futura Hv BT"/>
                <a:cs typeface="Futura Hv BT"/>
              </a:rPr>
              <a:t>Benchmark: </a:t>
            </a:r>
            <a:r>
              <a:rPr sz="2000" b="1" spc="-5" dirty="0">
                <a:latin typeface="Futura Hv BT"/>
                <a:cs typeface="Futura Hv BT"/>
              </a:rPr>
              <a:t>10 per </a:t>
            </a:r>
            <a:r>
              <a:rPr sz="2000" b="1" spc="-10" dirty="0">
                <a:latin typeface="Futura Hv BT"/>
                <a:cs typeface="Futura Hv BT"/>
              </a:rPr>
              <a:t>person </a:t>
            </a:r>
            <a:r>
              <a:rPr sz="2000" b="1" spc="-5" dirty="0">
                <a:latin typeface="Futura Hv BT"/>
                <a:cs typeface="Futura Hv BT"/>
              </a:rPr>
              <a:t>i.e. 50 per sub group &amp;  100/group</a:t>
            </a:r>
            <a:endParaRPr sz="2000">
              <a:latin typeface="Futura Hv BT"/>
              <a:cs typeface="Futura Hv BT"/>
            </a:endParaRPr>
          </a:p>
        </p:txBody>
      </p:sp>
      <p:sp>
        <p:nvSpPr>
          <p:cNvPr id="5" name="object 5"/>
          <p:cNvSpPr txBox="1"/>
          <p:nvPr/>
        </p:nvSpPr>
        <p:spPr>
          <a:xfrm>
            <a:off x="3611299" y="1092685"/>
            <a:ext cx="6213475" cy="4292600"/>
          </a:xfrm>
          <a:prstGeom prst="rect">
            <a:avLst/>
          </a:prstGeom>
        </p:spPr>
        <p:txBody>
          <a:bodyPr vert="horz" wrap="square" lIns="0" tIns="12700" rIns="0" bIns="0" rtlCol="0">
            <a:spAutoFit/>
          </a:bodyPr>
          <a:lstStyle/>
          <a:p>
            <a:pPr marL="196215" indent="-183515">
              <a:lnSpc>
                <a:spcPct val="100000"/>
              </a:lnSpc>
              <a:spcBef>
                <a:spcPts val="100"/>
              </a:spcBef>
              <a:buChar char="-"/>
              <a:tabLst>
                <a:tab pos="196850" algn="l"/>
              </a:tabLst>
            </a:pPr>
            <a:r>
              <a:rPr sz="2000" b="1" spc="-5" dirty="0">
                <a:latin typeface="Futura Hv BT"/>
                <a:cs typeface="Futura Hv BT"/>
              </a:rPr>
              <a:t>Min. 6</a:t>
            </a:r>
            <a:r>
              <a:rPr sz="2000" b="1" spc="-10" dirty="0">
                <a:latin typeface="Futura Hv BT"/>
                <a:cs typeface="Futura Hv BT"/>
              </a:rPr>
              <a:t> </a:t>
            </a:r>
            <a:r>
              <a:rPr sz="2000" b="1" spc="-5" dirty="0">
                <a:latin typeface="Futura Hv BT"/>
                <a:cs typeface="Futura Hv BT"/>
              </a:rPr>
              <a:t>clusters</a:t>
            </a:r>
            <a:endParaRPr sz="2000">
              <a:latin typeface="Futura Hv BT"/>
              <a:cs typeface="Futura Hv BT"/>
            </a:endParaRPr>
          </a:p>
          <a:p>
            <a:pPr>
              <a:lnSpc>
                <a:spcPct val="100000"/>
              </a:lnSpc>
              <a:spcBef>
                <a:spcPts val="40"/>
              </a:spcBef>
              <a:buFont typeface="Futura Hv BT"/>
              <a:buChar char="-"/>
            </a:pPr>
            <a:endParaRPr sz="2050">
              <a:latin typeface="Times New Roman"/>
              <a:cs typeface="Times New Roman"/>
            </a:endParaRPr>
          </a:p>
          <a:p>
            <a:pPr marL="196215" indent="-183515">
              <a:lnSpc>
                <a:spcPct val="100000"/>
              </a:lnSpc>
              <a:buChar char="-"/>
              <a:tabLst>
                <a:tab pos="196850" algn="l"/>
                <a:tab pos="2305050" algn="l"/>
              </a:tabLst>
            </a:pPr>
            <a:r>
              <a:rPr sz="2000" b="1" spc="-5" dirty="0">
                <a:latin typeface="Futura Hv BT"/>
                <a:cs typeface="Futura Hv BT"/>
              </a:rPr>
              <a:t>Empathy :</a:t>
            </a:r>
            <a:r>
              <a:rPr sz="2000" b="1" spc="20" dirty="0">
                <a:latin typeface="Futura Hv BT"/>
                <a:cs typeface="Futura Hv BT"/>
              </a:rPr>
              <a:t> </a:t>
            </a:r>
            <a:r>
              <a:rPr sz="2000" b="1" spc="-70" dirty="0">
                <a:latin typeface="Futura Hv BT"/>
                <a:cs typeface="Futura Hv BT"/>
              </a:rPr>
              <a:t>Top</a:t>
            </a:r>
            <a:r>
              <a:rPr sz="2000" b="1" spc="5" dirty="0">
                <a:latin typeface="Futura Hv BT"/>
                <a:cs typeface="Futura Hv BT"/>
              </a:rPr>
              <a:t> </a:t>
            </a:r>
            <a:r>
              <a:rPr sz="2000" b="1" spc="-5" dirty="0">
                <a:latin typeface="Futura Hv BT"/>
                <a:cs typeface="Futura Hv BT"/>
              </a:rPr>
              <a:t>1	</a:t>
            </a:r>
            <a:r>
              <a:rPr sz="2000" b="1" spc="-10" dirty="0">
                <a:latin typeface="Futura Hv BT"/>
                <a:cs typeface="Futura Hv BT"/>
              </a:rPr>
              <a:t>videos </a:t>
            </a:r>
            <a:r>
              <a:rPr sz="2000" b="1" spc="-5" dirty="0">
                <a:latin typeface="Futura Hv BT"/>
                <a:cs typeface="Futura Hv BT"/>
              </a:rPr>
              <a:t>per sub </a:t>
            </a:r>
            <a:r>
              <a:rPr sz="2000" b="1" spc="-10" dirty="0">
                <a:latin typeface="Futura Hv BT"/>
                <a:cs typeface="Futura Hv BT"/>
              </a:rPr>
              <a:t>group</a:t>
            </a:r>
            <a:endParaRPr sz="2000">
              <a:latin typeface="Futura Hv BT"/>
              <a:cs typeface="Futura Hv BT"/>
            </a:endParaRPr>
          </a:p>
          <a:p>
            <a:pPr>
              <a:lnSpc>
                <a:spcPct val="100000"/>
              </a:lnSpc>
              <a:spcBef>
                <a:spcPts val="45"/>
              </a:spcBef>
              <a:buFont typeface="Futura Hv BT"/>
              <a:buChar char="-"/>
            </a:pPr>
            <a:endParaRPr sz="2050">
              <a:latin typeface="Times New Roman"/>
              <a:cs typeface="Times New Roman"/>
            </a:endParaRPr>
          </a:p>
          <a:p>
            <a:pPr marL="196215" indent="-183515">
              <a:lnSpc>
                <a:spcPct val="100000"/>
              </a:lnSpc>
              <a:buChar char="-"/>
              <a:tabLst>
                <a:tab pos="196850" algn="l"/>
                <a:tab pos="1406525" algn="l"/>
              </a:tabLst>
            </a:pPr>
            <a:r>
              <a:rPr sz="2000" b="1" spc="-5" dirty="0">
                <a:latin typeface="Futura Hv BT"/>
                <a:cs typeface="Futura Hv BT"/>
              </a:rPr>
              <a:t>Empathy	Interviews</a:t>
            </a:r>
            <a:endParaRPr sz="2000">
              <a:latin typeface="Futura Hv BT"/>
              <a:cs typeface="Futura Hv BT"/>
            </a:endParaRPr>
          </a:p>
          <a:p>
            <a:pPr marL="304800" indent="-292100">
              <a:lnSpc>
                <a:spcPct val="100000"/>
              </a:lnSpc>
              <a:buAutoNum type="arabicPeriod"/>
              <a:tabLst>
                <a:tab pos="305435" algn="l"/>
              </a:tabLst>
            </a:pPr>
            <a:r>
              <a:rPr sz="2000" dirty="0">
                <a:latin typeface="Futura Lt BT"/>
                <a:cs typeface="Futura Lt BT"/>
              </a:rPr>
              <a:t>User : Min.</a:t>
            </a:r>
            <a:r>
              <a:rPr sz="2000" spc="-10" dirty="0">
                <a:latin typeface="Futura Lt BT"/>
                <a:cs typeface="Futura Lt BT"/>
              </a:rPr>
              <a:t> </a:t>
            </a:r>
            <a:r>
              <a:rPr sz="2000" dirty="0">
                <a:latin typeface="Futura Lt BT"/>
                <a:cs typeface="Futura Lt BT"/>
              </a:rPr>
              <a:t>4</a:t>
            </a:r>
            <a:endParaRPr sz="2000">
              <a:latin typeface="Futura Lt BT"/>
              <a:cs typeface="Futura Lt BT"/>
            </a:endParaRPr>
          </a:p>
          <a:p>
            <a:pPr marL="304800" indent="-292100">
              <a:lnSpc>
                <a:spcPct val="100000"/>
              </a:lnSpc>
              <a:buAutoNum type="arabicPeriod"/>
              <a:tabLst>
                <a:tab pos="305435" algn="l"/>
              </a:tabLst>
            </a:pPr>
            <a:r>
              <a:rPr sz="2000" spc="-5" dirty="0">
                <a:latin typeface="Futura Lt BT"/>
                <a:cs typeface="Futura Lt BT"/>
              </a:rPr>
              <a:t>Extreme </a:t>
            </a:r>
            <a:r>
              <a:rPr sz="2000" dirty="0">
                <a:latin typeface="Futura Lt BT"/>
                <a:cs typeface="Futura Lt BT"/>
              </a:rPr>
              <a:t>User : Min.</a:t>
            </a:r>
            <a:r>
              <a:rPr sz="2000" spc="-15" dirty="0">
                <a:latin typeface="Futura Lt BT"/>
                <a:cs typeface="Futura Lt BT"/>
              </a:rPr>
              <a:t> </a:t>
            </a:r>
            <a:r>
              <a:rPr sz="2000" dirty="0">
                <a:latin typeface="Futura Lt BT"/>
                <a:cs typeface="Futura Lt BT"/>
              </a:rPr>
              <a:t>2</a:t>
            </a:r>
            <a:endParaRPr sz="2000">
              <a:latin typeface="Futura Lt BT"/>
              <a:cs typeface="Futura Lt BT"/>
            </a:endParaRPr>
          </a:p>
          <a:p>
            <a:pPr marL="304800" indent="-292100">
              <a:lnSpc>
                <a:spcPct val="100000"/>
              </a:lnSpc>
              <a:buAutoNum type="arabicPeriod"/>
              <a:tabLst>
                <a:tab pos="305435" algn="l"/>
              </a:tabLst>
            </a:pPr>
            <a:r>
              <a:rPr sz="2000" spc="-5" dirty="0">
                <a:latin typeface="Futura Lt BT"/>
                <a:cs typeface="Futura Lt BT"/>
              </a:rPr>
              <a:t>Expert </a:t>
            </a:r>
            <a:r>
              <a:rPr sz="2000" dirty="0">
                <a:latin typeface="Futura Lt BT"/>
                <a:cs typeface="Futura Lt BT"/>
              </a:rPr>
              <a:t>: Min.</a:t>
            </a:r>
            <a:r>
              <a:rPr sz="2000" spc="-10" dirty="0">
                <a:latin typeface="Futura Lt BT"/>
                <a:cs typeface="Futura Lt BT"/>
              </a:rPr>
              <a:t> </a:t>
            </a:r>
            <a:r>
              <a:rPr sz="2000" dirty="0">
                <a:latin typeface="Futura Lt BT"/>
                <a:cs typeface="Futura Lt BT"/>
              </a:rPr>
              <a:t>2</a:t>
            </a:r>
            <a:endParaRPr sz="2000">
              <a:latin typeface="Futura Lt BT"/>
              <a:cs typeface="Futura Lt BT"/>
            </a:endParaRPr>
          </a:p>
          <a:p>
            <a:pPr marL="304800" indent="-292100">
              <a:lnSpc>
                <a:spcPct val="100000"/>
              </a:lnSpc>
              <a:buAutoNum type="arabicPeriod"/>
              <a:tabLst>
                <a:tab pos="305435" algn="l"/>
              </a:tabLst>
            </a:pPr>
            <a:r>
              <a:rPr sz="2000" spc="-10" dirty="0">
                <a:latin typeface="Futura Lt BT"/>
                <a:cs typeface="Futura Lt BT"/>
              </a:rPr>
              <a:t>Laddering </a:t>
            </a:r>
            <a:r>
              <a:rPr sz="2000" dirty="0">
                <a:latin typeface="Futura Lt BT"/>
                <a:cs typeface="Futura Lt BT"/>
              </a:rPr>
              <a:t>: Min.</a:t>
            </a:r>
            <a:r>
              <a:rPr sz="2000" spc="-5" dirty="0">
                <a:latin typeface="Futura Lt BT"/>
                <a:cs typeface="Futura Lt BT"/>
              </a:rPr>
              <a:t> </a:t>
            </a:r>
            <a:r>
              <a:rPr sz="2000" dirty="0">
                <a:latin typeface="Futura Lt BT"/>
                <a:cs typeface="Futura Lt BT"/>
              </a:rPr>
              <a:t>2</a:t>
            </a:r>
            <a:endParaRPr sz="2000">
              <a:latin typeface="Futura Lt BT"/>
              <a:cs typeface="Futura Lt BT"/>
            </a:endParaRPr>
          </a:p>
          <a:p>
            <a:pPr>
              <a:lnSpc>
                <a:spcPct val="100000"/>
              </a:lnSpc>
              <a:spcBef>
                <a:spcPts val="40"/>
              </a:spcBef>
            </a:pPr>
            <a:endParaRPr sz="2050">
              <a:latin typeface="Times New Roman"/>
              <a:cs typeface="Times New Roman"/>
            </a:endParaRPr>
          </a:p>
          <a:p>
            <a:pPr marL="12700">
              <a:lnSpc>
                <a:spcPct val="100000"/>
              </a:lnSpc>
              <a:buChar char="-"/>
              <a:tabLst>
                <a:tab pos="196850" algn="l"/>
              </a:tabLst>
            </a:pPr>
            <a:r>
              <a:rPr sz="2000" b="1" spc="-5" dirty="0">
                <a:latin typeface="Futura Hv BT"/>
                <a:cs typeface="Futura Hv BT"/>
              </a:rPr>
              <a:t>2 </a:t>
            </a:r>
            <a:r>
              <a:rPr sz="2000" b="1" spc="-10" dirty="0">
                <a:latin typeface="Futura Hv BT"/>
                <a:cs typeface="Futura Hv BT"/>
              </a:rPr>
              <a:t>stories resulting </a:t>
            </a:r>
            <a:r>
              <a:rPr sz="2000" b="1" spc="-5" dirty="0">
                <a:latin typeface="Futura Hv BT"/>
                <a:cs typeface="Futura Hv BT"/>
              </a:rPr>
              <a:t>into ONE Journey Map /</a:t>
            </a:r>
            <a:r>
              <a:rPr sz="2000" b="1" spc="45" dirty="0">
                <a:latin typeface="Futura Hv BT"/>
                <a:cs typeface="Futura Hv BT"/>
              </a:rPr>
              <a:t> </a:t>
            </a:r>
            <a:r>
              <a:rPr sz="2000" b="1" spc="-10" dirty="0">
                <a:latin typeface="Futura Hv BT"/>
                <a:cs typeface="Futura Hv BT"/>
              </a:rPr>
              <a:t>group</a:t>
            </a:r>
            <a:endParaRPr sz="2000">
              <a:latin typeface="Futura Hv BT"/>
              <a:cs typeface="Futura Hv BT"/>
            </a:endParaRPr>
          </a:p>
          <a:p>
            <a:pPr>
              <a:lnSpc>
                <a:spcPct val="100000"/>
              </a:lnSpc>
              <a:spcBef>
                <a:spcPts val="45"/>
              </a:spcBef>
              <a:buFont typeface="Futura Hv BT"/>
              <a:buChar char="-"/>
            </a:pPr>
            <a:endParaRPr sz="2050">
              <a:latin typeface="Times New Roman"/>
              <a:cs typeface="Times New Roman"/>
            </a:endParaRPr>
          </a:p>
          <a:p>
            <a:pPr marL="12700" marR="836294">
              <a:lnSpc>
                <a:spcPct val="100000"/>
              </a:lnSpc>
              <a:buChar char="-"/>
              <a:tabLst>
                <a:tab pos="196850" algn="l"/>
              </a:tabLst>
            </a:pPr>
            <a:r>
              <a:rPr sz="2000" b="1" spc="-5" dirty="0">
                <a:latin typeface="Futura Hv BT"/>
                <a:cs typeface="Futura Hv BT"/>
              </a:rPr>
              <a:t>2 Customer </a:t>
            </a:r>
            <a:r>
              <a:rPr sz="2000" b="1" spc="-10" dirty="0">
                <a:latin typeface="Futura Hv BT"/>
                <a:cs typeface="Futura Hv BT"/>
              </a:rPr>
              <a:t>Profiles </a:t>
            </a:r>
            <a:r>
              <a:rPr sz="2000" b="1" spc="-5" dirty="0">
                <a:latin typeface="Futura Hv BT"/>
                <a:cs typeface="Futura Hv BT"/>
              </a:rPr>
              <a:t>(Most </a:t>
            </a:r>
            <a:r>
              <a:rPr sz="2000" b="1" spc="-10" dirty="0">
                <a:latin typeface="Futura Hv BT"/>
                <a:cs typeface="Futura Hv BT"/>
              </a:rPr>
              <a:t>Prominent </a:t>
            </a:r>
            <a:r>
              <a:rPr sz="2000" b="1" spc="-5" dirty="0">
                <a:latin typeface="Futura Hv BT"/>
                <a:cs typeface="Futura Hv BT"/>
              </a:rPr>
              <a:t>User/  </a:t>
            </a:r>
            <a:r>
              <a:rPr sz="2000" b="1" spc="-10" dirty="0">
                <a:latin typeface="Futura Hv BT"/>
                <a:cs typeface="Futura Hv BT"/>
              </a:rPr>
              <a:t>Stakeholder)</a:t>
            </a:r>
            <a:endParaRPr sz="2000">
              <a:latin typeface="Futura Hv BT"/>
              <a:cs typeface="Futura Hv B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81031" y="344784"/>
            <a:ext cx="4404069" cy="635000"/>
          </a:xfrm>
          <a:prstGeom prst="rect">
            <a:avLst/>
          </a:prstGeom>
        </p:spPr>
        <p:txBody>
          <a:bodyPr vert="horz" wrap="square" lIns="0" tIns="12700" rIns="0" bIns="0" rtlCol="0">
            <a:spAutoFit/>
          </a:bodyPr>
          <a:lstStyle/>
          <a:p>
            <a:pPr marL="1270" algn="ctr">
              <a:lnSpc>
                <a:spcPct val="100000"/>
              </a:lnSpc>
              <a:spcBef>
                <a:spcPts val="100"/>
              </a:spcBef>
            </a:pPr>
            <a:r>
              <a:rPr sz="2000" b="1" spc="-5" dirty="0">
                <a:latin typeface="Futura Hv BT"/>
                <a:cs typeface="Futura Hv BT"/>
              </a:rPr>
              <a:t>Individual</a:t>
            </a:r>
            <a:r>
              <a:rPr sz="2000" b="1" spc="-10" dirty="0">
                <a:latin typeface="Futura Hv BT"/>
                <a:cs typeface="Futura Hv BT"/>
              </a:rPr>
              <a:t> </a:t>
            </a:r>
            <a:r>
              <a:rPr sz="2000" b="1" spc="-5" dirty="0">
                <a:latin typeface="Futura Hv BT"/>
                <a:cs typeface="Futura Hv BT"/>
              </a:rPr>
              <a:t>Interview</a:t>
            </a:r>
            <a:endParaRPr sz="2000" dirty="0">
              <a:latin typeface="Futura Hv BT"/>
              <a:cs typeface="Futura Hv BT"/>
            </a:endParaRPr>
          </a:p>
          <a:p>
            <a:pPr algn="ctr">
              <a:lnSpc>
                <a:spcPct val="100000"/>
              </a:lnSpc>
            </a:pPr>
            <a:r>
              <a:rPr sz="2000" spc="-30" dirty="0">
                <a:latin typeface="Futura Lt BT"/>
                <a:cs typeface="Futura Lt BT"/>
              </a:rPr>
              <a:t>Telephonic </a:t>
            </a:r>
            <a:r>
              <a:rPr sz="2000" dirty="0">
                <a:latin typeface="Futura Lt BT"/>
                <a:cs typeface="Futura Lt BT"/>
              </a:rPr>
              <a:t>(Short), In-depth</a:t>
            </a:r>
            <a:r>
              <a:rPr sz="2000" spc="-50" dirty="0">
                <a:latin typeface="Futura Lt BT"/>
                <a:cs typeface="Futura Lt BT"/>
              </a:rPr>
              <a:t> </a:t>
            </a:r>
            <a:r>
              <a:rPr sz="2000" spc="-5" dirty="0">
                <a:latin typeface="Futura Lt BT"/>
                <a:cs typeface="Futura Lt BT"/>
              </a:rPr>
              <a:t>Interview</a:t>
            </a:r>
            <a:endParaRPr sz="2000" dirty="0">
              <a:latin typeface="Futura Lt BT"/>
              <a:cs typeface="Futura Lt BT"/>
            </a:endParaRPr>
          </a:p>
        </p:txBody>
      </p:sp>
      <p:sp>
        <p:nvSpPr>
          <p:cNvPr id="3" name="object 3"/>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6" name="object 4">
            <a:extLst>
              <a:ext uri="{FF2B5EF4-FFF2-40B4-BE49-F238E27FC236}">
                <a16:creationId xmlns:a16="http://schemas.microsoft.com/office/drawing/2014/main" xmlns="" id="{1D7CF860-D618-4F5F-AD9E-5521004C0404}"/>
              </a:ext>
            </a:extLst>
          </p:cNvPr>
          <p:cNvSpPr txBox="1"/>
          <p:nvPr/>
        </p:nvSpPr>
        <p:spPr>
          <a:xfrm>
            <a:off x="4432300" y="2879149"/>
            <a:ext cx="5182477" cy="1243930"/>
          </a:xfrm>
          <a:prstGeom prst="rect">
            <a:avLst/>
          </a:prstGeom>
        </p:spPr>
        <p:txBody>
          <a:bodyPr vert="horz" wrap="square" lIns="0" tIns="12700" rIns="0" bIns="0" rtlCol="0">
            <a:spAutoFit/>
          </a:bodyPr>
          <a:lstStyle/>
          <a:p>
            <a:pPr marL="12700">
              <a:lnSpc>
                <a:spcPct val="100000"/>
              </a:lnSpc>
              <a:spcBef>
                <a:spcPts val="100"/>
              </a:spcBef>
            </a:pPr>
            <a:r>
              <a:rPr lang="en-IN" sz="2000" b="1" spc="-5" dirty="0">
                <a:latin typeface="Futura Hv BT"/>
                <a:cs typeface="Futura Hv BT"/>
              </a:rPr>
              <a:t>Group Interviews</a:t>
            </a:r>
            <a:endParaRPr sz="2000" dirty="0">
              <a:latin typeface="Futura Hv BT"/>
              <a:cs typeface="Futura Hv BT"/>
            </a:endParaRPr>
          </a:p>
          <a:p>
            <a:pPr marL="12700">
              <a:lnSpc>
                <a:spcPct val="100000"/>
              </a:lnSpc>
            </a:pPr>
            <a:r>
              <a:rPr lang="en-IN" sz="2000" dirty="0">
                <a:latin typeface="Futura Lt BT"/>
                <a:cs typeface="Futura Lt BT"/>
              </a:rPr>
              <a:t>You can come to a quick understanding of a community’s life, dynamics, and needs by conducting a Group Interview.</a:t>
            </a:r>
            <a:endParaRPr sz="2000" dirty="0">
              <a:latin typeface="Futura Lt BT"/>
              <a:cs typeface="Futura Lt BT"/>
            </a:endParaRPr>
          </a:p>
        </p:txBody>
      </p:sp>
      <p:sp>
        <p:nvSpPr>
          <p:cNvPr id="8" name="object 4">
            <a:extLst>
              <a:ext uri="{FF2B5EF4-FFF2-40B4-BE49-F238E27FC236}">
                <a16:creationId xmlns:a16="http://schemas.microsoft.com/office/drawing/2014/main" xmlns="" id="{3BF0321A-B48E-4F8A-B0BF-60A65FC8037A}"/>
              </a:ext>
            </a:extLst>
          </p:cNvPr>
          <p:cNvSpPr txBox="1"/>
          <p:nvPr/>
        </p:nvSpPr>
        <p:spPr>
          <a:xfrm>
            <a:off x="4432300" y="5060339"/>
            <a:ext cx="5182477" cy="1243930"/>
          </a:xfrm>
          <a:prstGeom prst="rect">
            <a:avLst/>
          </a:prstGeom>
        </p:spPr>
        <p:txBody>
          <a:bodyPr vert="horz" wrap="square" lIns="0" tIns="12700" rIns="0" bIns="0" rtlCol="0">
            <a:spAutoFit/>
          </a:bodyPr>
          <a:lstStyle/>
          <a:p>
            <a:pPr marL="12700">
              <a:lnSpc>
                <a:spcPct val="100000"/>
              </a:lnSpc>
              <a:spcBef>
                <a:spcPts val="100"/>
              </a:spcBef>
            </a:pPr>
            <a:r>
              <a:rPr lang="en-IN" sz="2000" b="1" spc="-5" dirty="0">
                <a:latin typeface="Futura Hv BT"/>
                <a:cs typeface="Futura Hv BT"/>
              </a:rPr>
              <a:t>Expert Interview</a:t>
            </a:r>
            <a:endParaRPr sz="2000" dirty="0">
              <a:latin typeface="Futura Hv BT"/>
              <a:cs typeface="Futura Hv BT"/>
            </a:endParaRPr>
          </a:p>
          <a:p>
            <a:pPr marL="12700">
              <a:lnSpc>
                <a:spcPct val="100000"/>
              </a:lnSpc>
            </a:pPr>
            <a:r>
              <a:rPr lang="en-IN" sz="2000" dirty="0">
                <a:latin typeface="Futura Lt BT"/>
                <a:cs typeface="Futura Lt BT"/>
              </a:rPr>
              <a:t>Experts can fill you in quickly on a topic, and give you key insights into relevant history, context, and innovations.</a:t>
            </a:r>
            <a:endParaRPr sz="2000" dirty="0">
              <a:latin typeface="Futura Lt BT"/>
              <a:cs typeface="Futura Lt BT"/>
            </a:endParaRPr>
          </a:p>
        </p:txBody>
      </p:sp>
      <p:pic>
        <p:nvPicPr>
          <p:cNvPr id="9" name="Picture 8">
            <a:extLst>
              <a:ext uri="{FF2B5EF4-FFF2-40B4-BE49-F238E27FC236}">
                <a16:creationId xmlns:a16="http://schemas.microsoft.com/office/drawing/2014/main" xmlns="" id="{15AE703A-4F50-489F-85BC-520595BE0F4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8623" y="3019425"/>
            <a:ext cx="2778632" cy="277863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3" name="object 2">
            <a:extLst>
              <a:ext uri="{FF2B5EF4-FFF2-40B4-BE49-F238E27FC236}">
                <a16:creationId xmlns:a16="http://schemas.microsoft.com/office/drawing/2014/main" xmlns="" id="{DB369EE4-03A6-46D2-9867-676CE547D0AF}"/>
              </a:ext>
            </a:extLst>
          </p:cNvPr>
          <p:cNvSpPr txBox="1"/>
          <p:nvPr/>
        </p:nvSpPr>
        <p:spPr>
          <a:xfrm>
            <a:off x="2954165" y="352425"/>
            <a:ext cx="4785069" cy="320601"/>
          </a:xfrm>
          <a:prstGeom prst="rect">
            <a:avLst/>
          </a:prstGeom>
        </p:spPr>
        <p:txBody>
          <a:bodyPr vert="horz" wrap="square" lIns="0" tIns="12700" rIns="0" bIns="0" rtlCol="0">
            <a:spAutoFit/>
          </a:bodyPr>
          <a:lstStyle/>
          <a:p>
            <a:pPr marL="1270" algn="ctr">
              <a:lnSpc>
                <a:spcPct val="100000"/>
              </a:lnSpc>
              <a:spcBef>
                <a:spcPts val="100"/>
              </a:spcBef>
            </a:pPr>
            <a:r>
              <a:rPr lang="en-IN" sz="2000" b="1" spc="-5" dirty="0">
                <a:latin typeface="Futura Hv BT"/>
                <a:cs typeface="Futura Hv BT"/>
              </a:rPr>
              <a:t>METHOD : INTERVIEW FOR EMPATHY</a:t>
            </a:r>
            <a:endParaRPr sz="2000" dirty="0">
              <a:latin typeface="Futura Lt BT"/>
              <a:cs typeface="Futura Lt BT"/>
            </a:endParaRPr>
          </a:p>
        </p:txBody>
      </p:sp>
      <p:pic>
        <p:nvPicPr>
          <p:cNvPr id="5" name="Picture 4">
            <a:extLst>
              <a:ext uri="{FF2B5EF4-FFF2-40B4-BE49-F238E27FC236}">
                <a16:creationId xmlns:a16="http://schemas.microsoft.com/office/drawing/2014/main" xmlns="" id="{E427F258-FE0B-49FE-9692-D5BB3E97E3A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5401" y="1319616"/>
            <a:ext cx="9942596" cy="532181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55908" y="322285"/>
            <a:ext cx="2038592"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0000"/>
                </a:solidFill>
                <a:latin typeface="Futura Hv BT"/>
                <a:cs typeface="Futura Hv BT"/>
              </a:rPr>
              <a:t>EM</a:t>
            </a:r>
            <a:r>
              <a:rPr sz="2000" spc="-105" dirty="0">
                <a:solidFill>
                  <a:srgbClr val="000000"/>
                </a:solidFill>
                <a:latin typeface="Futura Hv BT"/>
                <a:cs typeface="Futura Hv BT"/>
              </a:rPr>
              <a:t>P</a:t>
            </a:r>
            <a:r>
              <a:rPr sz="2000" spc="-114" dirty="0">
                <a:solidFill>
                  <a:srgbClr val="000000"/>
                </a:solidFill>
                <a:latin typeface="Futura Hv BT"/>
                <a:cs typeface="Futura Hv BT"/>
              </a:rPr>
              <a:t>A</a:t>
            </a:r>
            <a:r>
              <a:rPr sz="2000" spc="-5" dirty="0">
                <a:solidFill>
                  <a:srgbClr val="000000"/>
                </a:solidFill>
                <a:latin typeface="Futura Hv BT"/>
                <a:cs typeface="Futura Hv BT"/>
              </a:rPr>
              <a:t>THY</a:t>
            </a:r>
            <a:endParaRPr sz="2000" dirty="0">
              <a:latin typeface="Futura Hv BT"/>
              <a:cs typeface="Futura Hv BT"/>
            </a:endParaRPr>
          </a:p>
        </p:txBody>
      </p:sp>
      <p:sp>
        <p:nvSpPr>
          <p:cNvPr id="4" name="object 4"/>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3" name="object 3"/>
          <p:cNvSpPr txBox="1"/>
          <p:nvPr/>
        </p:nvSpPr>
        <p:spPr>
          <a:xfrm>
            <a:off x="2438920" y="970239"/>
            <a:ext cx="6489180" cy="330200"/>
          </a:xfrm>
          <a:prstGeom prst="rect">
            <a:avLst/>
          </a:prstGeom>
        </p:spPr>
        <p:txBody>
          <a:bodyPr vert="horz" wrap="square" lIns="0" tIns="12700" rIns="0" bIns="0" rtlCol="0">
            <a:spAutoFit/>
          </a:bodyPr>
          <a:lstStyle/>
          <a:p>
            <a:pPr marL="12700">
              <a:lnSpc>
                <a:spcPct val="100000"/>
              </a:lnSpc>
              <a:spcBef>
                <a:spcPts val="100"/>
              </a:spcBef>
            </a:pPr>
            <a:r>
              <a:rPr sz="2000" dirty="0">
                <a:latin typeface="Futura Lt BT"/>
                <a:cs typeface="Futura Lt BT"/>
              </a:rPr>
              <a:t>(Ethnographic </a:t>
            </a:r>
            <a:r>
              <a:rPr sz="2000" spc="-30" dirty="0">
                <a:latin typeface="Futura Lt BT"/>
                <a:cs typeface="Futura Lt BT"/>
              </a:rPr>
              <a:t>study, </a:t>
            </a:r>
            <a:r>
              <a:rPr sz="2000" spc="-20" dirty="0">
                <a:latin typeface="Futura Lt BT"/>
                <a:cs typeface="Futura Lt BT"/>
              </a:rPr>
              <a:t>Anthropology, Pattern</a:t>
            </a:r>
            <a:r>
              <a:rPr sz="2000" spc="-25" dirty="0">
                <a:latin typeface="Futura Lt BT"/>
                <a:cs typeface="Futura Lt BT"/>
              </a:rPr>
              <a:t> </a:t>
            </a:r>
            <a:r>
              <a:rPr sz="2000" dirty="0">
                <a:latin typeface="Futura Lt BT"/>
                <a:cs typeface="Futura Lt BT"/>
              </a:rPr>
              <a:t>recognition)</a:t>
            </a:r>
          </a:p>
        </p:txBody>
      </p:sp>
      <p:pic>
        <p:nvPicPr>
          <p:cNvPr id="5" name="Picture 2">
            <a:extLst>
              <a:ext uri="{FF2B5EF4-FFF2-40B4-BE49-F238E27FC236}">
                <a16:creationId xmlns:a16="http://schemas.microsoft.com/office/drawing/2014/main" xmlns="" id="{729FB7E3-FB77-4EAC-A93B-8ED3F75B8FCC}"/>
              </a:ext>
            </a:extLst>
          </p:cNvPr>
          <p:cNvPicPr>
            <a:picLocks noChangeAspect="1" noChangeArrowheads="1"/>
          </p:cNvPicPr>
          <p:nvPr/>
        </p:nvPicPr>
        <p:blipFill rotWithShape="1">
          <a:blip r:embed="rId2" cstate="print"/>
          <a:srcRect l="1663" t="11143" r="13620" b="24698"/>
          <a:stretch/>
        </p:blipFill>
        <p:spPr bwMode="auto">
          <a:xfrm>
            <a:off x="349250" y="1952625"/>
            <a:ext cx="9994900" cy="43374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3" name="object 2">
            <a:extLst>
              <a:ext uri="{FF2B5EF4-FFF2-40B4-BE49-F238E27FC236}">
                <a16:creationId xmlns:a16="http://schemas.microsoft.com/office/drawing/2014/main" xmlns="" id="{15F17EE3-49E0-4B05-BA10-D56A0B4EEF6C}"/>
              </a:ext>
            </a:extLst>
          </p:cNvPr>
          <p:cNvSpPr txBox="1"/>
          <p:nvPr/>
        </p:nvSpPr>
        <p:spPr>
          <a:xfrm>
            <a:off x="2954165" y="352425"/>
            <a:ext cx="4785069" cy="320601"/>
          </a:xfrm>
          <a:prstGeom prst="rect">
            <a:avLst/>
          </a:prstGeom>
        </p:spPr>
        <p:txBody>
          <a:bodyPr vert="horz" wrap="square" lIns="0" tIns="12700" rIns="0" bIns="0" rtlCol="0">
            <a:spAutoFit/>
          </a:bodyPr>
          <a:lstStyle/>
          <a:p>
            <a:pPr marL="1270" algn="ctr">
              <a:lnSpc>
                <a:spcPct val="100000"/>
              </a:lnSpc>
              <a:spcBef>
                <a:spcPts val="100"/>
              </a:spcBef>
            </a:pPr>
            <a:r>
              <a:rPr lang="en-IN" sz="2000" b="1" spc="-5" dirty="0" smtClean="0">
                <a:latin typeface="Futura Hv BT"/>
                <a:cs typeface="Futura Hv BT"/>
              </a:rPr>
              <a:t>QUESTIONNAIRE</a:t>
            </a:r>
            <a:endParaRPr sz="2000" dirty="0">
              <a:latin typeface="Futura Lt BT"/>
              <a:cs typeface="Futura Lt BT"/>
            </a:endParaRPr>
          </a:p>
        </p:txBody>
      </p:sp>
      <p:pic>
        <p:nvPicPr>
          <p:cNvPr id="4" name="Picture 2"/>
          <p:cNvPicPr>
            <a:picLocks noChangeAspect="1" noChangeArrowheads="1"/>
          </p:cNvPicPr>
          <p:nvPr/>
        </p:nvPicPr>
        <p:blipFill>
          <a:blip r:embed="rId2" cstate="print">
            <a:duotone>
              <a:schemeClr val="accent6">
                <a:shade val="45000"/>
                <a:satMod val="135000"/>
              </a:schemeClr>
              <a:prstClr val="white"/>
            </a:duotone>
          </a:blip>
          <a:srcRect l="23247" t="28316" r="21963" b="12909"/>
          <a:stretch>
            <a:fillRect/>
          </a:stretch>
        </p:blipFill>
        <p:spPr bwMode="auto">
          <a:xfrm>
            <a:off x="0" y="1190625"/>
            <a:ext cx="10666422" cy="569937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300" y="1247936"/>
            <a:ext cx="2076200" cy="330200"/>
          </a:xfrm>
          <a:prstGeom prst="rect">
            <a:avLst/>
          </a:prstGeom>
        </p:spPr>
        <p:txBody>
          <a:bodyPr vert="horz" wrap="square" lIns="0" tIns="12700" rIns="0" bIns="0" rtlCol="0">
            <a:spAutoFit/>
          </a:bodyPr>
          <a:lstStyle/>
          <a:p>
            <a:pPr marL="12700">
              <a:lnSpc>
                <a:spcPct val="100000"/>
              </a:lnSpc>
              <a:spcBef>
                <a:spcPts val="100"/>
              </a:spcBef>
            </a:pPr>
            <a:r>
              <a:rPr sz="2000" spc="-25" dirty="0">
                <a:latin typeface="Futura Lt BT"/>
                <a:cs typeface="Futura Lt BT"/>
              </a:rPr>
              <a:t>Feel </a:t>
            </a:r>
            <a:r>
              <a:rPr sz="2000" spc="-5" dirty="0">
                <a:latin typeface="Futura Lt BT"/>
                <a:cs typeface="Futura Lt BT"/>
              </a:rPr>
              <a:t>the</a:t>
            </a:r>
            <a:r>
              <a:rPr sz="2000" spc="-60" dirty="0">
                <a:latin typeface="Futura Lt BT"/>
                <a:cs typeface="Futura Lt BT"/>
              </a:rPr>
              <a:t> </a:t>
            </a:r>
            <a:r>
              <a:rPr sz="2000" dirty="0">
                <a:latin typeface="Futura Lt BT"/>
                <a:cs typeface="Futura Lt BT"/>
              </a:rPr>
              <a:t>pain</a:t>
            </a:r>
          </a:p>
        </p:txBody>
      </p:sp>
      <p:sp>
        <p:nvSpPr>
          <p:cNvPr id="4" name="object 4"/>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3" name="object 3"/>
          <p:cNvSpPr txBox="1"/>
          <p:nvPr/>
        </p:nvSpPr>
        <p:spPr>
          <a:xfrm>
            <a:off x="527300" y="1772896"/>
            <a:ext cx="4881245" cy="787400"/>
          </a:xfrm>
          <a:prstGeom prst="rect">
            <a:avLst/>
          </a:prstGeom>
        </p:spPr>
        <p:txBody>
          <a:bodyPr vert="horz" wrap="square" lIns="0" tIns="12700" rIns="0" bIns="0" rtlCol="0">
            <a:spAutoFit/>
          </a:bodyPr>
          <a:lstStyle/>
          <a:p>
            <a:pPr marL="12700" marR="5080">
              <a:lnSpc>
                <a:spcPct val="100000"/>
              </a:lnSpc>
              <a:spcBef>
                <a:spcPts val="100"/>
              </a:spcBef>
            </a:pPr>
            <a:r>
              <a:rPr sz="2500" dirty="0">
                <a:latin typeface="Futura Lt BT"/>
                <a:cs typeface="Futura Lt BT"/>
              </a:rPr>
              <a:t>Good </a:t>
            </a:r>
            <a:r>
              <a:rPr sz="2500" spc="-5" dirty="0">
                <a:latin typeface="Futura Lt BT"/>
                <a:cs typeface="Futura Lt BT"/>
              </a:rPr>
              <a:t>design comes </a:t>
            </a:r>
            <a:r>
              <a:rPr sz="2500" dirty="0">
                <a:latin typeface="Futura Lt BT"/>
                <a:cs typeface="Futura Lt BT"/>
              </a:rPr>
              <a:t>from </a:t>
            </a:r>
            <a:r>
              <a:rPr sz="2500" spc="-5" dirty="0">
                <a:latin typeface="Futura Lt BT"/>
                <a:cs typeface="Futura Lt BT"/>
              </a:rPr>
              <a:t>the </a:t>
            </a:r>
            <a:r>
              <a:rPr sz="2500" b="1" i="1" spc="-5" dirty="0">
                <a:latin typeface="Futura Hv BT"/>
                <a:cs typeface="Futura Hv BT"/>
              </a:rPr>
              <a:t>heart</a:t>
            </a:r>
            <a:r>
              <a:rPr sz="2500" spc="-5" dirty="0">
                <a:latin typeface="Futura Lt BT"/>
                <a:cs typeface="Futura Lt BT"/>
              </a:rPr>
              <a:t>,  </a:t>
            </a:r>
            <a:r>
              <a:rPr sz="2500" dirty="0">
                <a:latin typeface="Futura Lt BT"/>
                <a:cs typeface="Futura Lt BT"/>
              </a:rPr>
              <a:t>not from </a:t>
            </a:r>
            <a:r>
              <a:rPr sz="2500" spc="-5" dirty="0">
                <a:latin typeface="Futura Lt BT"/>
                <a:cs typeface="Futura Lt BT"/>
              </a:rPr>
              <a:t>the</a:t>
            </a:r>
            <a:r>
              <a:rPr sz="2500" spc="-20" dirty="0">
                <a:latin typeface="Futura Lt BT"/>
                <a:cs typeface="Futura Lt BT"/>
              </a:rPr>
              <a:t> </a:t>
            </a:r>
            <a:r>
              <a:rPr sz="2500" b="1" i="1" spc="-10" dirty="0">
                <a:latin typeface="Futura Hv BT"/>
                <a:cs typeface="Futura Hv BT"/>
              </a:rPr>
              <a:t>brain</a:t>
            </a:r>
            <a:endParaRPr sz="2500" dirty="0">
              <a:latin typeface="Futura Hv BT"/>
              <a:cs typeface="Futura Hv BT"/>
            </a:endParaRPr>
          </a:p>
        </p:txBody>
      </p:sp>
      <p:pic>
        <p:nvPicPr>
          <p:cNvPr id="5" name="Picture 4" descr="C:\Users\Mahanta\Downloads\Walker_NIF_License.jpg">
            <a:extLst>
              <a:ext uri="{FF2B5EF4-FFF2-40B4-BE49-F238E27FC236}">
                <a16:creationId xmlns:a16="http://schemas.microsoft.com/office/drawing/2014/main" xmlns="" id="{FE570848-816A-420F-AE02-5F9C560F2B0E}"/>
              </a:ext>
            </a:extLst>
          </p:cNvPr>
          <p:cNvPicPr>
            <a:picLocks noChangeAspect="1" noChangeArrowheads="1"/>
          </p:cNvPicPr>
          <p:nvPr/>
        </p:nvPicPr>
        <p:blipFill>
          <a:blip r:embed="rId2" cstate="print"/>
          <a:srcRect/>
          <a:stretch>
            <a:fillRect/>
          </a:stretch>
        </p:blipFill>
        <p:spPr bwMode="auto">
          <a:xfrm>
            <a:off x="533542" y="2755057"/>
            <a:ext cx="4621212" cy="3981316"/>
          </a:xfrm>
          <a:prstGeom prst="rect">
            <a:avLst/>
          </a:prstGeom>
          <a:noFill/>
          <a:ln w="9525">
            <a:noFill/>
            <a:miter lim="800000"/>
            <a:headEnd/>
            <a:tailEnd/>
          </a:ln>
        </p:spPr>
      </p:pic>
      <p:pic>
        <p:nvPicPr>
          <p:cNvPr id="6" name="Picture 2" descr="\\nifnas\Mac\Photo &amp; Video Backup\Photo &amp; Video Database\Awardee\IGNITE\2011\ES722BH3312_Shalini kumari\IMG_6069.jpg">
            <a:extLst>
              <a:ext uri="{FF2B5EF4-FFF2-40B4-BE49-F238E27FC236}">
                <a16:creationId xmlns:a16="http://schemas.microsoft.com/office/drawing/2014/main" xmlns="" id="{801255E6-C954-443F-AA22-0C4E079F016C}"/>
              </a:ext>
            </a:extLst>
          </p:cNvPr>
          <p:cNvPicPr>
            <a:picLocks noChangeAspect="1" noChangeArrowheads="1"/>
          </p:cNvPicPr>
          <p:nvPr/>
        </p:nvPicPr>
        <p:blipFill>
          <a:blip r:embed="rId3" cstate="email"/>
          <a:srcRect/>
          <a:stretch>
            <a:fillRect/>
          </a:stretch>
        </p:blipFill>
        <p:spPr bwMode="auto">
          <a:xfrm>
            <a:off x="5760966" y="574529"/>
            <a:ext cx="4621211" cy="61618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7300" y="1247936"/>
            <a:ext cx="2838200" cy="330200"/>
          </a:xfrm>
          <a:prstGeom prst="rect">
            <a:avLst/>
          </a:prstGeom>
        </p:spPr>
        <p:txBody>
          <a:bodyPr vert="horz" wrap="square" lIns="0" tIns="12700" rIns="0" bIns="0" rtlCol="0">
            <a:spAutoFit/>
          </a:bodyPr>
          <a:lstStyle/>
          <a:p>
            <a:pPr marL="12700">
              <a:lnSpc>
                <a:spcPct val="100000"/>
              </a:lnSpc>
              <a:spcBef>
                <a:spcPts val="100"/>
              </a:spcBef>
            </a:pPr>
            <a:r>
              <a:rPr sz="2000" b="0" spc="-120" dirty="0">
                <a:solidFill>
                  <a:srgbClr val="000000"/>
                </a:solidFill>
                <a:latin typeface="Futura Lt BT"/>
                <a:cs typeface="Futura Lt BT"/>
              </a:rPr>
              <a:t>To </a:t>
            </a:r>
            <a:r>
              <a:rPr sz="2000" b="0" spc="-5" dirty="0">
                <a:solidFill>
                  <a:srgbClr val="000000"/>
                </a:solidFill>
                <a:latin typeface="Futura Lt BT"/>
                <a:cs typeface="Futura Lt BT"/>
              </a:rPr>
              <a:t>build</a:t>
            </a:r>
            <a:r>
              <a:rPr sz="2000" b="0" spc="55" dirty="0">
                <a:solidFill>
                  <a:srgbClr val="000000"/>
                </a:solidFill>
                <a:latin typeface="Futura Lt BT"/>
                <a:cs typeface="Futura Lt BT"/>
              </a:rPr>
              <a:t> </a:t>
            </a:r>
            <a:r>
              <a:rPr sz="2000" b="0" spc="-30" dirty="0">
                <a:solidFill>
                  <a:srgbClr val="000000"/>
                </a:solidFill>
                <a:latin typeface="Futura Lt BT"/>
                <a:cs typeface="Futura Lt BT"/>
              </a:rPr>
              <a:t>Empathy,</a:t>
            </a:r>
            <a:endParaRPr sz="2000" dirty="0">
              <a:latin typeface="Futura Lt BT"/>
              <a:cs typeface="Futura Lt BT"/>
            </a:endParaRPr>
          </a:p>
        </p:txBody>
      </p:sp>
      <p:sp>
        <p:nvSpPr>
          <p:cNvPr id="4" name="object 4"/>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3" name="object 3"/>
          <p:cNvSpPr txBox="1"/>
          <p:nvPr/>
        </p:nvSpPr>
        <p:spPr>
          <a:xfrm>
            <a:off x="3150104" y="5731290"/>
            <a:ext cx="4863596" cy="939800"/>
          </a:xfrm>
          <a:prstGeom prst="rect">
            <a:avLst/>
          </a:prstGeom>
        </p:spPr>
        <p:txBody>
          <a:bodyPr vert="horz" wrap="square" lIns="0" tIns="12700" rIns="0" bIns="0" rtlCol="0">
            <a:spAutoFit/>
          </a:bodyPr>
          <a:lstStyle/>
          <a:p>
            <a:pPr algn="ctr">
              <a:lnSpc>
                <a:spcPct val="100000"/>
              </a:lnSpc>
              <a:spcBef>
                <a:spcPts val="100"/>
              </a:spcBef>
            </a:pPr>
            <a:r>
              <a:rPr sz="2000" spc="-10" dirty="0">
                <a:latin typeface="Futura Lt BT"/>
                <a:cs typeface="Futura Lt BT"/>
              </a:rPr>
              <a:t>Looking </a:t>
            </a:r>
            <a:r>
              <a:rPr sz="2000" dirty="0">
                <a:latin typeface="Futura Lt BT"/>
                <a:cs typeface="Futura Lt BT"/>
              </a:rPr>
              <a:t>is just not </a:t>
            </a:r>
            <a:r>
              <a:rPr sz="2000" spc="-5" dirty="0">
                <a:latin typeface="Futura Lt BT"/>
                <a:cs typeface="Futura Lt BT"/>
              </a:rPr>
              <a:t>enough</a:t>
            </a:r>
            <a:r>
              <a:rPr sz="2000" spc="-50" dirty="0">
                <a:latin typeface="Futura Lt BT"/>
                <a:cs typeface="Futura Lt BT"/>
              </a:rPr>
              <a:t> </a:t>
            </a:r>
            <a:r>
              <a:rPr sz="2000" spc="-5" dirty="0">
                <a:latin typeface="Futura Lt BT"/>
                <a:cs typeface="Futura Lt BT"/>
              </a:rPr>
              <a:t>!!!</a:t>
            </a:r>
            <a:endParaRPr sz="2000" dirty="0">
              <a:latin typeface="Futura Lt BT"/>
              <a:cs typeface="Futura Lt BT"/>
            </a:endParaRPr>
          </a:p>
          <a:p>
            <a:pPr algn="ctr">
              <a:lnSpc>
                <a:spcPct val="100000"/>
              </a:lnSpc>
            </a:pPr>
            <a:r>
              <a:rPr sz="2000" dirty="0">
                <a:latin typeface="Futura Lt BT"/>
                <a:cs typeface="Futura Lt BT"/>
              </a:rPr>
              <a:t>– start </a:t>
            </a:r>
            <a:r>
              <a:rPr sz="2000" spc="-5" dirty="0">
                <a:latin typeface="Futura Lt BT"/>
                <a:cs typeface="Futura Lt BT"/>
              </a:rPr>
              <a:t>gazing </a:t>
            </a:r>
            <a:r>
              <a:rPr sz="2000" dirty="0">
                <a:latin typeface="Futura Lt BT"/>
                <a:cs typeface="Futura Lt BT"/>
              </a:rPr>
              <a:t>- start internalizing </a:t>
            </a:r>
            <a:r>
              <a:rPr sz="2000" spc="-5" dirty="0">
                <a:latin typeface="Futura Lt BT"/>
                <a:cs typeface="Futura Lt BT"/>
              </a:rPr>
              <a:t>the</a:t>
            </a:r>
            <a:r>
              <a:rPr sz="2000" spc="-110" dirty="0">
                <a:latin typeface="Futura Lt BT"/>
                <a:cs typeface="Futura Lt BT"/>
              </a:rPr>
              <a:t> </a:t>
            </a:r>
            <a:r>
              <a:rPr sz="2000" spc="-5" dirty="0">
                <a:latin typeface="Futura Lt BT"/>
                <a:cs typeface="Futura Lt BT"/>
              </a:rPr>
              <a:t>pain</a:t>
            </a:r>
            <a:endParaRPr sz="2000" dirty="0">
              <a:latin typeface="Futura Lt BT"/>
              <a:cs typeface="Futura Lt BT"/>
            </a:endParaRPr>
          </a:p>
          <a:p>
            <a:pPr algn="ctr">
              <a:lnSpc>
                <a:spcPct val="100000"/>
              </a:lnSpc>
            </a:pPr>
            <a:r>
              <a:rPr sz="2000" dirty="0">
                <a:latin typeface="Futura Lt BT"/>
                <a:cs typeface="Futura Lt BT"/>
              </a:rPr>
              <a:t>– start socializing </a:t>
            </a:r>
            <a:r>
              <a:rPr sz="2000" spc="-5" dirty="0">
                <a:latin typeface="Futura Lt BT"/>
                <a:cs typeface="Futura Lt BT"/>
              </a:rPr>
              <a:t>engineering</a:t>
            </a:r>
            <a:r>
              <a:rPr sz="2000" spc="-85" dirty="0">
                <a:latin typeface="Futura Lt BT"/>
                <a:cs typeface="Futura Lt BT"/>
              </a:rPr>
              <a:t> </a:t>
            </a:r>
            <a:r>
              <a:rPr sz="2000" dirty="0">
                <a:latin typeface="Futura Lt BT"/>
                <a:cs typeface="Futura Lt BT"/>
              </a:rPr>
              <a:t>principles</a:t>
            </a:r>
          </a:p>
        </p:txBody>
      </p:sp>
      <p:pic>
        <p:nvPicPr>
          <p:cNvPr id="5" name="Picture 3" descr="DSCF0141">
            <a:extLst>
              <a:ext uri="{FF2B5EF4-FFF2-40B4-BE49-F238E27FC236}">
                <a16:creationId xmlns:a16="http://schemas.microsoft.com/office/drawing/2014/main" xmlns="" id="{F90A24F0-F06F-4E5B-96AF-C6153CD34C9E}"/>
              </a:ext>
            </a:extLst>
          </p:cNvPr>
          <p:cNvPicPr>
            <a:picLocks noChangeAspect="1" noChangeArrowheads="1"/>
          </p:cNvPicPr>
          <p:nvPr/>
        </p:nvPicPr>
        <p:blipFill>
          <a:blip r:embed="rId2" cstate="print"/>
          <a:srcRect/>
          <a:stretch>
            <a:fillRect/>
          </a:stretch>
        </p:blipFill>
        <p:spPr bwMode="auto">
          <a:xfrm>
            <a:off x="527300" y="1912434"/>
            <a:ext cx="2950169" cy="3523814"/>
          </a:xfrm>
          <a:prstGeom prst="rect">
            <a:avLst/>
          </a:prstGeom>
          <a:ln>
            <a:noFill/>
          </a:ln>
          <a:effectLst>
            <a:outerShdw blurRad="292100" dist="139700" dir="2700000" algn="tl" rotWithShape="0">
              <a:srgbClr val="333333">
                <a:alpha val="65000"/>
              </a:srgbClr>
            </a:outerShdw>
          </a:effectLst>
        </p:spPr>
      </p:pic>
      <p:pic>
        <p:nvPicPr>
          <p:cNvPr id="6" name="Picture 4" descr="D:\My PPT\5428938731_b87613d5bc.jpg">
            <a:extLst>
              <a:ext uri="{FF2B5EF4-FFF2-40B4-BE49-F238E27FC236}">
                <a16:creationId xmlns:a16="http://schemas.microsoft.com/office/drawing/2014/main" xmlns="" id="{330F3AC5-5027-4C9C-ACC7-A990928AE626}"/>
              </a:ext>
            </a:extLst>
          </p:cNvPr>
          <p:cNvPicPr>
            <a:picLocks noChangeAspect="1" noChangeArrowheads="1"/>
          </p:cNvPicPr>
          <p:nvPr/>
        </p:nvPicPr>
        <p:blipFill>
          <a:blip r:embed="rId3" cstate="print"/>
          <a:srcRect/>
          <a:stretch>
            <a:fillRect/>
          </a:stretch>
        </p:blipFill>
        <p:spPr bwMode="auto">
          <a:xfrm>
            <a:off x="3606763" y="1884640"/>
            <a:ext cx="2930658" cy="3523814"/>
          </a:xfrm>
          <a:prstGeom prst="rect">
            <a:avLst/>
          </a:prstGeom>
          <a:ln>
            <a:noFill/>
          </a:ln>
          <a:effectLst>
            <a:outerShdw blurRad="292100" dist="139700" dir="2700000" algn="tl" rotWithShape="0">
              <a:srgbClr val="333333">
                <a:alpha val="65000"/>
              </a:srgbClr>
            </a:outerShdw>
          </a:effectLst>
        </p:spPr>
      </p:pic>
      <p:pic>
        <p:nvPicPr>
          <p:cNvPr id="7" name="Picture 5" descr="D:\My PPT\earth,india,water,worlds,problems-bb55db88d306e7dc8a9c40821ddd23b5_h.jpg">
            <a:extLst>
              <a:ext uri="{FF2B5EF4-FFF2-40B4-BE49-F238E27FC236}">
                <a16:creationId xmlns:a16="http://schemas.microsoft.com/office/drawing/2014/main" xmlns="" id="{2A50FEA6-2DE0-42EC-A2E4-8C25EB248E5B}"/>
              </a:ext>
            </a:extLst>
          </p:cNvPr>
          <p:cNvPicPr>
            <a:picLocks noChangeAspect="1" noChangeArrowheads="1"/>
          </p:cNvPicPr>
          <p:nvPr/>
        </p:nvPicPr>
        <p:blipFill>
          <a:blip r:embed="rId4" cstate="print"/>
          <a:srcRect/>
          <a:stretch>
            <a:fillRect/>
          </a:stretch>
        </p:blipFill>
        <p:spPr bwMode="auto">
          <a:xfrm>
            <a:off x="6666715" y="1873865"/>
            <a:ext cx="3452389" cy="353458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1104" y="5731285"/>
            <a:ext cx="8921396" cy="1559401"/>
          </a:xfrm>
          <a:prstGeom prst="rect">
            <a:avLst/>
          </a:prstGeom>
        </p:spPr>
        <p:txBody>
          <a:bodyPr vert="horz" wrap="square" lIns="0" tIns="12700" rIns="0" bIns="0" rtlCol="0">
            <a:spAutoFit/>
          </a:bodyPr>
          <a:lstStyle/>
          <a:p>
            <a:pPr marL="12700" marR="5080" algn="ctr">
              <a:lnSpc>
                <a:spcPct val="100000"/>
              </a:lnSpc>
              <a:spcBef>
                <a:spcPts val="100"/>
              </a:spcBef>
              <a:tabLst>
                <a:tab pos="5781040" algn="l"/>
              </a:tabLst>
            </a:pPr>
            <a:r>
              <a:rPr sz="2000" spc="-5" dirty="0">
                <a:latin typeface="Futura Lt BT"/>
                <a:cs typeface="Futura Lt BT"/>
              </a:rPr>
              <a:t>75,000 </a:t>
            </a:r>
            <a:r>
              <a:rPr sz="2000" dirty="0">
                <a:latin typeface="Futura Lt BT"/>
                <a:cs typeface="Futura Lt BT"/>
              </a:rPr>
              <a:t>Civil </a:t>
            </a:r>
            <a:r>
              <a:rPr sz="2000" spc="-5" dirty="0">
                <a:latin typeface="Futura Lt BT"/>
                <a:cs typeface="Futura Lt BT"/>
              </a:rPr>
              <a:t>Engineers produced by India</a:t>
            </a:r>
            <a:r>
              <a:rPr sz="2000" spc="10" dirty="0">
                <a:latin typeface="Futura Lt BT"/>
                <a:cs typeface="Futura Lt BT"/>
              </a:rPr>
              <a:t> </a:t>
            </a:r>
            <a:r>
              <a:rPr sz="2000" spc="-5" dirty="0">
                <a:latin typeface="Futura Lt BT"/>
                <a:cs typeface="Futura Lt BT"/>
              </a:rPr>
              <a:t>per</a:t>
            </a:r>
            <a:r>
              <a:rPr sz="2000" dirty="0">
                <a:latin typeface="Futura Lt BT"/>
                <a:cs typeface="Futura Lt BT"/>
              </a:rPr>
              <a:t> year…	</a:t>
            </a:r>
            <a:r>
              <a:rPr lang="en-US" sz="2000" dirty="0" smtClean="0">
                <a:latin typeface="Futura Lt BT"/>
                <a:cs typeface="Futura Lt BT"/>
              </a:rPr>
              <a:t/>
            </a:r>
            <a:br>
              <a:rPr lang="en-US" sz="2000" dirty="0" smtClean="0">
                <a:latin typeface="Futura Lt BT"/>
                <a:cs typeface="Futura Lt BT"/>
              </a:rPr>
            </a:br>
            <a:r>
              <a:rPr sz="2000" spc="-5" dirty="0" smtClean="0">
                <a:latin typeface="Futura Lt BT"/>
                <a:cs typeface="Futura Lt BT"/>
              </a:rPr>
              <a:t>challenge </a:t>
            </a:r>
            <a:r>
              <a:rPr sz="2000" dirty="0">
                <a:latin typeface="Futura Lt BT"/>
                <a:cs typeface="Futura Lt BT"/>
              </a:rPr>
              <a:t>still remains </a:t>
            </a:r>
            <a:r>
              <a:rPr sz="2000" spc="-5" dirty="0">
                <a:latin typeface="Futura Lt BT"/>
                <a:cs typeface="Futura Lt BT"/>
              </a:rPr>
              <a:t>to</a:t>
            </a:r>
            <a:r>
              <a:rPr sz="2000" spc="-95" dirty="0">
                <a:latin typeface="Futura Lt BT"/>
                <a:cs typeface="Futura Lt BT"/>
              </a:rPr>
              <a:t> </a:t>
            </a:r>
            <a:r>
              <a:rPr sz="2000" dirty="0">
                <a:latin typeface="Futura Lt BT"/>
                <a:cs typeface="Futura Lt BT"/>
              </a:rPr>
              <a:t>link  </a:t>
            </a:r>
            <a:r>
              <a:rPr sz="2000" spc="-5" dirty="0">
                <a:latin typeface="Futura Lt BT"/>
                <a:cs typeface="Futura Lt BT"/>
              </a:rPr>
              <a:t>affordable drinking </a:t>
            </a:r>
            <a:r>
              <a:rPr sz="2000" dirty="0">
                <a:latin typeface="Futura Lt BT"/>
                <a:cs typeface="Futura Lt BT"/>
              </a:rPr>
              <a:t>water supply </a:t>
            </a:r>
            <a:r>
              <a:rPr sz="2000" spc="-5" dirty="0">
                <a:latin typeface="Futura Lt BT"/>
                <a:cs typeface="Futura Lt BT"/>
              </a:rPr>
              <a:t>to masses </a:t>
            </a:r>
            <a:r>
              <a:rPr sz="2000" dirty="0">
                <a:latin typeface="Futura Lt BT"/>
                <a:cs typeface="Futura Lt BT"/>
              </a:rPr>
              <a:t>in rural</a:t>
            </a:r>
            <a:r>
              <a:rPr sz="2000" spc="-30" dirty="0">
                <a:latin typeface="Futura Lt BT"/>
                <a:cs typeface="Futura Lt BT"/>
              </a:rPr>
              <a:t> </a:t>
            </a:r>
            <a:r>
              <a:rPr sz="2000" dirty="0">
                <a:latin typeface="Futura Lt BT"/>
                <a:cs typeface="Futura Lt BT"/>
              </a:rPr>
              <a:t>areas.</a:t>
            </a:r>
          </a:p>
          <a:p>
            <a:pPr>
              <a:lnSpc>
                <a:spcPct val="100000"/>
              </a:lnSpc>
              <a:spcBef>
                <a:spcPts val="40"/>
              </a:spcBef>
            </a:pPr>
            <a:endParaRPr sz="2050" dirty="0">
              <a:latin typeface="Times New Roman"/>
              <a:cs typeface="Times New Roman"/>
            </a:endParaRPr>
          </a:p>
          <a:p>
            <a:pPr algn="ctr">
              <a:lnSpc>
                <a:spcPct val="100000"/>
              </a:lnSpc>
            </a:pPr>
            <a:r>
              <a:rPr sz="2000" b="1" i="1" spc="-10" dirty="0">
                <a:latin typeface="Futura Hv BT"/>
                <a:cs typeface="Futura Hv BT"/>
              </a:rPr>
              <a:t>Strengthen </a:t>
            </a:r>
            <a:r>
              <a:rPr sz="2000" b="1" i="1" spc="-5" dirty="0">
                <a:latin typeface="Futura Hv BT"/>
                <a:cs typeface="Futura Hv BT"/>
              </a:rPr>
              <a:t>the </a:t>
            </a:r>
            <a:r>
              <a:rPr sz="2000" b="1" i="1" spc="-10" dirty="0">
                <a:latin typeface="Futura Hv BT"/>
                <a:cs typeface="Futura Hv BT"/>
              </a:rPr>
              <a:t>appeal </a:t>
            </a:r>
            <a:r>
              <a:rPr sz="2000" b="1" i="1" spc="-5" dirty="0">
                <a:latin typeface="Futura Hv BT"/>
                <a:cs typeface="Futura Hv BT"/>
              </a:rPr>
              <a:t>of </a:t>
            </a:r>
            <a:r>
              <a:rPr sz="2000" b="1" i="1" spc="-10" dirty="0">
                <a:latin typeface="Futura Hv BT"/>
                <a:cs typeface="Futura Hv BT"/>
              </a:rPr>
              <a:t>socializing</a:t>
            </a:r>
            <a:r>
              <a:rPr sz="2000" b="1" i="1" spc="20" dirty="0">
                <a:latin typeface="Futura Hv BT"/>
                <a:cs typeface="Futura Hv BT"/>
              </a:rPr>
              <a:t> </a:t>
            </a:r>
            <a:r>
              <a:rPr sz="2000" b="1" i="1" spc="-5" dirty="0">
                <a:latin typeface="Futura Hv BT"/>
                <a:cs typeface="Futura Hv BT"/>
              </a:rPr>
              <a:t>technologies</a:t>
            </a:r>
            <a:endParaRPr sz="2000" dirty="0">
              <a:latin typeface="Futura Hv BT"/>
              <a:cs typeface="Futura Hv BT"/>
            </a:endParaRPr>
          </a:p>
        </p:txBody>
      </p:sp>
      <p:sp>
        <p:nvSpPr>
          <p:cNvPr id="3" name="object 3"/>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pic>
        <p:nvPicPr>
          <p:cNvPr id="4" name="Picture 2" descr="C:\Users\techpedia\Downloads\1.jpg">
            <a:extLst>
              <a:ext uri="{FF2B5EF4-FFF2-40B4-BE49-F238E27FC236}">
                <a16:creationId xmlns:a16="http://schemas.microsoft.com/office/drawing/2014/main" xmlns="" id="{3D7F644F-C649-478F-AA60-AB8970C1439A}"/>
              </a:ext>
            </a:extLst>
          </p:cNvPr>
          <p:cNvPicPr>
            <a:picLocks noChangeAspect="1" noChangeArrowheads="1"/>
          </p:cNvPicPr>
          <p:nvPr/>
        </p:nvPicPr>
        <p:blipFill>
          <a:blip r:embed="rId2" cstate="print"/>
          <a:srcRect/>
          <a:stretch>
            <a:fillRect/>
          </a:stretch>
        </p:blipFill>
        <p:spPr bwMode="auto">
          <a:xfrm>
            <a:off x="469900" y="2028825"/>
            <a:ext cx="2954377" cy="2785556"/>
          </a:xfrm>
          <a:prstGeom prst="rect">
            <a:avLst/>
          </a:prstGeom>
          <a:ln>
            <a:noFill/>
          </a:ln>
          <a:effectLst>
            <a:outerShdw blurRad="292100" dist="139700" dir="2700000" algn="tl" rotWithShape="0">
              <a:srgbClr val="333333">
                <a:alpha val="65000"/>
              </a:srgbClr>
            </a:outerShdw>
          </a:effectLst>
        </p:spPr>
      </p:pic>
      <p:pic>
        <p:nvPicPr>
          <p:cNvPr id="5" name="Picture 4" descr="DSC08546">
            <a:extLst>
              <a:ext uri="{FF2B5EF4-FFF2-40B4-BE49-F238E27FC236}">
                <a16:creationId xmlns:a16="http://schemas.microsoft.com/office/drawing/2014/main" xmlns="" id="{FB9A2F2E-8A9A-4440-B9EF-E6FEA7E6B600}"/>
              </a:ext>
            </a:extLst>
          </p:cNvPr>
          <p:cNvPicPr>
            <a:picLocks noChangeAspect="1" noChangeArrowheads="1"/>
          </p:cNvPicPr>
          <p:nvPr/>
        </p:nvPicPr>
        <p:blipFill>
          <a:blip r:embed="rId3" cstate="print"/>
          <a:srcRect/>
          <a:stretch>
            <a:fillRect/>
          </a:stretch>
        </p:blipFill>
        <p:spPr bwMode="auto">
          <a:xfrm>
            <a:off x="3605212" y="2028825"/>
            <a:ext cx="2954377" cy="2785556"/>
          </a:xfrm>
          <a:prstGeom prst="rect">
            <a:avLst/>
          </a:prstGeom>
          <a:ln>
            <a:noFill/>
          </a:ln>
          <a:effectLst>
            <a:outerShdw blurRad="292100" dist="139700" dir="2700000" algn="tl" rotWithShape="0">
              <a:srgbClr val="333333">
                <a:alpha val="65000"/>
              </a:srgbClr>
            </a:outerShdw>
          </a:effectLst>
        </p:spPr>
      </p:pic>
      <p:pic>
        <p:nvPicPr>
          <p:cNvPr id="6" name="Picture 2" descr="H:\images of design thinking projects\182266712_200x150.jpg">
            <a:extLst>
              <a:ext uri="{FF2B5EF4-FFF2-40B4-BE49-F238E27FC236}">
                <a16:creationId xmlns:a16="http://schemas.microsoft.com/office/drawing/2014/main" xmlns="" id="{3F12122C-E069-4388-9E5D-599F8E67764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46766" y="2038996"/>
            <a:ext cx="3560754" cy="2785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75300" y="5737225"/>
            <a:ext cx="2701290" cy="635000"/>
          </a:xfrm>
          <a:prstGeom prst="rect">
            <a:avLst/>
          </a:prstGeom>
        </p:spPr>
        <p:txBody>
          <a:bodyPr vert="horz" wrap="square" lIns="0" tIns="12700" rIns="0" bIns="0" rtlCol="0">
            <a:spAutoFit/>
          </a:bodyPr>
          <a:lstStyle/>
          <a:p>
            <a:pPr>
              <a:lnSpc>
                <a:spcPct val="100000"/>
              </a:lnSpc>
              <a:spcBef>
                <a:spcPts val="100"/>
              </a:spcBef>
            </a:pPr>
            <a:r>
              <a:rPr sz="2000" spc="-5" dirty="0">
                <a:latin typeface="Futura Lt BT"/>
                <a:cs typeface="Futura Lt BT"/>
              </a:rPr>
              <a:t>Innovations...</a:t>
            </a:r>
            <a:endParaRPr sz="2000" dirty="0">
              <a:latin typeface="Futura Lt BT"/>
              <a:cs typeface="Futura Lt BT"/>
            </a:endParaRPr>
          </a:p>
          <a:p>
            <a:pPr>
              <a:lnSpc>
                <a:spcPct val="100000"/>
              </a:lnSpc>
            </a:pPr>
            <a:r>
              <a:rPr sz="2000" spc="-5" dirty="0">
                <a:latin typeface="Futura Lt BT"/>
                <a:cs typeface="Futura Lt BT"/>
              </a:rPr>
              <a:t>that take away </a:t>
            </a:r>
            <a:r>
              <a:rPr sz="2000" dirty="0">
                <a:latin typeface="Futura Lt BT"/>
                <a:cs typeface="Futura Lt BT"/>
              </a:rPr>
              <a:t>your</a:t>
            </a:r>
            <a:r>
              <a:rPr sz="2000" spc="-85" dirty="0">
                <a:latin typeface="Futura Lt BT"/>
                <a:cs typeface="Futura Lt BT"/>
              </a:rPr>
              <a:t> </a:t>
            </a:r>
            <a:r>
              <a:rPr sz="2000" dirty="0">
                <a:latin typeface="Futura Lt BT"/>
                <a:cs typeface="Futura Lt BT"/>
              </a:rPr>
              <a:t>pain!</a:t>
            </a:r>
          </a:p>
        </p:txBody>
      </p:sp>
      <p:sp>
        <p:nvSpPr>
          <p:cNvPr id="3" name="object 3"/>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pic>
        <p:nvPicPr>
          <p:cNvPr id="4" name="Picture 5" descr="H:\images of design thinking projects\Cynthia-wello-substitute.jpeg">
            <a:extLst>
              <a:ext uri="{FF2B5EF4-FFF2-40B4-BE49-F238E27FC236}">
                <a16:creationId xmlns:a16="http://schemas.microsoft.com/office/drawing/2014/main" xmlns="" id="{4C2225A3-5814-4E85-9292-D0307B027BD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446" y="920245"/>
            <a:ext cx="4698902" cy="311302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H:\images of design thinking projects\images (2).jpg">
            <a:extLst>
              <a:ext uri="{FF2B5EF4-FFF2-40B4-BE49-F238E27FC236}">
                <a16:creationId xmlns:a16="http://schemas.microsoft.com/office/drawing/2014/main" xmlns="" id="{884225C7-AD54-4F52-8ACC-4A49DA95949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9257" y="4291288"/>
            <a:ext cx="3127091" cy="208093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4" descr="H:\images of design thinking projects\13186_854900591241874_1326789241871210285_n.png">
            <a:extLst>
              <a:ext uri="{FF2B5EF4-FFF2-40B4-BE49-F238E27FC236}">
                <a16:creationId xmlns:a16="http://schemas.microsoft.com/office/drawing/2014/main" xmlns="" id="{80A8E5F5-06FD-4BEE-A36F-FE7634040ED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75300" y="920245"/>
            <a:ext cx="4157637" cy="415763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3300" y="5008805"/>
            <a:ext cx="2891155" cy="635000"/>
          </a:xfrm>
          <a:prstGeom prst="rect">
            <a:avLst/>
          </a:prstGeom>
        </p:spPr>
        <p:txBody>
          <a:bodyPr vert="horz" wrap="square" lIns="0" tIns="12700" rIns="0" bIns="0" rtlCol="0">
            <a:spAutoFit/>
          </a:bodyPr>
          <a:lstStyle/>
          <a:p>
            <a:pPr marL="12700" marR="5080">
              <a:lnSpc>
                <a:spcPct val="100000"/>
              </a:lnSpc>
              <a:spcBef>
                <a:spcPts val="100"/>
              </a:spcBef>
            </a:pPr>
            <a:r>
              <a:rPr sz="2000" spc="-5" dirty="0"/>
              <a:t>How </a:t>
            </a:r>
            <a:r>
              <a:rPr sz="2000" dirty="0"/>
              <a:t>to </a:t>
            </a:r>
            <a:r>
              <a:rPr sz="2000" spc="-5" dirty="0"/>
              <a:t>Develop an  Empathatic</a:t>
            </a:r>
            <a:r>
              <a:rPr sz="2000" spc="-90" dirty="0"/>
              <a:t> </a:t>
            </a:r>
            <a:r>
              <a:rPr sz="2000" dirty="0"/>
              <a:t>Approach?</a:t>
            </a:r>
            <a:endParaRPr sz="2000"/>
          </a:p>
        </p:txBody>
      </p:sp>
      <p:sp>
        <p:nvSpPr>
          <p:cNvPr id="3" name="object 3"/>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pic>
        <p:nvPicPr>
          <p:cNvPr id="3" name="Picture 2" descr="C:\Users\dell\Favorites\Desktop\qualitative-methods.jpg">
            <a:extLst>
              <a:ext uri="{FF2B5EF4-FFF2-40B4-BE49-F238E27FC236}">
                <a16:creationId xmlns:a16="http://schemas.microsoft.com/office/drawing/2014/main" xmlns="" id="{5DE411DB-5124-4996-8F95-041F35508EF2}"/>
              </a:ext>
            </a:extLst>
          </p:cNvPr>
          <p:cNvPicPr>
            <a:picLocks noChangeAspect="1" noChangeArrowheads="1"/>
          </p:cNvPicPr>
          <p:nvPr/>
        </p:nvPicPr>
        <p:blipFill rotWithShape="1">
          <a:blip r:embed="rId2" cstate="print">
            <a:duotone>
              <a:schemeClr val="accent6">
                <a:shade val="45000"/>
                <a:satMod val="135000"/>
              </a:schemeClr>
              <a:prstClr val="white"/>
            </a:duotone>
          </a:blip>
          <a:srcRect l="890" t="1296" b="1485"/>
          <a:stretch/>
        </p:blipFill>
        <p:spPr bwMode="auto">
          <a:xfrm>
            <a:off x="393699" y="1114425"/>
            <a:ext cx="9906001" cy="5715000"/>
          </a:xfrm>
          <a:prstGeom prst="rect">
            <a:avLst/>
          </a:prstGeom>
          <a:noFill/>
        </p:spPr>
      </p:pic>
      <p:sp>
        <p:nvSpPr>
          <p:cNvPr id="4" name="Rectangle 3">
            <a:extLst>
              <a:ext uri="{FF2B5EF4-FFF2-40B4-BE49-F238E27FC236}">
                <a16:creationId xmlns:a16="http://schemas.microsoft.com/office/drawing/2014/main" xmlns="" id="{4C453CB7-2322-477A-A774-259DC70223A6}"/>
              </a:ext>
            </a:extLst>
          </p:cNvPr>
          <p:cNvSpPr/>
          <p:nvPr/>
        </p:nvSpPr>
        <p:spPr>
          <a:xfrm>
            <a:off x="393699" y="581025"/>
            <a:ext cx="3276601"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5" name="Rectangle 4">
            <a:extLst>
              <a:ext uri="{FF2B5EF4-FFF2-40B4-BE49-F238E27FC236}">
                <a16:creationId xmlns:a16="http://schemas.microsoft.com/office/drawing/2014/main" xmlns="" id="{1C5CCAFE-2446-4820-8710-9327DF0AFD38}"/>
              </a:ext>
            </a:extLst>
          </p:cNvPr>
          <p:cNvSpPr/>
          <p:nvPr/>
        </p:nvSpPr>
        <p:spPr>
          <a:xfrm rot="16200000">
            <a:off x="7394833" y="3638291"/>
            <a:ext cx="6019801" cy="362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p>
        </p:txBody>
      </p:sp>
      <p:sp>
        <p:nvSpPr>
          <p:cNvPr id="6" name="object 2">
            <a:extLst>
              <a:ext uri="{FF2B5EF4-FFF2-40B4-BE49-F238E27FC236}">
                <a16:creationId xmlns:a16="http://schemas.microsoft.com/office/drawing/2014/main" xmlns="" id="{7F20C3D0-6FB5-4B18-AC8A-863788E3E630}"/>
              </a:ext>
            </a:extLst>
          </p:cNvPr>
          <p:cNvSpPr txBox="1">
            <a:spLocks/>
          </p:cNvSpPr>
          <p:nvPr/>
        </p:nvSpPr>
        <p:spPr>
          <a:xfrm>
            <a:off x="2046058" y="322285"/>
            <a:ext cx="6600190" cy="330200"/>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sz="2000" kern="0" spc="-5" dirty="0">
                <a:solidFill>
                  <a:srgbClr val="000000"/>
                </a:solidFill>
                <a:latin typeface="Futura Hv BT"/>
                <a:cs typeface="Futura Hv BT"/>
              </a:rPr>
              <a:t>QUALITATIVE RESEARCH METHODS AND GENRES</a:t>
            </a:r>
            <a:endParaRPr lang="en-US" sz="2000" kern="0" dirty="0">
              <a:solidFill>
                <a:sysClr val="windowText" lastClr="000000"/>
              </a:solidFill>
              <a:latin typeface="Futura Hv BT"/>
              <a:cs typeface="Futura Hv B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3444240" cy="7560309"/>
          </a:xfrm>
          <a:custGeom>
            <a:avLst/>
            <a:gdLst/>
            <a:ahLst/>
            <a:cxnLst/>
            <a:rect l="l" t="t" r="r" b="b"/>
            <a:pathLst>
              <a:path w="3444240" h="7560309">
                <a:moveTo>
                  <a:pt x="0" y="7559992"/>
                </a:moveTo>
                <a:lnTo>
                  <a:pt x="3443998" y="7559992"/>
                </a:lnTo>
                <a:lnTo>
                  <a:pt x="3443998" y="0"/>
                </a:lnTo>
                <a:lnTo>
                  <a:pt x="0" y="0"/>
                </a:lnTo>
                <a:lnTo>
                  <a:pt x="0" y="7559992"/>
                </a:lnTo>
                <a:close/>
              </a:path>
            </a:pathLst>
          </a:custGeom>
          <a:solidFill>
            <a:srgbClr val="ED8422"/>
          </a:solidFill>
        </p:spPr>
        <p:txBody>
          <a:bodyPr wrap="square" lIns="0" tIns="0" rIns="0" bIns="0" rtlCol="0"/>
          <a:lstStyle/>
          <a:p>
            <a:endParaRPr/>
          </a:p>
        </p:txBody>
      </p:sp>
      <p:sp>
        <p:nvSpPr>
          <p:cNvPr id="3" name="object 3"/>
          <p:cNvSpPr txBox="1">
            <a:spLocks noGrp="1"/>
          </p:cNvSpPr>
          <p:nvPr>
            <p:ph type="title"/>
          </p:nvPr>
        </p:nvSpPr>
        <p:spPr>
          <a:xfrm>
            <a:off x="339474" y="162055"/>
            <a:ext cx="2479040" cy="1397000"/>
          </a:xfrm>
          <a:prstGeom prst="rect">
            <a:avLst/>
          </a:prstGeom>
        </p:spPr>
        <p:txBody>
          <a:bodyPr vert="horz" wrap="square" lIns="0" tIns="12700" rIns="0" bIns="0" rtlCol="0">
            <a:spAutoFit/>
          </a:bodyPr>
          <a:lstStyle/>
          <a:p>
            <a:pPr marL="12700" marR="5080">
              <a:lnSpc>
                <a:spcPct val="100000"/>
              </a:lnSpc>
              <a:spcBef>
                <a:spcPts val="100"/>
              </a:spcBef>
            </a:pPr>
            <a:r>
              <a:rPr spc="-5" dirty="0"/>
              <a:t>Ethnographic  Research  </a:t>
            </a:r>
            <a:r>
              <a:rPr dirty="0"/>
              <a:t>methods</a:t>
            </a:r>
          </a:p>
        </p:txBody>
      </p:sp>
      <p:sp>
        <p:nvSpPr>
          <p:cNvPr id="10" name="object 10"/>
          <p:cNvSpPr txBox="1">
            <a:spLocks noGrp="1"/>
          </p:cNvSpPr>
          <p:nvPr>
            <p:ph type="ftr" sz="quarter" idx="5"/>
          </p:nvPr>
        </p:nvSpPr>
        <p:spPr>
          <a:prstGeom prst="rect">
            <a:avLst/>
          </a:prstGeom>
        </p:spPr>
        <p:txBody>
          <a:bodyPr vert="horz" wrap="square" lIns="0" tIns="8890" rIns="0" bIns="0" rtlCol="0">
            <a:spAutoFit/>
          </a:bodyPr>
          <a:lstStyle/>
          <a:p>
            <a:pPr marL="12700">
              <a:lnSpc>
                <a:spcPct val="100000"/>
              </a:lnSpc>
              <a:spcBef>
                <a:spcPts val="70"/>
              </a:spcBef>
            </a:pPr>
            <a:r>
              <a:rPr dirty="0"/>
              <a:t>© </a:t>
            </a:r>
            <a:r>
              <a:rPr spc="-5" dirty="0"/>
              <a:t>All </a:t>
            </a:r>
            <a:r>
              <a:rPr dirty="0"/>
              <a:t>rights reserved. </a:t>
            </a:r>
            <a:r>
              <a:rPr spc="-5" dirty="0"/>
              <a:t>2019. Innovation </a:t>
            </a:r>
            <a:r>
              <a:rPr dirty="0"/>
              <a:t>&amp; </a:t>
            </a:r>
            <a:r>
              <a:rPr spc="-10" dirty="0"/>
              <a:t>Research Foundation</a:t>
            </a:r>
            <a:r>
              <a:rPr spc="-30" dirty="0"/>
              <a:t> </a:t>
            </a:r>
            <a:r>
              <a:rPr dirty="0"/>
              <a:t>(IRF)</a:t>
            </a:r>
          </a:p>
        </p:txBody>
      </p:sp>
      <p:sp>
        <p:nvSpPr>
          <p:cNvPr id="4" name="object 4"/>
          <p:cNvSpPr txBox="1"/>
          <p:nvPr/>
        </p:nvSpPr>
        <p:spPr>
          <a:xfrm>
            <a:off x="3611299" y="178285"/>
            <a:ext cx="2256155" cy="330200"/>
          </a:xfrm>
          <a:prstGeom prst="rect">
            <a:avLst/>
          </a:prstGeom>
        </p:spPr>
        <p:txBody>
          <a:bodyPr vert="horz" wrap="square" lIns="0" tIns="12700" rIns="0" bIns="0" rtlCol="0">
            <a:spAutoFit/>
          </a:bodyPr>
          <a:lstStyle/>
          <a:p>
            <a:pPr marL="12700">
              <a:lnSpc>
                <a:spcPct val="100000"/>
              </a:lnSpc>
              <a:spcBef>
                <a:spcPts val="100"/>
              </a:spcBef>
            </a:pPr>
            <a:r>
              <a:rPr sz="2000" b="1" i="1" spc="-5" dirty="0">
                <a:latin typeface="Futura Hv BT"/>
                <a:cs typeface="Futura Hv BT"/>
              </a:rPr>
              <a:t>What is</a:t>
            </a:r>
            <a:r>
              <a:rPr sz="2000" b="1" i="1" spc="-50" dirty="0">
                <a:latin typeface="Futura Hv BT"/>
                <a:cs typeface="Futura Hv BT"/>
              </a:rPr>
              <a:t> </a:t>
            </a:r>
            <a:r>
              <a:rPr sz="2000" b="1" i="1" spc="-5" dirty="0">
                <a:latin typeface="Futura Hv BT"/>
                <a:cs typeface="Futura Hv BT"/>
              </a:rPr>
              <a:t>fieldwork?</a:t>
            </a:r>
            <a:endParaRPr sz="2000">
              <a:latin typeface="Futura Hv BT"/>
              <a:cs typeface="Futura Hv BT"/>
            </a:endParaRPr>
          </a:p>
        </p:txBody>
      </p:sp>
      <p:sp>
        <p:nvSpPr>
          <p:cNvPr id="5" name="object 5"/>
          <p:cNvSpPr txBox="1"/>
          <p:nvPr/>
        </p:nvSpPr>
        <p:spPr>
          <a:xfrm>
            <a:off x="3611299" y="787885"/>
            <a:ext cx="3445510" cy="24638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Ethnographic </a:t>
            </a:r>
            <a:r>
              <a:rPr sz="2000" dirty="0">
                <a:latin typeface="Futura Lt BT"/>
                <a:cs typeface="Futura Lt BT"/>
              </a:rPr>
              <a:t>fieldwork </a:t>
            </a:r>
            <a:r>
              <a:rPr sz="2000" spc="-5" dirty="0">
                <a:latin typeface="Futura Lt BT"/>
                <a:cs typeface="Futura Lt BT"/>
              </a:rPr>
              <a:t>entails  the extended </a:t>
            </a:r>
            <a:r>
              <a:rPr sz="2000" dirty="0">
                <a:latin typeface="Futura Lt BT"/>
                <a:cs typeface="Futura Lt BT"/>
              </a:rPr>
              <a:t>residence </a:t>
            </a:r>
            <a:r>
              <a:rPr sz="2000" spc="-5" dirty="0">
                <a:latin typeface="Futura Lt BT"/>
                <a:cs typeface="Futura Lt BT"/>
              </a:rPr>
              <a:t>of the  </a:t>
            </a:r>
            <a:r>
              <a:rPr sz="2000" dirty="0">
                <a:latin typeface="Futura Lt BT"/>
                <a:cs typeface="Futura Lt BT"/>
              </a:rPr>
              <a:t>researcher in a field setting  </a:t>
            </a:r>
            <a:r>
              <a:rPr sz="2000" spc="-10" dirty="0">
                <a:latin typeface="Futura Lt BT"/>
                <a:cs typeface="Futura Lt BT"/>
              </a:rPr>
              <a:t>(e.g., </a:t>
            </a:r>
            <a:r>
              <a:rPr sz="2000" spc="-25" dirty="0">
                <a:latin typeface="Futura Lt BT"/>
                <a:cs typeface="Futura Lt BT"/>
              </a:rPr>
              <a:t>community, </a:t>
            </a:r>
            <a:r>
              <a:rPr sz="2000" dirty="0">
                <a:latin typeface="Futura Lt BT"/>
                <a:cs typeface="Futura Lt BT"/>
              </a:rPr>
              <a:t>village,  institution), </a:t>
            </a:r>
            <a:r>
              <a:rPr sz="2000" spc="-5" dirty="0">
                <a:latin typeface="Futura Lt BT"/>
                <a:cs typeface="Futura Lt BT"/>
              </a:rPr>
              <a:t>participating and  observing the daily activities and  behavior of the people </a:t>
            </a:r>
            <a:r>
              <a:rPr sz="2000" dirty="0">
                <a:latin typeface="Futura Lt BT"/>
                <a:cs typeface="Futura Lt BT"/>
              </a:rPr>
              <a:t>where  research is </a:t>
            </a:r>
            <a:r>
              <a:rPr sz="2000" spc="-5" dirty="0">
                <a:latin typeface="Futura Lt BT"/>
                <a:cs typeface="Futura Lt BT"/>
              </a:rPr>
              <a:t>carried</a:t>
            </a:r>
            <a:r>
              <a:rPr sz="2000" spc="-30" dirty="0">
                <a:latin typeface="Futura Lt BT"/>
                <a:cs typeface="Futura Lt BT"/>
              </a:rPr>
              <a:t> </a:t>
            </a:r>
            <a:r>
              <a:rPr sz="2000" spc="-5" dirty="0">
                <a:latin typeface="Futura Lt BT"/>
                <a:cs typeface="Futura Lt BT"/>
              </a:rPr>
              <a:t>out.</a:t>
            </a:r>
            <a:endParaRPr sz="2000">
              <a:latin typeface="Futura Lt BT"/>
              <a:cs typeface="Futura Lt BT"/>
            </a:endParaRPr>
          </a:p>
        </p:txBody>
      </p:sp>
      <p:sp>
        <p:nvSpPr>
          <p:cNvPr id="6" name="object 6"/>
          <p:cNvSpPr txBox="1"/>
          <p:nvPr/>
        </p:nvSpPr>
        <p:spPr>
          <a:xfrm>
            <a:off x="3611299" y="3796261"/>
            <a:ext cx="2286000" cy="635000"/>
          </a:xfrm>
          <a:prstGeom prst="rect">
            <a:avLst/>
          </a:prstGeom>
        </p:spPr>
        <p:txBody>
          <a:bodyPr vert="horz" wrap="square" lIns="0" tIns="12700" rIns="0" bIns="0" rtlCol="0">
            <a:spAutoFit/>
          </a:bodyPr>
          <a:lstStyle/>
          <a:p>
            <a:pPr marL="12700" marR="5080">
              <a:lnSpc>
                <a:spcPct val="100000"/>
              </a:lnSpc>
              <a:spcBef>
                <a:spcPts val="100"/>
              </a:spcBef>
            </a:pPr>
            <a:r>
              <a:rPr sz="2000" b="1" i="1" spc="-5" dirty="0">
                <a:latin typeface="Futura Hv BT"/>
                <a:cs typeface="Futura Hv BT"/>
              </a:rPr>
              <a:t>What is </a:t>
            </a:r>
            <a:r>
              <a:rPr sz="2000" b="1" i="1" spc="-10" dirty="0">
                <a:latin typeface="Futura Hv BT"/>
                <a:cs typeface="Futura Hv BT"/>
              </a:rPr>
              <a:t>participant  </a:t>
            </a:r>
            <a:r>
              <a:rPr sz="2000" b="1" i="1" spc="-5" dirty="0">
                <a:latin typeface="Futura Hv BT"/>
                <a:cs typeface="Futura Hv BT"/>
              </a:rPr>
              <a:t>observation?</a:t>
            </a:r>
            <a:endParaRPr sz="2000">
              <a:latin typeface="Futura Hv BT"/>
              <a:cs typeface="Futura Hv BT"/>
            </a:endParaRPr>
          </a:p>
        </p:txBody>
      </p:sp>
      <p:sp>
        <p:nvSpPr>
          <p:cNvPr id="7" name="object 7"/>
          <p:cNvSpPr txBox="1"/>
          <p:nvPr/>
        </p:nvSpPr>
        <p:spPr>
          <a:xfrm>
            <a:off x="3611299" y="4710661"/>
            <a:ext cx="3438525" cy="24638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In </a:t>
            </a:r>
            <a:r>
              <a:rPr sz="2000" dirty="0">
                <a:latin typeface="Futura Lt BT"/>
                <a:cs typeface="Futura Lt BT"/>
              </a:rPr>
              <a:t>PO </a:t>
            </a:r>
            <a:r>
              <a:rPr sz="2000" spc="-5" dirty="0">
                <a:latin typeface="Futura Lt BT"/>
                <a:cs typeface="Futura Lt BT"/>
              </a:rPr>
              <a:t>the </a:t>
            </a:r>
            <a:r>
              <a:rPr sz="2000" dirty="0">
                <a:latin typeface="Futura Lt BT"/>
                <a:cs typeface="Futura Lt BT"/>
              </a:rPr>
              <a:t>researcher shares </a:t>
            </a:r>
            <a:r>
              <a:rPr sz="2000" spc="-5" dirty="0">
                <a:latin typeface="Futura Lt BT"/>
                <a:cs typeface="Futura Lt BT"/>
              </a:rPr>
              <a:t>as  </a:t>
            </a:r>
            <a:r>
              <a:rPr sz="2000" dirty="0">
                <a:latin typeface="Futura Lt BT"/>
                <a:cs typeface="Futura Lt BT"/>
              </a:rPr>
              <a:t>intimately </a:t>
            </a:r>
            <a:r>
              <a:rPr sz="2000" spc="-5" dirty="0">
                <a:latin typeface="Futura Lt BT"/>
                <a:cs typeface="Futura Lt BT"/>
              </a:rPr>
              <a:t>as possible </a:t>
            </a:r>
            <a:r>
              <a:rPr sz="2000" dirty="0">
                <a:latin typeface="Futura Lt BT"/>
                <a:cs typeface="Futura Lt BT"/>
              </a:rPr>
              <a:t>in </a:t>
            </a:r>
            <a:r>
              <a:rPr sz="2000" spc="-5" dirty="0">
                <a:latin typeface="Futura Lt BT"/>
                <a:cs typeface="Futura Lt BT"/>
              </a:rPr>
              <a:t>the</a:t>
            </a:r>
            <a:r>
              <a:rPr sz="2000" spc="-100" dirty="0">
                <a:latin typeface="Futura Lt BT"/>
                <a:cs typeface="Futura Lt BT"/>
              </a:rPr>
              <a:t> </a:t>
            </a:r>
            <a:r>
              <a:rPr sz="2000" dirty="0">
                <a:latin typeface="Futura Lt BT"/>
                <a:cs typeface="Futura Lt BT"/>
              </a:rPr>
              <a:t>field  </a:t>
            </a:r>
            <a:r>
              <a:rPr sz="2000" spc="-5" dirty="0">
                <a:latin typeface="Futura Lt BT"/>
                <a:cs typeface="Futura Lt BT"/>
              </a:rPr>
              <a:t>and activities of the </a:t>
            </a:r>
            <a:r>
              <a:rPr sz="2000" dirty="0">
                <a:latin typeface="Futura Lt BT"/>
                <a:cs typeface="Futura Lt BT"/>
              </a:rPr>
              <a:t>setting  under </a:t>
            </a:r>
            <a:r>
              <a:rPr sz="2000" spc="-30" dirty="0">
                <a:latin typeface="Futura Lt BT"/>
                <a:cs typeface="Futura Lt BT"/>
              </a:rPr>
              <a:t>study. </a:t>
            </a:r>
            <a:r>
              <a:rPr sz="2000" spc="-5" dirty="0">
                <a:latin typeface="Futura Lt BT"/>
                <a:cs typeface="Futura Lt BT"/>
              </a:rPr>
              <a:t>This entails </a:t>
            </a:r>
            <a:r>
              <a:rPr sz="2000" dirty="0">
                <a:latin typeface="Futura Lt BT"/>
                <a:cs typeface="Futura Lt BT"/>
              </a:rPr>
              <a:t>an  </a:t>
            </a:r>
            <a:r>
              <a:rPr sz="2000" spc="-5" dirty="0">
                <a:latin typeface="Futura Lt BT"/>
                <a:cs typeface="Futura Lt BT"/>
              </a:rPr>
              <a:t>extended </a:t>
            </a:r>
            <a:r>
              <a:rPr sz="2000" dirty="0">
                <a:latin typeface="Futura Lt BT"/>
                <a:cs typeface="Futura Lt BT"/>
              </a:rPr>
              <a:t>residence</a:t>
            </a:r>
            <a:r>
              <a:rPr sz="2000" spc="-20" dirty="0">
                <a:latin typeface="Futura Lt BT"/>
                <a:cs typeface="Futura Lt BT"/>
              </a:rPr>
              <a:t> </a:t>
            </a:r>
            <a:r>
              <a:rPr sz="2000" dirty="0">
                <a:latin typeface="Futura Lt BT"/>
                <a:cs typeface="Futura Lt BT"/>
              </a:rPr>
              <a:t>period.</a:t>
            </a:r>
            <a:endParaRPr sz="2000">
              <a:latin typeface="Futura Lt BT"/>
              <a:cs typeface="Futura Lt BT"/>
            </a:endParaRPr>
          </a:p>
          <a:p>
            <a:pPr marL="12700" marR="347980">
              <a:lnSpc>
                <a:spcPct val="100000"/>
              </a:lnSpc>
            </a:pPr>
            <a:r>
              <a:rPr sz="2000" spc="-5" dirty="0">
                <a:latin typeface="Futura Lt BT"/>
                <a:cs typeface="Futura Lt BT"/>
              </a:rPr>
              <a:t>The purpose </a:t>
            </a:r>
            <a:r>
              <a:rPr sz="2000" dirty="0">
                <a:latin typeface="Futura Lt BT"/>
                <a:cs typeface="Futura Lt BT"/>
              </a:rPr>
              <a:t>is </a:t>
            </a:r>
            <a:r>
              <a:rPr sz="2000" spc="-5" dirty="0">
                <a:latin typeface="Futura Lt BT"/>
                <a:cs typeface="Futura Lt BT"/>
              </a:rPr>
              <a:t>to develop an  </a:t>
            </a:r>
            <a:r>
              <a:rPr sz="2000" spc="5" dirty="0">
                <a:latin typeface="Futura Lt BT"/>
                <a:cs typeface="Futura Lt BT"/>
              </a:rPr>
              <a:t>insider’s </a:t>
            </a:r>
            <a:r>
              <a:rPr sz="2000" dirty="0">
                <a:latin typeface="Futura Lt BT"/>
                <a:cs typeface="Futura Lt BT"/>
              </a:rPr>
              <a:t>view </a:t>
            </a:r>
            <a:r>
              <a:rPr sz="2000" spc="-5" dirty="0">
                <a:latin typeface="Futura Lt BT"/>
                <a:cs typeface="Futura Lt BT"/>
              </a:rPr>
              <a:t>of </a:t>
            </a:r>
            <a:r>
              <a:rPr sz="2000" dirty="0">
                <a:latin typeface="Futura Lt BT"/>
                <a:cs typeface="Futura Lt BT"/>
              </a:rPr>
              <a:t>what is  </a:t>
            </a:r>
            <a:r>
              <a:rPr sz="2000" spc="-5" dirty="0">
                <a:latin typeface="Futura Lt BT"/>
                <a:cs typeface="Futura Lt BT"/>
              </a:rPr>
              <a:t>happening.</a:t>
            </a:r>
            <a:endParaRPr sz="2000">
              <a:latin typeface="Futura Lt BT"/>
              <a:cs typeface="Futura Lt BT"/>
            </a:endParaRPr>
          </a:p>
        </p:txBody>
      </p:sp>
      <p:sp>
        <p:nvSpPr>
          <p:cNvPr id="8" name="object 8"/>
          <p:cNvSpPr txBox="1"/>
          <p:nvPr/>
        </p:nvSpPr>
        <p:spPr>
          <a:xfrm>
            <a:off x="7235371" y="3814295"/>
            <a:ext cx="2920365" cy="635000"/>
          </a:xfrm>
          <a:prstGeom prst="rect">
            <a:avLst/>
          </a:prstGeom>
        </p:spPr>
        <p:txBody>
          <a:bodyPr vert="horz" wrap="square" lIns="0" tIns="12700" rIns="0" bIns="0" rtlCol="0">
            <a:spAutoFit/>
          </a:bodyPr>
          <a:lstStyle/>
          <a:p>
            <a:pPr marL="12700" marR="5080">
              <a:lnSpc>
                <a:spcPct val="100000"/>
              </a:lnSpc>
              <a:spcBef>
                <a:spcPts val="100"/>
              </a:spcBef>
            </a:pPr>
            <a:r>
              <a:rPr sz="2000" b="1" i="1" spc="-5" dirty="0">
                <a:latin typeface="Futura Hv BT"/>
                <a:cs typeface="Futura Hv BT"/>
              </a:rPr>
              <a:t>Who are </a:t>
            </a:r>
            <a:r>
              <a:rPr sz="2000" b="1" i="1" spc="-30" dirty="0">
                <a:latin typeface="Futura Hv BT"/>
                <a:cs typeface="Futura Hv BT"/>
              </a:rPr>
              <a:t>Key </a:t>
            </a:r>
            <a:r>
              <a:rPr sz="2000" b="1" i="1" spc="-10" dirty="0">
                <a:latin typeface="Futura Hv BT"/>
                <a:cs typeface="Futura Hv BT"/>
              </a:rPr>
              <a:t>Informants  </a:t>
            </a:r>
            <a:r>
              <a:rPr sz="2000" b="1" i="1" dirty="0">
                <a:latin typeface="Futura Hv BT"/>
                <a:cs typeface="Futura Hv BT"/>
              </a:rPr>
              <a:t>(K.I.)?</a:t>
            </a:r>
            <a:endParaRPr sz="2000">
              <a:latin typeface="Futura Hv BT"/>
              <a:cs typeface="Futura Hv BT"/>
            </a:endParaRPr>
          </a:p>
        </p:txBody>
      </p:sp>
      <p:sp>
        <p:nvSpPr>
          <p:cNvPr id="9" name="object 9"/>
          <p:cNvSpPr txBox="1"/>
          <p:nvPr/>
        </p:nvSpPr>
        <p:spPr>
          <a:xfrm>
            <a:off x="7235371" y="4728695"/>
            <a:ext cx="3034665" cy="215900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Futura Lt BT"/>
                <a:cs typeface="Futura Lt BT"/>
              </a:rPr>
              <a:t>K.I. </a:t>
            </a:r>
            <a:r>
              <a:rPr sz="2000" spc="-5" dirty="0">
                <a:latin typeface="Futura Lt BT"/>
                <a:cs typeface="Futura Lt BT"/>
              </a:rPr>
              <a:t>Are the </a:t>
            </a:r>
            <a:r>
              <a:rPr sz="2000" dirty="0">
                <a:latin typeface="Futura Lt BT"/>
                <a:cs typeface="Futura Lt BT"/>
              </a:rPr>
              <a:t>knowledgeable  </a:t>
            </a:r>
            <a:r>
              <a:rPr sz="2000" spc="-5" dirty="0">
                <a:latin typeface="Futura Lt BT"/>
                <a:cs typeface="Futura Lt BT"/>
              </a:rPr>
              <a:t>persons </a:t>
            </a:r>
            <a:r>
              <a:rPr sz="2000" dirty="0">
                <a:latin typeface="Futura Lt BT"/>
                <a:cs typeface="Futura Lt BT"/>
              </a:rPr>
              <a:t>who </a:t>
            </a:r>
            <a:r>
              <a:rPr sz="2000" spc="-5" dirty="0">
                <a:latin typeface="Futura Lt BT"/>
                <a:cs typeface="Futura Lt BT"/>
              </a:rPr>
              <a:t>are considered  as authorities pertaining to  the </a:t>
            </a:r>
            <a:r>
              <a:rPr sz="2000" dirty="0">
                <a:latin typeface="Futura Lt BT"/>
                <a:cs typeface="Futura Lt BT"/>
              </a:rPr>
              <a:t>history </a:t>
            </a:r>
            <a:r>
              <a:rPr sz="2000" spc="-5" dirty="0">
                <a:latin typeface="Futura Lt BT"/>
                <a:cs typeface="Futura Lt BT"/>
              </a:rPr>
              <a:t>and culture of the  community/institution/place.  </a:t>
            </a:r>
            <a:r>
              <a:rPr sz="2000" dirty="0">
                <a:latin typeface="Futura Lt BT"/>
                <a:cs typeface="Futura Lt BT"/>
              </a:rPr>
              <a:t>(selection, rapport, </a:t>
            </a:r>
            <a:r>
              <a:rPr sz="2000" spc="-5" dirty="0">
                <a:latin typeface="Futura Lt BT"/>
                <a:cs typeface="Futura Lt BT"/>
              </a:rPr>
              <a:t>marginal  </a:t>
            </a:r>
            <a:r>
              <a:rPr sz="2000" dirty="0">
                <a:latin typeface="Futura Lt BT"/>
                <a:cs typeface="Futura Lt BT"/>
              </a:rPr>
              <a:t>people)</a:t>
            </a:r>
            <a:endParaRPr sz="2000">
              <a:latin typeface="Futura Lt BT"/>
              <a:cs typeface="Futura Lt BT"/>
            </a:endParaRPr>
          </a:p>
        </p:txBody>
      </p:sp>
      <p:pic>
        <p:nvPicPr>
          <p:cNvPr id="11" name="Picture 2">
            <a:extLst>
              <a:ext uri="{FF2B5EF4-FFF2-40B4-BE49-F238E27FC236}">
                <a16:creationId xmlns:a16="http://schemas.microsoft.com/office/drawing/2014/main" xmlns="" id="{4FD50D4D-ECCF-41D5-BCC8-411412A0D727}"/>
              </a:ext>
            </a:extLst>
          </p:cNvPr>
          <p:cNvPicPr>
            <a:picLocks noChangeAspect="1" noChangeArrowheads="1"/>
          </p:cNvPicPr>
          <p:nvPr/>
        </p:nvPicPr>
        <p:blipFill rotWithShape="1">
          <a:blip r:embed="rId2" cstate="print"/>
          <a:srcRect l="48062" t="15646" r="17545" b="36086"/>
          <a:stretch/>
        </p:blipFill>
        <p:spPr bwMode="auto">
          <a:xfrm>
            <a:off x="7223868" y="1109712"/>
            <a:ext cx="3315101" cy="2141973"/>
          </a:xfrm>
          <a:prstGeom prst="rect">
            <a:avLst/>
          </a:prstGeom>
          <a:noFill/>
          <a:ln w="9525">
            <a:noFill/>
            <a:miter lim="800000"/>
            <a:headEnd/>
            <a:tailEnd/>
          </a:ln>
        </p:spPr>
      </p:pic>
      <p:pic>
        <p:nvPicPr>
          <p:cNvPr id="13" name="Picture 12">
            <a:extLst>
              <a:ext uri="{FF2B5EF4-FFF2-40B4-BE49-F238E27FC236}">
                <a16:creationId xmlns:a16="http://schemas.microsoft.com/office/drawing/2014/main" xmlns="" id="{A3610727-F555-4EB1-AC2F-69FCEF884C1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80113" y="112933"/>
            <a:ext cx="751245" cy="8683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TM10001103[[fn=Headlines]]</Template>
  <TotalTime>4627</TotalTime>
  <Words>1382</Words>
  <Application>Microsoft Office PowerPoint</Application>
  <PresentationFormat>Custom</PresentationFormat>
  <Paragraphs>138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 Empathy (Deep Insights)</vt:lpstr>
      <vt:lpstr>EMPATHY</vt:lpstr>
      <vt:lpstr>Slide 3</vt:lpstr>
      <vt:lpstr>To build Empathy,</vt:lpstr>
      <vt:lpstr>Slide 5</vt:lpstr>
      <vt:lpstr>Slide 6</vt:lpstr>
      <vt:lpstr>How to Develop an  Empathatic Approach?</vt:lpstr>
      <vt:lpstr>Slide 8</vt:lpstr>
      <vt:lpstr>Ethnographic  Research  methods</vt:lpstr>
      <vt:lpstr>Recording  Observations</vt:lpstr>
      <vt:lpstr>In-Depth  Interviewing</vt:lpstr>
      <vt:lpstr>Three  General  Categories of  Interviews</vt:lpstr>
      <vt:lpstr>Types/Stages  of Field Notes</vt:lpstr>
      <vt:lpstr>Slide 14</vt:lpstr>
      <vt:lpstr>Flims, Vidoes and Photographs have a long history in  anthropology, called vusual anthropology, or film ethnography.  It relies on film and photograohs to capture the daily life of  group under study.</vt:lpstr>
      <vt:lpstr>Creating the  Questionnaire  using...</vt:lpstr>
      <vt:lpstr>Documenting</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credit course</dc:title>
  <dc:creator>XDS</dc:creator>
  <cp:lastModifiedBy>XDS</cp:lastModifiedBy>
  <cp:revision>293</cp:revision>
  <dcterms:created xsi:type="dcterms:W3CDTF">2019-06-08T10:59:01Z</dcterms:created>
  <dcterms:modified xsi:type="dcterms:W3CDTF">2019-11-29T07:02:01Z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2019-06-08T00:00:00Z</vt:filetime>
  </property>
  <property fmtid="{D5CDD505-2E9C-101B-9397-08002B2CF9AE}" pid="3" name="Creator">
    <vt:lpwstr>Adobe InDesign 14.0 (Windows)</vt:lpwstr>
  </property>
  <property fmtid="{D5CDD505-2E9C-101B-9397-08002B2CF9AE}" pid="4" name="LastSaved">
    <vt:filetime>2019-06-08T00:00:00Z</vt:filetime>
  </property>
</Properties>
</file>