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7" r:id="rId1"/>
  </p:sldMasterIdLst>
  <p:notesMasterIdLst>
    <p:notesMasterId r:id="rId7"/>
  </p:notesMasterIdLst>
  <p:sldIdLst>
    <p:sldId id="385" r:id="rId2"/>
    <p:sldId id="263" r:id="rId3"/>
    <p:sldId id="294" r:id="rId4"/>
    <p:sldId id="275" r:id="rId5"/>
    <p:sldId id="403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93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11EAE-5731-8547-A6A9-9A01B09F130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CD887-E92F-A549-9D35-3C4FFB421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D887-E92F-A549-9D35-3C4FFB421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8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D887-E92F-A549-9D35-3C4FFB421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4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2613C-99B3-45FF-9323-EB8FCDE7F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DBE304-540B-422B-A468-888639C66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87F44-97FC-4037-AD92-D227F446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061D37-C587-439D-B173-00F9DBB5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1EAB0F-10DE-445A-A047-16C1FAA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9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D2D4B-BC39-455B-B169-41BBCB16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C77CE5-9AB3-4806-8D74-0CE7D6FCE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E092F-7E57-47DC-AFC1-9FE737B8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1E6088-B1A8-415A-B581-A55D69D4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8B55C8-6C8D-46B2-A5E8-DE837CB2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724D2C-A900-4AE4-AC2C-C12AA77AD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F6B74C-0703-4DFA-857C-52ADB0C5C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65B32-85ED-46E5-A1AA-EA8B5957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110302-3417-4226-9CB0-1532F367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8127A8-6487-45C4-866D-40535D9F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270C1-AED8-436D-8A01-3275AACA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71AB1C-C20E-47B9-AE1A-BC1F2E6B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2B2C0C-B773-481C-8DF0-5DD1650E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7B9E76-CEB6-4201-9B5D-ED70BA1B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A23255-43FE-4D42-A504-E3479E97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9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78B47-5E1D-436A-BF2F-1804A9B0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BB2ECF-E765-4A8E-9A18-C58180CE0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15AB6B-740A-46ED-AE52-5ED5010B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F26CD9-6703-4AA3-A880-96FC872D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33247-DD25-4BE2-87CC-0FEB27EB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2D537-FC53-4E51-9303-DB2C0E5E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6941B2-7CAB-42A9-AA61-84D12E9DA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36B3D-AB97-4295-8B4A-B2A9F8352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4775CA-D4A8-40AE-A6D1-B42B23EB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F51BAD-8A44-46AB-9E3F-CC5FD3E5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D2F4A7-6807-44A6-947A-7BA3AA2F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FFAD8-2635-4829-A590-34626EC0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57E047-483C-4DB6-9149-D3BFF0FE9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4599AE-B767-4798-BF03-9EF96C70D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F26AAC-B93B-4F2C-B4A6-0B3FD9A95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D090D1-4552-43F7-BB34-4658A429F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F97AF8-C5C2-42F9-96D6-90C1B86C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87EF17-E1CD-40F9-BEAF-CC53E5EA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A385C1-CB70-4BA1-BF84-86C64572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9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73E10-908B-4B90-90CD-DE9CF8DA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05DC0B-2C44-4915-82F8-37E62865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0A13A4-EDD5-485D-9F93-737A8B62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D64FF7-A3E1-4FA5-9077-689DE302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3938B1-82AC-45B6-83F9-7BE951BD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E3CAC1-E2ED-4653-87CC-3E432700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B552C3-E6B4-4581-9086-B46E53C2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4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0DD62-9710-4D79-926A-CEF1BD4F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1E7C09-30D9-4D55-97B5-1BF014D6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6A9CDD-F4AD-4510-BBCB-4401594E8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B5BEBD-2305-4D28-B46F-9E92C95B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3E1F18-FE5C-48E4-A502-3516FFB1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8FF815-9D5C-41A2-A398-D3FE97A6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31E94-DBB4-47D9-BE09-7DEE387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EE06BC-7496-426A-97E0-303F8D2A3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2E6F7A-89B9-4765-8F74-D550A02FB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8269FF-F8C0-43E9-8200-43C5903A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10A3F1-2518-4CC0-913E-037614EA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6070AD-DF4A-48CD-95A5-D3373627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2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744321-F50A-45F9-9976-2491954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815439-DBEE-4C0B-931E-A852DB004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81BBED-1B5F-4B9D-BB49-2678C73F1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58403-956B-420F-99AE-9C0822619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69AB3-B728-4746-9512-BFB8E6042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6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EAC9B-8D90-43FA-97FE-D92E3D27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PROMOCION DE LA SALUD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727CBA-B02D-4FF8-92F1-368BAAD3F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rgbClr val="0070C0"/>
                </a:solidFill>
              </a:rPr>
              <a:t>Cómo me mantengo saludable?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61A34E-9527-4CE4-B6FF-E5B1374D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47" y="-5275"/>
            <a:ext cx="6661053" cy="33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2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4333-ED95-4FEE-9A73-66E699E3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4000" b="1" dirty="0"/>
              <a:t>PROMOCIÓN DE LA SALUD</a:t>
            </a:r>
            <a:br>
              <a:rPr lang="es-MX" sz="4000" dirty="0"/>
            </a:br>
            <a:r>
              <a:rPr lang="es-MX" sz="2800" dirty="0">
                <a:solidFill>
                  <a:srgbClr val="0000FF"/>
                </a:solidFill>
              </a:rPr>
              <a:t>Fortalecimiento del sistema inmunológico en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004C40-1B65-47AD-8B2A-68537F86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1342"/>
            <a:ext cx="8229600" cy="4387491"/>
          </a:xfrm>
        </p:spPr>
        <p:txBody>
          <a:bodyPr>
            <a:noAutofit/>
          </a:bodyPr>
          <a:lstStyle/>
          <a:p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mental</a:t>
            </a:r>
            <a:r>
              <a:rPr lang="es-MX" sz="3200" dirty="0"/>
              <a:t>: actitud positiva, comunicarse, actividades recreativas, manejo del stress, </a:t>
            </a:r>
            <a:r>
              <a:rPr lang="es-MX" sz="3200" dirty="0" err="1"/>
              <a:t>etc</a:t>
            </a:r>
            <a:endParaRPr lang="es-MX" sz="3200" dirty="0"/>
          </a:p>
          <a:p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 mediterránea: </a:t>
            </a:r>
            <a:r>
              <a:rPr lang="es-MX" sz="3200" dirty="0"/>
              <a:t>frutas, vegetales, granos, nueces, pescado,</a:t>
            </a:r>
          </a:p>
          <a:p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Ejercicio:</a:t>
            </a:r>
            <a:r>
              <a:rPr lang="es-MX" sz="3200" dirty="0"/>
              <a:t> jóvenes,  1 hora diario; mayores: 150 minutos a la semana</a:t>
            </a:r>
          </a:p>
          <a:p>
            <a:r>
              <a:rPr lang="es-MX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Sueño</a:t>
            </a:r>
            <a:r>
              <a:rPr lang="es-MX" sz="3200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s-MX" sz="3200" dirty="0"/>
              <a:t> 8 horas, regular. Si tiene trastornos del sueno: </a:t>
            </a:r>
          </a:p>
          <a:p>
            <a:pPr marL="0" indent="0">
              <a:buNone/>
            </a:pPr>
            <a:r>
              <a:rPr lang="es-MX" sz="3200" dirty="0">
                <a:solidFill>
                  <a:srgbClr val="0070C0"/>
                </a:solidFill>
              </a:rPr>
              <a:t>		</a:t>
            </a:r>
            <a:endParaRPr lang="es-MX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0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4333-ED95-4FEE-9A73-66E699E3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4000" b="1" dirty="0"/>
              <a:t>PROMOCIÓN DE LA SALUD</a:t>
            </a:r>
            <a:br>
              <a:rPr lang="es-MX" sz="4000" dirty="0"/>
            </a:br>
            <a:r>
              <a:rPr lang="es-MX" sz="2800" dirty="0">
                <a:solidFill>
                  <a:srgbClr val="0000FF"/>
                </a:solidFill>
              </a:rPr>
              <a:t>Fortalecimiento del sistema inmunológico en general,</a:t>
            </a:r>
            <a:br>
              <a:rPr lang="es-MX" sz="2800" dirty="0">
                <a:solidFill>
                  <a:srgbClr val="0000FF"/>
                </a:solidFill>
              </a:rPr>
            </a:br>
            <a:r>
              <a:rPr lang="es-MX" sz="2800" dirty="0">
                <a:solidFill>
                  <a:srgbClr val="0000FF"/>
                </a:solidFill>
              </a:rPr>
              <a:t>no específico para COVID 19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004C40-1B65-47AD-8B2A-68537F86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9138"/>
            <a:ext cx="8229600" cy="4429695"/>
          </a:xfrm>
        </p:spPr>
        <p:txBody>
          <a:bodyPr>
            <a:normAutofit/>
          </a:bodyPr>
          <a:lstStyle/>
          <a:p>
            <a:r>
              <a:rPr lang="es-MX" dirty="0"/>
              <a:t>Regulador del sueño</a:t>
            </a:r>
          </a:p>
          <a:p>
            <a:pPr marL="0" indent="0">
              <a:buNone/>
            </a:pPr>
            <a:r>
              <a:rPr lang="es-MX" dirty="0">
                <a:solidFill>
                  <a:srgbClr val="0070C0"/>
                </a:solidFill>
              </a:rPr>
              <a:t>Melatonina 6 mg, media hora antes de dormir. </a:t>
            </a:r>
          </a:p>
          <a:p>
            <a:pPr marL="0" indent="0" algn="r">
              <a:buNone/>
            </a:pP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Zhang R, Wang X, Ni L, et al. COVID-19: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Melatonin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 as a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potential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adjuvant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treatment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Life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Sci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. 2020;250:117583. doi:10.1016/j.lfs.2020.117583</a:t>
            </a:r>
          </a:p>
          <a:p>
            <a:r>
              <a:rPr lang="es-MX" dirty="0"/>
              <a:t>Inmunoestimulantes</a:t>
            </a:r>
          </a:p>
          <a:p>
            <a:pPr marL="0" indent="0">
              <a:buNone/>
            </a:pPr>
            <a:r>
              <a:rPr lang="es-MX" dirty="0">
                <a:solidFill>
                  <a:srgbClr val="0070C0"/>
                </a:solidFill>
              </a:rPr>
              <a:t>Zinc: 75 mg diario </a:t>
            </a:r>
          </a:p>
          <a:p>
            <a:pPr marL="0" indent="0" algn="r">
              <a:buNone/>
            </a:pP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Skalny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 AV,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Rink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 L,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Ajsuvakova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 OP, et al. Zinc and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respiratory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tract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infections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Perspectives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 COVID‑.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Int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 J Mol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</a:rPr>
              <a:t>Med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</a:rPr>
              <a:t>. 2020</a:t>
            </a:r>
          </a:p>
          <a:p>
            <a:pPr marL="0" indent="0">
              <a:buNone/>
            </a:pPr>
            <a:r>
              <a:rPr lang="es-MX" dirty="0">
                <a:solidFill>
                  <a:srgbClr val="0070C0"/>
                </a:solidFill>
              </a:rPr>
              <a:t>Vitamina D3: 1000 ui diario </a:t>
            </a:r>
          </a:p>
          <a:p>
            <a:pPr marL="0" indent="0" algn="r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Grant WB, Lahore H, McDonnell SL, et al. Evidence that Vitamin D Supplementation Could Reduce 	Risk of Influenza and COVID-19 Infections and Deaths. Nutrients. 2020;12(4):988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es-MX" dirty="0">
                <a:solidFill>
                  <a:srgbClr val="0070C0"/>
                </a:solidFill>
              </a:rPr>
              <a:t> </a:t>
            </a:r>
            <a:endParaRPr lang="es-MX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MX" dirty="0"/>
              <a:t>Antioxidantes </a:t>
            </a:r>
          </a:p>
          <a:p>
            <a:pPr marL="0" indent="0">
              <a:buNone/>
            </a:pPr>
            <a:r>
              <a:rPr lang="es-MX" dirty="0">
                <a:solidFill>
                  <a:srgbClr val="0070C0"/>
                </a:solidFill>
              </a:rPr>
              <a:t>Vitamina C: 500 mg dos veces al día</a:t>
            </a:r>
          </a:p>
          <a:p>
            <a:pPr marL="0" indent="0" algn="r">
              <a:buNone/>
            </a:pPr>
            <a:r>
              <a:rPr lang="es-MX" dirty="0">
                <a:solidFill>
                  <a:srgbClr val="0070C0"/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Hemilä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H. Vitamin C and Infections. Nutrients. 2017;9(4):339. Published 2017 Mar 29. </a:t>
            </a:r>
            <a:endParaRPr lang="es-MX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2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6"/>
            <a:ext cx="829056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VITAMINAS Y MICRONUTRIENTES </a:t>
            </a:r>
            <a:br>
              <a:rPr lang="en-US" b="1" dirty="0"/>
            </a:br>
            <a:r>
              <a:rPr lang="en-US" b="1" dirty="0"/>
              <a:t>EN LA DIETA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941929"/>
              </p:ext>
            </p:extLst>
          </p:nvPr>
        </p:nvGraphicFramePr>
        <p:xfrm>
          <a:off x="628650" y="1554480"/>
          <a:ext cx="8088630" cy="50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72">
                <a:tc>
                  <a:txBody>
                    <a:bodyPr/>
                    <a:lstStyle/>
                    <a:p>
                      <a:r>
                        <a:rPr lang="es-GT" noProof="0" dirty="0"/>
                        <a:t>Vitaminas</a:t>
                      </a:r>
                      <a:r>
                        <a:rPr lang="en-US" dirty="0"/>
                        <a:t> y MN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Alimentos 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23">
                <a:tc>
                  <a:txBody>
                    <a:bodyPr/>
                    <a:lstStyle/>
                    <a:p>
                      <a:r>
                        <a:rPr lang="es-GT" sz="1800" noProof="0"/>
                        <a:t>Vitamina</a:t>
                      </a:r>
                      <a:r>
                        <a:rPr lang="es-GT" sz="1800" baseline="0" noProof="0"/>
                        <a:t> C</a:t>
                      </a:r>
                      <a:endParaRPr lang="es-GT" sz="1800" noProof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s-GT" sz="1800" noProof="0" dirty="0"/>
                        <a:t>Cítricos (limones, naranjas y toronjas),</a:t>
                      </a:r>
                    </a:p>
                    <a:p>
                      <a:r>
                        <a:rPr lang="es-GT" sz="1800" noProof="0" dirty="0"/>
                        <a:t>Mango,</a:t>
                      </a:r>
                      <a:r>
                        <a:rPr lang="es-GT" sz="1800" baseline="0" noProof="0" dirty="0"/>
                        <a:t> p</a:t>
                      </a:r>
                      <a:r>
                        <a:rPr lang="es-GT" sz="1800" noProof="0" dirty="0"/>
                        <a:t>apaya,</a:t>
                      </a:r>
                      <a:r>
                        <a:rPr lang="es-GT" sz="1800" baseline="0" noProof="0" dirty="0"/>
                        <a:t> p</a:t>
                      </a:r>
                      <a:r>
                        <a:rPr lang="es-GT" sz="1800" noProof="0" dirty="0"/>
                        <a:t>iña,</a:t>
                      </a:r>
                      <a:r>
                        <a:rPr lang="es-GT" sz="1800" baseline="0" noProof="0" dirty="0"/>
                        <a:t> s</a:t>
                      </a:r>
                      <a:r>
                        <a:rPr lang="es-GT" sz="1800" noProof="0" dirty="0"/>
                        <a:t>andía, melón,</a:t>
                      </a:r>
                      <a:r>
                        <a:rPr lang="es-GT" sz="1800" baseline="0" noProof="0" dirty="0"/>
                        <a:t> </a:t>
                      </a:r>
                      <a:endParaRPr lang="es-GT" sz="1800" noProof="0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604">
                <a:tc>
                  <a:txBody>
                    <a:bodyPr/>
                    <a:lstStyle/>
                    <a:p>
                      <a:r>
                        <a:rPr lang="es-GT" sz="1800" noProof="0"/>
                        <a:t>Vitamina</a:t>
                      </a:r>
                      <a:r>
                        <a:rPr lang="es-GT" sz="1800" baseline="0" noProof="0"/>
                        <a:t> D3</a:t>
                      </a:r>
                      <a:endParaRPr lang="es-GT" sz="1800" noProof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s-GT" sz="1800" noProof="0" dirty="0"/>
                        <a:t>Baños de sol matutinos</a:t>
                      </a:r>
                    </a:p>
                    <a:p>
                      <a:r>
                        <a:rPr lang="es-GT" sz="1800" noProof="0" dirty="0"/>
                        <a:t>Pescados grasos,</a:t>
                      </a:r>
                      <a:r>
                        <a:rPr lang="es-GT" sz="1800" baseline="0" noProof="0" dirty="0"/>
                        <a:t> </a:t>
                      </a:r>
                      <a:r>
                        <a:rPr lang="es-GT" sz="1800" noProof="0" dirty="0"/>
                        <a:t>hígado vacuno, aceite de</a:t>
                      </a:r>
                      <a:r>
                        <a:rPr lang="es-GT" sz="1800" baseline="0" noProof="0" dirty="0"/>
                        <a:t> </a:t>
                      </a:r>
                      <a:r>
                        <a:rPr lang="es-GT" sz="1800" baseline="0" noProof="0" dirty="0" err="1"/>
                        <a:t>higado</a:t>
                      </a:r>
                      <a:r>
                        <a:rPr lang="es-GT" sz="1800" baseline="0" noProof="0" dirty="0"/>
                        <a:t> de pescado, </a:t>
                      </a:r>
                      <a:r>
                        <a:rPr lang="es-GT" sz="1800" noProof="0" dirty="0"/>
                        <a:t>queso,</a:t>
                      </a:r>
                      <a:r>
                        <a:rPr lang="es-GT" sz="1800" baseline="0" noProof="0" dirty="0"/>
                        <a:t> leche, </a:t>
                      </a:r>
                      <a:r>
                        <a:rPr lang="es-GT" sz="1800" noProof="0" dirty="0"/>
                        <a:t>huevo,</a:t>
                      </a:r>
                      <a:r>
                        <a:rPr lang="es-GT" sz="1800" baseline="0" noProof="0" dirty="0"/>
                        <a:t> aguacate, germen de trigo, hongos</a:t>
                      </a:r>
                      <a:endParaRPr lang="es-GT" sz="1800" noProof="0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510">
                <a:tc>
                  <a:txBody>
                    <a:bodyPr/>
                    <a:lstStyle/>
                    <a:p>
                      <a:r>
                        <a:rPr lang="es-GT" sz="1800" noProof="0"/>
                        <a:t>Zinc </a:t>
                      </a:r>
                    </a:p>
                    <a:p>
                      <a:r>
                        <a:rPr lang="es-GT" sz="1600" noProof="0"/>
                        <a:t>(mg por 100 gr)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s-GT" sz="1800" noProof="0" dirty="0"/>
                        <a:t>Ostras (60mg, 16-182mg según tipo)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800" noProof="0" dirty="0"/>
                        <a:t>Semillas de calabaza y de sandia (10mg) </a:t>
                      </a:r>
                    </a:p>
                    <a:p>
                      <a:r>
                        <a:rPr lang="es-GT" sz="1800" noProof="0" dirty="0"/>
                        <a:t>Cangrejo (7.6mg),</a:t>
                      </a:r>
                      <a:r>
                        <a:rPr lang="es-GT" sz="1800" baseline="0" noProof="0" dirty="0"/>
                        <a:t> </a:t>
                      </a:r>
                      <a:r>
                        <a:rPr lang="es-GT" sz="1800" noProof="0" dirty="0"/>
                        <a:t>Hígado de res (7mg)</a:t>
                      </a:r>
                    </a:p>
                    <a:p>
                      <a:r>
                        <a:rPr lang="es-GT" sz="1800" noProof="0" dirty="0"/>
                        <a:t>Carne</a:t>
                      </a:r>
                      <a:r>
                        <a:rPr lang="es-GT" sz="1800" baseline="0" noProof="0" dirty="0"/>
                        <a:t> de </a:t>
                      </a:r>
                      <a:r>
                        <a:rPr lang="es-GT" sz="1800" noProof="0" dirty="0"/>
                        <a:t>cerdo magra (6,7mg), de res (6.2 -10mg),</a:t>
                      </a:r>
                      <a:r>
                        <a:rPr lang="es-GT" sz="1800" baseline="0" noProof="0" dirty="0"/>
                        <a:t> </a:t>
                      </a:r>
                      <a:r>
                        <a:rPr lang="es-GT" sz="1800" noProof="0" dirty="0"/>
                        <a:t>pollo</a:t>
                      </a:r>
                      <a:r>
                        <a:rPr lang="es-GT" sz="1800" baseline="0" noProof="0" dirty="0"/>
                        <a:t> y pavo (5mg)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800" noProof="0" dirty="0"/>
                        <a:t>Huevos (4.9mg),</a:t>
                      </a:r>
                      <a:r>
                        <a:rPr lang="es-GT" sz="1800" baseline="0" noProof="0" dirty="0"/>
                        <a:t> Queso (4mg/), </a:t>
                      </a:r>
                    </a:p>
                    <a:p>
                      <a:r>
                        <a:rPr lang="es-GT" sz="1800" baseline="0" noProof="0" dirty="0"/>
                        <a:t>Avena (3.5mg), </a:t>
                      </a:r>
                      <a:r>
                        <a:rPr lang="es-GT" sz="1800" noProof="0" dirty="0"/>
                        <a:t>Almendras (3.3mg), Chocolate negro (3mg/30gr), Mani</a:t>
                      </a:r>
                      <a:r>
                        <a:rPr lang="es-GT" sz="1800" baseline="0" noProof="0" dirty="0"/>
                        <a:t> (3mg), </a:t>
                      </a:r>
                      <a:r>
                        <a:rPr lang="es-GT" sz="1800" noProof="0" dirty="0"/>
                        <a:t>Arroz integral (2mg)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72">
                <a:tc>
                  <a:txBody>
                    <a:bodyPr/>
                    <a:lstStyle/>
                    <a:p>
                      <a:r>
                        <a:rPr lang="es-GT" sz="1800" noProof="0"/>
                        <a:t>Melatonina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s-GT" sz="1800" noProof="0" dirty="0"/>
                        <a:t>Baños de sol matutinos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34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17286-4901-4EEA-9FBE-0C0D889A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F0B95A-F26D-40C7-9A47-4769028B2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B2591D-1494-4511-894B-6E514C38F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763" y="1736730"/>
            <a:ext cx="434682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67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7830</TotalTime>
  <Words>406</Words>
  <Application>Microsoft Office PowerPoint</Application>
  <PresentationFormat>Presentación en pantalla (4:3)</PresentationFormat>
  <Paragraphs>42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PROMOCION DE LA SALUD</vt:lpstr>
      <vt:lpstr>PROMOCIÓN DE LA SALUD Fortalecimiento del sistema inmunológico en general</vt:lpstr>
      <vt:lpstr>PROMOCIÓN DE LA SALUD Fortalecimiento del sistema inmunológico en general, no específico para COVID 19</vt:lpstr>
      <vt:lpstr>VITAMINAS Y MICRONUTRIENTES  EN LA DIETA</vt:lpstr>
      <vt:lpstr>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y periodistas</dc:title>
  <dc:creator>Marianela</dc:creator>
  <cp:lastModifiedBy>Eduardo Samayoa</cp:lastModifiedBy>
  <cp:revision>107</cp:revision>
  <dcterms:created xsi:type="dcterms:W3CDTF">2020-06-11T18:24:10Z</dcterms:created>
  <dcterms:modified xsi:type="dcterms:W3CDTF">2021-02-01T18:18:14Z</dcterms:modified>
</cp:coreProperties>
</file>