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5" r:id="rId6"/>
    <p:sldId id="266" r:id="rId7"/>
    <p:sldId id="264" r:id="rId8"/>
    <p:sldId id="270" r:id="rId9"/>
    <p:sldId id="261" r:id="rId10"/>
    <p:sldId id="262" r:id="rId11"/>
    <p:sldId id="272" r:id="rId12"/>
    <p:sldId id="271" r:id="rId13"/>
    <p:sldId id="267" r:id="rId14"/>
    <p:sldId id="275" r:id="rId15"/>
    <p:sldId id="273" r:id="rId16"/>
    <p:sldId id="274" r:id="rId17"/>
    <p:sldId id="276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88330" autoAdjust="0"/>
  </p:normalViewPr>
  <p:slideViewPr>
    <p:cSldViewPr snapToGrid="0">
      <p:cViewPr>
        <p:scale>
          <a:sx n="100" d="100"/>
          <a:sy n="100" d="100"/>
        </p:scale>
        <p:origin x="-74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BB5A-2AF5-480F-93DA-4614DC317806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F549-9C34-4709-93E2-633037E39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F549-9C34-4709-93E2-633037E39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F549-9C34-4709-93E2-633037E39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0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F549-9C34-4709-93E2-633037E39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F549-9C34-4709-93E2-633037E39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F549-9C34-4709-93E2-633037E39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4F549-9C34-4709-93E2-633037E39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slatman/awesome-threat-intelligence" TargetMode="External"/><Relationship Id="rId2" Type="http://schemas.openxmlformats.org/officeDocument/2006/relationships/hyperlink" Target="https://isc.sans.edu/threatfeed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ansomwaretracker.abuse.ch/blocklis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Blue Team: Defending Against Hackers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9751" y="3905391"/>
            <a:ext cx="9144000" cy="754025"/>
          </a:xfrm>
        </p:spPr>
        <p:txBody>
          <a:bodyPr/>
          <a:lstStyle/>
          <a:p>
            <a:r>
              <a:rPr lang="en-US" dirty="0" smtClean="0"/>
              <a:t>Risk Analysis &amp; Threat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03" y="-16108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Threat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Understanding threats and adversaries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2708" y="1938969"/>
            <a:ext cx="1045500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The act of gathering and analyzing data to better understand adversary's TTPs (tactic, techniques, and procedures</a:t>
            </a:r>
            <a:r>
              <a:rPr lang="en-US" sz="2100" smtClean="0"/>
              <a:t>), APT </a:t>
            </a:r>
            <a:r>
              <a:rPr lang="en-US" sz="2100" dirty="0" smtClean="0"/>
              <a:t>campaigns, threat actors,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Commonly referred to as CTI (Cyber Threat Intelligence)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Data gathered…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OSINT – data collected from publically available sources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SOCMINT- identifying trends within social media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HUMINT – intelligence that is gathered from interpersonal contact (human sources)</a:t>
            </a:r>
          </a:p>
          <a:p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Also used to categorized APT campaigns based on attributes about the attack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APT38 (Suspected: North Korea)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APT17 (Suspected: China)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APT32 (Suspected: Vietnam) </a:t>
            </a: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035" y="6525993"/>
            <a:ext cx="87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/>
              <a:t>Sharing threat intelligence within the community is important and should be encouraged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Threat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Tactical, Operational, and Strategical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5782" y="2078307"/>
            <a:ext cx="30387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Tactical</a:t>
            </a:r>
          </a:p>
          <a:p>
            <a:endParaRPr lang="en-US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96327" y="2087544"/>
            <a:ext cx="3038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Operational</a:t>
            </a:r>
          </a:p>
          <a:p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462982" y="2078307"/>
            <a:ext cx="303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Strategical 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67146" y="2576945"/>
            <a:ext cx="30387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smtClean="0"/>
              <a:t>Short-term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Security Events/Incidents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IOCs (e.g., malicious domain names, IP addresses, file hashes, emails, registry keys, file names, etc.) </a:t>
            </a:r>
          </a:p>
          <a:p>
            <a:endParaRPr lang="en-US" sz="2000" b="1" u="sng" dirty="0" smtClean="0"/>
          </a:p>
          <a:p>
            <a:endParaRPr lang="en-US" sz="20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81400" y="2590800"/>
            <a:ext cx="3038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smtClean="0"/>
              <a:t>Medium-term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TTPs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Malware families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Human behaviors</a:t>
            </a:r>
          </a:p>
          <a:p>
            <a:endParaRPr lang="en-US" sz="2000" b="1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35091" y="2549209"/>
            <a:ext cx="40593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i="1" dirty="0" smtClean="0"/>
              <a:t>Long-term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Operational intelligence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Correlating data to the real world events </a:t>
            </a:r>
          </a:p>
          <a:p>
            <a:endParaRPr lang="en-US" sz="2000" b="1" u="sng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51200" y="2447639"/>
            <a:ext cx="0" cy="3759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34200" y="2438400"/>
            <a:ext cx="0" cy="3759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Threat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Threat Intelligence Feeds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74574" y="1938968"/>
            <a:ext cx="98600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great threat intel feeds that consist of information such as suspicious IP addresses that you can use to blacklist (e.g., blocking on perimeter firewalls, DNS sink holing, etc.)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isc.sans.edu/threatfeed.html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github.com/hslatman/awesome-threat-intelligence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https://ransomwaretracker.abuse.ch/blocklist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 not blindly trust the data. Valid IP address can be added by accident (e.g., internal network addresses, reputable domains,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Block things that </a:t>
            </a:r>
            <a:r>
              <a:rPr lang="en-US" sz="2000" u="sng" dirty="0" smtClean="0"/>
              <a:t>pertain</a:t>
            </a:r>
            <a:r>
              <a:rPr lang="en-US" sz="2000" dirty="0" smtClean="0"/>
              <a:t> to your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idea to block…</a:t>
            </a:r>
            <a:r>
              <a:rPr lang="en-US" sz="2000" i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Tor exit nodes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Malicious IP 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C2 (aka: C&amp;C servers)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65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Asset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ITAM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6048" y="2040673"/>
            <a:ext cx="1134079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Defined as the documentation and organization of your assets within an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Allows for stronger security and more efficient licensing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ITAM is a repetitive never ending process, and it’s very tedious and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No spreadsheets, no flat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5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Asset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The on-going process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4873" y="2307853"/>
            <a:ext cx="5532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Asset Management Life Cycle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Deployment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Retirement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14839" y="2307853"/>
            <a:ext cx="427643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Data to Collect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Serial Numbers/ID Number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Owner/Custodian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IP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 Name (Make/Model)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Firmware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Patch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Licensing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OS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Miscellaneous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80727" y="1939636"/>
            <a:ext cx="0" cy="4627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Asset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Data Gathering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5782" y="2041235"/>
            <a:ext cx="81834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Nmap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Masscan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SNMP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PowerShell/WMI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1" y="2181650"/>
            <a:ext cx="6897063" cy="1486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1" y="3888233"/>
            <a:ext cx="6897063" cy="1400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59" y="5462557"/>
            <a:ext cx="5658640" cy="428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1" y="1545997"/>
            <a:ext cx="6923810" cy="4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12" y="6005539"/>
            <a:ext cx="5333334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Asset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Solutions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34" y="2266601"/>
            <a:ext cx="8170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SnipeIT</a:t>
            </a:r>
            <a:r>
              <a:rPr lang="en-US" sz="3600" dirty="0" smtClean="0"/>
              <a:t> - (free with paid cloud option)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AssetTiger</a:t>
            </a:r>
            <a:r>
              <a:rPr lang="en-US" sz="3600" dirty="0" smtClean="0"/>
              <a:t> – (free up to 250 assets)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/>
              <a:t>Lansweeper</a:t>
            </a:r>
            <a:r>
              <a:rPr lang="en-US" sz="3600" dirty="0" smtClean="0"/>
              <a:t> – (free up to 100 assets)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14260"/>
            <a:ext cx="3295649" cy="3295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43925" y="4913480"/>
            <a:ext cx="3376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 USE SPREADSHEETS FOR ITAM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Patch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Stay up-to-date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49" y="2047875"/>
            <a:ext cx="10144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Patch management is the process of downloading, testing, and deploying patches and updates to devices.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676" y="3173670"/>
            <a:ext cx="3505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Lifecycle</a:t>
            </a:r>
            <a:endParaRPr lang="en-US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Patch is released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Acquire patch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patch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Deploy patch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deployment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48075" y="3095625"/>
            <a:ext cx="0" cy="337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7173" y="3073390"/>
            <a:ext cx="597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Windows Update via GPO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WSUS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SolarWinds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GFI </a:t>
            </a:r>
            <a:r>
              <a:rPr lang="en-US" sz="2000" dirty="0" err="1" smtClean="0"/>
              <a:t>LanGuard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 Hat </a:t>
            </a:r>
            <a:r>
              <a:rPr lang="en-US" sz="2000" dirty="0" smtClean="0"/>
              <a:t>Satellite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23" y="3981338"/>
            <a:ext cx="4305901" cy="160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6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Security Policies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524" y="1428750"/>
            <a:ext cx="10753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Security policies are detailed documents that set boundaries and define how an organization approach to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Security policies need to be detailed, clear, and concise.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language used needs to be reflective of organizational goals</a:t>
            </a:r>
          </a:p>
          <a:p>
            <a:endParaRPr lang="en-US" sz="2400" dirty="0"/>
          </a:p>
          <a:p>
            <a:r>
              <a:rPr lang="en-US" sz="2400" i="1" dirty="0" smtClean="0"/>
              <a:t>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Acceptable Use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Clean Desk Policy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Email Policy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Password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Software Installation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7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Cyber Kill </a:t>
            </a:r>
            <a:r>
              <a:rPr lang="en-US" sz="6600" dirty="0"/>
              <a:t>Chain</a:t>
            </a:r>
            <a:r>
              <a:rPr lang="en-US" sz="4000" dirty="0"/>
              <a:t>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8" y="-104775"/>
            <a:ext cx="29391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0075" y="419160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Reconnaissance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0075" y="1152585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Weaponization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0075" y="2019360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Delivery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074" y="2914710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Exploitation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0073" y="3895785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Installation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0075" y="4867335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Command &amp; Control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0075" y="5715060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7. Actions on Objective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" y="1628775"/>
            <a:ext cx="5695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Developed by </a:t>
            </a:r>
            <a:r>
              <a:rPr lang="en-US" sz="2800" b="1" dirty="0" smtClean="0"/>
              <a:t>Lockheed Martin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Methodology for understanding how cyber attacks generally take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more you understand attackers’ approach, the better you can thwart the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C:\Users\Jon\AppData\Local\Microsoft\Windows\INetCache\IE\TG0ZMZDJ\Sp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7" y="2586037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Qualitative vs. Quantitative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2465" y="1909187"/>
            <a:ext cx="10560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Risk</a:t>
            </a:r>
            <a:r>
              <a:rPr lang="en-US" sz="2000" dirty="0" smtClean="0"/>
              <a:t> is best defined as the potential for loss and damage associated with an asset. Not to be confused with the definition of a threat or vulnerability. </a:t>
            </a:r>
          </a:p>
          <a:p>
            <a:endParaRPr lang="en-US" sz="2000" dirty="0"/>
          </a:p>
          <a:p>
            <a:r>
              <a:rPr lang="en-US" sz="2000" i="1" u="sng" dirty="0" smtClean="0"/>
              <a:t>Risk analysis </a:t>
            </a:r>
            <a:r>
              <a:rPr lang="en-US" sz="2000" i="1" dirty="0" smtClean="0"/>
              <a:t>is the process of calculating and documenting potential problems that can have negative impact allowing decision makers to prioritize these issues. </a:t>
            </a:r>
          </a:p>
          <a:p>
            <a:endParaRPr lang="en-US" sz="2000" b="1" dirty="0" smtClean="0"/>
          </a:p>
          <a:p>
            <a:r>
              <a:rPr lang="en-US" sz="2400" b="1" dirty="0" smtClean="0"/>
              <a:t>Qualitative</a:t>
            </a:r>
            <a:r>
              <a:rPr lang="en-US" sz="2400" dirty="0" smtClean="0"/>
              <a:t> – The process of analyzing risk by assessing the probability of occurrence and potential impact. Meaning, it relies on subjective judgement from professionals by assigning an arbitrary value for prioritization.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Quantitative</a:t>
            </a:r>
            <a:r>
              <a:rPr lang="en-US" sz="2400" dirty="0" smtClean="0"/>
              <a:t> – The process of analyzing risk by assigning numerical values and calculating the impact by using the probability of occurrence. It is commonly used to determine financial impact of risk occurrence. 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1741" y="3663359"/>
            <a:ext cx="1071154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2949" y="1818752"/>
            <a:ext cx="9857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Qualitative = Experience/Feelings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Quantitative = #/</a:t>
            </a:r>
            <a:r>
              <a:rPr lang="en-US" sz="3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542" y="4185332"/>
            <a:ext cx="985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CVE (Common Vulnerabilities and Exposure)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366" y="4770107"/>
            <a:ext cx="9857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CVSS 0-10 (10 being the most severe)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Allows for prioritization based on severity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i.e</a:t>
            </a:r>
            <a:r>
              <a:rPr lang="en-US" sz="3200" dirty="0"/>
              <a:t>. </a:t>
            </a:r>
            <a:r>
              <a:rPr lang="en-US" sz="3200" dirty="0" smtClean="0"/>
              <a:t>CVE-2017-0143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9" y="2628077"/>
            <a:ext cx="3096057" cy="269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1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Quantitative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71512"/>
            <a:ext cx="1046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ALE = SLE * ARO</a:t>
            </a:r>
          </a:p>
          <a:p>
            <a:pPr algn="ctr"/>
            <a:r>
              <a:rPr lang="en-US" sz="2000" b="1" i="1" dirty="0" smtClean="0"/>
              <a:t>Annualized Loss Expectancy = Single Loss Expectancy * Annualized Rate of Occurrence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6088" y="3436537"/>
            <a:ext cx="11836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ALE – the potential monetary loss associated with a risk over a one-year period</a:t>
            </a:r>
          </a:p>
          <a:p>
            <a:endParaRPr lang="en-US" sz="2800" dirty="0"/>
          </a:p>
          <a:p>
            <a:r>
              <a:rPr lang="en-US" sz="2800" dirty="0" smtClean="0"/>
              <a:t>SLE – the amount lost if the asset is impacted due to that risk</a:t>
            </a:r>
          </a:p>
          <a:p>
            <a:endParaRPr lang="en-US" sz="2800" dirty="0"/>
          </a:p>
          <a:p>
            <a:r>
              <a:rPr lang="en-US" sz="2800" dirty="0" smtClean="0"/>
              <a:t>ARO – the likelihood of a risk occurring in a particular year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083" y="3210618"/>
            <a:ext cx="9965718" cy="12095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Single-Loss Expectancy (SLE)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71512"/>
            <a:ext cx="1046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ALE =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SLE </a:t>
            </a:r>
            <a:r>
              <a:rPr lang="en-US" sz="4400" b="1" dirty="0" smtClean="0"/>
              <a:t>* ARO</a:t>
            </a:r>
          </a:p>
          <a:p>
            <a:pPr algn="ctr"/>
            <a:r>
              <a:rPr lang="en-US" sz="2000" b="1" i="1" dirty="0" smtClean="0"/>
              <a:t>Annualized Loss Expectancy =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Single Loss Expectancy</a:t>
            </a:r>
            <a:r>
              <a:rPr lang="en-US" sz="2000" b="1" i="1" dirty="0" smtClean="0"/>
              <a:t> * Annualized Rate of Occurrence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8758" y="3338357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= AV * EF</a:t>
            </a:r>
          </a:p>
          <a:p>
            <a:pPr algn="ctr"/>
            <a:r>
              <a:rPr lang="en-US" sz="2800" dirty="0" smtClean="0"/>
              <a:t>Single-Loss Expectancy = Asset Value * Exposure Factor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8758" y="5799289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SLE = $100,000 *0.66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SLE =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$66,000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758" y="4645786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Asset Value</a:t>
            </a:r>
            <a:r>
              <a:rPr lang="en-US" sz="2400" i="1" dirty="0" smtClean="0"/>
              <a:t>: Direct and indirect costs of asset (e.g., cost of replacement, labor, etc.)</a:t>
            </a:r>
            <a:endParaRPr lang="en-US" sz="2400" b="1" i="1" dirty="0" smtClean="0"/>
          </a:p>
          <a:p>
            <a:r>
              <a:rPr lang="en-US" sz="2400" b="1" i="1" dirty="0" smtClean="0"/>
              <a:t>Exposure Factor</a:t>
            </a:r>
            <a:r>
              <a:rPr lang="en-US" sz="2400" i="1" dirty="0" smtClean="0"/>
              <a:t>: The percentage of the asset that is lost if risk occurs.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615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Annualized Rate of Occurrence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71512"/>
            <a:ext cx="1046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ALE = SLE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smtClean="0"/>
              <a:t>*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ARO</a:t>
            </a:r>
          </a:p>
          <a:p>
            <a:pPr algn="ctr"/>
            <a:r>
              <a:rPr lang="en-US" sz="2000" b="1" i="1" dirty="0" smtClean="0"/>
              <a:t>Annualized Loss Expectancy = Single Loss Expectancy *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Annualized Rate of Occurrence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20" y="3441032"/>
            <a:ext cx="111893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probability this risk will be impacted in one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Statistical data can help you determine the 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03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Quantitative Example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71512"/>
            <a:ext cx="10460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ALE = SLE * ARO</a:t>
            </a:r>
          </a:p>
          <a:p>
            <a:pPr algn="ctr"/>
            <a:r>
              <a:rPr lang="en-US" sz="2400" b="1" i="1" dirty="0" smtClean="0"/>
              <a:t>Annualized Loss Expectancy = Single Loss Expectancy * Annualized Rate of Occurrence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3288" y="4059534"/>
            <a:ext cx="110531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DDoS Attack on Webserver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Webserver = $100,000 (Direct and Indirect costs)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Exposure factor = 66%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Data suggests DDoS attacks occur on average four times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93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Risk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87534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Quantitative Example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61421"/>
            <a:ext cx="1046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ALE = SLE * ARO</a:t>
            </a:r>
          </a:p>
          <a:p>
            <a:pPr algn="ctr"/>
            <a:r>
              <a:rPr lang="en-US" sz="2000" b="1" i="1" dirty="0" smtClean="0"/>
              <a:t>Annualized Loss Expectancy = Single Loss Expectancy * Annualized Rate of Occurrence</a:t>
            </a:r>
            <a:endParaRPr lang="en-US" sz="2000" b="1" i="1" dirty="0"/>
          </a:p>
        </p:txBody>
      </p:sp>
      <p:pic>
        <p:nvPicPr>
          <p:cNvPr id="1026" name="Picture 2" descr="C:\Users\Jon\AppData\Local\Microsoft\Windows\INetCache\IE\6Q3Z10GU\Server2_by_mimooh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08685"/>
            <a:ext cx="1743874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313494"/>
            <a:ext cx="174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Webserver</a:t>
            </a:r>
            <a:endParaRPr lang="en-US" sz="2400" i="1" dirty="0"/>
          </a:p>
        </p:txBody>
      </p:sp>
      <p:pic>
        <p:nvPicPr>
          <p:cNvPr id="1030" name="Picture 6" descr="C:\Users\Jon\AppData\Local\Microsoft\Windows\INetCache\IE\QZTJM18G\cash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57" y="2954979"/>
            <a:ext cx="1200875" cy="12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0532" y="3232250"/>
            <a:ext cx="219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$66,000</a:t>
            </a:r>
            <a:endParaRPr lang="en-US" sz="3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1538" y="3293805"/>
            <a:ext cx="86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SLE</a:t>
            </a:r>
            <a:endParaRPr lang="en-US" sz="2800" b="1" dirty="0"/>
          </a:p>
        </p:txBody>
      </p:sp>
      <p:pic>
        <p:nvPicPr>
          <p:cNvPr id="1028" name="Picture 4" descr="C:\Users\Jon\AppData\Local\Microsoft\Windows\INetCache\IE\OEZUGUG2\matt-icons_accessories-calendar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97" y="4234364"/>
            <a:ext cx="851794" cy="8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54306" y="4410036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ARO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20532" y="4348480"/>
            <a:ext cx="325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4 per year</a:t>
            </a:r>
            <a:endParaRPr lang="en-US" sz="3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8511" y="5698185"/>
            <a:ext cx="355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ALE = 66,000 * 4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ALE = $264,000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969" y="385011"/>
            <a:ext cx="9144000" cy="1641490"/>
          </a:xfrm>
        </p:spPr>
        <p:txBody>
          <a:bodyPr/>
          <a:lstStyle/>
          <a:p>
            <a:pPr algn="l"/>
            <a:r>
              <a:rPr lang="en-US" sz="6600" dirty="0" smtClean="0"/>
              <a:t>Threat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630" y="1022882"/>
            <a:ext cx="9144000" cy="754025"/>
          </a:xfrm>
        </p:spPr>
        <p:txBody>
          <a:bodyPr/>
          <a:lstStyle/>
          <a:p>
            <a:pPr algn="l"/>
            <a:r>
              <a:rPr lang="en-US" i="1" dirty="0" smtClean="0"/>
              <a:t>Brief Overview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0275" y="1835811"/>
            <a:ext cx="3528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STRIDE</a:t>
            </a:r>
          </a:p>
          <a:p>
            <a:pPr algn="ctr"/>
            <a:endParaRPr lang="en-US" sz="2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 smtClean="0"/>
              <a:t>poofing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ampering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</a:t>
            </a:r>
            <a:r>
              <a:rPr lang="en-US" sz="2400" dirty="0" smtClean="0"/>
              <a:t>epudiation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nformation Disclosure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</a:t>
            </a:r>
            <a:r>
              <a:rPr lang="en-US" sz="2400" dirty="0" smtClean="0"/>
              <a:t>enial of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</a:t>
            </a:r>
            <a:r>
              <a:rPr lang="en-US" sz="2400" dirty="0" smtClean="0"/>
              <a:t>levation of Privilege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90444" y="1835811"/>
            <a:ext cx="3528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DREAD</a:t>
            </a:r>
          </a:p>
          <a:p>
            <a:pPr algn="ctr"/>
            <a:endParaRPr lang="en-US" sz="2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</a:t>
            </a:r>
            <a:r>
              <a:rPr lang="en-US" sz="2400" dirty="0" smtClean="0"/>
              <a:t>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</a:t>
            </a:r>
            <a:r>
              <a:rPr lang="en-US" sz="2400" dirty="0" smtClean="0"/>
              <a:t>eproducibility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</a:t>
            </a:r>
            <a:r>
              <a:rPr lang="en-US" sz="2400" dirty="0" smtClean="0"/>
              <a:t>xploitability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</a:t>
            </a:r>
            <a:r>
              <a:rPr lang="en-US" sz="2400" dirty="0" smtClean="0"/>
              <a:t>ffected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</a:t>
            </a:r>
            <a:r>
              <a:rPr lang="en-US" sz="2400" dirty="0" smtClean="0"/>
              <a:t>iscoverability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56376" y="1835811"/>
            <a:ext cx="3528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OCTAVE</a:t>
            </a:r>
          </a:p>
          <a:p>
            <a:pPr algn="ctr"/>
            <a:endParaRPr lang="en-US" sz="2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</a:t>
            </a:r>
            <a:r>
              <a:rPr lang="en-US" sz="2400" dirty="0" smtClean="0"/>
              <a:t>perationally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</a:t>
            </a:r>
            <a:r>
              <a:rPr lang="en-US" sz="2400" dirty="0" smtClean="0"/>
              <a:t>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</a:t>
            </a:r>
            <a:r>
              <a:rPr lang="en-US" sz="2400" dirty="0" smtClean="0"/>
              <a:t>sset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V</a:t>
            </a:r>
            <a:r>
              <a:rPr lang="en-US" sz="2400" dirty="0" smtClean="0"/>
              <a:t>ulnerability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</a:t>
            </a:r>
            <a:r>
              <a:rPr lang="en-US" sz="2400" dirty="0" smtClean="0"/>
              <a:t>valuation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0275" y="5375241"/>
            <a:ext cx="99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Trike Threat Modeling, P.A.S.T.A. Threat </a:t>
            </a:r>
            <a:r>
              <a:rPr lang="en-US" sz="2400" dirty="0" smtClean="0"/>
              <a:t>Modeling, VAST Threat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OWASP Threat Dragon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397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1173</TotalTime>
  <Words>1050</Words>
  <Application>Microsoft Office PowerPoint</Application>
  <PresentationFormat>Custom</PresentationFormat>
  <Paragraphs>261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Depth</vt:lpstr>
      <vt:lpstr>Blue Team: Defending Against Hackers</vt:lpstr>
      <vt:lpstr>Risk Analysis</vt:lpstr>
      <vt:lpstr>Risk Analysis</vt:lpstr>
      <vt:lpstr>Risk Analysis</vt:lpstr>
      <vt:lpstr>Risk Analysis</vt:lpstr>
      <vt:lpstr>Risk Analysis</vt:lpstr>
      <vt:lpstr>Risk Analysis</vt:lpstr>
      <vt:lpstr>Risk Analysis</vt:lpstr>
      <vt:lpstr>Threat Modeling</vt:lpstr>
      <vt:lpstr>Threat Intelligence</vt:lpstr>
      <vt:lpstr>Threat Intelligence</vt:lpstr>
      <vt:lpstr>Threat Intelligence</vt:lpstr>
      <vt:lpstr>Asset Management</vt:lpstr>
      <vt:lpstr>Asset Management</vt:lpstr>
      <vt:lpstr>Asset Management</vt:lpstr>
      <vt:lpstr>Asset Management</vt:lpstr>
      <vt:lpstr>Patch Management</vt:lpstr>
      <vt:lpstr>Security Policies</vt:lpstr>
      <vt:lpstr>Cyber Kill Chain®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</cp:lastModifiedBy>
  <cp:revision>243</cp:revision>
  <dcterms:created xsi:type="dcterms:W3CDTF">2014-09-12T02:17:01Z</dcterms:created>
  <dcterms:modified xsi:type="dcterms:W3CDTF">2019-11-20T07:33:23Z</dcterms:modified>
</cp:coreProperties>
</file>