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Roboto Condensed Bold" charset="1" panose="02000000000000000000"/>
      <p:regular r:id="rId37"/>
    </p:embeddedFont>
    <p:embeddedFont>
      <p:font typeface="Yanone Kaffeesatz Bold" charset="1" panose="00000800000000000000"/>
      <p:regular r:id="rId38"/>
    </p:embeddedFont>
    <p:embeddedFont>
      <p:font typeface="Chewy" charset="1" panose="02000000000000000000"/>
      <p:regular r:id="rId39"/>
    </p:embeddedFont>
    <p:embeddedFont>
      <p:font typeface="Cheddar Gothic Sans" charset="1" panose="00000000000000000000"/>
      <p:regular r:id="rId40"/>
    </p:embeddedFont>
    <p:embeddedFont>
      <p:font typeface="Yanone Kaffeesatz" charset="1" panose="0000050000000000000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6710" y="-3986984"/>
            <a:ext cx="17315950" cy="17012920"/>
          </a:xfrm>
          <a:custGeom>
            <a:avLst/>
            <a:gdLst/>
            <a:ahLst/>
            <a:cxnLst/>
            <a:rect r="r" b="b" t="t" l="l"/>
            <a:pathLst>
              <a:path h="17012920" w="17315950">
                <a:moveTo>
                  <a:pt x="0" y="0"/>
                </a:moveTo>
                <a:lnTo>
                  <a:pt x="17315950" y="0"/>
                </a:lnTo>
                <a:lnTo>
                  <a:pt x="17315950" y="17012920"/>
                </a:lnTo>
                <a:lnTo>
                  <a:pt x="0" y="17012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6908" y="2544910"/>
            <a:ext cx="15072392" cy="4979462"/>
            <a:chOff x="0" y="0"/>
            <a:chExt cx="20096522" cy="663928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277260" cy="6342272"/>
            </a:xfrm>
            <a:custGeom>
              <a:avLst/>
              <a:gdLst/>
              <a:ahLst/>
              <a:cxnLst/>
              <a:rect r="r" b="b" t="t" l="l"/>
              <a:pathLst>
                <a:path h="6342272" w="9277260">
                  <a:moveTo>
                    <a:pt x="0" y="0"/>
                  </a:moveTo>
                  <a:lnTo>
                    <a:pt x="9277260" y="0"/>
                  </a:lnTo>
                  <a:lnTo>
                    <a:pt x="9277260" y="6342272"/>
                  </a:lnTo>
                  <a:lnTo>
                    <a:pt x="0" y="6342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967326" y="3756372"/>
              <a:ext cx="10129197" cy="2882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099"/>
                </a:lnSpc>
                <a:spcBef>
                  <a:spcPct val="0"/>
                </a:spcBef>
              </a:pPr>
              <a:r>
                <a:rPr lang="en-US" b="true" sz="1292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PowerPoint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2164998" y="3438260"/>
              <a:ext cx="3378465" cy="1637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022"/>
                </a:lnSpc>
                <a:spcBef>
                  <a:spcPct val="0"/>
                </a:spcBef>
              </a:pPr>
              <a:r>
                <a:rPr lang="en-US" b="true" sz="7158">
                  <a:solidFill>
                    <a:srgbClr val="FFFFFF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Microsoft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9967326" y="1090731"/>
              <a:ext cx="10129197" cy="2855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973"/>
                </a:lnSpc>
                <a:spcBef>
                  <a:spcPct val="0"/>
                </a:spcBef>
              </a:pPr>
              <a:r>
                <a:rPr lang="en-US" b="true" sz="12838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Storytelling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9967326" y="3018736"/>
              <a:ext cx="1872944" cy="17020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681"/>
                </a:lnSpc>
                <a:spcBef>
                  <a:spcPct val="0"/>
                </a:spcBef>
              </a:pPr>
              <a:r>
                <a:rPr lang="en-US" b="true" sz="7629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con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98762" y="2717994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76176" y="4160915"/>
            <a:ext cx="12062355" cy="1086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05"/>
              </a:lnSpc>
              <a:spcBef>
                <a:spcPct val="0"/>
              </a:spcBef>
            </a:pPr>
            <a:r>
              <a:rPr lang="en-US" sz="6218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“No presentes</a:t>
            </a:r>
            <a:r>
              <a:rPr lang="en-US" sz="6218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15504" y="5211369"/>
            <a:ext cx="12062355" cy="162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0"/>
              </a:lnSpc>
              <a:spcBef>
                <a:spcPct val="0"/>
              </a:spcBef>
            </a:pPr>
            <a:r>
              <a:rPr lang="en-US" sz="8564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Con</a:t>
            </a:r>
            <a:r>
              <a:rPr lang="en-US" sz="8564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ecta. Impacta. Lidera.”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72324" y="3325236"/>
            <a:ext cx="6562953" cy="5357010"/>
          </a:xfrm>
          <a:custGeom>
            <a:avLst/>
            <a:gdLst/>
            <a:ahLst/>
            <a:cxnLst/>
            <a:rect r="r" b="b" t="t" l="l"/>
            <a:pathLst>
              <a:path h="5357010" w="6562953">
                <a:moveTo>
                  <a:pt x="0" y="0"/>
                </a:moveTo>
                <a:lnTo>
                  <a:pt x="6562952" y="0"/>
                </a:lnTo>
                <a:lnTo>
                  <a:pt x="6562952" y="5357010"/>
                </a:lnTo>
                <a:lnTo>
                  <a:pt x="0" y="5357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55102" y="1484227"/>
            <a:ext cx="16230600" cy="1191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93"/>
              </a:lnSpc>
              <a:spcBef>
                <a:spcPct val="0"/>
              </a:spcBef>
            </a:pPr>
            <a:r>
              <a:rPr lang="en-US" b="true" sz="67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💡 Cuando</a:t>
            </a:r>
            <a:r>
              <a:rPr lang="en-US" b="true" sz="67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tu cuerpo y tu voz se alinean… convences de verdad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79126" y="5335971"/>
            <a:ext cx="14729749" cy="890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8"/>
              </a:lnSpc>
            </a:pP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🎥 Grábate. Ob</a:t>
            </a: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sérvate. Mejora.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98762" y="2717994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81810" y="4287989"/>
            <a:ext cx="10586969" cy="771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8"/>
              </a:lnSpc>
              <a:spcBef>
                <a:spcPct val="0"/>
              </a:spcBef>
            </a:pPr>
            <a:r>
              <a:rPr lang="en-US" sz="4456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🧾 El mejor presentador no lo recuerda</a:t>
            </a:r>
            <a:r>
              <a:rPr lang="en-US" sz="4456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todo…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15504" y="5211369"/>
            <a:ext cx="12062355" cy="162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0"/>
              </a:lnSpc>
              <a:spcBef>
                <a:spcPct val="0"/>
              </a:spcBef>
            </a:pPr>
            <a:r>
              <a:rPr lang="en-US" sz="8564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lo organiz</a:t>
            </a:r>
            <a:r>
              <a:rPr lang="en-US" sz="8564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a con inteligencia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11710" y="3305692"/>
            <a:ext cx="5078092" cy="4373507"/>
          </a:xfrm>
          <a:custGeom>
            <a:avLst/>
            <a:gdLst/>
            <a:ahLst/>
            <a:cxnLst/>
            <a:rect r="r" b="b" t="t" l="l"/>
            <a:pathLst>
              <a:path h="4373507" w="5078092">
                <a:moveTo>
                  <a:pt x="0" y="0"/>
                </a:moveTo>
                <a:lnTo>
                  <a:pt x="5078092" y="0"/>
                </a:lnTo>
                <a:lnTo>
                  <a:pt x="5078092" y="4373507"/>
                </a:lnTo>
                <a:lnTo>
                  <a:pt x="0" y="4373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70124" y="1040568"/>
            <a:ext cx="15347752" cy="982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0"/>
              </a:lnSpc>
              <a:spcBef>
                <a:spcPct val="0"/>
              </a:spcBef>
            </a:pPr>
            <a:r>
              <a:rPr lang="en-US" b="true" sz="556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💻</a:t>
            </a:r>
            <a:r>
              <a:rPr lang="en-US" b="true" sz="556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NOTAS DEL PRESENTADOR Y VISTA DEL MODERADOR: TU APOYO INVISIBLE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891630" y="4240670"/>
            <a:ext cx="4274567" cy="80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28"/>
              </a:lnSpc>
              <a:spcBef>
                <a:spcPct val="0"/>
              </a:spcBef>
            </a:pPr>
            <a:r>
              <a:rPr lang="en-US" sz="452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Solo diapositiva actual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545990" y="3191392"/>
            <a:ext cx="4494162" cy="80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28"/>
              </a:lnSpc>
              <a:spcBef>
                <a:spcPct val="0"/>
              </a:spcBef>
            </a:pPr>
            <a:r>
              <a:rPr lang="en-US" sz="452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🖥️ Pantalla del público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61804" y="3305692"/>
            <a:ext cx="6001358" cy="5720704"/>
            <a:chOff x="0" y="0"/>
            <a:chExt cx="8001811" cy="76276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339800" y="2731026"/>
              <a:ext cx="1322211" cy="1322211"/>
            </a:xfrm>
            <a:custGeom>
              <a:avLst/>
              <a:gdLst/>
              <a:ahLst/>
              <a:cxnLst/>
              <a:rect r="r" b="b" t="t" l="l"/>
              <a:pathLst>
                <a:path h="1322211" w="1322211">
                  <a:moveTo>
                    <a:pt x="0" y="0"/>
                  </a:moveTo>
                  <a:lnTo>
                    <a:pt x="1322211" y="0"/>
                  </a:lnTo>
                  <a:lnTo>
                    <a:pt x="1322211" y="1322211"/>
                  </a:lnTo>
                  <a:lnTo>
                    <a:pt x="0" y="1322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339800" y="5390265"/>
              <a:ext cx="1322211" cy="1322211"/>
            </a:xfrm>
            <a:custGeom>
              <a:avLst/>
              <a:gdLst/>
              <a:ahLst/>
              <a:cxnLst/>
              <a:rect r="r" b="b" t="t" l="l"/>
              <a:pathLst>
                <a:path h="1322211" w="1322211">
                  <a:moveTo>
                    <a:pt x="0" y="0"/>
                  </a:moveTo>
                  <a:lnTo>
                    <a:pt x="1322211" y="0"/>
                  </a:lnTo>
                  <a:lnTo>
                    <a:pt x="1322211" y="1322211"/>
                  </a:lnTo>
                  <a:lnTo>
                    <a:pt x="0" y="1322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2332535" y="1528754"/>
              <a:ext cx="3336741" cy="1029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31"/>
                </a:lnSpc>
                <a:spcBef>
                  <a:spcPct val="0"/>
                </a:spcBef>
              </a:pPr>
              <a:r>
                <a:rPr lang="en-US" sz="4522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 </a:t>
              </a:r>
              <a:r>
                <a:rPr lang="en-US" sz="4522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Diapositiva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14300"/>
              <a:ext cx="8001811" cy="1029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331"/>
                </a:lnSpc>
                <a:spcBef>
                  <a:spcPct val="0"/>
                </a:spcBef>
              </a:pPr>
              <a:r>
                <a:rPr lang="en-US" sz="4522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👁️‍🗨️ Pantalla del presentador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414711" y="6598176"/>
              <a:ext cx="3336741" cy="1029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31"/>
                </a:lnSpc>
                <a:spcBef>
                  <a:spcPct val="0"/>
                </a:spcBef>
              </a:pPr>
              <a:r>
                <a:rPr lang="en-US" sz="4522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 vista previa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455799" y="4111779"/>
              <a:ext cx="3254565" cy="1029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31"/>
                </a:lnSpc>
                <a:spcBef>
                  <a:spcPct val="0"/>
                </a:spcBef>
              </a:pPr>
              <a:r>
                <a:rPr lang="en-US" sz="4522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notas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98762" y="2717994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81810" y="4249889"/>
            <a:ext cx="10586969" cy="1112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8"/>
              </a:lnSpc>
              <a:spcBef>
                <a:spcPct val="0"/>
              </a:spcBef>
            </a:pPr>
            <a:r>
              <a:rPr lang="en-US" sz="6456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Tus notas no deben reemplazar</a:t>
            </a:r>
            <a:r>
              <a:rPr lang="en-US" sz="6456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15504" y="5211369"/>
            <a:ext cx="12062355" cy="162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0"/>
              </a:lnSpc>
              <a:spcBef>
                <a:spcPct val="0"/>
              </a:spcBef>
            </a:pPr>
            <a:r>
              <a:rPr lang="en-US" sz="8564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tu conexión</a:t>
            </a:r>
            <a:r>
              <a:rPr lang="en-US" sz="8564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con el público.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93501" y="722214"/>
            <a:ext cx="13081456" cy="111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37"/>
              </a:lnSpc>
              <a:spcBef>
                <a:spcPct val="0"/>
              </a:spcBef>
            </a:pPr>
            <a:r>
              <a:rPr lang="en-US" b="true" sz="6312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📌 3 claves para sacarles partido sin depender de ellas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56434" y="2872106"/>
            <a:ext cx="8430459" cy="4800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1️⃣ Frases clave, no párrafos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Solo bullets o cifras, no texto completo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2️⃣ Anota transiciones y pausas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Ej: “Pausa aquí”, “haz contacto visual”, “respira”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3️⃣ Guía, no muleta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Ensaya lo suficiente para no leer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02518" y="2509002"/>
            <a:ext cx="4444177" cy="3716443"/>
          </a:xfrm>
          <a:custGeom>
            <a:avLst/>
            <a:gdLst/>
            <a:ahLst/>
            <a:cxnLst/>
            <a:rect r="r" b="b" t="t" l="l"/>
            <a:pathLst>
              <a:path h="3716443" w="4444177">
                <a:moveTo>
                  <a:pt x="0" y="0"/>
                </a:moveTo>
                <a:lnTo>
                  <a:pt x="4444177" y="0"/>
                </a:lnTo>
                <a:lnTo>
                  <a:pt x="4444177" y="3716443"/>
                </a:lnTo>
                <a:lnTo>
                  <a:pt x="0" y="371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34329" y="3559908"/>
            <a:ext cx="9160437" cy="2146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6"/>
              </a:lnSpc>
              <a:spcBef>
                <a:spcPct val="0"/>
              </a:spcBef>
            </a:pPr>
            <a:r>
              <a:rPr lang="en-US" sz="6104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Con apoyo, ensayas con calma, presentas con seguridad y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34329" y="5455655"/>
            <a:ext cx="9160437" cy="2014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59"/>
              </a:lnSpc>
              <a:spcBef>
                <a:spcPct val="0"/>
              </a:spcBef>
            </a:pPr>
            <a:r>
              <a:rPr lang="en-US" sz="1054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cone</a:t>
            </a:r>
            <a:r>
              <a:rPr lang="en-US" sz="1054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ctas mejor.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09592" y="866775"/>
            <a:ext cx="13068815" cy="112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81"/>
              </a:lnSpc>
              <a:spcBef>
                <a:spcPct val="0"/>
              </a:spcBef>
            </a:pPr>
            <a:r>
              <a:rPr lang="en-US" sz="634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🔌 ¿No puedes usar notas digitales? Plan B en papel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609592" y="2789793"/>
            <a:ext cx="7883723" cy="3199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✅ Lleva un esquema impreso o tarjeta con: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Orden de ideas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Palabras clave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Tiempos aproximados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80777" y="2300009"/>
            <a:ext cx="4444177" cy="3716443"/>
          </a:xfrm>
          <a:custGeom>
            <a:avLst/>
            <a:gdLst/>
            <a:ahLst/>
            <a:cxnLst/>
            <a:rect r="r" b="b" t="t" l="l"/>
            <a:pathLst>
              <a:path h="3716443" w="4444177">
                <a:moveTo>
                  <a:pt x="0" y="0"/>
                </a:moveTo>
                <a:lnTo>
                  <a:pt x="4444177" y="0"/>
                </a:lnTo>
                <a:lnTo>
                  <a:pt x="4444177" y="3716443"/>
                </a:lnTo>
                <a:lnTo>
                  <a:pt x="0" y="371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12588" y="3350916"/>
            <a:ext cx="12086331" cy="1062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6"/>
              </a:lnSpc>
              <a:spcBef>
                <a:spcPct val="0"/>
              </a:spcBef>
            </a:pPr>
            <a:r>
              <a:rPr lang="en-US" sz="6104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La ronda de preguntas no es un riesgo.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26817" y="4393301"/>
            <a:ext cx="12086331" cy="2931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19"/>
              </a:lnSpc>
              <a:spcBef>
                <a:spcPct val="0"/>
              </a:spcBef>
            </a:pPr>
            <a:r>
              <a:rPr lang="en-US" sz="794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</a:t>
            </a:r>
            <a:r>
              <a:rPr lang="en-US" sz="794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Es una oportunidad para brillar, aclarar y </a:t>
            </a:r>
            <a:r>
              <a:rPr lang="en-US" sz="794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cone</a:t>
            </a:r>
            <a:r>
              <a:rPr lang="en-US" sz="794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ctar.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6435" y="1768238"/>
            <a:ext cx="16275130" cy="926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29"/>
              </a:lnSpc>
              <a:spcBef>
                <a:spcPct val="0"/>
              </a:spcBef>
            </a:pPr>
            <a:r>
              <a:rPr lang="en-US" b="true" sz="516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🎯</a:t>
            </a:r>
            <a:r>
              <a:rPr lang="en-US" b="true" sz="516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¿Por qué manejar preguntas con habilidad te convierte en un mejor comunicador?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09281" y="3855194"/>
            <a:ext cx="8249688" cy="3910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95039" indent="-597519" lvl="1">
              <a:lnSpc>
                <a:spcPts val="7749"/>
              </a:lnSpc>
              <a:buFont typeface="Arial"/>
              <a:buChar char="•"/>
            </a:pPr>
            <a:r>
              <a:rPr lang="en-US" sz="553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Demuestras dominio y seguridad</a:t>
            </a:r>
          </a:p>
          <a:p>
            <a:pPr algn="l" marL="1195039" indent="-597519" lvl="1">
              <a:lnSpc>
                <a:spcPts val="7749"/>
              </a:lnSpc>
              <a:buFont typeface="Arial"/>
              <a:buChar char="•"/>
            </a:pPr>
            <a:r>
              <a:rPr lang="en-US" sz="553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Aclara dudas no cubiertas</a:t>
            </a:r>
          </a:p>
          <a:p>
            <a:pPr algn="l" marL="1195039" indent="-597519" lvl="1">
              <a:lnSpc>
                <a:spcPts val="7749"/>
              </a:lnSpc>
              <a:buFont typeface="Arial"/>
              <a:buChar char="•"/>
            </a:pPr>
            <a:r>
              <a:rPr lang="en-US" sz="553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Crea participación real</a:t>
            </a:r>
          </a:p>
          <a:p>
            <a:pPr algn="l" marL="1195039" indent="-597519" lvl="1">
              <a:lnSpc>
                <a:spcPts val="7749"/>
              </a:lnSpc>
              <a:buFont typeface="Arial"/>
              <a:buChar char="•"/>
            </a:pPr>
            <a:r>
              <a:rPr lang="en-US" sz="553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Refuerza la credibilidad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4063383"/>
            <a:ext cx="13877236" cy="914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5"/>
              </a:lnSpc>
              <a:spcBef>
                <a:spcPct val="0"/>
              </a:spcBef>
            </a:pPr>
            <a:r>
              <a:rPr lang="en-US" sz="52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Las gra</a:t>
            </a:r>
            <a:r>
              <a:rPr lang="en-US" sz="52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ndes presentaciones no se improvisan.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5013341"/>
            <a:ext cx="13877236" cy="1630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74"/>
              </a:lnSpc>
              <a:spcBef>
                <a:spcPct val="0"/>
              </a:spcBef>
            </a:pPr>
            <a:r>
              <a:rPr lang="en-US" sz="85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Se ensayan, se miden y se afinan.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80777" y="2300009"/>
            <a:ext cx="4444177" cy="3716443"/>
          </a:xfrm>
          <a:custGeom>
            <a:avLst/>
            <a:gdLst/>
            <a:ahLst/>
            <a:cxnLst/>
            <a:rect r="r" b="b" t="t" l="l"/>
            <a:pathLst>
              <a:path h="3716443" w="4444177">
                <a:moveTo>
                  <a:pt x="0" y="0"/>
                </a:moveTo>
                <a:lnTo>
                  <a:pt x="4444177" y="0"/>
                </a:lnTo>
                <a:lnTo>
                  <a:pt x="4444177" y="3716443"/>
                </a:lnTo>
                <a:lnTo>
                  <a:pt x="0" y="371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01860" y="3312816"/>
            <a:ext cx="9361107" cy="1378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06"/>
              </a:lnSpc>
              <a:spcBef>
                <a:spcPct val="0"/>
              </a:spcBef>
            </a:pPr>
            <a:r>
              <a:rPr lang="en-US" sz="7932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Quien responde bien…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80777" y="4329492"/>
            <a:ext cx="9526614" cy="1816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98"/>
              </a:lnSpc>
              <a:spcBef>
                <a:spcPct val="0"/>
              </a:spcBef>
            </a:pPr>
            <a:r>
              <a:rPr lang="en-US" sz="9570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l</a:t>
            </a:r>
            <a:r>
              <a:rPr lang="en-US" sz="9570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idera mej</a:t>
            </a:r>
            <a:r>
              <a:rPr lang="en-US" sz="9570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o</a:t>
            </a:r>
            <a:r>
              <a:rPr lang="en-US" sz="9570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r.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15191" y="3318599"/>
            <a:ext cx="10931723" cy="399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</a:t>
            </a: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1️⃣ Escucha activa – Mira, asiente, reformula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2️⃣ Pausa antes de responder – Transmite calma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3️⃣ Sé claro y directo – Sin rodeos, con ejemplos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4️⃣ Admite si no sabes – “Lo investigo y te lo comparto”</a:t>
            </a:r>
          </a:p>
          <a:p>
            <a:pPr algn="l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5️⃣ Redirige si es necesario – “Lo vemos al final, si te parece”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46559" y="1120790"/>
            <a:ext cx="14835132" cy="1137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26"/>
              </a:lnSpc>
              <a:spcBef>
                <a:spcPct val="0"/>
              </a:spcBef>
            </a:pPr>
            <a:r>
              <a:rPr lang="en-US" sz="637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🧠 5 claves para responder preguntas como un profesional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80777" y="2300009"/>
            <a:ext cx="4444177" cy="3716443"/>
          </a:xfrm>
          <a:custGeom>
            <a:avLst/>
            <a:gdLst/>
            <a:ahLst/>
            <a:cxnLst/>
            <a:rect r="r" b="b" t="t" l="l"/>
            <a:pathLst>
              <a:path h="3716443" w="4444177">
                <a:moveTo>
                  <a:pt x="0" y="0"/>
                </a:moveTo>
                <a:lnTo>
                  <a:pt x="4444177" y="0"/>
                </a:lnTo>
                <a:lnTo>
                  <a:pt x="4444177" y="3716443"/>
                </a:lnTo>
                <a:lnTo>
                  <a:pt x="0" y="371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01860" y="3350916"/>
            <a:ext cx="12673386" cy="102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2"/>
              </a:lnSpc>
              <a:spcBef>
                <a:spcPct val="0"/>
              </a:spcBef>
            </a:pPr>
            <a:r>
              <a:rPr lang="en-US" sz="586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“Gracias por plantearlo. En mi experiencia,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01860" y="4228967"/>
            <a:ext cx="12673386" cy="1635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2"/>
              </a:lnSpc>
              <a:spcBef>
                <a:spcPct val="0"/>
              </a:spcBef>
            </a:pP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lo qu</a:t>
            </a: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 ha funci</a:t>
            </a: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onado es…”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15191" y="3318599"/>
            <a:ext cx="5854065" cy="2399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6393" indent="-488197" lvl="1">
              <a:lnSpc>
                <a:spcPts val="6331"/>
              </a:lnSpc>
              <a:spcBef>
                <a:spcPct val="0"/>
              </a:spcBef>
              <a:buFont typeface="Arial"/>
              <a:buChar char="•"/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No</a:t>
            </a: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reacciones a la defensiva</a:t>
            </a:r>
          </a:p>
          <a:p>
            <a:pPr algn="l" marL="976393" indent="-488197" lvl="1">
              <a:lnSpc>
                <a:spcPts val="6331"/>
              </a:lnSpc>
              <a:spcBef>
                <a:spcPct val="0"/>
              </a:spcBef>
              <a:buFont typeface="Arial"/>
              <a:buChar char="•"/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Agradece la pregunta</a:t>
            </a:r>
          </a:p>
          <a:p>
            <a:pPr algn="l" marL="976393" indent="-488197" lvl="1">
              <a:lnSpc>
                <a:spcPts val="6331"/>
              </a:lnSpc>
              <a:spcBef>
                <a:spcPct val="0"/>
              </a:spcBef>
              <a:buFont typeface="Arial"/>
              <a:buChar char="•"/>
            </a:pPr>
            <a:r>
              <a:rPr lang="en-US" sz="452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Responde con perspectiva: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28729" y="1120790"/>
            <a:ext cx="11870792" cy="1137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26"/>
              </a:lnSpc>
              <a:spcBef>
                <a:spcPct val="0"/>
              </a:spcBef>
            </a:pPr>
            <a:r>
              <a:rPr lang="en-US" sz="637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⚠️</a:t>
            </a:r>
            <a:r>
              <a:rPr lang="en-US" sz="637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¿Y si la pregunta es incómoda o desafiante?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80777" y="2300009"/>
            <a:ext cx="4444177" cy="3716443"/>
          </a:xfrm>
          <a:custGeom>
            <a:avLst/>
            <a:gdLst/>
            <a:ahLst/>
            <a:cxnLst/>
            <a:rect r="r" b="b" t="t" l="l"/>
            <a:pathLst>
              <a:path h="3716443" w="4444177">
                <a:moveTo>
                  <a:pt x="0" y="0"/>
                </a:moveTo>
                <a:lnTo>
                  <a:pt x="4444177" y="0"/>
                </a:lnTo>
                <a:lnTo>
                  <a:pt x="4444177" y="3716443"/>
                </a:lnTo>
                <a:lnTo>
                  <a:pt x="0" y="371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01860" y="3350916"/>
            <a:ext cx="12673386" cy="102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2"/>
              </a:lnSpc>
              <a:spcBef>
                <a:spcPct val="0"/>
              </a:spcBef>
            </a:pPr>
            <a:r>
              <a:rPr lang="en-US" sz="586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Las respuestas bien dadas construyen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47905" y="4158834"/>
            <a:ext cx="12673386" cy="1635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2"/>
              </a:lnSpc>
              <a:spcBef>
                <a:spcPct val="0"/>
              </a:spcBef>
            </a:pP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autoridad y</a:t>
            </a: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confia</a:t>
            </a: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nza.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52233" y="741209"/>
            <a:ext cx="13983534" cy="1054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6"/>
              </a:lnSpc>
              <a:spcBef>
                <a:spcPct val="0"/>
              </a:spcBef>
            </a:pPr>
            <a:r>
              <a:rPr lang="en-US" sz="6104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💬 Responder bien también es presentar bien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40659" y="4549516"/>
            <a:ext cx="14406682" cy="1054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6"/>
              </a:lnSpc>
              <a:spcBef>
                <a:spcPct val="0"/>
              </a:spcBef>
            </a:pPr>
            <a:r>
              <a:rPr lang="en-US" sz="6104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“Para cerrar, me quedo con esta idea central…”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86411" y="2764437"/>
            <a:ext cx="4444177" cy="3716443"/>
          </a:xfrm>
          <a:custGeom>
            <a:avLst/>
            <a:gdLst/>
            <a:ahLst/>
            <a:cxnLst/>
            <a:rect r="r" b="b" t="t" l="l"/>
            <a:pathLst>
              <a:path h="3716443" w="4444177">
                <a:moveTo>
                  <a:pt x="0" y="0"/>
                </a:moveTo>
                <a:lnTo>
                  <a:pt x="4444177" y="0"/>
                </a:lnTo>
                <a:lnTo>
                  <a:pt x="4444177" y="3716443"/>
                </a:lnTo>
                <a:lnTo>
                  <a:pt x="0" y="371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46822" y="3861786"/>
            <a:ext cx="8191659" cy="1079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2"/>
              </a:lnSpc>
              <a:spcBef>
                <a:spcPct val="0"/>
              </a:spcBef>
            </a:pPr>
            <a:r>
              <a:rPr lang="en-US" sz="626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El problema no es el fallo.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77384" y="4669704"/>
            <a:ext cx="12673386" cy="1635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2"/>
              </a:lnSpc>
              <a:spcBef>
                <a:spcPct val="0"/>
              </a:spcBef>
            </a:pP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Es cómo lo</a:t>
            </a: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gestio</a:t>
            </a: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nas.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02230" y="752475"/>
            <a:ext cx="13389530" cy="1967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89"/>
              </a:lnSpc>
              <a:spcBef>
                <a:spcPct val="0"/>
              </a:spcBef>
            </a:pPr>
            <a:r>
              <a:rPr lang="en-US" b="true" sz="11206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🔌 ¿Y si todo falla… menos tú?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556745" y="3157818"/>
            <a:ext cx="6648688" cy="5388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46"/>
              </a:lnSpc>
              <a:spcBef>
                <a:spcPct val="0"/>
              </a:spcBef>
            </a:pPr>
            <a:r>
              <a:rPr lang="en-US" sz="610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💻 El archivo no abre</a:t>
            </a:r>
          </a:p>
          <a:p>
            <a:pPr algn="l">
              <a:lnSpc>
                <a:spcPts val="8546"/>
              </a:lnSpc>
              <a:spcBef>
                <a:spcPct val="0"/>
              </a:spcBef>
            </a:pPr>
            <a:r>
              <a:rPr lang="en-US" sz="610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🎥 El proyector no conecta</a:t>
            </a:r>
          </a:p>
          <a:p>
            <a:pPr algn="l">
              <a:lnSpc>
                <a:spcPts val="8546"/>
              </a:lnSpc>
              <a:spcBef>
                <a:spcPct val="0"/>
              </a:spcBef>
            </a:pPr>
            <a:r>
              <a:rPr lang="en-US" sz="610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🎤 Falla el sonido o micro</a:t>
            </a:r>
          </a:p>
          <a:p>
            <a:pPr algn="l">
              <a:lnSpc>
                <a:spcPts val="8546"/>
              </a:lnSpc>
              <a:spcBef>
                <a:spcPct val="0"/>
              </a:spcBef>
            </a:pPr>
            <a:r>
              <a:rPr lang="en-US" sz="610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🌐 No hay internet</a:t>
            </a:r>
          </a:p>
          <a:p>
            <a:pPr algn="l">
              <a:lnSpc>
                <a:spcPts val="8546"/>
              </a:lnSpc>
              <a:spcBef>
                <a:spcPct val="0"/>
              </a:spcBef>
            </a:pPr>
            <a:r>
              <a:rPr lang="en-US" sz="610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🔦 Se va la luz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3524" y="1359778"/>
            <a:ext cx="15240952" cy="1054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6"/>
              </a:lnSpc>
              <a:spcBef>
                <a:spcPct val="0"/>
              </a:spcBef>
            </a:pPr>
            <a:r>
              <a:rPr lang="en-US" sz="6104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🛠️ Tres cosas que puedes hacer antes de empezar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78959" y="2896214"/>
            <a:ext cx="11392497" cy="5227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1️⃣ Lleva copias en varios formatos</a:t>
            </a:r>
          </a:p>
          <a:p>
            <a:pPr algn="l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PowerPoint, PDF, Drive, USB y por email</a:t>
            </a:r>
          </a:p>
          <a:p>
            <a:pPr algn="l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2️⃣ Llega con tiempo</a:t>
            </a:r>
          </a:p>
          <a:p>
            <a:pPr algn="l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Test de proyector, audio, internet o plataforma (si es online)</a:t>
            </a:r>
          </a:p>
          <a:p>
            <a:pPr algn="l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3️⃣ Imprime tus notas clave</a:t>
            </a:r>
          </a:p>
          <a:p>
            <a:pPr algn="l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 todo falla, tu voz sigue funcionando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86411" y="2764437"/>
            <a:ext cx="4444177" cy="3716443"/>
          </a:xfrm>
          <a:custGeom>
            <a:avLst/>
            <a:gdLst/>
            <a:ahLst/>
            <a:cxnLst/>
            <a:rect r="r" b="b" t="t" l="l"/>
            <a:pathLst>
              <a:path h="3716443" w="4444177">
                <a:moveTo>
                  <a:pt x="0" y="0"/>
                </a:moveTo>
                <a:lnTo>
                  <a:pt x="4444177" y="0"/>
                </a:lnTo>
                <a:lnTo>
                  <a:pt x="4444177" y="3716443"/>
                </a:lnTo>
                <a:lnTo>
                  <a:pt x="0" y="371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46822" y="3861786"/>
            <a:ext cx="10281584" cy="1079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2"/>
              </a:lnSpc>
              <a:spcBef>
                <a:spcPct val="0"/>
              </a:spcBef>
            </a:pPr>
            <a:r>
              <a:rPr lang="en-US" sz="626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La audiencia perdona el fallo.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22346" y="4810125"/>
            <a:ext cx="12673386" cy="1635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2"/>
              </a:lnSpc>
              <a:spcBef>
                <a:spcPct val="0"/>
              </a:spcBef>
            </a:pP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Pero premia tu</a:t>
            </a: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serenid</a:t>
            </a:r>
            <a:r>
              <a:rPr lang="en-US" sz="857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ad.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2303084"/>
            <a:ext cx="9634530" cy="6227649"/>
            <a:chOff x="0" y="0"/>
            <a:chExt cx="2537489" cy="16402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37489" cy="1640204"/>
            </a:xfrm>
            <a:custGeom>
              <a:avLst/>
              <a:gdLst/>
              <a:ahLst/>
              <a:cxnLst/>
              <a:rect r="r" b="b" t="t" l="l"/>
              <a:pathLst>
                <a:path h="1640204" w="2537489">
                  <a:moveTo>
                    <a:pt x="40982" y="0"/>
                  </a:moveTo>
                  <a:lnTo>
                    <a:pt x="2496508" y="0"/>
                  </a:lnTo>
                  <a:cubicBezTo>
                    <a:pt x="2507377" y="0"/>
                    <a:pt x="2517801" y="4318"/>
                    <a:pt x="2525486" y="12003"/>
                  </a:cubicBezTo>
                  <a:cubicBezTo>
                    <a:pt x="2533172" y="19689"/>
                    <a:pt x="2537489" y="30113"/>
                    <a:pt x="2537489" y="40982"/>
                  </a:cubicBezTo>
                  <a:lnTo>
                    <a:pt x="2537489" y="1599222"/>
                  </a:lnTo>
                  <a:cubicBezTo>
                    <a:pt x="2537489" y="1610091"/>
                    <a:pt x="2533172" y="1620515"/>
                    <a:pt x="2525486" y="1628201"/>
                  </a:cubicBezTo>
                  <a:cubicBezTo>
                    <a:pt x="2517801" y="1635886"/>
                    <a:pt x="2507377" y="1640204"/>
                    <a:pt x="2496508" y="1640204"/>
                  </a:cubicBezTo>
                  <a:lnTo>
                    <a:pt x="40982" y="1640204"/>
                  </a:lnTo>
                  <a:cubicBezTo>
                    <a:pt x="30113" y="1640204"/>
                    <a:pt x="19689" y="1635886"/>
                    <a:pt x="12003" y="1628201"/>
                  </a:cubicBezTo>
                  <a:cubicBezTo>
                    <a:pt x="4318" y="1620515"/>
                    <a:pt x="0" y="1610091"/>
                    <a:pt x="0" y="1599222"/>
                  </a:cubicBezTo>
                  <a:lnTo>
                    <a:pt x="0" y="40982"/>
                  </a:lnTo>
                  <a:cubicBezTo>
                    <a:pt x="0" y="30113"/>
                    <a:pt x="4318" y="19689"/>
                    <a:pt x="12003" y="12003"/>
                  </a:cubicBezTo>
                  <a:cubicBezTo>
                    <a:pt x="19689" y="4318"/>
                    <a:pt x="30113" y="0"/>
                    <a:pt x="40982" y="0"/>
                  </a:cubicBezTo>
                  <a:close/>
                </a:path>
              </a:pathLst>
            </a:custGeom>
            <a:solidFill>
              <a:srgbClr val="FFBD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537489" cy="1687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546352" y="2535746"/>
            <a:ext cx="8439770" cy="5785546"/>
          </a:xfrm>
          <a:custGeom>
            <a:avLst/>
            <a:gdLst/>
            <a:ahLst/>
            <a:cxnLst/>
            <a:rect r="r" b="b" t="t" l="l"/>
            <a:pathLst>
              <a:path h="5785546" w="8439770">
                <a:moveTo>
                  <a:pt x="0" y="0"/>
                </a:moveTo>
                <a:lnTo>
                  <a:pt x="8439770" y="0"/>
                </a:lnTo>
                <a:lnTo>
                  <a:pt x="8439770" y="5785546"/>
                </a:lnTo>
                <a:lnTo>
                  <a:pt x="0" y="57855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8659" r="0" b="-58257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3098825"/>
            <a:ext cx="10633648" cy="4549047"/>
            <a:chOff x="0" y="0"/>
            <a:chExt cx="2800632" cy="11981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00632" cy="1198103"/>
            </a:xfrm>
            <a:custGeom>
              <a:avLst/>
              <a:gdLst/>
              <a:ahLst/>
              <a:cxnLst/>
              <a:rect r="r" b="b" t="t" l="l"/>
              <a:pathLst>
                <a:path h="1198103" w="2800632">
                  <a:moveTo>
                    <a:pt x="37131" y="0"/>
                  </a:moveTo>
                  <a:lnTo>
                    <a:pt x="2763501" y="0"/>
                  </a:lnTo>
                  <a:cubicBezTo>
                    <a:pt x="2784007" y="0"/>
                    <a:pt x="2800632" y="16624"/>
                    <a:pt x="2800632" y="37131"/>
                  </a:cubicBezTo>
                  <a:lnTo>
                    <a:pt x="2800632" y="1160972"/>
                  </a:lnTo>
                  <a:cubicBezTo>
                    <a:pt x="2800632" y="1181479"/>
                    <a:pt x="2784007" y="1198103"/>
                    <a:pt x="2763501" y="1198103"/>
                  </a:cubicBezTo>
                  <a:lnTo>
                    <a:pt x="37131" y="1198103"/>
                  </a:lnTo>
                  <a:cubicBezTo>
                    <a:pt x="27283" y="1198103"/>
                    <a:pt x="17839" y="1194191"/>
                    <a:pt x="10875" y="1187228"/>
                  </a:cubicBezTo>
                  <a:cubicBezTo>
                    <a:pt x="3912" y="1180264"/>
                    <a:pt x="0" y="1170820"/>
                    <a:pt x="0" y="1160972"/>
                  </a:cubicBezTo>
                  <a:lnTo>
                    <a:pt x="0" y="37131"/>
                  </a:lnTo>
                  <a:cubicBezTo>
                    <a:pt x="0" y="16624"/>
                    <a:pt x="16624" y="0"/>
                    <a:pt x="37131" y="0"/>
                  </a:cubicBezTo>
                  <a:close/>
                </a:path>
              </a:pathLst>
            </a:custGeom>
            <a:solidFill>
              <a:srgbClr val="FFBD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800632" cy="12457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42929" y="3731056"/>
            <a:ext cx="7387079" cy="3132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22"/>
              </a:lnSpc>
              <a:spcBef>
                <a:spcPct val="0"/>
              </a:spcBef>
            </a:pPr>
            <a:r>
              <a:rPr lang="en-US" b="true" sz="5873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🎯</a:t>
            </a:r>
            <a:r>
              <a:rPr lang="en-US" b="true" sz="5873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Preparar bien = transmitir seguridad, respeto y profesionalismo.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75812"/>
            <a:ext cx="15726761" cy="1154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47"/>
              </a:lnSpc>
              <a:spcBef>
                <a:spcPct val="0"/>
              </a:spcBef>
            </a:pPr>
            <a:r>
              <a:rPr lang="en-US" b="true" sz="6462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⏱️ Preparación previa: ensayo, duración y control del tiempo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91455" y="866775"/>
            <a:ext cx="13105091" cy="1083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6"/>
              </a:lnSpc>
              <a:spcBef>
                <a:spcPct val="0"/>
              </a:spcBef>
            </a:pPr>
            <a:r>
              <a:rPr lang="en-US" b="true" sz="610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😎 ¿Falló en directo? Tu actitud es tu mayor herramienta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62449" y="4668390"/>
            <a:ext cx="15763102" cy="2299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6774" indent="-468387" lvl="1">
              <a:lnSpc>
                <a:spcPts val="6074"/>
              </a:lnSpc>
              <a:buFont typeface="Arial"/>
              <a:buChar char="•"/>
            </a:pPr>
            <a:r>
              <a:rPr lang="en-US" sz="433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Respira, sonríe, no te disculpes de más</a:t>
            </a:r>
          </a:p>
          <a:p>
            <a:pPr algn="l" marL="936774" indent="-468387" lvl="1">
              <a:lnSpc>
                <a:spcPts val="6074"/>
              </a:lnSpc>
              <a:buFont typeface="Arial"/>
              <a:buChar char="•"/>
            </a:pPr>
            <a:r>
              <a:rPr lang="en-US" sz="433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Explica brevemente: “Tenemos un problema técnico, pero aprovecho para contarles…”</a:t>
            </a:r>
          </a:p>
          <a:p>
            <a:pPr algn="l" marL="936774" indent="-468387" lvl="1">
              <a:lnSpc>
                <a:spcPts val="6074"/>
              </a:lnSpc>
              <a:buFont typeface="Arial"/>
              <a:buChar char="•"/>
            </a:pPr>
            <a:r>
              <a:rPr lang="en-US" sz="433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Usa ese momento: lanza una pregunta, haz un resumen, refuerza tu mensaje oralmente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66413" y="2549156"/>
            <a:ext cx="8021928" cy="5453757"/>
          </a:xfrm>
          <a:custGeom>
            <a:avLst/>
            <a:gdLst/>
            <a:ahLst/>
            <a:cxnLst/>
            <a:rect r="r" b="b" t="t" l="l"/>
            <a:pathLst>
              <a:path h="5453757" w="8021928">
                <a:moveTo>
                  <a:pt x="0" y="0"/>
                </a:moveTo>
                <a:lnTo>
                  <a:pt x="8021929" y="0"/>
                </a:lnTo>
                <a:lnTo>
                  <a:pt x="8021929" y="5453757"/>
                </a:lnTo>
                <a:lnTo>
                  <a:pt x="0" y="5453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38200"/>
            <a:ext cx="16230600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📌</a:t>
            </a: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Cómo prepararte como un profesional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52831" y="3097305"/>
            <a:ext cx="13392812" cy="6160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19"/>
              </a:lnSpc>
            </a:pPr>
            <a:r>
              <a:rPr lang="en-US" sz="40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🧪 1. Ensayo realista</a:t>
            </a:r>
          </a:p>
          <a:p>
            <a:pPr algn="l" marL="869152" indent="-434576" lvl="1">
              <a:lnSpc>
                <a:spcPts val="6119"/>
              </a:lnSpc>
              <a:buFont typeface="Arial"/>
              <a:buChar char="•"/>
            </a:pPr>
            <a:r>
              <a:rPr lang="en-US" sz="40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No ensayes solo “en tu cabeza”.</a:t>
            </a:r>
          </a:p>
          <a:p>
            <a:pPr algn="l" marL="869152" indent="-434576" lvl="1">
              <a:lnSpc>
                <a:spcPts val="6119"/>
              </a:lnSpc>
              <a:buFont typeface="Arial"/>
              <a:buChar char="•"/>
            </a:pPr>
            <a:r>
              <a:rPr lang="en-US" sz="40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Simula el contexto: habla e</a:t>
            </a:r>
            <a:r>
              <a:rPr lang="en-US" sz="40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n voz alta, usa el cronómetro y si puedes, hazlo de pie y con tus diapositivas visibles.</a:t>
            </a:r>
          </a:p>
          <a:p>
            <a:pPr algn="l">
              <a:lnSpc>
                <a:spcPts val="6119"/>
              </a:lnSpc>
            </a:pPr>
            <a:r>
              <a:rPr lang="en-US" sz="40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⏳</a:t>
            </a:r>
            <a:r>
              <a:rPr lang="en-US" sz="40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2. Control del tiempo</a:t>
            </a:r>
          </a:p>
          <a:p>
            <a:pPr algn="l" marL="869152" indent="-434576" lvl="1">
              <a:lnSpc>
                <a:spcPts val="6119"/>
              </a:lnSpc>
              <a:buFont typeface="Arial"/>
              <a:buChar char="•"/>
            </a:pPr>
            <a:r>
              <a:rPr lang="en-US" sz="40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</a:t>
            </a:r>
            <a:r>
              <a:rPr lang="en-US" sz="40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speta el tiempo asignado. Lo profesional es terminar antes, no después.</a:t>
            </a:r>
          </a:p>
          <a:p>
            <a:pPr algn="l" marL="869152" indent="-434576" lvl="1">
              <a:lnSpc>
                <a:spcPts val="6119"/>
              </a:lnSpc>
              <a:buFont typeface="Arial"/>
              <a:buChar char="•"/>
            </a:pPr>
            <a:r>
              <a:rPr lang="en-US" sz="40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Identifica qué partes puedes acortar si te retrasas.</a:t>
            </a:r>
          </a:p>
          <a:p>
            <a:pPr algn="l" marL="869152" indent="-434576" lvl="1">
              <a:lnSpc>
                <a:spcPts val="6119"/>
              </a:lnSpc>
              <a:buFont typeface="Arial"/>
              <a:buChar char="•"/>
            </a:pPr>
            <a:r>
              <a:rPr lang="en-US" sz="40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Ensaya varias veces y ajusta la duración según el ritmo real, no el que imaginas.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15141"/>
            <a:ext cx="16230600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📌</a:t>
            </a: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Cómo prepararte como un profesional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06388" y="2307169"/>
            <a:ext cx="14682018" cy="7442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69"/>
              </a:lnSpc>
            </a:pP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🗂</a:t>
            </a: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️ 3. Divide tu presentación por bloques</a:t>
            </a:r>
          </a:p>
          <a:p>
            <a:pPr algn="l" marL="952819" indent="-476409" lvl="1">
              <a:lnSpc>
                <a:spcPts val="5869"/>
              </a:lnSpc>
              <a:buFont typeface="Arial"/>
              <a:buChar char="•"/>
            </a:pP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Por e</a:t>
            </a: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jemplo:</a:t>
            </a:r>
          </a:p>
          <a:p>
            <a:pPr algn="l" marL="1905637" indent="-635212" lvl="2">
              <a:lnSpc>
                <a:spcPts val="5869"/>
              </a:lnSpc>
              <a:buFont typeface="Arial"/>
              <a:buChar char="⚬"/>
            </a:pP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Introducción: 1 minuto</a:t>
            </a:r>
          </a:p>
          <a:p>
            <a:pPr algn="l" marL="1905637" indent="-635212" lvl="2">
              <a:lnSpc>
                <a:spcPts val="5869"/>
              </a:lnSpc>
              <a:buFont typeface="Arial"/>
              <a:buChar char="⚬"/>
            </a:pP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Desarrollo: 3 bloques de 3 minutos</a:t>
            </a:r>
          </a:p>
          <a:p>
            <a:pPr algn="l" marL="1905637" indent="-635212" lvl="2">
              <a:lnSpc>
                <a:spcPts val="5869"/>
              </a:lnSpc>
              <a:buFont typeface="Arial"/>
              <a:buChar char="⚬"/>
            </a:pP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Cierre: 1 minuto</a:t>
            </a:r>
          </a:p>
          <a:p>
            <a:pPr algn="l" marL="1905637" indent="-635212" lvl="2">
              <a:lnSpc>
                <a:spcPts val="5869"/>
              </a:lnSpc>
              <a:buFont typeface="Arial"/>
              <a:buChar char="⚬"/>
            </a:pP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Esto te permite reorganizar rápidamente si el tiempo cambia.</a:t>
            </a:r>
          </a:p>
          <a:p>
            <a:pPr algn="l">
              <a:lnSpc>
                <a:spcPts val="5869"/>
              </a:lnSpc>
            </a:pP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🧠 4. Domina el contenido, no lo memorices</a:t>
            </a:r>
          </a:p>
          <a:p>
            <a:pPr algn="l" marL="952819" indent="-476409" lvl="1">
              <a:lnSpc>
                <a:spcPts val="5869"/>
              </a:lnSpc>
              <a:buFont typeface="Arial"/>
              <a:buChar char="•"/>
            </a:pP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Conoce tu e</a:t>
            </a: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structura, los puntos clave y tus ejemplos.</a:t>
            </a:r>
          </a:p>
          <a:p>
            <a:pPr algn="l" marL="952819" indent="-476409" lvl="1">
              <a:lnSpc>
                <a:spcPts val="5869"/>
              </a:lnSpc>
              <a:buFont typeface="Arial"/>
              <a:buChar char="•"/>
            </a:pPr>
            <a:r>
              <a:rPr lang="en-US" sz="4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Usa tarjetas o notas del presentador si lo necesitas, pero no memorices palabra por palabra: suena artificial y aumenta la presión.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98762" y="2717994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06512" y="3528748"/>
            <a:ext cx="12062355" cy="2187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05"/>
              </a:lnSpc>
              <a:spcBef>
                <a:spcPct val="0"/>
              </a:spcBef>
            </a:pPr>
            <a:r>
              <a:rPr lang="en-US" sz="6218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Las palabras inf</a:t>
            </a:r>
            <a:r>
              <a:rPr lang="en-US" sz="6218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orman.</a:t>
            </a:r>
          </a:p>
          <a:p>
            <a:pPr algn="ctr">
              <a:lnSpc>
                <a:spcPts val="8705"/>
              </a:lnSpc>
              <a:spcBef>
                <a:spcPct val="0"/>
              </a:spcBef>
            </a:pPr>
            <a:r>
              <a:rPr lang="en-US" sz="6218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Tu cuerpo y tu voz comunican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306512" y="5651543"/>
            <a:ext cx="12062355" cy="162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0"/>
              </a:lnSpc>
              <a:spcBef>
                <a:spcPct val="0"/>
              </a:spcBef>
            </a:pPr>
            <a:r>
              <a:rPr lang="en-US" sz="8564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lo</a:t>
            </a:r>
            <a:r>
              <a:rPr lang="en-US" sz="8564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que realmente sientes.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41746" y="3363341"/>
            <a:ext cx="3477922" cy="3108393"/>
          </a:xfrm>
          <a:custGeom>
            <a:avLst/>
            <a:gdLst/>
            <a:ahLst/>
            <a:cxnLst/>
            <a:rect r="r" b="b" t="t" l="l"/>
            <a:pathLst>
              <a:path h="3108393" w="3477922">
                <a:moveTo>
                  <a:pt x="0" y="0"/>
                </a:moveTo>
                <a:lnTo>
                  <a:pt x="3477922" y="0"/>
                </a:lnTo>
                <a:lnTo>
                  <a:pt x="3477922" y="3108393"/>
                </a:lnTo>
                <a:lnTo>
                  <a:pt x="0" y="3108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365653" y="3461516"/>
            <a:ext cx="3556693" cy="2912042"/>
          </a:xfrm>
          <a:custGeom>
            <a:avLst/>
            <a:gdLst/>
            <a:ahLst/>
            <a:cxnLst/>
            <a:rect r="r" b="b" t="t" l="l"/>
            <a:pathLst>
              <a:path h="2912042" w="3556693">
                <a:moveTo>
                  <a:pt x="0" y="0"/>
                </a:moveTo>
                <a:lnTo>
                  <a:pt x="3556694" y="0"/>
                </a:lnTo>
                <a:lnTo>
                  <a:pt x="3556694" y="2912043"/>
                </a:lnTo>
                <a:lnTo>
                  <a:pt x="0" y="291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11330" y="3363341"/>
            <a:ext cx="4262449" cy="3015683"/>
          </a:xfrm>
          <a:custGeom>
            <a:avLst/>
            <a:gdLst/>
            <a:ahLst/>
            <a:cxnLst/>
            <a:rect r="r" b="b" t="t" l="l"/>
            <a:pathLst>
              <a:path h="3015683" w="4262449">
                <a:moveTo>
                  <a:pt x="0" y="0"/>
                </a:moveTo>
                <a:lnTo>
                  <a:pt x="4262449" y="0"/>
                </a:lnTo>
                <a:lnTo>
                  <a:pt x="4262449" y="3015683"/>
                </a:lnTo>
                <a:lnTo>
                  <a:pt x="0" y="30156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90794" y="1269955"/>
            <a:ext cx="15668506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💬 Más del 70% del impacto comunicativo es no verbal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88007" y="6439169"/>
            <a:ext cx="2833330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38% tono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41746" y="6439169"/>
            <a:ext cx="3530441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7% palabras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47778" y="6439169"/>
            <a:ext cx="4989552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55% corporalidad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56757" y="838200"/>
            <a:ext cx="13295829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📌 Lenguaje corporal que transmite seguridad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544248" y="3357163"/>
            <a:ext cx="12379880" cy="5544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87"/>
              </a:lnSpc>
              <a:spcBef>
                <a:spcPct val="0"/>
              </a:spcBef>
            </a:pPr>
            <a:r>
              <a:rPr lang="en-US" sz="520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🙋‍♂️ Postura</a:t>
            </a:r>
          </a:p>
          <a:p>
            <a:pPr algn="l">
              <a:lnSpc>
                <a:spcPts val="7287"/>
              </a:lnSpc>
              <a:spcBef>
                <a:spcPct val="0"/>
              </a:spcBef>
            </a:pPr>
            <a:r>
              <a:rPr lang="en-US" sz="520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Espalda erguida, manos visibles, evita movimientos nerviosos</a:t>
            </a:r>
          </a:p>
          <a:p>
            <a:pPr algn="l">
              <a:lnSpc>
                <a:spcPts val="7287"/>
              </a:lnSpc>
              <a:spcBef>
                <a:spcPct val="0"/>
              </a:spcBef>
            </a:pPr>
            <a:r>
              <a:rPr lang="en-US" sz="520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👀 Contacto visual</a:t>
            </a:r>
          </a:p>
          <a:p>
            <a:pPr algn="l">
              <a:lnSpc>
                <a:spcPts val="7287"/>
              </a:lnSpc>
              <a:spcBef>
                <a:spcPct val="0"/>
              </a:spcBef>
            </a:pPr>
            <a:r>
              <a:rPr lang="en-US" sz="520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Mira al público (o cámara si es online)</a:t>
            </a:r>
          </a:p>
          <a:p>
            <a:pPr algn="l">
              <a:lnSpc>
                <a:spcPts val="7287"/>
              </a:lnSpc>
              <a:spcBef>
                <a:spcPct val="0"/>
              </a:spcBef>
            </a:pPr>
            <a:r>
              <a:rPr lang="en-US" sz="520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🤲 Gestos</a:t>
            </a:r>
          </a:p>
          <a:p>
            <a:pPr algn="l">
              <a:lnSpc>
                <a:spcPts val="7287"/>
              </a:lnSpc>
              <a:spcBef>
                <a:spcPct val="0"/>
              </a:spcBef>
            </a:pPr>
            <a:r>
              <a:rPr lang="en-US" sz="520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Refuerza lo que dices con las manos, sin exagerar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07636" y="1037741"/>
            <a:ext cx="11197828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🎤 Tono, ritmo y autenticidad al hablar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52567" y="2962731"/>
            <a:ext cx="10673596" cy="5544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7"/>
              </a:lnSpc>
              <a:spcBef>
                <a:spcPct val="0"/>
              </a:spcBef>
            </a:pPr>
            <a:r>
              <a:rPr lang="en-US" sz="519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✅ Proyecta confianza</a:t>
            </a:r>
          </a:p>
          <a:p>
            <a:pPr algn="l">
              <a:lnSpc>
                <a:spcPts val="7277"/>
              </a:lnSpc>
              <a:spcBef>
                <a:spcPct val="0"/>
              </a:spcBef>
            </a:pPr>
            <a:r>
              <a:rPr lang="en-US" sz="519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Voz clara y firme, evita el susurro o el grito</a:t>
            </a:r>
          </a:p>
          <a:p>
            <a:pPr algn="l">
              <a:lnSpc>
                <a:spcPts val="7277"/>
              </a:lnSpc>
              <a:spcBef>
                <a:spcPct val="0"/>
              </a:spcBef>
            </a:pPr>
            <a:r>
              <a:rPr lang="en-US" sz="519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🔁 Varía el ritmo</a:t>
            </a:r>
          </a:p>
          <a:p>
            <a:pPr algn="l">
              <a:lnSpc>
                <a:spcPts val="7277"/>
              </a:lnSpc>
              <a:spcBef>
                <a:spcPct val="0"/>
              </a:spcBef>
            </a:pPr>
            <a:r>
              <a:rPr lang="en-US" sz="519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Pausas, aceleraciones y ralentizaciones con intención</a:t>
            </a:r>
          </a:p>
          <a:p>
            <a:pPr algn="l">
              <a:lnSpc>
                <a:spcPts val="7277"/>
              </a:lnSpc>
              <a:spcBef>
                <a:spcPct val="0"/>
              </a:spcBef>
            </a:pPr>
            <a:r>
              <a:rPr lang="en-US" sz="519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💡 Sé tú mismo/a… pero con energía</a:t>
            </a:r>
          </a:p>
          <a:p>
            <a:pPr algn="l">
              <a:lnSpc>
                <a:spcPts val="7277"/>
              </a:lnSpc>
              <a:spcBef>
                <a:spcPct val="0"/>
              </a:spcBef>
            </a:pPr>
            <a:r>
              <a:rPr lang="en-US" sz="519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Tu voz, potenciada con propósito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DAGmj3Teo-E</dc:identifier>
  <dcterms:modified xsi:type="dcterms:W3CDTF">2011-08-01T06:04:30Z</dcterms:modified>
  <cp:revision>1</cp:revision>
  <dc:title>4. Presentación y Tips para el Éxito</dc:title>
</cp:coreProperties>
</file>