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6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0" r:id="rId1"/>
    <p:sldMasterId id="2147483671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5143500" type="screen16x9"/>
  <p:notesSz cx="6858000" cy="9144000"/>
  <p:embeddedFontLst>
    <p:embeddedFont>
      <p:font typeface="Raleway" panose="020B0604020202020204" charset="0"/>
      <p:regular r:id="rId13"/>
      <p:bold r:id="rId14"/>
      <p:italic r:id="rId15"/>
      <p:boldItalic r:id="rId16"/>
    </p:embeddedFont>
    <p:embeddedFont>
      <p:font typeface="Raleway ExtraLight" panose="020B0604020202020204" charset="0"/>
      <p:regular r:id="rId17"/>
      <p:bold r:id="rId18"/>
      <p:italic r:id="rId19"/>
      <p:boldItalic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0" d="100"/>
          <a:sy n="140" d="100"/>
        </p:scale>
        <p:origin x="168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2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customXml" Target="../customXml/item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764a7a08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764a7a08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880163cea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880163cea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863d9da3e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863d9da3e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3713d71e2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3713d71e2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e3713d71e2_0_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e3713d71e2_0_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e3713d71e2_0_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e3713d71e2_0_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e3713d71e2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e3713d71e2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863d9da3eb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863d9da3eb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e3713d71e2_0_1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e3713d71e2_0_1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56" name="Google Shape;56;p14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8" name="Google Shape;68;p17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69" name="Google Shape;69;p1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79" name="Google Shape;79;p2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21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83" name="Google Shape;83;p21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84" name="Google Shape;84;p21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85" name="Google Shape;85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88" name="Google Shape;88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92" name="Google Shape;92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Raleway"/>
              <a:buNone/>
              <a:defRPr sz="28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buNone/>
              <a:defRPr sz="1000">
                <a:solidFill>
                  <a:schemeClr val="dk2"/>
                </a:solidFill>
              </a:defRPr>
            </a:lvl1pPr>
            <a:lvl2pPr lvl="1" algn="r" rtl="0">
              <a:buNone/>
              <a:defRPr sz="1000">
                <a:solidFill>
                  <a:schemeClr val="dk2"/>
                </a:solidFill>
              </a:defRPr>
            </a:lvl2pPr>
            <a:lvl3pPr lvl="2" algn="r" rtl="0">
              <a:buNone/>
              <a:defRPr sz="1000">
                <a:solidFill>
                  <a:schemeClr val="dk2"/>
                </a:solidFill>
              </a:defRPr>
            </a:lvl3pPr>
            <a:lvl4pPr lvl="3" algn="r" rtl="0">
              <a:buNone/>
              <a:defRPr sz="1000">
                <a:solidFill>
                  <a:schemeClr val="dk2"/>
                </a:solidFill>
              </a:defRPr>
            </a:lvl4pPr>
            <a:lvl5pPr lvl="4" algn="r" rtl="0">
              <a:buNone/>
              <a:defRPr sz="1000">
                <a:solidFill>
                  <a:schemeClr val="dk2"/>
                </a:solidFill>
              </a:defRPr>
            </a:lvl5pPr>
            <a:lvl6pPr lvl="5" algn="r" rtl="0">
              <a:buNone/>
              <a:defRPr sz="1000">
                <a:solidFill>
                  <a:schemeClr val="dk2"/>
                </a:solidFill>
              </a:defRPr>
            </a:lvl6pPr>
            <a:lvl7pPr lvl="6" algn="r" rtl="0">
              <a:buNone/>
              <a:defRPr sz="1000">
                <a:solidFill>
                  <a:schemeClr val="dk2"/>
                </a:solidFill>
              </a:defRPr>
            </a:lvl7pPr>
            <a:lvl8pPr lvl="7" algn="r" rtl="0">
              <a:buNone/>
              <a:defRPr sz="1000">
                <a:solidFill>
                  <a:schemeClr val="dk2"/>
                </a:solidFill>
              </a:defRPr>
            </a:lvl8pPr>
            <a:lvl9pPr lvl="8" algn="r" rtl="0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Google Shape;9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98525" y="4778275"/>
            <a:ext cx="2459569" cy="24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5"/>
          <p:cNvSpPr/>
          <p:nvPr/>
        </p:nvSpPr>
        <p:spPr>
          <a:xfrm>
            <a:off x="-212600" y="1550100"/>
            <a:ext cx="9817800" cy="15717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5"/>
          <p:cNvSpPr txBox="1"/>
          <p:nvPr/>
        </p:nvSpPr>
        <p:spPr>
          <a:xfrm>
            <a:off x="1536550" y="1623425"/>
            <a:ext cx="6319500" cy="13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900" b="1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Concurrent Programming</a:t>
            </a:r>
            <a:endParaRPr sz="3900" b="1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02" name="Google Shape;102;p25"/>
          <p:cNvSpPr/>
          <p:nvPr/>
        </p:nvSpPr>
        <p:spPr>
          <a:xfrm>
            <a:off x="3890338" y="1528825"/>
            <a:ext cx="1611900" cy="61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3;p25"/>
          <p:cNvSpPr/>
          <p:nvPr/>
        </p:nvSpPr>
        <p:spPr>
          <a:xfrm>
            <a:off x="3890338" y="3098225"/>
            <a:ext cx="1611900" cy="61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Outline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09" name="Google Shape;109;p26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26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Concurrency introduction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◆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Multiprocessing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◆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Threading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◆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Asynchronous programs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Python Considerations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7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Concurrency introduction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16" name="Google Shape;116;p27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27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Programs we have written execute sequentially, on one CPU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not making full use of the computing resources available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spending a lot of time waiting for network communication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18" name="Google Shape;118;p27"/>
          <p:cNvSpPr/>
          <p:nvPr/>
        </p:nvSpPr>
        <p:spPr>
          <a:xfrm>
            <a:off x="5443725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Core 1</a:t>
            </a:r>
            <a:endParaRPr sz="1000"/>
          </a:p>
        </p:txBody>
      </p:sp>
      <p:sp>
        <p:nvSpPr>
          <p:cNvPr id="119" name="Google Shape;119;p27"/>
          <p:cNvSpPr/>
          <p:nvPr/>
        </p:nvSpPr>
        <p:spPr>
          <a:xfrm>
            <a:off x="6180800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2</a:t>
            </a:r>
            <a:endParaRPr/>
          </a:p>
        </p:txBody>
      </p:sp>
      <p:sp>
        <p:nvSpPr>
          <p:cNvPr id="120" name="Google Shape;120;p27"/>
          <p:cNvSpPr/>
          <p:nvPr/>
        </p:nvSpPr>
        <p:spPr>
          <a:xfrm>
            <a:off x="6917875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3</a:t>
            </a:r>
            <a:endParaRPr/>
          </a:p>
        </p:txBody>
      </p:sp>
      <p:sp>
        <p:nvSpPr>
          <p:cNvPr id="121" name="Google Shape;121;p27"/>
          <p:cNvSpPr/>
          <p:nvPr/>
        </p:nvSpPr>
        <p:spPr>
          <a:xfrm>
            <a:off x="7654950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4</a:t>
            </a:r>
            <a:endParaRPr/>
          </a:p>
        </p:txBody>
      </p:sp>
      <p:sp>
        <p:nvSpPr>
          <p:cNvPr id="122" name="Google Shape;122;p27"/>
          <p:cNvSpPr/>
          <p:nvPr/>
        </p:nvSpPr>
        <p:spPr>
          <a:xfrm>
            <a:off x="5421975" y="2401875"/>
            <a:ext cx="612300" cy="355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a</a:t>
            </a:r>
            <a:endParaRPr sz="900"/>
          </a:p>
        </p:txBody>
      </p:sp>
      <p:sp>
        <p:nvSpPr>
          <p:cNvPr id="123" name="Google Shape;123;p27"/>
          <p:cNvSpPr/>
          <p:nvPr/>
        </p:nvSpPr>
        <p:spPr>
          <a:xfrm>
            <a:off x="5421975" y="3022725"/>
            <a:ext cx="612300" cy="2292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b</a:t>
            </a:r>
            <a:endParaRPr sz="900"/>
          </a:p>
        </p:txBody>
      </p:sp>
      <p:sp>
        <p:nvSpPr>
          <p:cNvPr id="124" name="Google Shape;124;p27"/>
          <p:cNvSpPr/>
          <p:nvPr/>
        </p:nvSpPr>
        <p:spPr>
          <a:xfrm>
            <a:off x="5421975" y="3501094"/>
            <a:ext cx="612300" cy="4176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c</a:t>
            </a:r>
            <a:endParaRPr sz="900"/>
          </a:p>
        </p:txBody>
      </p:sp>
      <p:sp>
        <p:nvSpPr>
          <p:cNvPr id="125" name="Google Shape;125;p27"/>
          <p:cNvSpPr/>
          <p:nvPr/>
        </p:nvSpPr>
        <p:spPr>
          <a:xfrm>
            <a:off x="5421975" y="4121076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Save to file</a:t>
            </a:r>
            <a:endParaRPr sz="900"/>
          </a:p>
        </p:txBody>
      </p:sp>
      <p:sp>
        <p:nvSpPr>
          <p:cNvPr id="126" name="Google Shape;126;p27"/>
          <p:cNvSpPr/>
          <p:nvPr/>
        </p:nvSpPr>
        <p:spPr>
          <a:xfrm>
            <a:off x="5649075" y="28254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27"/>
          <p:cNvSpPr/>
          <p:nvPr/>
        </p:nvSpPr>
        <p:spPr>
          <a:xfrm>
            <a:off x="5649075" y="331868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27"/>
          <p:cNvSpPr/>
          <p:nvPr/>
        </p:nvSpPr>
        <p:spPr>
          <a:xfrm>
            <a:off x="5649075" y="394923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27"/>
          <p:cNvSpPr/>
          <p:nvPr/>
        </p:nvSpPr>
        <p:spPr>
          <a:xfrm>
            <a:off x="5421975" y="4599725"/>
            <a:ext cx="612300" cy="355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Python program</a:t>
            </a:r>
            <a:endParaRPr sz="900"/>
          </a:p>
        </p:txBody>
      </p:sp>
      <p:sp>
        <p:nvSpPr>
          <p:cNvPr id="130" name="Google Shape;130;p27"/>
          <p:cNvSpPr txBox="1"/>
          <p:nvPr/>
        </p:nvSpPr>
        <p:spPr>
          <a:xfrm rot="5400000">
            <a:off x="7062850" y="1619225"/>
            <a:ext cx="624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0"/>
              <a:t>}</a:t>
            </a:r>
            <a:endParaRPr sz="12000"/>
          </a:p>
        </p:txBody>
      </p:sp>
      <p:sp>
        <p:nvSpPr>
          <p:cNvPr id="131" name="Google Shape;131;p27"/>
          <p:cNvSpPr/>
          <p:nvPr/>
        </p:nvSpPr>
        <p:spPr>
          <a:xfrm>
            <a:off x="6917875" y="3018625"/>
            <a:ext cx="568800" cy="355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idle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8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Concurrency introduction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37" name="Google Shape;137;p28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28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Programs we have written execute sequentially, on one CPU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not making full use of the computing resources available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spending a lot of time waiting for network communication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39" name="Google Shape;139;p28"/>
          <p:cNvSpPr/>
          <p:nvPr/>
        </p:nvSpPr>
        <p:spPr>
          <a:xfrm>
            <a:off x="5443725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/>
              <a:t>Core 1</a:t>
            </a:r>
            <a:endParaRPr sz="1000"/>
          </a:p>
        </p:txBody>
      </p:sp>
      <p:sp>
        <p:nvSpPr>
          <p:cNvPr id="140" name="Google Shape;140;p28"/>
          <p:cNvSpPr/>
          <p:nvPr/>
        </p:nvSpPr>
        <p:spPr>
          <a:xfrm>
            <a:off x="6180800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2</a:t>
            </a:r>
            <a:endParaRPr/>
          </a:p>
        </p:txBody>
      </p:sp>
      <p:sp>
        <p:nvSpPr>
          <p:cNvPr id="141" name="Google Shape;141;p28"/>
          <p:cNvSpPr/>
          <p:nvPr/>
        </p:nvSpPr>
        <p:spPr>
          <a:xfrm>
            <a:off x="6917875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3</a:t>
            </a:r>
            <a:endParaRPr/>
          </a:p>
        </p:txBody>
      </p:sp>
      <p:sp>
        <p:nvSpPr>
          <p:cNvPr id="142" name="Google Shape;142;p28"/>
          <p:cNvSpPr/>
          <p:nvPr/>
        </p:nvSpPr>
        <p:spPr>
          <a:xfrm>
            <a:off x="7654950" y="189622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Core 4</a:t>
            </a:r>
            <a:endParaRPr/>
          </a:p>
        </p:txBody>
      </p:sp>
      <p:sp>
        <p:nvSpPr>
          <p:cNvPr id="143" name="Google Shape;143;p28"/>
          <p:cNvSpPr/>
          <p:nvPr/>
        </p:nvSpPr>
        <p:spPr>
          <a:xfrm>
            <a:off x="5421975" y="2401875"/>
            <a:ext cx="612300" cy="355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a</a:t>
            </a:r>
            <a:endParaRPr sz="900"/>
          </a:p>
        </p:txBody>
      </p:sp>
      <p:sp>
        <p:nvSpPr>
          <p:cNvPr id="144" name="Google Shape;144;p28"/>
          <p:cNvSpPr/>
          <p:nvPr/>
        </p:nvSpPr>
        <p:spPr>
          <a:xfrm>
            <a:off x="6180800" y="2401875"/>
            <a:ext cx="612300" cy="2292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b</a:t>
            </a:r>
            <a:endParaRPr sz="900"/>
          </a:p>
        </p:txBody>
      </p:sp>
      <p:sp>
        <p:nvSpPr>
          <p:cNvPr id="145" name="Google Shape;145;p28"/>
          <p:cNvSpPr/>
          <p:nvPr/>
        </p:nvSpPr>
        <p:spPr>
          <a:xfrm>
            <a:off x="6917875" y="2401869"/>
            <a:ext cx="612300" cy="4176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Metric c</a:t>
            </a:r>
            <a:endParaRPr sz="900"/>
          </a:p>
        </p:txBody>
      </p:sp>
      <p:sp>
        <p:nvSpPr>
          <p:cNvPr id="146" name="Google Shape;146;p28"/>
          <p:cNvSpPr/>
          <p:nvPr/>
        </p:nvSpPr>
        <p:spPr>
          <a:xfrm>
            <a:off x="5421975" y="3048826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Save to file</a:t>
            </a:r>
            <a:endParaRPr sz="900"/>
          </a:p>
        </p:txBody>
      </p:sp>
      <p:sp>
        <p:nvSpPr>
          <p:cNvPr id="147" name="Google Shape;147;p28"/>
          <p:cNvSpPr/>
          <p:nvPr/>
        </p:nvSpPr>
        <p:spPr>
          <a:xfrm>
            <a:off x="5649075" y="28254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28"/>
          <p:cNvSpPr/>
          <p:nvPr/>
        </p:nvSpPr>
        <p:spPr>
          <a:xfrm>
            <a:off x="5421975" y="4685225"/>
            <a:ext cx="21300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Python program</a:t>
            </a:r>
            <a:endParaRPr sz="900"/>
          </a:p>
        </p:txBody>
      </p:sp>
      <p:sp>
        <p:nvSpPr>
          <p:cNvPr id="149" name="Google Shape;149;p28"/>
          <p:cNvSpPr/>
          <p:nvPr/>
        </p:nvSpPr>
        <p:spPr>
          <a:xfrm>
            <a:off x="7654950" y="2394000"/>
            <a:ext cx="568800" cy="355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</a:rPr>
              <a:t>idle</a:t>
            </a:r>
            <a:endParaRPr/>
          </a:p>
        </p:txBody>
      </p:sp>
      <p:sp>
        <p:nvSpPr>
          <p:cNvPr id="150" name="Google Shape;150;p28"/>
          <p:cNvSpPr/>
          <p:nvPr/>
        </p:nvSpPr>
        <p:spPr>
          <a:xfrm>
            <a:off x="6397025" y="26700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28"/>
          <p:cNvSpPr/>
          <p:nvPr/>
        </p:nvSpPr>
        <p:spPr>
          <a:xfrm>
            <a:off x="7123225" y="28777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28"/>
          <p:cNvSpPr/>
          <p:nvPr/>
        </p:nvSpPr>
        <p:spPr>
          <a:xfrm>
            <a:off x="6180800" y="2864326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Save to file</a:t>
            </a:r>
            <a:endParaRPr sz="900"/>
          </a:p>
        </p:txBody>
      </p:sp>
      <p:sp>
        <p:nvSpPr>
          <p:cNvPr id="153" name="Google Shape;153;p28"/>
          <p:cNvSpPr/>
          <p:nvPr/>
        </p:nvSpPr>
        <p:spPr>
          <a:xfrm>
            <a:off x="6939625" y="3091326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Save to file</a:t>
            </a:r>
            <a:endParaRPr sz="900"/>
          </a:p>
        </p:txBody>
      </p:sp>
      <p:sp>
        <p:nvSpPr>
          <p:cNvPr id="154" name="Google Shape;154;p28"/>
          <p:cNvSpPr/>
          <p:nvPr/>
        </p:nvSpPr>
        <p:spPr>
          <a:xfrm>
            <a:off x="5649075" y="346767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28"/>
          <p:cNvSpPr/>
          <p:nvPr/>
        </p:nvSpPr>
        <p:spPr>
          <a:xfrm>
            <a:off x="5443725" y="3655263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/>
              <a:t>Merge files</a:t>
            </a:r>
            <a:endParaRPr sz="9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9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Concurrency introduction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61" name="Google Shape;161;p29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29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Programs we have written execute sequentially, on one CPU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not making full use of the computing resources available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spending a lot of time waiting for network communication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63" name="Google Shape;163;p29"/>
          <p:cNvSpPr/>
          <p:nvPr/>
        </p:nvSpPr>
        <p:spPr>
          <a:xfrm>
            <a:off x="5827990" y="1693696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 dirty="0"/>
              <a:t>Main Program</a:t>
            </a:r>
            <a:endParaRPr sz="700" dirty="0"/>
          </a:p>
        </p:txBody>
      </p:sp>
      <p:sp>
        <p:nvSpPr>
          <p:cNvPr id="164" name="Google Shape;164;p29"/>
          <p:cNvSpPr/>
          <p:nvPr/>
        </p:nvSpPr>
        <p:spPr>
          <a:xfrm>
            <a:off x="5827990" y="2181072"/>
            <a:ext cx="612300" cy="355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1</a:t>
            </a:r>
            <a:endParaRPr sz="800"/>
          </a:p>
        </p:txBody>
      </p:sp>
      <p:sp>
        <p:nvSpPr>
          <p:cNvPr id="165" name="Google Shape;165;p29"/>
          <p:cNvSpPr/>
          <p:nvPr/>
        </p:nvSpPr>
        <p:spPr>
          <a:xfrm>
            <a:off x="5806240" y="3218698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file/DB</a:t>
            </a:r>
            <a:endParaRPr sz="800"/>
          </a:p>
        </p:txBody>
      </p:sp>
      <p:sp>
        <p:nvSpPr>
          <p:cNvPr id="166" name="Google Shape;166;p29"/>
          <p:cNvSpPr/>
          <p:nvPr/>
        </p:nvSpPr>
        <p:spPr>
          <a:xfrm>
            <a:off x="6055090" y="2573747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29"/>
          <p:cNvSpPr/>
          <p:nvPr/>
        </p:nvSpPr>
        <p:spPr>
          <a:xfrm>
            <a:off x="5814141" y="2759501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</a:rPr>
              <a:t>Wait for response</a:t>
            </a:r>
            <a:endParaRPr sz="1200"/>
          </a:p>
        </p:txBody>
      </p:sp>
      <p:sp>
        <p:nvSpPr>
          <p:cNvPr id="168" name="Google Shape;168;p29"/>
          <p:cNvSpPr/>
          <p:nvPr/>
        </p:nvSpPr>
        <p:spPr>
          <a:xfrm>
            <a:off x="6033340" y="304981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29"/>
          <p:cNvSpPr/>
          <p:nvPr/>
        </p:nvSpPr>
        <p:spPr>
          <a:xfrm>
            <a:off x="5817115" y="3649698"/>
            <a:ext cx="612300" cy="3555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2</a:t>
            </a:r>
            <a:endParaRPr sz="800"/>
          </a:p>
        </p:txBody>
      </p:sp>
      <p:sp>
        <p:nvSpPr>
          <p:cNvPr id="170" name="Google Shape;170;p29"/>
          <p:cNvSpPr/>
          <p:nvPr/>
        </p:nvSpPr>
        <p:spPr>
          <a:xfrm>
            <a:off x="5795365" y="4676192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file/DB</a:t>
            </a:r>
            <a:endParaRPr sz="800"/>
          </a:p>
        </p:txBody>
      </p:sp>
      <p:sp>
        <p:nvSpPr>
          <p:cNvPr id="171" name="Google Shape;171;p29"/>
          <p:cNvSpPr/>
          <p:nvPr/>
        </p:nvSpPr>
        <p:spPr>
          <a:xfrm>
            <a:off x="6044215" y="4021479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29"/>
          <p:cNvSpPr/>
          <p:nvPr/>
        </p:nvSpPr>
        <p:spPr>
          <a:xfrm>
            <a:off x="5803266" y="4196523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</a:rPr>
              <a:t>Wait for response</a:t>
            </a:r>
            <a:endParaRPr sz="1200"/>
          </a:p>
        </p:txBody>
      </p:sp>
      <p:sp>
        <p:nvSpPr>
          <p:cNvPr id="173" name="Google Shape;173;p29"/>
          <p:cNvSpPr/>
          <p:nvPr/>
        </p:nvSpPr>
        <p:spPr>
          <a:xfrm>
            <a:off x="6022465" y="4486832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4" name="Google Shape;174;p29"/>
          <p:cNvSpPr/>
          <p:nvPr/>
        </p:nvSpPr>
        <p:spPr>
          <a:xfrm>
            <a:off x="6044215" y="3508197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Concurrency introduction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180" name="Google Shape;180;p30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30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Programs we have written execute sequentially, on one CPU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not making full use of the computing resources available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spending a lot of time waiting for network communication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182" name="Google Shape;182;p30"/>
          <p:cNvSpPr/>
          <p:nvPr/>
        </p:nvSpPr>
        <p:spPr>
          <a:xfrm>
            <a:off x="5759750" y="1837000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Main Thread</a:t>
            </a:r>
            <a:endParaRPr sz="700"/>
          </a:p>
        </p:txBody>
      </p:sp>
      <p:sp>
        <p:nvSpPr>
          <p:cNvPr id="183" name="Google Shape;183;p30"/>
          <p:cNvSpPr/>
          <p:nvPr/>
        </p:nvSpPr>
        <p:spPr>
          <a:xfrm>
            <a:off x="5759750" y="2283794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Start threads</a:t>
            </a:r>
            <a:endParaRPr sz="800"/>
          </a:p>
        </p:txBody>
      </p:sp>
      <p:sp>
        <p:nvSpPr>
          <p:cNvPr id="184" name="Google Shape;184;p30"/>
          <p:cNvSpPr/>
          <p:nvPr/>
        </p:nvSpPr>
        <p:spPr>
          <a:xfrm>
            <a:off x="6692325" y="25596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30"/>
          <p:cNvSpPr/>
          <p:nvPr/>
        </p:nvSpPr>
        <p:spPr>
          <a:xfrm>
            <a:off x="7259551" y="2241053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</a:rPr>
              <a:t>Idle</a:t>
            </a:r>
            <a:endParaRPr sz="1200"/>
          </a:p>
        </p:txBody>
      </p:sp>
      <p:sp>
        <p:nvSpPr>
          <p:cNvPr id="186" name="Google Shape;186;p30"/>
          <p:cNvSpPr/>
          <p:nvPr/>
        </p:nvSpPr>
        <p:spPr>
          <a:xfrm>
            <a:off x="6465225" y="1837000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Child Thread 1</a:t>
            </a:r>
            <a:endParaRPr sz="700"/>
          </a:p>
        </p:txBody>
      </p:sp>
      <p:sp>
        <p:nvSpPr>
          <p:cNvPr id="187" name="Google Shape;187;p30"/>
          <p:cNvSpPr/>
          <p:nvPr/>
        </p:nvSpPr>
        <p:spPr>
          <a:xfrm>
            <a:off x="7281300" y="1837000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Child Thread 2</a:t>
            </a:r>
            <a:endParaRPr sz="700"/>
          </a:p>
        </p:txBody>
      </p:sp>
      <p:sp>
        <p:nvSpPr>
          <p:cNvPr id="188" name="Google Shape;188;p30"/>
          <p:cNvSpPr/>
          <p:nvPr/>
        </p:nvSpPr>
        <p:spPr>
          <a:xfrm>
            <a:off x="6465225" y="2241051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1</a:t>
            </a:r>
            <a:endParaRPr sz="800"/>
          </a:p>
        </p:txBody>
      </p:sp>
      <p:sp>
        <p:nvSpPr>
          <p:cNvPr id="189" name="Google Shape;189;p30"/>
          <p:cNvSpPr/>
          <p:nvPr/>
        </p:nvSpPr>
        <p:spPr>
          <a:xfrm>
            <a:off x="6465226" y="2763553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</a:rPr>
              <a:t>Wait for response</a:t>
            </a:r>
            <a:endParaRPr sz="1200"/>
          </a:p>
        </p:txBody>
      </p:sp>
      <p:sp>
        <p:nvSpPr>
          <p:cNvPr id="190" name="Google Shape;190;p30"/>
          <p:cNvSpPr/>
          <p:nvPr/>
        </p:nvSpPr>
        <p:spPr>
          <a:xfrm>
            <a:off x="7281300" y="2763551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2</a:t>
            </a:r>
            <a:endParaRPr sz="800"/>
          </a:p>
        </p:txBody>
      </p:sp>
      <p:sp>
        <p:nvSpPr>
          <p:cNvPr id="191" name="Google Shape;191;p30"/>
          <p:cNvSpPr/>
          <p:nvPr/>
        </p:nvSpPr>
        <p:spPr>
          <a:xfrm>
            <a:off x="7486650" y="25596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" name="Google Shape;192;p30"/>
          <p:cNvSpPr/>
          <p:nvPr/>
        </p:nvSpPr>
        <p:spPr>
          <a:xfrm>
            <a:off x="7281301" y="3219428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1"/>
                </a:solidFill>
              </a:rPr>
              <a:t>Wait for response</a:t>
            </a:r>
            <a:endParaRPr sz="1200"/>
          </a:p>
        </p:txBody>
      </p:sp>
      <p:sp>
        <p:nvSpPr>
          <p:cNvPr id="193" name="Google Shape;193;p30"/>
          <p:cNvSpPr/>
          <p:nvPr/>
        </p:nvSpPr>
        <p:spPr>
          <a:xfrm>
            <a:off x="7500500" y="3502913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30"/>
          <p:cNvSpPr/>
          <p:nvPr/>
        </p:nvSpPr>
        <p:spPr>
          <a:xfrm>
            <a:off x="7500500" y="3048788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30"/>
          <p:cNvSpPr/>
          <p:nvPr/>
        </p:nvSpPr>
        <p:spPr>
          <a:xfrm>
            <a:off x="6465225" y="325099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file/DB</a:t>
            </a:r>
            <a:endParaRPr sz="800"/>
          </a:p>
        </p:txBody>
      </p:sp>
      <p:sp>
        <p:nvSpPr>
          <p:cNvPr id="196" name="Google Shape;196;p30"/>
          <p:cNvSpPr/>
          <p:nvPr/>
        </p:nvSpPr>
        <p:spPr>
          <a:xfrm>
            <a:off x="6692325" y="30821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30"/>
          <p:cNvSpPr/>
          <p:nvPr/>
        </p:nvSpPr>
        <p:spPr>
          <a:xfrm>
            <a:off x="7273400" y="3671813"/>
            <a:ext cx="612300" cy="27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file/DB</a:t>
            </a:r>
            <a:endParaRPr sz="800"/>
          </a:p>
        </p:txBody>
      </p:sp>
      <p:sp>
        <p:nvSpPr>
          <p:cNvPr id="198" name="Google Shape;198;p30"/>
          <p:cNvSpPr/>
          <p:nvPr/>
        </p:nvSpPr>
        <p:spPr>
          <a:xfrm>
            <a:off x="6479546" y="3701098"/>
            <a:ext cx="612300" cy="355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Waiting for write ack</a:t>
            </a:r>
            <a:endParaRPr sz="800"/>
          </a:p>
        </p:txBody>
      </p:sp>
      <p:sp>
        <p:nvSpPr>
          <p:cNvPr id="199" name="Google Shape;199;p30"/>
          <p:cNvSpPr/>
          <p:nvPr/>
        </p:nvSpPr>
        <p:spPr>
          <a:xfrm>
            <a:off x="6716986" y="35255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0" name="Google Shape;200;p30"/>
          <p:cNvSpPr/>
          <p:nvPr/>
        </p:nvSpPr>
        <p:spPr>
          <a:xfrm>
            <a:off x="7259549" y="4169448"/>
            <a:ext cx="612300" cy="355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Waiting for write ack</a:t>
            </a:r>
            <a:endParaRPr sz="800"/>
          </a:p>
        </p:txBody>
      </p:sp>
      <p:sp>
        <p:nvSpPr>
          <p:cNvPr id="201" name="Google Shape;201;p30"/>
          <p:cNvSpPr/>
          <p:nvPr/>
        </p:nvSpPr>
        <p:spPr>
          <a:xfrm>
            <a:off x="7473286" y="399385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30"/>
          <p:cNvSpPr/>
          <p:nvPr/>
        </p:nvSpPr>
        <p:spPr>
          <a:xfrm>
            <a:off x="6706661" y="41271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30"/>
          <p:cNvSpPr/>
          <p:nvPr/>
        </p:nvSpPr>
        <p:spPr>
          <a:xfrm>
            <a:off x="6479550" y="428249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ack</a:t>
            </a:r>
            <a:endParaRPr sz="800"/>
          </a:p>
        </p:txBody>
      </p:sp>
      <p:sp>
        <p:nvSpPr>
          <p:cNvPr id="204" name="Google Shape;204;p30"/>
          <p:cNvSpPr/>
          <p:nvPr/>
        </p:nvSpPr>
        <p:spPr>
          <a:xfrm>
            <a:off x="7473286" y="4580100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30"/>
          <p:cNvSpPr/>
          <p:nvPr/>
        </p:nvSpPr>
        <p:spPr>
          <a:xfrm>
            <a:off x="7246175" y="473549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ack</a:t>
            </a:r>
            <a:endParaRPr sz="800"/>
          </a:p>
        </p:txBody>
      </p:sp>
      <p:sp>
        <p:nvSpPr>
          <p:cNvPr id="206" name="Google Shape;206;p30"/>
          <p:cNvSpPr/>
          <p:nvPr/>
        </p:nvSpPr>
        <p:spPr>
          <a:xfrm>
            <a:off x="5738000" y="4719744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Threads finished</a:t>
            </a:r>
            <a:endParaRPr sz="8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Concurrency introduction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212" name="Google Shape;212;p31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31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Programs we have written execute sequentially, on one CPU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not making full use of the computing resources available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It is likely we are spending a lot of time waiting for network communication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14" name="Google Shape;214;p31"/>
          <p:cNvSpPr/>
          <p:nvPr/>
        </p:nvSpPr>
        <p:spPr>
          <a:xfrm>
            <a:off x="5646123" y="154886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Main program</a:t>
            </a:r>
            <a:endParaRPr sz="700"/>
          </a:p>
        </p:txBody>
      </p:sp>
      <p:sp>
        <p:nvSpPr>
          <p:cNvPr id="215" name="Google Shape;215;p31"/>
          <p:cNvSpPr/>
          <p:nvPr/>
        </p:nvSpPr>
        <p:spPr>
          <a:xfrm>
            <a:off x="5624373" y="2016641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1</a:t>
            </a:r>
            <a:endParaRPr sz="800"/>
          </a:p>
        </p:txBody>
      </p:sp>
      <p:sp>
        <p:nvSpPr>
          <p:cNvPr id="216" name="Google Shape;216;p31"/>
          <p:cNvSpPr/>
          <p:nvPr/>
        </p:nvSpPr>
        <p:spPr>
          <a:xfrm>
            <a:off x="5635248" y="2508439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Write to DB 1</a:t>
            </a:r>
            <a:endParaRPr sz="800" dirty="0"/>
          </a:p>
        </p:txBody>
      </p:sp>
      <p:sp>
        <p:nvSpPr>
          <p:cNvPr id="217" name="Google Shape;217;p31"/>
          <p:cNvSpPr/>
          <p:nvPr/>
        </p:nvSpPr>
        <p:spPr>
          <a:xfrm>
            <a:off x="5851473" y="2312029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31"/>
          <p:cNvSpPr/>
          <p:nvPr/>
        </p:nvSpPr>
        <p:spPr>
          <a:xfrm>
            <a:off x="5637223" y="3458815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DB 2</a:t>
            </a:r>
            <a:endParaRPr sz="800"/>
          </a:p>
        </p:txBody>
      </p:sp>
      <p:sp>
        <p:nvSpPr>
          <p:cNvPr id="219" name="Google Shape;219;p31"/>
          <p:cNvSpPr/>
          <p:nvPr/>
        </p:nvSpPr>
        <p:spPr>
          <a:xfrm>
            <a:off x="5862348" y="2795491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31"/>
          <p:cNvSpPr/>
          <p:nvPr/>
        </p:nvSpPr>
        <p:spPr>
          <a:xfrm>
            <a:off x="5646123" y="431548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DB 3</a:t>
            </a:r>
            <a:endParaRPr sz="800"/>
          </a:p>
        </p:txBody>
      </p:sp>
      <p:sp>
        <p:nvSpPr>
          <p:cNvPr id="221" name="Google Shape;221;p31"/>
          <p:cNvSpPr/>
          <p:nvPr/>
        </p:nvSpPr>
        <p:spPr>
          <a:xfrm>
            <a:off x="5873223" y="4138689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31"/>
          <p:cNvSpPr/>
          <p:nvPr/>
        </p:nvSpPr>
        <p:spPr>
          <a:xfrm>
            <a:off x="5635248" y="2981476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Wait ack</a:t>
            </a:r>
            <a:endParaRPr sz="800" dirty="0"/>
          </a:p>
        </p:txBody>
      </p:sp>
      <p:sp>
        <p:nvSpPr>
          <p:cNvPr id="223" name="Google Shape;223;p31"/>
          <p:cNvSpPr/>
          <p:nvPr/>
        </p:nvSpPr>
        <p:spPr>
          <a:xfrm>
            <a:off x="5873223" y="326169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31"/>
          <p:cNvSpPr/>
          <p:nvPr/>
        </p:nvSpPr>
        <p:spPr>
          <a:xfrm>
            <a:off x="5873223" y="3719414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31"/>
          <p:cNvSpPr/>
          <p:nvPr/>
        </p:nvSpPr>
        <p:spPr>
          <a:xfrm>
            <a:off x="5646123" y="3898575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Wait ack</a:t>
            </a:r>
            <a:endParaRPr sz="800" dirty="0"/>
          </a:p>
        </p:txBody>
      </p:sp>
      <p:sp>
        <p:nvSpPr>
          <p:cNvPr id="226" name="Google Shape;226;p31"/>
          <p:cNvSpPr/>
          <p:nvPr/>
        </p:nvSpPr>
        <p:spPr>
          <a:xfrm>
            <a:off x="5646123" y="4799898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dirty="0"/>
              <a:t>Wait ack</a:t>
            </a:r>
            <a:endParaRPr sz="800" dirty="0"/>
          </a:p>
        </p:txBody>
      </p:sp>
      <p:sp>
        <p:nvSpPr>
          <p:cNvPr id="227" name="Google Shape;227;p31"/>
          <p:cNvSpPr/>
          <p:nvPr/>
        </p:nvSpPr>
        <p:spPr>
          <a:xfrm>
            <a:off x="6620223" y="1548865"/>
            <a:ext cx="568800" cy="355500"/>
          </a:xfrm>
          <a:prstGeom prst="rect">
            <a:avLst/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/>
              <a:t>Async program</a:t>
            </a:r>
            <a:endParaRPr sz="700"/>
          </a:p>
        </p:txBody>
      </p:sp>
      <p:sp>
        <p:nvSpPr>
          <p:cNvPr id="228" name="Google Shape;228;p31"/>
          <p:cNvSpPr/>
          <p:nvPr/>
        </p:nvSpPr>
        <p:spPr>
          <a:xfrm>
            <a:off x="6598473" y="2016641"/>
            <a:ext cx="612300" cy="270000"/>
          </a:xfrm>
          <a:prstGeom prst="rect">
            <a:avLst/>
          </a:prstGeom>
          <a:solidFill>
            <a:srgbClr val="D9EAD3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Request Data 1</a:t>
            </a:r>
            <a:endParaRPr sz="800"/>
          </a:p>
        </p:txBody>
      </p:sp>
      <p:sp>
        <p:nvSpPr>
          <p:cNvPr id="229" name="Google Shape;229;p31"/>
          <p:cNvSpPr/>
          <p:nvPr/>
        </p:nvSpPr>
        <p:spPr>
          <a:xfrm>
            <a:off x="6609348" y="252208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DB 1</a:t>
            </a:r>
            <a:endParaRPr sz="800"/>
          </a:p>
        </p:txBody>
      </p:sp>
      <p:sp>
        <p:nvSpPr>
          <p:cNvPr id="230" name="Google Shape;230;p31"/>
          <p:cNvSpPr/>
          <p:nvPr/>
        </p:nvSpPr>
        <p:spPr>
          <a:xfrm>
            <a:off x="6836448" y="233846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1" name="Google Shape;231;p31"/>
          <p:cNvSpPr/>
          <p:nvPr/>
        </p:nvSpPr>
        <p:spPr>
          <a:xfrm>
            <a:off x="6620223" y="300068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DB 2</a:t>
            </a:r>
            <a:endParaRPr sz="800"/>
          </a:p>
        </p:txBody>
      </p:sp>
      <p:sp>
        <p:nvSpPr>
          <p:cNvPr id="232" name="Google Shape;232;p31"/>
          <p:cNvSpPr/>
          <p:nvPr/>
        </p:nvSpPr>
        <p:spPr>
          <a:xfrm>
            <a:off x="6836448" y="2809139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31"/>
          <p:cNvSpPr/>
          <p:nvPr/>
        </p:nvSpPr>
        <p:spPr>
          <a:xfrm>
            <a:off x="6598473" y="347928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Write to DB 3</a:t>
            </a:r>
            <a:endParaRPr sz="800"/>
          </a:p>
        </p:txBody>
      </p:sp>
      <p:sp>
        <p:nvSpPr>
          <p:cNvPr id="234" name="Google Shape;234;p31"/>
          <p:cNvSpPr/>
          <p:nvPr/>
        </p:nvSpPr>
        <p:spPr>
          <a:xfrm>
            <a:off x="7359923" y="2522065"/>
            <a:ext cx="439500" cy="10527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Wait ack</a:t>
            </a:r>
            <a:endParaRPr sz="800"/>
          </a:p>
        </p:txBody>
      </p:sp>
      <p:sp>
        <p:nvSpPr>
          <p:cNvPr id="235" name="Google Shape;235;p31"/>
          <p:cNvSpPr/>
          <p:nvPr/>
        </p:nvSpPr>
        <p:spPr>
          <a:xfrm>
            <a:off x="6836448" y="3277652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31"/>
          <p:cNvSpPr/>
          <p:nvPr/>
        </p:nvSpPr>
        <p:spPr>
          <a:xfrm>
            <a:off x="7926823" y="3000690"/>
            <a:ext cx="439500" cy="10527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Wait ack</a:t>
            </a:r>
            <a:endParaRPr sz="800"/>
          </a:p>
        </p:txBody>
      </p:sp>
      <p:sp>
        <p:nvSpPr>
          <p:cNvPr id="237" name="Google Shape;237;p31"/>
          <p:cNvSpPr/>
          <p:nvPr/>
        </p:nvSpPr>
        <p:spPr>
          <a:xfrm>
            <a:off x="8484341" y="3574765"/>
            <a:ext cx="439500" cy="6000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Wait ack</a:t>
            </a:r>
            <a:endParaRPr sz="800"/>
          </a:p>
        </p:txBody>
      </p:sp>
      <p:sp>
        <p:nvSpPr>
          <p:cNvPr id="238" name="Google Shape;238;p31"/>
          <p:cNvSpPr/>
          <p:nvPr/>
        </p:nvSpPr>
        <p:spPr>
          <a:xfrm>
            <a:off x="6620223" y="3965687"/>
            <a:ext cx="612300" cy="238500"/>
          </a:xfrm>
          <a:prstGeom prst="rect">
            <a:avLst/>
          </a:prstGeom>
          <a:solidFill>
            <a:srgbClr val="FCE5CD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/>
              <a:t>get acks</a:t>
            </a:r>
            <a:endParaRPr sz="800"/>
          </a:p>
        </p:txBody>
      </p:sp>
      <p:sp>
        <p:nvSpPr>
          <p:cNvPr id="239" name="Google Shape;239;p31"/>
          <p:cNvSpPr/>
          <p:nvPr/>
        </p:nvSpPr>
        <p:spPr>
          <a:xfrm>
            <a:off x="6858198" y="3764052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221;p31">
            <a:extLst>
              <a:ext uri="{FF2B5EF4-FFF2-40B4-BE49-F238E27FC236}">
                <a16:creationId xmlns:a16="http://schemas.microsoft.com/office/drawing/2014/main" id="{0BF4254C-8289-4E22-A762-9C971FF887C9}"/>
              </a:ext>
            </a:extLst>
          </p:cNvPr>
          <p:cNvSpPr/>
          <p:nvPr/>
        </p:nvSpPr>
        <p:spPr>
          <a:xfrm>
            <a:off x="5882319" y="4591345"/>
            <a:ext cx="158100" cy="1554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2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Python Considerations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245" name="Google Shape;245;p32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6" name="Google Shape;246;p32"/>
          <p:cNvSpPr txBox="1"/>
          <p:nvPr/>
        </p:nvSpPr>
        <p:spPr>
          <a:xfrm>
            <a:off x="930199" y="1626200"/>
            <a:ext cx="4344661" cy="3457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Global Interpreter Lock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Only one thread can be running at one time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Thread safe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An entity can handle multiple threads using it, or threads deal with data in a way that doesn’t interfere with other threads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Locking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Race conditions</a:t>
            </a:r>
            <a:endParaRPr sz="16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Thread a accesses and writes to/modifies variable a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Thread b accesses and writes to/modifies variable b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 dirty="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Unpredictable result</a:t>
            </a:r>
            <a:endParaRPr sz="1000" dirty="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3"/>
          <p:cNvSpPr txBox="1"/>
          <p:nvPr/>
        </p:nvSpPr>
        <p:spPr>
          <a:xfrm>
            <a:off x="930200" y="1748375"/>
            <a:ext cx="3985200" cy="303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Threads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Share the same memory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Small overhead associated with thread switching and management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marR="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Multiprocessing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Processes don’t share memory, each process has its own python interpreter and GIL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marR="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Higher overhead, memory duplication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457200" lvl="0" indent="-330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Raleway"/>
              <a:buChar char="➔"/>
            </a:pPr>
            <a:r>
              <a:rPr lang="en-GB" sz="16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Concurrency in general</a:t>
            </a:r>
            <a:endParaRPr sz="16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marL="914400" lvl="1" indent="-292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aleway"/>
              <a:buChar char="◆"/>
            </a:pPr>
            <a:r>
              <a:rPr lang="en-GB" sz="1000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rPr>
              <a:t>More complex to write and debug</a:t>
            </a:r>
            <a:endParaRPr sz="10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52" name="Google Shape;252;p33"/>
          <p:cNvSpPr txBox="1"/>
          <p:nvPr/>
        </p:nvSpPr>
        <p:spPr>
          <a:xfrm>
            <a:off x="0" y="604100"/>
            <a:ext cx="91440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Raleway ExtraLight"/>
                <a:ea typeface="Raleway ExtraLight"/>
                <a:cs typeface="Raleway ExtraLight"/>
                <a:sym typeface="Raleway ExtraLight"/>
              </a:rPr>
              <a:t>Python Considerations</a:t>
            </a:r>
            <a:endParaRPr sz="3000">
              <a:latin typeface="Raleway ExtraLight"/>
              <a:ea typeface="Raleway ExtraLight"/>
              <a:cs typeface="Raleway ExtraLight"/>
              <a:sym typeface="Raleway ExtraLight"/>
            </a:endParaRPr>
          </a:p>
        </p:txBody>
      </p:sp>
      <p:sp>
        <p:nvSpPr>
          <p:cNvPr id="253" name="Google Shape;253;p33"/>
          <p:cNvSpPr/>
          <p:nvPr/>
        </p:nvSpPr>
        <p:spPr>
          <a:xfrm>
            <a:off x="3766050" y="1394600"/>
            <a:ext cx="1611900" cy="41100"/>
          </a:xfrm>
          <a:prstGeom prst="rect">
            <a:avLst/>
          </a:prstGeom>
          <a:solidFill>
            <a:srgbClr val="FFCC3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6F0E68CAC63448A7665F5070FFA1EF" ma:contentTypeVersion="17" ma:contentTypeDescription="Create a new document." ma:contentTypeScope="" ma:versionID="8c47f67b38511f291ee911f7a474815d">
  <xsd:schema xmlns:xsd="http://www.w3.org/2001/XMLSchema" xmlns:xs="http://www.w3.org/2001/XMLSchema" xmlns:p="http://schemas.microsoft.com/office/2006/metadata/properties" xmlns:ns2="ea1bc697-47b2-46e3-b6b8-2998028ae32b" xmlns:ns3="ec5832f6-b78c-4cb0-833f-1e6a741cf028" targetNamespace="http://schemas.microsoft.com/office/2006/metadata/properties" ma:root="true" ma:fieldsID="4c8f561e2685941d90a44be84031ad8a" ns2:_="" ns3:_="">
    <xsd:import namespace="ea1bc697-47b2-46e3-b6b8-2998028ae32b"/>
    <xsd:import namespace="ec5832f6-b78c-4cb0-833f-1e6a741cf02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LengthInSecond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filesnum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a1bc697-47b2-46e3-b6b8-2998028ae3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c4206cbd-ed67-49c0-b8a0-af32ee4f26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filesnum" ma:index="23" nillable="true" ma:displayName="files num" ma:format="Dropdown" ma:internalName="filesnum" ma:percentage="FALSE">
      <xsd:simpleType>
        <xsd:restriction base="dms:Number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5832f6-b78c-4cb0-833f-1e6a741cf028" elementFormDefault="qualified">
    <xsd:import namespace="http://schemas.microsoft.com/office/2006/documentManagement/types"/>
    <xsd:import namespace="http://schemas.microsoft.com/office/infopath/2007/PartnerControls"/>
    <xsd:element name="TaxCatchAll" ma:index="20" nillable="true" ma:displayName="Taxonomy Catch All Column" ma:hidden="true" ma:list="{f3280db0-96fa-4c33-b5fa-e62b65fdb470}" ma:internalName="TaxCatchAll" ma:showField="CatchAllData" ma:web="ec5832f6-b78c-4cb0-833f-1e6a741cf0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a1bc697-47b2-46e3-b6b8-2998028ae32b">
      <Terms xmlns="http://schemas.microsoft.com/office/infopath/2007/PartnerControls"/>
    </lcf76f155ced4ddcb4097134ff3c332f>
    <TaxCatchAll xmlns="ec5832f6-b78c-4cb0-833f-1e6a741cf028" xsi:nil="true"/>
    <filesnum xmlns="ea1bc697-47b2-46e3-b6b8-2998028ae32b" xsi:nil="true"/>
    <SharedWithUsers xmlns="ec5832f6-b78c-4cb0-833f-1e6a741cf028">
      <UserInfo>
        <DisplayName/>
        <AccountId xsi:nil="true"/>
        <AccountType/>
      </UserInfo>
    </SharedWithUsers>
    <MediaLengthInSeconds xmlns="ea1bc697-47b2-46e3-b6b8-2998028ae32b" xsi:nil="true"/>
  </documentManagement>
</p:properties>
</file>

<file path=customXml/itemProps1.xml><?xml version="1.0" encoding="utf-8"?>
<ds:datastoreItem xmlns:ds="http://schemas.openxmlformats.org/officeDocument/2006/customXml" ds:itemID="{5799C39C-8E4B-4624-959B-6E84BBE12373}"/>
</file>

<file path=customXml/itemProps2.xml><?xml version="1.0" encoding="utf-8"?>
<ds:datastoreItem xmlns:ds="http://schemas.openxmlformats.org/officeDocument/2006/customXml" ds:itemID="{FFAAFFEF-F27B-48FA-AD6E-B6B35C48DB71}"/>
</file>

<file path=customXml/itemProps3.xml><?xml version="1.0" encoding="utf-8"?>
<ds:datastoreItem xmlns:ds="http://schemas.openxmlformats.org/officeDocument/2006/customXml" ds:itemID="{CD412F9F-4CDD-4D93-A31D-DB90432A36A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485</Words>
  <Application>Microsoft Office PowerPoint</Application>
  <PresentationFormat>On-screen Show (16:9)</PresentationFormat>
  <Paragraphs>110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Raleway</vt:lpstr>
      <vt:lpstr>Raleway ExtraLight</vt:lpstr>
      <vt:lpstr>Simple Light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Param Krishna</cp:lastModifiedBy>
  <cp:revision>2</cp:revision>
  <dcterms:modified xsi:type="dcterms:W3CDTF">2022-11-01T06:15:41Z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0x010100F66F0E68CAC63448A7665F5070FFA1EF</vt:lpwstr>
  </property>
  <property fmtid="{D5CDD505-2E9C-101B-9397-08002B2CF9AE}" pid="3" name="Order">
    <vt:r8>108873400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riggerFlowInfo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ComplianceAssetId">
    <vt:lpwstr/>
  </property>
  <property fmtid="{D5CDD505-2E9C-101B-9397-08002B2CF9AE}" pid="10" name="TemplateUrl">
    <vt:lpwstr/>
  </property>
  <property fmtid="{D5CDD505-2E9C-101B-9397-08002B2CF9AE}" pid="11" name="_ExtendedDescription">
    <vt:lpwstr/>
  </property>
  <property fmtid="{D5CDD505-2E9C-101B-9397-08002B2CF9AE}" pid="12" name="MediaServiceImageTags">
    <vt:lpwstr/>
  </property>
</Properties>
</file>