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3"/>
  </p:notesMasterIdLst>
  <p:sldIdLst>
    <p:sldId id="266" r:id="rId2"/>
    <p:sldId id="267" r:id="rId3"/>
    <p:sldId id="259" r:id="rId4"/>
    <p:sldId id="276" r:id="rId5"/>
    <p:sldId id="277" r:id="rId6"/>
    <p:sldId id="270" r:id="rId7"/>
    <p:sldId id="272" r:id="rId8"/>
    <p:sldId id="268" r:id="rId9"/>
    <p:sldId id="273" r:id="rId10"/>
    <p:sldId id="269" r:id="rId11"/>
    <p:sldId id="271" r:id="rId12"/>
  </p:sldIdLst>
  <p:sldSz cx="18288000" cy="10282238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39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B5B818-5B4B-48B1-9B93-774CE235BC5F}">
  <a:tblStyle styleId="{ACB5B818-5B4B-48B1-9B93-774CE235BC5F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72" autoAdjust="0"/>
  </p:normalViewPr>
  <p:slideViewPr>
    <p:cSldViewPr snapToGrid="0">
      <p:cViewPr varScale="1">
        <p:scale>
          <a:sx n="42" d="100"/>
          <a:sy n="42" d="100"/>
        </p:scale>
        <p:origin x="222" y="48"/>
      </p:cViewPr>
      <p:guideLst>
        <p:guide orient="horz" pos="3239"/>
        <p:guide pos="5760"/>
      </p:guideLst>
    </p:cSldViewPr>
  </p:slideViewPr>
  <p:outlineViewPr>
    <p:cViewPr>
      <p:scale>
        <a:sx n="33" d="100"/>
        <a:sy n="33" d="100"/>
      </p:scale>
      <p:origin x="0" y="-6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7382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20169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40337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60504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80673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600841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521010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41177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61345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414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753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40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43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4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584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30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51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4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75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87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and Subsection Title">
    <p:bg>
      <p:bgPr>
        <a:solidFill>
          <a:srgbClr val="33333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781050" y="3636866"/>
            <a:ext cx="16444200" cy="1866336"/>
          </a:xfrm>
          <a:prstGeom prst="rect">
            <a:avLst/>
          </a:prstGeom>
        </p:spPr>
        <p:txBody>
          <a:bodyPr lIns="138006" tIns="138006" rIns="138006" bIns="138006" anchor="b" anchorCtr="0"/>
          <a:lstStyle>
            <a:lvl1pPr lvl="0" rtl="0">
              <a:spcBef>
                <a:spcPts val="0"/>
              </a:spcBef>
              <a:buSzPct val="100000"/>
              <a:buFont typeface="Calibri"/>
              <a:defRPr sz="97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SzPct val="100000"/>
              <a:defRPr sz="9700"/>
            </a:lvl2pPr>
            <a:lvl3pPr lvl="2" rtl="0">
              <a:spcBef>
                <a:spcPts val="0"/>
              </a:spcBef>
              <a:buSzPct val="100000"/>
              <a:defRPr sz="9700"/>
            </a:lvl3pPr>
            <a:lvl4pPr lvl="3" rtl="0">
              <a:spcBef>
                <a:spcPts val="0"/>
              </a:spcBef>
              <a:buSzPct val="100000"/>
              <a:defRPr sz="9700"/>
            </a:lvl4pPr>
            <a:lvl5pPr lvl="4" rtl="0">
              <a:spcBef>
                <a:spcPts val="0"/>
              </a:spcBef>
              <a:buSzPct val="100000"/>
              <a:defRPr sz="9700"/>
            </a:lvl5pPr>
            <a:lvl6pPr lvl="5" rtl="0">
              <a:spcBef>
                <a:spcPts val="0"/>
              </a:spcBef>
              <a:buSzPct val="100000"/>
              <a:defRPr sz="9700"/>
            </a:lvl6pPr>
            <a:lvl7pPr lvl="6" rtl="0">
              <a:spcBef>
                <a:spcPts val="0"/>
              </a:spcBef>
              <a:buSzPct val="100000"/>
              <a:defRPr sz="9700"/>
            </a:lvl7pPr>
            <a:lvl8pPr lvl="7" rtl="0">
              <a:spcBef>
                <a:spcPts val="0"/>
              </a:spcBef>
              <a:buSzPct val="100000"/>
              <a:defRPr sz="9700"/>
            </a:lvl8pPr>
            <a:lvl9pPr lvl="8" rtl="0">
              <a:spcBef>
                <a:spcPts val="0"/>
              </a:spcBef>
              <a:buSzPct val="100000"/>
              <a:defRPr sz="97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781050" y="5575678"/>
            <a:ext cx="16444200" cy="865399"/>
          </a:xfrm>
          <a:prstGeom prst="rect">
            <a:avLst/>
          </a:prstGeom>
        </p:spPr>
        <p:txBody>
          <a:bodyPr lIns="138006" tIns="138006" rIns="138006" bIns="138006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Evolve)">
    <p:bg>
      <p:bgPr>
        <a:solidFill>
          <a:srgbClr val="29BEC6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 descr="ico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48360" y="8265420"/>
            <a:ext cx="876444" cy="16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Hack)">
    <p:bg>
      <p:bgPr>
        <a:solidFill>
          <a:srgbClr val="4C389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ico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48360" y="8265420"/>
            <a:ext cx="876444" cy="16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Sprint)">
    <p:bg>
      <p:bgPr>
        <a:solidFill>
          <a:srgbClr val="BE1A8C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ico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48360" y="8265420"/>
            <a:ext cx="876444" cy="16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rot="10800000" flipH="1">
            <a:off x="0" y="1312193"/>
            <a:ext cx="18288000" cy="89700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34" name="Shape 34"/>
          <p:cNvSpPr/>
          <p:nvPr/>
        </p:nvSpPr>
        <p:spPr>
          <a:xfrm>
            <a:off x="0" y="1312092"/>
            <a:ext cx="18288000" cy="217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96500" y="32684"/>
            <a:ext cx="17653200" cy="1204842"/>
          </a:xfrm>
          <a:prstGeom prst="rect">
            <a:avLst/>
          </a:prstGeom>
        </p:spPr>
        <p:txBody>
          <a:bodyPr lIns="138006" tIns="138006" rIns="138006" bIns="138006" anchor="ctr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28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 flipH="1">
            <a:off x="0" y="3370439"/>
            <a:ext cx="18288000" cy="6911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21" name="Shape 21"/>
          <p:cNvSpPr/>
          <p:nvPr/>
        </p:nvSpPr>
        <p:spPr>
          <a:xfrm>
            <a:off x="0" y="3370440"/>
            <a:ext cx="18288000" cy="217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943800" y="1476767"/>
            <a:ext cx="16444200" cy="1534690"/>
          </a:xfrm>
          <a:prstGeom prst="rect">
            <a:avLst/>
          </a:prstGeom>
        </p:spPr>
        <p:txBody>
          <a:bodyPr lIns="138006" tIns="138006" rIns="138006" bIns="138006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943800" y="3836374"/>
            <a:ext cx="16444200" cy="5417891"/>
          </a:xfrm>
          <a:prstGeom prst="rect">
            <a:avLst/>
          </a:prstGeom>
        </p:spPr>
        <p:txBody>
          <a:bodyPr lIns="138006" tIns="138006" rIns="138006" bIns="138006" anchor="t" anchorCtr="0"/>
          <a:lstStyle>
            <a:lvl1pPr lvl="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4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3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3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rgbClr val="434343"/>
              </a:buClr>
              <a:buFont typeface="Calibri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rgbClr val="434343"/>
              </a:buClr>
              <a:buFont typeface="Calibri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rgbClr val="434343"/>
              </a:buClr>
              <a:buFont typeface="Calibri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rgbClr val="434343"/>
              </a:buClr>
              <a:buFont typeface="Calibri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rgbClr val="434343"/>
              </a:buClr>
              <a:buFont typeface="Calibri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rgbClr val="434343"/>
              </a:buClr>
              <a:buFont typeface="Calibri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uthor Profi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0" y="0"/>
            <a:ext cx="9144000" cy="10282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55" name="Shape 55"/>
          <p:cNvSpPr/>
          <p:nvPr/>
        </p:nvSpPr>
        <p:spPr>
          <a:xfrm rot="5400000">
            <a:off x="3895231" y="5033119"/>
            <a:ext cx="10281039" cy="2172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531000" y="6772113"/>
            <a:ext cx="8090400" cy="2963228"/>
          </a:xfrm>
          <a:prstGeom prst="rect">
            <a:avLst/>
          </a:prstGeom>
        </p:spPr>
        <p:txBody>
          <a:bodyPr lIns="138006" tIns="138006" rIns="138006" bIns="138006" anchor="t" anchorCtr="0"/>
          <a:lstStyle>
            <a:lvl1pPr lvl="0" algn="ctr" rtl="0">
              <a:spcBef>
                <a:spcPts val="0"/>
              </a:spcBef>
              <a:buClr>
                <a:srgbClr val="4285F4"/>
              </a:buClr>
              <a:buSzPct val="100000"/>
              <a:defRPr sz="4800">
                <a:solidFill>
                  <a:srgbClr val="4285F4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9879000" y="1447730"/>
            <a:ext cx="7674000" cy="7386779"/>
          </a:xfrm>
          <a:prstGeom prst="rect">
            <a:avLst/>
          </a:prstGeom>
        </p:spPr>
        <p:txBody>
          <a:bodyPr lIns="138006" tIns="138006" rIns="138006" bIns="138006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9" name="Shape 59" descr="Corporate headshot of a ma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5107" y="1835102"/>
            <a:ext cx="4582200" cy="458007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 rot="10800000" flipH="1">
            <a:off x="0" y="0"/>
            <a:ext cx="18288000" cy="93874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62" name="Shape 62"/>
          <p:cNvSpPr/>
          <p:nvPr/>
        </p:nvSpPr>
        <p:spPr>
          <a:xfrm rot="10800000" flipH="1">
            <a:off x="0" y="9241170"/>
            <a:ext cx="18288000" cy="14813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14300" y="9389301"/>
            <a:ext cx="16764000" cy="892986"/>
          </a:xfrm>
          <a:prstGeom prst="rect">
            <a:avLst/>
          </a:prstGeom>
        </p:spPr>
        <p:txBody>
          <a:bodyPr lIns="138006" tIns="138006" rIns="138006" bIns="138006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Assembly)">
    <p:bg>
      <p:bgPr>
        <a:solidFill>
          <a:srgbClr val="3E5DAA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 descr="ico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48360" y="8265420"/>
            <a:ext cx="876444" cy="16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Classic)">
    <p:bg>
      <p:bgPr>
        <a:solidFill>
          <a:srgbClr val="F3702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Ruby)">
    <p:bg>
      <p:bgPr>
        <a:solidFill>
          <a:srgbClr val="EE2D4A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ico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48360" y="8265420"/>
            <a:ext cx="876444" cy="16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Field)">
    <p:bg>
      <p:bgPr>
        <a:solidFill>
          <a:srgbClr val="00A349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 descr="ico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48360" y="8265420"/>
            <a:ext cx="876444" cy="16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43800" y="1476767"/>
            <a:ext cx="16444200" cy="1534690"/>
          </a:xfrm>
          <a:prstGeom prst="rect">
            <a:avLst/>
          </a:prstGeom>
          <a:noFill/>
          <a:ln>
            <a:noFill/>
          </a:ln>
        </p:spPr>
        <p:txBody>
          <a:bodyPr lIns="138006" tIns="138006" rIns="138006" bIns="138006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43800" y="3836374"/>
            <a:ext cx="16444200" cy="5417891"/>
          </a:xfrm>
          <a:prstGeom prst="rect">
            <a:avLst/>
          </a:prstGeom>
          <a:noFill/>
          <a:ln>
            <a:noFill/>
          </a:ln>
        </p:spPr>
        <p:txBody>
          <a:bodyPr lIns="138006" tIns="138006" rIns="138006" bIns="138006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Calibri"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7047082" y="9386900"/>
            <a:ext cx="1097400" cy="786835"/>
          </a:xfrm>
          <a:prstGeom prst="rect">
            <a:avLst/>
          </a:prstGeom>
          <a:noFill/>
          <a:ln>
            <a:noFill/>
          </a:ln>
        </p:spPr>
        <p:txBody>
          <a:bodyPr lIns="138006" tIns="138006" rIns="138006" bIns="138006" anchor="ctr" anchorCtr="0">
            <a:noAutofit/>
          </a:bodyPr>
          <a:lstStyle/>
          <a:p>
            <a:pPr algn="r"/>
            <a:fld id="{00000000-1234-1234-1234-123412341234}" type="slidenum">
              <a:rPr lang="en" sz="2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‹#›</a:t>
            </a:fld>
            <a:endParaRPr lang="en" sz="2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8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2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781050" y="3154680"/>
            <a:ext cx="16444200" cy="2355119"/>
          </a:xfrm>
          <a:prstGeom prst="rect">
            <a:avLst/>
          </a:prstGeom>
        </p:spPr>
        <p:txBody>
          <a:bodyPr lIns="184004" tIns="184004" rIns="184004" bIns="184004" anchor="b" anchorCtr="0">
            <a:noAutofit/>
          </a:bodyPr>
          <a:lstStyle/>
          <a:p>
            <a:pPr algn="ctr"/>
            <a:r>
              <a:rPr lang="en-US" sz="8800" dirty="0"/>
              <a:t>Digital Forensics for </a:t>
            </a:r>
            <a:r>
              <a:rPr lang="en-US" sz="8800" dirty="0" err="1"/>
              <a:t>Pentesters</a:t>
            </a:r>
            <a:br>
              <a:rPr lang="en-US" sz="8800" dirty="0"/>
            </a:br>
            <a:r>
              <a:rPr lang="en-US" sz="8800" dirty="0"/>
              <a:t>Hands-on Learning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781050" y="5583596"/>
            <a:ext cx="16444200" cy="881165"/>
          </a:xfrm>
          <a:prstGeom prst="rect">
            <a:avLst/>
          </a:prstGeom>
        </p:spPr>
        <p:txBody>
          <a:bodyPr lIns="184004" tIns="184004" rIns="184004" bIns="184004" anchor="t" anchorCtr="0">
            <a:noAutofit/>
          </a:bodyPr>
          <a:lstStyle/>
          <a:p>
            <a:r>
              <a:rPr lang="en-US" dirty="0"/>
              <a:t>Prof. K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780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96500" y="-60382"/>
            <a:ext cx="17653200" cy="1226792"/>
          </a:xfrm>
          <a:prstGeom prst="rect">
            <a:avLst/>
          </a:prstGeom>
        </p:spPr>
        <p:txBody>
          <a:bodyPr lIns="184008" tIns="184008" rIns="184008" bIns="184008" anchor="ctr" anchorCtr="0">
            <a:noAutofit/>
          </a:bodyPr>
          <a:lstStyle/>
          <a:p>
            <a:pPr lvl="0" algn="ctr"/>
            <a:r>
              <a:rPr lang="en-US" sz="4400" dirty="0"/>
              <a:t>Extra Information</a:t>
            </a:r>
            <a:endParaRPr lang="en" sz="4400"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417500" y="1714824"/>
            <a:ext cx="17432400" cy="8189403"/>
          </a:xfrm>
          <a:prstGeom prst="rect">
            <a:avLst/>
          </a:prstGeom>
        </p:spPr>
        <p:txBody>
          <a:bodyPr lIns="184008" tIns="184008" rIns="184008" bIns="184008" anchor="t" anchorCtr="0">
            <a:noAutofit/>
          </a:bodyPr>
          <a:lstStyle/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More sections and lessons to be added over time.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Lifetime access to the course.</a:t>
            </a:r>
          </a:p>
        </p:txBody>
      </p:sp>
    </p:spTree>
    <p:extLst>
      <p:ext uri="{BB962C8B-B14F-4D97-AF65-F5344CB8AC3E}">
        <p14:creationId xmlns:p14="http://schemas.microsoft.com/office/powerpoint/2010/main" val="215819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781050" y="4028562"/>
            <a:ext cx="16444200" cy="1900337"/>
          </a:xfrm>
          <a:prstGeom prst="rect">
            <a:avLst/>
          </a:prstGeom>
        </p:spPr>
        <p:txBody>
          <a:bodyPr lIns="184008" tIns="184008" rIns="184008" bIns="184008" anchor="b" anchorCtr="0">
            <a:noAutofit/>
          </a:bodyPr>
          <a:lstStyle/>
          <a:p>
            <a:pPr lvl="0" algn="ctr"/>
            <a:r>
              <a:rPr lang="en-US" dirty="0"/>
              <a:t>Let’s Get Started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0064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13820" y="6581104"/>
            <a:ext cx="8086655" cy="3017213"/>
          </a:xfrm>
          <a:prstGeom prst="rect">
            <a:avLst/>
          </a:prstGeom>
        </p:spPr>
        <p:txBody>
          <a:bodyPr lIns="183931" tIns="183931" rIns="183931" bIns="183931" anchor="t" anchorCtr="0">
            <a:noAutofit/>
          </a:bodyPr>
          <a:lstStyle/>
          <a:p>
            <a:r>
              <a:rPr lang="en-US" dirty="0"/>
              <a:t>Prof. K</a:t>
            </a:r>
            <a:endParaRPr lang="en"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878663" y="1380444"/>
            <a:ext cx="7670447" cy="7521354"/>
          </a:xfrm>
          <a:prstGeom prst="rect">
            <a:avLst/>
          </a:prstGeom>
        </p:spPr>
        <p:txBody>
          <a:bodyPr lIns="183931" tIns="183931" rIns="183931" bIns="183931" anchor="ctr" anchorCtr="0">
            <a:noAutofit/>
          </a:bodyPr>
          <a:lstStyle/>
          <a:p>
            <a:pPr marL="571500" indent="-571500">
              <a:buFont typeface="Calibri" panose="020F0502020204030204" pitchFamily="34" charset="0"/>
              <a:buChar char="●"/>
            </a:pPr>
            <a:r>
              <a:rPr lang="en-US" sz="3200" dirty="0"/>
              <a:t>Master of Science in Cybersecurity</a:t>
            </a:r>
          </a:p>
          <a:p>
            <a:pPr marL="571500" indent="-571500">
              <a:buFont typeface="Calibri" panose="020F0502020204030204" pitchFamily="34" charset="0"/>
              <a:buChar char="●"/>
            </a:pPr>
            <a:r>
              <a:rPr lang="en-US" sz="3200" dirty="0"/>
              <a:t>Master of Science in Information Technology</a:t>
            </a:r>
          </a:p>
          <a:p>
            <a:pPr marL="571500" indent="-571500">
              <a:buFont typeface="Calibri" panose="020F0502020204030204" pitchFamily="34" charset="0"/>
              <a:buChar char="●"/>
            </a:pPr>
            <a:r>
              <a:rPr lang="en-US" sz="3200" dirty="0"/>
              <a:t>Over 20 Years of experience as Networking Consultant, Ethical Hacker, Technical Trainer and Online Instructor</a:t>
            </a:r>
          </a:p>
          <a:p>
            <a:pPr marL="571500" indent="-571500">
              <a:buFont typeface="Calibri" panose="020F0502020204030204" pitchFamily="34" charset="0"/>
              <a:buChar char="●"/>
            </a:pPr>
            <a:r>
              <a:rPr lang="en-US" sz="3200" dirty="0"/>
              <a:t>Reach me at: information@syberoffense.com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FC23D-977D-498E-8F84-1213280CD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313" y="1884247"/>
            <a:ext cx="5306479" cy="46968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8543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2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781050" y="4028562"/>
            <a:ext cx="16444200" cy="1900337"/>
          </a:xfrm>
          <a:prstGeom prst="rect">
            <a:avLst/>
          </a:prstGeom>
        </p:spPr>
        <p:txBody>
          <a:bodyPr lIns="184008" tIns="184008" rIns="184008" bIns="184008" anchor="b" anchorCtr="0">
            <a:noAutofit/>
          </a:bodyPr>
          <a:lstStyle/>
          <a:p>
            <a:pPr lvl="0"/>
            <a:r>
              <a:rPr lang="en-US" dirty="0"/>
              <a:t>Course Overview	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96500" y="-60382"/>
            <a:ext cx="17653200" cy="1226792"/>
          </a:xfrm>
          <a:prstGeom prst="rect">
            <a:avLst/>
          </a:prstGeom>
        </p:spPr>
        <p:txBody>
          <a:bodyPr lIns="184008" tIns="184008" rIns="184008" bIns="184008" anchor="ctr" anchorCtr="0">
            <a:noAutofit/>
          </a:bodyPr>
          <a:lstStyle/>
          <a:p>
            <a:pPr lvl="0" algn="ctr"/>
            <a:r>
              <a:rPr lang="en-PH" sz="4400" dirty="0"/>
              <a:t>Virtual Lab Environment </a:t>
            </a:r>
            <a:endParaRPr lang="en" sz="4400"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417500" y="1714824"/>
            <a:ext cx="17432400" cy="8189403"/>
          </a:xfrm>
          <a:prstGeom prst="rect">
            <a:avLst/>
          </a:prstGeom>
        </p:spPr>
        <p:txBody>
          <a:bodyPr lIns="184008" tIns="184008" rIns="184008" bIns="184008" anchor="t" anchorCtr="0">
            <a:noAutofit/>
          </a:bodyPr>
          <a:lstStyle/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Labs are built using VirtualBox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All links for software and ISO downloads are provided in the lab files</a:t>
            </a:r>
          </a:p>
          <a:p>
            <a:pPr marL="920169" indent="-715686">
              <a:buClr>
                <a:srgbClr val="434343"/>
              </a:buClr>
              <a:buFont typeface="Calibri"/>
              <a:buChar char="●"/>
            </a:pPr>
            <a:r>
              <a:rPr lang="en-US" sz="4000">
                <a:solidFill>
                  <a:srgbClr val="434343"/>
                </a:solidFill>
              </a:rPr>
              <a:t>One </a:t>
            </a:r>
            <a:r>
              <a:rPr lang="en-US" sz="4000" dirty="0">
                <a:solidFill>
                  <a:srgbClr val="434343"/>
                </a:solidFill>
              </a:rPr>
              <a:t>virtual install of CSI Linux Using VirtualBox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One virtual install of Kali Linux Live (Forensic Mode) Using VirtualBox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One virtual install of Kali Linux Using VirtualBox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One virtual install of a Windows 10 client Using VirtualBox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Everyone should complete Section 2 of the course before making any final purchase</a:t>
            </a:r>
          </a:p>
        </p:txBody>
      </p:sp>
    </p:spTree>
    <p:extLst>
      <p:ext uri="{BB962C8B-B14F-4D97-AF65-F5344CB8AC3E}">
        <p14:creationId xmlns:p14="http://schemas.microsoft.com/office/powerpoint/2010/main" val="376434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96500" y="-60382"/>
            <a:ext cx="17653200" cy="1226792"/>
          </a:xfrm>
          <a:prstGeom prst="rect">
            <a:avLst/>
          </a:prstGeom>
        </p:spPr>
        <p:txBody>
          <a:bodyPr lIns="184008" tIns="184008" rIns="184008" bIns="184008" anchor="ctr" anchorCtr="0">
            <a:noAutofit/>
          </a:bodyPr>
          <a:lstStyle/>
          <a:p>
            <a:pPr lvl="0" algn="ctr"/>
            <a:r>
              <a:rPr lang="en-PH" sz="4400" dirty="0"/>
              <a:t>Virtual Lab Environment </a:t>
            </a:r>
            <a:endParaRPr lang="en" sz="4400"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417500" y="1714824"/>
            <a:ext cx="17432400" cy="8189403"/>
          </a:xfrm>
          <a:prstGeom prst="rect">
            <a:avLst/>
          </a:prstGeom>
        </p:spPr>
        <p:txBody>
          <a:bodyPr lIns="184008" tIns="184008" rIns="184008" bIns="184008" anchor="t" anchorCtr="0">
            <a:noAutofit/>
          </a:bodyPr>
          <a:lstStyle/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Additional forensic tools as needed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Additional target machines as needed 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Additional forensic files and images as needed</a:t>
            </a:r>
          </a:p>
        </p:txBody>
      </p:sp>
    </p:spTree>
    <p:extLst>
      <p:ext uri="{BB962C8B-B14F-4D97-AF65-F5344CB8AC3E}">
        <p14:creationId xmlns:p14="http://schemas.microsoft.com/office/powerpoint/2010/main" val="214049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hape 114"/>
          <p:cNvCxnSpPr/>
          <p:nvPr/>
        </p:nvCxnSpPr>
        <p:spPr>
          <a:xfrm rot="10800000">
            <a:off x="1356493" y="4304760"/>
            <a:ext cx="0" cy="224415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450666" y="3989950"/>
            <a:ext cx="3629881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1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450666" y="4569735"/>
            <a:ext cx="3629881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Course Overview</a:t>
            </a:r>
            <a:endParaRPr lang="en" sz="2801" dirty="0">
              <a:solidFill>
                <a:schemeClr val="dk2"/>
              </a:solidFill>
            </a:endParaRPr>
          </a:p>
        </p:txBody>
      </p:sp>
      <p:cxnSp>
        <p:nvCxnSpPr>
          <p:cNvPr id="117" name="Shape 117"/>
          <p:cNvCxnSpPr/>
          <p:nvPr/>
        </p:nvCxnSpPr>
        <p:spPr>
          <a:xfrm>
            <a:off x="4226023" y="6589354"/>
            <a:ext cx="0" cy="133498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320162" y="7447204"/>
            <a:ext cx="4648553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2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320192" y="8026970"/>
            <a:ext cx="4999095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Building Your Forensics Lab Environment Using VirtualBox</a:t>
            </a:r>
            <a:endParaRPr lang="en" sz="2801" dirty="0">
              <a:solidFill>
                <a:schemeClr val="dk2"/>
              </a:solidFill>
            </a:endParaRPr>
          </a:p>
        </p:txBody>
      </p:sp>
      <p:cxnSp>
        <p:nvCxnSpPr>
          <p:cNvPr id="120" name="Shape 120"/>
          <p:cNvCxnSpPr/>
          <p:nvPr/>
        </p:nvCxnSpPr>
        <p:spPr>
          <a:xfrm rot="10800000">
            <a:off x="6298632" y="4288329"/>
            <a:ext cx="0" cy="231013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392804" y="3989978"/>
            <a:ext cx="3629881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3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392804" y="4569762"/>
            <a:ext cx="3629881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Using Kali Forensic Mode and Autopsy</a:t>
            </a:r>
            <a:endParaRPr lang="en" sz="2801" dirty="0">
              <a:solidFill>
                <a:schemeClr val="dk2"/>
              </a:solidFill>
            </a:endParaRPr>
          </a:p>
        </p:txBody>
      </p:sp>
      <p:cxnSp>
        <p:nvCxnSpPr>
          <p:cNvPr id="123" name="Shape 123"/>
          <p:cNvCxnSpPr/>
          <p:nvPr/>
        </p:nvCxnSpPr>
        <p:spPr>
          <a:xfrm>
            <a:off x="9915308" y="6589354"/>
            <a:ext cx="0" cy="133498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0009480" y="7440640"/>
            <a:ext cx="3629880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4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0009480" y="8020425"/>
            <a:ext cx="3629880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Digital Forensics Case Management</a:t>
            </a:r>
          </a:p>
        </p:txBody>
      </p:sp>
      <p:cxnSp>
        <p:nvCxnSpPr>
          <p:cNvPr id="126" name="Shape 126"/>
          <p:cNvCxnSpPr/>
          <p:nvPr/>
        </p:nvCxnSpPr>
        <p:spPr>
          <a:xfrm rot="10800000">
            <a:off x="11240772" y="4288540"/>
            <a:ext cx="0" cy="233471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1334940" y="3989978"/>
            <a:ext cx="3629881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5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1334940" y="4569762"/>
            <a:ext cx="5244779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Open-source intelligence (OSINT)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940003" y="1476772"/>
            <a:ext cx="16451820" cy="1534689"/>
          </a:xfrm>
          <a:prstGeom prst="rect">
            <a:avLst/>
          </a:prstGeom>
        </p:spPr>
        <p:txBody>
          <a:bodyPr lIns="182874" tIns="182874" rIns="182874" bIns="182874" anchor="b" anchorCtr="0">
            <a:noAutofit/>
          </a:bodyPr>
          <a:lstStyle/>
          <a:p>
            <a:r>
              <a:rPr lang="en-US" sz="4402" dirty="0"/>
              <a:t>Curriculum</a:t>
            </a:r>
            <a:endParaRPr lang="en" sz="4402" dirty="0"/>
          </a:p>
        </p:txBody>
      </p:sp>
      <p:grpSp>
        <p:nvGrpSpPr>
          <p:cNvPr id="130" name="Shape 130"/>
          <p:cNvGrpSpPr/>
          <p:nvPr/>
        </p:nvGrpSpPr>
        <p:grpSpPr>
          <a:xfrm>
            <a:off x="762998" y="5981660"/>
            <a:ext cx="16762037" cy="1334981"/>
            <a:chOff x="383437" y="2845250"/>
            <a:chExt cx="8377136" cy="667800"/>
          </a:xfrm>
        </p:grpSpPr>
        <p:sp>
          <p:nvSpPr>
            <p:cNvPr id="131" name="Shape 131"/>
            <p:cNvSpPr/>
            <p:nvPr/>
          </p:nvSpPr>
          <p:spPr>
            <a:xfrm rot="5400000">
              <a:off x="8137924" y="2890400"/>
              <a:ext cx="667800" cy="577500"/>
            </a:xfrm>
            <a:prstGeom prst="triangle">
              <a:avLst>
                <a:gd name="adj" fmla="val 50000"/>
              </a:avLst>
            </a:prstGeom>
            <a:solidFill>
              <a:srgbClr val="333333"/>
            </a:solidFill>
            <a:ln>
              <a:noFill/>
            </a:ln>
          </p:spPr>
          <p:txBody>
            <a:bodyPr lIns="121956" tIns="121956" rIns="121956" bIns="121956" anchor="ctr" anchorCtr="0">
              <a:noAutofit/>
            </a:bodyPr>
            <a:lstStyle/>
            <a:p>
              <a:endParaRPr sz="3702"/>
            </a:p>
          </p:txBody>
        </p:sp>
        <p:sp>
          <p:nvSpPr>
            <p:cNvPr id="132" name="Shape 132"/>
            <p:cNvSpPr/>
            <p:nvPr/>
          </p:nvSpPr>
          <p:spPr>
            <a:xfrm>
              <a:off x="383437" y="3057650"/>
              <a:ext cx="7904700" cy="2430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lIns="121956" tIns="121956" rIns="121956" bIns="121956" anchor="ctr" anchorCtr="0">
              <a:noAutofit/>
            </a:bodyPr>
            <a:lstStyle/>
            <a:p>
              <a:endParaRPr sz="3702"/>
            </a:p>
          </p:txBody>
        </p:sp>
      </p:grpSp>
    </p:spTree>
    <p:extLst>
      <p:ext uri="{BB962C8B-B14F-4D97-AF65-F5344CB8AC3E}">
        <p14:creationId xmlns:p14="http://schemas.microsoft.com/office/powerpoint/2010/main" val="35350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hape 114"/>
          <p:cNvCxnSpPr/>
          <p:nvPr/>
        </p:nvCxnSpPr>
        <p:spPr>
          <a:xfrm rot="10800000">
            <a:off x="1356493" y="4304760"/>
            <a:ext cx="0" cy="224415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450666" y="3989950"/>
            <a:ext cx="3629881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6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450666" y="4569735"/>
            <a:ext cx="3629881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Computer Forensics</a:t>
            </a:r>
            <a:endParaRPr lang="en" sz="2801" dirty="0">
              <a:solidFill>
                <a:schemeClr val="dk2"/>
              </a:solidFill>
            </a:endParaRPr>
          </a:p>
        </p:txBody>
      </p:sp>
      <p:cxnSp>
        <p:nvCxnSpPr>
          <p:cNvPr id="117" name="Shape 117"/>
          <p:cNvCxnSpPr/>
          <p:nvPr/>
        </p:nvCxnSpPr>
        <p:spPr>
          <a:xfrm>
            <a:off x="4226023" y="6589354"/>
            <a:ext cx="0" cy="133498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320162" y="7447204"/>
            <a:ext cx="4648553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7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320192" y="8026970"/>
            <a:ext cx="3958329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Using Shodan to Search for Vulnerable devices</a:t>
            </a:r>
            <a:endParaRPr lang="en" sz="2801" dirty="0">
              <a:solidFill>
                <a:schemeClr val="dk2"/>
              </a:solidFill>
            </a:endParaRPr>
          </a:p>
        </p:txBody>
      </p:sp>
      <p:cxnSp>
        <p:nvCxnSpPr>
          <p:cNvPr id="120" name="Shape 120"/>
          <p:cNvCxnSpPr/>
          <p:nvPr/>
        </p:nvCxnSpPr>
        <p:spPr>
          <a:xfrm rot="10800000">
            <a:off x="6298632" y="4288329"/>
            <a:ext cx="0" cy="231013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392804" y="3989978"/>
            <a:ext cx="3629881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8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392804" y="4569762"/>
            <a:ext cx="3629881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Network forensics Using Wireshark</a:t>
            </a:r>
            <a:endParaRPr lang="en" sz="2801" dirty="0">
              <a:solidFill>
                <a:schemeClr val="dk2"/>
              </a:solidFill>
            </a:endParaRPr>
          </a:p>
        </p:txBody>
      </p:sp>
      <p:cxnSp>
        <p:nvCxnSpPr>
          <p:cNvPr id="123" name="Shape 123"/>
          <p:cNvCxnSpPr/>
          <p:nvPr/>
        </p:nvCxnSpPr>
        <p:spPr>
          <a:xfrm>
            <a:off x="9915308" y="6589354"/>
            <a:ext cx="0" cy="133498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0009480" y="7440640"/>
            <a:ext cx="3629880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9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0009480" y="8020425"/>
            <a:ext cx="3629880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Stenography</a:t>
            </a:r>
          </a:p>
        </p:txBody>
      </p:sp>
      <p:cxnSp>
        <p:nvCxnSpPr>
          <p:cNvPr id="126" name="Shape 126"/>
          <p:cNvCxnSpPr/>
          <p:nvPr/>
        </p:nvCxnSpPr>
        <p:spPr>
          <a:xfrm rot="10800000">
            <a:off x="11240772" y="4288540"/>
            <a:ext cx="0" cy="233471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1334940" y="3989978"/>
            <a:ext cx="3629881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10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1334940" y="4569762"/>
            <a:ext cx="5244779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Practice What You Have learned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940003" y="1476772"/>
            <a:ext cx="16451820" cy="1534689"/>
          </a:xfrm>
          <a:prstGeom prst="rect">
            <a:avLst/>
          </a:prstGeom>
        </p:spPr>
        <p:txBody>
          <a:bodyPr lIns="182874" tIns="182874" rIns="182874" bIns="182874" anchor="b" anchorCtr="0">
            <a:noAutofit/>
          </a:bodyPr>
          <a:lstStyle/>
          <a:p>
            <a:r>
              <a:rPr lang="en-US" sz="4402" dirty="0"/>
              <a:t>Curriculum</a:t>
            </a:r>
            <a:endParaRPr lang="en" sz="4402" dirty="0"/>
          </a:p>
        </p:txBody>
      </p:sp>
      <p:grpSp>
        <p:nvGrpSpPr>
          <p:cNvPr id="130" name="Shape 130"/>
          <p:cNvGrpSpPr/>
          <p:nvPr/>
        </p:nvGrpSpPr>
        <p:grpSpPr>
          <a:xfrm>
            <a:off x="762998" y="5981660"/>
            <a:ext cx="16762037" cy="1334981"/>
            <a:chOff x="383437" y="2845250"/>
            <a:chExt cx="8377136" cy="667800"/>
          </a:xfrm>
        </p:grpSpPr>
        <p:sp>
          <p:nvSpPr>
            <p:cNvPr id="131" name="Shape 131"/>
            <p:cNvSpPr/>
            <p:nvPr/>
          </p:nvSpPr>
          <p:spPr>
            <a:xfrm rot="5400000">
              <a:off x="8137924" y="2890400"/>
              <a:ext cx="667800" cy="577500"/>
            </a:xfrm>
            <a:prstGeom prst="triangle">
              <a:avLst>
                <a:gd name="adj" fmla="val 50000"/>
              </a:avLst>
            </a:prstGeom>
            <a:solidFill>
              <a:srgbClr val="333333"/>
            </a:solidFill>
            <a:ln>
              <a:noFill/>
            </a:ln>
          </p:spPr>
          <p:txBody>
            <a:bodyPr lIns="121956" tIns="121956" rIns="121956" bIns="121956" anchor="ctr" anchorCtr="0">
              <a:noAutofit/>
            </a:bodyPr>
            <a:lstStyle/>
            <a:p>
              <a:endParaRPr sz="3702"/>
            </a:p>
          </p:txBody>
        </p:sp>
        <p:sp>
          <p:nvSpPr>
            <p:cNvPr id="132" name="Shape 132"/>
            <p:cNvSpPr/>
            <p:nvPr/>
          </p:nvSpPr>
          <p:spPr>
            <a:xfrm>
              <a:off x="383437" y="3057650"/>
              <a:ext cx="7904700" cy="2430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lIns="121956" tIns="121956" rIns="121956" bIns="121956" anchor="ctr" anchorCtr="0">
              <a:noAutofit/>
            </a:bodyPr>
            <a:lstStyle/>
            <a:p>
              <a:endParaRPr sz="3702"/>
            </a:p>
          </p:txBody>
        </p:sp>
      </p:grpSp>
    </p:spTree>
    <p:extLst>
      <p:ext uri="{BB962C8B-B14F-4D97-AF65-F5344CB8AC3E}">
        <p14:creationId xmlns:p14="http://schemas.microsoft.com/office/powerpoint/2010/main" val="286822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96500" y="-60382"/>
            <a:ext cx="17653200" cy="1226792"/>
          </a:xfrm>
          <a:prstGeom prst="rect">
            <a:avLst/>
          </a:prstGeom>
        </p:spPr>
        <p:txBody>
          <a:bodyPr lIns="184008" tIns="184008" rIns="184008" bIns="184008" anchor="ctr" anchorCtr="0">
            <a:noAutofit/>
          </a:bodyPr>
          <a:lstStyle/>
          <a:p>
            <a:pPr lvl="0" algn="ctr"/>
            <a:r>
              <a:rPr lang="en-PH" sz="4400" dirty="0"/>
              <a:t>Hardware and Software Requirement</a:t>
            </a:r>
            <a:endParaRPr lang="en" sz="4400"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417500" y="1714824"/>
            <a:ext cx="17432400" cy="8189403"/>
          </a:xfrm>
          <a:prstGeom prst="rect">
            <a:avLst/>
          </a:prstGeom>
        </p:spPr>
        <p:txBody>
          <a:bodyPr lIns="184008" tIns="184008" rIns="184008" bIns="184008" anchor="t" anchorCtr="0">
            <a:noAutofit/>
          </a:bodyPr>
          <a:lstStyle/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A host machine with a preferred operating system of Windows 7, 8 or 10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A minimum of 4 GB of RAM (8 GB recommended)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A system BIOS capable of Supporting </a:t>
            </a:r>
            <a:r>
              <a:rPr lang="en-US" sz="4000" dirty="0" err="1">
                <a:solidFill>
                  <a:srgbClr val="434343"/>
                </a:solidFill>
              </a:rPr>
              <a:t>VT+x</a:t>
            </a:r>
            <a:r>
              <a:rPr lang="en-US" sz="4000" dirty="0">
                <a:solidFill>
                  <a:srgbClr val="434343"/>
                </a:solidFill>
              </a:rPr>
              <a:t> virtualization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Internet connection</a:t>
            </a:r>
          </a:p>
        </p:txBody>
      </p:sp>
    </p:spTree>
    <p:extLst>
      <p:ext uri="{BB962C8B-B14F-4D97-AF65-F5344CB8AC3E}">
        <p14:creationId xmlns:p14="http://schemas.microsoft.com/office/powerpoint/2010/main" val="74814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96500" y="-60382"/>
            <a:ext cx="17653200" cy="1226792"/>
          </a:xfrm>
          <a:prstGeom prst="rect">
            <a:avLst/>
          </a:prstGeom>
        </p:spPr>
        <p:txBody>
          <a:bodyPr lIns="184008" tIns="184008" rIns="184008" bIns="184008" anchor="ctr" anchorCtr="0">
            <a:noAutofit/>
          </a:bodyPr>
          <a:lstStyle/>
          <a:p>
            <a:pPr lvl="0" algn="ctr"/>
            <a:r>
              <a:rPr lang="en-PH" sz="4400" dirty="0"/>
              <a:t>Prerequisites</a:t>
            </a:r>
            <a:endParaRPr lang="en" sz="4400"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417500" y="1714824"/>
            <a:ext cx="17432400" cy="8189403"/>
          </a:xfrm>
          <a:prstGeom prst="rect">
            <a:avLst/>
          </a:prstGeom>
        </p:spPr>
        <p:txBody>
          <a:bodyPr lIns="184008" tIns="184008" rIns="184008" bIns="184008" anchor="t" anchorCtr="0">
            <a:noAutofit/>
          </a:bodyPr>
          <a:lstStyle/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1-3 years of experience pentesting or equivalent knowledge.  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A good working knowledge of using Linux.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Capable of learning in a self-paced learning environment.</a:t>
            </a:r>
          </a:p>
          <a:p>
            <a:pPr marL="920169" indent="-715686">
              <a:buClr>
                <a:srgbClr val="434343"/>
              </a:buClr>
              <a:buChar char="●"/>
            </a:pPr>
            <a:endParaRPr lang="en-US" sz="4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57203"/>
      </p:ext>
    </p:extLst>
  </p:cSld>
  <p:clrMapOvr>
    <a:masterClrMapping/>
  </p:clrMapOvr>
</p:sld>
</file>

<file path=ppt/theme/theme1.xml><?xml version="1.0" encoding="utf-8"?>
<a:theme xmlns:a="http://schemas.openxmlformats.org/drawingml/2006/main" name="Packt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302</Words>
  <Application>Microsoft Office PowerPoint</Application>
  <PresentationFormat>Custom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Roboto</vt:lpstr>
      <vt:lpstr>Calibri</vt:lpstr>
      <vt:lpstr>Arial</vt:lpstr>
      <vt:lpstr>Packt</vt:lpstr>
      <vt:lpstr>Digital Forensics for Pentesters Hands-on Learning</vt:lpstr>
      <vt:lpstr>Prof. K</vt:lpstr>
      <vt:lpstr>Course Overview </vt:lpstr>
      <vt:lpstr>Virtual Lab Environment </vt:lpstr>
      <vt:lpstr>Virtual Lab Environment </vt:lpstr>
      <vt:lpstr>Section 1</vt:lpstr>
      <vt:lpstr>Section 6</vt:lpstr>
      <vt:lpstr>Hardware and Software Requirement</vt:lpstr>
      <vt:lpstr>Prerequisites</vt:lpstr>
      <vt:lpstr>Extra Information</vt:lpstr>
      <vt:lpstr>Let’s Get Started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Django - Building a Blog Application</dc:title>
  <dc:creator>Expat</dc:creator>
  <cp:lastModifiedBy>cliff krahenbill</cp:lastModifiedBy>
  <cp:revision>53</cp:revision>
  <dcterms:modified xsi:type="dcterms:W3CDTF">2020-11-12T01:01:43Z</dcterms:modified>
</cp:coreProperties>
</file>