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8" r:id="rId11"/>
    <p:sldId id="269" r:id="rId12"/>
    <p:sldId id="265" r:id="rId13"/>
    <p:sldId id="266" r:id="rId14"/>
    <p:sldId id="267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2/19/2020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2/19/2020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2/19/2020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2/19/2020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2/19/2020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2/19/2020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2/19/2020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2/19/2020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2/19/2020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2/19/2020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2/19/2020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2/19/2020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C2102-20E5-42F8-BCBE-811EB897303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AIRLINES STOCKS &amp; SECTOR ANALYSIS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5F3E99-8F42-40F3-B6A1-0DFC7018750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By Sven Carlin </a:t>
            </a:r>
          </a:p>
        </p:txBody>
      </p:sp>
    </p:spTree>
    <p:extLst>
      <p:ext uri="{BB962C8B-B14F-4D97-AF65-F5344CB8AC3E}">
        <p14:creationId xmlns:p14="http://schemas.microsoft.com/office/powerpoint/2010/main" val="27144768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E626F2-1AE7-4ED2-93AE-5557A7B81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CURRENT SITUATION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3EF813-67F0-4DCF-8C11-668D55ED32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1708030"/>
            <a:ext cx="10058400" cy="4464170"/>
          </a:xfrm>
        </p:spPr>
        <p:txBody>
          <a:bodyPr/>
          <a:lstStyle/>
          <a:p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0689BD-B4FF-4E68-9BA1-ADD2DD4813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3983" y="60385"/>
            <a:ext cx="5032412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DF399ED-69A8-472F-87DA-805B5F4A94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281" y="1613023"/>
            <a:ext cx="5730737" cy="401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6048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E626F2-1AE7-4ED2-93AE-5557A7B81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CURRENT SITUATION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3EF813-67F0-4DCF-8C11-668D55ED32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1708030"/>
            <a:ext cx="10058400" cy="4464170"/>
          </a:xfrm>
        </p:spPr>
        <p:txBody>
          <a:bodyPr/>
          <a:lstStyle/>
          <a:p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4B743EA-8096-4A4E-8D6B-59D90589CA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619" y="1708030"/>
            <a:ext cx="9131023" cy="4779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0738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E626F2-1AE7-4ED2-93AE-5557A7B81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INDUSTRY TO INVEST 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3EF813-67F0-4DCF-8C11-668D55ED32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1708030"/>
            <a:ext cx="10058400" cy="4464170"/>
          </a:xfrm>
        </p:spPr>
        <p:txBody>
          <a:bodyPr/>
          <a:lstStyle/>
          <a:p>
            <a:r>
              <a:rPr lang="en-GB" b="1" dirty="0">
                <a:solidFill>
                  <a:srgbClr val="FF0000"/>
                </a:solidFill>
              </a:rPr>
              <a:t>LEASING – low interest rate &amp; huge funding + growth</a:t>
            </a:r>
          </a:p>
          <a:p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9F748C-E0D2-4AAD-BB54-F147504AD9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609" y="2032754"/>
            <a:ext cx="5730737" cy="4724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2261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E626F2-1AE7-4ED2-93AE-5557A7B81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INDUSTRY TO INVEST 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3EF813-67F0-4DCF-8C11-668D55ED32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1708030"/>
            <a:ext cx="10058400" cy="4464170"/>
          </a:xfrm>
        </p:spPr>
        <p:txBody>
          <a:bodyPr/>
          <a:lstStyle/>
          <a:p>
            <a:r>
              <a:rPr lang="en-GB" b="1" dirty="0">
                <a:solidFill>
                  <a:srgbClr val="FF0000"/>
                </a:solidFill>
              </a:rPr>
              <a:t>LEASING – low interest rate &amp; huge funding + growth</a:t>
            </a:r>
          </a:p>
          <a:p>
            <a:r>
              <a:rPr lang="en-GB" b="1" dirty="0">
                <a:solidFill>
                  <a:srgbClr val="FF0000"/>
                </a:solidFill>
              </a:rPr>
              <a:t>MANUFACTURING – BOEING, AIRBUS, EMBRAER</a:t>
            </a:r>
          </a:p>
          <a:p>
            <a:r>
              <a:rPr lang="en-GB" b="1" dirty="0">
                <a:solidFill>
                  <a:srgbClr val="FF0000"/>
                </a:solidFill>
              </a:rPr>
              <a:t>AIRPORTS</a:t>
            </a:r>
          </a:p>
          <a:p>
            <a:endParaRPr lang="en-GB" b="1" dirty="0">
              <a:solidFill>
                <a:srgbClr val="FF0000"/>
              </a:solidFill>
            </a:endParaRPr>
          </a:p>
          <a:p>
            <a:endParaRPr lang="en-GB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09021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E626F2-1AE7-4ED2-93AE-5557A7B81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DEBT ISSUE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3EF813-67F0-4DCF-8C11-668D55ED32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1708030"/>
            <a:ext cx="10058400" cy="4464170"/>
          </a:xfrm>
        </p:spPr>
        <p:txBody>
          <a:bodyPr/>
          <a:lstStyle/>
          <a:p>
            <a:endParaRPr lang="en-GB" b="1" dirty="0">
              <a:solidFill>
                <a:srgbClr val="FF0000"/>
              </a:solidFill>
            </a:endParaRPr>
          </a:p>
          <a:p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07617E-5B07-473A-A63E-267AB59A5F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390" y="1764393"/>
            <a:ext cx="5730737" cy="460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3285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45915-DBAF-4B2E-BF49-F9D9B051B1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178A2F-FB1E-48C2-BC82-790A7D6E5E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BUFFETT DIDN’T BUY AN AIRLINE – HE BOUGHT THE INDUSTRY</a:t>
            </a:r>
          </a:p>
          <a:p>
            <a:r>
              <a:rPr lang="en-GB" dirty="0"/>
              <a:t>CONSOLIDATION LEADING TO LONG-TERM POSITIVE AND GROWING CASH FLOWS?</a:t>
            </a:r>
          </a:p>
          <a:p>
            <a:r>
              <a:rPr lang="en-GB" dirty="0"/>
              <a:t>READY TO BUY MORE OR CAPITALIZE IF NECESSARY – the standard $10 billion convertible loan with 8% rate??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90D2B6-3759-4A02-8391-47313F99D3A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AE04CE-CC27-4AD7-B3C7-AC2FA55CAF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88" y="3237840"/>
            <a:ext cx="6711696" cy="3349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8101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45915-DBAF-4B2E-BF49-F9D9B051B1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RISKS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178A2F-FB1E-48C2-BC82-790A7D6E5E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RISKS</a:t>
            </a:r>
          </a:p>
          <a:p>
            <a:r>
              <a:rPr lang="en-GB" dirty="0"/>
              <a:t>Oil price risk</a:t>
            </a:r>
          </a:p>
          <a:p>
            <a:r>
              <a:rPr lang="en-GB" dirty="0"/>
              <a:t>Geopolitical risk</a:t>
            </a:r>
          </a:p>
          <a:p>
            <a:r>
              <a:rPr lang="en-GB" dirty="0"/>
              <a:t>Economic fluctuations</a:t>
            </a:r>
          </a:p>
          <a:p>
            <a:r>
              <a:rPr lang="en-GB" dirty="0" err="1"/>
              <a:t>Labor</a:t>
            </a:r>
            <a:r>
              <a:rPr lang="en-GB" dirty="0"/>
              <a:t> costs </a:t>
            </a:r>
          </a:p>
          <a:p>
            <a:r>
              <a:rPr lang="en-GB" dirty="0"/>
              <a:t>EXTERNAL SHOCKS – 9/11, crises etc. SARS, CORONA</a:t>
            </a:r>
          </a:p>
          <a:p>
            <a:r>
              <a:rPr lang="en-GB" dirty="0"/>
              <a:t>Excess capacity in weak markets</a:t>
            </a:r>
          </a:p>
          <a:p>
            <a:r>
              <a:rPr lang="en-GB" dirty="0"/>
              <a:t>HIGH COMPETITION – LOW COST AND ULTRA LOW COST CARRIERS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90D2B6-3759-4A02-8391-47313F99D3A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55140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2E5257-0ACE-4A18-B948-FAE69339C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9640" y="345058"/>
            <a:ext cx="3200400" cy="1259456"/>
          </a:xfrm>
        </p:spPr>
        <p:txBody>
          <a:bodyPr>
            <a:normAutofit fontScale="90000"/>
          </a:bodyPr>
          <a:lstStyle/>
          <a:p>
            <a:r>
              <a:rPr lang="en-GB" dirty="0"/>
              <a:t>SOUTHWEST AIRLINES – NYSE:LUV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13B4B3-2FEE-4AC4-8194-C0568EDF33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5068" y="694944"/>
            <a:ext cx="6711696" cy="5020056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C0D002-AB26-4F02-A235-A63B272064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549640" y="1673525"/>
            <a:ext cx="3200400" cy="4041475"/>
          </a:xfrm>
        </p:spPr>
        <p:txBody>
          <a:bodyPr/>
          <a:lstStyle/>
          <a:p>
            <a:r>
              <a:rPr lang="en-GB" dirty="0"/>
              <a:t>30 Billion market cap</a:t>
            </a:r>
          </a:p>
          <a:p>
            <a:r>
              <a:rPr lang="en-GB" dirty="0"/>
              <a:t>FINANCE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55AEB4B-DDD0-4F60-B0BA-ED40EAE6D1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7634377" cy="572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3361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4613E3-B299-41ED-942E-1F7334EF69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PETER LYNCH – ONE UP ON WALL STREET – PART II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2DAB31-0E16-46D2-9EBD-CB7154D01A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/>
              <a:t>THE CYCLICALS</a:t>
            </a:r>
          </a:p>
          <a:p>
            <a:pPr marL="0" indent="0">
              <a:buNone/>
            </a:pPr>
            <a:r>
              <a:rPr lang="en-US" dirty="0"/>
              <a:t>Cyclicals expectations:</a:t>
            </a:r>
            <a:endParaRPr lang="en-GB" dirty="0"/>
          </a:p>
          <a:p>
            <a:pPr lvl="0"/>
            <a:r>
              <a:rPr lang="en-US" dirty="0"/>
              <a:t>To flourish when the economy turns good again</a:t>
            </a:r>
            <a:endParaRPr lang="en-GB" dirty="0"/>
          </a:p>
          <a:p>
            <a:pPr lvl="0"/>
            <a:r>
              <a:rPr lang="en-US" dirty="0"/>
              <a:t>Suffer when there is no economic growth</a:t>
            </a:r>
            <a:endParaRPr lang="en-GB" dirty="0"/>
          </a:p>
          <a:p>
            <a:pPr lvl="0"/>
            <a:r>
              <a:rPr lang="en-US" dirty="0"/>
              <a:t>50% drops are normal if you buy at the wrong part of the cycle</a:t>
            </a:r>
            <a:endParaRPr lang="en-GB" dirty="0"/>
          </a:p>
          <a:p>
            <a:pPr lvl="0"/>
            <a:r>
              <a:rPr lang="en-US" dirty="0"/>
              <a:t>You can wait for years before seeing another upswing (Ford down since 2013)</a:t>
            </a:r>
            <a:endParaRPr lang="en-GB" dirty="0"/>
          </a:p>
          <a:p>
            <a:pPr lvl="0"/>
            <a:r>
              <a:rPr lang="en-US" dirty="0"/>
              <a:t>Large and well-known companies that make the unwary stock picker most easily part with his money</a:t>
            </a:r>
            <a:endParaRPr lang="en-GB" dirty="0"/>
          </a:p>
          <a:p>
            <a:pPr lvl="0"/>
            <a:r>
              <a:rPr lang="en-US" dirty="0"/>
              <a:t>Timing is everything – watch for inventories and for new market entrants</a:t>
            </a:r>
            <a:endParaRPr lang="en-GB" dirty="0"/>
          </a:p>
          <a:p>
            <a:pPr lvl="0"/>
            <a:r>
              <a:rPr lang="en-US" dirty="0"/>
              <a:t>Stock usually declines when peak earnings is reached and investors expect next recession (look at Ford)</a:t>
            </a:r>
            <a:endParaRPr lang="en-GB" dirty="0"/>
          </a:p>
          <a:p>
            <a:pPr lvl="0"/>
            <a:r>
              <a:rPr lang="en-US" dirty="0"/>
              <a:t>Know your cyclical and figure out the cycles – In the car industry is 3 to 4 bad years followed by 3 to 4 good years. The worse the slump, the better the recovery.</a:t>
            </a:r>
            <a:endParaRPr lang="en-GB" dirty="0"/>
          </a:p>
          <a:p>
            <a:pPr lvl="0"/>
            <a:r>
              <a:rPr lang="en-US" dirty="0"/>
              <a:t>Easier to predict an upturn than a downturn in the industry.</a:t>
            </a:r>
            <a:endParaRPr lang="en-GB" dirty="0"/>
          </a:p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2A8C85-5769-42BB-B3CD-D7B0ECBCAE3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SIX CATEGORIES OF STOCKS TO INVEST IN:</a:t>
            </a:r>
            <a:endParaRPr lang="en-GB" sz="2000" dirty="0">
              <a:solidFill>
                <a:srgbClr val="FF0000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</a:rPr>
              <a:t>SLOW GROWERS</a:t>
            </a:r>
            <a:endParaRPr lang="en-GB" sz="2400" dirty="0">
              <a:solidFill>
                <a:srgbClr val="FF0000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</a:rPr>
              <a:t>STALWARTS</a:t>
            </a:r>
            <a:endParaRPr lang="en-GB" sz="2400" dirty="0">
              <a:solidFill>
                <a:srgbClr val="FF0000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</a:rPr>
              <a:t>FAST GROWERS</a:t>
            </a:r>
            <a:endParaRPr lang="en-GB" sz="2400" dirty="0">
              <a:solidFill>
                <a:srgbClr val="FF0000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</a:rPr>
              <a:t>CYCLICALS</a:t>
            </a:r>
            <a:endParaRPr lang="en-GB" sz="2400" dirty="0">
              <a:solidFill>
                <a:srgbClr val="FF0000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</a:rPr>
              <a:t>ASSET PLAYS</a:t>
            </a:r>
            <a:endParaRPr lang="en-GB" sz="2400" dirty="0">
              <a:solidFill>
                <a:srgbClr val="FF0000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</a:rPr>
              <a:t>TURNAROUNDS</a:t>
            </a:r>
            <a:endParaRPr lang="en-GB" sz="2400" dirty="0">
              <a:solidFill>
                <a:srgbClr val="FF0000"/>
              </a:solidFill>
            </a:endParaRPr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7D79B91-B18B-4B82-9FFF-861FB469A7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1517" y="0"/>
            <a:ext cx="1776552" cy="2280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5077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E626F2-1AE7-4ED2-93AE-5557A7B81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FACTS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3EF813-67F0-4DCF-8C11-668D55ED32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1708030"/>
            <a:ext cx="10058400" cy="4464170"/>
          </a:xfrm>
        </p:spPr>
        <p:txBody>
          <a:bodyPr/>
          <a:lstStyle/>
          <a:p>
            <a:r>
              <a:rPr lang="en-GB" dirty="0"/>
              <a:t>Since 1980, </a:t>
            </a:r>
            <a:r>
              <a:rPr lang="en-GB" b="1" dirty="0"/>
              <a:t>cargo volumes </a:t>
            </a:r>
            <a:r>
              <a:rPr lang="en-GB" dirty="0"/>
              <a:t>have increased 14x and </a:t>
            </a:r>
            <a:r>
              <a:rPr lang="en-GB" b="1" dirty="0"/>
              <a:t>passenger</a:t>
            </a:r>
            <a:r>
              <a:rPr lang="en-GB" dirty="0"/>
              <a:t> numbers 10X</a:t>
            </a:r>
          </a:p>
          <a:p>
            <a:r>
              <a:rPr lang="en-GB" dirty="0"/>
              <a:t>Travel cost down 60%</a:t>
            </a:r>
          </a:p>
          <a:p>
            <a:r>
              <a:rPr lang="en-GB" dirty="0"/>
              <a:t>For </a:t>
            </a:r>
            <a:r>
              <a:rPr lang="en-GB" b="1" dirty="0"/>
              <a:t>INVESTORS – LITTLE MOAT – low barriers to entry, no return on investment – </a:t>
            </a:r>
            <a:r>
              <a:rPr lang="en-GB" b="1" dirty="0">
                <a:solidFill>
                  <a:srgbClr val="FF0000"/>
                </a:solidFill>
              </a:rPr>
              <a:t>0.1% of revenues returned to Investors in 40 years</a:t>
            </a:r>
          </a:p>
          <a:p>
            <a:r>
              <a:rPr lang="en-GB" b="1" dirty="0"/>
              <a:t>However, risk equals opportunity - $500 billion invested in the sector – some good businesses waiting for M&amp;A activity</a:t>
            </a:r>
          </a:p>
          <a:p>
            <a:r>
              <a:rPr lang="en-GB" b="1" dirty="0"/>
              <a:t>Macro HEADWINDS – Coronavirus, economic slowdown, high competition</a:t>
            </a:r>
          </a:p>
          <a:p>
            <a:r>
              <a:rPr lang="en-GB" b="1" dirty="0"/>
              <a:t>TICKET PRICES DOWN 2% PER YEAR OVER THE LAST 20 YERS</a:t>
            </a:r>
          </a:p>
          <a:p>
            <a:r>
              <a:rPr lang="en-GB" b="1" dirty="0">
                <a:solidFill>
                  <a:srgbClr val="FF0000"/>
                </a:solidFill>
              </a:rPr>
              <a:t>OPPORTUNITY OVER THE NEXT YEARS</a:t>
            </a:r>
          </a:p>
          <a:p>
            <a:pPr marL="0" indent="0">
              <a:buNone/>
            </a:pPr>
            <a:endParaRPr lang="en-GB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1543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E626F2-1AE7-4ED2-93AE-5557A7B81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FACTORS MATTER FOR INVESTORS?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3EF813-67F0-4DCF-8C11-668D55ED32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1708030"/>
            <a:ext cx="10058400" cy="4464170"/>
          </a:xfrm>
        </p:spPr>
        <p:txBody>
          <a:bodyPr/>
          <a:lstStyle/>
          <a:p>
            <a:r>
              <a:rPr lang="en-GB" b="1" dirty="0">
                <a:solidFill>
                  <a:srgbClr val="FF0000"/>
                </a:solidFill>
              </a:rPr>
              <a:t>COMPETITION – MOATS – ADVANTAGES – </a:t>
            </a:r>
          </a:p>
          <a:p>
            <a:r>
              <a:rPr lang="en-GB" b="1" dirty="0">
                <a:solidFill>
                  <a:srgbClr val="FF0000"/>
                </a:solidFill>
              </a:rPr>
              <a:t>CYCLIAL INDUSTRY (prices down, bankruptcies and then up again)</a:t>
            </a:r>
          </a:p>
          <a:p>
            <a:r>
              <a:rPr lang="en-GB" b="1" dirty="0">
                <a:solidFill>
                  <a:srgbClr val="FF0000"/>
                </a:solidFill>
              </a:rPr>
              <a:t>HUBS are KEY</a:t>
            </a:r>
          </a:p>
          <a:p>
            <a:r>
              <a:rPr lang="en-GB" b="1" dirty="0">
                <a:solidFill>
                  <a:srgbClr val="FF0000"/>
                </a:solidFill>
              </a:rPr>
              <a:t>US &amp; EUROPE saturation (Latin America + Asia growth)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24A1319-D534-457A-9492-A7CE23A0B6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9540" y="3480657"/>
            <a:ext cx="4733027" cy="3297458"/>
          </a:xfrm>
          <a:prstGeom prst="rect">
            <a:avLst/>
          </a:prstGeom>
        </p:spPr>
      </p:pic>
      <p:sp>
        <p:nvSpPr>
          <p:cNvPr id="5" name="Arrow: Down 4">
            <a:extLst>
              <a:ext uri="{FF2B5EF4-FFF2-40B4-BE49-F238E27FC236}">
                <a16:creationId xmlns:a16="http://schemas.microsoft.com/office/drawing/2014/main" id="{11A6EF9D-049E-47BA-A4C7-492E34D49DAF}"/>
              </a:ext>
            </a:extLst>
          </p:cNvPr>
          <p:cNvSpPr/>
          <p:nvPr/>
        </p:nvSpPr>
        <p:spPr>
          <a:xfrm rot="6847659">
            <a:off x="3390180" y="5469148"/>
            <a:ext cx="396815" cy="3278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F345D328-ECB5-47CA-A970-FCE0E4DB1876}"/>
              </a:ext>
            </a:extLst>
          </p:cNvPr>
          <p:cNvSpPr/>
          <p:nvPr/>
        </p:nvSpPr>
        <p:spPr>
          <a:xfrm rot="12852127">
            <a:off x="4727513" y="5338643"/>
            <a:ext cx="396815" cy="3278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C7262E7-2074-4404-A436-B933E9E1644C}"/>
              </a:ext>
            </a:extLst>
          </p:cNvPr>
          <p:cNvSpPr txBox="1"/>
          <p:nvPr/>
        </p:nvSpPr>
        <p:spPr>
          <a:xfrm>
            <a:off x="3819274" y="5384977"/>
            <a:ext cx="861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cycles</a:t>
            </a:r>
          </a:p>
        </p:txBody>
      </p:sp>
    </p:spTree>
    <p:extLst>
      <p:ext uri="{BB962C8B-B14F-4D97-AF65-F5344CB8AC3E}">
        <p14:creationId xmlns:p14="http://schemas.microsoft.com/office/powerpoint/2010/main" val="37080697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E626F2-1AE7-4ED2-93AE-5557A7B81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RETURN ON INVESTED CAPITAL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3EF813-67F0-4DCF-8C11-668D55ED32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1708030"/>
            <a:ext cx="10058400" cy="4464170"/>
          </a:xfrm>
        </p:spPr>
        <p:txBody>
          <a:bodyPr/>
          <a:lstStyle/>
          <a:p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D0CCCC-3695-4CBB-A23F-8D73BC2952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752" y="1639737"/>
            <a:ext cx="8166512" cy="5122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4063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E626F2-1AE7-4ED2-93AE-5557A7B81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RETURN ON INVESTED CAPITAL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3EF813-67F0-4DCF-8C11-668D55ED32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1708030"/>
            <a:ext cx="10058400" cy="4464170"/>
          </a:xfrm>
        </p:spPr>
        <p:txBody>
          <a:bodyPr/>
          <a:lstStyle/>
          <a:p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C7DADA7-A0B6-4103-BE80-005F6DD5F1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225" y="1708030"/>
            <a:ext cx="4602154" cy="4866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1908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E626F2-1AE7-4ED2-93AE-5557A7B81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RETURN ON INVESTED CAPITAL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3EF813-67F0-4DCF-8C11-668D55ED32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1708030"/>
            <a:ext cx="10058400" cy="4464170"/>
          </a:xfrm>
        </p:spPr>
        <p:txBody>
          <a:bodyPr/>
          <a:lstStyle/>
          <a:p>
            <a:r>
              <a:rPr lang="en-GB" b="1" dirty="0">
                <a:solidFill>
                  <a:srgbClr val="FF0000"/>
                </a:solidFill>
              </a:rPr>
              <a:t>GOOD TIMES LATELY BUT KEEP THE CYCLE IN MIND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408E2D-C6A5-4690-BA1A-2E754A27D5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496" y="2260034"/>
            <a:ext cx="6072749" cy="374610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F90A8B2-45F7-49C7-9A51-2286F931B2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285238"/>
            <a:ext cx="5610225" cy="36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5372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E626F2-1AE7-4ED2-93AE-5557A7B81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COSTS ARE KEY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3EF813-67F0-4DCF-8C11-668D55ED32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1708030"/>
            <a:ext cx="10058400" cy="4464170"/>
          </a:xfrm>
        </p:spPr>
        <p:txBody>
          <a:bodyPr/>
          <a:lstStyle/>
          <a:p>
            <a:r>
              <a:rPr lang="en-GB" b="1" dirty="0">
                <a:solidFill>
                  <a:srgbClr val="FF0000"/>
                </a:solidFill>
              </a:rPr>
              <a:t>FINDING THOSE WITH AN ADVANTAGE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0DF59E-C56A-48C5-8AC4-4EA6E3763F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66312"/>
            <a:ext cx="5730737" cy="288365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ACDE6C4-65B8-4481-BD27-06FB287542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3499" y="2180104"/>
            <a:ext cx="5730737" cy="379813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F4193E9-98D0-4296-9621-A78FC62DDEBE}"/>
              </a:ext>
            </a:extLst>
          </p:cNvPr>
          <p:cNvSpPr txBox="1"/>
          <p:nvPr/>
        </p:nvSpPr>
        <p:spPr>
          <a:xfrm>
            <a:off x="5473499" y="2041852"/>
            <a:ext cx="3602525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ADVANTAGES TO LOOK FOR</a:t>
            </a:r>
            <a:r>
              <a:rPr lang="en-GB" dirty="0">
                <a:solidFill>
                  <a:srgbClr val="FF0000"/>
                </a:solidFill>
              </a:rPr>
              <a:t>:</a:t>
            </a:r>
          </a:p>
          <a:p>
            <a:endParaRPr lang="en-GB" dirty="0">
              <a:solidFill>
                <a:srgbClr val="FF0000"/>
              </a:solidFill>
            </a:endParaRPr>
          </a:p>
          <a:p>
            <a:r>
              <a:rPr lang="en-GB" dirty="0">
                <a:solidFill>
                  <a:srgbClr val="FF0000"/>
                </a:solidFill>
              </a:rPr>
              <a:t>SCALE</a:t>
            </a:r>
          </a:p>
          <a:p>
            <a:r>
              <a:rPr lang="en-GB" dirty="0">
                <a:solidFill>
                  <a:srgbClr val="FF0000"/>
                </a:solidFill>
              </a:rPr>
              <a:t>FINANCE</a:t>
            </a:r>
          </a:p>
          <a:p>
            <a:r>
              <a:rPr lang="en-GB" dirty="0">
                <a:solidFill>
                  <a:srgbClr val="FF0000"/>
                </a:solidFill>
              </a:rPr>
              <a:t>COST</a:t>
            </a:r>
          </a:p>
          <a:p>
            <a:r>
              <a:rPr lang="en-GB" dirty="0">
                <a:solidFill>
                  <a:srgbClr val="FF0000"/>
                </a:solidFill>
              </a:rPr>
              <a:t>MARKETING</a:t>
            </a:r>
          </a:p>
          <a:p>
            <a:r>
              <a:rPr lang="en-GB" dirty="0">
                <a:solidFill>
                  <a:srgbClr val="FF0000"/>
                </a:solidFill>
              </a:rPr>
              <a:t>ADMIN</a:t>
            </a:r>
          </a:p>
          <a:p>
            <a:r>
              <a:rPr lang="en-GB" dirty="0">
                <a:solidFill>
                  <a:srgbClr val="FF0000"/>
                </a:solidFill>
              </a:rPr>
              <a:t>FUEL EFFICIENCY</a:t>
            </a:r>
          </a:p>
          <a:p>
            <a:r>
              <a:rPr lang="en-GB" dirty="0">
                <a:solidFill>
                  <a:srgbClr val="FF0000"/>
                </a:solidFill>
              </a:rPr>
              <a:t>LABOR COSTS </a:t>
            </a:r>
          </a:p>
          <a:p>
            <a:r>
              <a:rPr lang="en-GB" dirty="0">
                <a:solidFill>
                  <a:srgbClr val="FF0000"/>
                </a:solidFill>
              </a:rPr>
              <a:t>UNIONS</a:t>
            </a:r>
          </a:p>
          <a:p>
            <a:r>
              <a:rPr lang="en-GB" dirty="0">
                <a:solidFill>
                  <a:srgbClr val="FF0000"/>
                </a:solidFill>
              </a:rPr>
              <a:t>HUBS</a:t>
            </a:r>
          </a:p>
        </p:txBody>
      </p:sp>
    </p:spTree>
    <p:extLst>
      <p:ext uri="{BB962C8B-B14F-4D97-AF65-F5344CB8AC3E}">
        <p14:creationId xmlns:p14="http://schemas.microsoft.com/office/powerpoint/2010/main" val="220122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E626F2-1AE7-4ED2-93AE-5557A7B81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CURRENT SITUATION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3EF813-67F0-4DCF-8C11-668D55ED32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1708030"/>
            <a:ext cx="10058400" cy="4464170"/>
          </a:xfrm>
        </p:spPr>
        <p:txBody>
          <a:bodyPr/>
          <a:lstStyle/>
          <a:p>
            <a:r>
              <a:rPr lang="en-GB" b="1" dirty="0">
                <a:solidFill>
                  <a:srgbClr val="FF0000"/>
                </a:solidFill>
              </a:rPr>
              <a:t>COMPANIES ARE PREPARED FOR DOWNTURNS (BUFFETT IS LONG)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727E22-20F2-4BE9-82C1-0BC5CDAEE4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8468" y="2229791"/>
            <a:ext cx="8462513" cy="4349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2080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E626F2-1AE7-4ED2-93AE-5557A7B81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CURRENT SITUATION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3EF813-67F0-4DCF-8C11-668D55ED32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1708030"/>
            <a:ext cx="10058400" cy="4464170"/>
          </a:xfrm>
        </p:spPr>
        <p:txBody>
          <a:bodyPr/>
          <a:lstStyle/>
          <a:p>
            <a:r>
              <a:rPr lang="en-GB" b="1" dirty="0">
                <a:solidFill>
                  <a:srgbClr val="FF0000"/>
                </a:solidFill>
              </a:rPr>
              <a:t>HIGH PROFITS THANKS TO LOW FUEL COSTS</a:t>
            </a:r>
          </a:p>
          <a:p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6" name="image23.png">
            <a:extLst>
              <a:ext uri="{FF2B5EF4-FFF2-40B4-BE49-F238E27FC236}">
                <a16:creationId xmlns:a16="http://schemas.microsoft.com/office/drawing/2014/main" id="{E2C0C92F-AFA3-4394-8ABD-FB5E6428B123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1252237" y="2216989"/>
            <a:ext cx="4843763" cy="4330460"/>
          </a:xfrm>
          <a:prstGeom prst="rect">
            <a:avLst/>
          </a:prstGeom>
          <a:ln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C1CFC8B-DF5B-4624-B3E3-B3961B2C4E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8884" y="0"/>
            <a:ext cx="47400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92345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TM03090434[[fn=Wood Type]]</Template>
  <TotalTime>123</TotalTime>
  <Words>512</Words>
  <Application>Microsoft Office PowerPoint</Application>
  <PresentationFormat>Widescreen</PresentationFormat>
  <Paragraphs>80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Rockwell</vt:lpstr>
      <vt:lpstr>Rockwell Condensed</vt:lpstr>
      <vt:lpstr>Wingdings</vt:lpstr>
      <vt:lpstr>Wood Type</vt:lpstr>
      <vt:lpstr>AIRLINES STOCKS &amp; SECTOR ANALYSIS</vt:lpstr>
      <vt:lpstr>FACTS</vt:lpstr>
      <vt:lpstr>WHAT FACTORS MATTER FOR INVESTORS?</vt:lpstr>
      <vt:lpstr>RETURN ON INVESTED CAPITAL</vt:lpstr>
      <vt:lpstr>RETURN ON INVESTED CAPITAL</vt:lpstr>
      <vt:lpstr>RETURN ON INVESTED CAPITAL</vt:lpstr>
      <vt:lpstr>COSTS ARE KEY</vt:lpstr>
      <vt:lpstr>CURRENT SITUATION</vt:lpstr>
      <vt:lpstr>CURRENT SITUATION</vt:lpstr>
      <vt:lpstr>CURRENT SITUATION</vt:lpstr>
      <vt:lpstr>CURRENT SITUATION</vt:lpstr>
      <vt:lpstr>INDUSTRY TO INVEST IN</vt:lpstr>
      <vt:lpstr>INDUSTRY TO INVEST IN</vt:lpstr>
      <vt:lpstr>THE DEBT ISSUE</vt:lpstr>
      <vt:lpstr>PowerPoint Presentation</vt:lpstr>
      <vt:lpstr>RISKS</vt:lpstr>
      <vt:lpstr>SOUTHWEST AIRLINES – NYSE:LUV</vt:lpstr>
      <vt:lpstr>PETER LYNCH – ONE UP ON WALL STREET – PART II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AIRLINES STOCKS &amp; SECTOR ANALYSIS</dc:title>
  <dc:creator>Sven Carlin</dc:creator>
  <cp:lastModifiedBy>Sven Carlin</cp:lastModifiedBy>
  <cp:revision>13</cp:revision>
  <dcterms:created xsi:type="dcterms:W3CDTF">2020-02-17T08:26:39Z</dcterms:created>
  <dcterms:modified xsi:type="dcterms:W3CDTF">2020-02-19T09:32:58Z</dcterms:modified>
</cp:coreProperties>
</file>