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Merriweather"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0" roundtripDataSignature="AMtx7mgZckrb7lPBZiA9cahI22k2K50b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Tijdslijn</a:t>
            </a:r>
            <a:endParaRPr/>
          </a:p>
          <a:p>
            <a:pPr marL="457200" lvl="0" indent="-298450" algn="l" rtl="0">
              <a:lnSpc>
                <a:spcPct val="100000"/>
              </a:lnSpc>
              <a:spcBef>
                <a:spcPts val="0"/>
              </a:spcBef>
              <a:spcAft>
                <a:spcPts val="0"/>
              </a:spcAft>
              <a:buSzPts val="1100"/>
              <a:buChar char="-"/>
            </a:pPr>
            <a:r>
              <a:rPr lang="nl-BE"/>
              <a:t>groepsverdeling: 2 deelnemers Bao en 2 deelnemers SO zetten zich samen, elke deelnemer eigen post-its</a:t>
            </a:r>
            <a:endParaRPr/>
          </a:p>
        </p:txBody>
      </p:sp>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Foto’s nemen van afgewerkte tijdslijnen</a:t>
            </a:r>
            <a:endParaRPr/>
          </a:p>
        </p:txBody>
      </p:sp>
      <p:sp>
        <p:nvSpPr>
          <p:cNvPr id="132" name="Google Shape;13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BE" b="1"/>
              <a:t>Opletten bij doornemen materialen straks: modernisering secundair onderwijs -&gt; uitleg daarover is niet meer up-to-date! </a:t>
            </a:r>
            <a:endParaRPr/>
          </a:p>
          <a:p>
            <a:pPr marL="158750" lvl="0" indent="0" algn="l" rtl="0">
              <a:lnSpc>
                <a:spcPct val="100000"/>
              </a:lnSpc>
              <a:spcBef>
                <a:spcPts val="0"/>
              </a:spcBef>
              <a:spcAft>
                <a:spcPts val="0"/>
              </a:spcAft>
              <a:buSzPts val="1100"/>
              <a:buNone/>
            </a:pPr>
            <a:r>
              <a:rPr lang="nl-BE" b="1"/>
              <a:t>Wat weten we hier al over? Wat willen we hierover weten? </a:t>
            </a:r>
            <a:endParaRPr/>
          </a:p>
          <a:p>
            <a:pPr marL="158750" lvl="0" indent="0" algn="l" rtl="0">
              <a:lnSpc>
                <a:spcPct val="100000"/>
              </a:lnSpc>
              <a:spcBef>
                <a:spcPts val="0"/>
              </a:spcBef>
              <a:spcAft>
                <a:spcPts val="0"/>
              </a:spcAft>
              <a:buSzPts val="1100"/>
              <a:buNone/>
            </a:pPr>
            <a:endParaRPr b="1"/>
          </a:p>
          <a:p>
            <a:pPr marL="158750" lvl="0" indent="0" algn="l" rtl="0">
              <a:lnSpc>
                <a:spcPct val="100000"/>
              </a:lnSpc>
              <a:spcBef>
                <a:spcPts val="0"/>
              </a:spcBef>
              <a:spcAft>
                <a:spcPts val="0"/>
              </a:spcAft>
              <a:buSzPts val="1100"/>
              <a:buNone/>
            </a:pPr>
            <a:r>
              <a:rPr lang="nl-BE" b="1"/>
              <a:t>Als we hier meer over willen weten, hoe pakken we dit dan aan?  </a:t>
            </a:r>
            <a:endParaRPr/>
          </a:p>
          <a:p>
            <a:pPr marL="158750" lvl="0" indent="0" algn="l" rtl="0">
              <a:lnSpc>
                <a:spcPct val="100000"/>
              </a:lnSpc>
              <a:spcBef>
                <a:spcPts val="0"/>
              </a:spcBef>
              <a:spcAft>
                <a:spcPts val="0"/>
              </a:spcAft>
              <a:buSzPts val="1100"/>
              <a:buFont typeface="Arial"/>
              <a:buNone/>
            </a:pPr>
            <a:r>
              <a:rPr lang="nl-BE"/>
              <a:t>1) Vertel ik kort de krijtlijnen van de modernisering? </a:t>
            </a:r>
            <a:endParaRPr/>
          </a:p>
          <a:p>
            <a:pPr marL="158750" lvl="0" indent="0" algn="l" rtl="0">
              <a:lnSpc>
                <a:spcPct val="100000"/>
              </a:lnSpc>
              <a:spcBef>
                <a:spcPts val="0"/>
              </a:spcBef>
              <a:spcAft>
                <a:spcPts val="0"/>
              </a:spcAft>
              <a:buSzPts val="1100"/>
              <a:buFont typeface="Arial"/>
              <a:buNone/>
            </a:pPr>
            <a:r>
              <a:rPr lang="nl-BE"/>
              <a:t>2) Vertellen de leerkrachten uit het SO de krijtlijnen? </a:t>
            </a:r>
            <a:endParaRPr/>
          </a:p>
          <a:p>
            <a:pPr marL="158750" lvl="0" indent="0" algn="l" rtl="0">
              <a:lnSpc>
                <a:spcPct val="100000"/>
              </a:lnSpc>
              <a:spcBef>
                <a:spcPts val="0"/>
              </a:spcBef>
              <a:spcAft>
                <a:spcPts val="0"/>
              </a:spcAft>
              <a:buSzPts val="1100"/>
              <a:buFont typeface="Arial"/>
              <a:buNone/>
            </a:pPr>
            <a:r>
              <a:rPr lang="nl-BE"/>
              <a:t>3) Of liever in twee groepjes: </a:t>
            </a:r>
            <a:endParaRPr/>
          </a:p>
          <a:p>
            <a:pPr marL="158750" lvl="0" indent="0" algn="l" rtl="0">
              <a:lnSpc>
                <a:spcPct val="100000"/>
              </a:lnSpc>
              <a:spcBef>
                <a:spcPts val="0"/>
              </a:spcBef>
              <a:spcAft>
                <a:spcPts val="0"/>
              </a:spcAft>
              <a:buSzPts val="1100"/>
              <a:buFont typeface="Arial"/>
              <a:buNone/>
            </a:pPr>
            <a:r>
              <a:rPr lang="nl-BE"/>
              <a:t>	- Leerkrachten BaO sluiten aan bij mij</a:t>
            </a:r>
            <a:endParaRPr/>
          </a:p>
          <a:p>
            <a:pPr marL="158750" lvl="0" indent="0" algn="l" rtl="0">
              <a:lnSpc>
                <a:spcPct val="100000"/>
              </a:lnSpc>
              <a:spcBef>
                <a:spcPts val="0"/>
              </a:spcBef>
              <a:spcAft>
                <a:spcPts val="0"/>
              </a:spcAft>
              <a:buSzPts val="1100"/>
              <a:buFont typeface="Arial"/>
              <a:buNone/>
            </a:pPr>
            <a:r>
              <a:rPr lang="nl-BE"/>
              <a:t>	- leerkrachten SO zetten zich samen om aan elkaar te vertellen hoe de modernisering bij hen werd ingevuld </a:t>
            </a:r>
            <a:endParaRPr/>
          </a:p>
          <a:p>
            <a:pPr marL="158750" lvl="0" indent="0" algn="l" rtl="0">
              <a:lnSpc>
                <a:spcPct val="100000"/>
              </a:lnSpc>
              <a:spcBef>
                <a:spcPts val="0"/>
              </a:spcBef>
              <a:spcAft>
                <a:spcPts val="0"/>
              </a:spcAft>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358275e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358275e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nl-BE"/>
              <a:t>Terugblik voormiddag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nl-BE"/>
              <a:t>+ uitleg hoe onderzoek tot stand kwam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Tip; filmpje over Pygmalioneffect! Duurt iets langer maar zeer interessant! </a:t>
            </a:r>
            <a:endParaRPr/>
          </a:p>
        </p:txBody>
      </p:sp>
      <p:sp>
        <p:nvSpPr>
          <p:cNvPr id="86" name="Google Shape;86;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6"/>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2" name="Google Shape;12;p16"/>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3" name="Google Shape;13;p1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4" name="Google Shape;14;p16"/>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15" name="Google Shape;1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19"/>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txBox="1">
            <a:spLocks noGrp="1"/>
          </p:cNvSpPr>
          <p:nvPr>
            <p:ph type="title"/>
          </p:nvPr>
        </p:nvSpPr>
        <p:spPr>
          <a:xfrm>
            <a:off x="311725" y="500925"/>
            <a:ext cx="8520600" cy="623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
        <p:cNvGrpSpPr/>
        <p:nvPr/>
      </p:nvGrpSpPr>
      <p:grpSpPr>
        <a:xfrm>
          <a:off x="0" y="0"/>
          <a:ext cx="0" cy="0"/>
          <a:chOff x="0" y="0"/>
          <a:chExt cx="0" cy="0"/>
        </a:xfrm>
      </p:grpSpPr>
      <p:sp>
        <p:nvSpPr>
          <p:cNvPr id="21" name="Google Shape;21;p20"/>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0"/>
          <p:cNvSpPr txBox="1">
            <a:spLocks noGrp="1"/>
          </p:cNvSpPr>
          <p:nvPr>
            <p:ph type="title"/>
          </p:nvPr>
        </p:nvSpPr>
        <p:spPr>
          <a:xfrm>
            <a:off x="311725" y="500925"/>
            <a:ext cx="3127500" cy="18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23" name="Google Shape;23;p20"/>
          <p:cNvSpPr txBox="1">
            <a:spLocks noGrp="1"/>
          </p:cNvSpPr>
          <p:nvPr>
            <p:ph type="body" idx="1"/>
          </p:nvPr>
        </p:nvSpPr>
        <p:spPr>
          <a:xfrm>
            <a:off x="311700" y="2390650"/>
            <a:ext cx="3127500" cy="22980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675" y="798600"/>
            <a:ext cx="6247800" cy="3546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22"/>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2"/>
          <p:cNvSpPr txBox="1">
            <a:spLocks noGrp="1"/>
          </p:cNvSpPr>
          <p:nvPr>
            <p:ph type="title"/>
          </p:nvPr>
        </p:nvSpPr>
        <p:spPr>
          <a:xfrm>
            <a:off x="311300" y="500925"/>
            <a:ext cx="3704400" cy="204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sp>
        <p:nvSpPr>
          <p:cNvPr id="31" name="Google Shape;31;p22"/>
          <p:cNvSpPr txBox="1">
            <a:spLocks noGrp="1"/>
          </p:cNvSpPr>
          <p:nvPr>
            <p:ph type="subTitle" idx="1"/>
          </p:nvPr>
        </p:nvSpPr>
        <p:spPr>
          <a:xfrm>
            <a:off x="304800" y="2626725"/>
            <a:ext cx="3704400" cy="926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32" name="Google Shape;32;p22"/>
          <p:cNvSpPr txBox="1">
            <a:spLocks noGrp="1"/>
          </p:cNvSpPr>
          <p:nvPr>
            <p:ph type="body" idx="2"/>
          </p:nvPr>
        </p:nvSpPr>
        <p:spPr>
          <a:xfrm>
            <a:off x="4879025" y="500925"/>
            <a:ext cx="3954000" cy="4111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3" name="Google Shape;3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23"/>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3"/>
          <p:cNvSpPr txBox="1">
            <a:spLocks noGrp="1"/>
          </p:cNvSpPr>
          <p:nvPr>
            <p:ph type="body" idx="1"/>
          </p:nvPr>
        </p:nvSpPr>
        <p:spPr>
          <a:xfrm>
            <a:off x="311700" y="4521400"/>
            <a:ext cx="7979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37" name="Google Shape;3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38"/>
        <p:cNvGrpSpPr/>
        <p:nvPr/>
      </p:nvGrpSpPr>
      <p:grpSpPr>
        <a:xfrm>
          <a:off x="0" y="0"/>
          <a:ext cx="0" cy="0"/>
          <a:chOff x="0" y="0"/>
          <a:chExt cx="0" cy="0"/>
        </a:xfrm>
      </p:grpSpPr>
      <p:sp>
        <p:nvSpPr>
          <p:cNvPr id="39" name="Google Shape;39;p24"/>
          <p:cNvSpPr txBox="1">
            <a:spLocks noGrp="1"/>
          </p:cNvSpPr>
          <p:nvPr>
            <p:ph type="title" hasCustomPrompt="1"/>
          </p:nvPr>
        </p:nvSpPr>
        <p:spPr>
          <a:xfrm>
            <a:off x="311750" y="831175"/>
            <a:ext cx="5334900" cy="1244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40" name="Google Shape;40;p24"/>
          <p:cNvSpPr txBox="1">
            <a:spLocks noGrp="1"/>
          </p:cNvSpPr>
          <p:nvPr>
            <p:ph type="body" idx="1"/>
          </p:nvPr>
        </p:nvSpPr>
        <p:spPr>
          <a:xfrm>
            <a:off x="311700" y="2121425"/>
            <a:ext cx="5334900" cy="9426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1600"/>
              </a:spcBef>
              <a:spcAft>
                <a:spcPts val="0"/>
              </a:spcAft>
              <a:buClr>
                <a:schemeClr val="accent2"/>
              </a:buClr>
              <a:buSzPts val="1100"/>
              <a:buChar char="○"/>
              <a:defRPr>
                <a:solidFill>
                  <a:schemeClr val="accent2"/>
                </a:solidFill>
              </a:defRPr>
            </a:lvl2pPr>
            <a:lvl3pPr marL="1371600" lvl="2" indent="-298450" algn="l">
              <a:lnSpc>
                <a:spcPct val="115000"/>
              </a:lnSpc>
              <a:spcBef>
                <a:spcPts val="1600"/>
              </a:spcBef>
              <a:spcAft>
                <a:spcPts val="0"/>
              </a:spcAft>
              <a:buClr>
                <a:schemeClr val="accent2"/>
              </a:buClr>
              <a:buSzPts val="1100"/>
              <a:buChar char="■"/>
              <a:defRPr>
                <a:solidFill>
                  <a:schemeClr val="accent2"/>
                </a:solidFill>
              </a:defRPr>
            </a:lvl3pPr>
            <a:lvl4pPr marL="1828800" lvl="3" indent="-298450" algn="l">
              <a:lnSpc>
                <a:spcPct val="115000"/>
              </a:lnSpc>
              <a:spcBef>
                <a:spcPts val="1600"/>
              </a:spcBef>
              <a:spcAft>
                <a:spcPts val="0"/>
              </a:spcAft>
              <a:buClr>
                <a:schemeClr val="accent2"/>
              </a:buClr>
              <a:buSzPts val="1100"/>
              <a:buChar char="●"/>
              <a:defRPr>
                <a:solidFill>
                  <a:schemeClr val="accent2"/>
                </a:solidFill>
              </a:defRPr>
            </a:lvl4pPr>
            <a:lvl5pPr marL="2286000" lvl="4" indent="-298450" algn="l">
              <a:lnSpc>
                <a:spcPct val="115000"/>
              </a:lnSpc>
              <a:spcBef>
                <a:spcPts val="1600"/>
              </a:spcBef>
              <a:spcAft>
                <a:spcPts val="0"/>
              </a:spcAft>
              <a:buClr>
                <a:schemeClr val="accent2"/>
              </a:buClr>
              <a:buSzPts val="1100"/>
              <a:buChar char="○"/>
              <a:defRPr>
                <a:solidFill>
                  <a:schemeClr val="accent2"/>
                </a:solidFill>
              </a:defRPr>
            </a:lvl5pPr>
            <a:lvl6pPr marL="2743200" lvl="5" indent="-298450" algn="l">
              <a:lnSpc>
                <a:spcPct val="115000"/>
              </a:lnSpc>
              <a:spcBef>
                <a:spcPts val="1600"/>
              </a:spcBef>
              <a:spcAft>
                <a:spcPts val="0"/>
              </a:spcAft>
              <a:buClr>
                <a:schemeClr val="accent2"/>
              </a:buClr>
              <a:buSzPts val="1100"/>
              <a:buChar char="■"/>
              <a:defRPr>
                <a:solidFill>
                  <a:schemeClr val="accent2"/>
                </a:solidFill>
              </a:defRPr>
            </a:lvl6pPr>
            <a:lvl7pPr marL="3200400" lvl="6" indent="-298450" algn="l">
              <a:lnSpc>
                <a:spcPct val="115000"/>
              </a:lnSpc>
              <a:spcBef>
                <a:spcPts val="1600"/>
              </a:spcBef>
              <a:spcAft>
                <a:spcPts val="0"/>
              </a:spcAft>
              <a:buClr>
                <a:schemeClr val="accent2"/>
              </a:buClr>
              <a:buSzPts val="1100"/>
              <a:buChar char="●"/>
              <a:defRPr>
                <a:solidFill>
                  <a:schemeClr val="accent2"/>
                </a:solidFill>
              </a:defRPr>
            </a:lvl7pPr>
            <a:lvl8pPr marL="3657600" lvl="7" indent="-298450" algn="l">
              <a:lnSpc>
                <a:spcPct val="115000"/>
              </a:lnSpc>
              <a:spcBef>
                <a:spcPts val="1600"/>
              </a:spcBef>
              <a:spcAft>
                <a:spcPts val="0"/>
              </a:spcAft>
              <a:buClr>
                <a:schemeClr val="accent2"/>
              </a:buClr>
              <a:buSzPts val="1100"/>
              <a:buChar char="○"/>
              <a:defRPr>
                <a:solidFill>
                  <a:schemeClr val="accent2"/>
                </a:solidFill>
              </a:defRPr>
            </a:lvl8pPr>
            <a:lvl9pPr marL="4114800" lvl="8" indent="-298450" algn="l">
              <a:lnSpc>
                <a:spcPct val="115000"/>
              </a:lnSpc>
              <a:spcBef>
                <a:spcPts val="1600"/>
              </a:spcBef>
              <a:spcAft>
                <a:spcPts val="1600"/>
              </a:spcAft>
              <a:buClr>
                <a:schemeClr val="accent2"/>
              </a:buClr>
              <a:buSzPts val="1100"/>
              <a:buChar char="■"/>
              <a:defRPr>
                <a:solidFill>
                  <a:schemeClr val="accent2"/>
                </a:solidFill>
              </a:defRPr>
            </a:lvl9pPr>
          </a:lstStyle>
          <a:p>
            <a:endParaRPr/>
          </a:p>
        </p:txBody>
      </p:sp>
      <p:sp>
        <p:nvSpPr>
          <p:cNvPr id="41" name="Google Shape;4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2pPr>
            <a:lvl3pPr marR="0" lvl="2"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3pPr>
            <a:lvl4pPr marR="0" lvl="3"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4pPr>
            <a:lvl5pPr marR="0" lvl="4"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5pPr>
            <a:lvl6pPr marR="0" lvl="5"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6pPr>
            <a:lvl7pPr marR="0" lvl="6"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7pPr>
            <a:lvl8pPr marR="0" lvl="7"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8pPr>
            <a:lvl9pPr marR="0" lvl="8" algn="l" rtl="0">
              <a:lnSpc>
                <a:spcPct val="100000"/>
              </a:lnSpc>
              <a:spcBef>
                <a:spcPts val="0"/>
              </a:spcBef>
              <a:spcAft>
                <a:spcPts val="0"/>
              </a:spcAft>
              <a:buClr>
                <a:schemeClr val="accent1"/>
              </a:buClr>
              <a:buSzPts val="2800"/>
              <a:buFont typeface="Merriweather"/>
              <a:buNone/>
              <a:defRPr sz="2800" b="0" i="0" u="none" strike="noStrike" cap="none">
                <a:solidFill>
                  <a:schemeClr val="accent1"/>
                </a:solidFill>
                <a:latin typeface="Merriweather"/>
                <a:ea typeface="Merriweather"/>
                <a:cs typeface="Merriweather"/>
                <a:sym typeface="Merriweather"/>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dk2"/>
              </a:buClr>
              <a:buSzPts val="1300"/>
              <a:buFont typeface="Roboto"/>
              <a:buChar char="●"/>
              <a:defRPr sz="1300" b="0" i="0" u="none" strike="noStrike" cap="none">
                <a:solidFill>
                  <a:schemeClr val="dk2"/>
                </a:solidFill>
                <a:latin typeface="Roboto"/>
                <a:ea typeface="Roboto"/>
                <a:cs typeface="Roboto"/>
                <a:sym typeface="Roboto"/>
              </a:defRPr>
            </a:lvl1pPr>
            <a:lvl2pPr marL="914400" marR="0" lvl="1"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2pPr>
            <a:lvl3pPr marL="1371600" marR="0" lvl="2"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3pPr>
            <a:lvl4pPr marL="1828800" marR="0" lvl="3"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4pPr>
            <a:lvl5pPr marL="2286000" marR="0" lvl="4"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5pPr>
            <a:lvl6pPr marL="2743200" marR="0" lvl="5"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6pPr>
            <a:lvl7pPr marL="3200400" marR="0" lvl="6"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7pPr>
            <a:lvl8pPr marL="3657600" marR="0" lvl="7" indent="-298450" algn="l" rtl="0">
              <a:lnSpc>
                <a:spcPct val="115000"/>
              </a:lnSpc>
              <a:spcBef>
                <a:spcPts val="1600"/>
              </a:spcBef>
              <a:spcAft>
                <a:spcPts val="0"/>
              </a:spcAft>
              <a:buClr>
                <a:schemeClr val="dk2"/>
              </a:buClr>
              <a:buSzPts val="1100"/>
              <a:buFont typeface="Roboto"/>
              <a:buChar char="○"/>
              <a:defRPr sz="1100" b="0" i="0" u="none" strike="noStrike" cap="none">
                <a:solidFill>
                  <a:schemeClr val="dk2"/>
                </a:solidFill>
                <a:latin typeface="Roboto"/>
                <a:ea typeface="Roboto"/>
                <a:cs typeface="Roboto"/>
                <a:sym typeface="Roboto"/>
              </a:defRPr>
            </a:lvl8pPr>
            <a:lvl9pPr marL="4114800" marR="0" lvl="8" indent="-298450" algn="l" rtl="0">
              <a:lnSpc>
                <a:spcPct val="115000"/>
              </a:lnSpc>
              <a:spcBef>
                <a:spcPts val="1600"/>
              </a:spcBef>
              <a:spcAft>
                <a:spcPts val="1600"/>
              </a:spcAft>
              <a:buClr>
                <a:schemeClr val="dk2"/>
              </a:buClr>
              <a:buSzPts val="1100"/>
              <a:buFont typeface="Roboto"/>
              <a:buChar char="■"/>
              <a:defRPr sz="1100" b="0" i="0" u="none" strike="noStrike" cap="none">
                <a:solidFill>
                  <a:schemeClr val="dk2"/>
                </a:solidFill>
                <a:latin typeface="Roboto"/>
                <a:ea typeface="Roboto"/>
                <a:cs typeface="Roboto"/>
                <a:sym typeface="Roboto"/>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B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49" name="Google Shape;49;p1"/>
          <p:cNvSpPr txBox="1">
            <a:spLocks noGrp="1"/>
          </p:cNvSpPr>
          <p:nvPr>
            <p:ph type="body" idx="1"/>
          </p:nvPr>
        </p:nvSpPr>
        <p:spPr>
          <a:xfrm>
            <a:off x="4520192" y="473216"/>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Oefening: tijdslijn</a:t>
            </a: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914400" lvl="1" indent="-298450" algn="l" rtl="0">
              <a:lnSpc>
                <a:spcPct val="115000"/>
              </a:lnSpc>
              <a:spcBef>
                <a:spcPts val="1600"/>
              </a:spcBef>
              <a:spcAft>
                <a:spcPts val="0"/>
              </a:spcAft>
              <a:buSzPts val="1100"/>
              <a:buChar char="○"/>
            </a:pPr>
            <a:r>
              <a:rPr lang="nl-BE"/>
              <a:t>BaO: wat doe jij / jouw school om leerlingen voor te bereiden op SO? </a:t>
            </a:r>
            <a:endParaRPr/>
          </a:p>
          <a:p>
            <a:pPr marL="914400" lvl="1" indent="-298450" algn="l" rtl="0">
              <a:lnSpc>
                <a:spcPct val="115000"/>
              </a:lnSpc>
              <a:spcBef>
                <a:spcPts val="1600"/>
              </a:spcBef>
              <a:spcAft>
                <a:spcPts val="0"/>
              </a:spcAft>
              <a:buSzPts val="1100"/>
              <a:buChar char="○"/>
            </a:pPr>
            <a:r>
              <a:rPr lang="nl-BE"/>
              <a:t>SO: wat doe jij / jouw school om leerlingen ‘warm’ te verwelkomen in het SO?</a:t>
            </a:r>
            <a:endParaRPr/>
          </a:p>
          <a:p>
            <a:pPr marL="457200" lvl="0" indent="-228600" algn="l" rtl="0">
              <a:lnSpc>
                <a:spcPct val="115000"/>
              </a:lnSpc>
              <a:spcBef>
                <a:spcPts val="0"/>
              </a:spcBef>
              <a:spcAft>
                <a:spcPts val="0"/>
              </a:spcAft>
              <a:buSzPts val="1300"/>
              <a:buNone/>
            </a:pPr>
            <a:endParaRPr/>
          </a:p>
        </p:txBody>
      </p:sp>
      <p:cxnSp>
        <p:nvCxnSpPr>
          <p:cNvPr id="50" name="Google Shape;50;p1"/>
          <p:cNvCxnSpPr/>
          <p:nvPr/>
        </p:nvCxnSpPr>
        <p:spPr>
          <a:xfrm rot="10800000" flipH="1">
            <a:off x="4315691" y="1870364"/>
            <a:ext cx="4370901" cy="1309255"/>
          </a:xfrm>
          <a:prstGeom prst="straightConnector1">
            <a:avLst/>
          </a:prstGeom>
          <a:noFill/>
          <a:ln w="34925" cap="flat" cmpd="sng">
            <a:solidFill>
              <a:srgbClr val="002D49"/>
            </a:solidFill>
            <a:prstDash val="solid"/>
            <a:round/>
            <a:headEnd type="none" w="sm" len="sm"/>
            <a:tailEnd type="triangle" w="med" len="med"/>
          </a:ln>
        </p:spPr>
      </p:cxnSp>
      <p:grpSp>
        <p:nvGrpSpPr>
          <p:cNvPr id="51" name="Google Shape;51;p1"/>
          <p:cNvGrpSpPr/>
          <p:nvPr/>
        </p:nvGrpSpPr>
        <p:grpSpPr>
          <a:xfrm>
            <a:off x="4468092" y="1103414"/>
            <a:ext cx="4042680" cy="1771113"/>
            <a:chOff x="4468092" y="1103414"/>
            <a:chExt cx="4042680" cy="1771113"/>
          </a:xfrm>
        </p:grpSpPr>
        <p:pic>
          <p:nvPicPr>
            <p:cNvPr id="52" name="Google Shape;52;p1"/>
            <p:cNvPicPr preferRelativeResize="0"/>
            <p:nvPr/>
          </p:nvPicPr>
          <p:blipFill rotWithShape="1">
            <a:blip r:embed="rId3">
              <a:alphaModFix/>
            </a:blip>
            <a:srcRect l="13409" t="4982" r="12335" b="2373"/>
            <a:stretch/>
          </p:blipFill>
          <p:spPr>
            <a:xfrm>
              <a:off x="4468092" y="2120039"/>
              <a:ext cx="782782" cy="754488"/>
            </a:xfrm>
            <a:prstGeom prst="rect">
              <a:avLst/>
            </a:prstGeom>
            <a:noFill/>
            <a:ln>
              <a:noFill/>
            </a:ln>
          </p:spPr>
        </p:pic>
        <p:pic>
          <p:nvPicPr>
            <p:cNvPr id="53" name="Google Shape;53;p1"/>
            <p:cNvPicPr preferRelativeResize="0"/>
            <p:nvPr/>
          </p:nvPicPr>
          <p:blipFill rotWithShape="1">
            <a:blip r:embed="rId3">
              <a:alphaModFix/>
            </a:blip>
            <a:srcRect l="13409" t="4982" r="12335" b="2373"/>
            <a:stretch/>
          </p:blipFill>
          <p:spPr>
            <a:xfrm rot="-613733">
              <a:off x="7667220" y="1166922"/>
              <a:ext cx="782782" cy="754488"/>
            </a:xfrm>
            <a:prstGeom prst="rect">
              <a:avLst/>
            </a:prstGeom>
            <a:noFill/>
            <a:ln>
              <a:noFill/>
            </a:ln>
          </p:spPr>
        </p:pic>
        <p:pic>
          <p:nvPicPr>
            <p:cNvPr id="54" name="Google Shape;54;p1"/>
            <p:cNvPicPr preferRelativeResize="0"/>
            <p:nvPr/>
          </p:nvPicPr>
          <p:blipFill rotWithShape="1">
            <a:blip r:embed="rId3">
              <a:alphaModFix/>
            </a:blip>
            <a:srcRect l="13409" t="4982" r="12335" b="2373"/>
            <a:stretch/>
          </p:blipFill>
          <p:spPr>
            <a:xfrm rot="734417">
              <a:off x="6090725" y="1546512"/>
              <a:ext cx="782782" cy="754488"/>
            </a:xfrm>
            <a:prstGeom prst="rect">
              <a:avLst/>
            </a:prstGeom>
            <a:noFill/>
            <a:ln>
              <a:noFill/>
            </a:ln>
          </p:spPr>
        </p:pic>
        <p:pic>
          <p:nvPicPr>
            <p:cNvPr id="55" name="Google Shape;55;p1"/>
            <p:cNvPicPr preferRelativeResize="0"/>
            <p:nvPr/>
          </p:nvPicPr>
          <p:blipFill rotWithShape="1">
            <a:blip r:embed="rId3">
              <a:alphaModFix/>
            </a:blip>
            <a:srcRect l="13409" t="4982" r="12335" b="2373"/>
            <a:stretch/>
          </p:blipFill>
          <p:spPr>
            <a:xfrm rot="-675966">
              <a:off x="6891526" y="1427896"/>
              <a:ext cx="782782" cy="754488"/>
            </a:xfrm>
            <a:prstGeom prst="rect">
              <a:avLst/>
            </a:prstGeom>
            <a:noFill/>
            <a:ln>
              <a:noFill/>
            </a:ln>
          </p:spPr>
        </p:pic>
      </p:grpSp>
      <p:sp>
        <p:nvSpPr>
          <p:cNvPr id="56" name="Google Shape;56;p1"/>
          <p:cNvSpPr/>
          <p:nvPr/>
        </p:nvSpPr>
        <p:spPr>
          <a:xfrm>
            <a:off x="656407" y="4683081"/>
            <a:ext cx="33618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nl-BE" sz="1100" b="0" i="0" u="none" strike="noStrike" cap="none">
                <a:solidFill>
                  <a:srgbClr val="000000"/>
                </a:solidFill>
                <a:latin typeface="Arial"/>
                <a:ea typeface="Arial"/>
                <a:cs typeface="Arial"/>
                <a:sym typeface="Arial"/>
              </a:rPr>
              <a:t>https://www.youtube.com/watch?v=g23URW95814</a:t>
            </a:r>
            <a:endParaRPr sz="1400" b="0" i="0" u="none" strike="noStrike" cap="none">
              <a:solidFill>
                <a:srgbClr val="000000"/>
              </a:solidFill>
              <a:latin typeface="Arial"/>
              <a:ea typeface="Arial"/>
              <a:cs typeface="Arial"/>
              <a:sym typeface="Arial"/>
            </a:endParaRPr>
          </a:p>
        </p:txBody>
      </p:sp>
      <p:pic>
        <p:nvPicPr>
          <p:cNvPr id="57" name="Google Shape;57;p1"/>
          <p:cNvPicPr preferRelativeResize="0"/>
          <p:nvPr/>
        </p:nvPicPr>
        <p:blipFill rotWithShape="1">
          <a:blip r:embed="rId4">
            <a:alphaModFix/>
          </a:blip>
          <a:srcRect/>
          <a:stretch/>
        </p:blipFill>
        <p:spPr>
          <a:xfrm>
            <a:off x="360308" y="2522516"/>
            <a:ext cx="3657917" cy="205453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1"/>
          <p:cNvSpPr txBox="1">
            <a:spLocks noGrp="1"/>
          </p:cNvSpPr>
          <p:nvPr>
            <p:ph type="body" idx="1"/>
          </p:nvPr>
        </p:nvSpPr>
        <p:spPr>
          <a:xfrm>
            <a:off x="4644675" y="500925"/>
            <a:ext cx="4166400" cy="420962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Oefening: tijdslijn aanvullen</a:t>
            </a: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r>
              <a:rPr lang="nl-BE"/>
              <a:t>				</a:t>
            </a: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914400" lvl="1" indent="-298450" algn="l" rtl="0">
              <a:lnSpc>
                <a:spcPct val="115000"/>
              </a:lnSpc>
              <a:spcBef>
                <a:spcPts val="1600"/>
              </a:spcBef>
              <a:spcAft>
                <a:spcPts val="0"/>
              </a:spcAft>
              <a:buSzPts val="1100"/>
              <a:buChar char="○"/>
            </a:pPr>
            <a:r>
              <a:rPr lang="nl-BE"/>
              <a:t>Lees de aanbevelingen die voortkwamen vanuit onderzoek Transbaso</a:t>
            </a:r>
            <a:endParaRPr/>
          </a:p>
          <a:p>
            <a:pPr marL="914400" lvl="1" indent="-298450" algn="l" rtl="0">
              <a:lnSpc>
                <a:spcPct val="115000"/>
              </a:lnSpc>
              <a:spcBef>
                <a:spcPts val="1600"/>
              </a:spcBef>
              <a:spcAft>
                <a:spcPts val="0"/>
              </a:spcAft>
              <a:buSzPts val="1100"/>
              <a:buChar char="○"/>
            </a:pPr>
            <a:r>
              <a:rPr lang="nl-BE"/>
              <a:t>Welke vind je interessant, bespreek enkele mogelijke acties</a:t>
            </a:r>
            <a:endParaRPr/>
          </a:p>
          <a:p>
            <a:pPr marL="914400" lvl="1" indent="-298450" algn="l" rtl="0">
              <a:lnSpc>
                <a:spcPct val="115000"/>
              </a:lnSpc>
              <a:spcBef>
                <a:spcPts val="1600"/>
              </a:spcBef>
              <a:spcAft>
                <a:spcPts val="0"/>
              </a:spcAft>
              <a:buSzPts val="1100"/>
              <a:buChar char="○"/>
            </a:pPr>
            <a:r>
              <a:rPr lang="nl-BE"/>
              <a:t>Vul de eigen tijdslijn verder aan met acties die je wil invoeren</a:t>
            </a:r>
            <a:endParaRPr/>
          </a:p>
          <a:p>
            <a:pPr marL="457200" lvl="0" indent="-228600" algn="l" rtl="0">
              <a:lnSpc>
                <a:spcPct val="115000"/>
              </a:lnSpc>
              <a:spcBef>
                <a:spcPts val="0"/>
              </a:spcBef>
              <a:spcAft>
                <a:spcPts val="0"/>
              </a:spcAft>
              <a:buSzPts val="1300"/>
              <a:buNone/>
            </a:pPr>
            <a:endParaRPr/>
          </a:p>
        </p:txBody>
      </p:sp>
      <p:cxnSp>
        <p:nvCxnSpPr>
          <p:cNvPr id="135" name="Google Shape;135;p11"/>
          <p:cNvCxnSpPr/>
          <p:nvPr/>
        </p:nvCxnSpPr>
        <p:spPr>
          <a:xfrm rot="10800000" flipH="1">
            <a:off x="4315691" y="1870364"/>
            <a:ext cx="4301836" cy="1309255"/>
          </a:xfrm>
          <a:prstGeom prst="straightConnector1">
            <a:avLst/>
          </a:prstGeom>
          <a:noFill/>
          <a:ln w="34925" cap="flat" cmpd="sng">
            <a:solidFill>
              <a:srgbClr val="002D49"/>
            </a:solidFill>
            <a:prstDash val="solid"/>
            <a:round/>
            <a:headEnd type="none" w="sm" len="sm"/>
            <a:tailEnd type="triangle" w="med" len="med"/>
          </a:ln>
        </p:spPr>
      </p:cxnSp>
      <p:sp>
        <p:nvSpPr>
          <p:cNvPr id="136" name="Google Shape;136;p11"/>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pic>
        <p:nvPicPr>
          <p:cNvPr id="137" name="Google Shape;137;p11"/>
          <p:cNvPicPr preferRelativeResize="0"/>
          <p:nvPr/>
        </p:nvPicPr>
        <p:blipFill rotWithShape="1">
          <a:blip r:embed="rId3">
            <a:alphaModFix/>
          </a:blip>
          <a:srcRect l="13409" t="4982" r="12335" b="2373"/>
          <a:stretch/>
        </p:blipFill>
        <p:spPr>
          <a:xfrm>
            <a:off x="4440431" y="2113111"/>
            <a:ext cx="782782" cy="754488"/>
          </a:xfrm>
          <a:prstGeom prst="rect">
            <a:avLst/>
          </a:prstGeom>
          <a:noFill/>
          <a:ln>
            <a:noFill/>
          </a:ln>
        </p:spPr>
      </p:pic>
      <p:pic>
        <p:nvPicPr>
          <p:cNvPr id="138" name="Google Shape;138;p11"/>
          <p:cNvPicPr preferRelativeResize="0"/>
          <p:nvPr/>
        </p:nvPicPr>
        <p:blipFill rotWithShape="1">
          <a:blip r:embed="rId3">
            <a:alphaModFix/>
          </a:blip>
          <a:srcRect l="13409" t="4982" r="12335" b="2373"/>
          <a:stretch/>
        </p:blipFill>
        <p:spPr>
          <a:xfrm rot="734417">
            <a:off x="6090725" y="1546512"/>
            <a:ext cx="782782" cy="754488"/>
          </a:xfrm>
          <a:prstGeom prst="rect">
            <a:avLst/>
          </a:prstGeom>
          <a:noFill/>
          <a:ln>
            <a:noFill/>
          </a:ln>
        </p:spPr>
      </p:pic>
      <p:pic>
        <p:nvPicPr>
          <p:cNvPr id="139" name="Google Shape;139;p11"/>
          <p:cNvPicPr preferRelativeResize="0"/>
          <p:nvPr/>
        </p:nvPicPr>
        <p:blipFill rotWithShape="1">
          <a:blip r:embed="rId3">
            <a:alphaModFix/>
          </a:blip>
          <a:srcRect l="13409" t="4982" r="12335" b="2373"/>
          <a:stretch/>
        </p:blipFill>
        <p:spPr>
          <a:xfrm rot="-675966">
            <a:off x="6891526" y="1427896"/>
            <a:ext cx="782782" cy="754488"/>
          </a:xfrm>
          <a:prstGeom prst="rect">
            <a:avLst/>
          </a:prstGeom>
          <a:noFill/>
          <a:ln>
            <a:noFill/>
          </a:ln>
        </p:spPr>
      </p:pic>
      <p:grpSp>
        <p:nvGrpSpPr>
          <p:cNvPr id="140" name="Google Shape;140;p11"/>
          <p:cNvGrpSpPr/>
          <p:nvPr/>
        </p:nvGrpSpPr>
        <p:grpSpPr>
          <a:xfrm>
            <a:off x="5284754" y="1103414"/>
            <a:ext cx="3226019" cy="1512774"/>
            <a:chOff x="5284754" y="1103414"/>
            <a:chExt cx="3226019" cy="1512774"/>
          </a:xfrm>
        </p:grpSpPr>
        <p:pic>
          <p:nvPicPr>
            <p:cNvPr id="141" name="Google Shape;141;p11"/>
            <p:cNvPicPr preferRelativeResize="0"/>
            <p:nvPr/>
          </p:nvPicPr>
          <p:blipFill rotWithShape="1">
            <a:blip r:embed="rId3">
              <a:alphaModFix/>
            </a:blip>
            <a:srcRect l="13409" t="4982" r="12335" b="2373"/>
            <a:stretch/>
          </p:blipFill>
          <p:spPr>
            <a:xfrm rot="-613733">
              <a:off x="7667220" y="1166922"/>
              <a:ext cx="782782" cy="754488"/>
            </a:xfrm>
            <a:prstGeom prst="rect">
              <a:avLst/>
            </a:prstGeom>
            <a:noFill/>
            <a:ln>
              <a:noFill/>
            </a:ln>
          </p:spPr>
        </p:pic>
        <p:pic>
          <p:nvPicPr>
            <p:cNvPr id="142" name="Google Shape;142;p11"/>
            <p:cNvPicPr preferRelativeResize="0"/>
            <p:nvPr/>
          </p:nvPicPr>
          <p:blipFill rotWithShape="1">
            <a:blip r:embed="rId3">
              <a:alphaModFix/>
            </a:blip>
            <a:srcRect l="13409" t="4982" r="12335" b="2373"/>
            <a:stretch/>
          </p:blipFill>
          <p:spPr>
            <a:xfrm rot="734417">
              <a:off x="6090725" y="1546512"/>
              <a:ext cx="782782" cy="754488"/>
            </a:xfrm>
            <a:prstGeom prst="rect">
              <a:avLst/>
            </a:prstGeom>
            <a:noFill/>
            <a:ln>
              <a:noFill/>
            </a:ln>
          </p:spPr>
        </p:pic>
        <p:pic>
          <p:nvPicPr>
            <p:cNvPr id="143" name="Google Shape;143;p11"/>
            <p:cNvPicPr preferRelativeResize="0"/>
            <p:nvPr/>
          </p:nvPicPr>
          <p:blipFill rotWithShape="1">
            <a:blip r:embed="rId3">
              <a:alphaModFix/>
            </a:blip>
            <a:srcRect l="13409" t="4982" r="12335" b="2373"/>
            <a:stretch/>
          </p:blipFill>
          <p:spPr>
            <a:xfrm rot="-675966">
              <a:off x="6891526" y="1427896"/>
              <a:ext cx="782782" cy="754488"/>
            </a:xfrm>
            <a:prstGeom prst="rect">
              <a:avLst/>
            </a:prstGeom>
            <a:noFill/>
            <a:ln>
              <a:noFill/>
            </a:ln>
          </p:spPr>
        </p:pic>
        <p:pic>
          <p:nvPicPr>
            <p:cNvPr id="144" name="Google Shape;144;p11"/>
            <p:cNvPicPr preferRelativeResize="0"/>
            <p:nvPr/>
          </p:nvPicPr>
          <p:blipFill rotWithShape="1">
            <a:blip r:embed="rId4">
              <a:alphaModFix/>
            </a:blip>
            <a:srcRect l="12993" t="7658" r="10314" b="16506"/>
            <a:stretch/>
          </p:blipFill>
          <p:spPr>
            <a:xfrm>
              <a:off x="5284754" y="1889539"/>
              <a:ext cx="734888" cy="726649"/>
            </a:xfrm>
            <a:prstGeom prst="rect">
              <a:avLst/>
            </a:prstGeom>
            <a:noFill/>
            <a:ln>
              <a:noFill/>
            </a:ln>
          </p:spPr>
        </p:pic>
      </p:grpSp>
      <p:pic>
        <p:nvPicPr>
          <p:cNvPr id="145" name="Google Shape;145;p11"/>
          <p:cNvPicPr preferRelativeResize="0"/>
          <p:nvPr/>
        </p:nvPicPr>
        <p:blipFill rotWithShape="1">
          <a:blip r:embed="rId4">
            <a:alphaModFix/>
          </a:blip>
          <a:srcRect l="12993" t="7658" r="10314" b="16506"/>
          <a:stretch/>
        </p:blipFill>
        <p:spPr>
          <a:xfrm rot="339696">
            <a:off x="7805817" y="2182224"/>
            <a:ext cx="734888" cy="726649"/>
          </a:xfrm>
          <a:prstGeom prst="rect">
            <a:avLst/>
          </a:prstGeom>
          <a:noFill/>
          <a:ln>
            <a:noFill/>
          </a:ln>
        </p:spPr>
      </p:pic>
      <p:sp>
        <p:nvSpPr>
          <p:cNvPr id="146" name="Google Shape;146;p11"/>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Aanbevelingen</a:t>
            </a:r>
            <a:endParaRPr sz="2000" b="0" i="0" u="none" strike="noStrike" cap="none">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2"/>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Maar… </a:t>
            </a:r>
            <a:endParaRPr/>
          </a:p>
        </p:txBody>
      </p:sp>
      <p:sp>
        <p:nvSpPr>
          <p:cNvPr id="152" name="Google Shape;152;p12"/>
          <p:cNvSpPr txBox="1">
            <a:spLocks noGrp="1"/>
          </p:cNvSpPr>
          <p:nvPr>
            <p:ph type="body" idx="1"/>
          </p:nvPr>
        </p:nvSpPr>
        <p:spPr>
          <a:xfrm>
            <a:off x="5185003" y="727363"/>
            <a:ext cx="3190070" cy="969634"/>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nl-BE"/>
              <a:t>Modernisering van het SO</a:t>
            </a:r>
            <a:endParaRPr/>
          </a:p>
        </p:txBody>
      </p:sp>
      <p:pic>
        <p:nvPicPr>
          <p:cNvPr id="153" name="Google Shape;153;p12"/>
          <p:cNvPicPr preferRelativeResize="0"/>
          <p:nvPr/>
        </p:nvPicPr>
        <p:blipFill rotWithShape="1">
          <a:blip r:embed="rId3">
            <a:alphaModFix/>
          </a:blip>
          <a:srcRect/>
          <a:stretch/>
        </p:blipFill>
        <p:spPr>
          <a:xfrm>
            <a:off x="4885867" y="1413571"/>
            <a:ext cx="3128988" cy="312898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De modernisering in een notendop</a:t>
            </a:r>
            <a:endParaRPr/>
          </a:p>
        </p:txBody>
      </p:sp>
      <p:sp>
        <p:nvSpPr>
          <p:cNvPr id="159" name="Google Shape;159;p13"/>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1 op 10 leerlingen SO zonder diploma</a:t>
            </a:r>
            <a:endParaRPr/>
          </a:p>
          <a:p>
            <a:pPr marL="457200" lvl="0" indent="-311150" algn="l" rtl="0">
              <a:lnSpc>
                <a:spcPct val="115000"/>
              </a:lnSpc>
              <a:spcBef>
                <a:spcPts val="0"/>
              </a:spcBef>
              <a:spcAft>
                <a:spcPts val="0"/>
              </a:spcAft>
              <a:buSzPts val="1300"/>
              <a:buChar char="●"/>
            </a:pPr>
            <a:r>
              <a:rPr lang="nl-BE"/>
              <a:t>Studierichtingen die niet bieden wat ze beloven</a:t>
            </a:r>
            <a:endParaRPr/>
          </a:p>
          <a:p>
            <a:pPr marL="457200" lvl="0" indent="-311150" algn="l" rtl="0">
              <a:lnSpc>
                <a:spcPct val="115000"/>
              </a:lnSpc>
              <a:spcBef>
                <a:spcPts val="0"/>
              </a:spcBef>
              <a:spcAft>
                <a:spcPts val="0"/>
              </a:spcAft>
              <a:buSzPts val="1300"/>
              <a:buChar char="●"/>
            </a:pPr>
            <a:r>
              <a:rPr lang="nl-BE"/>
              <a:t>Hoog aantal zittenblijvers</a:t>
            </a:r>
            <a:endParaRPr/>
          </a:p>
          <a:p>
            <a:pPr marL="457200" lvl="0" indent="-311150" algn="l" rtl="0">
              <a:lnSpc>
                <a:spcPct val="115000"/>
              </a:lnSpc>
              <a:spcBef>
                <a:spcPts val="0"/>
              </a:spcBef>
              <a:spcAft>
                <a:spcPts val="0"/>
              </a:spcAft>
              <a:buSzPts val="1300"/>
              <a:buChar char="●"/>
            </a:pPr>
            <a:r>
              <a:rPr lang="nl-BE"/>
              <a:t>Sociaal-economische achtergrond van de leerlingen mee bepalend</a:t>
            </a:r>
            <a:endParaRPr/>
          </a:p>
          <a:p>
            <a:pPr marL="457200" lvl="0" indent="-311150" algn="l" rtl="0">
              <a:lnSpc>
                <a:spcPct val="115000"/>
              </a:lnSpc>
              <a:spcBef>
                <a:spcPts val="0"/>
              </a:spcBef>
              <a:spcAft>
                <a:spcPts val="0"/>
              </a:spcAft>
              <a:buSzPts val="1300"/>
              <a:buChar char="●"/>
            </a:pPr>
            <a:r>
              <a:rPr lang="nl-BE"/>
              <a:t>Resultaten sterke leerlingen gaan achteruit</a:t>
            </a:r>
            <a:endParaRPr/>
          </a:p>
          <a:p>
            <a:pPr marL="457200" lvl="0" indent="-311150" algn="l" rtl="0">
              <a:lnSpc>
                <a:spcPct val="115000"/>
              </a:lnSpc>
              <a:spcBef>
                <a:spcPts val="0"/>
              </a:spcBef>
              <a:spcAft>
                <a:spcPts val="0"/>
              </a:spcAft>
              <a:buSzPts val="1300"/>
              <a:buChar char="●"/>
            </a:pPr>
            <a:r>
              <a:rPr lang="nl-BE"/>
              <a:t>ET worden niet behaald voor alle vakken</a:t>
            </a:r>
            <a:endParaRPr/>
          </a:p>
          <a:p>
            <a:pPr marL="457200" lvl="0" indent="-311150" algn="l" rtl="0">
              <a:lnSpc>
                <a:spcPct val="115000"/>
              </a:lnSpc>
              <a:spcBef>
                <a:spcPts val="0"/>
              </a:spcBef>
              <a:spcAft>
                <a:spcPts val="0"/>
              </a:spcAft>
              <a:buSzPts val="1300"/>
              <a:buChar char="●"/>
            </a:pPr>
            <a:r>
              <a:rPr lang="nl-BE"/>
              <a:t>… </a:t>
            </a:r>
            <a:endParaRPr/>
          </a:p>
          <a:p>
            <a:pPr marL="146050" lvl="0" indent="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endParaRPr/>
          </a:p>
        </p:txBody>
      </p:sp>
      <p:pic>
        <p:nvPicPr>
          <p:cNvPr id="160" name="Google Shape;160;p13"/>
          <p:cNvPicPr preferRelativeResize="0"/>
          <p:nvPr/>
        </p:nvPicPr>
        <p:blipFill rotWithShape="1">
          <a:blip r:embed="rId3">
            <a:alphaModFix/>
          </a:blip>
          <a:srcRect/>
          <a:stretch/>
        </p:blipFill>
        <p:spPr>
          <a:xfrm>
            <a:off x="5254682" y="2550225"/>
            <a:ext cx="2946385" cy="1995486"/>
          </a:xfrm>
          <a:prstGeom prst="rect">
            <a:avLst/>
          </a:prstGeom>
          <a:noFill/>
          <a:ln>
            <a:noFill/>
          </a:ln>
        </p:spPr>
      </p:pic>
      <p:sp>
        <p:nvSpPr>
          <p:cNvPr id="161" name="Google Shape;161;p13"/>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Waarom? </a:t>
            </a:r>
            <a:endParaRPr sz="2000" b="0" i="0" u="none" strike="noStrike" cap="none">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4"/>
          <p:cNvPicPr preferRelativeResize="0"/>
          <p:nvPr/>
        </p:nvPicPr>
        <p:blipFill rotWithShape="1">
          <a:blip r:embed="rId3">
            <a:alphaModFix/>
          </a:blip>
          <a:srcRect l="31355" r="21763"/>
          <a:stretch/>
        </p:blipFill>
        <p:spPr>
          <a:xfrm>
            <a:off x="4814740" y="2583399"/>
            <a:ext cx="2493533" cy="2131890"/>
          </a:xfrm>
          <a:prstGeom prst="rect">
            <a:avLst/>
          </a:prstGeom>
          <a:noFill/>
          <a:ln>
            <a:noFill/>
          </a:ln>
        </p:spPr>
      </p:pic>
      <p:sp>
        <p:nvSpPr>
          <p:cNvPr id="167" name="Google Shape;167;p1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De modernisering in een notendop</a:t>
            </a:r>
            <a:endParaRPr/>
          </a:p>
        </p:txBody>
      </p:sp>
      <p:sp>
        <p:nvSpPr>
          <p:cNvPr id="168" name="Google Shape;168;p14"/>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Doelen ?</a:t>
            </a:r>
            <a:endParaRPr sz="2000" b="0" i="0" u="none" strike="noStrike" cap="none">
              <a:solidFill>
                <a:schemeClr val="lt1"/>
              </a:solidFill>
              <a:latin typeface="Merriweather"/>
              <a:ea typeface="Merriweather"/>
              <a:cs typeface="Merriweather"/>
              <a:sym typeface="Merriweather"/>
            </a:endParaRPr>
          </a:p>
        </p:txBody>
      </p:sp>
      <p:sp>
        <p:nvSpPr>
          <p:cNvPr id="169" name="Google Shape;169;p14"/>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Brede eerste graad</a:t>
            </a:r>
            <a:endParaRPr/>
          </a:p>
          <a:p>
            <a:pPr marL="457200" lvl="0" indent="-311150" algn="l" rtl="0">
              <a:lnSpc>
                <a:spcPct val="115000"/>
              </a:lnSpc>
              <a:spcBef>
                <a:spcPts val="0"/>
              </a:spcBef>
              <a:spcAft>
                <a:spcPts val="0"/>
              </a:spcAft>
              <a:buSzPts val="1300"/>
              <a:buChar char="●"/>
            </a:pPr>
            <a:r>
              <a:rPr lang="nl-BE"/>
              <a:t>Versterken algemene vorming</a:t>
            </a:r>
            <a:endParaRPr/>
          </a:p>
          <a:p>
            <a:pPr marL="457200" lvl="0" indent="-311150" algn="l" rtl="0">
              <a:lnSpc>
                <a:spcPct val="115000"/>
              </a:lnSpc>
              <a:spcBef>
                <a:spcPts val="0"/>
              </a:spcBef>
              <a:spcAft>
                <a:spcPts val="0"/>
              </a:spcAft>
              <a:buSzPts val="1300"/>
              <a:buChar char="●"/>
            </a:pPr>
            <a:r>
              <a:rPr lang="nl-BE"/>
              <a:t>Versterken van oriënterende functie</a:t>
            </a:r>
            <a:endParaRPr/>
          </a:p>
          <a:p>
            <a:pPr marL="457200" lvl="0" indent="-311150" algn="l" rtl="0">
              <a:lnSpc>
                <a:spcPct val="115000"/>
              </a:lnSpc>
              <a:spcBef>
                <a:spcPts val="0"/>
              </a:spcBef>
              <a:spcAft>
                <a:spcPts val="0"/>
              </a:spcAft>
              <a:buSzPts val="1300"/>
              <a:buChar char="●"/>
            </a:pPr>
            <a:r>
              <a:rPr lang="nl-BE"/>
              <a:t>Versterken, verbreden, verdiepen</a:t>
            </a:r>
            <a:endParaRPr/>
          </a:p>
          <a:p>
            <a:pPr marL="457200" lvl="0" indent="-311150" algn="l" rtl="0">
              <a:lnSpc>
                <a:spcPct val="115000"/>
              </a:lnSpc>
              <a:spcBef>
                <a:spcPts val="0"/>
              </a:spcBef>
              <a:spcAft>
                <a:spcPts val="0"/>
              </a:spcAft>
              <a:buSzPts val="1300"/>
              <a:buChar char="●"/>
            </a:pPr>
            <a:r>
              <a:rPr lang="nl-BE"/>
              <a:t>21</a:t>
            </a:r>
            <a:r>
              <a:rPr lang="nl-BE" baseline="30000"/>
              <a:t>ste</a:t>
            </a:r>
            <a:r>
              <a:rPr lang="nl-BE"/>
              <a:t> -eeuwse sleutelcompetenties</a:t>
            </a:r>
            <a:endParaRPr/>
          </a:p>
          <a:p>
            <a:pPr marL="457200" lvl="0" indent="-311150" algn="l" rtl="0">
              <a:lnSpc>
                <a:spcPct val="115000"/>
              </a:lnSpc>
              <a:spcBef>
                <a:spcPts val="0"/>
              </a:spcBef>
              <a:spcAft>
                <a:spcPts val="0"/>
              </a:spcAft>
              <a:buSzPts val="1300"/>
              <a:buChar char="●"/>
            </a:pPr>
            <a:r>
              <a:rPr lang="nl-BE"/>
              <a:t>… </a:t>
            </a:r>
            <a:endParaRPr/>
          </a:p>
          <a:p>
            <a:pPr marL="146050" lvl="0" indent="0" algn="l" rtl="0">
              <a:lnSpc>
                <a:spcPct val="115000"/>
              </a:lnSpc>
              <a:spcBef>
                <a:spcPts val="0"/>
              </a:spcBef>
              <a:spcAft>
                <a:spcPts val="0"/>
              </a:spcAft>
              <a:buSzPts val="1300"/>
              <a:buNone/>
            </a:pPr>
            <a:endParaRPr/>
          </a:p>
          <a:p>
            <a:pPr marL="457200" lvl="0" indent="-22860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a:spLocks noGrp="1"/>
          </p:cNvSpPr>
          <p:nvPr>
            <p:ph type="body" idx="1"/>
          </p:nvPr>
        </p:nvSpPr>
        <p:spPr>
          <a:xfrm>
            <a:off x="4622250" y="254400"/>
            <a:ext cx="4166400" cy="4362000"/>
          </a:xfrm>
          <a:prstGeom prst="rect">
            <a:avLst/>
          </a:prstGeom>
          <a:noFill/>
          <a:ln>
            <a:noFill/>
          </a:ln>
        </p:spPr>
        <p:txBody>
          <a:bodyPr spcFirstLastPara="1" wrap="square" lIns="91425" tIns="91425" rIns="91425" bIns="91425" anchor="t" anchorCtr="0">
            <a:noAutofit/>
          </a:bodyPr>
          <a:lstStyle/>
          <a:p>
            <a:pPr marL="146050" lvl="0" indent="0" algn="l" rtl="0">
              <a:lnSpc>
                <a:spcPct val="115000"/>
              </a:lnSpc>
              <a:spcBef>
                <a:spcPts val="0"/>
              </a:spcBef>
              <a:spcAft>
                <a:spcPts val="0"/>
              </a:spcAft>
              <a:buSzPts val="1300"/>
              <a:buNone/>
            </a:pPr>
            <a:r>
              <a:rPr lang="nl-BE" dirty="0"/>
              <a:t>Algemeen</a:t>
            </a:r>
            <a:endParaRPr dirty="0"/>
          </a:p>
          <a:p>
            <a:pPr marL="457200" lvl="0" indent="-311150" algn="l" rtl="0">
              <a:lnSpc>
                <a:spcPct val="115000"/>
              </a:lnSpc>
              <a:spcBef>
                <a:spcPts val="0"/>
              </a:spcBef>
              <a:spcAft>
                <a:spcPts val="0"/>
              </a:spcAft>
              <a:buSzPts val="1300"/>
              <a:buChar char="●"/>
            </a:pPr>
            <a:r>
              <a:rPr lang="nl-BE" dirty="0"/>
              <a:t>A en B-stroom</a:t>
            </a:r>
            <a:endParaRPr dirty="0"/>
          </a:p>
          <a:p>
            <a:pPr marL="457200" lvl="0" indent="-311150" algn="l" rtl="0">
              <a:lnSpc>
                <a:spcPct val="115000"/>
              </a:lnSpc>
              <a:spcBef>
                <a:spcPts val="0"/>
              </a:spcBef>
              <a:spcAft>
                <a:spcPts val="0"/>
              </a:spcAft>
              <a:buSzPts val="1300"/>
              <a:buChar char="●"/>
            </a:pPr>
            <a:r>
              <a:rPr lang="nl-BE" dirty="0"/>
              <a:t>Matrix: beperkt aantal studiedomeinen </a:t>
            </a:r>
            <a:endParaRPr lang="nl-BE" dirty="0" smtClean="0"/>
          </a:p>
          <a:p>
            <a:pPr marL="457200" lvl="0" indent="-311150" algn="l" rtl="0">
              <a:lnSpc>
                <a:spcPct val="115000"/>
              </a:lnSpc>
              <a:spcBef>
                <a:spcPts val="0"/>
              </a:spcBef>
              <a:spcAft>
                <a:spcPts val="0"/>
              </a:spcAft>
              <a:buSzPts val="1300"/>
              <a:buChar char="●"/>
            </a:pPr>
            <a:r>
              <a:rPr lang="nl-BE" dirty="0" smtClean="0"/>
              <a:t>Getrapte </a:t>
            </a:r>
            <a:r>
              <a:rPr lang="nl-BE" dirty="0"/>
              <a:t>studiekeuze</a:t>
            </a:r>
            <a:endParaRPr dirty="0"/>
          </a:p>
          <a:p>
            <a:pPr marL="457200" lvl="0" indent="-311150" algn="l" rtl="0">
              <a:lnSpc>
                <a:spcPct val="115000"/>
              </a:lnSpc>
              <a:spcBef>
                <a:spcPts val="0"/>
              </a:spcBef>
              <a:spcAft>
                <a:spcPts val="0"/>
              </a:spcAft>
              <a:buSzPts val="1300"/>
              <a:buChar char="●"/>
            </a:pPr>
            <a:r>
              <a:rPr lang="nl-BE" dirty="0" smtClean="0"/>
              <a:t>≠ </a:t>
            </a:r>
            <a:r>
              <a:rPr lang="nl-BE" dirty="0" err="1" smtClean="0"/>
              <a:t>finaliteiten</a:t>
            </a:r>
            <a:r>
              <a:rPr lang="nl-BE" dirty="0" smtClean="0"/>
              <a:t>, ≠ abstractieniveau</a:t>
            </a:r>
          </a:p>
          <a:p>
            <a:pPr marL="457200" lvl="0" indent="-311150" algn="l" rtl="0">
              <a:lnSpc>
                <a:spcPct val="115000"/>
              </a:lnSpc>
              <a:spcBef>
                <a:spcPts val="0"/>
              </a:spcBef>
              <a:spcAft>
                <a:spcPts val="0"/>
              </a:spcAft>
              <a:buSzPts val="1300"/>
              <a:buChar char="●"/>
            </a:pPr>
            <a:r>
              <a:rPr lang="nl-BE" dirty="0" smtClean="0"/>
              <a:t>Campus- en/of </a:t>
            </a:r>
            <a:r>
              <a:rPr lang="nl-BE" dirty="0"/>
              <a:t>domeinscholen</a:t>
            </a:r>
            <a:endParaRPr dirty="0"/>
          </a:p>
          <a:p>
            <a:pPr marL="146050" lvl="0" indent="0" algn="l" rtl="0">
              <a:lnSpc>
                <a:spcPct val="115000"/>
              </a:lnSpc>
              <a:spcBef>
                <a:spcPts val="0"/>
              </a:spcBef>
              <a:spcAft>
                <a:spcPts val="0"/>
              </a:spcAft>
              <a:buSzPts val="1300"/>
              <a:buNone/>
            </a:pPr>
            <a:endParaRPr dirty="0"/>
          </a:p>
          <a:p>
            <a:pPr marL="146050" lvl="0" indent="0" algn="l" rtl="0">
              <a:lnSpc>
                <a:spcPct val="115000"/>
              </a:lnSpc>
              <a:spcBef>
                <a:spcPts val="0"/>
              </a:spcBef>
              <a:spcAft>
                <a:spcPts val="0"/>
              </a:spcAft>
              <a:buSzPts val="1300"/>
              <a:buNone/>
            </a:pPr>
            <a:endParaRPr dirty="0"/>
          </a:p>
          <a:p>
            <a:pPr marL="457200" lvl="0" indent="-228600" algn="l" rtl="0">
              <a:lnSpc>
                <a:spcPct val="115000"/>
              </a:lnSpc>
              <a:spcBef>
                <a:spcPts val="0"/>
              </a:spcBef>
              <a:spcAft>
                <a:spcPts val="0"/>
              </a:spcAft>
              <a:buSzPts val="1300"/>
              <a:buNone/>
            </a:pPr>
            <a:endParaRPr dirty="0"/>
          </a:p>
          <a:p>
            <a:pPr marL="457200" lvl="0" indent="-228600" algn="l" rtl="0">
              <a:lnSpc>
                <a:spcPct val="115000"/>
              </a:lnSpc>
              <a:spcBef>
                <a:spcPts val="0"/>
              </a:spcBef>
              <a:spcAft>
                <a:spcPts val="0"/>
              </a:spcAft>
              <a:buSzPts val="1300"/>
              <a:buNone/>
            </a:pPr>
            <a:endParaRPr dirty="0"/>
          </a:p>
          <a:p>
            <a:pPr marL="457200" lvl="0" indent="-228600" algn="l" rtl="0">
              <a:lnSpc>
                <a:spcPct val="115000"/>
              </a:lnSpc>
              <a:spcBef>
                <a:spcPts val="0"/>
              </a:spcBef>
              <a:spcAft>
                <a:spcPts val="0"/>
              </a:spcAft>
              <a:buSzPts val="1300"/>
              <a:buNone/>
            </a:pPr>
            <a:endParaRPr dirty="0"/>
          </a:p>
        </p:txBody>
      </p:sp>
      <p:sp>
        <p:nvSpPr>
          <p:cNvPr id="175" name="Google Shape;175;p6"/>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De modernisering in een notendop</a:t>
            </a:r>
            <a:endParaRPr/>
          </a:p>
        </p:txBody>
      </p:sp>
      <p:sp>
        <p:nvSpPr>
          <p:cNvPr id="176" name="Google Shape;176;p6"/>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Wat ? </a:t>
            </a:r>
            <a:endParaRPr sz="2000" b="0" i="0" u="none" strike="noStrike" cap="none">
              <a:solidFill>
                <a:schemeClr val="lt1"/>
              </a:solidFill>
              <a:latin typeface="Merriweather"/>
              <a:ea typeface="Merriweather"/>
              <a:cs typeface="Merriweather"/>
              <a:sym typeface="Merriweather"/>
            </a:endParaRPr>
          </a:p>
        </p:txBody>
      </p:sp>
      <p:pic>
        <p:nvPicPr>
          <p:cNvPr id="177" name="Google Shape;177;p6"/>
          <p:cNvPicPr preferRelativeResize="0"/>
          <p:nvPr/>
        </p:nvPicPr>
        <p:blipFill rotWithShape="1">
          <a:blip r:embed="rId3">
            <a:alphaModFix/>
          </a:blip>
          <a:srcRect t="8241" b="4352"/>
          <a:stretch/>
        </p:blipFill>
        <p:spPr>
          <a:xfrm>
            <a:off x="4767315" y="2043545"/>
            <a:ext cx="3628540" cy="295794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6358275e27_0_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146050" lvl="0" indent="0" algn="l" rtl="0">
              <a:spcBef>
                <a:spcPts val="0"/>
              </a:spcBef>
              <a:spcAft>
                <a:spcPts val="0"/>
              </a:spcAft>
              <a:buClr>
                <a:srgbClr val="000000"/>
              </a:buClr>
              <a:buSzPts val="1300"/>
              <a:buFont typeface="Arial"/>
              <a:buNone/>
            </a:pPr>
            <a:r>
              <a:rPr lang="nl-BE" dirty="0"/>
              <a:t>Brede eerste graad</a:t>
            </a:r>
            <a:endParaRPr dirty="0"/>
          </a:p>
          <a:p>
            <a:pPr marL="457200" lvl="0" indent="-311150" algn="l" rtl="0">
              <a:spcBef>
                <a:spcPts val="0"/>
              </a:spcBef>
              <a:spcAft>
                <a:spcPts val="0"/>
              </a:spcAft>
              <a:buSzPts val="1300"/>
              <a:buChar char="●"/>
            </a:pPr>
            <a:r>
              <a:rPr lang="nl-BE" dirty="0" smtClean="0"/>
              <a:t>Basisvorming</a:t>
            </a:r>
          </a:p>
          <a:p>
            <a:pPr marL="457200" lvl="0" indent="-311150" algn="l" rtl="0">
              <a:spcBef>
                <a:spcPts val="0"/>
              </a:spcBef>
              <a:spcAft>
                <a:spcPts val="0"/>
              </a:spcAft>
              <a:buSzPts val="1300"/>
              <a:buChar char="●"/>
            </a:pPr>
            <a:r>
              <a:rPr lang="nl-BE" dirty="0" smtClean="0"/>
              <a:t>Verbreding – verdieping – versterking</a:t>
            </a:r>
          </a:p>
          <a:p>
            <a:pPr marL="457200" lvl="0" indent="-311150" algn="l" rtl="0">
              <a:spcBef>
                <a:spcPts val="0"/>
              </a:spcBef>
              <a:spcAft>
                <a:spcPts val="0"/>
              </a:spcAft>
              <a:buSzPts val="1300"/>
              <a:buChar char="●"/>
            </a:pPr>
            <a:r>
              <a:rPr lang="nl-BE" dirty="0" smtClean="0"/>
              <a:t>Basisopties: 11 in A-stroom, 7 in B-stroom</a:t>
            </a:r>
          </a:p>
          <a:p>
            <a:pPr marL="457200" lvl="0" indent="-311150" algn="l" rtl="0">
              <a:spcBef>
                <a:spcPts val="0"/>
              </a:spcBef>
              <a:spcAft>
                <a:spcPts val="0"/>
              </a:spcAft>
              <a:buSzPts val="1300"/>
              <a:buChar char="●"/>
            </a:pPr>
            <a:r>
              <a:rPr lang="nl-BE" dirty="0" smtClean="0"/>
              <a:t>Doorstroomoptie </a:t>
            </a:r>
            <a:r>
              <a:rPr lang="nl-BE" dirty="0"/>
              <a:t>of </a:t>
            </a:r>
            <a:r>
              <a:rPr lang="nl-BE" dirty="0" smtClean="0"/>
              <a:t>schakeloptie</a:t>
            </a:r>
          </a:p>
          <a:p>
            <a:pPr marL="457200" lvl="0" indent="-311150" algn="l" rtl="0">
              <a:spcBef>
                <a:spcPts val="0"/>
              </a:spcBef>
              <a:spcAft>
                <a:spcPts val="0"/>
              </a:spcAft>
              <a:buSzPts val="1300"/>
              <a:buChar char="●"/>
            </a:pPr>
            <a:endParaRPr lang="nl-BE" dirty="0"/>
          </a:p>
          <a:p>
            <a:pPr marL="457200" lvl="0" indent="-311150" algn="l" rtl="0">
              <a:spcBef>
                <a:spcPts val="0"/>
              </a:spcBef>
              <a:spcAft>
                <a:spcPts val="0"/>
              </a:spcAft>
              <a:buSzPts val="1300"/>
              <a:buChar char="●"/>
            </a:pPr>
            <a:r>
              <a:rPr lang="nl-BE" dirty="0" smtClean="0"/>
              <a:t>Nieuwe eindtermen! </a:t>
            </a:r>
            <a:endParaRPr dirty="0"/>
          </a:p>
          <a:p>
            <a:pPr marL="0" lvl="0" indent="0" algn="l" rtl="0">
              <a:spcBef>
                <a:spcPts val="0"/>
              </a:spcBef>
              <a:spcAft>
                <a:spcPts val="0"/>
              </a:spcAft>
              <a:buNone/>
            </a:pPr>
            <a:endParaRPr dirty="0"/>
          </a:p>
        </p:txBody>
      </p:sp>
      <p:pic>
        <p:nvPicPr>
          <p:cNvPr id="183" name="Google Shape;183;g6358275e27_0_0"/>
          <p:cNvPicPr preferRelativeResize="0"/>
          <p:nvPr/>
        </p:nvPicPr>
        <p:blipFill rotWithShape="1">
          <a:blip r:embed="rId3">
            <a:alphaModFix/>
          </a:blip>
          <a:srcRect b="19723"/>
          <a:stretch/>
        </p:blipFill>
        <p:spPr>
          <a:xfrm>
            <a:off x="4709103" y="2473036"/>
            <a:ext cx="4101971" cy="2182092"/>
          </a:xfrm>
          <a:prstGeom prst="rect">
            <a:avLst/>
          </a:prstGeom>
          <a:noFill/>
          <a:ln>
            <a:noFill/>
          </a:ln>
        </p:spPr>
      </p:pic>
      <p:sp>
        <p:nvSpPr>
          <p:cNvPr id="184" name="Google Shape;184;g6358275e27_0_0"/>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dirty="0"/>
              <a:t>De modernisering in een notendop</a:t>
            </a:r>
            <a:endParaRPr dirty="0"/>
          </a:p>
        </p:txBody>
      </p:sp>
      <p:sp>
        <p:nvSpPr>
          <p:cNvPr id="185" name="Google Shape;185;g6358275e27_0_0"/>
          <p:cNvSpPr txBox="1"/>
          <p:nvPr/>
        </p:nvSpPr>
        <p:spPr>
          <a:xfrm>
            <a:off x="1898070" y="4122624"/>
            <a:ext cx="2348400" cy="95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Wat ? </a:t>
            </a:r>
            <a:endParaRPr sz="2000" b="0" i="0" u="none" strike="noStrike" cap="none">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2" name="Google Shape;184;g6358275e27_0_0"/>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dirty="0" smtClean="0"/>
              <a:t>Tot slot…</a:t>
            </a:r>
            <a:endParaRPr dirty="0"/>
          </a:p>
        </p:txBody>
      </p:sp>
      <p:sp>
        <p:nvSpPr>
          <p:cNvPr id="3" name="Google Shape;182;g6358275e27_0_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146050" lvl="0" indent="0" algn="l" rtl="0">
              <a:spcBef>
                <a:spcPts val="0"/>
              </a:spcBef>
              <a:spcAft>
                <a:spcPts val="0"/>
              </a:spcAft>
              <a:buClr>
                <a:srgbClr val="000000"/>
              </a:buClr>
              <a:buSzPts val="1300"/>
              <a:buFont typeface="Arial"/>
              <a:buNone/>
            </a:pPr>
            <a:r>
              <a:rPr lang="nl-BE" dirty="0" smtClean="0"/>
              <a:t>Nog vragen? </a:t>
            </a:r>
          </a:p>
          <a:p>
            <a:pPr marL="146050" lvl="0" indent="0" algn="l" rtl="0">
              <a:spcBef>
                <a:spcPts val="0"/>
              </a:spcBef>
              <a:spcAft>
                <a:spcPts val="0"/>
              </a:spcAft>
              <a:buClr>
                <a:srgbClr val="000000"/>
              </a:buClr>
              <a:buSzPts val="1300"/>
              <a:buFont typeface="Arial"/>
              <a:buNone/>
            </a:pPr>
            <a:endParaRPr lang="nl-BE" dirty="0"/>
          </a:p>
          <a:p>
            <a:pPr marL="146050" lvl="0" indent="0" algn="l" rtl="0">
              <a:spcBef>
                <a:spcPts val="0"/>
              </a:spcBef>
              <a:spcAft>
                <a:spcPts val="0"/>
              </a:spcAft>
              <a:buClr>
                <a:srgbClr val="000000"/>
              </a:buClr>
              <a:buSzPts val="1300"/>
              <a:buFont typeface="Arial"/>
              <a:buNone/>
            </a:pPr>
            <a:r>
              <a:rPr lang="nl-BE" dirty="0" smtClean="0"/>
              <a:t>Wat nemen we mee? </a:t>
            </a:r>
            <a:endParaRPr dirty="0"/>
          </a:p>
          <a:p>
            <a:pPr marL="0" lvl="0" indent="0" algn="l" rtl="0">
              <a:spcBef>
                <a:spcPts val="0"/>
              </a:spcBef>
              <a:spcAft>
                <a:spcPts val="0"/>
              </a:spcAft>
              <a:buNone/>
            </a:pPr>
            <a:endParaRPr dirty="0"/>
          </a:p>
        </p:txBody>
      </p:sp>
      <p:pic>
        <p:nvPicPr>
          <p:cNvPr id="4" name="Afbeelding 3"/>
          <p:cNvPicPr>
            <a:picLocks noChangeAspect="1"/>
          </p:cNvPicPr>
          <p:nvPr/>
        </p:nvPicPr>
        <p:blipFill rotWithShape="1">
          <a:blip r:embed="rId3"/>
          <a:srcRect l="19526" t="20257" r="41996" b="11711"/>
          <a:stretch/>
        </p:blipFill>
        <p:spPr>
          <a:xfrm>
            <a:off x="4644675" y="2071255"/>
            <a:ext cx="2869634" cy="28540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2362605" y="4218492"/>
            <a:ext cx="1731820" cy="7951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sz="2200"/>
              <a:t>Waarom? </a:t>
            </a:r>
            <a:r>
              <a:rPr lang="nl-BE"/>
              <a:t>		</a:t>
            </a:r>
            <a:endParaRPr/>
          </a:p>
        </p:txBody>
      </p:sp>
      <p:sp>
        <p:nvSpPr>
          <p:cNvPr id="63" name="Google Shape;63;p2"/>
          <p:cNvSpPr txBox="1">
            <a:spLocks noGrp="1"/>
          </p:cNvSpPr>
          <p:nvPr>
            <p:ph type="body" idx="1"/>
          </p:nvPr>
        </p:nvSpPr>
        <p:spPr>
          <a:xfrm>
            <a:off x="144527" y="1713813"/>
            <a:ext cx="3949898" cy="231786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300"/>
              <a:buNone/>
            </a:pPr>
            <a:endParaRPr sz="1100">
              <a:solidFill>
                <a:schemeClr val="lt1"/>
              </a:solidFill>
            </a:endParaRPr>
          </a:p>
          <a:p>
            <a:pPr marL="457200" lvl="0" indent="-228600" algn="l" rtl="0">
              <a:lnSpc>
                <a:spcPct val="115000"/>
              </a:lnSpc>
              <a:spcBef>
                <a:spcPts val="0"/>
              </a:spcBef>
              <a:spcAft>
                <a:spcPts val="0"/>
              </a:spcAft>
              <a:buSzPts val="1300"/>
              <a:buNone/>
            </a:pPr>
            <a:endParaRPr sz="1100">
              <a:solidFill>
                <a:schemeClr val="lt1"/>
              </a:solidFill>
            </a:endParaRPr>
          </a:p>
          <a:p>
            <a:pPr marL="146050" lvl="0" indent="0" algn="just" rtl="0">
              <a:lnSpc>
                <a:spcPct val="115000"/>
              </a:lnSpc>
              <a:spcBef>
                <a:spcPts val="0"/>
              </a:spcBef>
              <a:spcAft>
                <a:spcPts val="0"/>
              </a:spcAft>
              <a:buSzPts val="1300"/>
              <a:buNone/>
            </a:pPr>
            <a:r>
              <a:rPr lang="nl-BE" sz="1100" i="1">
                <a:solidFill>
                  <a:schemeClr val="lt1"/>
                </a:solidFill>
              </a:rPr>
              <a:t>“Tieners tussen 10 en 14 jaar maken bijna allemaal een vrij gelijkaardige biologische en psychosociale evolutie door. Ze gaan door een tumultueuze periode. De chaos in hun hoofd heeft dan vooral nood aan een stabiele context. Net tijdens die periode laten we hen vaak keuzes maken die cruciaal zijn voor de rest van hun leven. Ze verdienen beter dan dat.”</a:t>
            </a:r>
            <a:endParaRPr/>
          </a:p>
          <a:p>
            <a:pPr marL="146050" lvl="0" indent="0" algn="just" rtl="0">
              <a:lnSpc>
                <a:spcPct val="115000"/>
              </a:lnSpc>
              <a:spcBef>
                <a:spcPts val="0"/>
              </a:spcBef>
              <a:spcAft>
                <a:spcPts val="0"/>
              </a:spcAft>
              <a:buSzPts val="1300"/>
              <a:buNone/>
            </a:pPr>
            <a:endParaRPr sz="1100" i="1">
              <a:solidFill>
                <a:schemeClr val="lt1"/>
              </a:solidFill>
            </a:endParaRPr>
          </a:p>
          <a:p>
            <a:pPr marL="146050" lvl="0" indent="0" algn="just" rtl="0">
              <a:lnSpc>
                <a:spcPct val="115000"/>
              </a:lnSpc>
              <a:spcBef>
                <a:spcPts val="0"/>
              </a:spcBef>
              <a:spcAft>
                <a:spcPts val="0"/>
              </a:spcAft>
              <a:buSzPts val="1300"/>
              <a:buNone/>
            </a:pPr>
            <a:r>
              <a:rPr lang="nl-BE" sz="900">
                <a:solidFill>
                  <a:schemeClr val="lt1"/>
                </a:solidFill>
              </a:rPr>
              <a:t>(Uit: Jelle Jolles (2016). Het tienerbrein)</a:t>
            </a:r>
            <a:endParaRPr sz="900">
              <a:solidFill>
                <a:schemeClr val="lt1"/>
              </a:solidFill>
            </a:endParaRPr>
          </a:p>
        </p:txBody>
      </p:sp>
      <p:pic>
        <p:nvPicPr>
          <p:cNvPr id="64" name="Google Shape;64;p2"/>
          <p:cNvPicPr preferRelativeResize="0"/>
          <p:nvPr/>
        </p:nvPicPr>
        <p:blipFill rotWithShape="1">
          <a:blip r:embed="rId3">
            <a:alphaModFix/>
          </a:blip>
          <a:srcRect/>
          <a:stretch/>
        </p:blipFill>
        <p:spPr>
          <a:xfrm>
            <a:off x="4606637" y="500925"/>
            <a:ext cx="4328535" cy="4115157"/>
          </a:xfrm>
          <a:prstGeom prst="rect">
            <a:avLst/>
          </a:prstGeom>
          <a:noFill/>
          <a:ln>
            <a:noFill/>
          </a:ln>
        </p:spPr>
      </p:pic>
      <p:sp>
        <p:nvSpPr>
          <p:cNvPr id="65" name="Google Shape;65;p2"/>
          <p:cNvSpPr/>
          <p:nvPr/>
        </p:nvSpPr>
        <p:spPr>
          <a:xfrm>
            <a:off x="4530437" y="4583964"/>
            <a:ext cx="2169184" cy="246221"/>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Clr>
                <a:srgbClr val="000000"/>
              </a:buClr>
              <a:buSzPts val="1000"/>
              <a:buFont typeface="Arial"/>
              <a:buNone/>
            </a:pPr>
            <a:r>
              <a:rPr lang="nl-BE" sz="1000" b="0" i="0" u="none" strike="noStrike" cap="none">
                <a:solidFill>
                  <a:srgbClr val="000000"/>
                </a:solidFill>
                <a:latin typeface="Arial"/>
                <a:ea typeface="Arial"/>
                <a:cs typeface="Arial"/>
                <a:sym typeface="Arial"/>
              </a:rPr>
              <a:t>Onderzoek Onderwijsspiegel, 2016</a:t>
            </a:r>
            <a:endParaRPr sz="1000" b="0" i="0" u="none" strike="noStrike" cap="none">
              <a:solidFill>
                <a:srgbClr val="000000"/>
              </a:solidFill>
              <a:latin typeface="Arial"/>
              <a:ea typeface="Arial"/>
              <a:cs typeface="Arial"/>
              <a:sym typeface="Arial"/>
            </a:endParaRPr>
          </a:p>
        </p:txBody>
      </p:sp>
      <p:sp>
        <p:nvSpPr>
          <p:cNvPr id="66" name="Google Shape;66;p2"/>
          <p:cNvSpPr txBox="1"/>
          <p:nvPr/>
        </p:nvSpPr>
        <p:spPr>
          <a:xfrm>
            <a:off x="311725" y="300035"/>
            <a:ext cx="3706500" cy="250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800" b="0" i="0" u="none" strike="noStrike" cap="none">
                <a:solidFill>
                  <a:schemeClr val="lt1"/>
                </a:solidFill>
                <a:latin typeface="Merriweather"/>
                <a:ea typeface="Merriweather"/>
                <a:cs typeface="Merriweather"/>
                <a:sym typeface="Merriweather"/>
              </a:rPr>
              <a:t>Overgang BaO – SO</a:t>
            </a:r>
            <a:br>
              <a:rPr lang="nl-BE" sz="2800" b="0" i="0" u="none" strike="noStrike" cap="none">
                <a:solidFill>
                  <a:schemeClr val="lt1"/>
                </a:solidFill>
                <a:latin typeface="Merriweather"/>
                <a:ea typeface="Merriweather"/>
                <a:cs typeface="Merriweather"/>
                <a:sym typeface="Merriweather"/>
              </a:rPr>
            </a:br>
            <a:r>
              <a:rPr lang="nl-BE" sz="2800" b="0" i="0" u="none" strike="noStrike" cap="none">
                <a:solidFill>
                  <a:schemeClr val="lt1"/>
                </a:solidFill>
                <a:latin typeface="Merriweather"/>
                <a:ea typeface="Merriweather"/>
                <a:cs typeface="Merriweather"/>
                <a:sym typeface="Merriweather"/>
              </a:rPr>
              <a:t/>
            </a:r>
            <a:br>
              <a:rPr lang="nl-BE" sz="2800" b="0" i="0" u="none" strike="noStrike" cap="none">
                <a:solidFill>
                  <a:schemeClr val="lt1"/>
                </a:solidFill>
                <a:latin typeface="Merriweather"/>
                <a:ea typeface="Merriweather"/>
                <a:cs typeface="Merriweather"/>
                <a:sym typeface="Merriweather"/>
              </a:rPr>
            </a:br>
            <a:r>
              <a:rPr lang="nl-BE" sz="2000" b="0" i="0" u="none" strike="noStrike" cap="none">
                <a:solidFill>
                  <a:schemeClr val="lt1"/>
                </a:solidFill>
                <a:latin typeface="Merriweather"/>
                <a:ea typeface="Merriweather"/>
                <a:cs typeface="Merriweather"/>
                <a:sym typeface="Merriweather"/>
              </a:rPr>
              <a:t>inzichten vanuit onderzoek Transbaso</a:t>
            </a:r>
            <a:endParaRPr sz="2000" b="0" i="0" u="none" strike="noStrike" cap="none">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body" idx="1"/>
          </p:nvPr>
        </p:nvSpPr>
        <p:spPr>
          <a:xfrm>
            <a:off x="4644674" y="500924"/>
            <a:ext cx="4402343" cy="4472858"/>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600"/>
              </a:spcBef>
              <a:spcAft>
                <a:spcPts val="0"/>
              </a:spcAft>
              <a:buSzPts val="1300"/>
              <a:buChar char="●"/>
            </a:pPr>
            <a:r>
              <a:rPr lang="nl-BE"/>
              <a:t>Vijf pijnpunten vanuit onderzoek naar sociale ongelijkheid bij de overgang BaO-SO (2010)</a:t>
            </a:r>
            <a:endParaRPr/>
          </a:p>
          <a:p>
            <a:pPr marL="914400" lvl="1" indent="-298450" algn="l" rtl="0">
              <a:lnSpc>
                <a:spcPct val="100000"/>
              </a:lnSpc>
              <a:spcBef>
                <a:spcPts val="600"/>
              </a:spcBef>
              <a:spcAft>
                <a:spcPts val="0"/>
              </a:spcAft>
              <a:buSzPts val="1100"/>
              <a:buChar char="○"/>
            </a:pPr>
            <a:r>
              <a:rPr lang="nl-BE"/>
              <a:t>Ouders bepalen studie- en schoolkeuze</a:t>
            </a:r>
            <a:endParaRPr/>
          </a:p>
          <a:p>
            <a:pPr marL="914400" lvl="1" indent="-298450" algn="l" rtl="0">
              <a:lnSpc>
                <a:spcPct val="100000"/>
              </a:lnSpc>
              <a:spcBef>
                <a:spcPts val="600"/>
              </a:spcBef>
              <a:spcAft>
                <a:spcPts val="0"/>
              </a:spcAft>
              <a:buSzPts val="1100"/>
              <a:buChar char="○"/>
            </a:pPr>
            <a:r>
              <a:rPr lang="nl-BE"/>
              <a:t>Technische richtingen worden als negatief beschouwd</a:t>
            </a:r>
            <a:endParaRPr/>
          </a:p>
          <a:p>
            <a:pPr marL="914400" lvl="1" indent="-298450" algn="l" rtl="0">
              <a:lnSpc>
                <a:spcPct val="100000"/>
              </a:lnSpc>
              <a:spcBef>
                <a:spcPts val="600"/>
              </a:spcBef>
              <a:spcAft>
                <a:spcPts val="0"/>
              </a:spcAft>
              <a:buSzPts val="1100"/>
              <a:buChar char="○"/>
            </a:pPr>
            <a:r>
              <a:rPr lang="nl-BE"/>
              <a:t>Bepaalde groepen ouders worden niet/minder bereikt</a:t>
            </a:r>
            <a:endParaRPr/>
          </a:p>
          <a:p>
            <a:pPr marL="914400" lvl="1" indent="-298450" algn="l" rtl="0">
              <a:lnSpc>
                <a:spcPct val="100000"/>
              </a:lnSpc>
              <a:spcBef>
                <a:spcPts val="600"/>
              </a:spcBef>
              <a:spcAft>
                <a:spcPts val="0"/>
              </a:spcAft>
              <a:buSzPts val="1100"/>
              <a:buChar char="○"/>
            </a:pPr>
            <a:r>
              <a:rPr lang="nl-BE"/>
              <a:t>Weinig/geen contacten tussen BaO en SO</a:t>
            </a:r>
            <a:endParaRPr/>
          </a:p>
          <a:p>
            <a:pPr marL="914400" lvl="1" indent="-298450" algn="l" rtl="0">
              <a:lnSpc>
                <a:spcPct val="100000"/>
              </a:lnSpc>
              <a:spcBef>
                <a:spcPts val="600"/>
              </a:spcBef>
              <a:spcAft>
                <a:spcPts val="0"/>
              </a:spcAft>
              <a:buSzPts val="1100"/>
              <a:buChar char="○"/>
            </a:pPr>
            <a:r>
              <a:rPr lang="nl-BE"/>
              <a:t>BaO: ontbreken van duidelijk en gedragen beleid rond studie- en schoolkeuze</a:t>
            </a:r>
            <a:endParaRPr/>
          </a:p>
          <a:p>
            <a:pPr marL="146050" lvl="0" indent="0" algn="l" rtl="0">
              <a:lnSpc>
                <a:spcPct val="100000"/>
              </a:lnSpc>
              <a:spcBef>
                <a:spcPts val="600"/>
              </a:spcBef>
              <a:spcAft>
                <a:spcPts val="0"/>
              </a:spcAft>
              <a:buSzPts val="1300"/>
              <a:buNone/>
            </a:pPr>
            <a:endParaRPr/>
          </a:p>
          <a:p>
            <a:pPr marL="457200" lvl="0" indent="-311150" algn="l" rtl="0">
              <a:lnSpc>
                <a:spcPct val="100000"/>
              </a:lnSpc>
              <a:spcBef>
                <a:spcPts val="600"/>
              </a:spcBef>
              <a:spcAft>
                <a:spcPts val="0"/>
              </a:spcAft>
              <a:buSzPts val="1300"/>
              <a:buChar char="●"/>
            </a:pPr>
            <a:r>
              <a:rPr lang="nl-BE"/>
              <a:t>Doelen Transbaso (2017)</a:t>
            </a:r>
            <a:endParaRPr/>
          </a:p>
          <a:p>
            <a:pPr marL="914400" lvl="1" indent="-298450" algn="l" rtl="0">
              <a:lnSpc>
                <a:spcPct val="100000"/>
              </a:lnSpc>
              <a:spcBef>
                <a:spcPts val="600"/>
              </a:spcBef>
              <a:spcAft>
                <a:spcPts val="0"/>
              </a:spcAft>
              <a:buSzPts val="1100"/>
              <a:buChar char="○"/>
            </a:pPr>
            <a:r>
              <a:rPr lang="nl-BE"/>
              <a:t>Kennis over studie- en schoolkeuzeprocessen</a:t>
            </a:r>
            <a:endParaRPr/>
          </a:p>
          <a:p>
            <a:pPr marL="914400" lvl="1" indent="-298450" algn="l" rtl="0">
              <a:lnSpc>
                <a:spcPct val="100000"/>
              </a:lnSpc>
              <a:spcBef>
                <a:spcPts val="600"/>
              </a:spcBef>
              <a:spcAft>
                <a:spcPts val="0"/>
              </a:spcAft>
              <a:buSzPts val="1100"/>
              <a:buChar char="○"/>
            </a:pPr>
            <a:r>
              <a:rPr lang="nl-BE"/>
              <a:t>Welke interventies zijn effectief in begeleiden van studie- en schoolkeuzeproces?</a:t>
            </a:r>
            <a:endParaRPr/>
          </a:p>
          <a:p>
            <a:pPr marL="914400" lvl="1" indent="-298450" algn="l" rtl="0">
              <a:lnSpc>
                <a:spcPct val="100000"/>
              </a:lnSpc>
              <a:spcBef>
                <a:spcPts val="600"/>
              </a:spcBef>
              <a:spcAft>
                <a:spcPts val="0"/>
              </a:spcAft>
              <a:buSzPts val="1100"/>
              <a:buChar char="○"/>
            </a:pPr>
            <a:r>
              <a:rPr lang="nl-BE"/>
              <a:t>Tools en materialen ontwikkelen die werken</a:t>
            </a:r>
            <a:endParaRPr/>
          </a:p>
        </p:txBody>
      </p:sp>
      <p:sp>
        <p:nvSpPr>
          <p:cNvPr id="72" name="Google Shape;72;p3"/>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br>
              <a:rPr lang="nl-BE" sz="2000"/>
            </a:br>
            <a:r>
              <a:rPr lang="nl-BE" sz="2000"/>
              <a:t/>
            </a:r>
            <a:br>
              <a:rPr lang="nl-BE" sz="2000"/>
            </a:br>
            <a:r>
              <a:rPr lang="nl-BE" sz="2000"/>
              <a:t/>
            </a:r>
            <a:br>
              <a:rPr lang="nl-BE" sz="2000"/>
            </a:br>
            <a:endParaRPr sz="1000"/>
          </a:p>
        </p:txBody>
      </p:sp>
      <p:sp>
        <p:nvSpPr>
          <p:cNvPr id="73" name="Google Shape;73;p3"/>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Het onderzoek</a:t>
            </a:r>
            <a:endParaRPr sz="2000" b="0" i="0" u="none" strike="noStrike" cap="none">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4"/>
          <p:cNvSpPr txBox="1">
            <a:spLocks noGrp="1"/>
          </p:cNvSpPr>
          <p:nvPr>
            <p:ph type="body" idx="1"/>
          </p:nvPr>
        </p:nvSpPr>
        <p:spPr>
          <a:xfrm>
            <a:off x="4695475" y="397669"/>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Schoolkeuze gaat vooraf aan studiekeuze</a:t>
            </a:r>
            <a:endParaRPr/>
          </a:p>
          <a:p>
            <a:pPr marL="457200" lvl="0" indent="-311150" algn="l" rtl="0">
              <a:lnSpc>
                <a:spcPct val="115000"/>
              </a:lnSpc>
              <a:spcBef>
                <a:spcPts val="0"/>
              </a:spcBef>
              <a:spcAft>
                <a:spcPts val="0"/>
              </a:spcAft>
              <a:buSzPts val="1300"/>
              <a:buChar char="●"/>
            </a:pPr>
            <a:r>
              <a:rPr lang="nl-BE"/>
              <a:t>Prestaties bepalen de keuze</a:t>
            </a:r>
            <a:endParaRPr/>
          </a:p>
          <a:p>
            <a:pPr marL="457200" lvl="0" indent="-311150" algn="l" rtl="0">
              <a:lnSpc>
                <a:spcPct val="115000"/>
              </a:lnSpc>
              <a:spcBef>
                <a:spcPts val="0"/>
              </a:spcBef>
              <a:spcAft>
                <a:spcPts val="0"/>
              </a:spcAft>
              <a:buSzPts val="1300"/>
              <a:buChar char="●"/>
            </a:pPr>
            <a:r>
              <a:rPr lang="nl-BE"/>
              <a:t>Latijn is het referentiepunt</a:t>
            </a:r>
            <a:endParaRPr/>
          </a:p>
          <a:p>
            <a:pPr marL="457200" lvl="0" indent="-311150" algn="l" rtl="0">
              <a:lnSpc>
                <a:spcPct val="115000"/>
              </a:lnSpc>
              <a:spcBef>
                <a:spcPts val="0"/>
              </a:spcBef>
              <a:spcAft>
                <a:spcPts val="0"/>
              </a:spcAft>
              <a:buSzPts val="1300"/>
              <a:buChar char="●"/>
            </a:pPr>
            <a:r>
              <a:rPr lang="nl-BE"/>
              <a:t>Hoog mikken, laag vallen </a:t>
            </a:r>
            <a:endParaRPr/>
          </a:p>
          <a:p>
            <a:pPr marL="457200" lvl="0" indent="-311150" algn="l" rtl="0">
              <a:lnSpc>
                <a:spcPct val="115000"/>
              </a:lnSpc>
              <a:spcBef>
                <a:spcPts val="0"/>
              </a:spcBef>
              <a:spcAft>
                <a:spcPts val="0"/>
              </a:spcAft>
              <a:buSzPts val="1300"/>
              <a:buChar char="●"/>
            </a:pPr>
            <a:r>
              <a:rPr lang="nl-BE"/>
              <a:t>B-stroom is geen keuze </a:t>
            </a:r>
            <a:endParaRPr/>
          </a:p>
          <a:p>
            <a:pPr marL="146050" lvl="0" indent="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endParaRPr/>
          </a:p>
        </p:txBody>
      </p:sp>
      <p:sp>
        <p:nvSpPr>
          <p:cNvPr id="79" name="Google Shape;79;p4"/>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80" name="Google Shape;80;p4"/>
          <p:cNvSpPr txBox="1"/>
          <p:nvPr/>
        </p:nvSpPr>
        <p:spPr>
          <a:xfrm>
            <a:off x="1759528" y="4122624"/>
            <a:ext cx="2486890"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Keuzes en het Vlaamse onderwijssysteem</a:t>
            </a:r>
            <a:endParaRPr sz="2000" b="0" i="0" u="none" strike="noStrike" cap="none">
              <a:solidFill>
                <a:schemeClr val="lt1"/>
              </a:solidFill>
              <a:latin typeface="Merriweather"/>
              <a:ea typeface="Merriweather"/>
              <a:cs typeface="Merriweather"/>
              <a:sym typeface="Merriweather"/>
            </a:endParaRPr>
          </a:p>
        </p:txBody>
      </p:sp>
      <p:sp>
        <p:nvSpPr>
          <p:cNvPr id="81" name="Google Shape;81;p4"/>
          <p:cNvSpPr/>
          <p:nvPr/>
        </p:nvSpPr>
        <p:spPr>
          <a:xfrm>
            <a:off x="2306287" y="1971200"/>
            <a:ext cx="3325256" cy="1374343"/>
          </a:xfrm>
          <a:prstGeom prst="wedgeEllipseCallout">
            <a:avLst>
              <a:gd name="adj1" fmla="val -54082"/>
              <a:gd name="adj2" fmla="val 5537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‘Ook omdat hij nog niet echt goed weet wat hij later wil doen. Dan is zo algemeen mogelijk, denken we, misschien wel ‘t beste, want dan kun je nog alle richtingen uit nadien’. (Lieve, ouder)</a:t>
            </a:r>
            <a:endParaRPr sz="1100" b="0" i="0" u="none" strike="noStrike" cap="none">
              <a:solidFill>
                <a:schemeClr val="dk1"/>
              </a:solidFill>
              <a:latin typeface="Arial"/>
              <a:ea typeface="Arial"/>
              <a:cs typeface="Arial"/>
              <a:sym typeface="Arial"/>
            </a:endParaRPr>
          </a:p>
        </p:txBody>
      </p:sp>
      <p:sp>
        <p:nvSpPr>
          <p:cNvPr id="82" name="Google Shape;82;p4"/>
          <p:cNvSpPr/>
          <p:nvPr/>
        </p:nvSpPr>
        <p:spPr>
          <a:xfrm>
            <a:off x="5818744" y="1635482"/>
            <a:ext cx="3325256" cy="1374343"/>
          </a:xfrm>
          <a:prstGeom prst="wedgeEllipseCallout">
            <a:avLst>
              <a:gd name="adj1" fmla="val 31033"/>
              <a:gd name="adj2" fmla="val 81779"/>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‘Ik mocht geen beroeps volgen want mijn ouders vinden dat te laag. Ze zeiden dat dat voor dommeriken is, ach ja’. (Benjamin, technische optie)</a:t>
            </a:r>
            <a:endParaRPr sz="1100" b="0" i="0" u="none" strike="noStrike" cap="none">
              <a:solidFill>
                <a:schemeClr val="dk1"/>
              </a:solidFill>
              <a:latin typeface="Arial"/>
              <a:ea typeface="Arial"/>
              <a:cs typeface="Arial"/>
              <a:sym typeface="Arial"/>
            </a:endParaRPr>
          </a:p>
        </p:txBody>
      </p:sp>
      <p:sp>
        <p:nvSpPr>
          <p:cNvPr id="83" name="Google Shape;83;p4"/>
          <p:cNvSpPr/>
          <p:nvPr/>
        </p:nvSpPr>
        <p:spPr>
          <a:xfrm>
            <a:off x="4646165" y="3171086"/>
            <a:ext cx="3325256" cy="1374343"/>
          </a:xfrm>
          <a:prstGeom prst="wedgeEllipseCallout">
            <a:avLst>
              <a:gd name="adj1" fmla="val -6068"/>
              <a:gd name="adj2" fmla="val 85476"/>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‘Ik vind gewoon dat het beter is dat je begint met ASO en pas, daarna, als je dat niet kunt, kiest voor TSO en daarna BSO. Mijn moeder zegt dat zo’. (Els, leerling lager)</a:t>
            </a:r>
            <a:endParaRPr sz="11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5"/>
          <p:cNvPicPr preferRelativeResize="0"/>
          <p:nvPr/>
        </p:nvPicPr>
        <p:blipFill rotWithShape="1">
          <a:blip r:embed="rId3">
            <a:alphaModFix/>
          </a:blip>
          <a:srcRect l="22285" t="46054" r="25954" b="13175"/>
          <a:stretch/>
        </p:blipFill>
        <p:spPr>
          <a:xfrm>
            <a:off x="2685241" y="1972541"/>
            <a:ext cx="6382559" cy="2827874"/>
          </a:xfrm>
          <a:prstGeom prst="rect">
            <a:avLst/>
          </a:prstGeom>
          <a:noFill/>
          <a:ln>
            <a:noFill/>
          </a:ln>
        </p:spPr>
      </p:pic>
      <p:sp>
        <p:nvSpPr>
          <p:cNvPr id="89" name="Google Shape;89;p5"/>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90" name="Google Shape;90;p5"/>
          <p:cNvSpPr txBox="1"/>
          <p:nvPr/>
        </p:nvSpPr>
        <p:spPr>
          <a:xfrm>
            <a:off x="4689763" y="1431954"/>
            <a:ext cx="4516582" cy="4176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1300" b="0" i="0" u="none" strike="noStrike" cap="none">
                <a:solidFill>
                  <a:schemeClr val="dk1"/>
                </a:solidFill>
                <a:latin typeface="Merriweather"/>
                <a:ea typeface="Merriweather"/>
                <a:cs typeface="Merriweather"/>
                <a:sym typeface="Merriweather"/>
              </a:rPr>
              <a:t>Studiekeuze naargelang sociale klasse achtergrond</a:t>
            </a:r>
            <a:endParaRPr sz="1300" b="0" i="0" u="none" strike="noStrike" cap="none">
              <a:solidFill>
                <a:schemeClr val="dk1"/>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7"/>
          <p:cNvSpPr txBox="1">
            <a:spLocks noGrp="1"/>
          </p:cNvSpPr>
          <p:nvPr>
            <p:ph type="body" idx="1"/>
          </p:nvPr>
        </p:nvSpPr>
        <p:spPr>
          <a:xfrm>
            <a:off x="4578351" y="313888"/>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Stap naar SO brengt heel wat teweeg</a:t>
            </a:r>
            <a:endParaRPr/>
          </a:p>
          <a:p>
            <a:pPr marL="457200" lvl="0" indent="-311150" algn="l" rtl="0">
              <a:lnSpc>
                <a:spcPct val="115000"/>
              </a:lnSpc>
              <a:spcBef>
                <a:spcPts val="0"/>
              </a:spcBef>
              <a:spcAft>
                <a:spcPts val="0"/>
              </a:spcAft>
              <a:buSzPts val="1300"/>
              <a:buChar char="●"/>
            </a:pPr>
            <a:r>
              <a:rPr lang="nl-BE"/>
              <a:t>Geen duidelijk toekomstbeeld</a:t>
            </a:r>
            <a:endParaRPr/>
          </a:p>
          <a:p>
            <a:pPr marL="457200" lvl="0" indent="-311150" algn="l" rtl="0">
              <a:lnSpc>
                <a:spcPct val="115000"/>
              </a:lnSpc>
              <a:spcBef>
                <a:spcPts val="0"/>
              </a:spcBef>
              <a:spcAft>
                <a:spcPts val="0"/>
              </a:spcAft>
              <a:buSzPts val="1300"/>
              <a:buChar char="●"/>
            </a:pPr>
            <a:r>
              <a:rPr lang="nl-BE"/>
              <a:t>Verwarrend beeld van SO</a:t>
            </a:r>
            <a:endParaRPr/>
          </a:p>
          <a:p>
            <a:pPr marL="457200" lvl="0" indent="-311150" algn="l" rtl="0">
              <a:lnSpc>
                <a:spcPct val="115000"/>
              </a:lnSpc>
              <a:spcBef>
                <a:spcPts val="0"/>
              </a:spcBef>
              <a:spcAft>
                <a:spcPts val="0"/>
              </a:spcAft>
              <a:buSzPts val="1300"/>
              <a:buChar char="●"/>
            </a:pPr>
            <a:r>
              <a:rPr lang="nl-BE"/>
              <a:t>Watervaldenken, ‘hoge’ en ‘lage’ richtingen…</a:t>
            </a:r>
            <a:endParaRPr/>
          </a:p>
          <a:p>
            <a:pPr marL="457200" lvl="0" indent="-311150" algn="l" rtl="0">
              <a:lnSpc>
                <a:spcPct val="115000"/>
              </a:lnSpc>
              <a:spcBef>
                <a:spcPts val="0"/>
              </a:spcBef>
              <a:spcAft>
                <a:spcPts val="0"/>
              </a:spcAft>
              <a:buSzPts val="1300"/>
              <a:buChar char="●"/>
            </a:pPr>
            <a:r>
              <a:rPr lang="nl-BE"/>
              <a:t>Schoolbetrokkenheid, gevoelens van futuliteit</a:t>
            </a:r>
            <a:endParaRPr/>
          </a:p>
          <a:p>
            <a:pPr marL="457200" lvl="0" indent="-311150" algn="l" rtl="0">
              <a:lnSpc>
                <a:spcPct val="115000"/>
              </a:lnSpc>
              <a:spcBef>
                <a:spcPts val="0"/>
              </a:spcBef>
              <a:spcAft>
                <a:spcPts val="0"/>
              </a:spcAft>
              <a:buSzPts val="1300"/>
              <a:buChar char="●"/>
            </a:pPr>
            <a:r>
              <a:rPr lang="nl-BE"/>
              <a:t>Bronnen: ouders en leerkracht 6</a:t>
            </a:r>
            <a:r>
              <a:rPr lang="nl-BE" baseline="30000"/>
              <a:t>de</a:t>
            </a:r>
            <a:r>
              <a:rPr lang="nl-BE"/>
              <a:t> </a:t>
            </a:r>
            <a:endParaRPr/>
          </a:p>
          <a:p>
            <a:pPr marL="146050" lvl="0" indent="0" algn="l" rtl="0">
              <a:lnSpc>
                <a:spcPct val="115000"/>
              </a:lnSpc>
              <a:spcBef>
                <a:spcPts val="0"/>
              </a:spcBef>
              <a:spcAft>
                <a:spcPts val="0"/>
              </a:spcAft>
              <a:buSzPts val="1300"/>
              <a:buNone/>
            </a:pPr>
            <a:endParaRPr/>
          </a:p>
        </p:txBody>
      </p:sp>
      <p:sp>
        <p:nvSpPr>
          <p:cNvPr id="96" name="Google Shape;96;p7"/>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97" name="Google Shape;97;p7"/>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Leerlingen</a:t>
            </a:r>
            <a:endParaRPr sz="2000" b="0" i="0" u="none" strike="noStrike" cap="none">
              <a:solidFill>
                <a:schemeClr val="lt1"/>
              </a:solidFill>
              <a:latin typeface="Merriweather"/>
              <a:ea typeface="Merriweather"/>
              <a:cs typeface="Merriweather"/>
              <a:sym typeface="Merriweather"/>
            </a:endParaRPr>
          </a:p>
        </p:txBody>
      </p:sp>
      <p:sp>
        <p:nvSpPr>
          <p:cNvPr id="98" name="Google Shape;98;p7"/>
          <p:cNvSpPr/>
          <p:nvPr/>
        </p:nvSpPr>
        <p:spPr>
          <a:xfrm>
            <a:off x="1970313" y="1922710"/>
            <a:ext cx="3325256" cy="1374343"/>
          </a:xfrm>
          <a:prstGeom prst="wedgeEllipseCallout">
            <a:avLst>
              <a:gd name="adj1" fmla="val -54082"/>
              <a:gd name="adj2" fmla="val 5537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‘Eerst beroeps, dan technische, dan moderne, dan Latijn. Zo zeiden ze dat op school. Waarom Latijn moeilijker is dan moderne? Omdat wij allemaal niet zo heel goed zijn in wiskunde’. (Murat)</a:t>
            </a:r>
            <a:endParaRPr sz="1100" b="0" i="0" u="none" strike="noStrike" cap="none">
              <a:solidFill>
                <a:schemeClr val="dk1"/>
              </a:solidFill>
              <a:latin typeface="Arial"/>
              <a:ea typeface="Arial"/>
              <a:cs typeface="Arial"/>
              <a:sym typeface="Arial"/>
            </a:endParaRPr>
          </a:p>
        </p:txBody>
      </p:sp>
      <p:sp>
        <p:nvSpPr>
          <p:cNvPr id="99" name="Google Shape;99;p7"/>
          <p:cNvSpPr/>
          <p:nvPr/>
        </p:nvSpPr>
        <p:spPr>
          <a:xfrm>
            <a:off x="5751429" y="1857983"/>
            <a:ext cx="3325256" cy="1374343"/>
          </a:xfrm>
          <a:prstGeom prst="wedgeEllipseCallout">
            <a:avLst>
              <a:gd name="adj1" fmla="val 31033"/>
              <a:gd name="adj2" fmla="val 81779"/>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‘Ik begin met het ‘hoogste’ en dan kan ik nog altijd ‘zakken’ wanneer het minder goed gaat’. (Magali)</a:t>
            </a:r>
            <a:endParaRPr sz="1100" b="0" i="0" u="none" strike="noStrike" cap="none">
              <a:solidFill>
                <a:schemeClr val="dk1"/>
              </a:solidFill>
              <a:latin typeface="Arial"/>
              <a:ea typeface="Arial"/>
              <a:cs typeface="Arial"/>
              <a:sym typeface="Arial"/>
            </a:endParaRPr>
          </a:p>
        </p:txBody>
      </p:sp>
      <p:sp>
        <p:nvSpPr>
          <p:cNvPr id="100" name="Google Shape;100;p7"/>
          <p:cNvSpPr/>
          <p:nvPr/>
        </p:nvSpPr>
        <p:spPr>
          <a:xfrm>
            <a:off x="4088801" y="3225182"/>
            <a:ext cx="3325256" cy="1374343"/>
          </a:xfrm>
          <a:prstGeom prst="wedgeEllipseCallout">
            <a:avLst>
              <a:gd name="adj1" fmla="val -33567"/>
              <a:gd name="adj2" fmla="val 76403"/>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‘Mijn papa wou dat ik naar school x ging omdat de lat daar hoger ligt, daar moet je meer zelfstandig zijn. Hij had daar ook gezeten maar heeft het niet kunnen volhouden. Daarom ben ik er toch een beetje bang voor’. (Meryem)</a:t>
            </a:r>
            <a:endParaRPr sz="11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txBox="1">
            <a:spLocks noGrp="1"/>
          </p:cNvSpPr>
          <p:nvPr>
            <p:ph type="body" idx="1"/>
          </p:nvPr>
        </p:nvSpPr>
        <p:spPr>
          <a:xfrm>
            <a:off x="4485347" y="279252"/>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Elke ouder is betrokken en wil het goed doen</a:t>
            </a:r>
            <a:endParaRPr/>
          </a:p>
          <a:p>
            <a:pPr marL="457200" lvl="0" indent="-311150" algn="l" rtl="0">
              <a:lnSpc>
                <a:spcPct val="115000"/>
              </a:lnSpc>
              <a:spcBef>
                <a:spcPts val="0"/>
              </a:spcBef>
              <a:spcAft>
                <a:spcPts val="0"/>
              </a:spcAft>
              <a:buSzPts val="1300"/>
              <a:buChar char="●"/>
            </a:pPr>
            <a:r>
              <a:rPr lang="nl-BE"/>
              <a:t>Structuur SO is vrij complex</a:t>
            </a:r>
            <a:endParaRPr/>
          </a:p>
          <a:p>
            <a:pPr marL="457200" lvl="0" indent="-311150" algn="l" rtl="0">
              <a:lnSpc>
                <a:spcPct val="115000"/>
              </a:lnSpc>
              <a:spcBef>
                <a:spcPts val="0"/>
              </a:spcBef>
              <a:spcAft>
                <a:spcPts val="0"/>
              </a:spcAft>
              <a:buSzPts val="1300"/>
              <a:buChar char="●"/>
            </a:pPr>
            <a:r>
              <a:rPr lang="nl-BE"/>
              <a:t>Het kind kiest binnen de ‘veilige plaats’</a:t>
            </a:r>
            <a:endParaRPr/>
          </a:p>
          <a:p>
            <a:pPr marL="457200" lvl="0" indent="-311150" algn="l" rtl="0">
              <a:lnSpc>
                <a:spcPct val="115000"/>
              </a:lnSpc>
              <a:spcBef>
                <a:spcPts val="0"/>
              </a:spcBef>
              <a:spcAft>
                <a:spcPts val="0"/>
              </a:spcAft>
              <a:buSzPts val="1300"/>
              <a:buChar char="●"/>
            </a:pPr>
            <a:r>
              <a:rPr lang="nl-BE"/>
              <a:t>Invloed van sociale en culturele bagage van ouders</a:t>
            </a:r>
            <a:endParaRPr/>
          </a:p>
          <a:p>
            <a:pPr marL="457200" lvl="0" indent="-311150" algn="l" rtl="0">
              <a:lnSpc>
                <a:spcPct val="115000"/>
              </a:lnSpc>
              <a:spcBef>
                <a:spcPts val="0"/>
              </a:spcBef>
              <a:spcAft>
                <a:spcPts val="0"/>
              </a:spcAft>
              <a:buSzPts val="1300"/>
              <a:buChar char="●"/>
            </a:pPr>
            <a:r>
              <a:rPr lang="nl-BE"/>
              <a:t>Verschillende ouders, verschillende verwachtingen van BaO</a:t>
            </a:r>
            <a:endParaRPr/>
          </a:p>
        </p:txBody>
      </p:sp>
      <p:sp>
        <p:nvSpPr>
          <p:cNvPr id="106" name="Google Shape;106;p8"/>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107" name="Google Shape;107;p8"/>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Ouders</a:t>
            </a:r>
            <a:endParaRPr sz="2000" b="0" i="0" u="none" strike="noStrike" cap="none">
              <a:solidFill>
                <a:schemeClr val="lt1"/>
              </a:solidFill>
              <a:latin typeface="Merriweather"/>
              <a:ea typeface="Merriweather"/>
              <a:cs typeface="Merriweather"/>
              <a:sym typeface="Merriweather"/>
            </a:endParaRPr>
          </a:p>
        </p:txBody>
      </p:sp>
      <p:sp>
        <p:nvSpPr>
          <p:cNvPr id="108" name="Google Shape;108;p8"/>
          <p:cNvSpPr/>
          <p:nvPr/>
        </p:nvSpPr>
        <p:spPr>
          <a:xfrm>
            <a:off x="2001982" y="1928729"/>
            <a:ext cx="3463307" cy="1416814"/>
          </a:xfrm>
          <a:prstGeom prst="wedgeEllipseCallout">
            <a:avLst>
              <a:gd name="adj1" fmla="val -54082"/>
              <a:gd name="adj2" fmla="val 5537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‘Waarom zeg ik dat ik niet van hier ben? Het systeem van hier is anders. Voor mij is dat moeilijk. Ik kan niet weten naar welke school…? Ik kan dat niet, echt waar (…). ASO, wat betekent dat? Ik weet dat niet!’. (ouder)</a:t>
            </a:r>
            <a:endParaRPr sz="1100" b="0" i="0" u="none" strike="noStrike" cap="none">
              <a:solidFill>
                <a:schemeClr val="dk1"/>
              </a:solidFill>
              <a:latin typeface="Arial"/>
              <a:ea typeface="Arial"/>
              <a:cs typeface="Arial"/>
              <a:sym typeface="Arial"/>
            </a:endParaRPr>
          </a:p>
        </p:txBody>
      </p:sp>
      <p:sp>
        <p:nvSpPr>
          <p:cNvPr id="109" name="Google Shape;109;p8"/>
          <p:cNvSpPr/>
          <p:nvPr/>
        </p:nvSpPr>
        <p:spPr>
          <a:xfrm>
            <a:off x="3986254" y="3303072"/>
            <a:ext cx="3900631" cy="1653782"/>
          </a:xfrm>
          <a:prstGeom prst="wedgeEllipseCallout">
            <a:avLst>
              <a:gd name="adj1" fmla="val -66955"/>
              <a:gd name="adj2" fmla="val 45406"/>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‘Ja, veel ouders die Belg zijn, krijgen gewoon meer informatie, die hebben die info gewoon. Wij hebben er heel weinig waardoor we niet echt een keuze kunnen maken. Natuurlijk kijk ik op een website en dan zie je de school, de richting, maar de meest betrouwbare info is wat je van andere ouders kunt krijgen’. (Andrea)</a:t>
            </a:r>
            <a:endParaRPr sz="1100" b="0" i="0" u="none" strike="noStrike" cap="none">
              <a:solidFill>
                <a:schemeClr val="dk1"/>
              </a:solidFill>
              <a:latin typeface="Arial"/>
              <a:ea typeface="Arial"/>
              <a:cs typeface="Arial"/>
              <a:sym typeface="Arial"/>
            </a:endParaRPr>
          </a:p>
        </p:txBody>
      </p:sp>
      <p:sp>
        <p:nvSpPr>
          <p:cNvPr id="110" name="Google Shape;110;p8"/>
          <p:cNvSpPr/>
          <p:nvPr/>
        </p:nvSpPr>
        <p:spPr>
          <a:xfrm>
            <a:off x="6053776" y="2021159"/>
            <a:ext cx="3065093" cy="1135289"/>
          </a:xfrm>
          <a:prstGeom prst="wedgeEllipseCallout">
            <a:avLst>
              <a:gd name="adj1" fmla="val 31033"/>
              <a:gd name="adj2" fmla="val 81779"/>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‘Er is een infoavond, maar ik kan niet gaan, want het is om 7 uur ‘s avonds en om 8 uur vertrek ik naar mijn werk’. (Abdel)</a:t>
            </a:r>
            <a:endParaRPr sz="11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body" idx="1"/>
          </p:nvPr>
        </p:nvSpPr>
        <p:spPr>
          <a:xfrm>
            <a:off x="4592887" y="369307"/>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Voelen grote betrokkenheid en verantwoordelijkheid</a:t>
            </a:r>
            <a:endParaRPr/>
          </a:p>
          <a:p>
            <a:pPr marL="457200" lvl="0" indent="-311150" algn="l" rtl="0">
              <a:lnSpc>
                <a:spcPct val="115000"/>
              </a:lnSpc>
              <a:spcBef>
                <a:spcPts val="0"/>
              </a:spcBef>
              <a:spcAft>
                <a:spcPts val="0"/>
              </a:spcAft>
              <a:buSzPts val="1300"/>
              <a:buChar char="●"/>
            </a:pPr>
            <a:r>
              <a:rPr lang="nl-BE"/>
              <a:t>Breed gamma aan argumenten voor een advies</a:t>
            </a:r>
            <a:endParaRPr/>
          </a:p>
          <a:p>
            <a:pPr marL="457200" lvl="0" indent="-311150" algn="l" rtl="0">
              <a:lnSpc>
                <a:spcPct val="115000"/>
              </a:lnSpc>
              <a:spcBef>
                <a:spcPts val="0"/>
              </a:spcBef>
              <a:spcAft>
                <a:spcPts val="0"/>
              </a:spcAft>
              <a:buSzPts val="1300"/>
              <a:buChar char="●"/>
            </a:pPr>
            <a:r>
              <a:rPr lang="nl-BE"/>
              <a:t>Impact advies is beperkt</a:t>
            </a:r>
            <a:endParaRPr/>
          </a:p>
          <a:p>
            <a:pPr marL="457200" lvl="0" indent="-311150" algn="l" rtl="0">
              <a:lnSpc>
                <a:spcPct val="115000"/>
              </a:lnSpc>
              <a:spcBef>
                <a:spcPts val="0"/>
              </a:spcBef>
              <a:spcAft>
                <a:spcPts val="0"/>
              </a:spcAft>
              <a:buSzPts val="1300"/>
              <a:buChar char="●"/>
            </a:pPr>
            <a:r>
              <a:rPr lang="nl-BE"/>
              <a:t>Leerkrachten missen ondersteuning</a:t>
            </a:r>
            <a:endParaRPr/>
          </a:p>
          <a:p>
            <a:pPr marL="457200" lvl="0" indent="-311150" algn="l" rtl="0">
              <a:lnSpc>
                <a:spcPct val="115000"/>
              </a:lnSpc>
              <a:spcBef>
                <a:spcPts val="0"/>
              </a:spcBef>
              <a:spcAft>
                <a:spcPts val="0"/>
              </a:spcAft>
              <a:buSzPts val="1300"/>
              <a:buChar char="●"/>
            </a:pPr>
            <a:r>
              <a:rPr lang="nl-BE"/>
              <a:t>Advies is afhankelijk van leerkracht en school</a:t>
            </a:r>
            <a:endParaRPr/>
          </a:p>
          <a:p>
            <a:pPr marL="146050" lvl="0" indent="0" algn="l" rtl="0">
              <a:lnSpc>
                <a:spcPct val="115000"/>
              </a:lnSpc>
              <a:spcBef>
                <a:spcPts val="0"/>
              </a:spcBef>
              <a:spcAft>
                <a:spcPts val="0"/>
              </a:spcAft>
              <a:buSzPts val="1300"/>
              <a:buNone/>
            </a:pPr>
            <a:endParaRPr/>
          </a:p>
          <a:p>
            <a:pPr marL="146050" lvl="0" indent="0" algn="l" rtl="0">
              <a:lnSpc>
                <a:spcPct val="115000"/>
              </a:lnSpc>
              <a:spcBef>
                <a:spcPts val="0"/>
              </a:spcBef>
              <a:spcAft>
                <a:spcPts val="0"/>
              </a:spcAft>
              <a:buSzPts val="1300"/>
              <a:buNone/>
            </a:pPr>
            <a:endParaRPr/>
          </a:p>
        </p:txBody>
      </p:sp>
      <p:sp>
        <p:nvSpPr>
          <p:cNvPr id="116" name="Google Shape;116;p9"/>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117" name="Google Shape;117;p9"/>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Leerkrachten</a:t>
            </a:r>
            <a:endParaRPr sz="2000" b="0" i="0" u="none" strike="noStrike" cap="none">
              <a:solidFill>
                <a:schemeClr val="lt1"/>
              </a:solidFill>
              <a:latin typeface="Merriweather"/>
              <a:ea typeface="Merriweather"/>
              <a:cs typeface="Merriweather"/>
              <a:sym typeface="Merriweather"/>
            </a:endParaRPr>
          </a:p>
        </p:txBody>
      </p:sp>
      <p:sp>
        <p:nvSpPr>
          <p:cNvPr id="118" name="Google Shape;118;p9"/>
          <p:cNvSpPr/>
          <p:nvPr/>
        </p:nvSpPr>
        <p:spPr>
          <a:xfrm>
            <a:off x="1591398" y="1914875"/>
            <a:ext cx="6380018" cy="1416814"/>
          </a:xfrm>
          <a:prstGeom prst="wedgeEllipseCallout">
            <a:avLst>
              <a:gd name="adj1" fmla="val -54082"/>
              <a:gd name="adj2" fmla="val 55377"/>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‘In het SO wordt er veel huiswerk gegeven, de leerstof wordt moeilijker. Als we voor een kind zeggen: ‘we geven hem de kans om naar 1A te gaan om vervolgens naar TSO door teschuiven’, als hij thuis totaal geen ondersteuning zal krijgen en in het BaO al moet krabben; ja, dan gaat het kind wegzakken en schoolmoe worden, en deat willen we vermijden (…). (Pascale)</a:t>
            </a:r>
            <a:endParaRPr sz="1100" b="0" i="0" u="none" strike="noStrike" cap="none">
              <a:solidFill>
                <a:schemeClr val="dk1"/>
              </a:solidFill>
              <a:latin typeface="Arial"/>
              <a:ea typeface="Arial"/>
              <a:cs typeface="Arial"/>
              <a:sym typeface="Arial"/>
            </a:endParaRPr>
          </a:p>
        </p:txBody>
      </p:sp>
      <p:sp>
        <p:nvSpPr>
          <p:cNvPr id="119" name="Google Shape;119;p9"/>
          <p:cNvSpPr/>
          <p:nvPr/>
        </p:nvSpPr>
        <p:spPr>
          <a:xfrm>
            <a:off x="4821079" y="3331689"/>
            <a:ext cx="4069940" cy="1653782"/>
          </a:xfrm>
          <a:prstGeom prst="wedgeEllipseCallout">
            <a:avLst>
              <a:gd name="adj1" fmla="val 38743"/>
              <a:gd name="adj2" fmla="val -62664"/>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nl-BE" sz="1100" b="0" i="0" u="none" strike="noStrike" cap="none">
                <a:solidFill>
                  <a:schemeClr val="dk1"/>
                </a:solidFill>
                <a:latin typeface="Arial"/>
                <a:ea typeface="Arial"/>
                <a:cs typeface="Arial"/>
                <a:sym typeface="Arial"/>
              </a:rPr>
              <a:t>‘Ik plaats het schoolrapport bovenaan, dat is voor mij het belangrijkste. Dan de interesses van de leerlingen, wat ze graag willen doen en worden. Ook hun talenten. Want het is niet omdat ze iets graag zouden doen, dat ze daar ook goed in zijn. Verder kijk ik naar de werkhouding en hoe het kind leert’. (Maarten)</a:t>
            </a:r>
            <a:endParaRPr sz="1100" b="0" i="0" u="none" strike="noStrike" cap="none">
              <a:solidFill>
                <a:schemeClr val="dk1"/>
              </a:solidFill>
              <a:latin typeface="Arial"/>
              <a:ea typeface="Arial"/>
              <a:cs typeface="Arial"/>
              <a:sym typeface="Arial"/>
            </a:endParaRPr>
          </a:p>
        </p:txBody>
      </p:sp>
      <p:pic>
        <p:nvPicPr>
          <p:cNvPr id="120" name="Google Shape;120;p9"/>
          <p:cNvPicPr preferRelativeResize="0"/>
          <p:nvPr/>
        </p:nvPicPr>
        <p:blipFill rotWithShape="1">
          <a:blip r:embed="rId3">
            <a:alphaModFix/>
          </a:blip>
          <a:srcRect/>
          <a:stretch/>
        </p:blipFill>
        <p:spPr>
          <a:xfrm>
            <a:off x="96546" y="4581953"/>
            <a:ext cx="3603048" cy="53649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0"/>
          <p:cNvSpPr txBox="1">
            <a:spLocks noGrp="1"/>
          </p:cNvSpPr>
          <p:nvPr>
            <p:ph type="body" idx="1"/>
          </p:nvPr>
        </p:nvSpPr>
        <p:spPr>
          <a:xfrm>
            <a:off x="4644675" y="500925"/>
            <a:ext cx="4166400" cy="40986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Char char="●"/>
            </a:pPr>
            <a:r>
              <a:rPr lang="nl-BE"/>
              <a:t>Focus op praktijkervaringen</a:t>
            </a:r>
            <a:endParaRPr/>
          </a:p>
          <a:p>
            <a:pPr marL="457200" lvl="0" indent="-311150" algn="l" rtl="0">
              <a:lnSpc>
                <a:spcPct val="115000"/>
              </a:lnSpc>
              <a:spcBef>
                <a:spcPts val="0"/>
              </a:spcBef>
              <a:spcAft>
                <a:spcPts val="0"/>
              </a:spcAft>
              <a:buSzPts val="1300"/>
              <a:buChar char="●"/>
            </a:pPr>
            <a:r>
              <a:rPr lang="nl-BE"/>
              <a:t>Coach leerlingen in studie- en schoolkeuze</a:t>
            </a:r>
            <a:endParaRPr/>
          </a:p>
          <a:p>
            <a:pPr marL="457200" lvl="0" indent="-311150" algn="l" rtl="0">
              <a:lnSpc>
                <a:spcPct val="115000"/>
              </a:lnSpc>
              <a:spcBef>
                <a:spcPts val="0"/>
              </a:spcBef>
              <a:spcAft>
                <a:spcPts val="0"/>
              </a:spcAft>
              <a:buSzPts val="1300"/>
              <a:buChar char="●"/>
            </a:pPr>
            <a:r>
              <a:rPr lang="nl-BE"/>
              <a:t>Informeer leerlingen en ouders over SO</a:t>
            </a:r>
            <a:endParaRPr/>
          </a:p>
          <a:p>
            <a:pPr marL="457200" lvl="0" indent="-311150" algn="l" rtl="0">
              <a:lnSpc>
                <a:spcPct val="115000"/>
              </a:lnSpc>
              <a:spcBef>
                <a:spcPts val="0"/>
              </a:spcBef>
              <a:spcAft>
                <a:spcPts val="0"/>
              </a:spcAft>
              <a:buSzPts val="1300"/>
              <a:buChar char="●"/>
            </a:pPr>
            <a:r>
              <a:rPr lang="nl-BE"/>
              <a:t>Samen met ouders</a:t>
            </a:r>
            <a:endParaRPr/>
          </a:p>
          <a:p>
            <a:pPr marL="457200" lvl="0" indent="-311150" algn="l" rtl="0">
              <a:lnSpc>
                <a:spcPct val="115000"/>
              </a:lnSpc>
              <a:spcBef>
                <a:spcPts val="0"/>
              </a:spcBef>
              <a:spcAft>
                <a:spcPts val="0"/>
              </a:spcAft>
              <a:buSzPts val="1300"/>
              <a:buChar char="●"/>
            </a:pPr>
            <a:r>
              <a:rPr lang="nl-BE"/>
              <a:t>Belang van schoolcultuur en visie</a:t>
            </a:r>
            <a:endParaRPr/>
          </a:p>
          <a:p>
            <a:pPr marL="457200" lvl="0" indent="-311150" algn="l" rtl="0">
              <a:lnSpc>
                <a:spcPct val="115000"/>
              </a:lnSpc>
              <a:spcBef>
                <a:spcPts val="0"/>
              </a:spcBef>
              <a:spcAft>
                <a:spcPts val="0"/>
              </a:spcAft>
              <a:buSzPts val="1300"/>
              <a:buChar char="●"/>
            </a:pPr>
            <a:r>
              <a:rPr lang="nl-BE"/>
              <a:t>Studie- en schoolkeuze als resultaat van gedeeld proces over jaren heen</a:t>
            </a:r>
            <a:endParaRPr/>
          </a:p>
        </p:txBody>
      </p:sp>
      <p:sp>
        <p:nvSpPr>
          <p:cNvPr id="126" name="Google Shape;126;p10"/>
          <p:cNvSpPr txBox="1">
            <a:spLocks noGrp="1"/>
          </p:cNvSpPr>
          <p:nvPr>
            <p:ph type="title"/>
          </p:nvPr>
        </p:nvSpPr>
        <p:spPr>
          <a:xfrm>
            <a:off x="311725" y="500925"/>
            <a:ext cx="3706500" cy="250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None/>
            </a:pPr>
            <a:r>
              <a:rPr lang="nl-BE"/>
              <a:t>Overgang BaO – SO</a:t>
            </a:r>
            <a:br>
              <a:rPr lang="nl-BE"/>
            </a:br>
            <a:r>
              <a:rPr lang="nl-BE"/>
              <a:t/>
            </a:r>
            <a:br>
              <a:rPr lang="nl-BE"/>
            </a:br>
            <a:r>
              <a:rPr lang="nl-BE" sz="2000"/>
              <a:t>inzichten vanuit onderzoek Transbaso</a:t>
            </a:r>
            <a:endParaRPr sz="2000"/>
          </a:p>
        </p:txBody>
      </p:sp>
      <p:sp>
        <p:nvSpPr>
          <p:cNvPr id="127" name="Google Shape;127;p10"/>
          <p:cNvSpPr txBox="1"/>
          <p:nvPr/>
        </p:nvSpPr>
        <p:spPr>
          <a:xfrm>
            <a:off x="1898070" y="4122624"/>
            <a:ext cx="2348347" cy="9538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Merriweather"/>
              <a:buNone/>
            </a:pPr>
            <a:r>
              <a:rPr lang="nl-BE" sz="2000" b="0" i="0" u="none" strike="noStrike" cap="none">
                <a:solidFill>
                  <a:schemeClr val="lt1"/>
                </a:solidFill>
                <a:latin typeface="Merriweather"/>
                <a:ea typeface="Merriweather"/>
                <a:cs typeface="Merriweather"/>
                <a:sym typeface="Merriweather"/>
              </a:rPr>
              <a:t>Wat werkt? </a:t>
            </a:r>
            <a:endParaRPr sz="2000" b="0" i="0" u="none" strike="noStrike" cap="none">
              <a:solidFill>
                <a:schemeClr val="lt1"/>
              </a:solidFill>
              <a:latin typeface="Merriweather"/>
              <a:ea typeface="Merriweather"/>
              <a:cs typeface="Merriweather"/>
              <a:sym typeface="Merriweather"/>
            </a:endParaRPr>
          </a:p>
        </p:txBody>
      </p:sp>
      <p:sp>
        <p:nvSpPr>
          <p:cNvPr id="128" name="Google Shape;128;p10"/>
          <p:cNvSpPr/>
          <p:nvPr/>
        </p:nvSpPr>
        <p:spPr>
          <a:xfrm>
            <a:off x="4475018" y="4599525"/>
            <a:ext cx="466898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nl-BE" sz="1100" b="0" i="0" u="none" strike="noStrike" cap="none">
                <a:solidFill>
                  <a:srgbClr val="000000"/>
                </a:solidFill>
                <a:latin typeface="Arial"/>
                <a:ea typeface="Arial"/>
                <a:cs typeface="Arial"/>
                <a:sym typeface="Arial"/>
              </a:rPr>
              <a:t>http://pro.vanbasisnaarsecundair.be/tools/gelijkspel-plug-play-studiedag</a:t>
            </a:r>
            <a:endParaRPr sz="1400" b="0" i="0" u="none" strike="noStrike" cap="none">
              <a:solidFill>
                <a:srgbClr val="000000"/>
              </a:solidFill>
              <a:latin typeface="Arial"/>
              <a:ea typeface="Arial"/>
              <a:cs typeface="Arial"/>
              <a:sym typeface="Arial"/>
            </a:endParaRPr>
          </a:p>
        </p:txBody>
      </p:sp>
      <p:pic>
        <p:nvPicPr>
          <p:cNvPr id="129" name="Google Shape;129;p10"/>
          <p:cNvPicPr preferRelativeResize="0"/>
          <p:nvPr/>
        </p:nvPicPr>
        <p:blipFill rotWithShape="1">
          <a:blip r:embed="rId3">
            <a:alphaModFix/>
          </a:blip>
          <a:srcRect l="11146" t="19768" r="38723" b="33492"/>
          <a:stretch/>
        </p:blipFill>
        <p:spPr>
          <a:xfrm>
            <a:off x="4821380" y="2550225"/>
            <a:ext cx="3539837" cy="185651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1220</Words>
  <Application>Microsoft Office PowerPoint</Application>
  <PresentationFormat>Diavoorstelling (16:9)</PresentationFormat>
  <Paragraphs>161</Paragraphs>
  <Slides>16</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Roboto</vt:lpstr>
      <vt:lpstr>Arial</vt:lpstr>
      <vt:lpstr>Merriweather</vt:lpstr>
      <vt:lpstr>Paradigm</vt:lpstr>
      <vt:lpstr>Overgang BaO – SO  inzichten vanuit onderzoek Transbaso</vt:lpstr>
      <vt:lpstr>Waarom?   </vt:lpstr>
      <vt:lpstr>Overgang BaO – SO  inzichten vanuit onderzoek Transbaso   </vt:lpstr>
      <vt:lpstr>Overgang BaO – SO  inzichten vanuit onderzoek Transbaso</vt:lpstr>
      <vt:lpstr>Overgang BaO – SO  inzichten vanuit onderzoek Transbaso</vt:lpstr>
      <vt:lpstr>Overgang BaO – SO  inzichten vanuit onderzoek Transbaso</vt:lpstr>
      <vt:lpstr>Overgang BaO – SO  inzichten vanuit onderzoek Transbaso</vt:lpstr>
      <vt:lpstr>Overgang BaO – SO  inzichten vanuit onderzoek Transbaso</vt:lpstr>
      <vt:lpstr>Overgang BaO – SO  inzichten vanuit onderzoek Transbaso</vt:lpstr>
      <vt:lpstr>Overgang BaO – SO  inzichten vanuit onderzoek Transbaso</vt:lpstr>
      <vt:lpstr>Maar… </vt:lpstr>
      <vt:lpstr>De modernisering in een notendop</vt:lpstr>
      <vt:lpstr>De modernisering in een notendop</vt:lpstr>
      <vt:lpstr>De modernisering in een notendop</vt:lpstr>
      <vt:lpstr>De modernisering in een notendop</vt:lpstr>
      <vt:lpstr>Tot slot…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Overgang BaO – SO  inzichten vanuit onderzoek Transbaso</dc:title>
  <dc:creator>Katrijn De Groote</dc:creator>
  <cp:lastModifiedBy>Katrijn De Groote</cp:lastModifiedBy>
  <cp:revision>9</cp:revision>
  <dcterms:modified xsi:type="dcterms:W3CDTF">2019-09-16T19:58:44Z</dcterms:modified>
</cp:coreProperties>
</file>