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1094" r:id="rId2"/>
    <p:sldId id="1242" r:id="rId3"/>
    <p:sldId id="1233" r:id="rId4"/>
    <p:sldId id="1245" r:id="rId5"/>
    <p:sldId id="1282" r:id="rId6"/>
    <p:sldId id="1254" r:id="rId7"/>
    <p:sldId id="1256" r:id="rId8"/>
    <p:sldId id="1297" r:id="rId9"/>
    <p:sldId id="1289" r:id="rId10"/>
    <p:sldId id="1290" r:id="rId11"/>
    <p:sldId id="1291" r:id="rId12"/>
    <p:sldId id="1293" r:id="rId13"/>
    <p:sldId id="1294" r:id="rId14"/>
    <p:sldId id="1295" r:id="rId15"/>
    <p:sldId id="1286" r:id="rId16"/>
    <p:sldId id="1287" r:id="rId17"/>
    <p:sldId id="1285" r:id="rId18"/>
    <p:sldId id="1288" r:id="rId19"/>
    <p:sldId id="1292" r:id="rId20"/>
  </p:sldIdLst>
  <p:sldSz cx="9144000" cy="5143500" type="screen16x9"/>
  <p:notesSz cx="6858000" cy="9144000"/>
  <p:defaultTextStyle>
    <a:lvl1pPr defTabSz="309555">
      <a:lnSpc>
        <a:spcPct val="110000"/>
      </a:lnSpc>
      <a:defRPr sz="1500">
        <a:solidFill>
          <a:srgbClr val="323232"/>
        </a:solidFill>
        <a:latin typeface="+mn-lt"/>
        <a:ea typeface="+mn-ea"/>
        <a:cs typeface="+mn-cs"/>
        <a:sym typeface="Helvetica Neue Light"/>
      </a:defRPr>
    </a:lvl1pPr>
    <a:lvl2pPr indent="85723" defTabSz="309555">
      <a:lnSpc>
        <a:spcPct val="110000"/>
      </a:lnSpc>
      <a:defRPr sz="1500">
        <a:solidFill>
          <a:srgbClr val="323232"/>
        </a:solidFill>
        <a:latin typeface="+mn-lt"/>
        <a:ea typeface="+mn-ea"/>
        <a:cs typeface="+mn-cs"/>
        <a:sym typeface="Helvetica Neue Light"/>
      </a:defRPr>
    </a:lvl2pPr>
    <a:lvl3pPr indent="171446" defTabSz="309555">
      <a:lnSpc>
        <a:spcPct val="110000"/>
      </a:lnSpc>
      <a:defRPr sz="1500">
        <a:solidFill>
          <a:srgbClr val="323232"/>
        </a:solidFill>
        <a:latin typeface="+mn-lt"/>
        <a:ea typeface="+mn-ea"/>
        <a:cs typeface="+mn-cs"/>
        <a:sym typeface="Helvetica Neue Light"/>
      </a:defRPr>
    </a:lvl3pPr>
    <a:lvl4pPr indent="257169" defTabSz="309555">
      <a:lnSpc>
        <a:spcPct val="110000"/>
      </a:lnSpc>
      <a:defRPr sz="1500">
        <a:solidFill>
          <a:srgbClr val="323232"/>
        </a:solidFill>
        <a:latin typeface="+mn-lt"/>
        <a:ea typeface="+mn-ea"/>
        <a:cs typeface="+mn-cs"/>
        <a:sym typeface="Helvetica Neue Light"/>
      </a:defRPr>
    </a:lvl4pPr>
    <a:lvl5pPr indent="342891" defTabSz="309555">
      <a:lnSpc>
        <a:spcPct val="110000"/>
      </a:lnSpc>
      <a:defRPr sz="1500">
        <a:solidFill>
          <a:srgbClr val="323232"/>
        </a:solidFill>
        <a:latin typeface="+mn-lt"/>
        <a:ea typeface="+mn-ea"/>
        <a:cs typeface="+mn-cs"/>
        <a:sym typeface="Helvetica Neue Light"/>
      </a:defRPr>
    </a:lvl5pPr>
    <a:lvl6pPr indent="428614" defTabSz="309555">
      <a:lnSpc>
        <a:spcPct val="110000"/>
      </a:lnSpc>
      <a:defRPr sz="1500">
        <a:solidFill>
          <a:srgbClr val="323232"/>
        </a:solidFill>
        <a:latin typeface="+mn-lt"/>
        <a:ea typeface="+mn-ea"/>
        <a:cs typeface="+mn-cs"/>
        <a:sym typeface="Helvetica Neue Light"/>
      </a:defRPr>
    </a:lvl6pPr>
    <a:lvl7pPr indent="514337" defTabSz="309555">
      <a:lnSpc>
        <a:spcPct val="110000"/>
      </a:lnSpc>
      <a:defRPr sz="1500">
        <a:solidFill>
          <a:srgbClr val="323232"/>
        </a:solidFill>
        <a:latin typeface="+mn-lt"/>
        <a:ea typeface="+mn-ea"/>
        <a:cs typeface="+mn-cs"/>
        <a:sym typeface="Helvetica Neue Light"/>
      </a:defRPr>
    </a:lvl7pPr>
    <a:lvl8pPr indent="600060" defTabSz="309555">
      <a:lnSpc>
        <a:spcPct val="110000"/>
      </a:lnSpc>
      <a:defRPr sz="1500">
        <a:solidFill>
          <a:srgbClr val="323232"/>
        </a:solidFill>
        <a:latin typeface="+mn-lt"/>
        <a:ea typeface="+mn-ea"/>
        <a:cs typeface="+mn-cs"/>
        <a:sym typeface="Helvetica Neue Light"/>
      </a:defRPr>
    </a:lvl8pPr>
    <a:lvl9pPr indent="685783" defTabSz="309555">
      <a:lnSpc>
        <a:spcPct val="110000"/>
      </a:lnSpc>
      <a:defRPr sz="1500">
        <a:solidFill>
          <a:srgbClr val="323232"/>
        </a:solidFill>
        <a:latin typeface="+mn-lt"/>
        <a:ea typeface="+mn-ea"/>
        <a:cs typeface="+mn-cs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1568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8" autoAdjust="0"/>
    <p:restoredTop sz="86213" autoAdjust="0"/>
  </p:normalViewPr>
  <p:slideViewPr>
    <p:cSldViewPr snapToGrid="0" snapToObjects="1">
      <p:cViewPr varScale="1">
        <p:scale>
          <a:sx n="105" d="100"/>
          <a:sy n="105" d="100"/>
        </p:scale>
        <p:origin x="1584" y="184"/>
      </p:cViewPr>
      <p:guideLst>
        <p:guide orient="horz" pos="1568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3CCF9-9E47-874C-B72A-E157E9336FD4}" type="datetime1">
              <a:rPr lang="en-US" smtClean="0"/>
              <a:t>9/27/20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EB80F-6354-FA43-825D-F326479F0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554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CB635-A870-3E40-861B-923911DAF079}" type="datetime1">
              <a:rPr lang="en-US" smtClean="0"/>
              <a:t>9/27/20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8F6AC-B957-5741-B147-9D092B7F8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097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71446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71446" algn="l" defTabSz="171446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42891" algn="l" defTabSz="171446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14337" algn="l" defTabSz="171446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685783" algn="l" defTabSz="171446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857229" algn="l" defTabSz="171446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028674" algn="l" defTabSz="171446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200120" algn="l" defTabSz="171446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371566" algn="l" defTabSz="171446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5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F6AC-B957-5741-B147-9D092B7F89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55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F6AC-B957-5741-B147-9D092B7F89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04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F6AC-B957-5741-B147-9D092B7F89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84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F6AC-B957-5741-B147-9D092B7F89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61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F6AC-B957-5741-B147-9D092B7F89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17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F6AC-B957-5741-B147-9D092B7F89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53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8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F6AC-B957-5741-B147-9D092B7F89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7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F6AC-B957-5741-B147-9D092B7F89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27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5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F6AC-B957-5741-B147-9D092B7F89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52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lnSpc>
                <a:spcPct val="100000"/>
              </a:lnSpc>
              <a:buNone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F6AC-B957-5741-B147-9D092B7F89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858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F6AC-B957-5741-B147-9D092B7F89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7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F6AC-B957-5741-B147-9D092B7F89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45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F8F6AC-B957-5741-B147-9D092B7F89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23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48D4C8-E537-4142-A6C0-A63731C7836D}"/>
              </a:ext>
            </a:extLst>
          </p:cNvPr>
          <p:cNvSpPr txBox="1"/>
          <p:nvPr userDrawn="1"/>
        </p:nvSpPr>
        <p:spPr>
          <a:xfrm>
            <a:off x="3425371" y="4871631"/>
            <a:ext cx="2192908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Copyright © Applied AI Institute 2020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56017C-C959-4241-861F-DF62505CBF38}"/>
              </a:ext>
            </a:extLst>
          </p:cNvPr>
          <p:cNvSpPr txBox="1"/>
          <p:nvPr userDrawn="1"/>
        </p:nvSpPr>
        <p:spPr>
          <a:xfrm>
            <a:off x="319258" y="251746"/>
            <a:ext cx="820194" cy="472758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79622"/>
                      <a:gd name="connsiteY0" fmla="*/ 0 h 369333"/>
                      <a:gd name="connsiteX1" fmla="*/ 333015 w 679622"/>
                      <a:gd name="connsiteY1" fmla="*/ 0 h 369333"/>
                      <a:gd name="connsiteX2" fmla="*/ 679622 w 679622"/>
                      <a:gd name="connsiteY2" fmla="*/ 0 h 369333"/>
                      <a:gd name="connsiteX3" fmla="*/ 679622 w 679622"/>
                      <a:gd name="connsiteY3" fmla="*/ 369333 h 369333"/>
                      <a:gd name="connsiteX4" fmla="*/ 339811 w 679622"/>
                      <a:gd name="connsiteY4" fmla="*/ 369333 h 369333"/>
                      <a:gd name="connsiteX5" fmla="*/ 0 w 679622"/>
                      <a:gd name="connsiteY5" fmla="*/ 369333 h 369333"/>
                      <a:gd name="connsiteX6" fmla="*/ 0 w 679622"/>
                      <a:gd name="connsiteY6" fmla="*/ 0 h 369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9622" h="369333" extrusionOk="0">
                        <a:moveTo>
                          <a:pt x="0" y="0"/>
                        </a:moveTo>
                        <a:cubicBezTo>
                          <a:pt x="95459" y="-37107"/>
                          <a:pt x="243231" y="22784"/>
                          <a:pt x="333015" y="0"/>
                        </a:cubicBezTo>
                        <a:cubicBezTo>
                          <a:pt x="422800" y="-22784"/>
                          <a:pt x="562077" y="14911"/>
                          <a:pt x="679622" y="0"/>
                        </a:cubicBezTo>
                        <a:cubicBezTo>
                          <a:pt x="716777" y="74833"/>
                          <a:pt x="653085" y="268613"/>
                          <a:pt x="679622" y="369333"/>
                        </a:cubicBezTo>
                        <a:cubicBezTo>
                          <a:pt x="600227" y="382124"/>
                          <a:pt x="436746" y="332555"/>
                          <a:pt x="339811" y="369333"/>
                        </a:cubicBezTo>
                        <a:cubicBezTo>
                          <a:pt x="242876" y="406111"/>
                          <a:pt x="149178" y="342396"/>
                          <a:pt x="0" y="369333"/>
                        </a:cubicBezTo>
                        <a:cubicBezTo>
                          <a:pt x="-14015" y="220301"/>
                          <a:pt x="5145" y="961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erculanum" panose="02000505000000020004" pitchFamily="2" charset="77"/>
              </a:rPr>
              <a:t>AAII</a:t>
            </a:r>
          </a:p>
        </p:txBody>
      </p:sp>
    </p:spTree>
    <p:extLst>
      <p:ext uri="{BB962C8B-B14F-4D97-AF65-F5344CB8AC3E}">
        <p14:creationId xmlns:p14="http://schemas.microsoft.com/office/powerpoint/2010/main" val="27702369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265521" y="741888"/>
            <a:ext cx="8700059" cy="0"/>
          </a:xfrm>
          <a:prstGeom prst="line">
            <a:avLst/>
          </a:prstGeom>
          <a:noFill/>
          <a:ln w="76200" cap="flat" cmpd="sng">
            <a:solidFill>
              <a:schemeClr val="tx2">
                <a:lumMod val="60000"/>
                <a:lumOff val="4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276563" y="0"/>
            <a:ext cx="8389938" cy="700631"/>
          </a:xfrm>
          <a:prstGeom prst="rect">
            <a:avLst/>
          </a:prstGeom>
        </p:spPr>
        <p:txBody>
          <a:bodyPr vert="horz" lIns="34289" tIns="17145" rIns="34289" bIns="17145" anchor="ctr"/>
          <a:lstStyle>
            <a:lvl1pPr marL="0" indent="0">
              <a:buNone/>
              <a:defRPr sz="2400" b="0" i="0" baseline="0">
                <a:solidFill>
                  <a:schemeClr val="tx2"/>
                </a:solidFill>
                <a:latin typeface="Calibri Light"/>
                <a:cs typeface="Calibri Ligh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77031" y="1404938"/>
            <a:ext cx="8389938" cy="3444875"/>
          </a:xfrm>
          <a:prstGeom prst="rect">
            <a:avLst/>
          </a:prstGeom>
        </p:spPr>
        <p:txBody>
          <a:bodyPr vert="horz" lIns="34289" tIns="17145" rIns="34289" bIns="17145"/>
          <a:lstStyle>
            <a:lvl1pPr marL="0" indent="0">
              <a:buFont typeface="+mj-lt"/>
              <a:buNone/>
              <a:defRPr sz="1800" b="0" i="0">
                <a:solidFill>
                  <a:schemeClr val="tx2"/>
                </a:solidFill>
                <a:latin typeface="Calibri Light"/>
                <a:cs typeface="Calibri Light"/>
              </a:defRPr>
            </a:lvl1pPr>
            <a:lvl2pPr>
              <a:defRPr b="0" i="0" baseline="0">
                <a:solidFill>
                  <a:schemeClr val="tx2"/>
                </a:solidFill>
                <a:latin typeface="Calibri Light"/>
                <a:cs typeface="Calibri Light"/>
              </a:defRPr>
            </a:lvl2pPr>
            <a:lvl3pPr>
              <a:defRPr b="0" i="0" baseline="0">
                <a:solidFill>
                  <a:schemeClr val="tx2"/>
                </a:solidFill>
                <a:latin typeface="Calibri Light"/>
                <a:cs typeface="Calibri Light"/>
              </a:defRPr>
            </a:lvl3pPr>
            <a:lvl4pPr>
              <a:defRPr b="0" i="0" baseline="0">
                <a:solidFill>
                  <a:schemeClr val="tx2"/>
                </a:solidFill>
                <a:latin typeface="Calibri Light"/>
                <a:cs typeface="Calibri Light"/>
              </a:defRPr>
            </a:lvl4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F7D72-7393-6E4C-978C-87C6B191DAB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792C88-5BD0-1C4B-B310-961DE5C14ED2}"/>
              </a:ext>
            </a:extLst>
          </p:cNvPr>
          <p:cNvSpPr txBox="1"/>
          <p:nvPr userDrawn="1"/>
        </p:nvSpPr>
        <p:spPr>
          <a:xfrm>
            <a:off x="265521" y="132171"/>
            <a:ext cx="820194" cy="472758"/>
          </a:xfrm>
          <a:prstGeom prst="rect">
            <a:avLst/>
          </a:prstGeom>
          <a:noFill/>
          <a:ln w="76200">
            <a:solidFill>
              <a:schemeClr val="tx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79622"/>
                      <a:gd name="connsiteY0" fmla="*/ 0 h 369333"/>
                      <a:gd name="connsiteX1" fmla="*/ 333015 w 679622"/>
                      <a:gd name="connsiteY1" fmla="*/ 0 h 369333"/>
                      <a:gd name="connsiteX2" fmla="*/ 679622 w 679622"/>
                      <a:gd name="connsiteY2" fmla="*/ 0 h 369333"/>
                      <a:gd name="connsiteX3" fmla="*/ 679622 w 679622"/>
                      <a:gd name="connsiteY3" fmla="*/ 369333 h 369333"/>
                      <a:gd name="connsiteX4" fmla="*/ 339811 w 679622"/>
                      <a:gd name="connsiteY4" fmla="*/ 369333 h 369333"/>
                      <a:gd name="connsiteX5" fmla="*/ 0 w 679622"/>
                      <a:gd name="connsiteY5" fmla="*/ 369333 h 369333"/>
                      <a:gd name="connsiteX6" fmla="*/ 0 w 679622"/>
                      <a:gd name="connsiteY6" fmla="*/ 0 h 369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79622" h="369333" extrusionOk="0">
                        <a:moveTo>
                          <a:pt x="0" y="0"/>
                        </a:moveTo>
                        <a:cubicBezTo>
                          <a:pt x="95459" y="-37107"/>
                          <a:pt x="243231" y="22784"/>
                          <a:pt x="333015" y="0"/>
                        </a:cubicBezTo>
                        <a:cubicBezTo>
                          <a:pt x="422800" y="-22784"/>
                          <a:pt x="562077" y="14911"/>
                          <a:pt x="679622" y="0"/>
                        </a:cubicBezTo>
                        <a:cubicBezTo>
                          <a:pt x="716777" y="74833"/>
                          <a:pt x="653085" y="268613"/>
                          <a:pt x="679622" y="369333"/>
                        </a:cubicBezTo>
                        <a:cubicBezTo>
                          <a:pt x="600227" y="382124"/>
                          <a:pt x="436746" y="332555"/>
                          <a:pt x="339811" y="369333"/>
                        </a:cubicBezTo>
                        <a:cubicBezTo>
                          <a:pt x="242876" y="406111"/>
                          <a:pt x="149178" y="342396"/>
                          <a:pt x="0" y="369333"/>
                        </a:cubicBezTo>
                        <a:cubicBezTo>
                          <a:pt x="-14015" y="220301"/>
                          <a:pt x="5145" y="9611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Herculanum" panose="02000505000000020004" pitchFamily="2" charset="77"/>
              </a:rPr>
              <a:t>AAII</a:t>
            </a:r>
          </a:p>
        </p:txBody>
      </p:sp>
    </p:spTree>
    <p:extLst>
      <p:ext uri="{BB962C8B-B14F-4D97-AF65-F5344CB8AC3E}">
        <p14:creationId xmlns:p14="http://schemas.microsoft.com/office/powerpoint/2010/main" val="152258537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F7D72-7393-6E4C-978C-87C6B191DAB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ED112-B53D-CB41-8DF6-4C00EA1CCC4E}"/>
              </a:ext>
            </a:extLst>
          </p:cNvPr>
          <p:cNvSpPr txBox="1"/>
          <p:nvPr userDrawn="1"/>
        </p:nvSpPr>
        <p:spPr>
          <a:xfrm>
            <a:off x="3425371" y="4871631"/>
            <a:ext cx="2192908" cy="2718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Copyright © Applied AI Institute 2020</a:t>
            </a:r>
          </a:p>
        </p:txBody>
      </p:sp>
    </p:spTree>
    <p:extLst>
      <p:ext uri="{BB962C8B-B14F-4D97-AF65-F5344CB8AC3E}">
        <p14:creationId xmlns:p14="http://schemas.microsoft.com/office/powerpoint/2010/main" val="228544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ransition spd="med"/>
  <p:hf hdr="0" ftr="0" dt="0"/>
  <p:txStyles>
    <p:titleStyle>
      <a:lvl1pPr defTabSz="309555" eaLnBrk="1" hangingPunct="1">
        <a:defRPr sz="2300">
          <a:solidFill>
            <a:srgbClr val="414141"/>
          </a:solidFill>
          <a:latin typeface="+mn-lt"/>
          <a:ea typeface="+mn-ea"/>
          <a:cs typeface="+mn-cs"/>
          <a:sym typeface="Helvetica Neue Light"/>
        </a:defRPr>
      </a:lvl1pPr>
      <a:lvl2pPr indent="85723" defTabSz="309555" eaLnBrk="1" hangingPunct="1">
        <a:defRPr sz="2300">
          <a:solidFill>
            <a:srgbClr val="414141"/>
          </a:solidFill>
          <a:latin typeface="+mn-lt"/>
          <a:ea typeface="+mn-ea"/>
          <a:cs typeface="+mn-cs"/>
          <a:sym typeface="Helvetica Neue Light"/>
        </a:defRPr>
      </a:lvl2pPr>
      <a:lvl3pPr indent="171446" defTabSz="309555" eaLnBrk="1" hangingPunct="1">
        <a:defRPr sz="2300">
          <a:solidFill>
            <a:srgbClr val="414141"/>
          </a:solidFill>
          <a:latin typeface="+mn-lt"/>
          <a:ea typeface="+mn-ea"/>
          <a:cs typeface="+mn-cs"/>
          <a:sym typeface="Helvetica Neue Light"/>
        </a:defRPr>
      </a:lvl3pPr>
      <a:lvl4pPr indent="257169" defTabSz="309555" eaLnBrk="1" hangingPunct="1">
        <a:defRPr sz="2300">
          <a:solidFill>
            <a:srgbClr val="414141"/>
          </a:solidFill>
          <a:latin typeface="+mn-lt"/>
          <a:ea typeface="+mn-ea"/>
          <a:cs typeface="+mn-cs"/>
          <a:sym typeface="Helvetica Neue Light"/>
        </a:defRPr>
      </a:lvl4pPr>
      <a:lvl5pPr indent="342891" defTabSz="309555" eaLnBrk="1" hangingPunct="1">
        <a:defRPr sz="2300">
          <a:solidFill>
            <a:srgbClr val="414141"/>
          </a:solidFill>
          <a:latin typeface="+mn-lt"/>
          <a:ea typeface="+mn-ea"/>
          <a:cs typeface="+mn-cs"/>
          <a:sym typeface="Helvetica Neue Light"/>
        </a:defRPr>
      </a:lvl5pPr>
      <a:lvl6pPr indent="428614" defTabSz="309555" eaLnBrk="1" hangingPunct="1">
        <a:defRPr sz="2300">
          <a:solidFill>
            <a:srgbClr val="414141"/>
          </a:solidFill>
          <a:latin typeface="+mn-lt"/>
          <a:ea typeface="+mn-ea"/>
          <a:cs typeface="+mn-cs"/>
          <a:sym typeface="Helvetica Neue Light"/>
        </a:defRPr>
      </a:lvl6pPr>
      <a:lvl7pPr indent="514337" defTabSz="309555" eaLnBrk="1" hangingPunct="1">
        <a:defRPr sz="2300">
          <a:solidFill>
            <a:srgbClr val="414141"/>
          </a:solidFill>
          <a:latin typeface="+mn-lt"/>
          <a:ea typeface="+mn-ea"/>
          <a:cs typeface="+mn-cs"/>
          <a:sym typeface="Helvetica Neue Light"/>
        </a:defRPr>
      </a:lvl7pPr>
      <a:lvl8pPr indent="600060" defTabSz="309555" eaLnBrk="1" hangingPunct="1">
        <a:defRPr sz="2300">
          <a:solidFill>
            <a:srgbClr val="414141"/>
          </a:solidFill>
          <a:latin typeface="+mn-lt"/>
          <a:ea typeface="+mn-ea"/>
          <a:cs typeface="+mn-cs"/>
          <a:sym typeface="Helvetica Neue Light"/>
        </a:defRPr>
      </a:lvl8pPr>
      <a:lvl9pPr indent="685783" defTabSz="309555" eaLnBrk="1" hangingPunct="1">
        <a:defRPr sz="2300">
          <a:solidFill>
            <a:srgbClr val="414141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marL="183168" indent="-183168" defTabSz="309555" eaLnBrk="1" hangingPunct="1">
        <a:lnSpc>
          <a:spcPct val="110000"/>
        </a:lnSpc>
        <a:buSzPct val="75000"/>
        <a:buChar char="•"/>
        <a:defRPr sz="1500">
          <a:solidFill>
            <a:srgbClr val="323232"/>
          </a:solidFill>
          <a:latin typeface="+mn-lt"/>
          <a:ea typeface="+mn-ea"/>
          <a:cs typeface="+mn-cs"/>
          <a:sym typeface="Helvetica Neue Light"/>
        </a:defRPr>
      </a:lvl1pPr>
      <a:lvl2pPr marL="421287" indent="-183168" defTabSz="309555" eaLnBrk="1" hangingPunct="1">
        <a:lnSpc>
          <a:spcPct val="110000"/>
        </a:lnSpc>
        <a:buSzPct val="75000"/>
        <a:buChar char="•"/>
        <a:defRPr sz="1500">
          <a:solidFill>
            <a:srgbClr val="323232"/>
          </a:solidFill>
          <a:latin typeface="+mn-lt"/>
          <a:ea typeface="+mn-ea"/>
          <a:cs typeface="+mn-cs"/>
          <a:sym typeface="Helvetica Neue Light"/>
        </a:defRPr>
      </a:lvl2pPr>
      <a:lvl3pPr marL="659406" indent="-183168" defTabSz="309555" eaLnBrk="1" hangingPunct="1">
        <a:lnSpc>
          <a:spcPct val="110000"/>
        </a:lnSpc>
        <a:buSzPct val="75000"/>
        <a:buChar char="•"/>
        <a:defRPr sz="1500">
          <a:solidFill>
            <a:srgbClr val="323232"/>
          </a:solidFill>
          <a:latin typeface="+mn-lt"/>
          <a:ea typeface="+mn-ea"/>
          <a:cs typeface="+mn-cs"/>
          <a:sym typeface="Helvetica Neue Light"/>
        </a:defRPr>
      </a:lvl3pPr>
      <a:lvl4pPr marL="897525" indent="-183168" defTabSz="309555" eaLnBrk="1" hangingPunct="1">
        <a:lnSpc>
          <a:spcPct val="110000"/>
        </a:lnSpc>
        <a:buSzPct val="75000"/>
        <a:buChar char="•"/>
        <a:defRPr sz="1500">
          <a:solidFill>
            <a:srgbClr val="323232"/>
          </a:solidFill>
          <a:latin typeface="+mn-lt"/>
          <a:ea typeface="+mn-ea"/>
          <a:cs typeface="+mn-cs"/>
          <a:sym typeface="Helvetica Neue Light"/>
        </a:defRPr>
      </a:lvl4pPr>
      <a:lvl5pPr marL="1135645" indent="-183168" defTabSz="309555" eaLnBrk="1" hangingPunct="1">
        <a:lnSpc>
          <a:spcPct val="110000"/>
        </a:lnSpc>
        <a:buSzPct val="75000"/>
        <a:buChar char="•"/>
        <a:defRPr sz="1500">
          <a:solidFill>
            <a:srgbClr val="323232"/>
          </a:solidFill>
          <a:latin typeface="+mn-lt"/>
          <a:ea typeface="+mn-ea"/>
          <a:cs typeface="+mn-cs"/>
          <a:sym typeface="Helvetica Neue Light"/>
        </a:defRPr>
      </a:lvl5pPr>
      <a:lvl6pPr marL="1373764" indent="-183168" defTabSz="309555" eaLnBrk="1" hangingPunct="1">
        <a:lnSpc>
          <a:spcPct val="110000"/>
        </a:lnSpc>
        <a:buSzPct val="75000"/>
        <a:buChar char="•"/>
        <a:defRPr sz="1500">
          <a:solidFill>
            <a:srgbClr val="323232"/>
          </a:solidFill>
          <a:latin typeface="+mn-lt"/>
          <a:ea typeface="+mn-ea"/>
          <a:cs typeface="+mn-cs"/>
          <a:sym typeface="Helvetica Neue Light"/>
        </a:defRPr>
      </a:lvl6pPr>
      <a:lvl7pPr marL="1611883" indent="-183168" defTabSz="309555" eaLnBrk="1" hangingPunct="1">
        <a:lnSpc>
          <a:spcPct val="110000"/>
        </a:lnSpc>
        <a:buSzPct val="75000"/>
        <a:buChar char="•"/>
        <a:defRPr sz="1500">
          <a:solidFill>
            <a:srgbClr val="323232"/>
          </a:solidFill>
          <a:latin typeface="+mn-lt"/>
          <a:ea typeface="+mn-ea"/>
          <a:cs typeface="+mn-cs"/>
          <a:sym typeface="Helvetica Neue Light"/>
        </a:defRPr>
      </a:lvl7pPr>
      <a:lvl8pPr marL="1850002" indent="-183168" defTabSz="309555" eaLnBrk="1" hangingPunct="1">
        <a:lnSpc>
          <a:spcPct val="110000"/>
        </a:lnSpc>
        <a:buSzPct val="75000"/>
        <a:buChar char="•"/>
        <a:defRPr sz="1500">
          <a:solidFill>
            <a:srgbClr val="323232"/>
          </a:solidFill>
          <a:latin typeface="+mn-lt"/>
          <a:ea typeface="+mn-ea"/>
          <a:cs typeface="+mn-cs"/>
          <a:sym typeface="Helvetica Neue Light"/>
        </a:defRPr>
      </a:lvl8pPr>
      <a:lvl9pPr marL="2088121" indent="-183168" defTabSz="309555" eaLnBrk="1" hangingPunct="1">
        <a:lnSpc>
          <a:spcPct val="110000"/>
        </a:lnSpc>
        <a:buSzPct val="75000"/>
        <a:buChar char="•"/>
        <a:defRPr sz="1500">
          <a:solidFill>
            <a:srgbClr val="323232"/>
          </a:solidFill>
          <a:latin typeface="+mn-lt"/>
          <a:ea typeface="+mn-ea"/>
          <a:cs typeface="+mn-cs"/>
          <a:sym typeface="Helvetica Neue Light"/>
        </a:defRPr>
      </a:lvl9pPr>
    </p:bodyStyle>
    <p:otherStyle>
      <a:lvl1pPr algn="ctr" defTabSz="309555" eaLnBrk="1" hangingPunct="1">
        <a:defRPr sz="6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85723" algn="ctr" defTabSz="309555" eaLnBrk="1" hangingPunct="1">
        <a:defRPr sz="6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171446" algn="ctr" defTabSz="309555" eaLnBrk="1" hangingPunct="1">
        <a:defRPr sz="6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257169" algn="ctr" defTabSz="309555" eaLnBrk="1" hangingPunct="1">
        <a:defRPr sz="6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342891" algn="ctr" defTabSz="309555" eaLnBrk="1" hangingPunct="1">
        <a:defRPr sz="6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428614" algn="ctr" defTabSz="309555" eaLnBrk="1" hangingPunct="1">
        <a:defRPr sz="6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514337" algn="ctr" defTabSz="309555" eaLnBrk="1" hangingPunct="1">
        <a:defRPr sz="6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600060" algn="ctr" defTabSz="309555" eaLnBrk="1" hangingPunct="1">
        <a:defRPr sz="6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685783" algn="ctr" defTabSz="309555" eaLnBrk="1" hangingPunct="1">
        <a:defRPr sz="6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hyperlink" Target="http://www.imdb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rouplens.org/datasets/movielens/" TargetMode="External"/><Relationship Id="rId2" Type="http://schemas.openxmlformats.org/officeDocument/2006/relationships/hyperlink" Target="https://doi.org/10.1145/282787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atasets.imdbws.com/title.principals.tsv.gz" TargetMode="External"/><Relationship Id="rId3" Type="http://schemas.openxmlformats.org/officeDocument/2006/relationships/hyperlink" Target="https://datasets.imdbws.com/name.basics.tsv.gz" TargetMode="External"/><Relationship Id="rId7" Type="http://schemas.openxmlformats.org/officeDocument/2006/relationships/hyperlink" Target="https://datasets.imdbws.com/title.episode.tsv.gz" TargetMode="External"/><Relationship Id="rId2" Type="http://schemas.openxmlformats.org/officeDocument/2006/relationships/hyperlink" Target="http://www.imdb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sets.imdbws.com/title.crew.tsv.gz" TargetMode="External"/><Relationship Id="rId11" Type="http://schemas.openxmlformats.org/officeDocument/2006/relationships/hyperlink" Target="mailto:imdb-licensing@imdb.com?subject=Data%20licensing%20inquiry%20via%20developer.imdb.com" TargetMode="External"/><Relationship Id="rId5" Type="http://schemas.openxmlformats.org/officeDocument/2006/relationships/hyperlink" Target="https://datasets.imdbws.com/title.basics.tsv.gz" TargetMode="External"/><Relationship Id="rId10" Type="http://schemas.openxmlformats.org/officeDocument/2006/relationships/hyperlink" Target="http://www.imdb.com/interfaces/" TargetMode="External"/><Relationship Id="rId4" Type="http://schemas.openxmlformats.org/officeDocument/2006/relationships/hyperlink" Target="https://datasets.imdbws.com/title.akas.tsv.gz" TargetMode="External"/><Relationship Id="rId9" Type="http://schemas.openxmlformats.org/officeDocument/2006/relationships/hyperlink" Target="https://datasets.imdbws.com/title.ratings.tsv.gz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ggle.com/tmdb/tmdb-movie-metadata?select=tmdb_5000_movies.csv" TargetMode="External"/><Relationship Id="rId2" Type="http://schemas.openxmlformats.org/officeDocument/2006/relationships/hyperlink" Target="https://www.kaggle.com/tmdb/tmdb-movie-metadata?select=tmdb_5000_credits.csv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30787" y="946375"/>
            <a:ext cx="4900710" cy="270149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Rapid prototyping to build Knowledge Graph solution </a:t>
            </a:r>
            <a:br>
              <a:rPr lang="en-US" dirty="0"/>
            </a:br>
            <a:r>
              <a:rPr lang="en-US" dirty="0"/>
              <a:t>using </a:t>
            </a:r>
            <a:r>
              <a:rPr lang="en-US" dirty="0" err="1"/>
              <a:t>TigerGraph</a:t>
            </a:r>
            <a:br>
              <a:rPr lang="en-US" dirty="0"/>
            </a:br>
            <a:r>
              <a:rPr lang="en-US" sz="1400" dirty="0"/>
              <a:t>Lecture 2 of Knowledge Graph AI Series</a:t>
            </a:r>
            <a:br>
              <a:rPr lang="en-US" sz="1400" dirty="0"/>
            </a:br>
            <a:br>
              <a:rPr lang="en-US" sz="1400" dirty="0"/>
            </a:br>
            <a:br>
              <a:rPr lang="en-US" sz="1400" dirty="0"/>
            </a:br>
            <a:r>
              <a:rPr lang="en-US" sz="4400" dirty="0"/>
              <a:t>Homework </a:t>
            </a:r>
            <a:br>
              <a:rPr lang="en-US" sz="4400" dirty="0"/>
            </a:br>
            <a:r>
              <a:rPr lang="en-US" sz="4400" dirty="0"/>
              <a:t>Assignment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" name="Picture 5" descr="A person holding a sign&#10;&#10;Description automatically generated">
            <a:extLst>
              <a:ext uri="{FF2B5EF4-FFF2-40B4-BE49-F238E27FC236}">
                <a16:creationId xmlns:a16="http://schemas.microsoft.com/office/drawing/2014/main" id="{9E2A2982-FC30-3A43-922B-9FB9CDA6E4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91" y="861134"/>
            <a:ext cx="3856429" cy="25717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 w="76200">
            <a:noFill/>
          </a:ln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A33DADB6-C401-1D4E-A5CF-DC11DB08B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B5A564-B445-2F43-BA1E-B2D7AAC51660}"/>
              </a:ext>
            </a:extLst>
          </p:cNvPr>
          <p:cNvSpPr txBox="1"/>
          <p:nvPr/>
        </p:nvSpPr>
        <p:spPr>
          <a:xfrm>
            <a:off x="4569205" y="3583566"/>
            <a:ext cx="1223129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r" defTabSz="8255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Name:</a:t>
            </a:r>
          </a:p>
          <a:p>
            <a:pPr marL="0" marR="0" indent="0" algn="r" defTabSz="8255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Email: </a:t>
            </a:r>
          </a:p>
          <a:p>
            <a:pPr marL="0" marR="0" indent="0" algn="r" defTabSz="8255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/>
              <a:t>Date: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70321B-A419-984E-BE9C-7B37C09AFA55}"/>
              </a:ext>
            </a:extLst>
          </p:cNvPr>
          <p:cNvSpPr txBox="1"/>
          <p:nvPr/>
        </p:nvSpPr>
        <p:spPr>
          <a:xfrm>
            <a:off x="5792334" y="3577911"/>
            <a:ext cx="2924774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highlight>
                  <a:srgbClr val="FFFF00"/>
                </a:highlight>
              </a:rPr>
              <a:t>&lt;Enter your Full Name&gt;:</a:t>
            </a:r>
          </a:p>
          <a:p>
            <a:pPr marL="0" marR="0" indent="0" algn="l" defTabSz="8255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highlight>
                  <a:srgbClr val="FFFF00"/>
                </a:highlight>
              </a:rPr>
              <a:t>&lt;Enter your Email&gt;</a:t>
            </a:r>
          </a:p>
          <a:p>
            <a:pPr marL="0" marR="0" indent="0" algn="l" defTabSz="8255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highlight>
                  <a:srgbClr val="FFFF00"/>
                </a:highlight>
              </a:rPr>
              <a:t>&lt;Enter Test Date&gt;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7E7F8B-1AE0-9342-93C3-92EFDC2C3939}"/>
              </a:ext>
            </a:extLst>
          </p:cNvPr>
          <p:cNvSpPr/>
          <p:nvPr/>
        </p:nvSpPr>
        <p:spPr>
          <a:xfrm>
            <a:off x="4864608" y="3518125"/>
            <a:ext cx="4048605" cy="1322099"/>
          </a:xfrm>
          <a:prstGeom prst="rect">
            <a:avLst/>
          </a:prstGeom>
          <a:noFill/>
          <a:ln w="38100" cap="flat">
            <a:solidFill>
              <a:srgbClr val="045C97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6363633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38500" y="101600"/>
            <a:ext cx="8807708" cy="620553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4. Modeling Graph Queries – Elastic Knowledge Graph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4F7A0C8-E170-4648-8E5B-F67896B60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586093"/>
              </p:ext>
            </p:extLst>
          </p:nvPr>
        </p:nvGraphicFramePr>
        <p:xfrm>
          <a:off x="168148" y="1459614"/>
          <a:ext cx="8807707" cy="31009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7185">
                  <a:extLst>
                    <a:ext uri="{9D8B030D-6E8A-4147-A177-3AD203B41FA5}">
                      <a16:colId xmlns:a16="http://schemas.microsoft.com/office/drawing/2014/main" val="440233143"/>
                    </a:ext>
                  </a:extLst>
                </a:gridCol>
                <a:gridCol w="2143563">
                  <a:extLst>
                    <a:ext uri="{9D8B030D-6E8A-4147-A177-3AD203B41FA5}">
                      <a16:colId xmlns:a16="http://schemas.microsoft.com/office/drawing/2014/main" val="3473906553"/>
                    </a:ext>
                  </a:extLst>
                </a:gridCol>
                <a:gridCol w="6156959">
                  <a:extLst>
                    <a:ext uri="{9D8B030D-6E8A-4147-A177-3AD203B41FA5}">
                      <a16:colId xmlns:a16="http://schemas.microsoft.com/office/drawing/2014/main" val="316959785"/>
                    </a:ext>
                  </a:extLst>
                </a:gridCol>
              </a:tblGrid>
              <a:tr h="22149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>
                    <a:solidFill>
                      <a:srgbClr val="045C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Task</a:t>
                      </a:r>
                    </a:p>
                  </a:txBody>
                  <a:tcPr>
                    <a:solidFill>
                      <a:srgbClr val="045C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Instructions</a:t>
                      </a:r>
                    </a:p>
                  </a:txBody>
                  <a:tcPr>
                    <a:solidFill>
                      <a:srgbClr val="045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337666"/>
                  </a:ext>
                </a:extLst>
              </a:tr>
              <a:tr h="199348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Update schema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No change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711889"/>
                  </a:ext>
                </a:extLst>
              </a:tr>
              <a:tr h="332247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Data mapping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Load </a:t>
                      </a:r>
                      <a:r>
                        <a:rPr lang="en-US" sz="1400" dirty="0" err="1"/>
                        <a:t>tmdb_overview_keywords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>
                          <a:latin typeface="+mn-lt"/>
                        </a:rPr>
                        <a:t>data file  and map them to keyword vertices and </a:t>
                      </a:r>
                      <a:r>
                        <a:rPr lang="en-US" sz="1400" dirty="0" err="1">
                          <a:latin typeface="+mn-lt"/>
                        </a:rPr>
                        <a:t>TMDb</a:t>
                      </a:r>
                      <a:r>
                        <a:rPr lang="en-US" sz="1400" dirty="0">
                          <a:latin typeface="+mn-lt"/>
                        </a:rPr>
                        <a:t>-keyword edge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48522"/>
                  </a:ext>
                </a:extLst>
              </a:tr>
              <a:tr h="34981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Load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309555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Delete and reload data into the updated schema and mapping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86542"/>
                  </a:ext>
                </a:extLst>
              </a:tr>
              <a:tr h="465146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Explore Graph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Explore graph to find all movies which have keyword “Penguin”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957554"/>
                  </a:ext>
                </a:extLst>
              </a:tr>
              <a:tr h="332247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Elastic Queries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/>
                        <a:t>EQ1: Write a query to find all movies associated with Penguin in its name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/>
                        <a:t>EQ2: Write a query to find all movies associated with Penguin in its </a:t>
                      </a:r>
                      <a:r>
                        <a:rPr lang="en-US" sz="1400" dirty="0" err="1"/>
                        <a:t>TMDb</a:t>
                      </a:r>
                      <a:r>
                        <a:rPr lang="en-US" sz="1400" dirty="0"/>
                        <a:t> movie overview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/>
                        <a:t>EQ3: Write a query to find all movies associated with Penguin or Penguins in its name or movie 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66856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DCFE3D4-A6A8-6741-ABD5-82C47FA222B9}"/>
              </a:ext>
            </a:extLst>
          </p:cNvPr>
          <p:cNvSpPr/>
          <p:nvPr/>
        </p:nvSpPr>
        <p:spPr>
          <a:xfrm>
            <a:off x="256033" y="816930"/>
            <a:ext cx="8719820" cy="547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highlight>
                  <a:srgbClr val="FFFF00"/>
                </a:highlight>
              </a:rPr>
              <a:t>&lt;complete tasks listed in table below and </a:t>
            </a:r>
          </a:p>
          <a:p>
            <a:r>
              <a:rPr lang="en-US" sz="1400" b="1" dirty="0">
                <a:highlight>
                  <a:srgbClr val="FFFF00"/>
                </a:highlight>
              </a:rPr>
              <a:t>document following elastic queries using the query template defined previously  &gt;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258239"/>
      </p:ext>
    </p:extLst>
  </p:cSld>
  <p:clrMapOvr>
    <a:masterClrMapping/>
  </p:clrMapOvr>
  <p:transition spd="med" advTm="83718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38500" y="101600"/>
            <a:ext cx="8807708" cy="620553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4. Modeling Graph Queries – Higher Level Knowledge Graph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4F7A0C8-E170-4648-8E5B-F67896B60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144343"/>
              </p:ext>
            </p:extLst>
          </p:nvPr>
        </p:nvGraphicFramePr>
        <p:xfrm>
          <a:off x="336293" y="1356615"/>
          <a:ext cx="8807707" cy="33947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7185">
                  <a:extLst>
                    <a:ext uri="{9D8B030D-6E8A-4147-A177-3AD203B41FA5}">
                      <a16:colId xmlns:a16="http://schemas.microsoft.com/office/drawing/2014/main" val="440233143"/>
                    </a:ext>
                  </a:extLst>
                </a:gridCol>
                <a:gridCol w="2143563">
                  <a:extLst>
                    <a:ext uri="{9D8B030D-6E8A-4147-A177-3AD203B41FA5}">
                      <a16:colId xmlns:a16="http://schemas.microsoft.com/office/drawing/2014/main" val="3473906553"/>
                    </a:ext>
                  </a:extLst>
                </a:gridCol>
                <a:gridCol w="6156959">
                  <a:extLst>
                    <a:ext uri="{9D8B030D-6E8A-4147-A177-3AD203B41FA5}">
                      <a16:colId xmlns:a16="http://schemas.microsoft.com/office/drawing/2014/main" val="316959785"/>
                    </a:ext>
                  </a:extLst>
                </a:gridCol>
              </a:tblGrid>
              <a:tr h="22149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>
                    <a:solidFill>
                      <a:srgbClr val="045C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Task</a:t>
                      </a:r>
                    </a:p>
                  </a:txBody>
                  <a:tcPr>
                    <a:solidFill>
                      <a:srgbClr val="045C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Instructions</a:t>
                      </a:r>
                    </a:p>
                  </a:txBody>
                  <a:tcPr>
                    <a:solidFill>
                      <a:srgbClr val="045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337666"/>
                  </a:ext>
                </a:extLst>
              </a:tr>
              <a:tr h="199348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Update schema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Update </a:t>
                      </a:r>
                      <a:r>
                        <a:rPr lang="en-US" sz="1400" dirty="0" err="1"/>
                        <a:t>MovieRecommendation</a:t>
                      </a:r>
                      <a:r>
                        <a:rPr lang="en-US" sz="1400" dirty="0"/>
                        <a:t> schema to include vertices for artist and associated edge entry to connect artist to IMDb.  Also add concept vertices for living being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711889"/>
                  </a:ext>
                </a:extLst>
              </a:tr>
              <a:tr h="332247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Data mapping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+mn-lt"/>
                        </a:rPr>
                        <a:t>Load data files and map them to vertices and edges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48522"/>
                  </a:ext>
                </a:extLst>
              </a:tr>
              <a:tr h="34981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Load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309555" eaLnBrk="1" hangingPunct="1"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Delete and reload data into the updated schema and mapping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86542"/>
                  </a:ext>
                </a:extLst>
              </a:tr>
              <a:tr h="465146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Explore Graph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Explore graph to find all movies which are connected with concept “penguin”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957554"/>
                  </a:ext>
                </a:extLst>
              </a:tr>
              <a:tr h="332247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Higher Level Queries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/>
                        <a:t>HQ1: Write a query to find all movies associated with concept bird  in its name or movie description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/>
                        <a:t>HQ2: Find an action movie from 1990s which is also a Science Fiction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/>
                        <a:t>HQ3: How similar are the genres?  Can you compute the overlap across the three sets?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668566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F593280-C7CF-3346-A45E-7847D4EAAF3C}"/>
              </a:ext>
            </a:extLst>
          </p:cNvPr>
          <p:cNvSpPr/>
          <p:nvPr/>
        </p:nvSpPr>
        <p:spPr>
          <a:xfrm>
            <a:off x="256033" y="816930"/>
            <a:ext cx="8719820" cy="547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highlight>
                  <a:srgbClr val="FFFF00"/>
                </a:highlight>
              </a:rPr>
              <a:t>&lt;complete tasks listed in table below and </a:t>
            </a:r>
          </a:p>
          <a:p>
            <a:r>
              <a:rPr lang="en-US" sz="1400" b="1" dirty="0">
                <a:highlight>
                  <a:srgbClr val="FFFF00"/>
                </a:highlight>
              </a:rPr>
              <a:t>document following higher level queries using the query template defined previously  &gt;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9708856"/>
      </p:ext>
    </p:extLst>
  </p:cSld>
  <p:clrMapOvr>
    <a:masterClrMapping/>
  </p:clrMapOvr>
  <p:transition spd="med" advTm="83718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4868CF-ADE2-4A4E-B5E6-A4CC1B7B5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5. Evaluation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B33CA-B839-D348-8B43-367A92C73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F7D72-7393-6E4C-978C-87C6B191DAB7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523D8-806B-4B4F-9AB6-82842510D5C5}"/>
              </a:ext>
            </a:extLst>
          </p:cNvPr>
          <p:cNvSpPr/>
          <p:nvPr/>
        </p:nvSpPr>
        <p:spPr>
          <a:xfrm>
            <a:off x="542861" y="1041985"/>
            <a:ext cx="7599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/>
              <a:t>Based on your experimentation, what did you learn and how you can improve your graph schema and queries in future.</a:t>
            </a:r>
          </a:p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highlight>
                  <a:srgbClr val="FFFF00"/>
                </a:highlight>
              </a:rPr>
              <a:t>&lt;List your response in space below&gt;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226941"/>
      </p:ext>
    </p:extLst>
  </p:cSld>
  <p:clrMapOvr>
    <a:masterClrMapping/>
  </p:clrMapOvr>
  <p:transition spd="med" advTm="132844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4868CF-ADE2-4A4E-B5E6-A4CC1B7B5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6. Deployment – Movie Media Platform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B33CA-B839-D348-8B43-367A92C73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F7D72-7393-6E4C-978C-87C6B191DAB7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0FAAC001-0E8D-454D-8150-F66B95571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010171"/>
              </p:ext>
            </p:extLst>
          </p:nvPr>
        </p:nvGraphicFramePr>
        <p:xfrm>
          <a:off x="4315970" y="1411475"/>
          <a:ext cx="4517134" cy="29027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6625">
                  <a:extLst>
                    <a:ext uri="{9D8B030D-6E8A-4147-A177-3AD203B41FA5}">
                      <a16:colId xmlns:a16="http://schemas.microsoft.com/office/drawing/2014/main" val="621217618"/>
                    </a:ext>
                  </a:extLst>
                </a:gridCol>
                <a:gridCol w="1597442">
                  <a:extLst>
                    <a:ext uri="{9D8B030D-6E8A-4147-A177-3AD203B41FA5}">
                      <a16:colId xmlns:a16="http://schemas.microsoft.com/office/drawing/2014/main" val="2508109634"/>
                    </a:ext>
                  </a:extLst>
                </a:gridCol>
                <a:gridCol w="1443067">
                  <a:extLst>
                    <a:ext uri="{9D8B030D-6E8A-4147-A177-3AD203B41FA5}">
                      <a16:colId xmlns:a16="http://schemas.microsoft.com/office/drawing/2014/main" val="3988383890"/>
                    </a:ext>
                  </a:extLst>
                </a:gridCol>
              </a:tblGrid>
              <a:tr h="604730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Application Components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Data Stores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Python Interface (Optional)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671279"/>
                  </a:ext>
                </a:extLst>
              </a:tr>
              <a:tr h="2297973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endParaRPr lang="en-US" sz="1200" dirty="0"/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9932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3E473F5-C0F7-6D4B-BC42-59246E143AD0}"/>
              </a:ext>
            </a:extLst>
          </p:cNvPr>
          <p:cNvSpPr/>
          <p:nvPr/>
        </p:nvSpPr>
        <p:spPr>
          <a:xfrm>
            <a:off x="164592" y="884889"/>
            <a:ext cx="4017264" cy="4109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highlight>
                  <a:srgbClr val="FFFF00"/>
                </a:highlight>
              </a:rPr>
              <a:t>&lt;Provide Solution Overview picture using Solution Integration section as Reference&gt;</a:t>
            </a:r>
          </a:p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B48E32-23CD-B244-8293-E0F4BD4B8D9B}"/>
              </a:ext>
            </a:extLst>
          </p:cNvPr>
          <p:cNvSpPr/>
          <p:nvPr/>
        </p:nvSpPr>
        <p:spPr>
          <a:xfrm>
            <a:off x="4815840" y="884889"/>
            <a:ext cx="4017264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highlight>
                  <a:srgbClr val="FFFF00"/>
                </a:highlight>
              </a:rPr>
              <a:t>&lt;List solution components below&gt;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5981705"/>
      </p:ext>
    </p:extLst>
  </p:cSld>
  <p:clrMapOvr>
    <a:masterClrMapping/>
  </p:clrMapOvr>
  <p:transition spd="med" advTm="132844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0D394-3595-8E42-91A0-8F1CD5BFAF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51556" y="1988344"/>
            <a:ext cx="5685416" cy="1166812"/>
          </a:xfrm>
        </p:spPr>
        <p:txBody>
          <a:bodyPr/>
          <a:lstStyle/>
          <a:p>
            <a:r>
              <a:rPr lang="en-US" sz="9600" dirty="0">
                <a:latin typeface="+mn-lt"/>
              </a:rPr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92D38-FCDE-5348-B9FD-83BEA1FC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F7D72-7393-6E4C-978C-87C6B191DA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9811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FADBF-F2E6-B54A-A108-1A03838CF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Movie Media Platform - Data Understanding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9E9C0-7220-2D43-88B6-24050869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F7D72-7393-6E4C-978C-87C6B191DAB7}" type="slidenum">
              <a:rPr lang="en-US" smtClean="0"/>
              <a:t>15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D7BB744-E66C-634B-A06E-7BAD44D8A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0229" y="1210650"/>
            <a:ext cx="1309700" cy="2523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2237416-4699-944D-A427-E25A8D8F135E}"/>
              </a:ext>
            </a:extLst>
          </p:cNvPr>
          <p:cNvSpPr/>
          <p:nvPr/>
        </p:nvSpPr>
        <p:spPr>
          <a:xfrm>
            <a:off x="648789" y="1560994"/>
            <a:ext cx="2216331" cy="1495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MovieLens</a:t>
            </a:r>
            <a:r>
              <a:rPr lang="en-US" sz="1400" dirty="0"/>
              <a:t> is a research site run by </a:t>
            </a:r>
            <a:r>
              <a:rPr lang="en-US" sz="1400" dirty="0" err="1"/>
              <a:t>GroupLens</a:t>
            </a:r>
            <a:r>
              <a:rPr lang="en-US" sz="1400" dirty="0"/>
              <a:t> Research at the University of Minnesota and funded by National Science Foundation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10BCAF2-7BB6-D14E-A43E-73105C0D30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9121" y="1210650"/>
            <a:ext cx="976637" cy="7006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B29E7AB-8FFE-A747-A1E5-52CE98E3F2E2}"/>
              </a:ext>
            </a:extLst>
          </p:cNvPr>
          <p:cNvSpPr/>
          <p:nvPr/>
        </p:nvSpPr>
        <p:spPr>
          <a:xfrm>
            <a:off x="3026228" y="1984675"/>
            <a:ext cx="20334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The Movie Database (</a:t>
            </a:r>
            <a:r>
              <a:rPr lang="en-US" sz="1400" dirty="0" err="1"/>
              <a:t>TMDb</a:t>
            </a:r>
            <a:r>
              <a:rPr lang="en-US" sz="1400" dirty="0"/>
              <a:t>) is a community-built movie and TV database. </a:t>
            </a:r>
          </a:p>
        </p:txBody>
      </p:sp>
      <p:pic>
        <p:nvPicPr>
          <p:cNvPr id="14" name="Picture 13" descr="A picture containing tableware, plate, drawing&#10;&#10;Description automatically generated">
            <a:extLst>
              <a:ext uri="{FF2B5EF4-FFF2-40B4-BE49-F238E27FC236}">
                <a16:creationId xmlns:a16="http://schemas.microsoft.com/office/drawing/2014/main" id="{AB20829D-AD5C-4C4C-9AD4-27D31CD48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227" y="1210649"/>
            <a:ext cx="1390141" cy="70063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6FAD500-90E9-2642-9E6D-AEDC3400C8BC}"/>
              </a:ext>
            </a:extLst>
          </p:cNvPr>
          <p:cNvSpPr/>
          <p:nvPr/>
        </p:nvSpPr>
        <p:spPr>
          <a:xfrm>
            <a:off x="5834452" y="1984674"/>
            <a:ext cx="2555966" cy="1696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owned by Amazon, of information related to films, television programs, home videos, video games, and streaming content online.</a:t>
            </a:r>
            <a:r>
              <a:rPr lang="en-US" sz="1600" baseline="30000" dirty="0"/>
              <a:t>1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6E6A4C-25EF-2943-B655-54A19FBB4F37}"/>
              </a:ext>
            </a:extLst>
          </p:cNvPr>
          <p:cNvSpPr txBox="1"/>
          <p:nvPr/>
        </p:nvSpPr>
        <p:spPr>
          <a:xfrm>
            <a:off x="409302" y="4188033"/>
            <a:ext cx="7867903" cy="3057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 rtl="0" latinLnBrk="1" hangingPunct="0"/>
            <a:r>
              <a:rPr lang="en-US" sz="1200" baseline="30000" dirty="0"/>
              <a:t>1 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23232"/>
                </a:solidFill>
                <a:effectLst/>
                <a:uFillTx/>
                <a:ea typeface="+mn-ea"/>
                <a:cs typeface="+mn-cs"/>
                <a:sym typeface="Helvetica Neue Light"/>
              </a:rPr>
              <a:t>IMDb is a registered trademark. </a:t>
            </a:r>
            <a:r>
              <a:rPr lang="en-US" sz="1200" dirty="0"/>
              <a:t>Information courtesy of IMDb (</a:t>
            </a:r>
            <a:r>
              <a:rPr lang="en-US" sz="1200" dirty="0">
                <a:hlinkClick r:id="rId7"/>
              </a:rPr>
              <a:t>http://www.imdb.com</a:t>
            </a:r>
            <a:r>
              <a:rPr lang="en-US" sz="1200" dirty="0"/>
              <a:t>). Used with permission</a:t>
            </a:r>
            <a:endParaRPr kumimoji="0" lang="en-US" sz="120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2661187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FADBF-F2E6-B54A-A108-1A03838CF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Data Understanding - </a:t>
            </a:r>
            <a:r>
              <a:rPr lang="en-US" sz="2000" dirty="0" err="1">
                <a:latin typeface="+mn-lt"/>
              </a:rPr>
              <a:t>movielens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9E9C0-7220-2D43-88B6-24050869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F7D72-7393-6E4C-978C-87C6B191DAB7}" type="slidenum">
              <a:rPr lang="en-US" smtClean="0"/>
              <a:t>16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6E6A4C-25EF-2943-B655-54A19FBB4F37}"/>
              </a:ext>
            </a:extLst>
          </p:cNvPr>
          <p:cNvSpPr txBox="1"/>
          <p:nvPr/>
        </p:nvSpPr>
        <p:spPr>
          <a:xfrm>
            <a:off x="409302" y="4086467"/>
            <a:ext cx="7867903" cy="5088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 rtl="0" latinLnBrk="1" hangingPunct="0"/>
            <a:r>
              <a:rPr lang="en-US" sz="1200" baseline="30000" dirty="0"/>
              <a:t>1 </a:t>
            </a:r>
            <a:r>
              <a:rPr lang="en-US" sz="1200" dirty="0"/>
              <a:t>F. Maxwell Harper and Joseph A. </a:t>
            </a:r>
            <a:r>
              <a:rPr lang="en-US" sz="1200" dirty="0" err="1"/>
              <a:t>Konstan</a:t>
            </a:r>
            <a:r>
              <a:rPr lang="en-US" sz="1200" dirty="0"/>
              <a:t>. 2015. The </a:t>
            </a:r>
            <a:r>
              <a:rPr lang="en-US" sz="1200" dirty="0" err="1"/>
              <a:t>MovieLens</a:t>
            </a:r>
            <a:r>
              <a:rPr lang="en-US" sz="1200" dirty="0"/>
              <a:t> Datasets: History and Context. ACM Transactions on Interactive Intelligent Systems (</a:t>
            </a:r>
            <a:r>
              <a:rPr lang="en-US" sz="1200" dirty="0" err="1"/>
              <a:t>TiiS</a:t>
            </a:r>
            <a:r>
              <a:rPr lang="en-US" sz="1200" dirty="0"/>
              <a:t>) 5, 4: 19:1–19:19. </a:t>
            </a:r>
            <a:r>
              <a:rPr lang="en-US" sz="1200" dirty="0">
                <a:hlinkClick r:id="rId2"/>
              </a:rPr>
              <a:t>https://doi.org/10.1145/2827872</a:t>
            </a:r>
            <a:endParaRPr kumimoji="0" lang="en-US" sz="120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ea typeface="+mn-ea"/>
              <a:cs typeface="+mn-cs"/>
              <a:sym typeface="Helvetica Neue Ligh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64859D1-F5F5-4247-9B43-8B1807544E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5803" y="1437641"/>
            <a:ext cx="7641580" cy="259261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Datasets:</a:t>
            </a:r>
          </a:p>
          <a:p>
            <a:pPr marL="70703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hlinkClick r:id="rId3"/>
              </a:rPr>
              <a:t>https://grouplens.org/datasets/movielens</a:t>
            </a:r>
            <a:r>
              <a:rPr lang="en-US" sz="1400">
                <a:latin typeface="+mn-lt"/>
                <a:hlinkClick r:id="rId3"/>
              </a:rPr>
              <a:t>/</a:t>
            </a:r>
            <a:endParaRPr lang="en-US" sz="1400">
              <a:latin typeface="+mn-lt"/>
            </a:endParaRPr>
          </a:p>
          <a:p>
            <a:pPr marL="70703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>
                <a:latin typeface="+mn-lt"/>
              </a:rPr>
              <a:t>Documentation </a:t>
            </a:r>
            <a:r>
              <a:rPr lang="en-US" sz="1300" dirty="0">
                <a:latin typeface="+mn-lt"/>
              </a:rPr>
              <a:t>is available at </a:t>
            </a:r>
            <a:r>
              <a:rPr lang="en-US" sz="1400" dirty="0">
                <a:latin typeface="+mn-lt"/>
              </a:rPr>
              <a:t>https://</a:t>
            </a:r>
            <a:r>
              <a:rPr lang="en-US" sz="1400" dirty="0" err="1">
                <a:latin typeface="+mn-lt"/>
              </a:rPr>
              <a:t>www.kaggle.com</a:t>
            </a:r>
            <a:r>
              <a:rPr lang="en-US" sz="1400" dirty="0">
                <a:latin typeface="+mn-lt"/>
              </a:rPr>
              <a:t>/</a:t>
            </a:r>
            <a:r>
              <a:rPr lang="en-US" sz="1400" dirty="0" err="1">
                <a:latin typeface="+mn-lt"/>
              </a:rPr>
              <a:t>tmdb</a:t>
            </a:r>
            <a:r>
              <a:rPr lang="en-US" sz="1400" dirty="0">
                <a:latin typeface="+mn-lt"/>
              </a:rPr>
              <a:t>/</a:t>
            </a:r>
            <a:r>
              <a:rPr lang="en-US" sz="1400" dirty="0" err="1">
                <a:latin typeface="+mn-lt"/>
              </a:rPr>
              <a:t>tmdb</a:t>
            </a:r>
            <a:r>
              <a:rPr lang="en-US" sz="1400" dirty="0">
                <a:latin typeface="+mn-lt"/>
              </a:rPr>
              <a:t>-movie-metadata</a:t>
            </a:r>
          </a:p>
          <a:p>
            <a:pPr marL="70703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Please note this data should only be used for class assignment.  For any other use, please see https://</a:t>
            </a:r>
            <a:r>
              <a:rPr lang="en-US" sz="1400" dirty="0" err="1">
                <a:latin typeface="+mn-lt"/>
              </a:rPr>
              <a:t>www.themoviedb.org</a:t>
            </a:r>
            <a:r>
              <a:rPr lang="en-US" sz="1400" dirty="0">
                <a:latin typeface="+mn-lt"/>
              </a:rPr>
              <a:t>/apps</a:t>
            </a:r>
            <a:endParaRPr lang="en-US" sz="13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  <a:p>
            <a:pPr marL="707037" lvl="1" indent="-285750">
              <a:lnSpc>
                <a:spcPct val="150000"/>
              </a:lnSpc>
              <a:buFont typeface="Wingdings" pitchFamily="2" charset="2"/>
              <a:buChar char="q"/>
            </a:pPr>
            <a:endParaRPr lang="en-US" sz="1600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199286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FADBF-F2E6-B54A-A108-1A03838CF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Data Understanding - IMDb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9E9C0-7220-2D43-88B6-24050869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F7D72-7393-6E4C-978C-87C6B191DAB7}" type="slidenum">
              <a:rPr lang="en-US" smtClean="0"/>
              <a:t>17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6E6A4C-25EF-2943-B655-54A19FBB4F37}"/>
              </a:ext>
            </a:extLst>
          </p:cNvPr>
          <p:cNvSpPr txBox="1"/>
          <p:nvPr/>
        </p:nvSpPr>
        <p:spPr>
          <a:xfrm>
            <a:off x="552801" y="4598856"/>
            <a:ext cx="7867903" cy="3057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825500" rtl="0" latinLnBrk="1" hangingPunct="0"/>
            <a:r>
              <a:rPr lang="en-US" sz="1200" baseline="30000" dirty="0"/>
              <a:t>1 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23232"/>
                </a:solidFill>
                <a:effectLst/>
                <a:uFillTx/>
                <a:ea typeface="+mn-ea"/>
                <a:cs typeface="+mn-cs"/>
                <a:sym typeface="Helvetica Neue Light"/>
              </a:rPr>
              <a:t>IMDb is a registered trademark. </a:t>
            </a:r>
            <a:r>
              <a:rPr lang="en-US" sz="1200" dirty="0"/>
              <a:t>Information courtesy of IMDb (</a:t>
            </a:r>
            <a:r>
              <a:rPr lang="en-US" sz="1200" dirty="0">
                <a:hlinkClick r:id="rId2"/>
              </a:rPr>
              <a:t>http://www.imdb.com</a:t>
            </a:r>
            <a:r>
              <a:rPr lang="en-US" sz="1200" dirty="0"/>
              <a:t>). Used with permission.</a:t>
            </a:r>
            <a:endParaRPr kumimoji="0" lang="en-US" sz="120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ea typeface="+mn-ea"/>
              <a:cs typeface="+mn-cs"/>
              <a:sym typeface="Helvetica Neue Light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64859D1-F5F5-4247-9B43-8B1807544E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9302" y="1148026"/>
            <a:ext cx="8011402" cy="259261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Datasets:</a:t>
            </a:r>
          </a:p>
          <a:p>
            <a:pPr marL="70703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hlinkClick r:id="rId3"/>
              </a:rPr>
              <a:t>name.basics.tsv.gz</a:t>
            </a:r>
            <a:endParaRPr lang="en-US" sz="1400" dirty="0">
              <a:latin typeface="+mn-lt"/>
            </a:endParaRPr>
          </a:p>
          <a:p>
            <a:pPr marL="70703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hlinkClick r:id="rId4"/>
              </a:rPr>
              <a:t>title.akas.tsv.gz</a:t>
            </a:r>
            <a:endParaRPr lang="en-US" dirty="0">
              <a:latin typeface="+mn-lt"/>
            </a:endParaRPr>
          </a:p>
          <a:p>
            <a:pPr marL="70703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hlinkClick r:id="rId5"/>
              </a:rPr>
              <a:t>title.basics.tsv.gz</a:t>
            </a:r>
            <a:endParaRPr lang="en-US" dirty="0">
              <a:latin typeface="+mn-lt"/>
            </a:endParaRPr>
          </a:p>
          <a:p>
            <a:pPr marL="70703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hlinkClick r:id="rId6"/>
              </a:rPr>
              <a:t>title.crew.tsv.gz</a:t>
            </a:r>
            <a:endParaRPr lang="en-US" dirty="0">
              <a:latin typeface="+mn-lt"/>
            </a:endParaRPr>
          </a:p>
          <a:p>
            <a:pPr marL="70703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hlinkClick r:id="rId7"/>
              </a:rPr>
              <a:t>title.episode.tsv.gz</a:t>
            </a:r>
            <a:endParaRPr lang="en-US" dirty="0">
              <a:latin typeface="+mn-lt"/>
            </a:endParaRPr>
          </a:p>
          <a:p>
            <a:pPr marL="70703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hlinkClick r:id="rId8"/>
              </a:rPr>
              <a:t>title.principals.tsv.gz</a:t>
            </a:r>
            <a:endParaRPr lang="en-US" dirty="0">
              <a:latin typeface="+mn-lt"/>
            </a:endParaRPr>
          </a:p>
          <a:p>
            <a:pPr marL="70703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hlinkClick r:id="rId9"/>
              </a:rPr>
              <a:t>title.ratings.tsv.gz</a:t>
            </a:r>
            <a:endParaRPr lang="en-US" dirty="0">
              <a:latin typeface="+mn-lt"/>
            </a:endParaRPr>
          </a:p>
          <a:p>
            <a:pPr marL="70703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Documentation is available at </a:t>
            </a:r>
            <a:r>
              <a:rPr lang="en-US" sz="1400" dirty="0">
                <a:latin typeface="+mn-lt"/>
                <a:hlinkClick r:id="rId10"/>
              </a:rPr>
              <a:t>http://www.imdb.com/interfaces/</a:t>
            </a:r>
          </a:p>
          <a:p>
            <a:pPr marL="70703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Please note this data should only be used for class assignment.  For any other use, you should seek permission from IMDb (</a:t>
            </a:r>
            <a:r>
              <a:rPr lang="en-US" sz="1400" dirty="0">
                <a:latin typeface="+mn-lt"/>
                <a:hlinkClick r:id="rId11"/>
              </a:rPr>
              <a:t>imdb-licensing@imdb.com</a:t>
            </a:r>
            <a:r>
              <a:rPr lang="en-US" sz="1400" dirty="0">
                <a:latin typeface="+mn-lt"/>
              </a:rPr>
              <a:t>)</a:t>
            </a:r>
            <a:endParaRPr lang="en-US" sz="1600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625606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CFADBF-F2E6-B54A-A108-1A03838CF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Data Understanding - </a:t>
            </a:r>
            <a:r>
              <a:rPr lang="en-US" sz="2000" dirty="0" err="1">
                <a:latin typeface="+mn-lt"/>
              </a:rPr>
              <a:t>TMDb</a:t>
            </a:r>
            <a:endParaRPr lang="en-US" sz="20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69E9C0-7220-2D43-88B6-24050869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F7D72-7393-6E4C-978C-87C6B191DAB7}" type="slidenum">
              <a:rPr lang="en-US" smtClean="0"/>
              <a:t>18</a:t>
            </a:fld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964859D1-F5F5-4247-9B43-8B1807544E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65803" y="1437641"/>
            <a:ext cx="7641580" cy="259261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Datasets:</a:t>
            </a:r>
          </a:p>
          <a:p>
            <a:pPr marL="70703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hlinkClick r:id="rId2"/>
              </a:rPr>
              <a:t>tmdb_5000_credits.csv</a:t>
            </a:r>
            <a:endParaRPr lang="en-US" sz="1400" dirty="0">
              <a:latin typeface="+mn-lt"/>
            </a:endParaRPr>
          </a:p>
          <a:p>
            <a:pPr marL="70703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hlinkClick r:id="rId3"/>
              </a:rPr>
              <a:t>tmdb_5000_movies.csv</a:t>
            </a:r>
            <a:endParaRPr lang="en-US" sz="1400" dirty="0">
              <a:latin typeface="+mn-lt"/>
            </a:endParaRPr>
          </a:p>
          <a:p>
            <a:pPr marL="70703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latin typeface="+mn-lt"/>
              </a:rPr>
              <a:t>Documentation is available at </a:t>
            </a:r>
            <a:r>
              <a:rPr lang="en-US" sz="1400" dirty="0">
                <a:latin typeface="+mn-lt"/>
              </a:rPr>
              <a:t>https://</a:t>
            </a:r>
            <a:r>
              <a:rPr lang="en-US" sz="1400" dirty="0" err="1">
                <a:latin typeface="+mn-lt"/>
              </a:rPr>
              <a:t>www.kaggle.com</a:t>
            </a:r>
            <a:r>
              <a:rPr lang="en-US" sz="1400" dirty="0">
                <a:latin typeface="+mn-lt"/>
              </a:rPr>
              <a:t>/</a:t>
            </a:r>
            <a:r>
              <a:rPr lang="en-US" sz="1400" dirty="0" err="1">
                <a:latin typeface="+mn-lt"/>
              </a:rPr>
              <a:t>tmdb</a:t>
            </a:r>
            <a:r>
              <a:rPr lang="en-US" sz="1400" dirty="0">
                <a:latin typeface="+mn-lt"/>
              </a:rPr>
              <a:t>/</a:t>
            </a:r>
            <a:r>
              <a:rPr lang="en-US" sz="1400" dirty="0" err="1">
                <a:latin typeface="+mn-lt"/>
              </a:rPr>
              <a:t>tmdb</a:t>
            </a:r>
            <a:r>
              <a:rPr lang="en-US" sz="1400" dirty="0">
                <a:latin typeface="+mn-lt"/>
              </a:rPr>
              <a:t>-movie-metadata</a:t>
            </a:r>
          </a:p>
          <a:p>
            <a:pPr marL="707037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Please note this data should only be used for class assignment.  For any other use, please see https://</a:t>
            </a:r>
            <a:r>
              <a:rPr lang="en-US" sz="1400" dirty="0" err="1">
                <a:latin typeface="+mn-lt"/>
              </a:rPr>
              <a:t>www.themoviedb.org</a:t>
            </a:r>
            <a:r>
              <a:rPr lang="en-US" sz="1400" dirty="0">
                <a:latin typeface="+mn-lt"/>
              </a:rPr>
              <a:t>/apps</a:t>
            </a:r>
            <a:endParaRPr lang="en-US" sz="13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  <a:p>
            <a:pPr marL="707037" lvl="1" indent="-285750">
              <a:lnSpc>
                <a:spcPct val="150000"/>
              </a:lnSpc>
              <a:buFont typeface="Wingdings" pitchFamily="2" charset="2"/>
              <a:buChar char="q"/>
            </a:pPr>
            <a:endParaRPr lang="en-US" sz="1600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59751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4868CF-ADE2-4A4E-B5E6-A4CC1B7B5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6563" y="0"/>
            <a:ext cx="7703808" cy="700631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Class Exercises / Homework Assignment – Dataset Attachments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B33CA-B839-D348-8B43-367A92C73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F7D72-7393-6E4C-978C-87C6B191DAB7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523D8-806B-4B4F-9AB6-82842510D5C5}"/>
              </a:ext>
            </a:extLst>
          </p:cNvPr>
          <p:cNvSpPr/>
          <p:nvPr/>
        </p:nvSpPr>
        <p:spPr>
          <a:xfrm>
            <a:off x="206393" y="964232"/>
            <a:ext cx="877397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/>
              <a:t>The following files are attached: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KG-Rapid-Prototyping-Homework Assignment – provides detailed instructions for Homework Assignment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movies.csv</a:t>
            </a:r>
            <a:r>
              <a:rPr lang="en-US" sz="1400" dirty="0"/>
              <a:t> – </a:t>
            </a:r>
            <a:r>
              <a:rPr lang="en-US" sz="1400" dirty="0" err="1"/>
              <a:t>movielens</a:t>
            </a:r>
            <a:r>
              <a:rPr lang="en-US" sz="1400" dirty="0"/>
              <a:t> extract on Movie IDs, title and genres as assigned by </a:t>
            </a:r>
            <a:r>
              <a:rPr lang="en-US" sz="1400" dirty="0" err="1"/>
              <a:t>movielens</a:t>
            </a:r>
            <a:r>
              <a:rPr lang="en-US" sz="1400" dirty="0"/>
              <a:t>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ratings.csv</a:t>
            </a:r>
            <a:r>
              <a:rPr lang="en-US" sz="1400" dirty="0"/>
              <a:t> – movie ratings given by </a:t>
            </a:r>
            <a:r>
              <a:rPr lang="en-US" sz="1400" dirty="0" err="1"/>
              <a:t>movielens</a:t>
            </a:r>
            <a:r>
              <a:rPr lang="en-US" sz="1400" dirty="0"/>
              <a:t> users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tmdb_attributes.csv</a:t>
            </a:r>
            <a:r>
              <a:rPr lang="en-US" sz="1400" dirty="0"/>
              <a:t> – movie attribute information as stored in the </a:t>
            </a:r>
            <a:r>
              <a:rPr lang="en-US" sz="1400" dirty="0" err="1"/>
              <a:t>TMDb</a:t>
            </a:r>
            <a:r>
              <a:rPr lang="en-US" sz="1400" dirty="0"/>
              <a:t> database.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tmdb_keywords.csv</a:t>
            </a:r>
            <a:r>
              <a:rPr lang="en-US" sz="1400" dirty="0"/>
              <a:t> - movie keywords given to the movies by </a:t>
            </a:r>
            <a:r>
              <a:rPr lang="en-US" sz="1400" dirty="0" err="1"/>
              <a:t>TMDb</a:t>
            </a:r>
            <a:r>
              <a:rPr lang="en-US" sz="1400" dirty="0"/>
              <a:t> users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tmdb_overview_keywords.csv</a:t>
            </a:r>
            <a:r>
              <a:rPr lang="en-US" sz="1400" dirty="0"/>
              <a:t> – movie keywords extracted by analyzing movie overviews using Watson Natural Language Understanding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imdb_attribute.csv</a:t>
            </a:r>
            <a:r>
              <a:rPr lang="en-US" sz="1400" dirty="0"/>
              <a:t> - movie attribute information as stored in the IMDb database.  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artist_attributes.csv</a:t>
            </a:r>
            <a:r>
              <a:rPr lang="en-US" sz="1400" dirty="0"/>
              <a:t> – artist names and IDs in the IMDb database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artist_to_imdb.csv</a:t>
            </a:r>
            <a:r>
              <a:rPr lang="en-US" sz="1400" dirty="0"/>
              <a:t> – link from artist to IMDb data connecting a movie to the artists who worked in a movie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tmdb_genres.csv</a:t>
            </a:r>
            <a:r>
              <a:rPr lang="en-US" sz="1400" dirty="0"/>
              <a:t> – Genre information on </a:t>
            </a:r>
            <a:r>
              <a:rPr lang="en-US" sz="1400" dirty="0" err="1"/>
              <a:t>TMDb</a:t>
            </a:r>
            <a:r>
              <a:rPr lang="en-US" sz="1400" dirty="0"/>
              <a:t> movies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Imdb_genres.csv</a:t>
            </a:r>
            <a:r>
              <a:rPr lang="en-US" sz="1400" dirty="0"/>
              <a:t> – Genre information on IMDb movies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400" dirty="0" err="1"/>
              <a:t>links.csv</a:t>
            </a:r>
            <a:r>
              <a:rPr lang="en-US" sz="1400" dirty="0"/>
              <a:t> – links connecting IMDb, </a:t>
            </a:r>
            <a:r>
              <a:rPr lang="en-US" sz="1400" dirty="0" err="1"/>
              <a:t>TMDb</a:t>
            </a:r>
            <a:r>
              <a:rPr lang="en-US" sz="1400" dirty="0"/>
              <a:t> and </a:t>
            </a:r>
            <a:r>
              <a:rPr lang="en-US" sz="1400" dirty="0" err="1"/>
              <a:t>movielens</a:t>
            </a:r>
            <a:r>
              <a:rPr lang="en-US" sz="1400" dirty="0"/>
              <a:t> movies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lnSpc>
                <a:spcPct val="100000"/>
              </a:lnSpc>
            </a:pP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8929203"/>
      </p:ext>
    </p:extLst>
  </p:cSld>
  <p:clrMapOvr>
    <a:masterClrMapping/>
  </p:clrMapOvr>
  <p:transition spd="med" advTm="11701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127BCF-81F6-0C47-B315-02AA5DFD56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6562" y="0"/>
            <a:ext cx="7123725" cy="7006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+mn-lt"/>
              </a:rPr>
              <a:t>Movie Media Platform – Homework Assignment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14DD1-94B4-5A41-8C87-884C59FB7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F7D72-7393-6E4C-978C-87C6B191DAB7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BAB431F-D7D6-D74C-86A4-CDFEA6D1FC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7095" y="1275444"/>
            <a:ext cx="4793876" cy="25926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+mn-lt"/>
              </a:rPr>
              <a:t>Students will finish the following CRISP-DM sections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+mn-lt"/>
              </a:rPr>
              <a:t>Business Problem Understanding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+mn-lt"/>
              </a:rPr>
              <a:t>Data Understanding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+mn-lt"/>
              </a:rPr>
              <a:t>Data Preparation – Graph Development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+mn-lt"/>
              </a:rPr>
              <a:t>Modeling – Graph Queries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+mn-lt"/>
              </a:rPr>
              <a:t>Evaluation – Query results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+mn-lt"/>
              </a:rPr>
              <a:t>Deployment (Optional)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+mn-lt"/>
            </a:endParaRPr>
          </a:p>
          <a:p>
            <a:pPr marL="707037" lvl="1" indent="-285750">
              <a:lnSpc>
                <a:spcPct val="150000"/>
              </a:lnSpc>
              <a:buFont typeface="Wingdings" pitchFamily="2" charset="2"/>
              <a:buChar char="q"/>
            </a:pPr>
            <a:endParaRPr lang="en-US" sz="1600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+mn-lt"/>
            </a:endParaRPr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1AC1998-1034-5F45-8C40-F096B1C0B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12" y="1191527"/>
            <a:ext cx="3439247" cy="30848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07992C0-98D7-F74E-8BFB-D7B819F32CDE}"/>
              </a:ext>
            </a:extLst>
          </p:cNvPr>
          <p:cNvSpPr txBox="1"/>
          <p:nvPr/>
        </p:nvSpPr>
        <p:spPr>
          <a:xfrm>
            <a:off x="6252183" y="867133"/>
            <a:ext cx="1466748" cy="44114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323232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CRISP-DM</a:t>
            </a:r>
            <a:r>
              <a:rPr kumimoji="0" lang="en-US" sz="2000" b="0" i="0" u="none" strike="noStrike" cap="none" spc="0" normalizeH="0" baseline="30000" dirty="0">
                <a:ln>
                  <a:noFill/>
                </a:ln>
                <a:solidFill>
                  <a:srgbClr val="323232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1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6B8A72-E6A3-2F48-8F8D-6E26038C39C0}"/>
              </a:ext>
            </a:extLst>
          </p:cNvPr>
          <p:cNvSpPr txBox="1"/>
          <p:nvPr/>
        </p:nvSpPr>
        <p:spPr>
          <a:xfrm>
            <a:off x="3612036" y="4276367"/>
            <a:ext cx="5531964" cy="5088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defTabSz="825500" rtl="0" latinLnBrk="1" hangingPunct="0"/>
            <a:r>
              <a:rPr lang="en-US" sz="1200" baseline="30000" dirty="0"/>
              <a:t>1</a:t>
            </a: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23232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CRISP-DM is a standard Data Science </a:t>
            </a:r>
            <a:r>
              <a:rPr lang="en-US" sz="1200" dirty="0"/>
              <a:t>design methodology</a:t>
            </a:r>
          </a:p>
          <a:p>
            <a:pPr algn="l" defTabSz="825500" rtl="0" latinLnBrk="1" hangingPunct="0"/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/wiki/Cross-</a:t>
            </a:r>
            <a:r>
              <a:rPr lang="en-US" sz="1200" dirty="0" err="1"/>
              <a:t>industry_standard_process_for_data_mining</a:t>
            </a:r>
            <a:r>
              <a:rPr lang="en-US" sz="1200" dirty="0"/>
              <a:t> </a:t>
            </a: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85550887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ABCD42-B356-B041-A140-C178FC1D34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8017" y="0"/>
            <a:ext cx="7410237" cy="700631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1. Business Problem Understanding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1B90C-FF71-2B4C-8600-0DCA3886C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F7D72-7393-6E4C-978C-87C6B191DAB7}" type="slidenum">
              <a:rPr lang="en-US" smtClean="0"/>
              <a:t>3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43FBBC-D845-A748-AD24-40D883EF8B84}"/>
              </a:ext>
            </a:extLst>
          </p:cNvPr>
          <p:cNvSpPr/>
          <p:nvPr/>
        </p:nvSpPr>
        <p:spPr>
          <a:xfrm>
            <a:off x="286310" y="868570"/>
            <a:ext cx="826194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User Persona – </a:t>
            </a:r>
            <a:r>
              <a:rPr lang="en-US" sz="1600" b="1" dirty="0">
                <a:highlight>
                  <a:srgbClr val="FFFF00"/>
                </a:highlight>
              </a:rPr>
              <a:t>&lt;provide your response below&gt; </a:t>
            </a:r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9EABBA64-EB5A-0449-A5B8-1B4F1CDC9F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500729"/>
              </p:ext>
            </p:extLst>
          </p:nvPr>
        </p:nvGraphicFramePr>
        <p:xfrm>
          <a:off x="914400" y="1284581"/>
          <a:ext cx="5930538" cy="14586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218">
                  <a:extLst>
                    <a:ext uri="{9D8B030D-6E8A-4147-A177-3AD203B41FA5}">
                      <a16:colId xmlns:a16="http://schemas.microsoft.com/office/drawing/2014/main" val="621217618"/>
                    </a:ext>
                  </a:extLst>
                </a:gridCol>
                <a:gridCol w="4778320">
                  <a:extLst>
                    <a:ext uri="{9D8B030D-6E8A-4147-A177-3AD203B41FA5}">
                      <a16:colId xmlns:a16="http://schemas.microsoft.com/office/drawing/2014/main" val="2508109634"/>
                    </a:ext>
                  </a:extLst>
                </a:gridCol>
              </a:tblGrid>
              <a:tr h="2917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Question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Enter your response below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671279"/>
                  </a:ext>
                </a:extLst>
              </a:tr>
              <a:tr h="2917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99325"/>
                  </a:ext>
                </a:extLst>
              </a:tr>
              <a:tr h="2917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348813"/>
                  </a:ext>
                </a:extLst>
              </a:tr>
              <a:tr h="2917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Skill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322930"/>
                  </a:ext>
                </a:extLst>
              </a:tr>
              <a:tr h="2917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Need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132811"/>
                  </a:ext>
                </a:extLst>
              </a:tr>
            </a:tbl>
          </a:graphicData>
        </a:graphic>
      </p:graphicFrame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516ED1EC-1727-3C43-AF46-3529000EB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518458"/>
              </p:ext>
            </p:extLst>
          </p:nvPr>
        </p:nvGraphicFramePr>
        <p:xfrm>
          <a:off x="914400" y="3454003"/>
          <a:ext cx="5930538" cy="14586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218">
                  <a:extLst>
                    <a:ext uri="{9D8B030D-6E8A-4147-A177-3AD203B41FA5}">
                      <a16:colId xmlns:a16="http://schemas.microsoft.com/office/drawing/2014/main" val="621217618"/>
                    </a:ext>
                  </a:extLst>
                </a:gridCol>
                <a:gridCol w="4778320">
                  <a:extLst>
                    <a:ext uri="{9D8B030D-6E8A-4147-A177-3AD203B41FA5}">
                      <a16:colId xmlns:a16="http://schemas.microsoft.com/office/drawing/2014/main" val="2508109634"/>
                    </a:ext>
                  </a:extLst>
                </a:gridCol>
              </a:tblGrid>
              <a:tr h="2917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Question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Enter your response below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671279"/>
                  </a:ext>
                </a:extLst>
              </a:tr>
              <a:tr h="2917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99325"/>
                  </a:ext>
                </a:extLst>
              </a:tr>
              <a:tr h="2917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Capability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348813"/>
                  </a:ext>
                </a:extLst>
              </a:tr>
              <a:tr h="2917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Benefit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322930"/>
                  </a:ext>
                </a:extLst>
              </a:tr>
              <a:tr h="2917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Solution 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e.g., consumer or businessperson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132811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B055478-7609-2E4D-8B33-E44CF288DA9B}"/>
              </a:ext>
            </a:extLst>
          </p:cNvPr>
          <p:cNvSpPr/>
          <p:nvPr/>
        </p:nvSpPr>
        <p:spPr>
          <a:xfrm>
            <a:off x="286309" y="2951206"/>
            <a:ext cx="8261943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Business problem description– </a:t>
            </a:r>
            <a:r>
              <a:rPr lang="en-US" sz="1600" b="1" dirty="0">
                <a:highlight>
                  <a:srgbClr val="FFFF00"/>
                </a:highlight>
              </a:rPr>
              <a:t>&lt;provide your response below&gt;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640507"/>
      </p:ext>
    </p:extLst>
  </p:cSld>
  <p:clrMapOvr>
    <a:masterClrMapping/>
  </p:clrMapOvr>
  <p:transition spd="med" advTm="82407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4868CF-ADE2-4A4E-B5E6-A4CC1B7B5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2. Data Understanding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B33CA-B839-D348-8B43-367A92C73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F7D72-7393-6E4C-978C-87C6B191DAB7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CB45B3-F3C0-F84E-BFD9-41593F5BDF51}"/>
              </a:ext>
            </a:extLst>
          </p:cNvPr>
          <p:cNvSpPr/>
          <p:nvPr/>
        </p:nvSpPr>
        <p:spPr>
          <a:xfrm>
            <a:off x="286310" y="868570"/>
            <a:ext cx="8761896" cy="416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/>
              <a:t>For each data source– </a:t>
            </a:r>
            <a:r>
              <a:rPr lang="en-US" sz="1600" b="1" dirty="0">
                <a:highlight>
                  <a:srgbClr val="FFFF00"/>
                </a:highlight>
              </a:rPr>
              <a:t>&lt;complete table below for all datasets using first row as sample&gt; </a:t>
            </a:r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F9ECD909-5A48-1A41-9CF7-0653CDC67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938654"/>
              </p:ext>
            </p:extLst>
          </p:nvPr>
        </p:nvGraphicFramePr>
        <p:xfrm>
          <a:off x="421293" y="1401826"/>
          <a:ext cx="8491930" cy="26647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9532">
                  <a:extLst>
                    <a:ext uri="{9D8B030D-6E8A-4147-A177-3AD203B41FA5}">
                      <a16:colId xmlns:a16="http://schemas.microsoft.com/office/drawing/2014/main" val="621217618"/>
                    </a:ext>
                  </a:extLst>
                </a:gridCol>
                <a:gridCol w="1454331">
                  <a:extLst>
                    <a:ext uri="{9D8B030D-6E8A-4147-A177-3AD203B41FA5}">
                      <a16:colId xmlns:a16="http://schemas.microsoft.com/office/drawing/2014/main" val="2508109634"/>
                    </a:ext>
                  </a:extLst>
                </a:gridCol>
                <a:gridCol w="1613598">
                  <a:extLst>
                    <a:ext uri="{9D8B030D-6E8A-4147-A177-3AD203B41FA5}">
                      <a16:colId xmlns:a16="http://schemas.microsoft.com/office/drawing/2014/main" val="597130036"/>
                    </a:ext>
                  </a:extLst>
                </a:gridCol>
                <a:gridCol w="2727850">
                  <a:extLst>
                    <a:ext uri="{9D8B030D-6E8A-4147-A177-3AD203B41FA5}">
                      <a16:colId xmlns:a16="http://schemas.microsoft.com/office/drawing/2014/main" val="3447946956"/>
                    </a:ext>
                  </a:extLst>
                </a:gridCol>
                <a:gridCol w="1546619">
                  <a:extLst>
                    <a:ext uri="{9D8B030D-6E8A-4147-A177-3AD203B41FA5}">
                      <a16:colId xmlns:a16="http://schemas.microsoft.com/office/drawing/2014/main" val="3839344290"/>
                    </a:ext>
                  </a:extLst>
                </a:gridCol>
              </a:tblGrid>
              <a:tr h="2917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Dataset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Description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Content (fields)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Source Data Statistics (volume, quality)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Comments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671279"/>
                  </a:ext>
                </a:extLst>
              </a:tr>
              <a:tr h="2917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artist_attributes.csv</a:t>
                      </a:r>
                      <a:r>
                        <a:rPr lang="en-US" sz="1200" dirty="0"/>
                        <a:t> (IMDb)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Contains artist names and 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artist ID, artist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175719 entries, no missing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Dataset connects to IMDB via artist 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899325"/>
                  </a:ext>
                </a:extLst>
              </a:tr>
              <a:tr h="291724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4348813"/>
                  </a:ext>
                </a:extLst>
              </a:tr>
              <a:tr h="291724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322930"/>
                  </a:ext>
                </a:extLst>
              </a:tr>
              <a:tr h="291724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132811"/>
                  </a:ext>
                </a:extLst>
              </a:tr>
              <a:tr h="291724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0386684"/>
                  </a:ext>
                </a:extLst>
              </a:tr>
              <a:tr h="291724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813876"/>
                  </a:ext>
                </a:extLst>
              </a:tr>
              <a:tr h="291724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08491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F401270-E99A-C846-A167-940F1D1BAFF8}"/>
              </a:ext>
            </a:extLst>
          </p:cNvPr>
          <p:cNvSpPr txBox="1"/>
          <p:nvPr/>
        </p:nvSpPr>
        <p:spPr>
          <a:xfrm>
            <a:off x="1678459" y="4142906"/>
            <a:ext cx="6086603" cy="644279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323232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Many datasets are attached as Zip file under Use Cases section.</a:t>
            </a:r>
          </a:p>
          <a:p>
            <a:pPr marL="0" marR="0" indent="0" algn="ctr" defTabSz="8255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/>
              <a:t>Please download those and utilize them to describe your Datasets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323232"/>
              </a:solidFill>
              <a:effectLst/>
              <a:uFillTx/>
              <a:latin typeface="+mn-lt"/>
              <a:ea typeface="+mn-ea"/>
              <a:cs typeface="+mn-cs"/>
              <a:sym typeface="Helvetica Neue Ligh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414442"/>
      </p:ext>
    </p:extLst>
  </p:cSld>
  <p:clrMapOvr>
    <a:masterClrMapping/>
  </p:clrMapOvr>
  <p:transition spd="med" advTm="7016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38500" y="101600"/>
            <a:ext cx="6564380" cy="620553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3. Data Preparation – Graph Development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4F7A0C8-E170-4648-8E5B-F67896B60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322309"/>
              </p:ext>
            </p:extLst>
          </p:nvPr>
        </p:nvGraphicFramePr>
        <p:xfrm>
          <a:off x="393698" y="1222626"/>
          <a:ext cx="8356604" cy="26982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4391">
                  <a:extLst>
                    <a:ext uri="{9D8B030D-6E8A-4147-A177-3AD203B41FA5}">
                      <a16:colId xmlns:a16="http://schemas.microsoft.com/office/drawing/2014/main" val="440233143"/>
                    </a:ext>
                  </a:extLst>
                </a:gridCol>
                <a:gridCol w="3377729">
                  <a:extLst>
                    <a:ext uri="{9D8B030D-6E8A-4147-A177-3AD203B41FA5}">
                      <a16:colId xmlns:a16="http://schemas.microsoft.com/office/drawing/2014/main" val="3473906553"/>
                    </a:ext>
                  </a:extLst>
                </a:gridCol>
                <a:gridCol w="4534484">
                  <a:extLst>
                    <a:ext uri="{9D8B030D-6E8A-4147-A177-3AD203B41FA5}">
                      <a16:colId xmlns:a16="http://schemas.microsoft.com/office/drawing/2014/main" val="316959785"/>
                    </a:ext>
                  </a:extLst>
                </a:gridCol>
              </a:tblGrid>
              <a:tr h="1747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>
                    <a:solidFill>
                      <a:srgbClr val="045C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Task</a:t>
                      </a:r>
                    </a:p>
                  </a:txBody>
                  <a:tcPr>
                    <a:solidFill>
                      <a:srgbClr val="045C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Instructions</a:t>
                      </a:r>
                    </a:p>
                  </a:txBody>
                  <a:tcPr>
                    <a:solidFill>
                      <a:srgbClr val="045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337666"/>
                  </a:ext>
                </a:extLst>
              </a:tr>
              <a:tr h="229236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Review Homework Assignment </a:t>
                      </a:r>
                    </a:p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Use Case  - Movie Media 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Review Section 1 – Use Cases  and Section 8 – Summary and Homework Assignment for details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711889"/>
                  </a:ext>
                </a:extLst>
              </a:tr>
              <a:tr h="419484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Setup </a:t>
                      </a:r>
                      <a:r>
                        <a:rPr lang="en-US" sz="1400" dirty="0" err="1"/>
                        <a:t>TigerGraph</a:t>
                      </a:r>
                      <a:r>
                        <a:rPr lang="en-US" sz="1400" dirty="0"/>
                        <a:t> Cloud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Please complete as part of exercises in Section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48522"/>
                  </a:ext>
                </a:extLst>
              </a:tr>
              <a:tr h="419484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Provision </a:t>
                      </a:r>
                      <a:r>
                        <a:rPr lang="en-US" sz="1400" dirty="0" err="1"/>
                        <a:t>MovieRecommendation</a:t>
                      </a:r>
                      <a:r>
                        <a:rPr lang="en-US" sz="1400" dirty="0"/>
                        <a:t> starter kit in </a:t>
                      </a:r>
                      <a:r>
                        <a:rPr lang="en-US" sz="1400" dirty="0" err="1"/>
                        <a:t>TigerGraph</a:t>
                      </a:r>
                      <a:r>
                        <a:rPr lang="en-US" sz="1400" dirty="0"/>
                        <a:t> Cloud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Please complete as part of exercises in Section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86542"/>
                  </a:ext>
                </a:extLst>
              </a:tr>
              <a:tr h="419484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Review and accept Starter kit schema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Please complete as part of exercises in Section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957554"/>
                  </a:ext>
                </a:extLst>
              </a:tr>
              <a:tr h="297135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Load </a:t>
                      </a:r>
                      <a:r>
                        <a:rPr lang="en-US" sz="1400" dirty="0" err="1"/>
                        <a:t>MovieRecommendation</a:t>
                      </a:r>
                      <a:r>
                        <a:rPr lang="en-US" sz="1400" dirty="0"/>
                        <a:t>  Starter kit Data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Please complete as part of exercises in Section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66856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D3DBD54-05D8-AC4D-8291-C09AF8DC6BD7}"/>
              </a:ext>
            </a:extLst>
          </p:cNvPr>
          <p:cNvSpPr/>
          <p:nvPr/>
        </p:nvSpPr>
        <p:spPr>
          <a:xfrm>
            <a:off x="981456" y="816930"/>
            <a:ext cx="4572000" cy="3109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1" dirty="0">
                <a:highlight>
                  <a:srgbClr val="FFFF00"/>
                </a:highlight>
              </a:rPr>
              <a:t>&lt;complete tasks listed in table below&gt;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8745896"/>
      </p:ext>
    </p:extLst>
  </p:cSld>
  <p:clrMapOvr>
    <a:masterClrMapping/>
  </p:clrMapOvr>
  <p:transition spd="med" advTm="8371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4868CF-ADE2-4A4E-B5E6-A4CC1B7B5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3. Data Preparation – Graph Development (Cont.)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B33CA-B839-D348-8B43-367A92C73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F7D72-7393-6E4C-978C-87C6B191DAB7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523D8-806B-4B4F-9AB6-82842510D5C5}"/>
              </a:ext>
            </a:extLst>
          </p:cNvPr>
          <p:cNvSpPr/>
          <p:nvPr/>
        </p:nvSpPr>
        <p:spPr>
          <a:xfrm>
            <a:off x="188976" y="1087885"/>
            <a:ext cx="4017264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highlight>
                  <a:srgbClr val="FFFF00"/>
                </a:highlight>
              </a:rPr>
              <a:t>&lt;Provide a screen shot of the schema&gt;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F7832-82A0-C942-9383-E20CB1C92D53}"/>
              </a:ext>
            </a:extLst>
          </p:cNvPr>
          <p:cNvSpPr/>
          <p:nvPr/>
        </p:nvSpPr>
        <p:spPr>
          <a:xfrm>
            <a:off x="4572000" y="1087885"/>
            <a:ext cx="4017264" cy="2632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highlight>
                  <a:srgbClr val="FFFF00"/>
                </a:highlight>
              </a:rPr>
              <a:t>&lt;Provide a screen shot of data mapping&gt;</a:t>
            </a:r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  <a:p>
            <a:pPr>
              <a:lnSpc>
                <a:spcPct val="150000"/>
              </a:lnSpc>
            </a:pP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0535465"/>
      </p:ext>
    </p:extLst>
  </p:cSld>
  <p:clrMapOvr>
    <a:masterClrMapping/>
  </p:clrMapOvr>
  <p:transition spd="med" advTm="57329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94868CF-ADE2-4A4E-B5E6-A4CC1B7B51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4. Modeling - Graph Queries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B33CA-B839-D348-8B43-367A92C73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AF7D72-7393-6E4C-978C-87C6B191DAB7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523D8-806B-4B4F-9AB6-82842510D5C5}"/>
              </a:ext>
            </a:extLst>
          </p:cNvPr>
          <p:cNvSpPr/>
          <p:nvPr/>
        </p:nvSpPr>
        <p:spPr>
          <a:xfrm>
            <a:off x="542861" y="1041985"/>
            <a:ext cx="84914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600" dirty="0"/>
              <a:t>For the homework assignment, you will be developing various queries.  </a:t>
            </a:r>
          </a:p>
          <a:p>
            <a:pPr algn="l">
              <a:lnSpc>
                <a:spcPct val="100000"/>
              </a:lnSpc>
            </a:pPr>
            <a:r>
              <a:rPr lang="en-US" sz="1600" dirty="0"/>
              <a:t>See the following for assignment details: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Slide 9 – Structured Graph queries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Slide 10 – Elastic Graph queries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Slide 11 – Higher level Graph queries</a:t>
            </a:r>
          </a:p>
          <a:p>
            <a:pPr marL="0" indent="0" algn="l">
              <a:lnSpc>
                <a:spcPct val="100000"/>
              </a:lnSpc>
              <a:buNone/>
            </a:pPr>
            <a:endParaRPr lang="en-US" sz="1600" b="1" dirty="0"/>
          </a:p>
          <a:p>
            <a:pPr marL="0" indent="0" algn="l">
              <a:lnSpc>
                <a:spcPct val="100000"/>
              </a:lnSpc>
              <a:buNone/>
            </a:pPr>
            <a:endParaRPr lang="en-US" sz="1600" b="1" dirty="0"/>
          </a:p>
          <a:p>
            <a:pPr marL="0" indent="0" algn="l">
              <a:lnSpc>
                <a:spcPct val="100000"/>
              </a:lnSpc>
              <a:buNone/>
            </a:pPr>
            <a:r>
              <a:rPr lang="en-US" sz="1600" dirty="0"/>
              <a:t>Document all queries (see next slide for example template for query documentation)</a:t>
            </a:r>
          </a:p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1600" dirty="0"/>
              <a:t>Query name</a:t>
            </a:r>
          </a:p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1600" dirty="0"/>
              <a:t>Query overview</a:t>
            </a:r>
          </a:p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1600" dirty="0"/>
              <a:t>Pseudo English description</a:t>
            </a:r>
          </a:p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1600" dirty="0"/>
              <a:t>Graph traversal path </a:t>
            </a:r>
          </a:p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1600" dirty="0"/>
              <a:t>GSQL syntax</a:t>
            </a:r>
          </a:p>
          <a:p>
            <a:pPr marL="342900" indent="-342900" algn="l">
              <a:lnSpc>
                <a:spcPct val="100000"/>
              </a:lnSpc>
              <a:buAutoNum type="arabicPeriod"/>
            </a:pPr>
            <a:r>
              <a:rPr lang="en-US" sz="1600" dirty="0"/>
              <a:t>Results</a:t>
            </a:r>
          </a:p>
          <a:p>
            <a:pPr marL="342900" indent="-342900" algn="l">
              <a:lnSpc>
                <a:spcPct val="100000"/>
              </a:lnSpc>
              <a:buAutoNum type="arabicPeriod"/>
            </a:pPr>
            <a:endParaRPr lang="en-US" sz="1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6510787"/>
      </p:ext>
    </p:extLst>
  </p:cSld>
  <p:clrMapOvr>
    <a:masterClrMapping/>
  </p:clrMapOvr>
  <p:transition spd="med" advTm="132844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6036" y="101600"/>
            <a:ext cx="7592373" cy="620553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4. Modeling – Graph Query Documentation Template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F724E78-89FF-214B-8BBF-055EE11C09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6972" y="3500091"/>
            <a:ext cx="5554692" cy="2508892"/>
          </a:xfrm>
        </p:spPr>
        <p:txBody>
          <a:bodyPr/>
          <a:lstStyle/>
          <a:p>
            <a:br>
              <a:rPr lang="en-US" sz="1600" dirty="0">
                <a:latin typeface="+mn-lt"/>
              </a:rPr>
            </a:br>
            <a:endParaRPr lang="en-US" sz="1600" dirty="0">
              <a:latin typeface="+mn-lt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4C86E26-8AF3-CE4D-B156-CDA7DD707BFD}"/>
              </a:ext>
            </a:extLst>
          </p:cNvPr>
          <p:cNvSpPr txBox="1">
            <a:spLocks/>
          </p:cNvSpPr>
          <p:nvPr/>
        </p:nvSpPr>
        <p:spPr>
          <a:xfrm>
            <a:off x="3186972" y="3500091"/>
            <a:ext cx="5554692" cy="2508892"/>
          </a:xfrm>
          <a:prstGeom prst="rect">
            <a:avLst/>
          </a:prstGeom>
        </p:spPr>
        <p:txBody>
          <a:bodyPr vert="horz" lIns="34289" tIns="17145" rIns="34289" bIns="17145"/>
          <a:lstStyle>
            <a:lvl1pPr marL="0" indent="0" defTabSz="309555" eaLnBrk="1" hangingPunct="1">
              <a:lnSpc>
                <a:spcPct val="110000"/>
              </a:lnSpc>
              <a:buSzPct val="75000"/>
              <a:buFont typeface="+mj-lt"/>
              <a:buNone/>
              <a:defRPr sz="1800" b="0" i="0">
                <a:solidFill>
                  <a:schemeClr val="tx2"/>
                </a:solidFill>
                <a:latin typeface="Calibri Light"/>
                <a:ea typeface="+mn-ea"/>
                <a:cs typeface="Calibri Light"/>
                <a:sym typeface="Helvetica Neue Light"/>
              </a:defRPr>
            </a:lvl1pPr>
            <a:lvl2pPr marL="421287" indent="-183168" defTabSz="309555" eaLnBrk="1" hangingPunct="1">
              <a:lnSpc>
                <a:spcPct val="110000"/>
              </a:lnSpc>
              <a:buSzPct val="75000"/>
              <a:buChar char="•"/>
              <a:defRPr sz="1500" b="0" i="0" baseline="0">
                <a:solidFill>
                  <a:schemeClr val="tx2"/>
                </a:solidFill>
                <a:latin typeface="Calibri Light"/>
                <a:ea typeface="+mn-ea"/>
                <a:cs typeface="Calibri Light"/>
                <a:sym typeface="Helvetica Neue Light"/>
              </a:defRPr>
            </a:lvl2pPr>
            <a:lvl3pPr marL="659406" indent="-183168" defTabSz="309555" eaLnBrk="1" hangingPunct="1">
              <a:lnSpc>
                <a:spcPct val="110000"/>
              </a:lnSpc>
              <a:buSzPct val="75000"/>
              <a:buChar char="•"/>
              <a:defRPr sz="1500" b="0" i="0" baseline="0">
                <a:solidFill>
                  <a:schemeClr val="tx2"/>
                </a:solidFill>
                <a:latin typeface="Calibri Light"/>
                <a:ea typeface="+mn-ea"/>
                <a:cs typeface="Calibri Light"/>
                <a:sym typeface="Helvetica Neue Light"/>
              </a:defRPr>
            </a:lvl3pPr>
            <a:lvl4pPr marL="897525" indent="-183168" defTabSz="309555" eaLnBrk="1" hangingPunct="1">
              <a:lnSpc>
                <a:spcPct val="110000"/>
              </a:lnSpc>
              <a:buSzPct val="75000"/>
              <a:buChar char="•"/>
              <a:defRPr sz="1500" b="0" i="0" baseline="0">
                <a:solidFill>
                  <a:schemeClr val="tx2"/>
                </a:solidFill>
                <a:latin typeface="Calibri Light"/>
                <a:ea typeface="+mn-ea"/>
                <a:cs typeface="Calibri Light"/>
                <a:sym typeface="Helvetica Neue Light"/>
              </a:defRPr>
            </a:lvl4pPr>
            <a:lvl5pPr marL="1135645" indent="-183168" defTabSz="309555" eaLnBrk="1" hangingPunct="1">
              <a:lnSpc>
                <a:spcPct val="110000"/>
              </a:lnSpc>
              <a:buSzPct val="75000"/>
              <a:buChar char="•"/>
              <a:defRPr sz="1500">
                <a:solidFill>
                  <a:srgbClr val="323232"/>
                </a:solidFill>
                <a:latin typeface="+mn-lt"/>
                <a:ea typeface="+mn-ea"/>
                <a:cs typeface="+mn-cs"/>
                <a:sym typeface="Helvetica Neue Light"/>
              </a:defRPr>
            </a:lvl5pPr>
            <a:lvl6pPr marL="1373764" indent="-183168" defTabSz="309555" eaLnBrk="1" hangingPunct="1">
              <a:lnSpc>
                <a:spcPct val="110000"/>
              </a:lnSpc>
              <a:buSzPct val="75000"/>
              <a:buChar char="•"/>
              <a:defRPr sz="1500">
                <a:solidFill>
                  <a:srgbClr val="323232"/>
                </a:solidFill>
                <a:latin typeface="+mn-lt"/>
                <a:ea typeface="+mn-ea"/>
                <a:cs typeface="+mn-cs"/>
                <a:sym typeface="Helvetica Neue Light"/>
              </a:defRPr>
            </a:lvl6pPr>
            <a:lvl7pPr marL="1611883" indent="-183168" defTabSz="309555" eaLnBrk="1" hangingPunct="1">
              <a:lnSpc>
                <a:spcPct val="110000"/>
              </a:lnSpc>
              <a:buSzPct val="75000"/>
              <a:buChar char="•"/>
              <a:defRPr sz="1500">
                <a:solidFill>
                  <a:srgbClr val="323232"/>
                </a:solidFill>
                <a:latin typeface="+mn-lt"/>
                <a:ea typeface="+mn-ea"/>
                <a:cs typeface="+mn-cs"/>
                <a:sym typeface="Helvetica Neue Light"/>
              </a:defRPr>
            </a:lvl7pPr>
            <a:lvl8pPr marL="1850002" indent="-183168" defTabSz="309555" eaLnBrk="1" hangingPunct="1">
              <a:lnSpc>
                <a:spcPct val="110000"/>
              </a:lnSpc>
              <a:buSzPct val="75000"/>
              <a:buChar char="•"/>
              <a:defRPr sz="1500">
                <a:solidFill>
                  <a:srgbClr val="323232"/>
                </a:solidFill>
                <a:latin typeface="+mn-lt"/>
                <a:ea typeface="+mn-ea"/>
                <a:cs typeface="+mn-cs"/>
                <a:sym typeface="Helvetica Neue Light"/>
              </a:defRPr>
            </a:lvl8pPr>
            <a:lvl9pPr marL="2088121" indent="-183168" defTabSz="309555" eaLnBrk="1" hangingPunct="1">
              <a:lnSpc>
                <a:spcPct val="110000"/>
              </a:lnSpc>
              <a:buSzPct val="75000"/>
              <a:buChar char="•"/>
              <a:defRPr sz="1500">
                <a:solidFill>
                  <a:srgbClr val="323232"/>
                </a:solidFill>
                <a:latin typeface="+mn-lt"/>
                <a:ea typeface="+mn-ea"/>
                <a:cs typeface="+mn-cs"/>
                <a:sym typeface="Helvetica Neue Light"/>
              </a:defRPr>
            </a:lvl9pPr>
          </a:lstStyle>
          <a:p>
            <a:br>
              <a:rPr lang="en-US" sz="1600">
                <a:latin typeface="+mn-lt"/>
              </a:rPr>
            </a:br>
            <a:endParaRPr lang="en-US" sz="1600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A84A23-4400-0943-BF12-5CB3D0B27ADA}"/>
              </a:ext>
            </a:extLst>
          </p:cNvPr>
          <p:cNvSpPr/>
          <p:nvPr/>
        </p:nvSpPr>
        <p:spPr>
          <a:xfrm>
            <a:off x="0" y="903213"/>
            <a:ext cx="8083296" cy="477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825500" rtl="0" latinLnBrk="1" hangingPunct="0"/>
            <a:r>
              <a:rPr lang="en-US" sz="1400" b="1" dirty="0"/>
              <a:t>1. Query Number: </a:t>
            </a:r>
            <a:r>
              <a:rPr lang="en-US" sz="1400" b="1" dirty="0">
                <a:highlight>
                  <a:srgbClr val="FFFF00"/>
                </a:highlight>
              </a:rPr>
              <a:t>&lt;query number&gt;</a:t>
            </a:r>
          </a:p>
          <a:p>
            <a:pPr algn="l" defTabSz="825500" rtl="0" latinLnBrk="1" hangingPunct="0"/>
            <a:r>
              <a:rPr lang="en-US" sz="1400" b="1" dirty="0"/>
              <a:t>2. Overview: </a:t>
            </a:r>
            <a:r>
              <a:rPr lang="en-US" sz="1400" dirty="0">
                <a:highlight>
                  <a:srgbClr val="FFFF00"/>
                </a:highlight>
              </a:rPr>
              <a:t>Provide the TMDB entry for a movie title - Braveheart</a:t>
            </a:r>
          </a:p>
          <a:p>
            <a:pPr algn="l" defTabSz="825500" rtl="0" latinLnBrk="1" hangingPunct="0"/>
            <a:r>
              <a:rPr lang="en-US" sz="1400" b="1" dirty="0"/>
              <a:t>3. Pseudo English description:</a:t>
            </a:r>
            <a:endParaRPr lang="en-US" sz="1600" b="1" dirty="0"/>
          </a:p>
          <a:p>
            <a:pPr marL="764187" lvl="1" indent="-342900">
              <a:buAutoNum type="arabicPeriod"/>
            </a:pPr>
            <a:r>
              <a:rPr lang="en-US" sz="1600" dirty="0">
                <a:highlight>
                  <a:srgbClr val="FFFF00"/>
                </a:highlight>
              </a:rPr>
              <a:t>Find all TMDB vertices</a:t>
            </a:r>
          </a:p>
          <a:p>
            <a:pPr marL="764187" lvl="1" indent="-342900">
              <a:buAutoNum type="arabicPeriod"/>
            </a:pPr>
            <a:r>
              <a:rPr lang="en-US" sz="1600" dirty="0">
                <a:highlight>
                  <a:srgbClr val="FFFF00"/>
                </a:highlight>
              </a:rPr>
              <a:t>Select TMDB vertex matching movie title</a:t>
            </a:r>
          </a:p>
          <a:p>
            <a:pPr marL="421287"/>
            <a:r>
              <a:rPr lang="en-US" sz="1600" dirty="0">
                <a:highlight>
                  <a:srgbClr val="FFFF00"/>
                </a:highlight>
              </a:rPr>
              <a:t>3.   Provide the TMDB entry for a movie title - Braveheart</a:t>
            </a:r>
          </a:p>
          <a:p>
            <a:pPr marL="421287" lvl="1" indent="0"/>
            <a:endParaRPr lang="en-US" sz="1600" dirty="0"/>
          </a:p>
          <a:p>
            <a:pPr algn="l" defTabSz="825500" rtl="0" latinLnBrk="1" hangingPunct="0"/>
            <a:r>
              <a:rPr lang="en-US" sz="1400" b="1" dirty="0"/>
              <a:t>4.  Graph Traversal Path:</a:t>
            </a:r>
          </a:p>
          <a:p>
            <a:pPr algn="l" defTabSz="825500" rtl="0" latinLnBrk="1" hangingPunct="0"/>
            <a:endParaRPr lang="en-US" sz="1400" b="1" dirty="0"/>
          </a:p>
          <a:p>
            <a:pPr algn="l" defTabSz="825500" rtl="0" latinLnBrk="1" hangingPunct="0"/>
            <a:endParaRPr lang="en-US" sz="1400" b="1" dirty="0"/>
          </a:p>
          <a:p>
            <a:pPr algn="l" defTabSz="825500" rtl="0" latinLnBrk="1" hangingPunct="0"/>
            <a:r>
              <a:rPr lang="en-US" sz="1400" b="1" dirty="0"/>
              <a:t>5. GSQL syntax:</a:t>
            </a:r>
            <a:endParaRPr lang="en-US" sz="1600" b="1" dirty="0"/>
          </a:p>
          <a:p>
            <a:r>
              <a:rPr lang="en-US" sz="1400" dirty="0">
                <a:highlight>
                  <a:srgbClr val="FFFF00"/>
                </a:highlight>
              </a:rPr>
              <a:t>         CREATE QUERY </a:t>
            </a:r>
            <a:r>
              <a:rPr lang="en-US" sz="1400" dirty="0" err="1">
                <a:highlight>
                  <a:srgbClr val="FFFF00"/>
                </a:highlight>
              </a:rPr>
              <a:t>find_TMDB_attributes</a:t>
            </a:r>
            <a:r>
              <a:rPr lang="en-US" sz="1400" dirty="0">
                <a:highlight>
                  <a:srgbClr val="FFFF00"/>
                </a:highlight>
              </a:rPr>
              <a:t>(String </a:t>
            </a:r>
            <a:r>
              <a:rPr lang="en-US" sz="1400" dirty="0" err="1">
                <a:highlight>
                  <a:srgbClr val="FFFF00"/>
                </a:highlight>
              </a:rPr>
              <a:t>movie_name</a:t>
            </a:r>
            <a:r>
              <a:rPr lang="en-US" sz="1400" dirty="0">
                <a:highlight>
                  <a:srgbClr val="FFFF00"/>
                </a:highlight>
              </a:rPr>
              <a:t>) FOR GRAPH </a:t>
            </a:r>
            <a:r>
              <a:rPr lang="en-US" sz="1400" dirty="0" err="1">
                <a:highlight>
                  <a:srgbClr val="FFFF00"/>
                </a:highlight>
              </a:rPr>
              <a:t>MyGraph</a:t>
            </a:r>
            <a:r>
              <a:rPr lang="en-US" sz="1400" dirty="0">
                <a:highlight>
                  <a:srgbClr val="FFFF00"/>
                </a:highlight>
              </a:rPr>
              <a:t> {  </a:t>
            </a:r>
          </a:p>
          <a:p>
            <a:r>
              <a:rPr lang="en-US" sz="1400" dirty="0">
                <a:highlight>
                  <a:srgbClr val="FFFF00"/>
                </a:highlight>
              </a:rPr>
              <a:t>	        TMDB_V = {TMDB.*};</a:t>
            </a:r>
          </a:p>
          <a:p>
            <a:r>
              <a:rPr lang="en-US" sz="1400" dirty="0">
                <a:highlight>
                  <a:srgbClr val="FFFF00"/>
                </a:highlight>
              </a:rPr>
              <a:t>	        </a:t>
            </a:r>
            <a:r>
              <a:rPr lang="en-US" sz="1400" dirty="0" err="1">
                <a:highlight>
                  <a:srgbClr val="FFFF00"/>
                </a:highlight>
              </a:rPr>
              <a:t>s_tmdb</a:t>
            </a:r>
            <a:r>
              <a:rPr lang="en-US" sz="1400" dirty="0">
                <a:highlight>
                  <a:srgbClr val="FFFF00"/>
                </a:highlight>
              </a:rPr>
              <a:t> = SELECT </a:t>
            </a:r>
            <a:r>
              <a:rPr lang="en-US" sz="1400" dirty="0" err="1">
                <a:highlight>
                  <a:srgbClr val="FFFF00"/>
                </a:highlight>
              </a:rPr>
              <a:t>c_tmdb</a:t>
            </a:r>
            <a:r>
              <a:rPr lang="en-US" sz="1400" dirty="0">
                <a:highlight>
                  <a:srgbClr val="FFFF00"/>
                </a:highlight>
              </a:rPr>
              <a:t> FROM </a:t>
            </a:r>
            <a:r>
              <a:rPr lang="en-US" sz="1400" dirty="0" err="1">
                <a:highlight>
                  <a:srgbClr val="FFFF00"/>
                </a:highlight>
              </a:rPr>
              <a:t>TMDB_V:c_tmdb</a:t>
            </a:r>
            <a:r>
              <a:rPr lang="en-US" sz="1400" dirty="0">
                <a:highlight>
                  <a:srgbClr val="FFFF00"/>
                </a:highlight>
              </a:rPr>
              <a:t> </a:t>
            </a:r>
          </a:p>
          <a:p>
            <a:r>
              <a:rPr lang="en-US" sz="1400" dirty="0">
                <a:highlight>
                  <a:srgbClr val="FFFF00"/>
                </a:highlight>
              </a:rPr>
              <a:t>	                        WHERE </a:t>
            </a:r>
            <a:r>
              <a:rPr lang="en-US" sz="1400" dirty="0" err="1">
                <a:highlight>
                  <a:srgbClr val="FFFF00"/>
                </a:highlight>
              </a:rPr>
              <a:t>c_tmdb.title</a:t>
            </a:r>
            <a:r>
              <a:rPr lang="en-US" sz="1400" dirty="0">
                <a:highlight>
                  <a:srgbClr val="FFFF00"/>
                </a:highlight>
              </a:rPr>
              <a:t> == </a:t>
            </a:r>
            <a:r>
              <a:rPr lang="en-US" sz="1400" dirty="0" err="1">
                <a:highlight>
                  <a:srgbClr val="FFFF00"/>
                </a:highlight>
              </a:rPr>
              <a:t>movie_name</a:t>
            </a:r>
            <a:r>
              <a:rPr lang="en-US" sz="1400" dirty="0">
                <a:highlight>
                  <a:srgbClr val="FFFF00"/>
                </a:highlight>
              </a:rPr>
              <a:t>;</a:t>
            </a:r>
          </a:p>
          <a:p>
            <a:r>
              <a:rPr lang="en-US" sz="1400" dirty="0">
                <a:highlight>
                  <a:srgbClr val="FFFF00"/>
                </a:highlight>
              </a:rPr>
              <a:t>              PRINT </a:t>
            </a:r>
            <a:r>
              <a:rPr lang="en-US" sz="1400" dirty="0" err="1">
                <a:highlight>
                  <a:srgbClr val="FFFF00"/>
                </a:highlight>
              </a:rPr>
              <a:t>s_tmdb</a:t>
            </a:r>
            <a:r>
              <a:rPr lang="en-US" sz="1400" dirty="0">
                <a:highlight>
                  <a:srgbClr val="FFFF00"/>
                </a:highlight>
              </a:rPr>
              <a:t>;</a:t>
            </a:r>
          </a:p>
          <a:p>
            <a:r>
              <a:rPr lang="en-US" sz="1400" dirty="0">
                <a:highlight>
                  <a:srgbClr val="FFFF00"/>
                </a:highlight>
              </a:rPr>
              <a:t>               }</a:t>
            </a:r>
            <a:endParaRPr lang="en-US" sz="1600" dirty="0">
              <a:highlight>
                <a:srgbClr val="FFFF00"/>
              </a:highlight>
            </a:endParaRPr>
          </a:p>
          <a:p>
            <a:pPr marL="421287" lvl="1" indent="0"/>
            <a:endParaRPr lang="en-US" sz="1600" b="1" dirty="0"/>
          </a:p>
          <a:p>
            <a:pPr marL="421287" lvl="1" indent="0"/>
            <a:endParaRPr lang="en-US" sz="1600" i="1" dirty="0"/>
          </a:p>
        </p:txBody>
      </p:sp>
      <p:pic>
        <p:nvPicPr>
          <p:cNvPr id="17" name="Picture 16" descr="A picture containing clock&#10;&#10;Description automatically generated">
            <a:extLst>
              <a:ext uri="{FF2B5EF4-FFF2-40B4-BE49-F238E27FC236}">
                <a16:creationId xmlns:a16="http://schemas.microsoft.com/office/drawing/2014/main" id="{24A0D9A9-4DB3-0146-A862-8A5C59DD6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372" y="1276649"/>
            <a:ext cx="2177654" cy="11925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15EA7B8-F018-6042-9078-74F1B54CB2EB}"/>
              </a:ext>
            </a:extLst>
          </p:cNvPr>
          <p:cNvSpPr txBox="1"/>
          <p:nvPr/>
        </p:nvSpPr>
        <p:spPr>
          <a:xfrm>
            <a:off x="6133480" y="903213"/>
            <a:ext cx="1141338" cy="373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323232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6. Results: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4956667-D6E3-C74B-A2C7-3FD01C961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491" y="2557224"/>
            <a:ext cx="1784597" cy="94286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6F4589F-A6B7-3A49-9C79-C59E00DC5A64}"/>
              </a:ext>
            </a:extLst>
          </p:cNvPr>
          <p:cNvSpPr txBox="1"/>
          <p:nvPr/>
        </p:nvSpPr>
        <p:spPr>
          <a:xfrm>
            <a:off x="3644122" y="3194366"/>
            <a:ext cx="544702" cy="305725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rgbClr val="323232"/>
                </a:solidFill>
                <a:effectLst/>
                <a:uFillTx/>
                <a:latin typeface="+mn-lt"/>
                <a:ea typeface="+mn-ea"/>
                <a:cs typeface="+mn-cs"/>
                <a:sym typeface="Helvetica Neue Light"/>
              </a:rPr>
              <a:t>1, 2, 3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99D521-12B7-1447-972A-3E356A69C18B}"/>
              </a:ext>
            </a:extLst>
          </p:cNvPr>
          <p:cNvSpPr txBox="1"/>
          <p:nvPr/>
        </p:nvSpPr>
        <p:spPr>
          <a:xfrm>
            <a:off x="7303770" y="999401"/>
            <a:ext cx="1437894" cy="3734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323232"/>
                </a:solidFill>
                <a:effectLst/>
                <a:highlight>
                  <a:srgbClr val="FFFF00"/>
                </a:highlight>
                <a:uFillTx/>
                <a:latin typeface="+mn-lt"/>
                <a:ea typeface="+mn-ea"/>
                <a:cs typeface="+mn-cs"/>
                <a:sym typeface="Helvetica Neue Light"/>
              </a:rPr>
              <a:t>&lt;Screen shot&gt;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50267995"/>
      </p:ext>
    </p:extLst>
  </p:cSld>
  <p:clrMapOvr>
    <a:masterClrMapping/>
  </p:clrMapOvr>
  <p:transition spd="med" advTm="56552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238500" y="101600"/>
            <a:ext cx="8807708" cy="620553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4. Modeling Graph Queries – Structured  Knowledge Graph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4F7A0C8-E170-4648-8E5B-F67896B60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204545"/>
              </p:ext>
            </p:extLst>
          </p:nvPr>
        </p:nvGraphicFramePr>
        <p:xfrm>
          <a:off x="168147" y="1364837"/>
          <a:ext cx="8807707" cy="3535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7185">
                  <a:extLst>
                    <a:ext uri="{9D8B030D-6E8A-4147-A177-3AD203B41FA5}">
                      <a16:colId xmlns:a16="http://schemas.microsoft.com/office/drawing/2014/main" val="440233143"/>
                    </a:ext>
                  </a:extLst>
                </a:gridCol>
                <a:gridCol w="1555804">
                  <a:extLst>
                    <a:ext uri="{9D8B030D-6E8A-4147-A177-3AD203B41FA5}">
                      <a16:colId xmlns:a16="http://schemas.microsoft.com/office/drawing/2014/main" val="3473906553"/>
                    </a:ext>
                  </a:extLst>
                </a:gridCol>
                <a:gridCol w="6744718">
                  <a:extLst>
                    <a:ext uri="{9D8B030D-6E8A-4147-A177-3AD203B41FA5}">
                      <a16:colId xmlns:a16="http://schemas.microsoft.com/office/drawing/2014/main" val="316959785"/>
                    </a:ext>
                  </a:extLst>
                </a:gridCol>
              </a:tblGrid>
              <a:tr h="21217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No</a:t>
                      </a:r>
                    </a:p>
                  </a:txBody>
                  <a:tcPr>
                    <a:solidFill>
                      <a:srgbClr val="045C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Task</a:t>
                      </a:r>
                    </a:p>
                  </a:txBody>
                  <a:tcPr>
                    <a:solidFill>
                      <a:srgbClr val="045C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Instructions</a:t>
                      </a:r>
                    </a:p>
                  </a:txBody>
                  <a:tcPr>
                    <a:solidFill>
                      <a:srgbClr val="045C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6337666"/>
                  </a:ext>
                </a:extLst>
              </a:tr>
              <a:tr h="360698">
                <a:tc>
                  <a:txBody>
                    <a:bodyPr/>
                    <a:lstStyle/>
                    <a:p>
                      <a:r>
                        <a:rPr lang="en-US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Update schema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Please complete as part of exercises in Section 4</a:t>
                      </a:r>
                    </a:p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711889"/>
                  </a:ext>
                </a:extLst>
              </a:tr>
              <a:tr h="212175">
                <a:tc>
                  <a:txBody>
                    <a:bodyPr/>
                    <a:lstStyle/>
                    <a:p>
                      <a:r>
                        <a:rPr lang="en-US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Data mapping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Please complete as part of exercises in Section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48522"/>
                  </a:ext>
                </a:extLst>
              </a:tr>
              <a:tr h="212175">
                <a:tc>
                  <a:txBody>
                    <a:bodyPr/>
                    <a:lstStyle/>
                    <a:p>
                      <a:r>
                        <a:rPr lang="en-US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Load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Please complete as part of exercises in Section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86542"/>
                  </a:ext>
                </a:extLst>
              </a:tr>
              <a:tr h="212175">
                <a:tc>
                  <a:txBody>
                    <a:bodyPr/>
                    <a:lstStyle/>
                    <a:p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Explore Graph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Explore graph to find all movies where Julie Andrews was an artist.</a:t>
                      </a:r>
                      <a:endParaRPr lang="en-US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7957554"/>
                  </a:ext>
                </a:extLst>
              </a:tr>
              <a:tr h="1400356"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309555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Structured Queries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/>
                        <a:t>SQ1: Write a query to find all users who rated Julie Andrews movies and gave a rating of 5.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/>
                        <a:t>SQ2: Make a list of movies which received the rating of 5 from this group of users.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/>
                        <a:t>SQ3: For a user, find movies he or she has not rated in this list of movies and return them as recommended movies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400" dirty="0"/>
                        <a:t>SQ4: Write a query to find movie which are in </a:t>
                      </a:r>
                      <a:r>
                        <a:rPr lang="en-US" sz="1400" dirty="0" err="1"/>
                        <a:t>TMDb</a:t>
                      </a:r>
                      <a:r>
                        <a:rPr lang="en-US" sz="1400" dirty="0"/>
                        <a:t> and IMDb and not connected to each other.  Can you create an edge connecting </a:t>
                      </a:r>
                      <a:r>
                        <a:rPr lang="en-US" sz="1400" dirty="0" err="1"/>
                        <a:t>TMDb</a:t>
                      </a:r>
                      <a:r>
                        <a:rPr lang="en-US" sz="1400" dirty="0"/>
                        <a:t> and IMDb and connect these movies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666856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7350438-2564-084B-A212-1BC8F671CC03}"/>
              </a:ext>
            </a:extLst>
          </p:cNvPr>
          <p:cNvSpPr/>
          <p:nvPr/>
        </p:nvSpPr>
        <p:spPr>
          <a:xfrm>
            <a:off x="256033" y="816930"/>
            <a:ext cx="8719820" cy="547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highlight>
                  <a:srgbClr val="FFFF00"/>
                </a:highlight>
              </a:rPr>
              <a:t>&lt;complete tasks listed in table below and </a:t>
            </a:r>
          </a:p>
          <a:p>
            <a:r>
              <a:rPr lang="en-US" sz="1400" b="1" dirty="0">
                <a:highlight>
                  <a:srgbClr val="FFFF00"/>
                </a:highlight>
              </a:rPr>
              <a:t>document following structure queries using the query template defined previously  &gt;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204253"/>
      </p:ext>
    </p:extLst>
  </p:cSld>
  <p:clrMapOvr>
    <a:masterClrMapping/>
  </p:clrMapOvr>
  <p:transition spd="med" advTm="83718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3.6|2.7|24.1|18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2.2|9.3|7.2|10.7|10.8|2.7|7.4|10.5|10.8|4|9.8|7.4|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2.2|9.3|7.2|10.7|10.8|2.7|7.4|10.5|10.8|4|9.8|7.4|8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4.4|8.5|8.8|6|8.2|8.3|13.5|10.8|8.7|10.5|8.2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3.5|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6|6.5|28.5|5|28|6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9.7|27.2|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22.2|9.3|7.2|10.7|10.8|2.7|7.4|10.5|10.8|4|9.8|7.4|8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.6|2.2|5.4|2.5|0.4|12.7|3.8|0.8|14.2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6|6.5|28.5|5|28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6|6.5|28.5|5|28|6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6|6.5|28.5|5|28|6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Default Theme">
  <a:themeElements>
    <a:clrScheme name="Custom 3">
      <a:dk1>
        <a:srgbClr val="323232"/>
      </a:dk1>
      <a:lt1>
        <a:srgbClr val="FFFFFF"/>
      </a:lt1>
      <a:dk2>
        <a:srgbClr val="123756"/>
      </a:dk2>
      <a:lt2>
        <a:srgbClr val="ACACAC"/>
      </a:lt2>
      <a:accent1>
        <a:srgbClr val="6BC72B"/>
      </a:accent1>
      <a:accent2>
        <a:srgbClr val="3BAEFA"/>
      </a:accent2>
      <a:accent3>
        <a:srgbClr val="7030A0"/>
      </a:accent3>
      <a:accent4>
        <a:srgbClr val="F8C028"/>
      </a:accent4>
      <a:accent5>
        <a:srgbClr val="FEFDFD"/>
      </a:accent5>
      <a:accent6>
        <a:srgbClr val="FEFDFD"/>
      </a:accent6>
      <a:hlink>
        <a:srgbClr val="329CF9"/>
      </a:hlink>
      <a:folHlink>
        <a:srgbClr val="5C1F8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solidFill>
          <a:srgbClr val="FFFF00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1" hangingPunct="0">
          <a:lnSpc>
            <a:spcPct val="11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 dirty="0" smtClean="0">
            <a:ln>
              <a:noFill/>
            </a:ln>
            <a:solidFill>
              <a:srgbClr val="323232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76292</TotalTime>
  <Words>1759</Words>
  <Application>Microsoft Macintosh PowerPoint</Application>
  <PresentationFormat>On-screen Show (16:9)</PresentationFormat>
  <Paragraphs>286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Helvetica Light</vt:lpstr>
      <vt:lpstr>Herculanum</vt:lpstr>
      <vt:lpstr>Wingdings</vt:lpstr>
      <vt:lpstr>1_Default Theme</vt:lpstr>
      <vt:lpstr>Rapid prototyping to build Knowledge Graph solution  using TigerGraph Lecture 2 of Knowledge Graph AI Series   Homework  Assignment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Jackson Vaughan</dc:creator>
  <cp:lastModifiedBy>Neena Sathi</cp:lastModifiedBy>
  <cp:revision>733</cp:revision>
  <cp:lastPrinted>2019-11-12T23:23:26Z</cp:lastPrinted>
  <dcterms:created xsi:type="dcterms:W3CDTF">2016-01-22T19:58:33Z</dcterms:created>
  <dcterms:modified xsi:type="dcterms:W3CDTF">2020-09-28T03:50:49Z</dcterms:modified>
</cp:coreProperties>
</file>