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316" r:id="rId2"/>
    <p:sldId id="339" r:id="rId3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DEF0"/>
    <a:srgbClr val="BE0712"/>
    <a:srgbClr val="E1B3FF"/>
    <a:srgbClr val="F3A23F"/>
    <a:srgbClr val="6F359E"/>
    <a:srgbClr val="BE1C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05"/>
    <p:restoredTop sz="84762"/>
  </p:normalViewPr>
  <p:slideViewPr>
    <p:cSldViewPr snapToGrid="0" snapToObjects="1">
      <p:cViewPr varScale="1">
        <p:scale>
          <a:sx n="138" d="100"/>
          <a:sy n="138" d="100"/>
        </p:scale>
        <p:origin x="95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98633-C5CB-D04E-9BF3-DE326DFCB3F0}" type="datetimeFigureOut">
              <a:rPr lang="en-US" smtClean="0"/>
              <a:t>7/1/19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3A4D3F-E6BA-4147-85F8-4ADE4B41C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093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USABILITY</a:t>
            </a:r>
            <a:endParaRPr lang="en-GB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This document uses MONTSERRAT and OPEN SANS fonts. If you do not have these on your computer, you can download them for free on https://</a:t>
            </a:r>
            <a:r>
              <a:rPr lang="en-GB" dirty="0" err="1"/>
              <a:t>fonts.google.com</a:t>
            </a:r>
            <a:r>
              <a:rPr lang="en-GB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b="1" dirty="0"/>
              <a:t>COPYRIGHT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altLang="x-none" sz="1200" dirty="0">
                <a:solidFill>
                  <a:srgbClr val="7F7F7F"/>
                </a:solidFill>
                <a:latin typeface="+mn-lt"/>
                <a:ea typeface="Open Sans" charset="0"/>
                <a:cs typeface="Open Sans" charset="0"/>
              </a:rPr>
              <a:t>© 2019, Alain </a:t>
            </a:r>
            <a:r>
              <a:rPr lang="de-DE" altLang="x-none" sz="1200" dirty="0" err="1">
                <a:solidFill>
                  <a:srgbClr val="7F7F7F"/>
                </a:solidFill>
                <a:latin typeface="+mn-lt"/>
                <a:ea typeface="Open Sans" charset="0"/>
                <a:cs typeface="Open Sans" charset="0"/>
              </a:rPr>
              <a:t>Thys</a:t>
            </a:r>
            <a:r>
              <a:rPr lang="de-DE" altLang="x-none" sz="1200" dirty="0">
                <a:solidFill>
                  <a:srgbClr val="7F7F7F"/>
                </a:solidFill>
                <a:latin typeface="+mn-lt"/>
                <a:ea typeface="Open Sans" charset="0"/>
                <a:cs typeface="Open Sans" charset="0"/>
              </a:rPr>
              <a:t> </a:t>
            </a:r>
            <a:r>
              <a:rPr lang="mr-IN" altLang="x-none" sz="1200" dirty="0">
                <a:solidFill>
                  <a:srgbClr val="7F7F7F"/>
                </a:solidFill>
                <a:latin typeface="+mn-lt"/>
                <a:ea typeface="Open Sans" charset="0"/>
                <a:cs typeface="Open Sans" charset="0"/>
              </a:rPr>
              <a:t>–</a:t>
            </a:r>
            <a:r>
              <a:rPr lang="de-DE" altLang="x-none" sz="1200" dirty="0">
                <a:solidFill>
                  <a:srgbClr val="7F7F7F"/>
                </a:solidFill>
                <a:latin typeface="+mn-lt"/>
                <a:ea typeface="Open Sans" charset="0"/>
                <a:cs typeface="Open Sans" charset="0"/>
              </a:rPr>
              <a:t> </a:t>
            </a:r>
            <a:r>
              <a:rPr lang="nl-BE" altLang="x-none" sz="1200" dirty="0">
                <a:solidFill>
                  <a:srgbClr val="7F7F7F"/>
                </a:solidFill>
                <a:latin typeface="+mn-lt"/>
                <a:ea typeface="Open Sans" charset="0"/>
                <a:cs typeface="Open Sans" charset="0"/>
              </a:rPr>
              <a:t>The </a:t>
            </a:r>
            <a:r>
              <a:rPr lang="en-GB" altLang="x-none" sz="1200" dirty="0" err="1">
                <a:solidFill>
                  <a:srgbClr val="7F7F7F"/>
                </a:solidFill>
                <a:latin typeface="+mn-lt"/>
                <a:ea typeface="Open Sans" charset="0"/>
                <a:cs typeface="Open Sans" charset="0"/>
              </a:rPr>
              <a:t>Customerfit</a:t>
            </a:r>
            <a:r>
              <a:rPr lang="en-GB" altLang="x-none" sz="1200" dirty="0">
                <a:solidFill>
                  <a:srgbClr val="7F7F7F"/>
                </a:solidFill>
                <a:latin typeface="+mn-lt"/>
                <a:ea typeface="Open Sans" charset="0"/>
                <a:cs typeface="Open Sans" charset="0"/>
              </a:rPr>
              <a:t> trademark, methodology, brand, publications and its derivatives are the property of Shalima BVBA/Alain Thys. No parts can be used, stored, adapted or reproduced without explicit permission.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3A4D3F-E6BA-4147-85F8-4ADE4B41C00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0716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3A4D3F-E6BA-4147-85F8-4ADE4B41C0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75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06F08-9585-354D-B086-0AF3A07EA2DC}" type="datetimeFigureOut">
              <a:rPr lang="en-GB" smtClean="0"/>
              <a:t>01/07/2019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98A02-FBFA-A045-BA02-3275E26A7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2136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06F08-9585-354D-B086-0AF3A07EA2DC}" type="datetimeFigureOut">
              <a:rPr lang="en-GB" smtClean="0"/>
              <a:t>01/07/2019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98A02-FBFA-A045-BA02-3275E26A7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238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06F08-9585-354D-B086-0AF3A07EA2DC}" type="datetimeFigureOut">
              <a:rPr lang="en-GB" smtClean="0"/>
              <a:t>01/07/2019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98A02-FBFA-A045-BA02-3275E26A7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4451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06F08-9585-354D-B086-0AF3A07EA2DC}" type="datetimeFigureOut">
              <a:rPr lang="en-GB" smtClean="0"/>
              <a:t>01/07/2019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98A02-FBFA-A045-BA02-3275E26A7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0812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06F08-9585-354D-B086-0AF3A07EA2DC}" type="datetimeFigureOut">
              <a:rPr lang="en-GB" smtClean="0"/>
              <a:t>01/07/2019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98A02-FBFA-A045-BA02-3275E26A7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0965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06F08-9585-354D-B086-0AF3A07EA2DC}" type="datetimeFigureOut">
              <a:rPr lang="en-GB" smtClean="0"/>
              <a:t>01/07/2019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98A02-FBFA-A045-BA02-3275E26A7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783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06F08-9585-354D-B086-0AF3A07EA2DC}" type="datetimeFigureOut">
              <a:rPr lang="en-GB" smtClean="0"/>
              <a:t>01/07/2019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98A02-FBFA-A045-BA02-3275E26A7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879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06F08-9585-354D-B086-0AF3A07EA2DC}" type="datetimeFigureOut">
              <a:rPr lang="en-GB" smtClean="0"/>
              <a:t>01/07/2019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98A02-FBFA-A045-BA02-3275E26A7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352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06F08-9585-354D-B086-0AF3A07EA2DC}" type="datetimeFigureOut">
              <a:rPr lang="en-GB" smtClean="0"/>
              <a:t>01/07/2019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98A02-FBFA-A045-BA02-3275E26A7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011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06F08-9585-354D-B086-0AF3A07EA2DC}" type="datetimeFigureOut">
              <a:rPr lang="en-GB" smtClean="0"/>
              <a:t>01/07/2019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98A02-FBFA-A045-BA02-3275E26A7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1239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06F08-9585-354D-B086-0AF3A07EA2DC}" type="datetimeFigureOut">
              <a:rPr lang="en-GB" smtClean="0"/>
              <a:t>01/07/2019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98A02-FBFA-A045-BA02-3275E26A7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69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06F08-9585-354D-B086-0AF3A07EA2DC}" type="datetimeFigureOut">
              <a:rPr lang="en-GB" smtClean="0"/>
              <a:t>01/07/2019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98A02-FBFA-A045-BA02-3275E26A7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040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F6E5028-5030-7541-8DC0-72B813184242}"/>
              </a:ext>
            </a:extLst>
          </p:cNvPr>
          <p:cNvSpPr/>
          <p:nvPr/>
        </p:nvSpPr>
        <p:spPr>
          <a:xfrm>
            <a:off x="0" y="4341706"/>
            <a:ext cx="9144000" cy="801793"/>
          </a:xfrm>
          <a:prstGeom prst="rect">
            <a:avLst/>
          </a:prstGeom>
          <a:solidFill>
            <a:srgbClr val="6F35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1FEFBB9-8E1B-2449-89DE-0BA96524AC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534" y="4903893"/>
            <a:ext cx="1149718" cy="332935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DD1259FC-FA99-9A46-9FD5-FE771A560492}"/>
              </a:ext>
            </a:extLst>
          </p:cNvPr>
          <p:cNvSpPr txBox="1"/>
          <p:nvPr/>
        </p:nvSpPr>
        <p:spPr>
          <a:xfrm>
            <a:off x="335304" y="4420060"/>
            <a:ext cx="56204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  <a:latin typeface="Montserrat" panose="02000505000000020004" pitchFamily="2" charset="77"/>
              </a:rPr>
              <a:t>Monetise the customer experience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58A3A02-A67C-CE4C-BE99-87EF38FCAEBC}"/>
              </a:ext>
            </a:extLst>
          </p:cNvPr>
          <p:cNvSpPr txBox="1"/>
          <p:nvPr/>
        </p:nvSpPr>
        <p:spPr>
          <a:xfrm>
            <a:off x="319121" y="1418785"/>
            <a:ext cx="82965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Montserrat" panose="02000505000000020004" pitchFamily="2" charset="77"/>
              </a:rPr>
              <a:t>The business case </a:t>
            </a:r>
          </a:p>
          <a:p>
            <a:r>
              <a:rPr lang="en-GB" sz="3200" dirty="0">
                <a:latin typeface="Montserrat" panose="02000505000000020004" pitchFamily="2" charset="77"/>
              </a:rPr>
              <a:t>for customer experience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C2D681-DFF0-B248-937B-8BE03E2A4391}"/>
              </a:ext>
            </a:extLst>
          </p:cNvPr>
          <p:cNvSpPr txBox="1"/>
          <p:nvPr/>
        </p:nvSpPr>
        <p:spPr>
          <a:xfrm>
            <a:off x="434023" y="1079526"/>
            <a:ext cx="1210050" cy="300082"/>
          </a:xfrm>
          <a:prstGeom prst="rect">
            <a:avLst/>
          </a:prstGeom>
          <a:solidFill>
            <a:srgbClr val="BE0712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Montserrat" panose="02000505000000020004" pitchFamily="2" charset="77"/>
              </a:rPr>
              <a:t>PART TWO</a:t>
            </a:r>
          </a:p>
        </p:txBody>
      </p:sp>
    </p:spTree>
    <p:extLst>
      <p:ext uri="{BB962C8B-B14F-4D97-AF65-F5344CB8AC3E}">
        <p14:creationId xmlns:p14="http://schemas.microsoft.com/office/powerpoint/2010/main" val="2681184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F6E5028-5030-7541-8DC0-72B813184242}"/>
              </a:ext>
            </a:extLst>
          </p:cNvPr>
          <p:cNvSpPr/>
          <p:nvPr/>
        </p:nvSpPr>
        <p:spPr>
          <a:xfrm>
            <a:off x="0" y="4341706"/>
            <a:ext cx="9144000" cy="801793"/>
          </a:xfrm>
          <a:prstGeom prst="rect">
            <a:avLst/>
          </a:prstGeom>
          <a:solidFill>
            <a:srgbClr val="6F35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1FEFBB9-8E1B-2449-89DE-0BA96524AC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534" y="4903893"/>
            <a:ext cx="1149718" cy="332935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DD1259FC-FA99-9A46-9FD5-FE771A560492}"/>
              </a:ext>
            </a:extLst>
          </p:cNvPr>
          <p:cNvSpPr txBox="1"/>
          <p:nvPr/>
        </p:nvSpPr>
        <p:spPr>
          <a:xfrm>
            <a:off x="367672" y="4420060"/>
            <a:ext cx="68884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  <a:latin typeface="Montserrat" panose="02000505000000020004" pitchFamily="2" charset="77"/>
              </a:rPr>
              <a:t>The business case for customer experience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A1B0CB4-AC15-E248-9490-110C269528D0}"/>
              </a:ext>
            </a:extLst>
          </p:cNvPr>
          <p:cNvGrpSpPr/>
          <p:nvPr/>
        </p:nvGrpSpPr>
        <p:grpSpPr>
          <a:xfrm>
            <a:off x="492828" y="1309812"/>
            <a:ext cx="2519062" cy="1944850"/>
            <a:chOff x="492828" y="1309812"/>
            <a:chExt cx="2519062" cy="1944850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67306836-EA05-0542-87B9-7AD9E4A22B7C}"/>
                </a:ext>
              </a:extLst>
            </p:cNvPr>
            <p:cNvGrpSpPr/>
            <p:nvPr/>
          </p:nvGrpSpPr>
          <p:grpSpPr>
            <a:xfrm>
              <a:off x="492828" y="1309812"/>
              <a:ext cx="2519062" cy="1944850"/>
              <a:chOff x="482790" y="1313575"/>
              <a:chExt cx="2519062" cy="1944850"/>
            </a:xfrm>
          </p:grpSpPr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954C396D-92F7-3C47-9D42-C592CC34BC43}"/>
                  </a:ext>
                </a:extLst>
              </p:cNvPr>
              <p:cNvSpPr/>
              <p:nvPr/>
            </p:nvSpPr>
            <p:spPr>
              <a:xfrm>
                <a:off x="1179717" y="1313575"/>
                <a:ext cx="1125209" cy="1125209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16CBABC-7DC5-7B45-B567-783AE3021252}"/>
                  </a:ext>
                </a:extLst>
              </p:cNvPr>
              <p:cNvSpPr txBox="1"/>
              <p:nvPr/>
            </p:nvSpPr>
            <p:spPr>
              <a:xfrm>
                <a:off x="482790" y="2673650"/>
                <a:ext cx="251906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dirty="0">
                    <a:latin typeface="Montserrat" panose="02000505000000020004" pitchFamily="2" charset="77"/>
                    <a:ea typeface="Open Sans" panose="020B0606030504020204" pitchFamily="34" charset="0"/>
                    <a:cs typeface="Open Sans" panose="020B0606030504020204" pitchFamily="34" charset="0"/>
                  </a:rPr>
                  <a:t>A simple business case model</a:t>
                </a:r>
              </a:p>
            </p:txBody>
          </p:sp>
        </p:grpSp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C538BAE8-0FBC-E94F-A169-A79E912C0908}"/>
                </a:ext>
              </a:extLst>
            </p:cNvPr>
            <p:cNvPicPr>
              <a:picLocks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32751" y="1571826"/>
              <a:ext cx="627404" cy="627404"/>
            </a:xfrm>
            <a:prstGeom prst="rect">
              <a:avLst/>
            </a:prstGeom>
          </p:spPr>
        </p:pic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D019B681-C947-8547-A777-5F4406E9430E}"/>
              </a:ext>
            </a:extLst>
          </p:cNvPr>
          <p:cNvGrpSpPr/>
          <p:nvPr/>
        </p:nvGrpSpPr>
        <p:grpSpPr>
          <a:xfrm>
            <a:off x="3391979" y="1309812"/>
            <a:ext cx="2337513" cy="1944850"/>
            <a:chOff x="3391979" y="1309812"/>
            <a:chExt cx="2337513" cy="1944850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1E7181C6-EE4E-A249-A019-67BD79053815}"/>
                </a:ext>
              </a:extLst>
            </p:cNvPr>
            <p:cNvGrpSpPr/>
            <p:nvPr/>
          </p:nvGrpSpPr>
          <p:grpSpPr>
            <a:xfrm>
              <a:off x="3391979" y="1309812"/>
              <a:ext cx="2337513" cy="1944850"/>
              <a:chOff x="3394698" y="1313575"/>
              <a:chExt cx="2337513" cy="1944850"/>
            </a:xfrm>
          </p:grpSpPr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55192E7C-0DE7-3E4F-BC0B-3C04B2DC5C38}"/>
                  </a:ext>
                </a:extLst>
              </p:cNvPr>
              <p:cNvSpPr/>
              <p:nvPr/>
            </p:nvSpPr>
            <p:spPr>
              <a:xfrm>
                <a:off x="4000850" y="1313575"/>
                <a:ext cx="1125209" cy="1125209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/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8E5C1A2-74E7-B04E-A15E-048257013384}"/>
                  </a:ext>
                </a:extLst>
              </p:cNvPr>
              <p:cNvSpPr txBox="1"/>
              <p:nvPr/>
            </p:nvSpPr>
            <p:spPr>
              <a:xfrm>
                <a:off x="3394698" y="2673650"/>
                <a:ext cx="233751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dirty="0">
                    <a:latin typeface="Montserrat" panose="02000505000000020004" pitchFamily="2" charset="77"/>
                    <a:ea typeface="Open Sans" panose="020B0606030504020204" pitchFamily="34" charset="0"/>
                    <a:cs typeface="Open Sans" panose="020B0606030504020204" pitchFamily="34" charset="0"/>
                  </a:rPr>
                  <a:t>A workshop format to gain buy-in</a:t>
                </a:r>
              </a:p>
            </p:txBody>
          </p:sp>
        </p:grp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F228C262-793C-4A42-AB19-ABE00DD5CA1B}"/>
                </a:ext>
              </a:extLst>
            </p:cNvPr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205926" y="1488029"/>
              <a:ext cx="709617" cy="709617"/>
            </a:xfrm>
            <a:prstGeom prst="rect">
              <a:avLst/>
            </a:prstGeom>
          </p:spPr>
        </p:pic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A63077EE-DD7A-AA4C-88D2-9E845B2003F4}"/>
              </a:ext>
            </a:extLst>
          </p:cNvPr>
          <p:cNvGrpSpPr/>
          <p:nvPr/>
        </p:nvGrpSpPr>
        <p:grpSpPr>
          <a:xfrm>
            <a:off x="6211243" y="1309812"/>
            <a:ext cx="2337513" cy="1944850"/>
            <a:chOff x="6211243" y="1309812"/>
            <a:chExt cx="2337513" cy="1944850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403BA765-3142-464B-AE39-174B75F9D570}"/>
                </a:ext>
              </a:extLst>
            </p:cNvPr>
            <p:cNvGrpSpPr/>
            <p:nvPr/>
          </p:nvGrpSpPr>
          <p:grpSpPr>
            <a:xfrm>
              <a:off x="6211243" y="1309812"/>
              <a:ext cx="2337513" cy="1944850"/>
              <a:chOff x="3394698" y="1313575"/>
              <a:chExt cx="2337513" cy="1944850"/>
            </a:xfrm>
          </p:grpSpPr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5C9C9C12-4B6A-AC49-96BD-774904DD07EB}"/>
                  </a:ext>
                </a:extLst>
              </p:cNvPr>
              <p:cNvSpPr/>
              <p:nvPr/>
            </p:nvSpPr>
            <p:spPr>
              <a:xfrm>
                <a:off x="4000850" y="1313575"/>
                <a:ext cx="1125209" cy="1125209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/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3937808-262D-1841-81ED-609CA0DCB754}"/>
                  </a:ext>
                </a:extLst>
              </p:cNvPr>
              <p:cNvSpPr txBox="1"/>
              <p:nvPr/>
            </p:nvSpPr>
            <p:spPr>
              <a:xfrm>
                <a:off x="3394698" y="2673650"/>
                <a:ext cx="233751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dirty="0">
                    <a:latin typeface="Montserrat" panose="02000505000000020004" pitchFamily="2" charset="77"/>
                    <a:ea typeface="Open Sans" panose="020B0606030504020204" pitchFamily="34" charset="0"/>
                    <a:cs typeface="Open Sans" panose="020B0606030504020204" pitchFamily="34" charset="0"/>
                  </a:rPr>
                  <a:t>Estimate ROI on customer projects</a:t>
                </a:r>
              </a:p>
            </p:txBody>
          </p:sp>
        </p:grp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A7818D7C-6DFE-464B-95AA-BB0529C24D5C}"/>
                </a:ext>
              </a:extLst>
            </p:cNvPr>
            <p:cNvPicPr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055781" y="1561310"/>
              <a:ext cx="648436" cy="64843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84850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17F571D6-B244-5345-8E7C-861B365EA4A1}">
  <we:reference id="wa104381063" version="1.0.0.0" store="en-US" storeType="OMEX"/>
  <we:alternateReferences>
    <we:reference id="wa104381063" version="1.0.0.0" store="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299</TotalTime>
  <Words>115</Words>
  <Application>Microsoft Macintosh PowerPoint</Application>
  <PresentationFormat>On-screen Show (16:9)</PresentationFormat>
  <Paragraphs>15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Alain Thys</dc:creator>
  <cp:lastModifiedBy>Alain Thys</cp:lastModifiedBy>
  <cp:revision>76</cp:revision>
  <cp:lastPrinted>2018-05-24T19:03:22Z</cp:lastPrinted>
  <dcterms:created xsi:type="dcterms:W3CDTF">2018-05-24T07:33:18Z</dcterms:created>
  <dcterms:modified xsi:type="dcterms:W3CDTF">2019-07-01T06:39:10Z</dcterms:modified>
</cp:coreProperties>
</file>