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7" roundtripDataSignature="AMtx7mhCRTTlWQF1pm7a4gwteC2T7Z/fa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Rachel Krentzman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86173F6-00CF-46CD-A637-802053C8C568}">
  <a:tblStyle styleId="{786173F6-00CF-46CD-A637-802053C8C56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DF1E7"/>
          </a:solidFill>
        </a:fill>
      </a:tcStyle>
    </a:wholeTbl>
    <a:band1H>
      <a:tcTxStyle/>
      <a:tcStyle>
        <a:fill>
          <a:solidFill>
            <a:srgbClr val="D9E1CB"/>
          </a:solidFill>
        </a:fill>
      </a:tcStyle>
    </a:band1H>
    <a:band2H>
      <a:tcTxStyle/>
    </a:band2H>
    <a:band1V>
      <a:tcTxStyle/>
      <a:tcStyle>
        <a:fill>
          <a:solidFill>
            <a:srgbClr val="D9E1CB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EDF1E7"/>
          </a:solidFill>
        </a:fill>
      </a:tcStyle>
    </a:lastRow>
    <a:seCell>
      <a:tcTxStyle/>
    </a:seCell>
    <a:swCell>
      <a:tcTxStyle/>
    </a:swCell>
    <a:firstRow>
      <a:tcTxStyle b="on" i="off"/>
      <a:tcStyle>
        <a:fill>
          <a:solidFill>
            <a:srgbClr val="EDF1E7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40"/>
        <p:guide pos="216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7" Type="http://customschemas.google.com/relationships/presentationmetadata" Target="metadata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02-29T08:49:28.326">
    <p:pos x="10" y="10"/>
    <p:text>correct position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Vbd1g8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Pictures" showMasterSp="0">
  <p:cSld name="Title Slide with Pictures">
    <p:bg>
      <p:bgPr>
        <a:solidFill>
          <a:schemeClr val="lt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1"/>
          <p:cNvSpPr/>
          <p:nvPr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rgbClr val="657E1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1"/>
          <p:cNvSpPr txBox="1"/>
          <p:nvPr>
            <p:ph type="ctrTitle"/>
          </p:nvPr>
        </p:nvSpPr>
        <p:spPr>
          <a:xfrm>
            <a:off x="533400" y="5084483"/>
            <a:ext cx="11125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descr="An empty placeholder to add an image. Click on the placeholder and select the image that you wish to add" id="19" name="Google Shape;19;p21"/>
          <p:cNvSpPr/>
          <p:nvPr>
            <p:ph idx="2" type="pic"/>
          </p:nvPr>
        </p:nvSpPr>
        <p:spPr>
          <a:xfrm>
            <a:off x="1" y="1"/>
            <a:ext cx="4023360" cy="4745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2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3540D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540D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540D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540D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540D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540D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540D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540D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540D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descr="An empty placeholder to add an image. Click on the placeholder and select the image that you wish to add" id="20" name="Google Shape;20;p21"/>
          <p:cNvSpPr/>
          <p:nvPr>
            <p:ph idx="3" type="pic"/>
          </p:nvPr>
        </p:nvSpPr>
        <p:spPr>
          <a:xfrm>
            <a:off x="4084320" y="1"/>
            <a:ext cx="4023360" cy="4745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2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3540D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540D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540D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540D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540D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540D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540D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540D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540D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descr="An empty placeholder to add an image. Click on the placeholder and select the image that you wish to add" id="21" name="Google Shape;21;p21"/>
          <p:cNvSpPr/>
          <p:nvPr>
            <p:ph idx="4" type="pic"/>
          </p:nvPr>
        </p:nvSpPr>
        <p:spPr>
          <a:xfrm>
            <a:off x="8168640" y="1"/>
            <a:ext cx="4023360" cy="4745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2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3540D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540D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540D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540D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540D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540D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540D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540D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540D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1"/>
          <p:cNvSpPr txBox="1"/>
          <p:nvPr>
            <p:ph idx="1" type="subTitle"/>
          </p:nvPr>
        </p:nvSpPr>
        <p:spPr>
          <a:xfrm>
            <a:off x="533400" y="6043123"/>
            <a:ext cx="111252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>
  <p:cSld name="Picture with 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0"/>
          <p:cNvSpPr/>
          <p:nvPr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rgbClr val="657E1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30"/>
          <p:cNvSpPr txBox="1"/>
          <p:nvPr>
            <p:ph type="title"/>
          </p:nvPr>
        </p:nvSpPr>
        <p:spPr>
          <a:xfrm>
            <a:off x="8532813" y="1683327"/>
            <a:ext cx="3125787" cy="28772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descr="An empty placeholder to add an image. Click on the placeholder and select the image that you wish to add" id="69" name="Google Shape;69;p30"/>
          <p:cNvSpPr/>
          <p:nvPr>
            <p:ph idx="2" type="pic"/>
          </p:nvPr>
        </p:nvSpPr>
        <p:spPr>
          <a:xfrm>
            <a:off x="0" y="0"/>
            <a:ext cx="8101584" cy="6857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2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3540D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540D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540D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540D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540D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540D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540D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540D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540D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30"/>
          <p:cNvSpPr txBox="1"/>
          <p:nvPr>
            <p:ph idx="1" type="body"/>
          </p:nvPr>
        </p:nvSpPr>
        <p:spPr>
          <a:xfrm>
            <a:off x="8532813" y="4591761"/>
            <a:ext cx="3125787" cy="1580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1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E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1"/>
          <p:cNvSpPr txBox="1"/>
          <p:nvPr>
            <p:ph idx="1" type="body"/>
          </p:nvPr>
        </p:nvSpPr>
        <p:spPr>
          <a:xfrm rot="5400000">
            <a:off x="3867150" y="-628650"/>
            <a:ext cx="4457700" cy="91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4pPr>
            <a:lvl5pPr indent="-3175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74" name="Google Shape;74;p31"/>
          <p:cNvSpPr txBox="1"/>
          <p:nvPr>
            <p:ph idx="11" type="ftr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1"/>
          <p:cNvSpPr txBox="1"/>
          <p:nvPr>
            <p:ph idx="10" type="dt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1"/>
          <p:cNvSpPr txBox="1"/>
          <p:nvPr>
            <p:ph idx="12" type="sldNum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2"/>
          <p:cNvSpPr txBox="1"/>
          <p:nvPr>
            <p:ph type="title"/>
          </p:nvPr>
        </p:nvSpPr>
        <p:spPr>
          <a:xfrm rot="5400000">
            <a:off x="6836569" y="2345531"/>
            <a:ext cx="5719762" cy="194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E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2"/>
          <p:cNvSpPr txBox="1"/>
          <p:nvPr>
            <p:ph idx="1" type="body"/>
          </p:nvPr>
        </p:nvSpPr>
        <p:spPr>
          <a:xfrm rot="5400000">
            <a:off x="2188369" y="-207169"/>
            <a:ext cx="5719762" cy="70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4pPr>
            <a:lvl5pPr indent="-3175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80" name="Google Shape;80;p32"/>
          <p:cNvSpPr txBox="1"/>
          <p:nvPr>
            <p:ph idx="11" type="ftr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2"/>
          <p:cNvSpPr txBox="1"/>
          <p:nvPr>
            <p:ph idx="10" type="dt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2"/>
          <p:cNvSpPr txBox="1"/>
          <p:nvPr>
            <p:ph idx="12" type="sldNum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E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" type="body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4pPr>
            <a:lvl5pPr indent="-3175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26" name="Google Shape;26;p22"/>
          <p:cNvSpPr txBox="1"/>
          <p:nvPr>
            <p:ph idx="11" type="ftr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2"/>
          <p:cNvSpPr txBox="1"/>
          <p:nvPr>
            <p:ph idx="10" type="dt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2"/>
          <p:cNvSpPr txBox="1"/>
          <p:nvPr>
            <p:ph idx="12" type="sldNum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E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" type="body"/>
          </p:nvPr>
        </p:nvSpPr>
        <p:spPr>
          <a:xfrm>
            <a:off x="1524000" y="1714500"/>
            <a:ext cx="4495800" cy="4462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9pPr>
          </a:lstStyle>
          <a:p/>
        </p:txBody>
      </p:sp>
      <p:sp>
        <p:nvSpPr>
          <p:cNvPr id="32" name="Google Shape;32;p23"/>
          <p:cNvSpPr txBox="1"/>
          <p:nvPr>
            <p:ph idx="2" type="body"/>
          </p:nvPr>
        </p:nvSpPr>
        <p:spPr>
          <a:xfrm>
            <a:off x="6172200" y="1714500"/>
            <a:ext cx="4495800" cy="4462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9pPr>
          </a:lstStyle>
          <a:p/>
        </p:txBody>
      </p:sp>
      <p:sp>
        <p:nvSpPr>
          <p:cNvPr id="33" name="Google Shape;33;p23"/>
          <p:cNvSpPr txBox="1"/>
          <p:nvPr>
            <p:ph idx="11" type="ftr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3"/>
          <p:cNvSpPr txBox="1"/>
          <p:nvPr>
            <p:ph idx="10" type="dt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2" type="sldNum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solidFill>
          <a:srgbClr val="657E14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cap="flat" cmpd="sng" w="508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4"/>
          <p:cNvSpPr txBox="1"/>
          <p:nvPr>
            <p:ph type="ctrTitle"/>
          </p:nvPr>
        </p:nvSpPr>
        <p:spPr>
          <a:xfrm>
            <a:off x="838200" y="1548245"/>
            <a:ext cx="10515600" cy="2240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4"/>
          <p:cNvSpPr txBox="1"/>
          <p:nvPr>
            <p:ph idx="1" type="subTitle"/>
          </p:nvPr>
        </p:nvSpPr>
        <p:spPr>
          <a:xfrm>
            <a:off x="838200" y="3854659"/>
            <a:ext cx="10515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>
  <p:cSld name="Section Header">
    <p:bg>
      <p:bgPr>
        <a:solidFill>
          <a:srgbClr val="657E14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cap="flat" cmpd="sng" w="508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5"/>
          <p:cNvSpPr txBox="1"/>
          <p:nvPr>
            <p:ph type="title"/>
          </p:nvPr>
        </p:nvSpPr>
        <p:spPr>
          <a:xfrm>
            <a:off x="831850" y="2483427"/>
            <a:ext cx="105156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5"/>
          <p:cNvSpPr txBox="1"/>
          <p:nvPr>
            <p:ph idx="1" type="body"/>
          </p:nvPr>
        </p:nvSpPr>
        <p:spPr>
          <a:xfrm>
            <a:off x="835025" y="5257800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cap="none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chemeClr val="lt1"/>
                </a:solidFill>
              </a:defRPr>
            </a:lvl2pPr>
            <a:lvl3pPr indent="-355600" lvl="2" marL="1371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Char char="▪"/>
              <a:defRPr sz="2000" cap="none">
                <a:solidFill>
                  <a:schemeClr val="lt1"/>
                </a:solidFill>
              </a:defRPr>
            </a:lvl3pPr>
            <a:lvl4pPr indent="-355600" lvl="3" marL="18288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Char char="▪"/>
              <a:defRPr sz="2000" cap="none">
                <a:solidFill>
                  <a:schemeClr val="lt1"/>
                </a:solidFill>
              </a:defRPr>
            </a:lvl4pPr>
            <a:lvl5pPr indent="-355600" lvl="4" marL="22860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Char char="▪"/>
              <a:defRPr sz="2000" cap="none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E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6"/>
          <p:cNvSpPr txBox="1"/>
          <p:nvPr>
            <p:ph idx="1" type="body"/>
          </p:nvPr>
        </p:nvSpPr>
        <p:spPr>
          <a:xfrm>
            <a:off x="1527048" y="1733162"/>
            <a:ext cx="4498848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 cap="non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6"/>
          <p:cNvSpPr txBox="1"/>
          <p:nvPr>
            <p:ph idx="2" type="body"/>
          </p:nvPr>
        </p:nvSpPr>
        <p:spPr>
          <a:xfrm>
            <a:off x="1527048" y="2481943"/>
            <a:ext cx="4498848" cy="3690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9pPr>
          </a:lstStyle>
          <a:p/>
        </p:txBody>
      </p:sp>
      <p:sp>
        <p:nvSpPr>
          <p:cNvPr id="48" name="Google Shape;48;p26"/>
          <p:cNvSpPr txBox="1"/>
          <p:nvPr>
            <p:ph idx="3" type="body"/>
          </p:nvPr>
        </p:nvSpPr>
        <p:spPr>
          <a:xfrm>
            <a:off x="6172200" y="1733162"/>
            <a:ext cx="4498848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 cap="non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6"/>
          <p:cNvSpPr txBox="1"/>
          <p:nvPr>
            <p:ph idx="4" type="body"/>
          </p:nvPr>
        </p:nvSpPr>
        <p:spPr>
          <a:xfrm>
            <a:off x="6172200" y="2481943"/>
            <a:ext cx="4498848" cy="3690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9pPr>
          </a:lstStyle>
          <a:p/>
        </p:txBody>
      </p:sp>
      <p:sp>
        <p:nvSpPr>
          <p:cNvPr id="50" name="Google Shape;50;p26"/>
          <p:cNvSpPr txBox="1"/>
          <p:nvPr>
            <p:ph idx="11" type="ftr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6"/>
          <p:cNvSpPr txBox="1"/>
          <p:nvPr>
            <p:ph idx="10" type="dt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2" type="sldNum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7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E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7"/>
          <p:cNvSpPr txBox="1"/>
          <p:nvPr>
            <p:ph idx="11" type="ftr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0" type="dt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7"/>
          <p:cNvSpPr txBox="1"/>
          <p:nvPr>
            <p:ph idx="12" type="sldNum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9"/>
          <p:cNvSpPr txBox="1"/>
          <p:nvPr>
            <p:ph type="title"/>
          </p:nvPr>
        </p:nvSpPr>
        <p:spPr>
          <a:xfrm>
            <a:off x="8151812" y="1672934"/>
            <a:ext cx="3506788" cy="2880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E14"/>
              </a:buClr>
              <a:buSzPts val="3000"/>
              <a:buFont typeface="Calibri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9"/>
          <p:cNvSpPr txBox="1"/>
          <p:nvPr>
            <p:ph idx="1" type="body"/>
          </p:nvPr>
        </p:nvSpPr>
        <p:spPr>
          <a:xfrm>
            <a:off x="530352" y="457200"/>
            <a:ext cx="7242111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9pPr>
          </a:lstStyle>
          <a:p/>
        </p:txBody>
      </p:sp>
      <p:sp>
        <p:nvSpPr>
          <p:cNvPr id="62" name="Google Shape;62;p29"/>
          <p:cNvSpPr txBox="1"/>
          <p:nvPr>
            <p:ph idx="2" type="body"/>
          </p:nvPr>
        </p:nvSpPr>
        <p:spPr>
          <a:xfrm>
            <a:off x="8151812" y="4590288"/>
            <a:ext cx="3514564" cy="1581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29"/>
          <p:cNvSpPr txBox="1"/>
          <p:nvPr>
            <p:ph idx="11" type="ftr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9"/>
          <p:cNvSpPr txBox="1"/>
          <p:nvPr>
            <p:ph idx="10" type="dt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9"/>
          <p:cNvSpPr txBox="1"/>
          <p:nvPr>
            <p:ph idx="12" type="sldNum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E14"/>
              </a:buClr>
              <a:buSzPts val="3400"/>
              <a:buFont typeface="Calibri"/>
              <a:buNone/>
              <a:defRPr b="0" i="0" sz="3400" u="none" cap="none" strike="noStrike">
                <a:solidFill>
                  <a:srgbClr val="657E1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3540D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540D"/>
              </a:buClr>
              <a:buSzPts val="18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540D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540D"/>
              </a:buClr>
              <a:buSzPts val="14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540D"/>
              </a:buClr>
              <a:buSzPts val="14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540D"/>
              </a:buClr>
              <a:buSzPts val="14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540D"/>
              </a:buClr>
              <a:buSzPts val="14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540D"/>
              </a:buClr>
              <a:buSzPts val="14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540D"/>
              </a:buClr>
              <a:buSzPts val="14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0"/>
          <p:cNvSpPr/>
          <p:nvPr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rgbClr val="657E1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0" type="dt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0"/>
          <p:cNvSpPr txBox="1"/>
          <p:nvPr>
            <p:ph idx="12" type="sldNum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Relationship Id="rId4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Relationship Id="rId4" Type="http://schemas.openxmlformats.org/officeDocument/2006/relationships/image" Target="../media/image2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jpg"/><Relationship Id="rId4" Type="http://schemas.openxmlformats.org/officeDocument/2006/relationships/image" Target="../media/image21.jpg"/><Relationship Id="rId5" Type="http://schemas.openxmlformats.org/officeDocument/2006/relationships/image" Target="../media/image35.jp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hyperlink" Target="https://creativecommons.org/licenses/by-sa/3.0/" TargetMode="External"/><Relationship Id="rId10" Type="http://schemas.openxmlformats.org/officeDocument/2006/relationships/hyperlink" Target="https://commons.wikimedia.org/wiki/File:Lumbar_Disc_Lesions_Classification.jp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png"/><Relationship Id="rId4" Type="http://schemas.openxmlformats.org/officeDocument/2006/relationships/hyperlink" Target="https://en.wikipedia.org/wiki/Neutral_spine" TargetMode="External"/><Relationship Id="rId9" Type="http://schemas.openxmlformats.org/officeDocument/2006/relationships/image" Target="../media/image33.jpg"/><Relationship Id="rId5" Type="http://schemas.openxmlformats.org/officeDocument/2006/relationships/hyperlink" Target="https://creativecommons.org/licenses/by-sa/3.0/" TargetMode="External"/><Relationship Id="rId6" Type="http://schemas.openxmlformats.org/officeDocument/2006/relationships/image" Target="../media/image37.png"/><Relationship Id="rId7" Type="http://schemas.openxmlformats.org/officeDocument/2006/relationships/hyperlink" Target="https://en.wikipedia.org/wiki/Intervertebral_disc" TargetMode="External"/><Relationship Id="rId8" Type="http://schemas.openxmlformats.org/officeDocument/2006/relationships/hyperlink" Target="https://creativecommons.org/licenses/by-sa/3.0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jpg"/><Relationship Id="rId4" Type="http://schemas.openxmlformats.org/officeDocument/2006/relationships/image" Target="../media/image39.jpg"/><Relationship Id="rId5" Type="http://schemas.openxmlformats.org/officeDocument/2006/relationships/image" Target="../media/image3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jpg"/><Relationship Id="rId4" Type="http://schemas.openxmlformats.org/officeDocument/2006/relationships/image" Target="../media/image36.jpg"/><Relationship Id="rId5" Type="http://schemas.openxmlformats.org/officeDocument/2006/relationships/image" Target="../media/image3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6.png"/><Relationship Id="rId4" Type="http://schemas.openxmlformats.org/officeDocument/2006/relationships/hyperlink" Target="https://en.wikipedia.org/wiki/Knee" TargetMode="External"/><Relationship Id="rId5" Type="http://schemas.openxmlformats.org/officeDocument/2006/relationships/hyperlink" Target="https://creativecommons.org/licenses/by-sa/3.0/" TargetMode="External"/><Relationship Id="rId6" Type="http://schemas.openxmlformats.org/officeDocument/2006/relationships/image" Target="../media/image41.png"/><Relationship Id="rId7" Type="http://schemas.openxmlformats.org/officeDocument/2006/relationships/hyperlink" Target="https://canadiem.org/crackcast-e057-knee-and-lower-leg/" TargetMode="External"/><Relationship Id="rId8" Type="http://schemas.openxmlformats.org/officeDocument/2006/relationships/hyperlink" Target="https://creativecommons.org/licenses/by-nc-sa/3.0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8.jpg"/><Relationship Id="rId4" Type="http://schemas.openxmlformats.org/officeDocument/2006/relationships/image" Target="../media/image45.jpg"/><Relationship Id="rId5" Type="http://schemas.openxmlformats.org/officeDocument/2006/relationships/image" Target="../media/image43.jpg"/><Relationship Id="rId6" Type="http://schemas.openxmlformats.org/officeDocument/2006/relationships/image" Target="../media/image44.jpg"/><Relationship Id="rId7" Type="http://schemas.openxmlformats.org/officeDocument/2006/relationships/image" Target="../media/image4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vimeo.com/185989357" TargetMode="External"/><Relationship Id="rId4" Type="http://schemas.openxmlformats.org/officeDocument/2006/relationships/hyperlink" Target="https://creativecommons.org/licenses/by-nd/3.0/" TargetMode="External"/><Relationship Id="rId5" Type="http://schemas.openxmlformats.org/officeDocument/2006/relationships/image" Target="../media/image1.jpg"/><Relationship Id="rId6" Type="http://schemas.openxmlformats.org/officeDocument/2006/relationships/hyperlink" Target="http://yourhealthforever.blogspot.com/2011/10/neck-pain-causes-and-informations.html" TargetMode="External"/><Relationship Id="rId7" Type="http://schemas.openxmlformats.org/officeDocument/2006/relationships/hyperlink" Target="https://creativecommons.org/licenses/by/3.0/" TargetMode="Externa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jpg"/><Relationship Id="rId10" Type="http://schemas.openxmlformats.org/officeDocument/2006/relationships/image" Target="../media/image3.jpg"/><Relationship Id="rId13" Type="http://schemas.openxmlformats.org/officeDocument/2006/relationships/hyperlink" Target="https://cs.wikipedia.org/wiki/Soubor:Mr-yoga-koundinia-pose.jpg" TargetMode="External"/><Relationship Id="rId1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4.jpg"/><Relationship Id="rId9" Type="http://schemas.openxmlformats.org/officeDocument/2006/relationships/image" Target="../media/image10.jpg"/><Relationship Id="rId14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www.beautyandthebeatblog.com/5-free-yoga-resources-beginners/" TargetMode="External"/><Relationship Id="rId6" Type="http://schemas.openxmlformats.org/officeDocument/2006/relationships/hyperlink" Target="https://creativecommons.org/licenses/by-nd/3.0/" TargetMode="External"/><Relationship Id="rId7" Type="http://schemas.openxmlformats.org/officeDocument/2006/relationships/hyperlink" Target="https://en.wikipedia.org/wiki/Lasyasana" TargetMode="External"/><Relationship Id="rId8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hyperlink" Target="https://en.wikipedia.org/wiki/Shoulder_joint" TargetMode="External"/><Relationship Id="rId9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creativecommons.org/licenses/by-sa/3.0/" TargetMode="External"/><Relationship Id="rId6" Type="http://schemas.openxmlformats.org/officeDocument/2006/relationships/image" Target="../media/image5.jpg"/><Relationship Id="rId7" Type="http://schemas.openxmlformats.org/officeDocument/2006/relationships/image" Target="../media/image19.png"/><Relationship Id="rId8" Type="http://schemas.openxmlformats.org/officeDocument/2006/relationships/hyperlink" Target="https://canadiem.org/exam-series-guide-to-the-shoulder-exam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hyperlink" Target="https://blog.ahamyoga.com/2016/08/chaturangadandasana/" TargetMode="External"/><Relationship Id="rId5" Type="http://schemas.openxmlformats.org/officeDocument/2006/relationships/hyperlink" Target="https://creativecommons.org/licenses/by-nc-nd/3.0/" TargetMode="External"/><Relationship Id="rId6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gif"/><Relationship Id="rId4" Type="http://schemas.openxmlformats.org/officeDocument/2006/relationships/hyperlink" Target="https://en.wikipedia.org/wiki/Cervical_spine_disorder" TargetMode="External"/><Relationship Id="rId5" Type="http://schemas.openxmlformats.org/officeDocument/2006/relationships/hyperlink" Target="https://creativecommons.org/licenses/by-sa/3.0/" TargetMode="External"/><Relationship Id="rId6" Type="http://schemas.openxmlformats.org/officeDocument/2006/relationships/hyperlink" Target="https://jmedicalcasereports.biomedcentral.com/articles/10.1186/1752-1947-5-342" TargetMode="External"/><Relationship Id="rId7" Type="http://schemas.openxmlformats.org/officeDocument/2006/relationships/hyperlink" Target="https://creativecommons.org/licenses/by/3.0/" TargetMode="External"/><Relationship Id="rId8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1.xml"/><Relationship Id="rId4" Type="http://schemas.openxmlformats.org/officeDocument/2006/relationships/image" Target="../media/image14.jpg"/><Relationship Id="rId5" Type="http://schemas.openxmlformats.org/officeDocument/2006/relationships/hyperlink" Target="http://www.yogaartandscience.com/poses/inver/sarvangasana1/sarv1.html" TargetMode="External"/><Relationship Id="rId6" Type="http://schemas.openxmlformats.org/officeDocument/2006/relationships/hyperlink" Target="https://creativecommons.org/licenses/by-nc-sa/3.0/" TargetMode="External"/><Relationship Id="rId7" Type="http://schemas.openxmlformats.org/officeDocument/2006/relationships/image" Target="../media/image16.jpg"/><Relationship Id="rId8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Relationship Id="rId4" Type="http://schemas.openxmlformats.org/officeDocument/2006/relationships/hyperlink" Target="https://courses.lumenlearning.com/ap1x94x1/chapter/muscles-of-the-hips-and-thighs/" TargetMode="External"/><Relationship Id="rId5" Type="http://schemas.openxmlformats.org/officeDocument/2006/relationships/hyperlink" Target="https://creativecommons.org/licenses/by-sa/3.0/" TargetMode="External"/><Relationship Id="rId6" Type="http://schemas.openxmlformats.org/officeDocument/2006/relationships/image" Target="../media/image3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/>
          <p:nvPr>
            <p:ph type="ctrTitle"/>
          </p:nvPr>
        </p:nvSpPr>
        <p:spPr>
          <a:xfrm>
            <a:off x="533400" y="4745050"/>
            <a:ext cx="11125200" cy="14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PREVENTING AND HEALING INJURIES with YOGA</a:t>
            </a:r>
            <a:endParaRPr/>
          </a:p>
        </p:txBody>
      </p:sp>
      <p:pic>
        <p:nvPicPr>
          <p:cNvPr id="88" name="Google Shape;88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59" y="142875"/>
            <a:ext cx="5873115" cy="460216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533400" y="6218949"/>
            <a:ext cx="11125200" cy="3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RACHEL KRENTZMAN PT, C-IAYT</a:t>
            </a:r>
            <a:endParaRPr/>
          </a:p>
        </p:txBody>
      </p:sp>
      <p:pic>
        <p:nvPicPr>
          <p:cNvPr descr="A picture containing person, sitting, board, water&#10;&#10;Description automatically generated" id="90" name="Google Shape;90;p1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5243" r="5242" t="0"/>
          <a:stretch/>
        </p:blipFill>
        <p:spPr>
          <a:xfrm>
            <a:off x="5934074" y="142874"/>
            <a:ext cx="6196967" cy="4602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"/>
          <p:cNvSpPr txBox="1"/>
          <p:nvPr>
            <p:ph type="title"/>
          </p:nvPr>
        </p:nvSpPr>
        <p:spPr>
          <a:xfrm>
            <a:off x="1524000" y="457200"/>
            <a:ext cx="91440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E14"/>
              </a:buClr>
              <a:buSzPts val="3400"/>
              <a:buFont typeface="Calibri"/>
              <a:buNone/>
            </a:pPr>
            <a:r>
              <a:rPr b="1" lang="en-US"/>
              <a:t>SACROILIAC JOINT ANATOMY</a:t>
            </a:r>
            <a:endParaRPr/>
          </a:p>
        </p:txBody>
      </p:sp>
      <p:pic>
        <p:nvPicPr>
          <p:cNvPr descr="A picture containing wheel&#10;&#10;Description automatically generated" id="178" name="Google Shape;17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0750" y="1993900"/>
            <a:ext cx="3714750" cy="3441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map&#10;&#10;Description automatically generated" id="179" name="Google Shape;17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1500" y="1993900"/>
            <a:ext cx="4826000" cy="344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/>
          <p:nvPr>
            <p:ph type="title"/>
          </p:nvPr>
        </p:nvSpPr>
        <p:spPr>
          <a:xfrm>
            <a:off x="1536700" y="546100"/>
            <a:ext cx="9144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E14"/>
              </a:buClr>
              <a:buSzPts val="3400"/>
              <a:buFont typeface="Calibri"/>
              <a:buNone/>
            </a:pPr>
            <a:r>
              <a:rPr b="1" lang="en-US"/>
              <a:t>WHAT WENT WRONG?</a:t>
            </a:r>
            <a:endParaRPr/>
          </a:p>
        </p:txBody>
      </p:sp>
      <p:sp>
        <p:nvSpPr>
          <p:cNvPr id="185" name="Google Shape;185;p11"/>
          <p:cNvSpPr txBox="1"/>
          <p:nvPr/>
        </p:nvSpPr>
        <p:spPr>
          <a:xfrm>
            <a:off x="1384300" y="2768600"/>
            <a:ext cx="9474200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Char char="▪"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Hyper flexibility can lead to injury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Char char="▪"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Trauma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Char char="▪"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Repetitive stress – forward bends and twists, trying to square hips</a:t>
            </a:r>
            <a:endParaRPr/>
          </a:p>
        </p:txBody>
      </p:sp>
      <p:pic>
        <p:nvPicPr>
          <p:cNvPr descr="A picture containing man, laying, cat, dog&#10;&#10;Description automatically generated" id="186" name="Google Shape;18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7200" y="723247"/>
            <a:ext cx="4720412" cy="2045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E14"/>
              </a:buClr>
              <a:buSzPts val="3400"/>
              <a:buFont typeface="Calibri"/>
              <a:buNone/>
            </a:pPr>
            <a:r>
              <a:rPr b="1" lang="en-US"/>
              <a:t>FOCUS ON STABILITY IN ASANA FOR SI JOINT</a:t>
            </a:r>
            <a:endParaRPr/>
          </a:p>
        </p:txBody>
      </p:sp>
      <p:pic>
        <p:nvPicPr>
          <p:cNvPr descr="A picture containing woman&#10;&#10;Description automatically generated" id="192" name="Google Shape;19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85200" y="2347912"/>
            <a:ext cx="1847850" cy="3076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mans face&#10;&#10;Description automatically generated" id="193" name="Google Shape;19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3187" y="3052762"/>
            <a:ext cx="3402013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legs of a person&#10;&#10;Description automatically generated" id="194" name="Google Shape;194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86300" y="2748755"/>
            <a:ext cx="3606800" cy="2274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E14"/>
              </a:buClr>
              <a:buSzPts val="3400"/>
              <a:buFont typeface="Calibri"/>
              <a:buNone/>
            </a:pPr>
            <a:r>
              <a:rPr b="1" lang="en-US"/>
              <a:t>LOWER BACK PAIN – LUMBAR SPINE ANATOMY</a:t>
            </a:r>
            <a:endParaRPr/>
          </a:p>
        </p:txBody>
      </p:sp>
      <p:pic>
        <p:nvPicPr>
          <p:cNvPr descr="A close up of a logo&#10;&#10;Description automatically generated" id="200" name="Google Shape;20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7062" y="1600200"/>
            <a:ext cx="2659238" cy="4404668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3"/>
          <p:cNvSpPr txBox="1"/>
          <p:nvPr/>
        </p:nvSpPr>
        <p:spPr>
          <a:xfrm>
            <a:off x="4020962" y="6858000"/>
            <a:ext cx="415007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This Photo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lang="en-U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CC BY-SA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, map&#10;&#10;Description automatically generated" id="202" name="Google Shape;202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20962" y="2344176"/>
            <a:ext cx="3657607" cy="2557277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3"/>
          <p:cNvSpPr txBox="1"/>
          <p:nvPr/>
        </p:nvSpPr>
        <p:spPr>
          <a:xfrm>
            <a:off x="4417196" y="4857638"/>
            <a:ext cx="3657607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This Photo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lang="en-U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CC BY-SA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piece of paper&#10;&#10;Description automatically generated" id="204" name="Google Shape;204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171038" y="1600200"/>
            <a:ext cx="3558540" cy="4045229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3"/>
          <p:cNvSpPr txBox="1"/>
          <p:nvPr/>
        </p:nvSpPr>
        <p:spPr>
          <a:xfrm>
            <a:off x="4616730" y="5645430"/>
            <a:ext cx="355854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This Photo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lang="en-U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CC BY-SA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E14"/>
              </a:buClr>
              <a:buSzPts val="3400"/>
              <a:buFont typeface="Calibri"/>
              <a:buNone/>
            </a:pPr>
            <a:r>
              <a:rPr b="1" lang="en-US"/>
              <a:t>WHAT WENT WRONG?</a:t>
            </a:r>
            <a:endParaRPr/>
          </a:p>
        </p:txBody>
      </p:sp>
      <p:pic>
        <p:nvPicPr>
          <p:cNvPr descr="A close up of a person&#10;&#10;Description automatically generated" id="211" name="Google Shape;21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3800" y="2173298"/>
            <a:ext cx="1643503" cy="18016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woman, playing, girl, game&#10;&#10;Description automatically generated" id="212" name="Google Shape;21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8701" y="2173298"/>
            <a:ext cx="1643503" cy="180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4"/>
          <p:cNvSpPr txBox="1"/>
          <p:nvPr/>
        </p:nvSpPr>
        <p:spPr>
          <a:xfrm>
            <a:off x="5892800" y="1600200"/>
            <a:ext cx="5651500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Tightness in surrounding muscles of the hip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Decreased mobility in thoracic spine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Hypermobility in lower back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Decreased abdominal strength &amp; pelvic floor support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Decreased leg strength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Decreased ability to move at the level of each vertebra</a:t>
            </a:r>
            <a:endParaRPr/>
          </a:p>
        </p:txBody>
      </p:sp>
      <p:sp>
        <p:nvSpPr>
          <p:cNvPr id="214" name="Google Shape;214;p14"/>
          <p:cNvSpPr/>
          <p:nvPr/>
        </p:nvSpPr>
        <p:spPr>
          <a:xfrm>
            <a:off x="5987844" y="5492234"/>
            <a:ext cx="56515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= Spinal Compression</a:t>
            </a:r>
            <a:endParaRPr/>
          </a:p>
        </p:txBody>
      </p:sp>
      <p:pic>
        <p:nvPicPr>
          <p:cNvPr descr="A close up of a person&#10;&#10;Description automatically generated" id="215" name="Google Shape;215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958" y="3974972"/>
            <a:ext cx="4190846" cy="2214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5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E14"/>
              </a:buClr>
              <a:buSzPts val="3400"/>
              <a:buFont typeface="Calibri"/>
              <a:buNone/>
            </a:pPr>
            <a:r>
              <a:rPr b="1" lang="en-US"/>
              <a:t>THINGS YOU CAN DO:</a:t>
            </a:r>
            <a:endParaRPr/>
          </a:p>
        </p:txBody>
      </p:sp>
      <p:sp>
        <p:nvSpPr>
          <p:cNvPr id="221" name="Google Shape;221;p15"/>
          <p:cNvSpPr/>
          <p:nvPr/>
        </p:nvSpPr>
        <p:spPr>
          <a:xfrm>
            <a:off x="4470399" y="2967335"/>
            <a:ext cx="6855851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57150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⮚"/>
            </a:pPr>
            <a:r>
              <a:rPr b="0" lang="en-US" sz="3600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Create Space – awareness &amp; traction</a:t>
            </a:r>
            <a:endParaRPr/>
          </a:p>
          <a:p>
            <a:pPr indent="-571500" lvl="0" marL="57150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⮚"/>
            </a:pPr>
            <a:r>
              <a:rPr lang="en-US" sz="3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Open surrounding muscles</a:t>
            </a:r>
            <a:endParaRPr/>
          </a:p>
          <a:p>
            <a:pPr indent="-571500" lvl="0" marL="57150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⮚"/>
            </a:pPr>
            <a:r>
              <a:rPr b="0" lang="en-US" sz="3600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Relax tight muscles</a:t>
            </a:r>
            <a:endParaRPr/>
          </a:p>
          <a:p>
            <a:pPr indent="-571500" lvl="0" marL="57150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⮚"/>
            </a:pPr>
            <a:r>
              <a:rPr lang="en-US" sz="3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Stabilize and strengthen the core</a:t>
            </a:r>
            <a:endParaRPr/>
          </a:p>
        </p:txBody>
      </p:sp>
      <p:pic>
        <p:nvPicPr>
          <p:cNvPr descr="A picture containing indoor, table, window, wooden&#10;&#10;Description automatically generated" id="222" name="Google Shape;22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331" y="1663700"/>
            <a:ext cx="4006368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standing in a room&#10;&#10;Description automatically generated" id="223" name="Google Shape;22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8400" y="457200"/>
            <a:ext cx="4152900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sitting, woman, water, board&#10;&#10;Description automatically generated" id="224" name="Google Shape;22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7329" y="4064000"/>
            <a:ext cx="4006368" cy="246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E14"/>
              </a:buClr>
              <a:buSzPts val="3400"/>
              <a:buFont typeface="Calibri"/>
              <a:buNone/>
            </a:pPr>
            <a:r>
              <a:rPr b="1" lang="en-US"/>
              <a:t>KNEE ANATOMY</a:t>
            </a:r>
            <a:endParaRPr/>
          </a:p>
        </p:txBody>
      </p:sp>
      <p:pic>
        <p:nvPicPr>
          <p:cNvPr descr="A picture containing sitting, table&#10;&#10;Description automatically generated" id="230" name="Google Shape;23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890" y="1962390"/>
            <a:ext cx="5659962" cy="4281094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6"/>
          <p:cNvSpPr txBox="1"/>
          <p:nvPr/>
        </p:nvSpPr>
        <p:spPr>
          <a:xfrm>
            <a:off x="1524000" y="6858000"/>
            <a:ext cx="914400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This Photo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lang="en-U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CC BY-SA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map&#10;&#10;Description automatically generated" id="232" name="Google Shape;232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46607" y="1887794"/>
            <a:ext cx="5368412" cy="435569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6"/>
          <p:cNvSpPr txBox="1"/>
          <p:nvPr/>
        </p:nvSpPr>
        <p:spPr>
          <a:xfrm>
            <a:off x="3574237" y="5331600"/>
            <a:ext cx="534352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This Photo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lang="en-U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CC BY-SA-NC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7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E14"/>
              </a:buClr>
              <a:buSzPts val="3400"/>
              <a:buFont typeface="Calibri"/>
              <a:buNone/>
            </a:pPr>
            <a:r>
              <a:rPr b="1" lang="en-US" cap="none">
                <a:latin typeface="Calibri"/>
                <a:ea typeface="Calibri"/>
                <a:cs typeface="Calibri"/>
                <a:sym typeface="Calibri"/>
              </a:rPr>
              <a:t>KNEE PAIN IN YOGA - CAUSES</a:t>
            </a:r>
            <a:endParaRPr/>
          </a:p>
        </p:txBody>
      </p:sp>
      <p:sp>
        <p:nvSpPr>
          <p:cNvPr id="239" name="Google Shape;239;p17"/>
          <p:cNvSpPr/>
          <p:nvPr/>
        </p:nvSpPr>
        <p:spPr>
          <a:xfrm>
            <a:off x="1523999" y="1714500"/>
            <a:ext cx="5361709" cy="4462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78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540D"/>
              </a:buClr>
              <a:buSzPts val="2800"/>
              <a:buFont typeface="Arial"/>
              <a:buChar char="▪"/>
            </a:pPr>
            <a:r>
              <a:rPr b="0" lang="en-US" sz="28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Poor tracking of kneecap</a:t>
            </a:r>
            <a:endParaRPr/>
          </a:p>
          <a:p>
            <a:pPr indent="-17780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540D"/>
              </a:buClr>
              <a:buSzPts val="2800"/>
              <a:buFont typeface="Arial"/>
              <a:buChar char="▪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enough support of muscles – quadriceps (medial &gt; lateral)</a:t>
            </a:r>
            <a:endParaRPr/>
          </a:p>
          <a:p>
            <a:pPr indent="-17780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540D"/>
              </a:buClr>
              <a:buSzPts val="2800"/>
              <a:buFont typeface="Arial"/>
              <a:buChar char="▪"/>
            </a:pPr>
            <a:r>
              <a:rPr b="0" lang="en-US" sz="28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 much flexion – overuse &amp; strain</a:t>
            </a:r>
            <a:endParaRPr/>
          </a:p>
          <a:p>
            <a:pPr indent="-17780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540D"/>
              </a:buClr>
              <a:buSzPts val="2800"/>
              <a:buFont typeface="Arial"/>
              <a:buChar char="▪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Tight muscles – IT Band, external hip rotators, quads</a:t>
            </a:r>
            <a:endParaRPr/>
          </a:p>
          <a:p>
            <a:pPr indent="-17780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540D"/>
              </a:buClr>
              <a:buSzPts val="2800"/>
              <a:buFont typeface="Arial"/>
              <a:buChar char="▪"/>
            </a:pPr>
            <a:r>
              <a:rPr b="0" lang="en-US" sz="28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factors: previous injuries, hyperextension, trauma</a:t>
            </a:r>
            <a:endParaRPr/>
          </a:p>
        </p:txBody>
      </p:sp>
      <p:pic>
        <p:nvPicPr>
          <p:cNvPr descr="A picture containing indoor, brown, brush, holding&#10;&#10;Description automatically generated" id="240" name="Google Shape;240;p17"/>
          <p:cNvPicPr preferRelativeResize="0"/>
          <p:nvPr/>
        </p:nvPicPr>
        <p:blipFill rotWithShape="1">
          <a:blip r:embed="rId3">
            <a:alphaModFix/>
          </a:blip>
          <a:srcRect b="-4" l="15454" r="1925" t="0"/>
          <a:stretch/>
        </p:blipFill>
        <p:spPr>
          <a:xfrm>
            <a:off x="7564581" y="1600200"/>
            <a:ext cx="3906981" cy="4462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8"/>
          <p:cNvSpPr txBox="1"/>
          <p:nvPr>
            <p:ph type="title"/>
          </p:nvPr>
        </p:nvSpPr>
        <p:spPr>
          <a:xfrm>
            <a:off x="1524000" y="457200"/>
            <a:ext cx="9144000" cy="10176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E14"/>
              </a:buClr>
              <a:buSzPts val="3400"/>
              <a:buFont typeface="Calibri"/>
              <a:buNone/>
            </a:pPr>
            <a:r>
              <a:rPr b="1" lang="en-US"/>
              <a:t>POSES THAT CAN AGGRAVATE MENISCUS</a:t>
            </a:r>
            <a:endParaRPr/>
          </a:p>
        </p:txBody>
      </p:sp>
      <p:pic>
        <p:nvPicPr>
          <p:cNvPr descr="A person posing for the camera&#10;&#10;Description automatically generated" id="246" name="Google Shape;24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1676" y="1783786"/>
            <a:ext cx="1933575" cy="2543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in a blue shirt&#10;&#10;Description automatically generated" id="247" name="Google Shape;24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1" y="2057401"/>
            <a:ext cx="3357716" cy="1895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59329" y="1946603"/>
            <a:ext cx="3849329" cy="22517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posing for a picture&#10;&#10;Description automatically generated" id="249" name="Google Shape;249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00800" y="4096620"/>
            <a:ext cx="3431459" cy="22517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sitting posing for the camera&#10;&#10;Description automatically generated" id="250" name="Google Shape;250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28901" y="4326961"/>
            <a:ext cx="2095500" cy="1926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9"/>
          <p:cNvSpPr txBox="1"/>
          <p:nvPr>
            <p:ph type="title"/>
          </p:nvPr>
        </p:nvSpPr>
        <p:spPr>
          <a:xfrm>
            <a:off x="1524000" y="457200"/>
            <a:ext cx="9144000" cy="5126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E14"/>
              </a:buClr>
              <a:buSzPts val="3060"/>
              <a:buFont typeface="Calibri"/>
              <a:buNone/>
            </a:pPr>
            <a:r>
              <a:rPr b="1" lang="en-US" sz="3060"/>
              <a:t>THINGS YOU CAN DO:</a:t>
            </a:r>
            <a:endParaRPr b="1" sz="3060"/>
          </a:p>
        </p:txBody>
      </p:sp>
      <p:sp>
        <p:nvSpPr>
          <p:cNvPr id="256" name="Google Shape;256;p19"/>
          <p:cNvSpPr txBox="1"/>
          <p:nvPr/>
        </p:nvSpPr>
        <p:spPr>
          <a:xfrm>
            <a:off x="665019" y="1136074"/>
            <a:ext cx="4765964" cy="5016758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627B1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Stretch the iliotibial band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Stretch external rotators of the hip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Strengthen the medial quadriceps and adductors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Strengthen the gluteus medius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Make sure knees stay in line with the toes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Avoid hyperextension </a:t>
            </a:r>
            <a:endParaRPr/>
          </a:p>
        </p:txBody>
      </p:sp>
      <p:pic>
        <p:nvPicPr>
          <p:cNvPr descr="A person lying on the floor&#10;&#10;Description automatically generated" id="257" name="Google Shape;25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0198" y="1565563"/>
            <a:ext cx="6237838" cy="4405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E14"/>
              </a:buClr>
              <a:buSzPts val="3400"/>
              <a:buFont typeface="Calibri"/>
              <a:buNone/>
            </a:pPr>
            <a:r>
              <a:rPr b="1" lang="en-US"/>
              <a:t>MOST COMMON YOGA INJURIES</a:t>
            </a:r>
            <a:endParaRPr/>
          </a:p>
        </p:txBody>
      </p:sp>
      <p:sp>
        <p:nvSpPr>
          <p:cNvPr id="96" name="Google Shape;96;p2"/>
          <p:cNvSpPr txBox="1"/>
          <p:nvPr>
            <p:ph idx="1" type="body"/>
          </p:nvPr>
        </p:nvSpPr>
        <p:spPr>
          <a:xfrm>
            <a:off x="1524000" y="1733550"/>
            <a:ext cx="9144000" cy="44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800"/>
              <a:buChar char="▪"/>
            </a:pPr>
            <a:r>
              <a:rPr lang="en-US" sz="2800"/>
              <a:t>Rotator Cuff (supraspinatus) Tendonitis</a:t>
            </a:r>
            <a:endParaRPr/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800"/>
              <a:buChar char="▪"/>
            </a:pPr>
            <a:r>
              <a:rPr lang="en-US" sz="2800"/>
              <a:t>Neck Pain – Arthritis/Compression, Disc bulge</a:t>
            </a:r>
            <a:endParaRPr/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800"/>
              <a:buChar char="▪"/>
            </a:pPr>
            <a:r>
              <a:rPr lang="en-US" sz="2800"/>
              <a:t>Hamstring Tendonitis – Pain in the Butt</a:t>
            </a:r>
            <a:endParaRPr/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800"/>
              <a:buChar char="▪"/>
            </a:pPr>
            <a:r>
              <a:rPr lang="en-US" sz="2800"/>
              <a:t>Sacroiliac Joint Pain &amp; Dysfunction</a:t>
            </a:r>
            <a:endParaRPr/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800"/>
              <a:buChar char="▪"/>
            </a:pPr>
            <a:r>
              <a:rPr lang="en-US" sz="2800"/>
              <a:t>Lower Back Pain – Disc bulge or Herniation</a:t>
            </a:r>
            <a:endParaRPr/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800"/>
              <a:buChar char="▪"/>
            </a:pPr>
            <a:r>
              <a:rPr lang="en-US" sz="2800"/>
              <a:t>Knee Pain – Meniscus Tear and/or Patellofemoral Syndrome</a:t>
            </a:r>
            <a:endParaRPr/>
          </a:p>
          <a:p>
            <a:pPr indent="-101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97" name="Google Shape;97;p2"/>
          <p:cNvSpPr txBox="1"/>
          <p:nvPr/>
        </p:nvSpPr>
        <p:spPr>
          <a:xfrm>
            <a:off x="0" y="6858000"/>
            <a:ext cx="1026800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This Photo</a:t>
            </a: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b="0" i="0" lang="en-US" sz="9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CC BY-ND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shirt&#10;&#10;Description automatically generated" id="98" name="Google Shape;9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73497" y="87290"/>
            <a:ext cx="1976283" cy="302581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3960000" y="7008000"/>
            <a:ext cx="385050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This Photo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lang="en-U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CC BY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E14"/>
              </a:buClr>
              <a:buSzPts val="3400"/>
              <a:buFont typeface="Calibri"/>
              <a:buNone/>
            </a:pPr>
            <a:r>
              <a:rPr b="1" lang="en-US"/>
              <a:t>WHAT WENT WRONG?</a:t>
            </a:r>
            <a:endParaRPr/>
          </a:p>
        </p:txBody>
      </p:sp>
      <p:sp>
        <p:nvSpPr>
          <p:cNvPr id="105" name="Google Shape;105;p3"/>
          <p:cNvSpPr txBox="1"/>
          <p:nvPr>
            <p:ph idx="1" type="body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en-US" sz="3200"/>
              <a:t>Avidya</a:t>
            </a:r>
            <a:endParaRPr/>
          </a:p>
          <a:p>
            <a:pPr indent="-254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/>
          </a:p>
          <a:p>
            <a:pPr indent="-254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/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3200"/>
              <a:buChar char="▪"/>
            </a:pPr>
            <a:r>
              <a:rPr lang="en-US" sz="3200"/>
              <a:t>Ego</a:t>
            </a:r>
            <a:endParaRPr/>
          </a:p>
          <a:p>
            <a:pPr indent="-254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/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3200"/>
              <a:buChar char="▪"/>
            </a:pPr>
            <a:r>
              <a:rPr lang="en-US" sz="3200"/>
              <a:t>Attachment</a:t>
            </a:r>
            <a:endParaRPr/>
          </a:p>
          <a:p>
            <a:pPr indent="-101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01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descr="A picture containing woman, man, young, female&#10;&#10;Description automatically generated" id="106" name="Google Shape;10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8195" y="704086"/>
            <a:ext cx="2482538" cy="1933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jumping in the air&#10;&#10;Description automatically generated" id="107" name="Google Shape;10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80809" y="3185444"/>
            <a:ext cx="2706623" cy="3027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 txBox="1"/>
          <p:nvPr/>
        </p:nvSpPr>
        <p:spPr>
          <a:xfrm>
            <a:off x="3068901" y="7308000"/>
            <a:ext cx="6954198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This Photo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lang="en-U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CC BY-ND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2739461" y="7458000"/>
            <a:ext cx="7913077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This Photo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lang="en-U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CC BY-SA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person&#10;&#10;Description automatically generated" id="110" name="Google Shape;110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981913" y="1109673"/>
            <a:ext cx="2499987" cy="1585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uilding, photo, front, racket&#10;&#10;Description automatically generated" id="111" name="Google Shape;111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418687" y="4953576"/>
            <a:ext cx="3024331" cy="14301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standing next to a body of water&#10;&#10;Description automatically generated" id="112" name="Google Shape;112;p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029212" y="2961771"/>
            <a:ext cx="1932165" cy="17614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og, man, jumping, ball&#10;&#10;Description automatically generated" id="113" name="Google Shape;113;p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965174" y="2569119"/>
            <a:ext cx="2482538" cy="158121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/>
          <p:nvPr/>
        </p:nvSpPr>
        <p:spPr>
          <a:xfrm>
            <a:off x="3493125" y="7417425"/>
            <a:ext cx="790575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3"/>
              </a:rPr>
              <a:t>This Photo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lang="en-U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4"/>
              </a:rPr>
              <a:t>CC BY-SA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E14"/>
              </a:buClr>
              <a:buSzPts val="3400"/>
              <a:buFont typeface="Calibri"/>
              <a:buNone/>
            </a:pPr>
            <a:r>
              <a:rPr b="1" lang="en-US"/>
              <a:t>SHOULDER JOINT ANATOMY</a:t>
            </a:r>
            <a:endParaRPr/>
          </a:p>
        </p:txBody>
      </p:sp>
      <p:sp>
        <p:nvSpPr>
          <p:cNvPr id="120" name="Google Shape;120;p4"/>
          <p:cNvSpPr txBox="1"/>
          <p:nvPr>
            <p:ph idx="1" type="body"/>
          </p:nvPr>
        </p:nvSpPr>
        <p:spPr>
          <a:xfrm>
            <a:off x="1524000" y="1714500"/>
            <a:ext cx="4495800" cy="4462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First bullet point here</a:t>
            </a:r>
            <a:endParaRPr/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Second bullet point here</a:t>
            </a:r>
            <a:endParaRPr/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Third bullet point here</a:t>
            </a:r>
            <a:endParaRPr/>
          </a:p>
        </p:txBody>
      </p:sp>
      <p:graphicFrame>
        <p:nvGraphicFramePr>
          <p:cNvPr id="121" name="Google Shape;121;p4"/>
          <p:cNvGraphicFramePr/>
          <p:nvPr/>
        </p:nvGraphicFramePr>
        <p:xfrm>
          <a:off x="6172200" y="17145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{786173F6-00CF-46CD-A637-802053C8C568}</a:tableStyleId>
              </a:tblPr>
              <a:tblGrid>
                <a:gridCol w="1498600"/>
                <a:gridCol w="1498600"/>
                <a:gridCol w="1498600"/>
              </a:tblGrid>
              <a:tr h="577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Class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Group 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Group 2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577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Class 1</a:t>
                      </a:r>
                      <a:endParaRPr sz="18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82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95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577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Class 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76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88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577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Class 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84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90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523403"/>
            <a:ext cx="3555555" cy="355555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"/>
          <p:cNvSpPr txBox="1"/>
          <p:nvPr/>
        </p:nvSpPr>
        <p:spPr>
          <a:xfrm>
            <a:off x="1524000" y="5078958"/>
            <a:ext cx="355555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This Photo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lang="en-U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CC BY-SA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text on a white background&#10;&#10;Description automatically generated" id="124" name="Google Shape;124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72200" y="1591710"/>
            <a:ext cx="5324475" cy="3724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root&#10;&#10;Description automatically generated" id="125" name="Google Shape;125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41465" y="2128738"/>
            <a:ext cx="5485946" cy="295022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"/>
          <p:cNvSpPr txBox="1"/>
          <p:nvPr/>
        </p:nvSpPr>
        <p:spPr>
          <a:xfrm>
            <a:off x="6241465" y="5078958"/>
            <a:ext cx="548594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This Photo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lang="en-U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CC BY-SA-NC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E14"/>
              </a:buClr>
              <a:buSzPts val="3400"/>
              <a:buFont typeface="Calibri"/>
              <a:buNone/>
            </a:pPr>
            <a:r>
              <a:rPr b="1" lang="en-US"/>
              <a:t>COMMON MISTAKES IN ASANA</a:t>
            </a:r>
            <a:endParaRPr/>
          </a:p>
        </p:txBody>
      </p:sp>
      <p:sp>
        <p:nvSpPr>
          <p:cNvPr id="132" name="Google Shape;132;p5"/>
          <p:cNvSpPr txBox="1"/>
          <p:nvPr>
            <p:ph idx="1" type="body"/>
          </p:nvPr>
        </p:nvSpPr>
        <p:spPr>
          <a:xfrm>
            <a:off x="1524000" y="1714500"/>
            <a:ext cx="4495800" cy="4462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Second bullet point here</a:t>
            </a:r>
            <a:endParaRPr/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</a:pPr>
            <a:r>
              <a:rPr lang="en-US"/>
              <a:t>Third bullet point here</a:t>
            </a:r>
            <a:endParaRPr/>
          </a:p>
        </p:txBody>
      </p:sp>
      <p:pic>
        <p:nvPicPr>
          <p:cNvPr descr="A screenshot of text&#10;&#10;Description automatically generated" id="133" name="Google Shape;13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4286" y="2192593"/>
            <a:ext cx="5016546" cy="385424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5"/>
          <p:cNvSpPr txBox="1"/>
          <p:nvPr/>
        </p:nvSpPr>
        <p:spPr>
          <a:xfrm>
            <a:off x="1524000" y="6858000"/>
            <a:ext cx="914400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This Photo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lang="en-U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CC BY-NC-ND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womans face&#10;&#10;Description automatically generated" id="135" name="Google Shape;135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9264" y="2192595"/>
            <a:ext cx="6066504" cy="2605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/>
          <p:nvPr>
            <p:ph type="ctrTitle"/>
          </p:nvPr>
        </p:nvSpPr>
        <p:spPr>
          <a:xfrm>
            <a:off x="838200" y="805070"/>
            <a:ext cx="10515600" cy="7255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NECK ANATOMY</a:t>
            </a:r>
            <a:endParaRPr/>
          </a:p>
        </p:txBody>
      </p:sp>
      <p:pic>
        <p:nvPicPr>
          <p:cNvPr descr="A picture containing food&#10;&#10;Description automatically generated" id="141" name="Google Shape;14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426" y="2620607"/>
            <a:ext cx="3299791" cy="343232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6"/>
          <p:cNvSpPr txBox="1"/>
          <p:nvPr/>
        </p:nvSpPr>
        <p:spPr>
          <a:xfrm>
            <a:off x="8157702" y="3864692"/>
            <a:ext cx="28575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This Photo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lang="en-U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CC BY-SA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6"/>
          <p:cNvSpPr txBox="1"/>
          <p:nvPr/>
        </p:nvSpPr>
        <p:spPr>
          <a:xfrm>
            <a:off x="6540814" y="5681567"/>
            <a:ext cx="639127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This Photo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lang="en-U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CC BY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text on a white background&#10;&#10;Description automatically generated" id="144" name="Google Shape;144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985591" y="1769165"/>
            <a:ext cx="7848599" cy="4581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 txBox="1"/>
          <p:nvPr>
            <p:ph type="title"/>
          </p:nvPr>
        </p:nvSpPr>
        <p:spPr>
          <a:xfrm>
            <a:off x="831850" y="685801"/>
            <a:ext cx="10515600" cy="10741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COMMON MISTAKES IN ASANA</a:t>
            </a:r>
            <a:endParaRPr/>
          </a:p>
        </p:txBody>
      </p:sp>
      <p:pic>
        <p:nvPicPr>
          <p:cNvPr descr="The legs of a person&#10;&#10;Description automatically generated" id="150" name="Google Shape;15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11143" y="1725558"/>
            <a:ext cx="2745831" cy="444664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7"/>
          <p:cNvSpPr txBox="1"/>
          <p:nvPr/>
        </p:nvSpPr>
        <p:spPr>
          <a:xfrm>
            <a:off x="4881562" y="5348287"/>
            <a:ext cx="242887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This Photo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lang="en-U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CC BY-SA-NC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sport, ball, woman, water&#10;&#10;Description automatically generated" id="152" name="Google Shape;152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64042" y="1265300"/>
            <a:ext cx="1461927" cy="49938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person&#10;&#10;Description automatically generated" id="153" name="Google Shape;153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233114" y="1725558"/>
            <a:ext cx="4560679" cy="458114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7"/>
          <p:cNvSpPr txBox="1"/>
          <p:nvPr/>
        </p:nvSpPr>
        <p:spPr>
          <a:xfrm>
            <a:off x="7912100" y="3655367"/>
            <a:ext cx="58073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VS.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"/>
          <p:cNvSpPr txBox="1"/>
          <p:nvPr>
            <p:ph type="title"/>
          </p:nvPr>
        </p:nvSpPr>
        <p:spPr>
          <a:xfrm>
            <a:off x="1524000" y="45720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E14"/>
              </a:buClr>
              <a:buSzPts val="3400"/>
              <a:buFont typeface="Calibri"/>
              <a:buNone/>
            </a:pPr>
            <a:r>
              <a:rPr b="1" lang="en-US"/>
              <a:t>HAMSTRINGS ANATOMY</a:t>
            </a:r>
            <a:endParaRPr/>
          </a:p>
        </p:txBody>
      </p:sp>
      <p:sp>
        <p:nvSpPr>
          <p:cNvPr id="160" name="Google Shape;160;p8"/>
          <p:cNvSpPr txBox="1"/>
          <p:nvPr>
            <p:ph idx="1" type="body"/>
          </p:nvPr>
        </p:nvSpPr>
        <p:spPr>
          <a:xfrm>
            <a:off x="1527048" y="1733162"/>
            <a:ext cx="4498848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ANATOMY</a:t>
            </a:r>
            <a:endParaRPr sz="2800"/>
          </a:p>
        </p:txBody>
      </p:sp>
      <p:sp>
        <p:nvSpPr>
          <p:cNvPr id="161" name="Google Shape;161;p8"/>
          <p:cNvSpPr txBox="1"/>
          <p:nvPr>
            <p:ph idx="3" type="body"/>
          </p:nvPr>
        </p:nvSpPr>
        <p:spPr>
          <a:xfrm>
            <a:off x="6172200" y="1733162"/>
            <a:ext cx="4498848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INJURY</a:t>
            </a:r>
            <a:endParaRPr/>
          </a:p>
        </p:txBody>
      </p:sp>
      <p:pic>
        <p:nvPicPr>
          <p:cNvPr descr="A picture containing game, drawing&#10;&#10;Description automatically generated" id="162" name="Google Shape;162;p8"/>
          <p:cNvPicPr preferRelativeResize="0"/>
          <p:nvPr>
            <p:ph idx="4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9540" y="2076062"/>
            <a:ext cx="3132282" cy="3431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8"/>
          <p:cNvSpPr txBox="1"/>
          <p:nvPr/>
        </p:nvSpPr>
        <p:spPr>
          <a:xfrm>
            <a:off x="1897640" y="6172200"/>
            <a:ext cx="3758044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This Photo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lang="en-U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CC BY-SA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womans face&#10;&#10;Description automatically generated" id="164" name="Google Shape;164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87607" y="1733162"/>
            <a:ext cx="6595629" cy="3774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 txBox="1"/>
          <p:nvPr>
            <p:ph type="title"/>
          </p:nvPr>
        </p:nvSpPr>
        <p:spPr>
          <a:xfrm>
            <a:off x="1524000" y="457200"/>
            <a:ext cx="9144000" cy="7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E14"/>
              </a:buClr>
              <a:buSzPts val="3600"/>
              <a:buFont typeface="Calibri"/>
              <a:buNone/>
            </a:pPr>
            <a:r>
              <a:rPr b="1" lang="en-US" sz="3600"/>
              <a:t>WHAT WENT WRONG?</a:t>
            </a:r>
            <a:endParaRPr/>
          </a:p>
        </p:txBody>
      </p:sp>
      <p:pic>
        <p:nvPicPr>
          <p:cNvPr descr="A person lying in the legs of a person&#10;&#10;Description automatically generated" id="170" name="Google Shape;17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7788" y="1512341"/>
            <a:ext cx="2971800" cy="38333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posing for the camera&#10;&#10;Description automatically generated" id="171" name="Google Shape;17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9503" y="1864271"/>
            <a:ext cx="1702594" cy="33862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young person lying on the ground&#10;&#10;Description automatically generated" id="172" name="Google Shape;17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55279" y="1945273"/>
            <a:ext cx="3060700" cy="3305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HealthFitness">
      <a:dk1>
        <a:srgbClr val="595959"/>
      </a:dk1>
      <a:lt1>
        <a:srgbClr val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ealth Fitness 16x9">
  <a:themeElements>
    <a:clrScheme name="HealthFitness">
      <a:dk1>
        <a:srgbClr val="595959"/>
      </a:dk1>
      <a:lt1>
        <a:srgbClr val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2020-02-29T11:57:49Z</dcterms:created>
  <dc:creator>Rachel Krentzman</dc:creator>
</cp:coreProperties>
</file>