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9" r:id="rId3"/>
    <p:sldId id="278" r:id="rId4"/>
    <p:sldId id="260" r:id="rId5"/>
    <p:sldId id="258" r:id="rId6"/>
    <p:sldId id="283" r:id="rId7"/>
    <p:sldId id="261" r:id="rId8"/>
    <p:sldId id="259" r:id="rId9"/>
    <p:sldId id="257" r:id="rId10"/>
    <p:sldId id="284" r:id="rId11"/>
    <p:sldId id="285" r:id="rId12"/>
    <p:sldId id="286" r:id="rId13"/>
    <p:sldId id="290" r:id="rId14"/>
    <p:sldId id="287" r:id="rId15"/>
    <p:sldId id="288" r:id="rId16"/>
    <p:sldId id="289" r:id="rId17"/>
    <p:sldId id="262" r:id="rId18"/>
    <p:sldId id="291" r:id="rId19"/>
    <p:sldId id="265" r:id="rId20"/>
    <p:sldId id="266" r:id="rId21"/>
    <p:sldId id="271" r:id="rId22"/>
    <p:sldId id="272" r:id="rId23"/>
    <p:sldId id="273" r:id="rId24"/>
    <p:sldId id="274" r:id="rId25"/>
    <p:sldId id="269" r:id="rId26"/>
    <p:sldId id="275" r:id="rId27"/>
    <p:sldId id="270" r:id="rId28"/>
    <p:sldId id="276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23389A1-5856-4626-A1FB-F463979D3338}">
          <p14:sldIdLst>
            <p14:sldId id="256"/>
            <p14:sldId id="279"/>
          </p14:sldIdLst>
        </p14:section>
        <p14:section name="Section 1" id="{8B26D556-05C7-4B54-BB6E-A2627C1F8217}">
          <p14:sldIdLst>
            <p14:sldId id="278"/>
            <p14:sldId id="260"/>
            <p14:sldId id="258"/>
            <p14:sldId id="283"/>
            <p14:sldId id="261"/>
            <p14:sldId id="259"/>
            <p14:sldId id="257"/>
            <p14:sldId id="284"/>
            <p14:sldId id="285"/>
          </p14:sldIdLst>
        </p14:section>
        <p14:section name="Referee" id="{3C5134EB-F432-46B7-8C99-9BB2DBE2C5B6}">
          <p14:sldIdLst>
            <p14:sldId id="286"/>
            <p14:sldId id="290"/>
            <p14:sldId id="287"/>
            <p14:sldId id="288"/>
            <p14:sldId id="289"/>
          </p14:sldIdLst>
        </p14:section>
        <p14:section name="Section 2" id="{28DCE0EB-B5B2-4847-BFF4-EB1BF480C07B}">
          <p14:sldIdLst>
            <p14:sldId id="262"/>
            <p14:sldId id="291"/>
            <p14:sldId id="265"/>
            <p14:sldId id="266"/>
            <p14:sldId id="271"/>
            <p14:sldId id="272"/>
            <p14:sldId id="273"/>
            <p14:sldId id="274"/>
            <p14:sldId id="269"/>
            <p14:sldId id="275"/>
            <p14:sldId id="270"/>
            <p14:sldId id="276"/>
          </p14:sldIdLst>
        </p14:section>
        <p14:section name="My Expectation" id="{7F4AA09E-8723-4EE9-ADFD-396FB04D0D63}">
          <p14:sldIdLst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A2602-2AC0-4CA5-A4F2-713AAE4E1AC0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B9132-6799-454E-82C2-04CCE76F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AC9-105F-494D-B1AA-779A963DA831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2104-48BE-4934-B972-ED96A9F7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AC9-105F-494D-B1AA-779A963DA831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2104-48BE-4934-B972-ED96A9F7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2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AC9-105F-494D-B1AA-779A963DA831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2104-48BE-4934-B972-ED96A9F7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AC9-105F-494D-B1AA-779A963DA831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2104-48BE-4934-B972-ED96A9F7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AC9-105F-494D-B1AA-779A963DA831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2104-48BE-4934-B972-ED96A9F7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9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AC9-105F-494D-B1AA-779A963DA831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2104-48BE-4934-B972-ED96A9F7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AC9-105F-494D-B1AA-779A963DA831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2104-48BE-4934-B972-ED96A9F7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8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AC9-105F-494D-B1AA-779A963DA831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2104-48BE-4934-B972-ED96A9F7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3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AC9-105F-494D-B1AA-779A963DA831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2104-48BE-4934-B972-ED96A9F7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1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AC9-105F-494D-B1AA-779A963DA831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2104-48BE-4934-B972-ED96A9F7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2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0AC9-105F-494D-B1AA-779A963DA831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62104-48BE-4934-B972-ED96A9F7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7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50AC9-105F-494D-B1AA-779A963DA831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2104-48BE-4934-B972-ED96A9F78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4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slide" Target="slide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7.xml"/><Relationship Id="rId4" Type="http://schemas.openxmlformats.org/officeDocument/2006/relationships/image" Target="../media/image3.png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&lt;strong&gt;Library of Congress&lt;/strong&gt; Really Really Does Not Want To Give You Your ...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150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929093" cy="2900518"/>
          </a:xfrm>
        </p:spPr>
        <p:txBody>
          <a:bodyPr>
            <a:noAutofit/>
          </a:bodyPr>
          <a:lstStyle/>
          <a:p>
            <a:pPr algn="l"/>
            <a:r>
              <a:rPr lang="en-US" sz="8000" dirty="0">
                <a:solidFill>
                  <a:srgbClr val="FFFFFF"/>
                </a:solidFill>
              </a:rPr>
              <a:t>On Academic Paper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Yas Suttakulpiboon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Alternative Risk Transfer and Securitization</a:t>
            </a:r>
          </a:p>
        </p:txBody>
      </p:sp>
    </p:spTree>
    <p:extLst>
      <p:ext uri="{BB962C8B-B14F-4D97-AF65-F5344CB8AC3E}">
        <p14:creationId xmlns:p14="http://schemas.microsoft.com/office/powerpoint/2010/main" val="2924829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6" r="-1" b="-1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/>
              <a:t>Want to Write a New Paper?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Autofit/>
          </a:bodyPr>
          <a:lstStyle/>
          <a:p>
            <a:r>
              <a:rPr lang="en-US" sz="2000" dirty="0"/>
              <a:t>Do people care about your work? </a:t>
            </a:r>
          </a:p>
          <a:p>
            <a:r>
              <a:rPr lang="en-US" sz="2000" dirty="0"/>
              <a:t>Can you </a:t>
            </a:r>
            <a:r>
              <a:rPr lang="en-US" sz="2000" b="1" i="1" dirty="0"/>
              <a:t>significantly</a:t>
            </a:r>
            <a:r>
              <a:rPr lang="en-US" sz="2000" dirty="0"/>
              <a:t> improve the current body of knowledge?</a:t>
            </a:r>
          </a:p>
          <a:p>
            <a:pPr lvl="1"/>
            <a:r>
              <a:rPr lang="en-US" sz="2000" dirty="0"/>
              <a:t>Deductive vs Inductive Approach</a:t>
            </a:r>
          </a:p>
          <a:p>
            <a:pPr lvl="1"/>
            <a:r>
              <a:rPr lang="en-US" sz="2000" dirty="0"/>
              <a:t>Spot the (Literature) Gap!</a:t>
            </a:r>
          </a:p>
          <a:p>
            <a:pPr lvl="1"/>
            <a:r>
              <a:rPr lang="en-US" sz="2000" dirty="0"/>
              <a:t>Interdisciplinary Approach</a:t>
            </a:r>
          </a:p>
          <a:p>
            <a:pPr lvl="1"/>
            <a:r>
              <a:rPr lang="en-US" sz="2000" dirty="0"/>
              <a:t>Regulation Change</a:t>
            </a:r>
          </a:p>
          <a:p>
            <a:pPr lvl="1"/>
            <a:r>
              <a:rPr lang="en-US" sz="2000" dirty="0"/>
              <a:t>Things that matter in the real world</a:t>
            </a:r>
          </a:p>
          <a:p>
            <a:pPr lvl="1"/>
            <a:r>
              <a:rPr lang="en-US" sz="2000" dirty="0"/>
              <a:t>When you get new sets of data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231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4" name="Straight Connector 13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62" y="1065862"/>
            <a:ext cx="3719103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Where Can We Find the Papers?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scholar.google.com</a:t>
            </a:r>
          </a:p>
          <a:p>
            <a:r>
              <a:rPr lang="en-US" sz="3600" dirty="0">
                <a:solidFill>
                  <a:srgbClr val="FFFFFF"/>
                </a:solidFill>
              </a:rPr>
              <a:t>papers.ssrn.com</a:t>
            </a:r>
          </a:p>
          <a:p>
            <a:r>
              <a:rPr lang="en-US" sz="3600" dirty="0">
                <a:solidFill>
                  <a:srgbClr val="FFFFFF"/>
                </a:solidFill>
              </a:rPr>
              <a:t>Literature Review Papers</a:t>
            </a:r>
          </a:p>
          <a:p>
            <a:r>
              <a:rPr lang="en-US" sz="3600" dirty="0">
                <a:solidFill>
                  <a:srgbClr val="FFFFFF"/>
                </a:solidFill>
              </a:rPr>
              <a:t>Handbooks of … </a:t>
            </a:r>
          </a:p>
          <a:p>
            <a:r>
              <a:rPr lang="en-US" sz="3600" dirty="0">
                <a:solidFill>
                  <a:srgbClr val="FFFFFF"/>
                </a:solidFill>
              </a:rPr>
              <a:t>Chula Library</a:t>
            </a:r>
          </a:p>
          <a:p>
            <a:r>
              <a:rPr lang="en-US" sz="3600" dirty="0">
                <a:solidFill>
                  <a:srgbClr val="FFFFFF"/>
                </a:solidFill>
              </a:rPr>
              <a:t>Textbook</a:t>
            </a:r>
          </a:p>
        </p:txBody>
      </p:sp>
    </p:spTree>
    <p:extLst>
      <p:ext uri="{BB962C8B-B14F-4D97-AF65-F5344CB8AC3E}">
        <p14:creationId xmlns:p14="http://schemas.microsoft.com/office/powerpoint/2010/main" val="2161969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1" name="Picture 10" descr="What is the Best Time to &lt;strong&gt;Write&lt;/strong&gt;?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1" b="742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8" name="Straight Connector 17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Write 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 Effective Referee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Yas Suttakulpiboon</a:t>
            </a:r>
          </a:p>
        </p:txBody>
      </p:sp>
    </p:spTree>
    <p:extLst>
      <p:ext uri="{BB962C8B-B14F-4D97-AF65-F5344CB8AC3E}">
        <p14:creationId xmlns:p14="http://schemas.microsoft.com/office/powerpoint/2010/main" val="9412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at is the Best Time to &lt;strong&gt;Write&lt;/strong&gt;?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1" b="742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585" y="2112772"/>
            <a:ext cx="10814849" cy="26324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FFFFFF"/>
                </a:solidFill>
              </a:rPr>
              <a:t>“</a:t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dirty="0">
                <a:solidFill>
                  <a:srgbClr val="FFFFFF"/>
                </a:solidFill>
              </a:rPr>
              <a:t>What makes a bad research paper?</a:t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dirty="0">
                <a:solidFill>
                  <a:srgbClr val="FFFFFF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037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 is the Best Time to &lt;strong&gt;Write&lt;/strong&gt;?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6" r="-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109" y="848207"/>
            <a:ext cx="3651468" cy="1676603"/>
          </a:xfrm>
        </p:spPr>
        <p:txBody>
          <a:bodyPr>
            <a:noAutofit/>
          </a:bodyPr>
          <a:lstStyle/>
          <a:p>
            <a:r>
              <a:rPr lang="en-US" sz="2800" dirty="0"/>
              <a:t>Two people you’ll ever meet when publishing an academic paper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7111" y="2660458"/>
            <a:ext cx="3990125" cy="3315340"/>
          </a:xfrm>
        </p:spPr>
        <p:txBody>
          <a:bodyPr>
            <a:normAutofit/>
          </a:bodyPr>
          <a:lstStyle/>
          <a:p>
            <a:r>
              <a:rPr lang="en-US" sz="2000" dirty="0"/>
              <a:t>A Journal Editor</a:t>
            </a:r>
          </a:p>
          <a:p>
            <a:pPr lvl="1"/>
            <a:r>
              <a:rPr lang="en-US" sz="1600" dirty="0"/>
              <a:t>Significant</a:t>
            </a:r>
          </a:p>
          <a:p>
            <a:pPr lvl="1"/>
            <a:r>
              <a:rPr lang="en-US" sz="1600" dirty="0"/>
              <a:t>Accurate</a:t>
            </a:r>
          </a:p>
          <a:p>
            <a:pPr lvl="1"/>
            <a:r>
              <a:rPr lang="en-US" sz="1600" dirty="0"/>
              <a:t>Clear</a:t>
            </a:r>
          </a:p>
          <a:p>
            <a:pPr lvl="1"/>
            <a:r>
              <a:rPr lang="en-US" sz="1600" dirty="0"/>
              <a:t>Timely</a:t>
            </a:r>
          </a:p>
          <a:p>
            <a:r>
              <a:rPr lang="en-US" sz="2000" dirty="0"/>
              <a:t>(A) Referee(s)</a:t>
            </a:r>
          </a:p>
          <a:p>
            <a:pPr lvl="1"/>
            <a:r>
              <a:rPr lang="en-US" sz="1600" dirty="0"/>
              <a:t>Reject / Suggest Another Journal</a:t>
            </a:r>
          </a:p>
          <a:p>
            <a:pPr lvl="1"/>
            <a:r>
              <a:rPr lang="en-US" sz="1600" dirty="0"/>
              <a:t>Conditionally Accept (Revise and Resubmit)</a:t>
            </a:r>
          </a:p>
          <a:p>
            <a:pPr lvl="1"/>
            <a:r>
              <a:rPr lang="en-US" sz="1600" dirty="0"/>
              <a:t>Unconditionally Accept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225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 is the Best Time to &lt;strong&gt;Write&lt;/strong&gt;?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1" t="-2" r="14540"/>
          <a:stretch/>
        </p:blipFill>
        <p:spPr>
          <a:xfrm>
            <a:off x="7122016" y="10"/>
            <a:ext cx="5069983" cy="6857990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713" y="416641"/>
            <a:ext cx="5305023" cy="1325563"/>
          </a:xfrm>
        </p:spPr>
        <p:txBody>
          <a:bodyPr>
            <a:normAutofit/>
          </a:bodyPr>
          <a:lstStyle/>
          <a:p>
            <a:r>
              <a:rPr lang="en-US" sz="3700" dirty="0"/>
              <a:t>Anatomy of</a:t>
            </a:r>
            <a:br>
              <a:rPr lang="en-US" sz="3700" dirty="0"/>
            </a:br>
            <a:r>
              <a:rPr lang="en-US" sz="3700" dirty="0"/>
              <a:t>A Referee Report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713" y="1877141"/>
            <a:ext cx="6824729" cy="4351338"/>
          </a:xfrm>
        </p:spPr>
        <p:txBody>
          <a:bodyPr>
            <a:noAutofit/>
          </a:bodyPr>
          <a:lstStyle/>
          <a:p>
            <a:r>
              <a:rPr lang="en-US" sz="2000" dirty="0"/>
              <a:t>Name, Title, Date</a:t>
            </a:r>
          </a:p>
          <a:p>
            <a:r>
              <a:rPr lang="en-US" sz="2000" dirty="0"/>
              <a:t>A brief discussion, its importance, and its relation to other’s work in the field</a:t>
            </a:r>
          </a:p>
          <a:p>
            <a:r>
              <a:rPr lang="en-US" sz="2000" dirty="0"/>
              <a:t>A decision: Reject, Accept, Conditionally Accept</a:t>
            </a:r>
          </a:p>
          <a:p>
            <a:pPr lvl="1"/>
            <a:r>
              <a:rPr lang="en-US" sz="1600" dirty="0"/>
              <a:t>Originality / Clarity</a:t>
            </a:r>
          </a:p>
          <a:p>
            <a:pPr lvl="1"/>
            <a:r>
              <a:rPr lang="en-US" sz="1600" dirty="0"/>
              <a:t>Recommend where the paper should be sent to  </a:t>
            </a:r>
          </a:p>
          <a:p>
            <a:r>
              <a:rPr lang="en-US" sz="2000" dirty="0"/>
              <a:t>Supporting argument</a:t>
            </a:r>
          </a:p>
          <a:p>
            <a:r>
              <a:rPr lang="en-US" sz="2000" dirty="0"/>
              <a:t>Constructive criticism</a:t>
            </a:r>
          </a:p>
          <a:p>
            <a:pPr lvl="1"/>
            <a:r>
              <a:rPr lang="en-US" sz="1600" dirty="0"/>
              <a:t>How can the work be improved?</a:t>
            </a:r>
          </a:p>
          <a:p>
            <a:pPr lvl="1"/>
            <a:r>
              <a:rPr lang="en-US" sz="1600" dirty="0"/>
              <a:t>Why it is not publishable?</a:t>
            </a:r>
          </a:p>
          <a:p>
            <a:pPr lvl="1"/>
            <a:r>
              <a:rPr lang="en-US" sz="1600" dirty="0"/>
              <a:t>What errors should be corrected?</a:t>
            </a:r>
          </a:p>
          <a:p>
            <a:pPr lvl="1"/>
            <a:r>
              <a:rPr lang="en-US" sz="1600" dirty="0"/>
              <a:t>What relevant work should be compared to / referenced?</a:t>
            </a:r>
          </a:p>
          <a:p>
            <a:pPr lvl="1"/>
            <a:r>
              <a:rPr lang="en-US" sz="1600" dirty="0"/>
              <a:t>Organization? English?</a:t>
            </a:r>
          </a:p>
          <a:p>
            <a:pPr lvl="1"/>
            <a:r>
              <a:rPr lang="en-US" sz="1600" dirty="0"/>
              <a:t>General comments vs specific comments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713" y="6304266"/>
            <a:ext cx="4624589" cy="365125"/>
          </a:xfrm>
        </p:spPr>
        <p:txBody>
          <a:bodyPr/>
          <a:lstStyle/>
          <a:p>
            <a:pPr algn="l"/>
            <a:r>
              <a:rPr lang="en-US" dirty="0"/>
              <a:t>https://people.csail.mit.edu/fredo/gifford-how-to-referee.pdf</a:t>
            </a:r>
          </a:p>
        </p:txBody>
      </p:sp>
    </p:spTree>
    <p:extLst>
      <p:ext uri="{BB962C8B-B14F-4D97-AF65-F5344CB8AC3E}">
        <p14:creationId xmlns:p14="http://schemas.microsoft.com/office/powerpoint/2010/main" val="282726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 is the Best Time to &lt;strong&gt;Write&lt;/strong&gt;?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7" r="26449" b="-2"/>
          <a:stretch/>
        </p:blipFill>
        <p:spPr>
          <a:xfrm>
            <a:off x="7972022" y="10"/>
            <a:ext cx="4219977" cy="6857990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A Referee Should…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1" y="1825625"/>
            <a:ext cx="700503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Return the report quickly</a:t>
            </a:r>
          </a:p>
          <a:p>
            <a:r>
              <a:rPr lang="en-US" sz="2400" dirty="0"/>
              <a:t>Assure quality control</a:t>
            </a:r>
          </a:p>
          <a:p>
            <a:r>
              <a:rPr lang="en-US" sz="2400" dirty="0"/>
              <a:t>Read, think about it, write the report, revise</a:t>
            </a:r>
          </a:p>
          <a:p>
            <a:r>
              <a:rPr lang="en-US" sz="2400" dirty="0"/>
              <a:t>Remember that you don’t have the final say in the work</a:t>
            </a:r>
          </a:p>
          <a:p>
            <a:r>
              <a:rPr lang="en-US" sz="2400" dirty="0"/>
              <a:t>Remember that you may have to review what you don’t know</a:t>
            </a:r>
          </a:p>
          <a:p>
            <a:r>
              <a:rPr lang="en-US" sz="2400" dirty="0"/>
              <a:t>Remember that it is like paying tax to the academic community</a:t>
            </a:r>
          </a:p>
          <a:p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624589" cy="365125"/>
          </a:xfrm>
        </p:spPr>
        <p:txBody>
          <a:bodyPr/>
          <a:lstStyle/>
          <a:p>
            <a:pPr algn="l"/>
            <a:r>
              <a:rPr lang="en-US"/>
              <a:t>https://people.csail.mit.edu/fredo/gifford-how-to-referee.pdf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5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9" name="Picture 8" descr="Professional Microphone by broalex on DeviantArt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0" r="-1" b="445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21" name="Straight Connector 20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Give a Great Academic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Yas Suttakulpiboon</a:t>
            </a:r>
          </a:p>
        </p:txBody>
      </p:sp>
    </p:spTree>
    <p:extLst>
      <p:ext uri="{BB962C8B-B14F-4D97-AF65-F5344CB8AC3E}">
        <p14:creationId xmlns:p14="http://schemas.microsoft.com/office/powerpoint/2010/main" val="1553027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fessional Microphone by broalex on DeviantArt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0" r="-1" b="4450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0" y="1978745"/>
            <a:ext cx="9144000" cy="2900518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rgbClr val="FFFFFF"/>
                </a:solidFill>
              </a:rPr>
              <a:t>“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What makes a bad presentation?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0314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/>
        </p:spPr>
      </p:sp>
      <p:pic>
        <p:nvPicPr>
          <p:cNvPr id="9" name="Picture 8" descr="&lt;strong&gt;TED&lt;/strong&gt; - Sharinga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7" b="12895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100"/>
              <a:t>A Great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8499107" y="5091763"/>
            <a:ext cx="3542639" cy="12645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Content</a:t>
            </a:r>
          </a:p>
          <a:p>
            <a:r>
              <a:rPr lang="en-US" dirty="0">
                <a:solidFill>
                  <a:schemeClr val="tx1"/>
                </a:solidFill>
              </a:rPr>
              <a:t>Visuals</a:t>
            </a:r>
          </a:p>
          <a:p>
            <a:r>
              <a:rPr lang="en-US" dirty="0">
                <a:solidFill>
                  <a:schemeClr val="tx1"/>
                </a:solidFill>
              </a:rPr>
              <a:t>Speakers</a:t>
            </a:r>
          </a:p>
          <a:p>
            <a:r>
              <a:rPr lang="en-US" dirty="0">
                <a:solidFill>
                  <a:schemeClr val="tx1"/>
                </a:solidFill>
              </a:rPr>
              <a:t>Audience Engagement</a:t>
            </a:r>
          </a:p>
        </p:txBody>
      </p:sp>
    </p:spTree>
    <p:extLst>
      <p:ext uri="{BB962C8B-B14F-4D97-AF65-F5344CB8AC3E}">
        <p14:creationId xmlns:p14="http://schemas.microsoft.com/office/powerpoint/2010/main" val="1309821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5" name="Section Zoom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0909747"/>
                  </p:ext>
                </p:extLst>
              </p:nvPr>
            </p:nvGraphicFramePr>
            <p:xfrm>
              <a:off x="121023" y="67235"/>
              <a:ext cx="5903069" cy="3320477"/>
            </p:xfrm>
            <a:graphic>
              <a:graphicData uri="http://schemas.microsoft.com/office/powerpoint/2016/sectionzoom">
                <psez:sectionZm>
                  <psez:sectionZmObj sectionId="{8B26D556-05C7-4B54-BB6E-A2627C1F8217}">
                    <psez:zmPr id="{D6A6749C-B0BA-4432-9064-20217B41270C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903069" cy="332047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5" name="Section Zoom 4">
                <a:hlinkClick r:id="rId3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023" y="67235"/>
                <a:ext cx="5903069" cy="332047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7" name="Section Zoom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1081940"/>
                  </p:ext>
                </p:extLst>
              </p:nvPr>
            </p:nvGraphicFramePr>
            <p:xfrm>
              <a:off x="6146988" y="67234"/>
              <a:ext cx="5903069" cy="3320477"/>
            </p:xfrm>
            <a:graphic>
              <a:graphicData uri="http://schemas.microsoft.com/office/powerpoint/2016/sectionzoom">
                <psez:sectionZm>
                  <psez:sectionZmObj sectionId="{28DCE0EB-B5B2-4847-BFF4-EB1BF480C07B}">
                    <psez:zmPr id="{C30D44AC-F5C3-40B9-964E-DC57C333F4E0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903069" cy="332047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7" name="Section Zoom 6">
                <a:hlinkClick r:id="rId5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6988" y="67234"/>
                <a:ext cx="5903069" cy="332047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1" name="Section Zoom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2586814"/>
                  </p:ext>
                </p:extLst>
              </p:nvPr>
            </p:nvGraphicFramePr>
            <p:xfrm>
              <a:off x="6146988" y="3456842"/>
              <a:ext cx="5903069" cy="3320476"/>
            </p:xfrm>
            <a:graphic>
              <a:graphicData uri="http://schemas.microsoft.com/office/powerpoint/2016/sectionzoom">
                <psez:sectionZm>
                  <psez:sectionZmObj sectionId="{7F4AA09E-8723-4EE9-ADFD-396FB04D0D63}">
                    <psez:zmPr id="{490E46F6-7988-48EF-AA1B-BAE3B4396454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903069" cy="33204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1" name="Section Zoom 10">
                <a:hlinkClick r:id="rId7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46988" y="3456842"/>
                <a:ext cx="5903069" cy="332047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3" name="Section Zoom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3418618"/>
                  </p:ext>
                </p:extLst>
              </p:nvPr>
            </p:nvGraphicFramePr>
            <p:xfrm>
              <a:off x="121022" y="3456842"/>
              <a:ext cx="5903069" cy="3320476"/>
            </p:xfrm>
            <a:graphic>
              <a:graphicData uri="http://schemas.microsoft.com/office/powerpoint/2016/sectionzoom">
                <psez:sectionZm>
                  <psez:sectionZmObj sectionId="{3C5134EB-F432-46B7-8C99-9BB2DBE2C5B6}">
                    <psez:zmPr id="{FF0C71B4-3AF2-40D6-9F01-4EA3C82C91ED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903069" cy="33204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3" name="Section Zoom 12">
                <a:hlinkClick r:id="rId9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1022" y="3456842"/>
                <a:ext cx="5903069" cy="332047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602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fessional Microphone by broalex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r="1" b="3556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kern="1200">
                <a:latin typeface="+mj-lt"/>
                <a:ea typeface="+mj-ea"/>
                <a:cs typeface="+mj-cs"/>
              </a:rPr>
              <a:t>A Great Academic Presentation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Content</a:t>
            </a:r>
          </a:p>
          <a:p>
            <a:r>
              <a:rPr lang="en-US" dirty="0"/>
              <a:t>Visuals</a:t>
            </a:r>
          </a:p>
          <a:p>
            <a:r>
              <a:rPr lang="en-US" dirty="0"/>
              <a:t>Speaker</a:t>
            </a:r>
          </a:p>
          <a:p>
            <a:r>
              <a:rPr lang="en-US" dirty="0"/>
              <a:t>Audience Engagement</a:t>
            </a:r>
          </a:p>
        </p:txBody>
      </p:sp>
    </p:spTree>
    <p:extLst>
      <p:ext uri="{BB962C8B-B14F-4D97-AF65-F5344CB8AC3E}">
        <p14:creationId xmlns:p14="http://schemas.microsoft.com/office/powerpoint/2010/main" val="96381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fessional Microphone by broalex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r="1" b="3556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Content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Structured</a:t>
            </a:r>
          </a:p>
          <a:p>
            <a:r>
              <a:rPr lang="en-US" dirty="0"/>
              <a:t>Logical </a:t>
            </a:r>
          </a:p>
          <a:p>
            <a:r>
              <a:rPr lang="en-US" dirty="0"/>
              <a:t>Punch line to the front!</a:t>
            </a:r>
          </a:p>
        </p:txBody>
      </p:sp>
    </p:spTree>
    <p:extLst>
      <p:ext uri="{BB962C8B-B14F-4D97-AF65-F5344CB8AC3E}">
        <p14:creationId xmlns:p14="http://schemas.microsoft.com/office/powerpoint/2010/main" val="2644090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fessional Microphone by broalex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r="1" b="3556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Visuals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48930" y="2438400"/>
            <a:ext cx="4476861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err="1"/>
              <a:t>LaTeX</a:t>
            </a:r>
            <a:r>
              <a:rPr lang="en-US" dirty="0"/>
              <a:t> &amp; Beamer</a:t>
            </a:r>
          </a:p>
          <a:p>
            <a:pPr lvl="1"/>
            <a:r>
              <a:rPr lang="en-US" sz="2800" dirty="0"/>
              <a:t>PowerPoint? Not so much…</a:t>
            </a:r>
          </a:p>
          <a:p>
            <a:r>
              <a:rPr lang="en-US" dirty="0"/>
              <a:t>Clear text with minimal effect, or color. Picture tells a thousand words!</a:t>
            </a:r>
          </a:p>
          <a:p>
            <a:r>
              <a:rPr lang="en-US" dirty="0"/>
              <a:t>1 minute per slide, 30-point font</a:t>
            </a:r>
          </a:p>
        </p:txBody>
      </p:sp>
    </p:spTree>
    <p:extLst>
      <p:ext uri="{BB962C8B-B14F-4D97-AF65-F5344CB8AC3E}">
        <p14:creationId xmlns:p14="http://schemas.microsoft.com/office/powerpoint/2010/main" val="105517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fessional Microphone by broalex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r="1" b="3556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Speaker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Maintain composure and don’t panic!</a:t>
            </a:r>
          </a:p>
          <a:p>
            <a:r>
              <a:rPr lang="en-US"/>
              <a:t>Speak loud and clear. Give a sense of command. </a:t>
            </a:r>
          </a:p>
          <a:p>
            <a:r>
              <a:rPr lang="en-US"/>
              <a:t>Don’t speak too fast or too slow.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5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fessional Microphone by broalex on DeviantAr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r="1" b="3556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kern="1200">
                <a:latin typeface="+mj-lt"/>
                <a:ea typeface="+mj-ea"/>
                <a:cs typeface="+mj-cs"/>
              </a:rPr>
              <a:t>Audience Engagement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Audience may interrupt you at anytime. </a:t>
            </a:r>
          </a:p>
          <a:p>
            <a:r>
              <a:rPr lang="en-US" dirty="0"/>
              <a:t>Listen, say thank you, then answer the questions.</a:t>
            </a:r>
          </a:p>
          <a:p>
            <a:r>
              <a:rPr lang="en-US" dirty="0"/>
              <a:t>Eye contact, eye contact, and eye contact.</a:t>
            </a:r>
          </a:p>
        </p:txBody>
      </p:sp>
    </p:spTree>
    <p:extLst>
      <p:ext uri="{BB962C8B-B14F-4D97-AF65-F5344CB8AC3E}">
        <p14:creationId xmlns:p14="http://schemas.microsoft.com/office/powerpoint/2010/main" val="3845347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&lt;strong&gt;Do&lt;/strong&gt; and &lt;strong&gt;Don't&lt;/strong&gt; by TT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30020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800" dirty="0"/>
              <a:t>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Check what is expected of you when invited to speak</a:t>
            </a:r>
          </a:p>
          <a:p>
            <a:r>
              <a:rPr lang="en-US" sz="2400" dirty="0"/>
              <a:t>Prepare in plenty of time</a:t>
            </a:r>
          </a:p>
          <a:p>
            <a:r>
              <a:rPr lang="en-US" sz="2400" dirty="0"/>
              <a:t>Establish a clear structure</a:t>
            </a:r>
          </a:p>
          <a:p>
            <a:r>
              <a:rPr lang="en-US" sz="2400" dirty="0"/>
              <a:t>Prepare good, summarized notes</a:t>
            </a:r>
          </a:p>
          <a:p>
            <a:r>
              <a:rPr lang="en-US" sz="2400" dirty="0"/>
              <a:t>Realize and accept that all good speakers experience nervous tension before speaking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Source: http://www.humanities.manchester.ac.uk/studyskills/develop_learner/presentations/do_dont.html</a:t>
            </a:r>
          </a:p>
        </p:txBody>
      </p:sp>
    </p:spTree>
    <p:extLst>
      <p:ext uri="{BB962C8B-B14F-4D97-AF65-F5344CB8AC3E}">
        <p14:creationId xmlns:p14="http://schemas.microsoft.com/office/powerpoint/2010/main" val="258188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lt;strong&gt;Do&lt;/strong&gt; and &lt;strong&gt;Don't&lt;/strong&gt; by TT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30020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800"/>
              <a:t>Dos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Plan and rehearse the start with care</a:t>
            </a:r>
          </a:p>
          <a:p>
            <a:r>
              <a:rPr lang="en-US" sz="2400" dirty="0"/>
              <a:t>Put pace and enthusiasm into your delivery</a:t>
            </a:r>
          </a:p>
          <a:p>
            <a:r>
              <a:rPr lang="en-US" sz="2400" dirty="0"/>
              <a:t>Ensure you are clearly audible to everyone</a:t>
            </a:r>
          </a:p>
          <a:p>
            <a:r>
              <a:rPr lang="en-US" sz="2400" dirty="0"/>
              <a:t>Maintain good, evenly distributed eye contact with your audience</a:t>
            </a:r>
          </a:p>
          <a:p>
            <a:r>
              <a:rPr lang="en-US" sz="2400" dirty="0"/>
              <a:t>Plan and rehearse the conclusion with care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Source: http://www.humanities.manchester.ac.uk/studyskills/develop_learner/presentations/do_dont.html</a:t>
            </a:r>
          </a:p>
        </p:txBody>
      </p:sp>
    </p:spTree>
    <p:extLst>
      <p:ext uri="{BB962C8B-B14F-4D97-AF65-F5344CB8AC3E}">
        <p14:creationId xmlns:p14="http://schemas.microsoft.com/office/powerpoint/2010/main" val="1736819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Do&lt;/strong&gt; and &lt;strong&gt;Don't&lt;/strong&gt; by TT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30020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800" dirty="0"/>
              <a:t>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Prepare too much material: check your timing</a:t>
            </a:r>
          </a:p>
          <a:p>
            <a:r>
              <a:rPr lang="en-US" sz="2400" dirty="0"/>
              <a:t>Try to do without speaker's notes</a:t>
            </a:r>
          </a:p>
          <a:p>
            <a:r>
              <a:rPr lang="en-US" sz="2400" dirty="0"/>
              <a:t>Read the script verbatim</a:t>
            </a:r>
          </a:p>
          <a:p>
            <a:r>
              <a:rPr lang="en-US" sz="2400" dirty="0"/>
              <a:t>Start with an apology</a:t>
            </a:r>
          </a:p>
          <a:p>
            <a:r>
              <a:rPr lang="en-US" sz="2400" dirty="0"/>
              <a:t>Risk weak or dodgy jokes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Source: http://www.humanities.manchester.ac.uk/studyskills/develop_learner/presentations/do_dont.html</a:t>
            </a:r>
          </a:p>
        </p:txBody>
      </p:sp>
    </p:spTree>
    <p:extLst>
      <p:ext uri="{BB962C8B-B14F-4D97-AF65-F5344CB8AC3E}">
        <p14:creationId xmlns:p14="http://schemas.microsoft.com/office/powerpoint/2010/main" val="683476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Do&lt;/strong&gt; and &lt;strong&gt;Don't&lt;/strong&gt; by TT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30020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800" dirty="0"/>
              <a:t>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Split your audience's attention by misuse of aids or handouts</a:t>
            </a:r>
          </a:p>
          <a:p>
            <a:r>
              <a:rPr lang="en-US" sz="2400" dirty="0"/>
              <a:t>Rock, sway or use repetitive gestures</a:t>
            </a:r>
          </a:p>
          <a:p>
            <a:r>
              <a:rPr lang="en-US" sz="2400" dirty="0"/>
              <a:t>Clutter your visual aids</a:t>
            </a:r>
          </a:p>
          <a:p>
            <a:r>
              <a:rPr lang="en-US" sz="2400" dirty="0"/>
              <a:t>Gabble or rush</a:t>
            </a:r>
          </a:p>
          <a:p>
            <a:r>
              <a:rPr lang="en-US" sz="2400" dirty="0"/>
              <a:t>Assume hostility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Source: http://www.humanities.manchester.ac.uk/studyskills/develop_learner/presentations/do_dont.html</a:t>
            </a:r>
          </a:p>
        </p:txBody>
      </p:sp>
    </p:spTree>
    <p:extLst>
      <p:ext uri="{BB962C8B-B14F-4D97-AF65-F5344CB8AC3E}">
        <p14:creationId xmlns:p14="http://schemas.microsoft.com/office/powerpoint/2010/main" val="3941988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" name="Picture 7" descr="Profile of a &lt;strong&gt;pregnant&lt;/strong&gt; wom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r="-2" b="1297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494" y="2638559"/>
            <a:ext cx="8087502" cy="103996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latin typeface="Century Schoolbook" panose="02040604050505020304" pitchFamily="18" charset="0"/>
              </a:rPr>
              <a:t>Our Expectation</a:t>
            </a:r>
          </a:p>
        </p:txBody>
      </p:sp>
    </p:spTree>
    <p:extLst>
      <p:ext uri="{BB962C8B-B14F-4D97-AF65-F5344CB8AC3E}">
        <p14:creationId xmlns:p14="http://schemas.microsoft.com/office/powerpoint/2010/main" val="226143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" name="Picture 7" descr="File:Origami-crane.jpg - Wikipedia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2" b="1169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28" name="Straight Connector 27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an</a:t>
            </a: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Academic Paper?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Yas Suttakulpiboon</a:t>
            </a:r>
          </a:p>
        </p:txBody>
      </p:sp>
    </p:spTree>
    <p:extLst>
      <p:ext uri="{BB962C8B-B14F-4D97-AF65-F5344CB8AC3E}">
        <p14:creationId xmlns:p14="http://schemas.microsoft.com/office/powerpoint/2010/main" val="2288922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file of a &lt;strong&gt;pregnant&lt;/strong&gt; wom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" b="110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799268" y="1378580"/>
            <a:ext cx="7873284" cy="301902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>
                <a:latin typeface="Century Schoolbook" panose="02040604050505020304" pitchFamily="18" charset="0"/>
              </a:rPr>
              <a:t>Give a Great Presentation</a:t>
            </a:r>
            <a:br>
              <a:rPr lang="en-US" sz="3600" dirty="0">
                <a:latin typeface="Century Schoolbook" panose="02040604050505020304" pitchFamily="18" charset="0"/>
              </a:rPr>
            </a:br>
            <a:r>
              <a:rPr lang="en-US" sz="3600" dirty="0">
                <a:latin typeface="Century Schoolbook" panose="02040604050505020304" pitchFamily="18" charset="0"/>
              </a:rPr>
              <a:t>Write an Effective Referee Report</a:t>
            </a:r>
            <a:br>
              <a:rPr lang="en-US" sz="3600" dirty="0">
                <a:latin typeface="Century Schoolbook" panose="02040604050505020304" pitchFamily="18" charset="0"/>
              </a:rPr>
            </a:br>
            <a:r>
              <a:rPr lang="en-US" sz="3600" dirty="0">
                <a:latin typeface="Century Schoolbook" panose="02040604050505020304" pitchFamily="18" charset="0"/>
              </a:rPr>
              <a:t>Provide a Constructive Feedback</a:t>
            </a:r>
            <a:br>
              <a:rPr lang="en-US" sz="3600" dirty="0">
                <a:latin typeface="Century Schoolbook" panose="02040604050505020304" pitchFamily="18" charset="0"/>
              </a:rPr>
            </a:br>
            <a:r>
              <a:rPr lang="en-US" sz="3600" dirty="0">
                <a:latin typeface="Century Schoolbook" panose="02040604050505020304" pitchFamily="18" charset="0"/>
              </a:rPr>
              <a:t>Be Punctual &amp; Attentive </a:t>
            </a:r>
          </a:p>
        </p:txBody>
      </p:sp>
    </p:spTree>
    <p:extLst>
      <p:ext uri="{BB962C8B-B14F-4D97-AF65-F5344CB8AC3E}">
        <p14:creationId xmlns:p14="http://schemas.microsoft.com/office/powerpoint/2010/main" val="373519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Origami-crane.jpg - Wikipedia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2" b="1169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745" y="1893195"/>
            <a:ext cx="11320530" cy="278505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“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Why do/should we care about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a research paper?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354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File:Origami-crane.jpg - Wikipedi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 r="619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4100" dirty="0"/>
              <a:t>What is an Academic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Academic writing is writing done by scholars for other scholars.</a:t>
            </a:r>
            <a:endParaRPr lang="th-TH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Academic writing is devoted to topics and questions that are of interest to the academic community.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Academic writing should present the reader with an informed argument.</a:t>
            </a:r>
            <a:endParaRPr lang="th-TH" sz="2400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" y="6371814"/>
            <a:ext cx="7393546" cy="365125"/>
          </a:xfrm>
        </p:spPr>
        <p:txBody>
          <a:bodyPr/>
          <a:lstStyle/>
          <a:p>
            <a:pPr algn="l"/>
            <a:r>
              <a:rPr lang="en-US" dirty="0"/>
              <a:t>http://writing-speech.dartmouth.edu/learning/materials/materials-first-year-writers/what-academic-paper</a:t>
            </a:r>
          </a:p>
        </p:txBody>
      </p:sp>
    </p:spTree>
    <p:extLst>
      <p:ext uri="{BB962C8B-B14F-4D97-AF65-F5344CB8AC3E}">
        <p14:creationId xmlns:p14="http://schemas.microsoft.com/office/powerpoint/2010/main" val="322659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le:Origami-crane.jpg - Wikipedi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3700"/>
              <a:t>Journals and Publication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4271493"/>
          </a:xfrm>
        </p:spPr>
        <p:txBody>
          <a:bodyPr>
            <a:normAutofit/>
          </a:bodyPr>
          <a:lstStyle/>
          <a:p>
            <a:r>
              <a:rPr lang="en-US" sz="2000" dirty="0"/>
              <a:t>American Economic Review</a:t>
            </a:r>
          </a:p>
          <a:p>
            <a:r>
              <a:rPr lang="en-US" sz="2000" dirty="0"/>
              <a:t>Journal of Finance</a:t>
            </a:r>
          </a:p>
          <a:p>
            <a:r>
              <a:rPr lang="en-US" sz="2000" dirty="0"/>
              <a:t>Journal of Financial Economics</a:t>
            </a:r>
          </a:p>
          <a:p>
            <a:r>
              <a:rPr lang="en-US" sz="2000" dirty="0"/>
              <a:t>Review of Financial Studies</a:t>
            </a:r>
          </a:p>
          <a:p>
            <a:r>
              <a:rPr lang="en-US" sz="2000" dirty="0"/>
              <a:t>Journal of Accounting and Economics</a:t>
            </a:r>
          </a:p>
          <a:p>
            <a:r>
              <a:rPr lang="en-US" sz="2000" dirty="0"/>
              <a:t>Journal of Accounting Research</a:t>
            </a:r>
          </a:p>
          <a:p>
            <a:r>
              <a:rPr lang="en-US" sz="2000" dirty="0"/>
              <a:t>The Accounting Review</a:t>
            </a:r>
          </a:p>
          <a:p>
            <a:r>
              <a:rPr lang="en-US" sz="2000" dirty="0"/>
              <a:t>Journal of Management</a:t>
            </a:r>
          </a:p>
        </p:txBody>
      </p:sp>
    </p:spTree>
    <p:extLst>
      <p:ext uri="{BB962C8B-B14F-4D97-AF65-F5344CB8AC3E}">
        <p14:creationId xmlns:p14="http://schemas.microsoft.com/office/powerpoint/2010/main" val="341099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le:Origami-crane.jpg - Wikipedi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6" r="1604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280" y="378573"/>
            <a:ext cx="6718209" cy="1325563"/>
          </a:xfrm>
        </p:spPr>
        <p:txBody>
          <a:bodyPr/>
          <a:lstStyle/>
          <a:p>
            <a:r>
              <a:rPr lang="en-US" dirty="0"/>
              <a:t>In our field…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280" y="1825625"/>
            <a:ext cx="7556410" cy="4351338"/>
          </a:xfrm>
        </p:spPr>
        <p:txBody>
          <a:bodyPr>
            <a:noAutofit/>
          </a:bodyPr>
          <a:lstStyle/>
          <a:p>
            <a:r>
              <a:rPr lang="en-US" sz="2400" dirty="0"/>
              <a:t>JRI: Journal of Risk and Insurance</a:t>
            </a:r>
          </a:p>
          <a:p>
            <a:r>
              <a:rPr lang="en-US" sz="2400" dirty="0"/>
              <a:t>IME: Insurance Mathematics and Economics</a:t>
            </a:r>
          </a:p>
          <a:p>
            <a:r>
              <a:rPr lang="en-US" sz="2400" dirty="0"/>
              <a:t>GPRI: The Geneva Papers of Risk and Insurance</a:t>
            </a:r>
          </a:p>
          <a:p>
            <a:r>
              <a:rPr lang="en-US" sz="2400" dirty="0"/>
              <a:t>JRU: Journal of Risk and Uncertainty</a:t>
            </a:r>
          </a:p>
          <a:p>
            <a:r>
              <a:rPr lang="en-US" sz="2400" dirty="0"/>
              <a:t>APJRI: Asia-Pacific Journal of Risk and Insurance</a:t>
            </a:r>
          </a:p>
          <a:p>
            <a:r>
              <a:rPr lang="en-US" sz="2400" dirty="0"/>
              <a:t>NAAJ: Northern American Actuary Journal</a:t>
            </a:r>
          </a:p>
          <a:p>
            <a:r>
              <a:rPr lang="en-US" sz="2400" dirty="0"/>
              <a:t>JIR: Journal of Insurance Regulation</a:t>
            </a:r>
          </a:p>
          <a:p>
            <a:r>
              <a:rPr lang="en-US" sz="2400" dirty="0"/>
              <a:t>JII: Journal of Insurance Issues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933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File:Origami-crane.jpg - Wikipedi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4" r="2" b="18906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Picture 4" descr="File:Origami-crane.jpg - Wikipedia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2" r="-2" b="25640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Theoretical Work</a:t>
            </a:r>
          </a:p>
          <a:p>
            <a:r>
              <a:rPr lang="en-US" sz="3600" dirty="0">
                <a:solidFill>
                  <a:schemeClr val="bg1"/>
                </a:solidFill>
              </a:rPr>
              <a:t>Empirical Work</a:t>
            </a:r>
          </a:p>
          <a:p>
            <a:r>
              <a:rPr lang="en-US" sz="3600" dirty="0">
                <a:solidFill>
                  <a:schemeClr val="bg1"/>
                </a:solidFill>
              </a:rPr>
              <a:t>Survey</a:t>
            </a:r>
          </a:p>
          <a:p>
            <a:r>
              <a:rPr lang="en-US" sz="3600" dirty="0">
                <a:solidFill>
                  <a:schemeClr val="bg1"/>
                </a:solidFill>
              </a:rPr>
              <a:t>Literature Review</a:t>
            </a:r>
          </a:p>
          <a:p>
            <a:r>
              <a:rPr lang="en-US" sz="3600" dirty="0">
                <a:solidFill>
                  <a:schemeClr val="bg1"/>
                </a:solidFill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429119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4773077" cy="1676603"/>
          </a:xfrm>
        </p:spPr>
        <p:txBody>
          <a:bodyPr>
            <a:normAutofit/>
          </a:bodyPr>
          <a:lstStyle/>
          <a:p>
            <a:r>
              <a:rPr lang="en-US" sz="3700" dirty="0"/>
              <a:t>The Anatomy of an Academic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4773076" cy="4245735"/>
          </a:xfrm>
        </p:spPr>
        <p:txBody>
          <a:bodyPr>
            <a:noAutofit/>
          </a:bodyPr>
          <a:lstStyle/>
          <a:p>
            <a:r>
              <a:rPr lang="en-US" sz="2400" dirty="0"/>
              <a:t>Abstract</a:t>
            </a:r>
          </a:p>
          <a:p>
            <a:r>
              <a:rPr lang="en-US" sz="2400" dirty="0"/>
              <a:t>Introduction</a:t>
            </a:r>
          </a:p>
          <a:p>
            <a:r>
              <a:rPr lang="en-US" sz="2400" dirty="0"/>
              <a:t>Literature Review</a:t>
            </a:r>
          </a:p>
          <a:p>
            <a:r>
              <a:rPr lang="en-US" sz="2400" dirty="0"/>
              <a:t>Methodology / Model / Identification</a:t>
            </a:r>
          </a:p>
          <a:p>
            <a:r>
              <a:rPr lang="en-US" sz="2400" dirty="0"/>
              <a:t>Data and Summary Statistics</a:t>
            </a:r>
          </a:p>
          <a:p>
            <a:r>
              <a:rPr lang="en-US" sz="2400" dirty="0"/>
              <a:t>Results</a:t>
            </a:r>
          </a:p>
          <a:p>
            <a:r>
              <a:rPr lang="en-US" sz="2400" dirty="0"/>
              <a:t>Robustness Testing</a:t>
            </a:r>
          </a:p>
          <a:p>
            <a:r>
              <a:rPr lang="en-US" sz="2400" dirty="0"/>
              <a:t>Summary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8753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3973</TotalTime>
  <Words>860</Words>
  <Application>Microsoft Office PowerPoint</Application>
  <PresentationFormat>Widescreen</PresentationFormat>
  <Paragraphs>162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Century Schoolbook</vt:lpstr>
      <vt:lpstr>Cordia New</vt:lpstr>
      <vt:lpstr>Office Theme</vt:lpstr>
      <vt:lpstr>On Academic Paper</vt:lpstr>
      <vt:lpstr>PowerPoint Presentation</vt:lpstr>
      <vt:lpstr>What is an Academic Paper?</vt:lpstr>
      <vt:lpstr>“ Why do/should we care about  a research paper? ”</vt:lpstr>
      <vt:lpstr>What is an Academic Paper</vt:lpstr>
      <vt:lpstr>Journals and Publication</vt:lpstr>
      <vt:lpstr>In our field…</vt:lpstr>
      <vt:lpstr>Types</vt:lpstr>
      <vt:lpstr>The Anatomy of an Academic Paper</vt:lpstr>
      <vt:lpstr>Want to Write a New Paper?</vt:lpstr>
      <vt:lpstr>Where Can We Find the Papers?</vt:lpstr>
      <vt:lpstr>How to Write  an Effective Referee Report</vt:lpstr>
      <vt:lpstr>“ What makes a bad research paper? ”</vt:lpstr>
      <vt:lpstr>Two people you’ll ever meet when publishing an academic paper</vt:lpstr>
      <vt:lpstr>Anatomy of A Referee Report</vt:lpstr>
      <vt:lpstr>A Referee Should…</vt:lpstr>
      <vt:lpstr>How to Give a Great Academic Presentation</vt:lpstr>
      <vt:lpstr>“ What makes a bad presentation? ”</vt:lpstr>
      <vt:lpstr>A Great Presentation</vt:lpstr>
      <vt:lpstr>A Great Academic Presentation</vt:lpstr>
      <vt:lpstr>Content</vt:lpstr>
      <vt:lpstr>Visuals</vt:lpstr>
      <vt:lpstr>Speaker</vt:lpstr>
      <vt:lpstr>Audience Engagement</vt:lpstr>
      <vt:lpstr>Dos</vt:lpstr>
      <vt:lpstr>Dos</vt:lpstr>
      <vt:lpstr>Don’ts</vt:lpstr>
      <vt:lpstr>Don’ts</vt:lpstr>
      <vt:lpstr>Our Expectation</vt:lpstr>
      <vt:lpstr>Give a Great Presentation Write an Effective Referee Report Provide a Constructive Feedback Be Punctual &amp; Attentive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Isariya Suttakulpiboon</dc:creator>
  <cp:lastModifiedBy>Isariya Suttakulpiboon</cp:lastModifiedBy>
  <cp:revision>32</cp:revision>
  <dcterms:created xsi:type="dcterms:W3CDTF">2017-08-12T00:00:37Z</dcterms:created>
  <dcterms:modified xsi:type="dcterms:W3CDTF">2017-08-14T18:14:32Z</dcterms:modified>
</cp:coreProperties>
</file>