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</p:embeddedFont>
    <p:embeddedFont>
      <p:font typeface="Open Sans Extra Bold" panose="020B090603080402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9" autoAdjust="0"/>
  </p:normalViewPr>
  <p:slideViewPr>
    <p:cSldViewPr>
      <p:cViewPr varScale="1">
        <p:scale>
          <a:sx n="57" d="100"/>
          <a:sy n="57" d="100"/>
        </p:scale>
        <p:origin x="1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21553" y="1856049"/>
            <a:ext cx="14044893" cy="179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2"/>
              </a:lnSpc>
            </a:pPr>
            <a:r>
              <a:rPr lang="en-US" sz="10465">
                <a:solidFill>
                  <a:srgbClr val="FFFFFF"/>
                </a:solidFill>
                <a:latin typeface="Open Sans Extra Bold"/>
              </a:rPr>
              <a:t>If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0674" y="5496327"/>
            <a:ext cx="11486652" cy="9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3"/>
              </a:lnSpc>
            </a:pPr>
            <a:r>
              <a:rPr lang="en-US" sz="5845">
                <a:solidFill>
                  <a:srgbClr val="FFFFFF"/>
                </a:solidFill>
                <a:latin typeface="Open Sans Extra Bold"/>
              </a:rPr>
              <a:t>Rudyard Kipling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31710" y="7987572"/>
            <a:ext cx="7224580" cy="81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3"/>
              </a:lnSpc>
            </a:pPr>
            <a:r>
              <a:rPr lang="en-US" sz="4752">
                <a:solidFill>
                  <a:srgbClr val="FFFFFF"/>
                </a:solidFill>
                <a:latin typeface="Open Sans Extra Bold"/>
              </a:rPr>
              <a:t>Narrator: Barbara Njau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31660" y="209827"/>
            <a:ext cx="12891489" cy="98673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199121" y="443142"/>
            <a:ext cx="965847" cy="631796"/>
            <a:chOff x="0" y="0"/>
            <a:chExt cx="87367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873670" cy="69850"/>
            </a:xfrm>
            <a:custGeom>
              <a:avLst/>
              <a:gdLst/>
              <a:ahLst/>
              <a:cxnLst/>
              <a:rect l="l" t="t" r="r" b="b"/>
              <a:pathLst>
                <a:path w="873670" h="69850">
                  <a:moveTo>
                    <a:pt x="5828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3670" y="69850"/>
                  </a:lnTo>
                  <a:lnTo>
                    <a:pt x="87367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7208" y="1256286"/>
            <a:ext cx="827906" cy="6412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79615" y="60237"/>
            <a:ext cx="332683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Very brief and mysterious title - suggest uncertainty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1102" y="1218186"/>
            <a:ext cx="299801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Conditional clause consistently repeated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7208" y="2318103"/>
            <a:ext cx="827906" cy="6412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7208" y="3351813"/>
            <a:ext cx="827906" cy="6412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7208" y="5734660"/>
            <a:ext cx="827906" cy="6412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7208" y="6796477"/>
            <a:ext cx="827906" cy="641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7208" y="7886401"/>
            <a:ext cx="827906" cy="64125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682045" y="1518079"/>
            <a:ext cx="891535" cy="631796"/>
            <a:chOff x="0" y="0"/>
            <a:chExt cx="80645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008A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757774" y="877770"/>
            <a:ext cx="563161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8A"/>
                </a:solidFill>
                <a:latin typeface="Open Sans"/>
              </a:rPr>
              <a:t>Second person pronoun shows this is advice 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418430" y="1518079"/>
            <a:ext cx="3308737" cy="631796"/>
            <a:chOff x="0" y="0"/>
            <a:chExt cx="299296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2992964" cy="69850"/>
            </a:xfrm>
            <a:custGeom>
              <a:avLst/>
              <a:gdLst/>
              <a:ahLst/>
              <a:cxnLst/>
              <a:rect l="l" t="t" r="r" b="b"/>
              <a:pathLst>
                <a:path w="2992964" h="69850">
                  <a:moveTo>
                    <a:pt x="270213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92964" y="69850"/>
                  </a:lnTo>
                  <a:lnTo>
                    <a:pt x="2992964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8512013" y="877770"/>
            <a:ext cx="152798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E59"/>
                </a:solidFill>
                <a:latin typeface="Open Sans"/>
              </a:rPr>
              <a:t>Colloquial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58815" y="1420719"/>
            <a:ext cx="533549" cy="41325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4377983" y="1403923"/>
            <a:ext cx="180905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Enjambment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764061" y="2006932"/>
            <a:ext cx="3567661" cy="631796"/>
            <a:chOff x="0" y="0"/>
            <a:chExt cx="3227176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3227176" cy="69850"/>
            </a:xfrm>
            <a:custGeom>
              <a:avLst/>
              <a:gdLst/>
              <a:ahLst/>
              <a:cxnLst/>
              <a:rect l="l" t="t" r="r" b="b"/>
              <a:pathLst>
                <a:path w="3227176" h="69850">
                  <a:moveTo>
                    <a:pt x="29363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227176" y="69850"/>
                  </a:lnTo>
                  <a:lnTo>
                    <a:pt x="3227176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90099" y="1952708"/>
            <a:ext cx="378501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People are acting irrationally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2067938" y="2006932"/>
            <a:ext cx="891535" cy="631796"/>
            <a:chOff x="0" y="0"/>
            <a:chExt cx="806450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008A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2959473" y="1907796"/>
            <a:ext cx="487272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8A"/>
                </a:solidFill>
                <a:latin typeface="Open Sans"/>
              </a:rPr>
              <a:t>Repetition of second person pronoun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524018" y="2479661"/>
            <a:ext cx="953709" cy="631796"/>
            <a:chOff x="0" y="0"/>
            <a:chExt cx="862690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862690" cy="69850"/>
            </a:xfrm>
            <a:custGeom>
              <a:avLst/>
              <a:gdLst/>
              <a:ahLst/>
              <a:cxnLst/>
              <a:rect l="l" t="t" r="r" b="b"/>
              <a:pathLst>
                <a:path w="862690" h="69850">
                  <a:moveTo>
                    <a:pt x="57186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62690" y="69850"/>
                  </a:lnTo>
                  <a:lnTo>
                    <a:pt x="86269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2342084" y="2481898"/>
            <a:ext cx="1234779" cy="631796"/>
            <a:chOff x="0" y="0"/>
            <a:chExt cx="1116936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1116936" cy="69850"/>
            </a:xfrm>
            <a:custGeom>
              <a:avLst/>
              <a:gdLst/>
              <a:ahLst/>
              <a:cxnLst/>
              <a:rect l="l" t="t" r="r" b="b"/>
              <a:pathLst>
                <a:path w="1116936" h="69850">
                  <a:moveTo>
                    <a:pt x="8261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16936" y="69850"/>
                  </a:lnTo>
                  <a:lnTo>
                    <a:pt x="1116936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4569627" y="2441561"/>
            <a:ext cx="296144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Oxymoron - self belief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524018" y="3672439"/>
            <a:ext cx="929836" cy="631796"/>
            <a:chOff x="0" y="0"/>
            <a:chExt cx="841095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841095" cy="69850"/>
            </a:xfrm>
            <a:custGeom>
              <a:avLst/>
              <a:gdLst/>
              <a:ahLst/>
              <a:cxnLst/>
              <a:rect l="l" t="t" r="r" b="b"/>
              <a:pathLst>
                <a:path w="841095" h="69850">
                  <a:moveTo>
                    <a:pt x="55026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41095" y="69850"/>
                  </a:lnTo>
                  <a:lnTo>
                    <a:pt x="841095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1630141" y="3677166"/>
            <a:ext cx="1548190" cy="631796"/>
            <a:chOff x="0" y="0"/>
            <a:chExt cx="1400436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1400436" cy="69850"/>
            </a:xfrm>
            <a:custGeom>
              <a:avLst/>
              <a:gdLst/>
              <a:ahLst/>
              <a:cxnLst/>
              <a:rect l="l" t="t" r="r" b="b"/>
              <a:pathLst>
                <a:path w="1400436" h="69850">
                  <a:moveTo>
                    <a:pt x="11096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00436" y="69850"/>
                  </a:lnTo>
                  <a:lnTo>
                    <a:pt x="1400436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3576863" y="3419694"/>
            <a:ext cx="3832762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Repetition of verb </a:t>
            </a:r>
            <a:r>
              <a:rPr lang="en-US" sz="2100" dirty="0" err="1">
                <a:solidFill>
                  <a:srgbClr val="03989E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03989E"/>
                </a:solidFill>
                <a:latin typeface="Open Sans"/>
              </a:rPr>
              <a:t> patience and resilience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3859" y="3983609"/>
            <a:ext cx="827906" cy="64125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7208" y="4502249"/>
            <a:ext cx="827906" cy="641251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932908" y="4119344"/>
            <a:ext cx="326621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Repetition of conjunction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scenarios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12013" y="4157444"/>
            <a:ext cx="569556" cy="441147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12434457" y="4067114"/>
            <a:ext cx="180905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Caesura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144000" y="4147404"/>
            <a:ext cx="3369706" cy="631796"/>
            <a:chOff x="0" y="0"/>
            <a:chExt cx="3048113" cy="571500"/>
          </a:xfrm>
        </p:grpSpPr>
        <p:sp>
          <p:nvSpPr>
            <p:cNvPr id="44" name="Freeform 44"/>
            <p:cNvSpPr/>
            <p:nvPr/>
          </p:nvSpPr>
          <p:spPr>
            <a:xfrm>
              <a:off x="0" y="255270"/>
              <a:ext cx="3048114" cy="69850"/>
            </a:xfrm>
            <a:custGeom>
              <a:avLst/>
              <a:gdLst/>
              <a:ahLst/>
              <a:cxnLst/>
              <a:rect l="l" t="t" r="r" b="b"/>
              <a:pathLst>
                <a:path w="3048114" h="69850">
                  <a:moveTo>
                    <a:pt x="27572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48114" y="69850"/>
                  </a:lnTo>
                  <a:lnTo>
                    <a:pt x="3048114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2849688" y="4401423"/>
            <a:ext cx="288535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Imperative sentences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8635801" y="5143500"/>
            <a:ext cx="891535" cy="631796"/>
            <a:chOff x="0" y="0"/>
            <a:chExt cx="806450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31FF07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513706" y="5143500"/>
            <a:ext cx="891535" cy="631796"/>
            <a:chOff x="0" y="0"/>
            <a:chExt cx="806450" cy="571500"/>
          </a:xfrm>
        </p:grpSpPr>
        <p:sp>
          <p:nvSpPr>
            <p:cNvPr id="49" name="Freeform 49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31FF07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14607673" y="5103163"/>
            <a:ext cx="144267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1FF07"/>
                </a:solidFill>
                <a:latin typeface="Open Sans"/>
              </a:rPr>
              <a:t>Intensifier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6524018" y="5964688"/>
            <a:ext cx="1341247" cy="631796"/>
            <a:chOff x="0" y="0"/>
            <a:chExt cx="1213243" cy="571500"/>
          </a:xfrm>
        </p:grpSpPr>
        <p:sp>
          <p:nvSpPr>
            <p:cNvPr id="52" name="Freeform 52"/>
            <p:cNvSpPr/>
            <p:nvPr/>
          </p:nvSpPr>
          <p:spPr>
            <a:xfrm>
              <a:off x="0" y="255270"/>
              <a:ext cx="1213243" cy="69850"/>
            </a:xfrm>
            <a:custGeom>
              <a:avLst/>
              <a:gdLst/>
              <a:ahLst/>
              <a:cxnLst/>
              <a:rect l="l" t="t" r="r" b="b"/>
              <a:pathLst>
                <a:path w="1213243" h="69850">
                  <a:moveTo>
                    <a:pt x="9224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13243" y="69850"/>
                  </a:lnTo>
                  <a:lnTo>
                    <a:pt x="1213243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53" name="TextBox 53"/>
          <p:cNvSpPr txBox="1"/>
          <p:nvPr/>
        </p:nvSpPr>
        <p:spPr>
          <a:xfrm>
            <a:off x="4764061" y="5537492"/>
            <a:ext cx="54492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Importance of contemplation and action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7048138" y="6485306"/>
            <a:ext cx="1024661" cy="631796"/>
            <a:chOff x="0" y="0"/>
            <a:chExt cx="926871" cy="571500"/>
          </a:xfrm>
        </p:grpSpPr>
        <p:sp>
          <p:nvSpPr>
            <p:cNvPr id="55" name="Freeform 55"/>
            <p:cNvSpPr/>
            <p:nvPr/>
          </p:nvSpPr>
          <p:spPr>
            <a:xfrm>
              <a:off x="0" y="255270"/>
              <a:ext cx="926871" cy="69850"/>
            </a:xfrm>
            <a:custGeom>
              <a:avLst/>
              <a:gdLst/>
              <a:ahLst/>
              <a:cxnLst/>
              <a:rect l="l" t="t" r="r" b="b"/>
              <a:pathLst>
                <a:path w="926871" h="69850">
                  <a:moveTo>
                    <a:pt x="6360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6871" y="69850"/>
                  </a:lnTo>
                  <a:lnTo>
                    <a:pt x="926871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36896" y="6375911"/>
            <a:ext cx="569556" cy="441147"/>
          </a:xfrm>
          <a:prstGeom prst="rect">
            <a:avLst/>
          </a:prstGeom>
        </p:spPr>
      </p:pic>
      <p:sp>
        <p:nvSpPr>
          <p:cNvPr id="57" name="TextBox 57"/>
          <p:cNvSpPr txBox="1"/>
          <p:nvPr/>
        </p:nvSpPr>
        <p:spPr>
          <a:xfrm>
            <a:off x="15493244" y="6337811"/>
            <a:ext cx="180905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Caesura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9477404" y="5964688"/>
            <a:ext cx="6257637" cy="631796"/>
            <a:chOff x="0" y="0"/>
            <a:chExt cx="5660431" cy="571500"/>
          </a:xfrm>
        </p:grpSpPr>
        <p:sp>
          <p:nvSpPr>
            <p:cNvPr id="59" name="Freeform 59"/>
            <p:cNvSpPr/>
            <p:nvPr/>
          </p:nvSpPr>
          <p:spPr>
            <a:xfrm>
              <a:off x="0" y="255270"/>
              <a:ext cx="5660431" cy="69850"/>
            </a:xfrm>
            <a:custGeom>
              <a:avLst/>
              <a:gdLst/>
              <a:ahLst/>
              <a:cxnLst/>
              <a:rect l="l" t="t" r="r" b="b"/>
              <a:pathLst>
                <a:path w="5660431" h="69850">
                  <a:moveTo>
                    <a:pt x="536960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660431" y="69850"/>
                  </a:lnTo>
                  <a:lnTo>
                    <a:pt x="5660431" y="0"/>
                  </a:lnTo>
                  <a:close/>
                </a:path>
              </a:pathLst>
            </a:custGeom>
            <a:solidFill>
              <a:srgbClr val="FF5400"/>
            </a:solidFill>
          </p:spPr>
        </p:sp>
      </p:grpSp>
      <p:sp>
        <p:nvSpPr>
          <p:cNvPr id="60" name="TextBox 60"/>
          <p:cNvSpPr txBox="1"/>
          <p:nvPr/>
        </p:nvSpPr>
        <p:spPr>
          <a:xfrm>
            <a:off x="10442740" y="5537492"/>
            <a:ext cx="767169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5400"/>
                </a:solidFill>
                <a:latin typeface="Open Sans"/>
              </a:rPr>
              <a:t>Metaphor - advising against being too obsessively ambitious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8706451" y="7117102"/>
            <a:ext cx="4401229" cy="631796"/>
            <a:chOff x="0" y="0"/>
            <a:chExt cx="3981192" cy="571500"/>
          </a:xfrm>
        </p:grpSpPr>
        <p:sp>
          <p:nvSpPr>
            <p:cNvPr id="62" name="Freeform 62"/>
            <p:cNvSpPr/>
            <p:nvPr/>
          </p:nvSpPr>
          <p:spPr>
            <a:xfrm>
              <a:off x="0" y="255270"/>
              <a:ext cx="3981192" cy="69850"/>
            </a:xfrm>
            <a:custGeom>
              <a:avLst/>
              <a:gdLst/>
              <a:ahLst/>
              <a:cxnLst/>
              <a:rect l="l" t="t" r="r" b="b"/>
              <a:pathLst>
                <a:path w="3981192" h="69850">
                  <a:moveTo>
                    <a:pt x="369036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981192" y="69850"/>
                  </a:lnTo>
                  <a:lnTo>
                    <a:pt x="3981192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12849688" y="6778957"/>
            <a:ext cx="357511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Oxymoron </a:t>
            </a:r>
            <a:r>
              <a:rPr lang="en-US" sz="2100" dirty="0" err="1">
                <a:solidFill>
                  <a:srgbClr val="38B6FF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38B6FF"/>
                </a:solidFill>
                <a:latin typeface="Open Sans"/>
              </a:rPr>
              <a:t> unpredictability of life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8204993" y="7575230"/>
            <a:ext cx="2939665" cy="631796"/>
            <a:chOff x="0" y="0"/>
            <a:chExt cx="2659114" cy="571500"/>
          </a:xfrm>
        </p:grpSpPr>
        <p:sp>
          <p:nvSpPr>
            <p:cNvPr id="65" name="Freeform 65"/>
            <p:cNvSpPr/>
            <p:nvPr/>
          </p:nvSpPr>
          <p:spPr>
            <a:xfrm>
              <a:off x="0" y="255270"/>
              <a:ext cx="2659114" cy="69850"/>
            </a:xfrm>
            <a:custGeom>
              <a:avLst/>
              <a:gdLst/>
              <a:ahLst/>
              <a:cxnLst/>
              <a:rect l="l" t="t" r="r" b="b"/>
              <a:pathLst>
                <a:path w="2659114" h="69850">
                  <a:moveTo>
                    <a:pt x="23682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59114" y="69850"/>
                  </a:lnTo>
                  <a:lnTo>
                    <a:pt x="2659114" y="0"/>
                  </a:lnTo>
                  <a:close/>
                </a:path>
              </a:pathLst>
            </a:custGeom>
            <a:solidFill>
              <a:srgbClr val="FF5757"/>
            </a:solidFill>
          </p:spPr>
        </p:sp>
      </p:grpSp>
      <p:sp>
        <p:nvSpPr>
          <p:cNvPr id="66" name="TextBox 66"/>
          <p:cNvSpPr txBox="1"/>
          <p:nvPr/>
        </p:nvSpPr>
        <p:spPr>
          <a:xfrm>
            <a:off x="932908" y="7192325"/>
            <a:ext cx="326621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5757"/>
                </a:solidFill>
                <a:latin typeface="Open Sans"/>
              </a:rPr>
              <a:t>Personification shows both are deceptive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4875114" y="8626504"/>
            <a:ext cx="3831337" cy="631796"/>
            <a:chOff x="0" y="0"/>
            <a:chExt cx="3465688" cy="571500"/>
          </a:xfrm>
        </p:grpSpPr>
        <p:sp>
          <p:nvSpPr>
            <p:cNvPr id="68" name="Freeform 68"/>
            <p:cNvSpPr/>
            <p:nvPr/>
          </p:nvSpPr>
          <p:spPr>
            <a:xfrm>
              <a:off x="0" y="255270"/>
              <a:ext cx="3465688" cy="69850"/>
            </a:xfrm>
            <a:custGeom>
              <a:avLst/>
              <a:gdLst/>
              <a:ahLst/>
              <a:cxnLst/>
              <a:rect l="l" t="t" r="r" b="b"/>
              <a:pathLst>
                <a:path w="3465688" h="69850">
                  <a:moveTo>
                    <a:pt x="31748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465688" y="69850"/>
                  </a:lnTo>
                  <a:lnTo>
                    <a:pt x="3465688" y="0"/>
                  </a:lnTo>
                  <a:close/>
                </a:path>
              </a:pathLst>
            </a:custGeom>
            <a:solidFill>
              <a:srgbClr val="31FF07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10934020" y="8626504"/>
            <a:ext cx="964422" cy="631796"/>
            <a:chOff x="0" y="0"/>
            <a:chExt cx="872381" cy="571500"/>
          </a:xfrm>
        </p:grpSpPr>
        <p:sp>
          <p:nvSpPr>
            <p:cNvPr id="70" name="Freeform 70"/>
            <p:cNvSpPr/>
            <p:nvPr/>
          </p:nvSpPr>
          <p:spPr>
            <a:xfrm>
              <a:off x="0" y="255270"/>
              <a:ext cx="872381" cy="69850"/>
            </a:xfrm>
            <a:custGeom>
              <a:avLst/>
              <a:gdLst/>
              <a:ahLst/>
              <a:cxnLst/>
              <a:rect l="l" t="t" r="r" b="b"/>
              <a:pathLst>
                <a:path w="872381" h="69850">
                  <a:moveTo>
                    <a:pt x="58155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2381" y="69850"/>
                  </a:lnTo>
                  <a:lnTo>
                    <a:pt x="872381" y="0"/>
                  </a:lnTo>
                  <a:close/>
                </a:path>
              </a:pathLst>
            </a:custGeom>
            <a:solidFill>
              <a:srgbClr val="31FF07"/>
            </a:solidFill>
          </p:spPr>
        </p:sp>
      </p:grpSp>
      <p:sp>
        <p:nvSpPr>
          <p:cNvPr id="71" name="TextBox 71"/>
          <p:cNvSpPr txBox="1"/>
          <p:nvPr/>
        </p:nvSpPr>
        <p:spPr>
          <a:xfrm>
            <a:off x="608593" y="8168927"/>
            <a:ext cx="343861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1FF07"/>
                </a:solidFill>
                <a:latin typeface="Open Sans"/>
              </a:rPr>
              <a:t>Alliteration - people will use your words against you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5073268" y="9258300"/>
            <a:ext cx="9496360" cy="631796"/>
            <a:chOff x="0" y="0"/>
            <a:chExt cx="8590062" cy="571500"/>
          </a:xfrm>
        </p:grpSpPr>
        <p:sp>
          <p:nvSpPr>
            <p:cNvPr id="73" name="Freeform 73"/>
            <p:cNvSpPr/>
            <p:nvPr/>
          </p:nvSpPr>
          <p:spPr>
            <a:xfrm>
              <a:off x="0" y="255270"/>
              <a:ext cx="8590062" cy="69850"/>
            </a:xfrm>
            <a:custGeom>
              <a:avLst/>
              <a:gdLst/>
              <a:ahLst/>
              <a:cxnLst/>
              <a:rect l="l" t="t" r="r" b="b"/>
              <a:pathLst>
                <a:path w="8590062" h="69850">
                  <a:moveTo>
                    <a:pt x="82992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590062" y="69850"/>
                  </a:lnTo>
                  <a:lnTo>
                    <a:pt x="8590062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74" name="TextBox 74"/>
          <p:cNvSpPr txBox="1"/>
          <p:nvPr/>
        </p:nvSpPr>
        <p:spPr>
          <a:xfrm>
            <a:off x="14607673" y="8846488"/>
            <a:ext cx="248362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Hyperbole reveals the shock of loss</a:t>
            </a:r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11208" y="8000398"/>
            <a:ext cx="533549" cy="413258"/>
          </a:xfrm>
          <a:prstGeom prst="rect">
            <a:avLst/>
          </a:prstGeom>
        </p:spPr>
      </p:pic>
      <p:sp>
        <p:nvSpPr>
          <p:cNvPr id="76" name="TextBox 76"/>
          <p:cNvSpPr txBox="1"/>
          <p:nvPr/>
        </p:nvSpPr>
        <p:spPr>
          <a:xfrm>
            <a:off x="14644757" y="7962298"/>
            <a:ext cx="180905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Enjambment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8995193" y="9761275"/>
            <a:ext cx="964422" cy="631796"/>
            <a:chOff x="0" y="0"/>
            <a:chExt cx="872381" cy="571500"/>
          </a:xfrm>
        </p:grpSpPr>
        <p:sp>
          <p:nvSpPr>
            <p:cNvPr id="78" name="Freeform 78"/>
            <p:cNvSpPr/>
            <p:nvPr/>
          </p:nvSpPr>
          <p:spPr>
            <a:xfrm>
              <a:off x="0" y="255270"/>
              <a:ext cx="872381" cy="69850"/>
            </a:xfrm>
            <a:custGeom>
              <a:avLst/>
              <a:gdLst/>
              <a:ahLst/>
              <a:cxnLst/>
              <a:rect l="l" t="t" r="r" b="b"/>
              <a:pathLst>
                <a:path w="872381" h="69850">
                  <a:moveTo>
                    <a:pt x="58155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2381" y="69850"/>
                  </a:lnTo>
                  <a:lnTo>
                    <a:pt x="872381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79" name="TextBox 79"/>
          <p:cNvSpPr txBox="1"/>
          <p:nvPr/>
        </p:nvSpPr>
        <p:spPr>
          <a:xfrm>
            <a:off x="780995" y="9005556"/>
            <a:ext cx="2575362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E59"/>
                </a:solidFill>
                <a:latin typeface="Open Sans"/>
              </a:rPr>
              <a:t>Colloquialism - reinvention after huge setbacks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9" grpId="0"/>
      <p:bldP spid="21" grpId="0"/>
      <p:bldP spid="24" grpId="0"/>
      <p:bldP spid="27" grpId="0"/>
      <p:bldP spid="32" grpId="0"/>
      <p:bldP spid="37" grpId="0"/>
      <p:bldP spid="40" grpId="0"/>
      <p:bldP spid="42" grpId="0"/>
      <p:bldP spid="45" grpId="0"/>
      <p:bldP spid="50" grpId="0"/>
      <p:bldP spid="53" grpId="0"/>
      <p:bldP spid="57" grpId="0"/>
      <p:bldP spid="60" grpId="0"/>
      <p:bldP spid="63" grpId="0"/>
      <p:bldP spid="66" grpId="0"/>
      <p:bldP spid="71" grpId="0"/>
      <p:bldP spid="74" grpId="0"/>
      <p:bldP spid="76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4752" y="616656"/>
            <a:ext cx="12525557" cy="912701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391028" y="1028700"/>
            <a:ext cx="1851254" cy="631796"/>
            <a:chOff x="0" y="0"/>
            <a:chExt cx="1674577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674577" cy="69850"/>
            </a:xfrm>
            <a:custGeom>
              <a:avLst/>
              <a:gdLst/>
              <a:ahLst/>
              <a:cxnLst/>
              <a:rect l="l" t="t" r="r" b="b"/>
              <a:pathLst>
                <a:path w="1674577" h="69850">
                  <a:moveTo>
                    <a:pt x="138374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74577" y="69850"/>
                  </a:lnTo>
                  <a:lnTo>
                    <a:pt x="1674577" y="0"/>
                  </a:lnTo>
                  <a:close/>
                </a:path>
              </a:pathLst>
            </a:custGeom>
            <a:solidFill>
              <a:srgbClr val="FF008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32596" y="1518079"/>
            <a:ext cx="891535" cy="631796"/>
            <a:chOff x="0" y="0"/>
            <a:chExt cx="80645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008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539775" y="1518079"/>
            <a:ext cx="3116069" cy="631796"/>
            <a:chOff x="0" y="0"/>
            <a:chExt cx="2818683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2818683" cy="69850"/>
            </a:xfrm>
            <a:custGeom>
              <a:avLst/>
              <a:gdLst/>
              <a:ahLst/>
              <a:cxnLst/>
              <a:rect l="l" t="t" r="r" b="b"/>
              <a:pathLst>
                <a:path w="2818683" h="69850">
                  <a:moveTo>
                    <a:pt x="252785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18683" y="69850"/>
                  </a:lnTo>
                  <a:lnTo>
                    <a:pt x="2818683" y="0"/>
                  </a:lnTo>
                  <a:close/>
                </a:path>
              </a:pathLst>
            </a:custGeom>
            <a:solidFill>
              <a:srgbClr val="FF008A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4242282" y="607602"/>
            <a:ext cx="3681568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08A"/>
                </a:solidFill>
                <a:latin typeface="Open Sans"/>
              </a:rPr>
              <a:t>Language related to betting - semantic field of betting shows the action of gambling - life is a big gamble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032596" y="2646904"/>
            <a:ext cx="8041044" cy="631796"/>
            <a:chOff x="0" y="0"/>
            <a:chExt cx="7273637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7273637" cy="69850"/>
            </a:xfrm>
            <a:custGeom>
              <a:avLst/>
              <a:gdLst/>
              <a:ahLst/>
              <a:cxnLst/>
              <a:rect l="l" t="t" r="r" b="b"/>
              <a:pathLst>
                <a:path w="7273637" h="69850">
                  <a:moveTo>
                    <a:pt x="69828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273637" y="69850"/>
                  </a:lnTo>
                  <a:lnTo>
                    <a:pt x="7273637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70108" y="2078262"/>
            <a:ext cx="3242515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Imperative sentence shows one should not openly bemoan their loss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949475" y="3177447"/>
            <a:ext cx="5680056" cy="631796"/>
            <a:chOff x="0" y="0"/>
            <a:chExt cx="5137972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5137972" cy="69850"/>
            </a:xfrm>
            <a:custGeom>
              <a:avLst/>
              <a:gdLst/>
              <a:ahLst/>
              <a:cxnLst/>
              <a:rect l="l" t="t" r="r" b="b"/>
              <a:pathLst>
                <a:path w="5137972" h="69850">
                  <a:moveTo>
                    <a:pt x="484714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137972" y="69850"/>
                  </a:lnTo>
                  <a:lnTo>
                    <a:pt x="5137972" y="0"/>
                  </a:lnTo>
                  <a:close/>
                </a:path>
              </a:pathLst>
            </a:custGeom>
            <a:solidFill>
              <a:srgbClr val="31FF07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4629531" y="2608804"/>
            <a:ext cx="293841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1FF07"/>
                </a:solidFill>
                <a:latin typeface="Open Sans"/>
              </a:rPr>
              <a:t>Rule of three- </a:t>
            </a:r>
            <a:r>
              <a:rPr lang="en-US" sz="2100" dirty="0" err="1">
                <a:solidFill>
                  <a:srgbClr val="31FF07"/>
                </a:solidFill>
                <a:latin typeface="Open Sans"/>
              </a:rPr>
              <a:t>symbolises</a:t>
            </a:r>
            <a:r>
              <a:rPr lang="en-US" sz="2100" dirty="0">
                <a:solidFill>
                  <a:srgbClr val="31FF07"/>
                </a:solidFill>
                <a:latin typeface="Open Sans"/>
              </a:rPr>
              <a:t> will power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56173" y="3746722"/>
            <a:ext cx="5409947" cy="633053"/>
            <a:chOff x="0" y="0"/>
            <a:chExt cx="4883928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4883928" cy="69850"/>
            </a:xfrm>
            <a:custGeom>
              <a:avLst/>
              <a:gdLst/>
              <a:ahLst/>
              <a:cxnLst/>
              <a:rect l="l" t="t" r="r" b="b"/>
              <a:pathLst>
                <a:path w="4883928" h="69850">
                  <a:moveTo>
                    <a:pt x="459309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83928" y="69850"/>
                  </a:lnTo>
                  <a:lnTo>
                    <a:pt x="4883928" y="0"/>
                  </a:lnTo>
                  <a:close/>
                </a:path>
              </a:pathLst>
            </a:custGeom>
            <a:solidFill>
              <a:srgbClr val="FF5400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791366" y="3426338"/>
            <a:ext cx="324251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5400"/>
                </a:solidFill>
                <a:latin typeface="Open Sans"/>
              </a:rPr>
              <a:t>Focus and determination - metaphorical language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278322" y="3746722"/>
            <a:ext cx="1022362" cy="633053"/>
            <a:chOff x="0" y="0"/>
            <a:chExt cx="922956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922956" cy="69850"/>
            </a:xfrm>
            <a:custGeom>
              <a:avLst/>
              <a:gdLst/>
              <a:ahLst/>
              <a:cxnLst/>
              <a:rect l="l" t="t" r="r" b="b"/>
              <a:pathLst>
                <a:path w="922956" h="69850">
                  <a:moveTo>
                    <a:pt x="63212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2956" y="69850"/>
                  </a:lnTo>
                  <a:lnTo>
                    <a:pt x="922956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4512694" y="3455245"/>
            <a:ext cx="377530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Pronoun - reference to most people in society that give up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6865" y="4154048"/>
            <a:ext cx="533549" cy="41325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4340415" y="4211071"/>
            <a:ext cx="180905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Enjambment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478157" y="4826974"/>
            <a:ext cx="814347" cy="504249"/>
            <a:chOff x="0" y="0"/>
            <a:chExt cx="922956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922956" cy="69850"/>
            </a:xfrm>
            <a:custGeom>
              <a:avLst/>
              <a:gdLst/>
              <a:ahLst/>
              <a:cxnLst/>
              <a:rect l="l" t="t" r="r" b="b"/>
              <a:pathLst>
                <a:path w="922956" h="69850">
                  <a:moveTo>
                    <a:pt x="63212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2956" y="69850"/>
                  </a:lnTo>
                  <a:lnTo>
                    <a:pt x="922956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566510" y="4629806"/>
            <a:ext cx="3467371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Abstract noun - inner voice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8706748" y="5587346"/>
            <a:ext cx="1622317" cy="631796"/>
            <a:chOff x="0" y="0"/>
            <a:chExt cx="1467489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1467489" cy="69850"/>
            </a:xfrm>
            <a:custGeom>
              <a:avLst/>
              <a:gdLst/>
              <a:ahLst/>
              <a:cxnLst/>
              <a:rect l="l" t="t" r="r" b="b"/>
              <a:pathLst>
                <a:path w="1467489" h="69850">
                  <a:moveTo>
                    <a:pt x="11766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67489" y="69850"/>
                  </a:lnTo>
                  <a:lnTo>
                    <a:pt x="1467489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7885331" y="6145208"/>
            <a:ext cx="1258669" cy="635548"/>
            <a:chOff x="0" y="0"/>
            <a:chExt cx="1131825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1131825" cy="69850"/>
            </a:xfrm>
            <a:custGeom>
              <a:avLst/>
              <a:gdLst/>
              <a:ahLst/>
              <a:cxnLst/>
              <a:rect l="l" t="t" r="r" b="b"/>
              <a:pathLst>
                <a:path w="1131825" h="69850">
                  <a:moveTo>
                    <a:pt x="8409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31825" y="69850"/>
                  </a:lnTo>
                  <a:lnTo>
                    <a:pt x="1131825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70108" y="5148865"/>
            <a:ext cx="3242515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Contrast between royalty and commoners - the speaker says they should be treated similarly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3444305" y="5583595"/>
            <a:ext cx="1258669" cy="635548"/>
            <a:chOff x="0" y="0"/>
            <a:chExt cx="1131825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1131825" cy="69850"/>
            </a:xfrm>
            <a:custGeom>
              <a:avLst/>
              <a:gdLst/>
              <a:ahLst/>
              <a:cxnLst/>
              <a:rect l="l" t="t" r="r" b="b"/>
              <a:pathLst>
                <a:path w="1131825" h="69850">
                  <a:moveTo>
                    <a:pt x="8409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31825" y="69850"/>
                  </a:lnTo>
                  <a:lnTo>
                    <a:pt x="1131825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4828556" y="4804060"/>
            <a:ext cx="2171737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Abstract noun - the importance of good morals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5756173" y="6145208"/>
            <a:ext cx="1960516" cy="635548"/>
            <a:chOff x="0" y="0"/>
            <a:chExt cx="1762943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1762943" cy="69850"/>
            </a:xfrm>
            <a:custGeom>
              <a:avLst/>
              <a:gdLst/>
              <a:ahLst/>
              <a:cxnLst/>
              <a:rect l="l" t="t" r="r" b="b"/>
              <a:pathLst>
                <a:path w="1762943" h="69850">
                  <a:moveTo>
                    <a:pt x="14721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62943" y="69850"/>
                  </a:lnTo>
                  <a:lnTo>
                    <a:pt x="1762943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3412623" y="6107108"/>
            <a:ext cx="180905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E59"/>
                </a:solidFill>
                <a:latin typeface="Open Sans"/>
              </a:rPr>
              <a:t>Alliteration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2752" y="5998569"/>
            <a:ext cx="569556" cy="441147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5352509" y="5948041"/>
            <a:ext cx="180905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Caesura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6626662" y="6619525"/>
            <a:ext cx="896829" cy="635548"/>
            <a:chOff x="0" y="0"/>
            <a:chExt cx="806450" cy="571500"/>
          </a:xfrm>
        </p:grpSpPr>
        <p:sp>
          <p:nvSpPr>
            <p:cNvPr id="42" name="Freeform 42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9880651" y="6619525"/>
            <a:ext cx="1397672" cy="635548"/>
            <a:chOff x="0" y="0"/>
            <a:chExt cx="1256820" cy="571500"/>
          </a:xfrm>
        </p:grpSpPr>
        <p:sp>
          <p:nvSpPr>
            <p:cNvPr id="44" name="Freeform 44"/>
            <p:cNvSpPr/>
            <p:nvPr/>
          </p:nvSpPr>
          <p:spPr>
            <a:xfrm>
              <a:off x="0" y="255270"/>
              <a:ext cx="1256820" cy="69850"/>
            </a:xfrm>
            <a:custGeom>
              <a:avLst/>
              <a:gdLst/>
              <a:ahLst/>
              <a:cxnLst/>
              <a:rect l="l" t="t" r="r" b="b"/>
              <a:pathLst>
                <a:path w="1256820" h="69850">
                  <a:moveTo>
                    <a:pt x="9659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56820" y="69850"/>
                  </a:lnTo>
                  <a:lnTo>
                    <a:pt x="125682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4242282" y="6397851"/>
            <a:ext cx="259605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Oxymoron shows both can harm us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7478157" y="7724533"/>
            <a:ext cx="4822527" cy="631796"/>
            <a:chOff x="0" y="0"/>
            <a:chExt cx="4362283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4362283" cy="69850"/>
            </a:xfrm>
            <a:custGeom>
              <a:avLst/>
              <a:gdLst/>
              <a:ahLst/>
              <a:cxnLst/>
              <a:rect l="l" t="t" r="r" b="b"/>
              <a:pathLst>
                <a:path w="4362283" h="69850">
                  <a:moveTo>
                    <a:pt x="407145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362283" y="69850"/>
                  </a:lnTo>
                  <a:lnTo>
                    <a:pt x="4362283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12391028" y="7684196"/>
            <a:ext cx="425129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Personification - time is relentless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6231866" y="8310162"/>
            <a:ext cx="7574999" cy="576480"/>
            <a:chOff x="0" y="0"/>
            <a:chExt cx="7509561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7509562" cy="69850"/>
            </a:xfrm>
            <a:custGeom>
              <a:avLst/>
              <a:gdLst/>
              <a:ahLst/>
              <a:cxnLst/>
              <a:rect l="l" t="t" r="r" b="b"/>
              <a:pathLst>
                <a:path w="7509562" h="69850">
                  <a:moveTo>
                    <a:pt x="721873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509562" y="69850"/>
                  </a:lnTo>
                  <a:lnTo>
                    <a:pt x="7509562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1566510" y="7843264"/>
            <a:ext cx="1893378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Metaphor for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a brief life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4542008" y="8857644"/>
            <a:ext cx="3750497" cy="562331"/>
            <a:chOff x="0" y="0"/>
            <a:chExt cx="3811653" cy="571500"/>
          </a:xfrm>
        </p:grpSpPr>
        <p:sp>
          <p:nvSpPr>
            <p:cNvPr id="53" name="Freeform 53"/>
            <p:cNvSpPr/>
            <p:nvPr/>
          </p:nvSpPr>
          <p:spPr>
            <a:xfrm>
              <a:off x="0" y="255270"/>
              <a:ext cx="3811653" cy="69850"/>
            </a:xfrm>
            <a:custGeom>
              <a:avLst/>
              <a:gdLst/>
              <a:ahLst/>
              <a:cxnLst/>
              <a:rect l="l" t="t" r="r" b="b"/>
              <a:pathLst>
                <a:path w="3811653" h="69850">
                  <a:moveTo>
                    <a:pt x="35208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811653" y="69850"/>
                  </a:lnTo>
                  <a:lnTo>
                    <a:pt x="3811653" y="0"/>
                  </a:lnTo>
                  <a:close/>
                </a:path>
              </a:pathLst>
            </a:custGeom>
            <a:solidFill>
              <a:srgbClr val="FF05E6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2732950" y="8782574"/>
            <a:ext cx="180905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05E6"/>
                </a:solidFill>
                <a:latin typeface="Open Sans"/>
              </a:rPr>
              <a:t>Hyperbole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0053118" y="9427772"/>
            <a:ext cx="5299391" cy="631796"/>
            <a:chOff x="0" y="0"/>
            <a:chExt cx="4793637" cy="571500"/>
          </a:xfrm>
        </p:grpSpPr>
        <p:sp>
          <p:nvSpPr>
            <p:cNvPr id="56" name="Freeform 56"/>
            <p:cNvSpPr/>
            <p:nvPr/>
          </p:nvSpPr>
          <p:spPr>
            <a:xfrm>
              <a:off x="0" y="255270"/>
              <a:ext cx="4793636" cy="69850"/>
            </a:xfrm>
            <a:custGeom>
              <a:avLst/>
              <a:gdLst/>
              <a:ahLst/>
              <a:cxnLst/>
              <a:rect l="l" t="t" r="r" b="b"/>
              <a:pathLst>
                <a:path w="4793636" h="69850">
                  <a:moveTo>
                    <a:pt x="450280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93636" y="69850"/>
                  </a:lnTo>
                  <a:lnTo>
                    <a:pt x="4793636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57" name="TextBox 57"/>
          <p:cNvSpPr txBox="1"/>
          <p:nvPr/>
        </p:nvSpPr>
        <p:spPr>
          <a:xfrm>
            <a:off x="15352509" y="8272062"/>
            <a:ext cx="2722777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Exclamatory sentence reveals speaker is advising his son on the importance of self-belief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  <p:bldP spid="22" grpId="0"/>
      <p:bldP spid="24" grpId="0"/>
      <p:bldP spid="27" grpId="0"/>
      <p:bldP spid="32" grpId="0"/>
      <p:bldP spid="35" grpId="0"/>
      <p:bldP spid="38" grpId="0"/>
      <p:bldP spid="40" grpId="0"/>
      <p:bldP spid="45" grpId="0"/>
      <p:bldP spid="48" grpId="0"/>
      <p:bldP spid="51" grpId="0"/>
      <p:bldP spid="54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8421" y="1732219"/>
            <a:ext cx="13371158" cy="170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9"/>
              </a:lnSpc>
            </a:pPr>
            <a:r>
              <a:rPr lang="en-US" sz="9963">
                <a:solidFill>
                  <a:srgbClr val="FFFFFF"/>
                </a:solidFill>
                <a:latin typeface="Open Sans Extra Bold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91100"/>
            <a:ext cx="16230600" cy="141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63"/>
              </a:lnSpc>
            </a:pPr>
            <a:r>
              <a:rPr lang="en-US" sz="8259">
                <a:solidFill>
                  <a:srgbClr val="FFFFFF"/>
                </a:solidFill>
                <a:latin typeface="Open Sans Extra Bold"/>
              </a:rPr>
              <a:t>WWW.FIRSTRATETUTORS.COM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224</Words>
  <Application>Microsoft Macintosh PowerPoint</Application>
  <PresentationFormat>Custom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Open Sans Extra Bold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by Rudyard Kipling</dc:title>
  <cp:lastModifiedBy>Barbara Njau</cp:lastModifiedBy>
  <cp:revision>3</cp:revision>
  <dcterms:created xsi:type="dcterms:W3CDTF">2006-08-16T00:00:00Z</dcterms:created>
  <dcterms:modified xsi:type="dcterms:W3CDTF">2020-07-24T19:09:50Z</dcterms:modified>
  <dc:identifier>DAEC6X7Io-8</dc:identifier>
</cp:coreProperties>
</file>