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68" r:id="rId2"/>
    <p:sldId id="256" r:id="rId3"/>
    <p:sldId id="260" r:id="rId4"/>
    <p:sldId id="266" r:id="rId5"/>
    <p:sldId id="261" r:id="rId6"/>
    <p:sldId id="262" r:id="rId7"/>
    <p:sldId id="257" r:id="rId8"/>
    <p:sldId id="263" r:id="rId9"/>
    <p:sldId id="267" r:id="rId10"/>
    <p:sldId id="264" r:id="rId11"/>
    <p:sldId id="265" r:id="rId12"/>
    <p:sldId id="258" r:id="rId13"/>
    <p:sldId id="259"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7" d="100"/>
          <a:sy n="87" d="100"/>
        </p:scale>
        <p:origin x="-1336"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7BD1320-3E43-3A40-B93E-7CF8042ECCD0}" type="datetimeFigureOut">
              <a:rPr lang="en-US" smtClean="0"/>
              <a:t>12/16/19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8818D0E-E1E6-7E4D-89EC-ED6785CA8B0E}" type="slidenum">
              <a:rPr lang="en-US" smtClean="0"/>
              <a:t>‹#›</a:t>
            </a:fld>
            <a:endParaRPr lang="en-US"/>
          </a:p>
        </p:txBody>
      </p:sp>
    </p:spTree>
    <p:extLst>
      <p:ext uri="{BB962C8B-B14F-4D97-AF65-F5344CB8AC3E}">
        <p14:creationId xmlns:p14="http://schemas.microsoft.com/office/powerpoint/2010/main" val="45090020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4628F6E-2E31-9246-8FD8-6601BAC407F8}" type="datetimeFigureOut">
              <a:rPr lang="en-US" smtClean="0"/>
              <a:t>12/16/19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079395-E30E-C64B-8CDB-6F52BC72159F}" type="slidenum">
              <a:rPr lang="en-US" smtClean="0"/>
              <a:t>‹#›</a:t>
            </a:fld>
            <a:endParaRPr lang="en-US"/>
          </a:p>
        </p:txBody>
      </p:sp>
    </p:spTree>
    <p:extLst>
      <p:ext uri="{BB962C8B-B14F-4D97-AF65-F5344CB8AC3E}">
        <p14:creationId xmlns:p14="http://schemas.microsoft.com/office/powerpoint/2010/main" val="313621120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628F6E-2E31-9246-8FD8-6601BAC407F8}" type="datetimeFigureOut">
              <a:rPr lang="en-US" smtClean="0"/>
              <a:t>12/16/19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079395-E30E-C64B-8CDB-6F52BC72159F}" type="slidenum">
              <a:rPr lang="en-US" smtClean="0"/>
              <a:t>‹#›</a:t>
            </a:fld>
            <a:endParaRPr lang="en-US"/>
          </a:p>
        </p:txBody>
      </p:sp>
    </p:spTree>
    <p:extLst>
      <p:ext uri="{BB962C8B-B14F-4D97-AF65-F5344CB8AC3E}">
        <p14:creationId xmlns:p14="http://schemas.microsoft.com/office/powerpoint/2010/main" val="176621585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628F6E-2E31-9246-8FD8-6601BAC407F8}" type="datetimeFigureOut">
              <a:rPr lang="en-US" smtClean="0"/>
              <a:t>12/16/19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079395-E30E-C64B-8CDB-6F52BC72159F}" type="slidenum">
              <a:rPr lang="en-US" smtClean="0"/>
              <a:t>‹#›</a:t>
            </a:fld>
            <a:endParaRPr lang="en-US"/>
          </a:p>
        </p:txBody>
      </p:sp>
    </p:spTree>
    <p:extLst>
      <p:ext uri="{BB962C8B-B14F-4D97-AF65-F5344CB8AC3E}">
        <p14:creationId xmlns:p14="http://schemas.microsoft.com/office/powerpoint/2010/main" val="359650464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628F6E-2E31-9246-8FD8-6601BAC407F8}" type="datetimeFigureOut">
              <a:rPr lang="en-US" smtClean="0"/>
              <a:t>12/16/19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079395-E30E-C64B-8CDB-6F52BC72159F}" type="slidenum">
              <a:rPr lang="en-US" smtClean="0"/>
              <a:t>‹#›</a:t>
            </a:fld>
            <a:endParaRPr lang="en-US"/>
          </a:p>
        </p:txBody>
      </p:sp>
    </p:spTree>
    <p:extLst>
      <p:ext uri="{BB962C8B-B14F-4D97-AF65-F5344CB8AC3E}">
        <p14:creationId xmlns:p14="http://schemas.microsoft.com/office/powerpoint/2010/main" val="422114385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4628F6E-2E31-9246-8FD8-6601BAC407F8}" type="datetimeFigureOut">
              <a:rPr lang="en-US" smtClean="0"/>
              <a:t>12/16/19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079395-E30E-C64B-8CDB-6F52BC72159F}" type="slidenum">
              <a:rPr lang="en-US" smtClean="0"/>
              <a:t>‹#›</a:t>
            </a:fld>
            <a:endParaRPr lang="en-US"/>
          </a:p>
        </p:txBody>
      </p:sp>
    </p:spTree>
    <p:extLst>
      <p:ext uri="{BB962C8B-B14F-4D97-AF65-F5344CB8AC3E}">
        <p14:creationId xmlns:p14="http://schemas.microsoft.com/office/powerpoint/2010/main" val="202956522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4628F6E-2E31-9246-8FD8-6601BAC407F8}" type="datetimeFigureOut">
              <a:rPr lang="en-US" smtClean="0"/>
              <a:t>12/16/19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079395-E30E-C64B-8CDB-6F52BC72159F}" type="slidenum">
              <a:rPr lang="en-US" smtClean="0"/>
              <a:t>‹#›</a:t>
            </a:fld>
            <a:endParaRPr lang="en-US"/>
          </a:p>
        </p:txBody>
      </p:sp>
    </p:spTree>
    <p:extLst>
      <p:ext uri="{BB962C8B-B14F-4D97-AF65-F5344CB8AC3E}">
        <p14:creationId xmlns:p14="http://schemas.microsoft.com/office/powerpoint/2010/main" val="110084731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4628F6E-2E31-9246-8FD8-6601BAC407F8}" type="datetimeFigureOut">
              <a:rPr lang="en-US" smtClean="0"/>
              <a:t>12/16/19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C079395-E30E-C64B-8CDB-6F52BC72159F}" type="slidenum">
              <a:rPr lang="en-US" smtClean="0"/>
              <a:t>‹#›</a:t>
            </a:fld>
            <a:endParaRPr lang="en-US"/>
          </a:p>
        </p:txBody>
      </p:sp>
    </p:spTree>
    <p:extLst>
      <p:ext uri="{BB962C8B-B14F-4D97-AF65-F5344CB8AC3E}">
        <p14:creationId xmlns:p14="http://schemas.microsoft.com/office/powerpoint/2010/main" val="407661971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4628F6E-2E31-9246-8FD8-6601BAC407F8}" type="datetimeFigureOut">
              <a:rPr lang="en-US" smtClean="0"/>
              <a:t>12/16/19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C079395-E30E-C64B-8CDB-6F52BC72159F}" type="slidenum">
              <a:rPr lang="en-US" smtClean="0"/>
              <a:t>‹#›</a:t>
            </a:fld>
            <a:endParaRPr lang="en-US"/>
          </a:p>
        </p:txBody>
      </p:sp>
    </p:spTree>
    <p:extLst>
      <p:ext uri="{BB962C8B-B14F-4D97-AF65-F5344CB8AC3E}">
        <p14:creationId xmlns:p14="http://schemas.microsoft.com/office/powerpoint/2010/main" val="291337825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628F6E-2E31-9246-8FD8-6601BAC407F8}" type="datetimeFigureOut">
              <a:rPr lang="en-US" smtClean="0"/>
              <a:t>12/16/19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C079395-E30E-C64B-8CDB-6F52BC72159F}" type="slidenum">
              <a:rPr lang="en-US" smtClean="0"/>
              <a:t>‹#›</a:t>
            </a:fld>
            <a:endParaRPr lang="en-US"/>
          </a:p>
        </p:txBody>
      </p:sp>
    </p:spTree>
    <p:extLst>
      <p:ext uri="{BB962C8B-B14F-4D97-AF65-F5344CB8AC3E}">
        <p14:creationId xmlns:p14="http://schemas.microsoft.com/office/powerpoint/2010/main" val="330042387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628F6E-2E31-9246-8FD8-6601BAC407F8}" type="datetimeFigureOut">
              <a:rPr lang="en-US" smtClean="0"/>
              <a:t>12/16/19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079395-E30E-C64B-8CDB-6F52BC72159F}" type="slidenum">
              <a:rPr lang="en-US" smtClean="0"/>
              <a:t>‹#›</a:t>
            </a:fld>
            <a:endParaRPr lang="en-US"/>
          </a:p>
        </p:txBody>
      </p:sp>
    </p:spTree>
    <p:extLst>
      <p:ext uri="{BB962C8B-B14F-4D97-AF65-F5344CB8AC3E}">
        <p14:creationId xmlns:p14="http://schemas.microsoft.com/office/powerpoint/2010/main" val="7145972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628F6E-2E31-9246-8FD8-6601BAC407F8}" type="datetimeFigureOut">
              <a:rPr lang="en-US" smtClean="0"/>
              <a:t>12/16/19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079395-E30E-C64B-8CDB-6F52BC72159F}" type="slidenum">
              <a:rPr lang="en-US" smtClean="0"/>
              <a:t>‹#›</a:t>
            </a:fld>
            <a:endParaRPr lang="en-US"/>
          </a:p>
        </p:txBody>
      </p:sp>
    </p:spTree>
    <p:extLst>
      <p:ext uri="{BB962C8B-B14F-4D97-AF65-F5344CB8AC3E}">
        <p14:creationId xmlns:p14="http://schemas.microsoft.com/office/powerpoint/2010/main" val="409791298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628F6E-2E31-9246-8FD8-6601BAC407F8}" type="datetimeFigureOut">
              <a:rPr lang="en-US" smtClean="0"/>
              <a:t>12/16/19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079395-E30E-C64B-8CDB-6F52BC72159F}" type="slidenum">
              <a:rPr lang="en-US" smtClean="0"/>
              <a:t>‹#›</a:t>
            </a:fld>
            <a:endParaRPr lang="en-US"/>
          </a:p>
        </p:txBody>
      </p:sp>
    </p:spTree>
    <p:extLst>
      <p:ext uri="{BB962C8B-B14F-4D97-AF65-F5344CB8AC3E}">
        <p14:creationId xmlns:p14="http://schemas.microsoft.com/office/powerpoint/2010/main" val="282812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 Id="rId3"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 Id="rId3" Type="http://schemas.openxmlformats.org/officeDocument/2006/relationships/image" Target="../media/image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 Id="rId3" Type="http://schemas.openxmlformats.org/officeDocument/2006/relationships/image" Target="../media/image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 Id="rId3" Type="http://schemas.openxmlformats.org/officeDocument/2006/relationships/image" Target="../media/image10.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0575"/>
            <a:ext cx="9144000" cy="830997"/>
          </a:xfrm>
          <a:prstGeom prst="rect">
            <a:avLst/>
          </a:prstGeom>
          <a:noFill/>
        </p:spPr>
        <p:txBody>
          <a:bodyPr wrap="square" rtlCol="0">
            <a:spAutoFit/>
          </a:bodyPr>
          <a:lstStyle/>
          <a:p>
            <a:pPr algn="ctr"/>
            <a:r>
              <a:rPr lang="en-US" sz="4800" b="1" dirty="0" smtClean="0">
                <a:latin typeface="Architects Daughter"/>
                <a:cs typeface="Architects Daughter"/>
              </a:rPr>
              <a:t>Credit Cards</a:t>
            </a:r>
            <a:endParaRPr lang="en-US" sz="1000" b="1" dirty="0">
              <a:latin typeface="Architects Daughter"/>
              <a:cs typeface="Architects Daughter"/>
            </a:endParaRPr>
          </a:p>
        </p:txBody>
      </p:sp>
      <p:pic>
        <p:nvPicPr>
          <p:cNvPr id="3" name="Picture 2" descr="credit-cards28-lg.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581" y="851572"/>
            <a:ext cx="8817364" cy="5877429"/>
          </a:xfrm>
          <a:prstGeom prst="rect">
            <a:avLst/>
          </a:prstGeom>
          <a:ln>
            <a:solidFill>
              <a:schemeClr val="tx1"/>
            </a:solidFill>
          </a:ln>
        </p:spPr>
      </p:pic>
    </p:spTree>
    <p:extLst>
      <p:ext uri="{BB962C8B-B14F-4D97-AF65-F5344CB8AC3E}">
        <p14:creationId xmlns:p14="http://schemas.microsoft.com/office/powerpoint/2010/main" val="7326120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9411" y="120394"/>
            <a:ext cx="8860117" cy="6986530"/>
          </a:xfrm>
          <a:prstGeom prst="rect">
            <a:avLst/>
          </a:prstGeom>
          <a:noFill/>
        </p:spPr>
        <p:txBody>
          <a:bodyPr wrap="square" rtlCol="0">
            <a:spAutoFit/>
          </a:bodyPr>
          <a:lstStyle/>
          <a:p>
            <a:r>
              <a:rPr lang="en-US" sz="1600" dirty="0" smtClean="0">
                <a:latin typeface="Avenir Book"/>
                <a:cs typeface="Avenir Book"/>
              </a:rPr>
              <a:t>In </a:t>
            </a:r>
            <a:r>
              <a:rPr lang="en-US" sz="1600" dirty="0">
                <a:latin typeface="Avenir Book"/>
                <a:cs typeface="Avenir Book"/>
              </a:rPr>
              <a:t>2018 the average family in the United States had nearly $6,000 in credit card debt as most people are not paying off their full balance and so are having to pay interest.  If you’re going to get a credit card in the future you </a:t>
            </a:r>
            <a:r>
              <a:rPr lang="en-US" sz="1600" dirty="0" smtClean="0">
                <a:latin typeface="Avenir Book"/>
                <a:cs typeface="Avenir Book"/>
              </a:rPr>
              <a:t>should </a:t>
            </a:r>
            <a:r>
              <a:rPr lang="en-US" sz="1600" dirty="0">
                <a:latin typeface="Avenir Book"/>
                <a:cs typeface="Avenir Book"/>
              </a:rPr>
              <a:t>make sure that :</a:t>
            </a:r>
          </a:p>
          <a:p>
            <a:endParaRPr lang="en-US" sz="1600" dirty="0">
              <a:latin typeface="Avenir Book"/>
              <a:cs typeface="Avenir Book"/>
            </a:endParaRPr>
          </a:p>
          <a:p>
            <a:pPr marL="285750" indent="-285750">
              <a:buFont typeface="Arial"/>
              <a:buChar char="•"/>
            </a:pPr>
            <a:r>
              <a:rPr lang="en-US" sz="1600" dirty="0" smtClean="0">
                <a:latin typeface="Avenir Book"/>
                <a:cs typeface="Avenir Book"/>
              </a:rPr>
              <a:t>You </a:t>
            </a:r>
            <a:r>
              <a:rPr lang="en-US" sz="1600" dirty="0">
                <a:latin typeface="Avenir Book"/>
                <a:cs typeface="Avenir Book"/>
              </a:rPr>
              <a:t>have a well paying and steady job so that you will be able to pay off your balance in full.</a:t>
            </a:r>
          </a:p>
          <a:p>
            <a:endParaRPr lang="en-US" sz="1600" dirty="0">
              <a:latin typeface="Avenir Book"/>
              <a:cs typeface="Avenir Book"/>
            </a:endParaRPr>
          </a:p>
          <a:p>
            <a:pPr marL="285750" indent="-285750">
              <a:buFont typeface="Arial"/>
              <a:buChar char="•"/>
            </a:pPr>
            <a:r>
              <a:rPr lang="en-US" sz="1600" dirty="0" smtClean="0">
                <a:latin typeface="Avenir Book"/>
                <a:cs typeface="Avenir Book"/>
              </a:rPr>
              <a:t>You </a:t>
            </a:r>
            <a:r>
              <a:rPr lang="en-US" sz="1600" dirty="0">
                <a:latin typeface="Avenir Book"/>
                <a:cs typeface="Avenir Book"/>
              </a:rPr>
              <a:t>are mature enough to control your spending and not buy too many items.</a:t>
            </a:r>
          </a:p>
          <a:p>
            <a:endParaRPr lang="en-US" sz="1600" dirty="0">
              <a:latin typeface="Avenir Book"/>
              <a:cs typeface="Avenir Book"/>
            </a:endParaRPr>
          </a:p>
          <a:p>
            <a:pPr marL="285750" indent="-285750">
              <a:buFont typeface="Arial"/>
              <a:buChar char="•"/>
            </a:pPr>
            <a:r>
              <a:rPr lang="en-US" sz="1600" dirty="0" smtClean="0">
                <a:latin typeface="Avenir Book"/>
                <a:cs typeface="Avenir Book"/>
              </a:rPr>
              <a:t>Never </a:t>
            </a:r>
            <a:r>
              <a:rPr lang="en-US" sz="1600" dirty="0">
                <a:latin typeface="Avenir Book"/>
                <a:cs typeface="Avenir Book"/>
              </a:rPr>
              <a:t>use your credit card to take out cash at a bank as the interest on this is often even higher</a:t>
            </a:r>
            <a:r>
              <a:rPr lang="en-US" sz="1600" dirty="0" smtClean="0">
                <a:latin typeface="Avenir Book"/>
                <a:cs typeface="Avenir Book"/>
              </a:rPr>
              <a:t>.</a:t>
            </a:r>
          </a:p>
          <a:p>
            <a:pPr marL="285750" indent="-285750">
              <a:buFont typeface="Arial"/>
              <a:buChar char="•"/>
            </a:pPr>
            <a:endParaRPr lang="en-US" sz="1600" dirty="0">
              <a:latin typeface="Avenir Book"/>
              <a:cs typeface="Avenir Book"/>
            </a:endParaRPr>
          </a:p>
          <a:p>
            <a:r>
              <a:rPr lang="en-US" sz="1600" dirty="0" smtClean="0">
                <a:latin typeface="Avenir Book"/>
                <a:cs typeface="Avenir Book"/>
              </a:rPr>
              <a:t>Let’s look at an example of how a person shouldn’t use their credit card:  In real life, working out credit card interest is a bit more complicated but this example does show the basics.</a:t>
            </a:r>
          </a:p>
          <a:p>
            <a:endParaRPr lang="en-US" sz="1600" dirty="0">
              <a:latin typeface="Avenir Book"/>
              <a:cs typeface="Avenir Book"/>
            </a:endParaRPr>
          </a:p>
          <a:p>
            <a:pPr marL="285750" indent="-285750">
              <a:buFont typeface="Arial"/>
              <a:buChar char="•"/>
            </a:pPr>
            <a:r>
              <a:rPr lang="en-US" sz="1600" b="1" dirty="0">
                <a:latin typeface="Avenir Book"/>
                <a:cs typeface="Avenir Book"/>
              </a:rPr>
              <a:t>Mark buys a $300 Nintendo Switch using his credit card.  The card which Mark uses allows him to pay off the amount at </a:t>
            </a:r>
            <a:r>
              <a:rPr lang="en-US" sz="1600" b="1" dirty="0" smtClean="0">
                <a:latin typeface="Avenir Book"/>
                <a:cs typeface="Avenir Book"/>
              </a:rPr>
              <a:t>$10 </a:t>
            </a:r>
            <a:r>
              <a:rPr lang="en-US" sz="1600" b="1" dirty="0">
                <a:latin typeface="Avenir Book"/>
                <a:cs typeface="Avenir Book"/>
              </a:rPr>
              <a:t>a month.  However 20% of the money he pays off will be interest</a:t>
            </a:r>
            <a:r>
              <a:rPr lang="en-US" sz="1600" b="1" dirty="0" smtClean="0">
                <a:latin typeface="Avenir Book"/>
                <a:cs typeface="Avenir Book"/>
              </a:rPr>
              <a:t>.</a:t>
            </a:r>
          </a:p>
          <a:p>
            <a:pPr marL="285750" indent="-285750">
              <a:buFont typeface="Arial"/>
              <a:buChar char="•"/>
            </a:pPr>
            <a:endParaRPr lang="en-US" sz="1600" b="1" dirty="0">
              <a:latin typeface="Avenir Book"/>
              <a:cs typeface="Avenir Book"/>
            </a:endParaRPr>
          </a:p>
          <a:p>
            <a:pPr marL="285750" indent="-285750">
              <a:buFont typeface="Arial"/>
              <a:buChar char="•"/>
            </a:pPr>
            <a:r>
              <a:rPr lang="en-US" sz="1600" b="1" dirty="0" smtClean="0">
                <a:latin typeface="Avenir Book"/>
                <a:cs typeface="Avenir Book"/>
              </a:rPr>
              <a:t>In the first month, Mark pays his $10 but only $8 of this goes to paying off the $300 he owes.  So he now owes $292.</a:t>
            </a:r>
          </a:p>
          <a:p>
            <a:pPr marL="285750" indent="-285750">
              <a:buFont typeface="Arial"/>
              <a:buChar char="•"/>
            </a:pPr>
            <a:endParaRPr lang="en-US" sz="1600" b="1" dirty="0">
              <a:latin typeface="Avenir Book"/>
              <a:cs typeface="Avenir Book"/>
            </a:endParaRPr>
          </a:p>
          <a:p>
            <a:pPr marL="285750" indent="-285750">
              <a:buFont typeface="Arial"/>
              <a:buChar char="•"/>
            </a:pPr>
            <a:r>
              <a:rPr lang="en-US" sz="1600" b="1" dirty="0" smtClean="0">
                <a:latin typeface="Avenir Book"/>
                <a:cs typeface="Avenir Book"/>
              </a:rPr>
              <a:t>In the second month, Mark again pays $10 with $8 of this going to the loan.  He now owes $284.</a:t>
            </a:r>
          </a:p>
          <a:p>
            <a:pPr marL="285750" indent="-285750">
              <a:buFont typeface="Arial"/>
              <a:buChar char="•"/>
            </a:pPr>
            <a:endParaRPr lang="en-US" sz="1600" b="1" dirty="0">
              <a:latin typeface="Avenir Book"/>
              <a:cs typeface="Avenir Book"/>
            </a:endParaRPr>
          </a:p>
          <a:p>
            <a:pPr marL="285750" indent="-285750">
              <a:buFont typeface="Arial"/>
              <a:buChar char="•"/>
            </a:pPr>
            <a:r>
              <a:rPr lang="en-US" sz="1600" b="1" dirty="0" smtClean="0">
                <a:latin typeface="Avenir Book"/>
                <a:cs typeface="Avenir Book"/>
              </a:rPr>
              <a:t>Mark goes on making these payments each month.  In the end it will take him 38 months to pay off the $300.  In total he will have paid $375 to have the console </a:t>
            </a:r>
            <a:r>
              <a:rPr lang="mr-IN" sz="1600" b="1" dirty="0" smtClean="0">
                <a:latin typeface="Avenir Book"/>
                <a:cs typeface="Avenir Book"/>
              </a:rPr>
              <a:t>–</a:t>
            </a:r>
            <a:r>
              <a:rPr lang="en-US" sz="1600" b="1" dirty="0" smtClean="0">
                <a:latin typeface="Avenir Book"/>
                <a:cs typeface="Avenir Book"/>
              </a:rPr>
              <a:t> or $75 more than the actual price.</a:t>
            </a:r>
            <a:endParaRPr lang="en-US" sz="1600" b="1" dirty="0">
              <a:latin typeface="Avenir Book"/>
              <a:cs typeface="Avenir Book"/>
            </a:endParaRPr>
          </a:p>
          <a:p>
            <a:pPr marL="285750" indent="-285750">
              <a:buFont typeface="Arial"/>
              <a:buChar char="•"/>
            </a:pPr>
            <a:endParaRPr lang="en-US" sz="1600" dirty="0">
              <a:latin typeface="Avenir Book"/>
              <a:cs typeface="Avenir Book"/>
            </a:endParaRPr>
          </a:p>
        </p:txBody>
      </p:sp>
      <p:sp>
        <p:nvSpPr>
          <p:cNvPr id="3" name="Rectangle 2"/>
          <p:cNvSpPr/>
          <p:nvPr/>
        </p:nvSpPr>
        <p:spPr>
          <a:xfrm>
            <a:off x="0" y="2773855"/>
            <a:ext cx="9144000" cy="4084145"/>
          </a:xfrm>
          <a:prstGeom prst="rect">
            <a:avLst/>
          </a:prstGeom>
          <a:gradFill flip="none" rotWithShape="1">
            <a:gsLst>
              <a:gs pos="0">
                <a:schemeClr val="accent2">
                  <a:tint val="50000"/>
                  <a:satMod val="300000"/>
                  <a:alpha val="45000"/>
                </a:schemeClr>
              </a:gs>
              <a:gs pos="35000">
                <a:schemeClr val="accent2">
                  <a:tint val="37000"/>
                  <a:satMod val="300000"/>
                  <a:alpha val="45000"/>
                </a:schemeClr>
              </a:gs>
              <a:gs pos="100000">
                <a:schemeClr val="accent2">
                  <a:tint val="15000"/>
                  <a:satMod val="350000"/>
                  <a:alpha val="45000"/>
                </a:schemeClr>
              </a:gs>
            </a:gsLst>
            <a:lin ang="16200000" scaled="1"/>
            <a:tileRect/>
          </a:gra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15587131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8396"/>
            <a:ext cx="9144000" cy="6740306"/>
          </a:xfrm>
          <a:prstGeom prst="rect">
            <a:avLst/>
          </a:prstGeom>
        </p:spPr>
        <p:txBody>
          <a:bodyPr wrap="square">
            <a:spAutoFit/>
          </a:bodyPr>
          <a:lstStyle/>
          <a:p>
            <a:r>
              <a:rPr lang="en-US" sz="2400" dirty="0">
                <a:latin typeface="Avenir Book"/>
                <a:cs typeface="Avenir Book"/>
              </a:rPr>
              <a:t>Let’s look at an example of how a person shouldn’t use their credit card:  In real life, working out credit card interest is a bit more complicated but this example does show the basics.</a:t>
            </a:r>
          </a:p>
          <a:p>
            <a:endParaRPr lang="en-US" sz="2400" dirty="0">
              <a:latin typeface="Avenir Book"/>
              <a:cs typeface="Avenir Book"/>
            </a:endParaRPr>
          </a:p>
          <a:p>
            <a:pPr marL="285750" indent="-285750">
              <a:buFont typeface="Arial"/>
              <a:buChar char="•"/>
            </a:pPr>
            <a:r>
              <a:rPr lang="en-US" sz="2400" b="1" dirty="0">
                <a:latin typeface="Avenir Book"/>
                <a:cs typeface="Avenir Book"/>
              </a:rPr>
              <a:t>Mark buys a $300 Nintendo Switch using his credit card.  The card which Mark uses allows him to pay off the amount at $10 a month.  However 20% of the money he pays off will be interest.</a:t>
            </a:r>
          </a:p>
          <a:p>
            <a:pPr marL="285750" indent="-285750">
              <a:buFont typeface="Arial"/>
              <a:buChar char="•"/>
            </a:pPr>
            <a:endParaRPr lang="en-US" sz="2400" b="1" dirty="0">
              <a:latin typeface="Avenir Book"/>
              <a:cs typeface="Avenir Book"/>
            </a:endParaRPr>
          </a:p>
          <a:p>
            <a:pPr marL="285750" indent="-285750">
              <a:buFont typeface="Arial"/>
              <a:buChar char="•"/>
            </a:pPr>
            <a:r>
              <a:rPr lang="en-US" sz="2400" b="1" dirty="0">
                <a:latin typeface="Avenir Book"/>
                <a:cs typeface="Avenir Book"/>
              </a:rPr>
              <a:t>In the first month, Mark pays his $10 but only $8 of this goes to paying off the $300 he owes.  So he now owes $292.</a:t>
            </a:r>
          </a:p>
          <a:p>
            <a:pPr marL="285750" indent="-285750">
              <a:buFont typeface="Arial"/>
              <a:buChar char="•"/>
            </a:pPr>
            <a:endParaRPr lang="en-US" sz="2400" b="1" dirty="0">
              <a:latin typeface="Avenir Book"/>
              <a:cs typeface="Avenir Book"/>
            </a:endParaRPr>
          </a:p>
          <a:p>
            <a:pPr marL="285750" indent="-285750">
              <a:buFont typeface="Arial"/>
              <a:buChar char="•"/>
            </a:pPr>
            <a:r>
              <a:rPr lang="en-US" sz="2400" b="1" dirty="0">
                <a:latin typeface="Avenir Book"/>
                <a:cs typeface="Avenir Book"/>
              </a:rPr>
              <a:t>In the second month, Mark again pays $10 with $8 of this going to the loan.  He now owes $284.</a:t>
            </a:r>
          </a:p>
          <a:p>
            <a:pPr marL="285750" indent="-285750">
              <a:buFont typeface="Arial"/>
              <a:buChar char="•"/>
            </a:pPr>
            <a:endParaRPr lang="en-US" sz="2400" b="1" dirty="0">
              <a:latin typeface="Avenir Book"/>
              <a:cs typeface="Avenir Book"/>
            </a:endParaRPr>
          </a:p>
          <a:p>
            <a:pPr marL="285750" indent="-285750">
              <a:buFont typeface="Arial"/>
              <a:buChar char="•"/>
            </a:pPr>
            <a:r>
              <a:rPr lang="en-US" sz="2400" b="1" dirty="0">
                <a:latin typeface="Avenir Book"/>
                <a:cs typeface="Avenir Book"/>
              </a:rPr>
              <a:t>Mark goes on making these payments each month.  In the end it will take him 38 months to pay off the $300.  In total he will have paid $375 to have the console </a:t>
            </a:r>
            <a:r>
              <a:rPr lang="mr-IN" sz="2400" b="1" dirty="0">
                <a:latin typeface="Avenir Book"/>
                <a:cs typeface="Avenir Book"/>
              </a:rPr>
              <a:t>–</a:t>
            </a:r>
            <a:r>
              <a:rPr lang="en-US" sz="2400" b="1" dirty="0">
                <a:latin typeface="Avenir Book"/>
                <a:cs typeface="Avenir Book"/>
              </a:rPr>
              <a:t> or $75 more than the actual price.</a:t>
            </a:r>
            <a:endParaRPr lang="en-US" sz="2400" b="1" dirty="0">
              <a:latin typeface="Avenir Book"/>
              <a:cs typeface="Avenir Book"/>
            </a:endParaRPr>
          </a:p>
        </p:txBody>
      </p:sp>
    </p:spTree>
    <p:extLst>
      <p:ext uri="{BB962C8B-B14F-4D97-AF65-F5344CB8AC3E}">
        <p14:creationId xmlns:p14="http://schemas.microsoft.com/office/powerpoint/2010/main" val="370361748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115462" y="102621"/>
            <a:ext cx="4337603" cy="320693"/>
            <a:chOff x="102633" y="102621"/>
            <a:chExt cx="2629982" cy="320693"/>
          </a:xfrm>
        </p:grpSpPr>
        <p:sp>
          <p:nvSpPr>
            <p:cNvPr id="6" name="Rectangle 5"/>
            <p:cNvSpPr/>
            <p:nvPr/>
          </p:nvSpPr>
          <p:spPr>
            <a:xfrm>
              <a:off x="102633" y="102621"/>
              <a:ext cx="449022" cy="320693"/>
            </a:xfrm>
            <a:prstGeom prst="rect">
              <a:avLst/>
            </a:prstGeom>
            <a:ln>
              <a:solidFill>
                <a:srgbClr val="00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7" name="Rectangle 6"/>
            <p:cNvSpPr/>
            <p:nvPr/>
          </p:nvSpPr>
          <p:spPr>
            <a:xfrm>
              <a:off x="590142" y="102621"/>
              <a:ext cx="692776" cy="320693"/>
            </a:xfrm>
            <a:prstGeom prst="rect">
              <a:avLst/>
            </a:prstGeom>
            <a:ln>
              <a:solidFill>
                <a:srgbClr val="00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8" name="Rectangle 7"/>
            <p:cNvSpPr/>
            <p:nvPr/>
          </p:nvSpPr>
          <p:spPr>
            <a:xfrm>
              <a:off x="1321405" y="102621"/>
              <a:ext cx="692776" cy="320693"/>
            </a:xfrm>
            <a:prstGeom prst="rect">
              <a:avLst/>
            </a:prstGeom>
            <a:ln>
              <a:solidFill>
                <a:srgbClr val="00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9" name="Rectangle 8"/>
            <p:cNvSpPr/>
            <p:nvPr/>
          </p:nvSpPr>
          <p:spPr>
            <a:xfrm>
              <a:off x="2039839" y="102621"/>
              <a:ext cx="692776" cy="320693"/>
            </a:xfrm>
            <a:prstGeom prst="rect">
              <a:avLst/>
            </a:prstGeom>
            <a:ln>
              <a:solidFill>
                <a:srgbClr val="00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grpSp>
      <p:sp>
        <p:nvSpPr>
          <p:cNvPr id="188" name="TextBox 187"/>
          <p:cNvSpPr txBox="1"/>
          <p:nvPr/>
        </p:nvSpPr>
        <p:spPr>
          <a:xfrm>
            <a:off x="115462" y="115449"/>
            <a:ext cx="740568" cy="307777"/>
          </a:xfrm>
          <a:prstGeom prst="rect">
            <a:avLst/>
          </a:prstGeom>
          <a:noFill/>
        </p:spPr>
        <p:txBody>
          <a:bodyPr wrap="square" rtlCol="0">
            <a:spAutoFit/>
          </a:bodyPr>
          <a:lstStyle/>
          <a:p>
            <a:pPr algn="ctr"/>
            <a:r>
              <a:rPr lang="en-US" sz="1400" dirty="0" smtClean="0"/>
              <a:t>Month</a:t>
            </a:r>
            <a:endParaRPr lang="en-US" sz="1400" dirty="0"/>
          </a:p>
        </p:txBody>
      </p:sp>
      <p:sp>
        <p:nvSpPr>
          <p:cNvPr id="189" name="TextBox 188"/>
          <p:cNvSpPr txBox="1"/>
          <p:nvPr/>
        </p:nvSpPr>
        <p:spPr>
          <a:xfrm>
            <a:off x="919505" y="113960"/>
            <a:ext cx="1142589" cy="309354"/>
          </a:xfrm>
          <a:prstGeom prst="rect">
            <a:avLst/>
          </a:prstGeom>
          <a:noFill/>
        </p:spPr>
        <p:txBody>
          <a:bodyPr wrap="square" rtlCol="0">
            <a:spAutoFit/>
          </a:bodyPr>
          <a:lstStyle/>
          <a:p>
            <a:pPr algn="ctr"/>
            <a:r>
              <a:rPr lang="en-US" sz="1400" dirty="0" smtClean="0"/>
              <a:t>Payment</a:t>
            </a:r>
            <a:endParaRPr lang="en-US" sz="1400" dirty="0"/>
          </a:p>
        </p:txBody>
      </p:sp>
      <p:sp>
        <p:nvSpPr>
          <p:cNvPr id="190" name="TextBox 189"/>
          <p:cNvSpPr txBox="1"/>
          <p:nvPr/>
        </p:nvSpPr>
        <p:spPr>
          <a:xfrm>
            <a:off x="2125571" y="111683"/>
            <a:ext cx="1142589" cy="309354"/>
          </a:xfrm>
          <a:prstGeom prst="rect">
            <a:avLst/>
          </a:prstGeom>
          <a:noFill/>
        </p:spPr>
        <p:txBody>
          <a:bodyPr wrap="square" rtlCol="0">
            <a:spAutoFit/>
          </a:bodyPr>
          <a:lstStyle/>
          <a:p>
            <a:pPr algn="ctr"/>
            <a:r>
              <a:rPr lang="en-US" sz="1400" dirty="0" smtClean="0"/>
              <a:t>Interest</a:t>
            </a:r>
            <a:endParaRPr lang="en-US" sz="1400" dirty="0"/>
          </a:p>
        </p:txBody>
      </p:sp>
      <p:sp>
        <p:nvSpPr>
          <p:cNvPr id="191" name="TextBox 190"/>
          <p:cNvSpPr txBox="1"/>
          <p:nvPr/>
        </p:nvSpPr>
        <p:spPr>
          <a:xfrm>
            <a:off x="3310477" y="110151"/>
            <a:ext cx="1142589" cy="309354"/>
          </a:xfrm>
          <a:prstGeom prst="rect">
            <a:avLst/>
          </a:prstGeom>
          <a:noFill/>
        </p:spPr>
        <p:txBody>
          <a:bodyPr wrap="square" rtlCol="0">
            <a:spAutoFit/>
          </a:bodyPr>
          <a:lstStyle/>
          <a:p>
            <a:pPr algn="ctr"/>
            <a:r>
              <a:rPr lang="en-US" sz="1400" dirty="0" smtClean="0"/>
              <a:t>Balance</a:t>
            </a:r>
            <a:endParaRPr lang="en-US" sz="1400" dirty="0"/>
          </a:p>
        </p:txBody>
      </p:sp>
      <p:grpSp>
        <p:nvGrpSpPr>
          <p:cNvPr id="16" name="Group 15"/>
          <p:cNvGrpSpPr/>
          <p:nvPr/>
        </p:nvGrpSpPr>
        <p:grpSpPr>
          <a:xfrm>
            <a:off x="115462" y="523483"/>
            <a:ext cx="8929112" cy="282929"/>
            <a:chOff x="102633" y="102621"/>
            <a:chExt cx="5413912" cy="320693"/>
          </a:xfrm>
          <a:solidFill>
            <a:srgbClr val="FFFFFF"/>
          </a:solidFill>
        </p:grpSpPr>
        <p:sp>
          <p:nvSpPr>
            <p:cNvPr id="17" name="Rectangle 16"/>
            <p:cNvSpPr/>
            <p:nvPr/>
          </p:nvSpPr>
          <p:spPr>
            <a:xfrm>
              <a:off x="102633" y="102621"/>
              <a:ext cx="449022" cy="320693"/>
            </a:xfrm>
            <a:prstGeom prst="rect">
              <a:avLst/>
            </a:prstGeom>
            <a:grpFill/>
            <a:ln>
              <a:solidFill>
                <a:srgbClr val="00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8" name="Rectangle 17"/>
            <p:cNvSpPr/>
            <p:nvPr/>
          </p:nvSpPr>
          <p:spPr>
            <a:xfrm>
              <a:off x="590142" y="102621"/>
              <a:ext cx="692776" cy="320693"/>
            </a:xfrm>
            <a:prstGeom prst="rect">
              <a:avLst/>
            </a:prstGeom>
            <a:grpFill/>
            <a:ln>
              <a:solidFill>
                <a:srgbClr val="00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9" name="Rectangle 18"/>
            <p:cNvSpPr/>
            <p:nvPr/>
          </p:nvSpPr>
          <p:spPr>
            <a:xfrm>
              <a:off x="1321405" y="102621"/>
              <a:ext cx="692776" cy="320693"/>
            </a:xfrm>
            <a:prstGeom prst="rect">
              <a:avLst/>
            </a:prstGeom>
            <a:grpFill/>
            <a:ln>
              <a:solidFill>
                <a:srgbClr val="00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20" name="Rectangle 19"/>
            <p:cNvSpPr/>
            <p:nvPr/>
          </p:nvSpPr>
          <p:spPr>
            <a:xfrm>
              <a:off x="2039839" y="102621"/>
              <a:ext cx="692776" cy="320693"/>
            </a:xfrm>
            <a:prstGeom prst="rect">
              <a:avLst/>
            </a:prstGeom>
            <a:grpFill/>
            <a:ln>
              <a:solidFill>
                <a:srgbClr val="00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21" name="Rectangle 20"/>
            <p:cNvSpPr/>
            <p:nvPr/>
          </p:nvSpPr>
          <p:spPr>
            <a:xfrm>
              <a:off x="2886563" y="102621"/>
              <a:ext cx="449022" cy="320693"/>
            </a:xfrm>
            <a:prstGeom prst="rect">
              <a:avLst/>
            </a:prstGeom>
            <a:grpFill/>
            <a:ln>
              <a:solidFill>
                <a:srgbClr val="00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22" name="Rectangle 21"/>
            <p:cNvSpPr/>
            <p:nvPr/>
          </p:nvSpPr>
          <p:spPr>
            <a:xfrm>
              <a:off x="3374072" y="102621"/>
              <a:ext cx="692776" cy="320693"/>
            </a:xfrm>
            <a:prstGeom prst="rect">
              <a:avLst/>
            </a:prstGeom>
            <a:grpFill/>
            <a:ln>
              <a:solidFill>
                <a:srgbClr val="00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23" name="Rectangle 22"/>
            <p:cNvSpPr/>
            <p:nvPr/>
          </p:nvSpPr>
          <p:spPr>
            <a:xfrm>
              <a:off x="4105335" y="102621"/>
              <a:ext cx="692776" cy="320693"/>
            </a:xfrm>
            <a:prstGeom prst="rect">
              <a:avLst/>
            </a:prstGeom>
            <a:grpFill/>
            <a:ln>
              <a:solidFill>
                <a:srgbClr val="00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24" name="Rectangle 23"/>
            <p:cNvSpPr/>
            <p:nvPr/>
          </p:nvSpPr>
          <p:spPr>
            <a:xfrm>
              <a:off x="4823769" y="102621"/>
              <a:ext cx="692776" cy="320693"/>
            </a:xfrm>
            <a:prstGeom prst="rect">
              <a:avLst/>
            </a:prstGeom>
            <a:grpFill/>
            <a:ln>
              <a:solidFill>
                <a:srgbClr val="00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grpSp>
      <p:grpSp>
        <p:nvGrpSpPr>
          <p:cNvPr id="25" name="Group 24"/>
          <p:cNvGrpSpPr/>
          <p:nvPr/>
        </p:nvGrpSpPr>
        <p:grpSpPr>
          <a:xfrm>
            <a:off x="115462" y="851684"/>
            <a:ext cx="8929112" cy="282929"/>
            <a:chOff x="102633" y="102621"/>
            <a:chExt cx="5413912" cy="320693"/>
          </a:xfrm>
          <a:solidFill>
            <a:srgbClr val="FFFFFF"/>
          </a:solidFill>
        </p:grpSpPr>
        <p:sp>
          <p:nvSpPr>
            <p:cNvPr id="26" name="Rectangle 25"/>
            <p:cNvSpPr/>
            <p:nvPr/>
          </p:nvSpPr>
          <p:spPr>
            <a:xfrm>
              <a:off x="102633" y="102621"/>
              <a:ext cx="449022" cy="320693"/>
            </a:xfrm>
            <a:prstGeom prst="rect">
              <a:avLst/>
            </a:prstGeom>
            <a:grpFill/>
            <a:ln>
              <a:solidFill>
                <a:srgbClr val="00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27" name="Rectangle 26"/>
            <p:cNvSpPr/>
            <p:nvPr/>
          </p:nvSpPr>
          <p:spPr>
            <a:xfrm>
              <a:off x="590142" y="102621"/>
              <a:ext cx="692776" cy="320693"/>
            </a:xfrm>
            <a:prstGeom prst="rect">
              <a:avLst/>
            </a:prstGeom>
            <a:grpFill/>
            <a:ln>
              <a:solidFill>
                <a:srgbClr val="00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28" name="Rectangle 27"/>
            <p:cNvSpPr/>
            <p:nvPr/>
          </p:nvSpPr>
          <p:spPr>
            <a:xfrm>
              <a:off x="1321405" y="102621"/>
              <a:ext cx="692776" cy="320693"/>
            </a:xfrm>
            <a:prstGeom prst="rect">
              <a:avLst/>
            </a:prstGeom>
            <a:grpFill/>
            <a:ln>
              <a:solidFill>
                <a:srgbClr val="00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29" name="Rectangle 28"/>
            <p:cNvSpPr/>
            <p:nvPr/>
          </p:nvSpPr>
          <p:spPr>
            <a:xfrm>
              <a:off x="2039839" y="102621"/>
              <a:ext cx="692776" cy="320693"/>
            </a:xfrm>
            <a:prstGeom prst="rect">
              <a:avLst/>
            </a:prstGeom>
            <a:grpFill/>
            <a:ln>
              <a:solidFill>
                <a:srgbClr val="00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30" name="Rectangle 29"/>
            <p:cNvSpPr/>
            <p:nvPr/>
          </p:nvSpPr>
          <p:spPr>
            <a:xfrm>
              <a:off x="2886563" y="102621"/>
              <a:ext cx="449022" cy="320693"/>
            </a:xfrm>
            <a:prstGeom prst="rect">
              <a:avLst/>
            </a:prstGeom>
            <a:grpFill/>
            <a:ln>
              <a:solidFill>
                <a:srgbClr val="00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31" name="Rectangle 30"/>
            <p:cNvSpPr/>
            <p:nvPr/>
          </p:nvSpPr>
          <p:spPr>
            <a:xfrm>
              <a:off x="3374072" y="102621"/>
              <a:ext cx="692776" cy="320693"/>
            </a:xfrm>
            <a:prstGeom prst="rect">
              <a:avLst/>
            </a:prstGeom>
            <a:grpFill/>
            <a:ln>
              <a:solidFill>
                <a:srgbClr val="00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32" name="Rectangle 31"/>
            <p:cNvSpPr/>
            <p:nvPr/>
          </p:nvSpPr>
          <p:spPr>
            <a:xfrm>
              <a:off x="4105335" y="102621"/>
              <a:ext cx="692776" cy="320693"/>
            </a:xfrm>
            <a:prstGeom prst="rect">
              <a:avLst/>
            </a:prstGeom>
            <a:grpFill/>
            <a:ln>
              <a:solidFill>
                <a:srgbClr val="00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33" name="Rectangle 32"/>
            <p:cNvSpPr/>
            <p:nvPr/>
          </p:nvSpPr>
          <p:spPr>
            <a:xfrm>
              <a:off x="4823769" y="102621"/>
              <a:ext cx="692776" cy="320693"/>
            </a:xfrm>
            <a:prstGeom prst="rect">
              <a:avLst/>
            </a:prstGeom>
            <a:grpFill/>
            <a:ln>
              <a:solidFill>
                <a:srgbClr val="00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grpSp>
      <p:grpSp>
        <p:nvGrpSpPr>
          <p:cNvPr id="34" name="Group 33"/>
          <p:cNvGrpSpPr/>
          <p:nvPr/>
        </p:nvGrpSpPr>
        <p:grpSpPr>
          <a:xfrm>
            <a:off x="115462" y="1179885"/>
            <a:ext cx="8929112" cy="282929"/>
            <a:chOff x="102633" y="102621"/>
            <a:chExt cx="5413912" cy="320693"/>
          </a:xfrm>
          <a:solidFill>
            <a:srgbClr val="FFFFFF"/>
          </a:solidFill>
        </p:grpSpPr>
        <p:sp>
          <p:nvSpPr>
            <p:cNvPr id="35" name="Rectangle 34"/>
            <p:cNvSpPr/>
            <p:nvPr/>
          </p:nvSpPr>
          <p:spPr>
            <a:xfrm>
              <a:off x="102633" y="102621"/>
              <a:ext cx="449022" cy="320693"/>
            </a:xfrm>
            <a:prstGeom prst="rect">
              <a:avLst/>
            </a:prstGeom>
            <a:grpFill/>
            <a:ln>
              <a:solidFill>
                <a:srgbClr val="00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36" name="Rectangle 35"/>
            <p:cNvSpPr/>
            <p:nvPr/>
          </p:nvSpPr>
          <p:spPr>
            <a:xfrm>
              <a:off x="590142" y="102621"/>
              <a:ext cx="692776" cy="320693"/>
            </a:xfrm>
            <a:prstGeom prst="rect">
              <a:avLst/>
            </a:prstGeom>
            <a:grpFill/>
            <a:ln>
              <a:solidFill>
                <a:srgbClr val="00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37" name="Rectangle 36"/>
            <p:cNvSpPr/>
            <p:nvPr/>
          </p:nvSpPr>
          <p:spPr>
            <a:xfrm>
              <a:off x="1321405" y="102621"/>
              <a:ext cx="692776" cy="320693"/>
            </a:xfrm>
            <a:prstGeom prst="rect">
              <a:avLst/>
            </a:prstGeom>
            <a:grpFill/>
            <a:ln>
              <a:solidFill>
                <a:srgbClr val="00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38" name="Rectangle 37"/>
            <p:cNvSpPr/>
            <p:nvPr/>
          </p:nvSpPr>
          <p:spPr>
            <a:xfrm>
              <a:off x="2039839" y="102621"/>
              <a:ext cx="692776" cy="320693"/>
            </a:xfrm>
            <a:prstGeom prst="rect">
              <a:avLst/>
            </a:prstGeom>
            <a:grpFill/>
            <a:ln>
              <a:solidFill>
                <a:srgbClr val="00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39" name="Rectangle 38"/>
            <p:cNvSpPr/>
            <p:nvPr/>
          </p:nvSpPr>
          <p:spPr>
            <a:xfrm>
              <a:off x="2886563" y="102621"/>
              <a:ext cx="449022" cy="320693"/>
            </a:xfrm>
            <a:prstGeom prst="rect">
              <a:avLst/>
            </a:prstGeom>
            <a:grpFill/>
            <a:ln>
              <a:solidFill>
                <a:srgbClr val="00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40" name="Rectangle 39"/>
            <p:cNvSpPr/>
            <p:nvPr/>
          </p:nvSpPr>
          <p:spPr>
            <a:xfrm>
              <a:off x="3374072" y="102621"/>
              <a:ext cx="692776" cy="320693"/>
            </a:xfrm>
            <a:prstGeom prst="rect">
              <a:avLst/>
            </a:prstGeom>
            <a:grpFill/>
            <a:ln>
              <a:solidFill>
                <a:srgbClr val="00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41" name="Rectangle 40"/>
            <p:cNvSpPr/>
            <p:nvPr/>
          </p:nvSpPr>
          <p:spPr>
            <a:xfrm>
              <a:off x="4105335" y="102621"/>
              <a:ext cx="692776" cy="320693"/>
            </a:xfrm>
            <a:prstGeom prst="rect">
              <a:avLst/>
            </a:prstGeom>
            <a:grpFill/>
            <a:ln>
              <a:solidFill>
                <a:srgbClr val="00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42" name="Rectangle 41"/>
            <p:cNvSpPr/>
            <p:nvPr/>
          </p:nvSpPr>
          <p:spPr>
            <a:xfrm>
              <a:off x="4823769" y="102621"/>
              <a:ext cx="692776" cy="320693"/>
            </a:xfrm>
            <a:prstGeom prst="rect">
              <a:avLst/>
            </a:prstGeom>
            <a:grpFill/>
            <a:ln>
              <a:solidFill>
                <a:srgbClr val="00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grpSp>
      <p:grpSp>
        <p:nvGrpSpPr>
          <p:cNvPr id="43" name="Group 42"/>
          <p:cNvGrpSpPr/>
          <p:nvPr/>
        </p:nvGrpSpPr>
        <p:grpSpPr>
          <a:xfrm>
            <a:off x="115462" y="1508086"/>
            <a:ext cx="8929112" cy="282929"/>
            <a:chOff x="102633" y="102621"/>
            <a:chExt cx="5413912" cy="320693"/>
          </a:xfrm>
          <a:solidFill>
            <a:srgbClr val="FFFFFF"/>
          </a:solidFill>
        </p:grpSpPr>
        <p:sp>
          <p:nvSpPr>
            <p:cNvPr id="44" name="Rectangle 43"/>
            <p:cNvSpPr/>
            <p:nvPr/>
          </p:nvSpPr>
          <p:spPr>
            <a:xfrm>
              <a:off x="102633" y="102621"/>
              <a:ext cx="449022" cy="320693"/>
            </a:xfrm>
            <a:prstGeom prst="rect">
              <a:avLst/>
            </a:prstGeom>
            <a:grpFill/>
            <a:ln>
              <a:solidFill>
                <a:srgbClr val="00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45" name="Rectangle 44"/>
            <p:cNvSpPr/>
            <p:nvPr/>
          </p:nvSpPr>
          <p:spPr>
            <a:xfrm>
              <a:off x="590142" y="102621"/>
              <a:ext cx="692776" cy="320693"/>
            </a:xfrm>
            <a:prstGeom prst="rect">
              <a:avLst/>
            </a:prstGeom>
            <a:grpFill/>
            <a:ln>
              <a:solidFill>
                <a:srgbClr val="00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46" name="Rectangle 45"/>
            <p:cNvSpPr/>
            <p:nvPr/>
          </p:nvSpPr>
          <p:spPr>
            <a:xfrm>
              <a:off x="1321405" y="102621"/>
              <a:ext cx="692776" cy="320693"/>
            </a:xfrm>
            <a:prstGeom prst="rect">
              <a:avLst/>
            </a:prstGeom>
            <a:grpFill/>
            <a:ln>
              <a:solidFill>
                <a:srgbClr val="00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47" name="Rectangle 46"/>
            <p:cNvSpPr/>
            <p:nvPr/>
          </p:nvSpPr>
          <p:spPr>
            <a:xfrm>
              <a:off x="2039839" y="102621"/>
              <a:ext cx="692776" cy="320693"/>
            </a:xfrm>
            <a:prstGeom prst="rect">
              <a:avLst/>
            </a:prstGeom>
            <a:grpFill/>
            <a:ln>
              <a:solidFill>
                <a:srgbClr val="00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48" name="Rectangle 47"/>
            <p:cNvSpPr/>
            <p:nvPr/>
          </p:nvSpPr>
          <p:spPr>
            <a:xfrm>
              <a:off x="2886563" y="102621"/>
              <a:ext cx="449022" cy="320693"/>
            </a:xfrm>
            <a:prstGeom prst="rect">
              <a:avLst/>
            </a:prstGeom>
            <a:grpFill/>
            <a:ln>
              <a:solidFill>
                <a:srgbClr val="00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49" name="Rectangle 48"/>
            <p:cNvSpPr/>
            <p:nvPr/>
          </p:nvSpPr>
          <p:spPr>
            <a:xfrm>
              <a:off x="3374072" y="102621"/>
              <a:ext cx="692776" cy="320693"/>
            </a:xfrm>
            <a:prstGeom prst="rect">
              <a:avLst/>
            </a:prstGeom>
            <a:grpFill/>
            <a:ln>
              <a:solidFill>
                <a:srgbClr val="00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50" name="Rectangle 49"/>
            <p:cNvSpPr/>
            <p:nvPr/>
          </p:nvSpPr>
          <p:spPr>
            <a:xfrm>
              <a:off x="4105335" y="102621"/>
              <a:ext cx="692776" cy="320693"/>
            </a:xfrm>
            <a:prstGeom prst="rect">
              <a:avLst/>
            </a:prstGeom>
            <a:grpFill/>
            <a:ln>
              <a:solidFill>
                <a:srgbClr val="00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51" name="Rectangle 50"/>
            <p:cNvSpPr/>
            <p:nvPr/>
          </p:nvSpPr>
          <p:spPr>
            <a:xfrm>
              <a:off x="4823769" y="102621"/>
              <a:ext cx="692776" cy="320693"/>
            </a:xfrm>
            <a:prstGeom prst="rect">
              <a:avLst/>
            </a:prstGeom>
            <a:grpFill/>
            <a:ln>
              <a:solidFill>
                <a:srgbClr val="00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grpSp>
      <p:grpSp>
        <p:nvGrpSpPr>
          <p:cNvPr id="52" name="Group 51"/>
          <p:cNvGrpSpPr/>
          <p:nvPr/>
        </p:nvGrpSpPr>
        <p:grpSpPr>
          <a:xfrm>
            <a:off x="115462" y="1847605"/>
            <a:ext cx="8929112" cy="282929"/>
            <a:chOff x="102633" y="102621"/>
            <a:chExt cx="5413912" cy="320693"/>
          </a:xfrm>
          <a:solidFill>
            <a:srgbClr val="FFFFFF"/>
          </a:solidFill>
        </p:grpSpPr>
        <p:sp>
          <p:nvSpPr>
            <p:cNvPr id="53" name="Rectangle 52"/>
            <p:cNvSpPr/>
            <p:nvPr/>
          </p:nvSpPr>
          <p:spPr>
            <a:xfrm>
              <a:off x="102633" y="102621"/>
              <a:ext cx="449022" cy="320693"/>
            </a:xfrm>
            <a:prstGeom prst="rect">
              <a:avLst/>
            </a:prstGeom>
            <a:grpFill/>
            <a:ln>
              <a:solidFill>
                <a:srgbClr val="00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54" name="Rectangle 53"/>
            <p:cNvSpPr/>
            <p:nvPr/>
          </p:nvSpPr>
          <p:spPr>
            <a:xfrm>
              <a:off x="590142" y="102621"/>
              <a:ext cx="692776" cy="320693"/>
            </a:xfrm>
            <a:prstGeom prst="rect">
              <a:avLst/>
            </a:prstGeom>
            <a:grpFill/>
            <a:ln>
              <a:solidFill>
                <a:srgbClr val="00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55" name="Rectangle 54"/>
            <p:cNvSpPr/>
            <p:nvPr/>
          </p:nvSpPr>
          <p:spPr>
            <a:xfrm>
              <a:off x="1321405" y="102621"/>
              <a:ext cx="692776" cy="320693"/>
            </a:xfrm>
            <a:prstGeom prst="rect">
              <a:avLst/>
            </a:prstGeom>
            <a:grpFill/>
            <a:ln>
              <a:solidFill>
                <a:srgbClr val="00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56" name="Rectangle 55"/>
            <p:cNvSpPr/>
            <p:nvPr/>
          </p:nvSpPr>
          <p:spPr>
            <a:xfrm>
              <a:off x="2039839" y="102621"/>
              <a:ext cx="692776" cy="320693"/>
            </a:xfrm>
            <a:prstGeom prst="rect">
              <a:avLst/>
            </a:prstGeom>
            <a:grpFill/>
            <a:ln>
              <a:solidFill>
                <a:srgbClr val="00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57" name="Rectangle 56"/>
            <p:cNvSpPr/>
            <p:nvPr/>
          </p:nvSpPr>
          <p:spPr>
            <a:xfrm>
              <a:off x="2886563" y="102621"/>
              <a:ext cx="449022" cy="320693"/>
            </a:xfrm>
            <a:prstGeom prst="rect">
              <a:avLst/>
            </a:prstGeom>
            <a:grpFill/>
            <a:ln>
              <a:solidFill>
                <a:srgbClr val="00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58" name="Rectangle 57"/>
            <p:cNvSpPr/>
            <p:nvPr/>
          </p:nvSpPr>
          <p:spPr>
            <a:xfrm>
              <a:off x="3374072" y="102621"/>
              <a:ext cx="692776" cy="320693"/>
            </a:xfrm>
            <a:prstGeom prst="rect">
              <a:avLst/>
            </a:prstGeom>
            <a:grpFill/>
            <a:ln>
              <a:solidFill>
                <a:srgbClr val="00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59" name="Rectangle 58"/>
            <p:cNvSpPr/>
            <p:nvPr/>
          </p:nvSpPr>
          <p:spPr>
            <a:xfrm>
              <a:off x="4105335" y="102621"/>
              <a:ext cx="692776" cy="320693"/>
            </a:xfrm>
            <a:prstGeom prst="rect">
              <a:avLst/>
            </a:prstGeom>
            <a:grpFill/>
            <a:ln>
              <a:solidFill>
                <a:srgbClr val="00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60" name="Rectangle 59"/>
            <p:cNvSpPr/>
            <p:nvPr/>
          </p:nvSpPr>
          <p:spPr>
            <a:xfrm>
              <a:off x="4823769" y="102621"/>
              <a:ext cx="692776" cy="320693"/>
            </a:xfrm>
            <a:prstGeom prst="rect">
              <a:avLst/>
            </a:prstGeom>
            <a:grpFill/>
            <a:ln>
              <a:solidFill>
                <a:srgbClr val="00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grpSp>
      <p:grpSp>
        <p:nvGrpSpPr>
          <p:cNvPr id="61" name="Group 60"/>
          <p:cNvGrpSpPr/>
          <p:nvPr/>
        </p:nvGrpSpPr>
        <p:grpSpPr>
          <a:xfrm>
            <a:off x="115462" y="2175806"/>
            <a:ext cx="8929112" cy="282929"/>
            <a:chOff x="102633" y="102621"/>
            <a:chExt cx="5413912" cy="320693"/>
          </a:xfrm>
          <a:solidFill>
            <a:srgbClr val="FFFFFF"/>
          </a:solidFill>
        </p:grpSpPr>
        <p:sp>
          <p:nvSpPr>
            <p:cNvPr id="62" name="Rectangle 61"/>
            <p:cNvSpPr/>
            <p:nvPr/>
          </p:nvSpPr>
          <p:spPr>
            <a:xfrm>
              <a:off x="102633" y="102621"/>
              <a:ext cx="449022" cy="320693"/>
            </a:xfrm>
            <a:prstGeom prst="rect">
              <a:avLst/>
            </a:prstGeom>
            <a:grpFill/>
            <a:ln>
              <a:solidFill>
                <a:srgbClr val="00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63" name="Rectangle 62"/>
            <p:cNvSpPr/>
            <p:nvPr/>
          </p:nvSpPr>
          <p:spPr>
            <a:xfrm>
              <a:off x="590142" y="102621"/>
              <a:ext cx="692776" cy="320693"/>
            </a:xfrm>
            <a:prstGeom prst="rect">
              <a:avLst/>
            </a:prstGeom>
            <a:grpFill/>
            <a:ln>
              <a:solidFill>
                <a:srgbClr val="00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64" name="Rectangle 63"/>
            <p:cNvSpPr/>
            <p:nvPr/>
          </p:nvSpPr>
          <p:spPr>
            <a:xfrm>
              <a:off x="1321405" y="102621"/>
              <a:ext cx="692776" cy="320693"/>
            </a:xfrm>
            <a:prstGeom prst="rect">
              <a:avLst/>
            </a:prstGeom>
            <a:grpFill/>
            <a:ln>
              <a:solidFill>
                <a:srgbClr val="00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65" name="Rectangle 64"/>
            <p:cNvSpPr/>
            <p:nvPr/>
          </p:nvSpPr>
          <p:spPr>
            <a:xfrm>
              <a:off x="2039839" y="102621"/>
              <a:ext cx="692776" cy="320693"/>
            </a:xfrm>
            <a:prstGeom prst="rect">
              <a:avLst/>
            </a:prstGeom>
            <a:grpFill/>
            <a:ln>
              <a:solidFill>
                <a:srgbClr val="00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66" name="Rectangle 65"/>
            <p:cNvSpPr/>
            <p:nvPr/>
          </p:nvSpPr>
          <p:spPr>
            <a:xfrm>
              <a:off x="2886563" y="102621"/>
              <a:ext cx="449022" cy="320693"/>
            </a:xfrm>
            <a:prstGeom prst="rect">
              <a:avLst/>
            </a:prstGeom>
            <a:grpFill/>
            <a:ln>
              <a:solidFill>
                <a:srgbClr val="00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67" name="Rectangle 66"/>
            <p:cNvSpPr/>
            <p:nvPr/>
          </p:nvSpPr>
          <p:spPr>
            <a:xfrm>
              <a:off x="3374072" y="102621"/>
              <a:ext cx="692776" cy="320693"/>
            </a:xfrm>
            <a:prstGeom prst="rect">
              <a:avLst/>
            </a:prstGeom>
            <a:grpFill/>
            <a:ln>
              <a:solidFill>
                <a:srgbClr val="00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68" name="Rectangle 67"/>
            <p:cNvSpPr/>
            <p:nvPr/>
          </p:nvSpPr>
          <p:spPr>
            <a:xfrm>
              <a:off x="4105335" y="102621"/>
              <a:ext cx="692776" cy="320693"/>
            </a:xfrm>
            <a:prstGeom prst="rect">
              <a:avLst/>
            </a:prstGeom>
            <a:grpFill/>
            <a:ln>
              <a:solidFill>
                <a:srgbClr val="00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69" name="Rectangle 68"/>
            <p:cNvSpPr/>
            <p:nvPr/>
          </p:nvSpPr>
          <p:spPr>
            <a:xfrm>
              <a:off x="4823769" y="102621"/>
              <a:ext cx="692776" cy="320693"/>
            </a:xfrm>
            <a:prstGeom prst="rect">
              <a:avLst/>
            </a:prstGeom>
            <a:grpFill/>
            <a:ln>
              <a:solidFill>
                <a:srgbClr val="00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grpSp>
      <p:grpSp>
        <p:nvGrpSpPr>
          <p:cNvPr id="70" name="Group 69"/>
          <p:cNvGrpSpPr/>
          <p:nvPr/>
        </p:nvGrpSpPr>
        <p:grpSpPr>
          <a:xfrm>
            <a:off x="115462" y="2504007"/>
            <a:ext cx="8929112" cy="282929"/>
            <a:chOff x="102633" y="102621"/>
            <a:chExt cx="5413912" cy="320693"/>
          </a:xfrm>
          <a:solidFill>
            <a:srgbClr val="FFFFFF"/>
          </a:solidFill>
        </p:grpSpPr>
        <p:sp>
          <p:nvSpPr>
            <p:cNvPr id="71" name="Rectangle 70"/>
            <p:cNvSpPr/>
            <p:nvPr/>
          </p:nvSpPr>
          <p:spPr>
            <a:xfrm>
              <a:off x="102633" y="102621"/>
              <a:ext cx="449022" cy="320693"/>
            </a:xfrm>
            <a:prstGeom prst="rect">
              <a:avLst/>
            </a:prstGeom>
            <a:grpFill/>
            <a:ln>
              <a:solidFill>
                <a:srgbClr val="00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72" name="Rectangle 71"/>
            <p:cNvSpPr/>
            <p:nvPr/>
          </p:nvSpPr>
          <p:spPr>
            <a:xfrm>
              <a:off x="590142" y="102621"/>
              <a:ext cx="692776" cy="320693"/>
            </a:xfrm>
            <a:prstGeom prst="rect">
              <a:avLst/>
            </a:prstGeom>
            <a:grpFill/>
            <a:ln>
              <a:solidFill>
                <a:srgbClr val="00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73" name="Rectangle 72"/>
            <p:cNvSpPr/>
            <p:nvPr/>
          </p:nvSpPr>
          <p:spPr>
            <a:xfrm>
              <a:off x="1321405" y="102621"/>
              <a:ext cx="692776" cy="320693"/>
            </a:xfrm>
            <a:prstGeom prst="rect">
              <a:avLst/>
            </a:prstGeom>
            <a:grpFill/>
            <a:ln>
              <a:solidFill>
                <a:srgbClr val="00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74" name="Rectangle 73"/>
            <p:cNvSpPr/>
            <p:nvPr/>
          </p:nvSpPr>
          <p:spPr>
            <a:xfrm>
              <a:off x="2039839" y="102621"/>
              <a:ext cx="692776" cy="320693"/>
            </a:xfrm>
            <a:prstGeom prst="rect">
              <a:avLst/>
            </a:prstGeom>
            <a:grpFill/>
            <a:ln>
              <a:solidFill>
                <a:srgbClr val="00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75" name="Rectangle 74"/>
            <p:cNvSpPr/>
            <p:nvPr/>
          </p:nvSpPr>
          <p:spPr>
            <a:xfrm>
              <a:off x="2886563" y="102621"/>
              <a:ext cx="449022" cy="320693"/>
            </a:xfrm>
            <a:prstGeom prst="rect">
              <a:avLst/>
            </a:prstGeom>
            <a:grpFill/>
            <a:ln>
              <a:solidFill>
                <a:srgbClr val="00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76" name="Rectangle 75"/>
            <p:cNvSpPr/>
            <p:nvPr/>
          </p:nvSpPr>
          <p:spPr>
            <a:xfrm>
              <a:off x="3374072" y="102621"/>
              <a:ext cx="692776" cy="320693"/>
            </a:xfrm>
            <a:prstGeom prst="rect">
              <a:avLst/>
            </a:prstGeom>
            <a:grpFill/>
            <a:ln>
              <a:solidFill>
                <a:srgbClr val="00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77" name="Rectangle 76"/>
            <p:cNvSpPr/>
            <p:nvPr/>
          </p:nvSpPr>
          <p:spPr>
            <a:xfrm>
              <a:off x="4105335" y="102621"/>
              <a:ext cx="692776" cy="320693"/>
            </a:xfrm>
            <a:prstGeom prst="rect">
              <a:avLst/>
            </a:prstGeom>
            <a:grpFill/>
            <a:ln>
              <a:solidFill>
                <a:srgbClr val="00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78" name="Rectangle 77"/>
            <p:cNvSpPr/>
            <p:nvPr/>
          </p:nvSpPr>
          <p:spPr>
            <a:xfrm>
              <a:off x="4823769" y="102621"/>
              <a:ext cx="692776" cy="320693"/>
            </a:xfrm>
            <a:prstGeom prst="rect">
              <a:avLst/>
            </a:prstGeom>
            <a:grpFill/>
            <a:ln>
              <a:solidFill>
                <a:srgbClr val="00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grpSp>
      <p:grpSp>
        <p:nvGrpSpPr>
          <p:cNvPr id="79" name="Group 78"/>
          <p:cNvGrpSpPr/>
          <p:nvPr/>
        </p:nvGrpSpPr>
        <p:grpSpPr>
          <a:xfrm>
            <a:off x="115462" y="2832208"/>
            <a:ext cx="8929112" cy="282929"/>
            <a:chOff x="102633" y="102621"/>
            <a:chExt cx="5413912" cy="320693"/>
          </a:xfrm>
          <a:solidFill>
            <a:srgbClr val="FFFFFF"/>
          </a:solidFill>
        </p:grpSpPr>
        <p:sp>
          <p:nvSpPr>
            <p:cNvPr id="80" name="Rectangle 79"/>
            <p:cNvSpPr/>
            <p:nvPr/>
          </p:nvSpPr>
          <p:spPr>
            <a:xfrm>
              <a:off x="102633" y="102621"/>
              <a:ext cx="449022" cy="320693"/>
            </a:xfrm>
            <a:prstGeom prst="rect">
              <a:avLst/>
            </a:prstGeom>
            <a:grpFill/>
            <a:ln>
              <a:solidFill>
                <a:srgbClr val="00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81" name="Rectangle 80"/>
            <p:cNvSpPr/>
            <p:nvPr/>
          </p:nvSpPr>
          <p:spPr>
            <a:xfrm>
              <a:off x="590142" y="102621"/>
              <a:ext cx="692776" cy="320693"/>
            </a:xfrm>
            <a:prstGeom prst="rect">
              <a:avLst/>
            </a:prstGeom>
            <a:grpFill/>
            <a:ln>
              <a:solidFill>
                <a:srgbClr val="00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82" name="Rectangle 81"/>
            <p:cNvSpPr/>
            <p:nvPr/>
          </p:nvSpPr>
          <p:spPr>
            <a:xfrm>
              <a:off x="1321405" y="102621"/>
              <a:ext cx="692776" cy="320693"/>
            </a:xfrm>
            <a:prstGeom prst="rect">
              <a:avLst/>
            </a:prstGeom>
            <a:grpFill/>
            <a:ln>
              <a:solidFill>
                <a:srgbClr val="00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83" name="Rectangle 82"/>
            <p:cNvSpPr/>
            <p:nvPr/>
          </p:nvSpPr>
          <p:spPr>
            <a:xfrm>
              <a:off x="2039839" y="102621"/>
              <a:ext cx="692776" cy="320693"/>
            </a:xfrm>
            <a:prstGeom prst="rect">
              <a:avLst/>
            </a:prstGeom>
            <a:grpFill/>
            <a:ln>
              <a:solidFill>
                <a:srgbClr val="00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84" name="Rectangle 83"/>
            <p:cNvSpPr/>
            <p:nvPr/>
          </p:nvSpPr>
          <p:spPr>
            <a:xfrm>
              <a:off x="2886563" y="102621"/>
              <a:ext cx="449022" cy="320693"/>
            </a:xfrm>
            <a:prstGeom prst="rect">
              <a:avLst/>
            </a:prstGeom>
            <a:grpFill/>
            <a:ln>
              <a:solidFill>
                <a:srgbClr val="00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85" name="Rectangle 84"/>
            <p:cNvSpPr/>
            <p:nvPr/>
          </p:nvSpPr>
          <p:spPr>
            <a:xfrm>
              <a:off x="3374072" y="102621"/>
              <a:ext cx="692776" cy="320693"/>
            </a:xfrm>
            <a:prstGeom prst="rect">
              <a:avLst/>
            </a:prstGeom>
            <a:grpFill/>
            <a:ln>
              <a:solidFill>
                <a:srgbClr val="00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86" name="Rectangle 85"/>
            <p:cNvSpPr/>
            <p:nvPr/>
          </p:nvSpPr>
          <p:spPr>
            <a:xfrm>
              <a:off x="4105335" y="102621"/>
              <a:ext cx="692776" cy="320693"/>
            </a:xfrm>
            <a:prstGeom prst="rect">
              <a:avLst/>
            </a:prstGeom>
            <a:grpFill/>
            <a:ln>
              <a:solidFill>
                <a:srgbClr val="00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87" name="Rectangle 86"/>
            <p:cNvSpPr/>
            <p:nvPr/>
          </p:nvSpPr>
          <p:spPr>
            <a:xfrm>
              <a:off x="4823769" y="102621"/>
              <a:ext cx="692776" cy="320693"/>
            </a:xfrm>
            <a:prstGeom prst="rect">
              <a:avLst/>
            </a:prstGeom>
            <a:grpFill/>
            <a:ln>
              <a:solidFill>
                <a:srgbClr val="00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grpSp>
      <p:grpSp>
        <p:nvGrpSpPr>
          <p:cNvPr id="88" name="Group 87"/>
          <p:cNvGrpSpPr/>
          <p:nvPr/>
        </p:nvGrpSpPr>
        <p:grpSpPr>
          <a:xfrm>
            <a:off x="115462" y="3171726"/>
            <a:ext cx="8929112" cy="282929"/>
            <a:chOff x="102633" y="102621"/>
            <a:chExt cx="5413912" cy="320693"/>
          </a:xfrm>
          <a:solidFill>
            <a:srgbClr val="FFFFFF"/>
          </a:solidFill>
        </p:grpSpPr>
        <p:sp>
          <p:nvSpPr>
            <p:cNvPr id="89" name="Rectangle 88"/>
            <p:cNvSpPr/>
            <p:nvPr/>
          </p:nvSpPr>
          <p:spPr>
            <a:xfrm>
              <a:off x="102633" y="102621"/>
              <a:ext cx="449022" cy="320693"/>
            </a:xfrm>
            <a:prstGeom prst="rect">
              <a:avLst/>
            </a:prstGeom>
            <a:grpFill/>
            <a:ln>
              <a:solidFill>
                <a:srgbClr val="00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90" name="Rectangle 89"/>
            <p:cNvSpPr/>
            <p:nvPr/>
          </p:nvSpPr>
          <p:spPr>
            <a:xfrm>
              <a:off x="590142" y="102621"/>
              <a:ext cx="692776" cy="320693"/>
            </a:xfrm>
            <a:prstGeom prst="rect">
              <a:avLst/>
            </a:prstGeom>
            <a:grpFill/>
            <a:ln>
              <a:solidFill>
                <a:srgbClr val="00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91" name="Rectangle 90"/>
            <p:cNvSpPr/>
            <p:nvPr/>
          </p:nvSpPr>
          <p:spPr>
            <a:xfrm>
              <a:off x="1321405" y="102621"/>
              <a:ext cx="692776" cy="320693"/>
            </a:xfrm>
            <a:prstGeom prst="rect">
              <a:avLst/>
            </a:prstGeom>
            <a:grpFill/>
            <a:ln>
              <a:solidFill>
                <a:srgbClr val="00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92" name="Rectangle 91"/>
            <p:cNvSpPr/>
            <p:nvPr/>
          </p:nvSpPr>
          <p:spPr>
            <a:xfrm>
              <a:off x="2039839" y="102621"/>
              <a:ext cx="692776" cy="320693"/>
            </a:xfrm>
            <a:prstGeom prst="rect">
              <a:avLst/>
            </a:prstGeom>
            <a:grpFill/>
            <a:ln>
              <a:solidFill>
                <a:srgbClr val="00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93" name="Rectangle 92"/>
            <p:cNvSpPr/>
            <p:nvPr/>
          </p:nvSpPr>
          <p:spPr>
            <a:xfrm>
              <a:off x="2886563" y="102621"/>
              <a:ext cx="449022" cy="320693"/>
            </a:xfrm>
            <a:prstGeom prst="rect">
              <a:avLst/>
            </a:prstGeom>
            <a:grpFill/>
            <a:ln>
              <a:solidFill>
                <a:srgbClr val="00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94" name="Rectangle 93"/>
            <p:cNvSpPr/>
            <p:nvPr/>
          </p:nvSpPr>
          <p:spPr>
            <a:xfrm>
              <a:off x="3374072" y="102621"/>
              <a:ext cx="692776" cy="320693"/>
            </a:xfrm>
            <a:prstGeom prst="rect">
              <a:avLst/>
            </a:prstGeom>
            <a:grpFill/>
            <a:ln>
              <a:solidFill>
                <a:srgbClr val="00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95" name="Rectangle 94"/>
            <p:cNvSpPr/>
            <p:nvPr/>
          </p:nvSpPr>
          <p:spPr>
            <a:xfrm>
              <a:off x="4105335" y="102621"/>
              <a:ext cx="692776" cy="320693"/>
            </a:xfrm>
            <a:prstGeom prst="rect">
              <a:avLst/>
            </a:prstGeom>
            <a:grpFill/>
            <a:ln>
              <a:solidFill>
                <a:srgbClr val="00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96" name="Rectangle 95"/>
            <p:cNvSpPr/>
            <p:nvPr/>
          </p:nvSpPr>
          <p:spPr>
            <a:xfrm>
              <a:off x="4823769" y="102621"/>
              <a:ext cx="692776" cy="320693"/>
            </a:xfrm>
            <a:prstGeom prst="rect">
              <a:avLst/>
            </a:prstGeom>
            <a:grpFill/>
            <a:ln>
              <a:solidFill>
                <a:srgbClr val="00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grpSp>
      <p:grpSp>
        <p:nvGrpSpPr>
          <p:cNvPr id="97" name="Group 96"/>
          <p:cNvGrpSpPr/>
          <p:nvPr/>
        </p:nvGrpSpPr>
        <p:grpSpPr>
          <a:xfrm>
            <a:off x="115462" y="3499927"/>
            <a:ext cx="8929112" cy="282929"/>
            <a:chOff x="102633" y="102621"/>
            <a:chExt cx="5413912" cy="320693"/>
          </a:xfrm>
          <a:solidFill>
            <a:srgbClr val="FFFFFF"/>
          </a:solidFill>
        </p:grpSpPr>
        <p:sp>
          <p:nvSpPr>
            <p:cNvPr id="98" name="Rectangle 97"/>
            <p:cNvSpPr/>
            <p:nvPr/>
          </p:nvSpPr>
          <p:spPr>
            <a:xfrm>
              <a:off x="102633" y="102621"/>
              <a:ext cx="449022" cy="320693"/>
            </a:xfrm>
            <a:prstGeom prst="rect">
              <a:avLst/>
            </a:prstGeom>
            <a:grpFill/>
            <a:ln>
              <a:solidFill>
                <a:srgbClr val="00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99" name="Rectangle 98"/>
            <p:cNvSpPr/>
            <p:nvPr/>
          </p:nvSpPr>
          <p:spPr>
            <a:xfrm>
              <a:off x="590142" y="102621"/>
              <a:ext cx="692776" cy="320693"/>
            </a:xfrm>
            <a:prstGeom prst="rect">
              <a:avLst/>
            </a:prstGeom>
            <a:grpFill/>
            <a:ln>
              <a:solidFill>
                <a:srgbClr val="00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00" name="Rectangle 99"/>
            <p:cNvSpPr/>
            <p:nvPr/>
          </p:nvSpPr>
          <p:spPr>
            <a:xfrm>
              <a:off x="1321405" y="102621"/>
              <a:ext cx="692776" cy="320693"/>
            </a:xfrm>
            <a:prstGeom prst="rect">
              <a:avLst/>
            </a:prstGeom>
            <a:grpFill/>
            <a:ln>
              <a:solidFill>
                <a:srgbClr val="00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01" name="Rectangle 100"/>
            <p:cNvSpPr/>
            <p:nvPr/>
          </p:nvSpPr>
          <p:spPr>
            <a:xfrm>
              <a:off x="2039839" y="102621"/>
              <a:ext cx="692776" cy="320693"/>
            </a:xfrm>
            <a:prstGeom prst="rect">
              <a:avLst/>
            </a:prstGeom>
            <a:grpFill/>
            <a:ln>
              <a:solidFill>
                <a:srgbClr val="00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02" name="Rectangle 101"/>
            <p:cNvSpPr/>
            <p:nvPr/>
          </p:nvSpPr>
          <p:spPr>
            <a:xfrm>
              <a:off x="2886563" y="102621"/>
              <a:ext cx="449022" cy="320693"/>
            </a:xfrm>
            <a:prstGeom prst="rect">
              <a:avLst/>
            </a:prstGeom>
            <a:grpFill/>
            <a:ln>
              <a:solidFill>
                <a:srgbClr val="00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03" name="Rectangle 102"/>
            <p:cNvSpPr/>
            <p:nvPr/>
          </p:nvSpPr>
          <p:spPr>
            <a:xfrm>
              <a:off x="3374072" y="102621"/>
              <a:ext cx="692776" cy="320693"/>
            </a:xfrm>
            <a:prstGeom prst="rect">
              <a:avLst/>
            </a:prstGeom>
            <a:grpFill/>
            <a:ln>
              <a:solidFill>
                <a:srgbClr val="00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04" name="Rectangle 103"/>
            <p:cNvSpPr/>
            <p:nvPr/>
          </p:nvSpPr>
          <p:spPr>
            <a:xfrm>
              <a:off x="4105335" y="102621"/>
              <a:ext cx="692776" cy="320693"/>
            </a:xfrm>
            <a:prstGeom prst="rect">
              <a:avLst/>
            </a:prstGeom>
            <a:grpFill/>
            <a:ln>
              <a:solidFill>
                <a:srgbClr val="00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05" name="Rectangle 104"/>
            <p:cNvSpPr/>
            <p:nvPr/>
          </p:nvSpPr>
          <p:spPr>
            <a:xfrm>
              <a:off x="4823769" y="102621"/>
              <a:ext cx="692776" cy="320693"/>
            </a:xfrm>
            <a:prstGeom prst="rect">
              <a:avLst/>
            </a:prstGeom>
            <a:grpFill/>
            <a:ln>
              <a:solidFill>
                <a:srgbClr val="00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grpSp>
      <p:grpSp>
        <p:nvGrpSpPr>
          <p:cNvPr id="106" name="Group 105"/>
          <p:cNvGrpSpPr/>
          <p:nvPr/>
        </p:nvGrpSpPr>
        <p:grpSpPr>
          <a:xfrm>
            <a:off x="115462" y="3828128"/>
            <a:ext cx="8929112" cy="282929"/>
            <a:chOff x="102633" y="102621"/>
            <a:chExt cx="5413912" cy="320693"/>
          </a:xfrm>
          <a:solidFill>
            <a:srgbClr val="FFFFFF"/>
          </a:solidFill>
        </p:grpSpPr>
        <p:sp>
          <p:nvSpPr>
            <p:cNvPr id="107" name="Rectangle 106"/>
            <p:cNvSpPr/>
            <p:nvPr/>
          </p:nvSpPr>
          <p:spPr>
            <a:xfrm>
              <a:off x="102633" y="102621"/>
              <a:ext cx="449022" cy="320693"/>
            </a:xfrm>
            <a:prstGeom prst="rect">
              <a:avLst/>
            </a:prstGeom>
            <a:grpFill/>
            <a:ln>
              <a:solidFill>
                <a:srgbClr val="00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08" name="Rectangle 107"/>
            <p:cNvSpPr/>
            <p:nvPr/>
          </p:nvSpPr>
          <p:spPr>
            <a:xfrm>
              <a:off x="590142" y="102621"/>
              <a:ext cx="692776" cy="320693"/>
            </a:xfrm>
            <a:prstGeom prst="rect">
              <a:avLst/>
            </a:prstGeom>
            <a:grpFill/>
            <a:ln>
              <a:solidFill>
                <a:srgbClr val="00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09" name="Rectangle 108"/>
            <p:cNvSpPr/>
            <p:nvPr/>
          </p:nvSpPr>
          <p:spPr>
            <a:xfrm>
              <a:off x="1321405" y="102621"/>
              <a:ext cx="692776" cy="320693"/>
            </a:xfrm>
            <a:prstGeom prst="rect">
              <a:avLst/>
            </a:prstGeom>
            <a:grpFill/>
            <a:ln>
              <a:solidFill>
                <a:srgbClr val="00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10" name="Rectangle 109"/>
            <p:cNvSpPr/>
            <p:nvPr/>
          </p:nvSpPr>
          <p:spPr>
            <a:xfrm>
              <a:off x="2039839" y="102621"/>
              <a:ext cx="692776" cy="320693"/>
            </a:xfrm>
            <a:prstGeom prst="rect">
              <a:avLst/>
            </a:prstGeom>
            <a:grpFill/>
            <a:ln>
              <a:solidFill>
                <a:srgbClr val="00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11" name="Rectangle 110"/>
            <p:cNvSpPr/>
            <p:nvPr/>
          </p:nvSpPr>
          <p:spPr>
            <a:xfrm>
              <a:off x="2886563" y="102621"/>
              <a:ext cx="449022" cy="320693"/>
            </a:xfrm>
            <a:prstGeom prst="rect">
              <a:avLst/>
            </a:prstGeom>
            <a:grpFill/>
            <a:ln>
              <a:solidFill>
                <a:srgbClr val="00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12" name="Rectangle 111"/>
            <p:cNvSpPr/>
            <p:nvPr/>
          </p:nvSpPr>
          <p:spPr>
            <a:xfrm>
              <a:off x="3374072" y="102621"/>
              <a:ext cx="692776" cy="320693"/>
            </a:xfrm>
            <a:prstGeom prst="rect">
              <a:avLst/>
            </a:prstGeom>
            <a:grpFill/>
            <a:ln>
              <a:solidFill>
                <a:srgbClr val="00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13" name="Rectangle 112"/>
            <p:cNvSpPr/>
            <p:nvPr/>
          </p:nvSpPr>
          <p:spPr>
            <a:xfrm>
              <a:off x="4105335" y="102621"/>
              <a:ext cx="692776" cy="320693"/>
            </a:xfrm>
            <a:prstGeom prst="rect">
              <a:avLst/>
            </a:prstGeom>
            <a:grpFill/>
            <a:ln>
              <a:solidFill>
                <a:srgbClr val="00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14" name="Rectangle 113"/>
            <p:cNvSpPr/>
            <p:nvPr/>
          </p:nvSpPr>
          <p:spPr>
            <a:xfrm>
              <a:off x="4823769" y="102621"/>
              <a:ext cx="692776" cy="320693"/>
            </a:xfrm>
            <a:prstGeom prst="rect">
              <a:avLst/>
            </a:prstGeom>
            <a:grpFill/>
            <a:ln>
              <a:solidFill>
                <a:srgbClr val="00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grpSp>
      <p:grpSp>
        <p:nvGrpSpPr>
          <p:cNvPr id="115" name="Group 114"/>
          <p:cNvGrpSpPr/>
          <p:nvPr/>
        </p:nvGrpSpPr>
        <p:grpSpPr>
          <a:xfrm>
            <a:off x="115462" y="4156329"/>
            <a:ext cx="8929112" cy="282929"/>
            <a:chOff x="102633" y="102621"/>
            <a:chExt cx="5413912" cy="320693"/>
          </a:xfrm>
          <a:solidFill>
            <a:srgbClr val="FFFFFF"/>
          </a:solidFill>
        </p:grpSpPr>
        <p:sp>
          <p:nvSpPr>
            <p:cNvPr id="116" name="Rectangle 115"/>
            <p:cNvSpPr/>
            <p:nvPr/>
          </p:nvSpPr>
          <p:spPr>
            <a:xfrm>
              <a:off x="102633" y="102621"/>
              <a:ext cx="449022" cy="320693"/>
            </a:xfrm>
            <a:prstGeom prst="rect">
              <a:avLst/>
            </a:prstGeom>
            <a:grpFill/>
            <a:ln>
              <a:solidFill>
                <a:srgbClr val="00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17" name="Rectangle 116"/>
            <p:cNvSpPr/>
            <p:nvPr/>
          </p:nvSpPr>
          <p:spPr>
            <a:xfrm>
              <a:off x="590142" y="102621"/>
              <a:ext cx="692776" cy="320693"/>
            </a:xfrm>
            <a:prstGeom prst="rect">
              <a:avLst/>
            </a:prstGeom>
            <a:grpFill/>
            <a:ln>
              <a:solidFill>
                <a:srgbClr val="00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18" name="Rectangle 117"/>
            <p:cNvSpPr/>
            <p:nvPr/>
          </p:nvSpPr>
          <p:spPr>
            <a:xfrm>
              <a:off x="1321405" y="102621"/>
              <a:ext cx="692776" cy="320693"/>
            </a:xfrm>
            <a:prstGeom prst="rect">
              <a:avLst/>
            </a:prstGeom>
            <a:grpFill/>
            <a:ln>
              <a:solidFill>
                <a:srgbClr val="00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19" name="Rectangle 118"/>
            <p:cNvSpPr/>
            <p:nvPr/>
          </p:nvSpPr>
          <p:spPr>
            <a:xfrm>
              <a:off x="2039839" y="102621"/>
              <a:ext cx="692776" cy="320693"/>
            </a:xfrm>
            <a:prstGeom prst="rect">
              <a:avLst/>
            </a:prstGeom>
            <a:grpFill/>
            <a:ln>
              <a:solidFill>
                <a:srgbClr val="00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20" name="Rectangle 119"/>
            <p:cNvSpPr/>
            <p:nvPr/>
          </p:nvSpPr>
          <p:spPr>
            <a:xfrm>
              <a:off x="2886563" y="102621"/>
              <a:ext cx="449022" cy="320693"/>
            </a:xfrm>
            <a:prstGeom prst="rect">
              <a:avLst/>
            </a:prstGeom>
            <a:grpFill/>
            <a:ln>
              <a:solidFill>
                <a:srgbClr val="00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21" name="Rectangle 120"/>
            <p:cNvSpPr/>
            <p:nvPr/>
          </p:nvSpPr>
          <p:spPr>
            <a:xfrm>
              <a:off x="3374072" y="102621"/>
              <a:ext cx="692776" cy="320693"/>
            </a:xfrm>
            <a:prstGeom prst="rect">
              <a:avLst/>
            </a:prstGeom>
            <a:grpFill/>
            <a:ln>
              <a:solidFill>
                <a:srgbClr val="00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22" name="Rectangle 121"/>
            <p:cNvSpPr/>
            <p:nvPr/>
          </p:nvSpPr>
          <p:spPr>
            <a:xfrm>
              <a:off x="4105335" y="102621"/>
              <a:ext cx="692776" cy="320693"/>
            </a:xfrm>
            <a:prstGeom prst="rect">
              <a:avLst/>
            </a:prstGeom>
            <a:grpFill/>
            <a:ln>
              <a:solidFill>
                <a:srgbClr val="00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23" name="Rectangle 122"/>
            <p:cNvSpPr/>
            <p:nvPr/>
          </p:nvSpPr>
          <p:spPr>
            <a:xfrm>
              <a:off x="4823769" y="102621"/>
              <a:ext cx="692776" cy="320693"/>
            </a:xfrm>
            <a:prstGeom prst="rect">
              <a:avLst/>
            </a:prstGeom>
            <a:grpFill/>
            <a:ln>
              <a:solidFill>
                <a:srgbClr val="00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grpSp>
      <p:grpSp>
        <p:nvGrpSpPr>
          <p:cNvPr id="124" name="Group 123"/>
          <p:cNvGrpSpPr/>
          <p:nvPr/>
        </p:nvGrpSpPr>
        <p:grpSpPr>
          <a:xfrm>
            <a:off x="115462" y="4495847"/>
            <a:ext cx="8929112" cy="282929"/>
            <a:chOff x="102633" y="102621"/>
            <a:chExt cx="5413912" cy="320693"/>
          </a:xfrm>
          <a:solidFill>
            <a:srgbClr val="FFFFFF"/>
          </a:solidFill>
        </p:grpSpPr>
        <p:sp>
          <p:nvSpPr>
            <p:cNvPr id="125" name="Rectangle 124"/>
            <p:cNvSpPr/>
            <p:nvPr/>
          </p:nvSpPr>
          <p:spPr>
            <a:xfrm>
              <a:off x="102633" y="102621"/>
              <a:ext cx="449022" cy="320693"/>
            </a:xfrm>
            <a:prstGeom prst="rect">
              <a:avLst/>
            </a:prstGeom>
            <a:grpFill/>
            <a:ln>
              <a:solidFill>
                <a:srgbClr val="00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26" name="Rectangle 125"/>
            <p:cNvSpPr/>
            <p:nvPr/>
          </p:nvSpPr>
          <p:spPr>
            <a:xfrm>
              <a:off x="590142" y="102621"/>
              <a:ext cx="692776" cy="320693"/>
            </a:xfrm>
            <a:prstGeom prst="rect">
              <a:avLst/>
            </a:prstGeom>
            <a:grpFill/>
            <a:ln>
              <a:solidFill>
                <a:srgbClr val="00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27" name="Rectangle 126"/>
            <p:cNvSpPr/>
            <p:nvPr/>
          </p:nvSpPr>
          <p:spPr>
            <a:xfrm>
              <a:off x="1321405" y="102621"/>
              <a:ext cx="692776" cy="320693"/>
            </a:xfrm>
            <a:prstGeom prst="rect">
              <a:avLst/>
            </a:prstGeom>
            <a:grpFill/>
            <a:ln>
              <a:solidFill>
                <a:srgbClr val="00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28" name="Rectangle 127"/>
            <p:cNvSpPr/>
            <p:nvPr/>
          </p:nvSpPr>
          <p:spPr>
            <a:xfrm>
              <a:off x="2039839" y="102621"/>
              <a:ext cx="692776" cy="320693"/>
            </a:xfrm>
            <a:prstGeom prst="rect">
              <a:avLst/>
            </a:prstGeom>
            <a:grpFill/>
            <a:ln>
              <a:solidFill>
                <a:srgbClr val="00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29" name="Rectangle 128"/>
            <p:cNvSpPr/>
            <p:nvPr/>
          </p:nvSpPr>
          <p:spPr>
            <a:xfrm>
              <a:off x="2886563" y="102621"/>
              <a:ext cx="449022" cy="320693"/>
            </a:xfrm>
            <a:prstGeom prst="rect">
              <a:avLst/>
            </a:prstGeom>
            <a:grpFill/>
            <a:ln>
              <a:solidFill>
                <a:srgbClr val="00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30" name="Rectangle 129"/>
            <p:cNvSpPr/>
            <p:nvPr/>
          </p:nvSpPr>
          <p:spPr>
            <a:xfrm>
              <a:off x="3374072" y="102621"/>
              <a:ext cx="692776" cy="320693"/>
            </a:xfrm>
            <a:prstGeom prst="rect">
              <a:avLst/>
            </a:prstGeom>
            <a:grpFill/>
            <a:ln>
              <a:solidFill>
                <a:srgbClr val="00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31" name="Rectangle 130"/>
            <p:cNvSpPr/>
            <p:nvPr/>
          </p:nvSpPr>
          <p:spPr>
            <a:xfrm>
              <a:off x="4105335" y="102621"/>
              <a:ext cx="692776" cy="320693"/>
            </a:xfrm>
            <a:prstGeom prst="rect">
              <a:avLst/>
            </a:prstGeom>
            <a:grpFill/>
            <a:ln>
              <a:solidFill>
                <a:srgbClr val="00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32" name="Rectangle 131"/>
            <p:cNvSpPr/>
            <p:nvPr/>
          </p:nvSpPr>
          <p:spPr>
            <a:xfrm>
              <a:off x="4823769" y="102621"/>
              <a:ext cx="692776" cy="320693"/>
            </a:xfrm>
            <a:prstGeom prst="rect">
              <a:avLst/>
            </a:prstGeom>
            <a:grpFill/>
            <a:ln>
              <a:solidFill>
                <a:srgbClr val="00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grpSp>
      <p:grpSp>
        <p:nvGrpSpPr>
          <p:cNvPr id="133" name="Group 132"/>
          <p:cNvGrpSpPr/>
          <p:nvPr/>
        </p:nvGrpSpPr>
        <p:grpSpPr>
          <a:xfrm>
            <a:off x="115462" y="4824048"/>
            <a:ext cx="8929112" cy="282929"/>
            <a:chOff x="102633" y="102621"/>
            <a:chExt cx="5413912" cy="320693"/>
          </a:xfrm>
          <a:solidFill>
            <a:srgbClr val="FFFFFF"/>
          </a:solidFill>
        </p:grpSpPr>
        <p:sp>
          <p:nvSpPr>
            <p:cNvPr id="134" name="Rectangle 133"/>
            <p:cNvSpPr/>
            <p:nvPr/>
          </p:nvSpPr>
          <p:spPr>
            <a:xfrm>
              <a:off x="102633" y="102621"/>
              <a:ext cx="449022" cy="320693"/>
            </a:xfrm>
            <a:prstGeom prst="rect">
              <a:avLst/>
            </a:prstGeom>
            <a:grpFill/>
            <a:ln>
              <a:solidFill>
                <a:srgbClr val="00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35" name="Rectangle 134"/>
            <p:cNvSpPr/>
            <p:nvPr/>
          </p:nvSpPr>
          <p:spPr>
            <a:xfrm>
              <a:off x="590142" y="102621"/>
              <a:ext cx="692776" cy="320693"/>
            </a:xfrm>
            <a:prstGeom prst="rect">
              <a:avLst/>
            </a:prstGeom>
            <a:grpFill/>
            <a:ln>
              <a:solidFill>
                <a:srgbClr val="00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36" name="Rectangle 135"/>
            <p:cNvSpPr/>
            <p:nvPr/>
          </p:nvSpPr>
          <p:spPr>
            <a:xfrm>
              <a:off x="1321405" y="102621"/>
              <a:ext cx="692776" cy="320693"/>
            </a:xfrm>
            <a:prstGeom prst="rect">
              <a:avLst/>
            </a:prstGeom>
            <a:grpFill/>
            <a:ln>
              <a:solidFill>
                <a:srgbClr val="00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37" name="Rectangle 136"/>
            <p:cNvSpPr/>
            <p:nvPr/>
          </p:nvSpPr>
          <p:spPr>
            <a:xfrm>
              <a:off x="2039839" y="102621"/>
              <a:ext cx="692776" cy="320693"/>
            </a:xfrm>
            <a:prstGeom prst="rect">
              <a:avLst/>
            </a:prstGeom>
            <a:grpFill/>
            <a:ln>
              <a:solidFill>
                <a:srgbClr val="00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38" name="Rectangle 137"/>
            <p:cNvSpPr/>
            <p:nvPr/>
          </p:nvSpPr>
          <p:spPr>
            <a:xfrm>
              <a:off x="2886563" y="102621"/>
              <a:ext cx="449022" cy="320693"/>
            </a:xfrm>
            <a:prstGeom prst="rect">
              <a:avLst/>
            </a:prstGeom>
            <a:grpFill/>
            <a:ln>
              <a:solidFill>
                <a:srgbClr val="00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39" name="Rectangle 138"/>
            <p:cNvSpPr/>
            <p:nvPr/>
          </p:nvSpPr>
          <p:spPr>
            <a:xfrm>
              <a:off x="3374072" y="102621"/>
              <a:ext cx="692776" cy="320693"/>
            </a:xfrm>
            <a:prstGeom prst="rect">
              <a:avLst/>
            </a:prstGeom>
            <a:grpFill/>
            <a:ln>
              <a:solidFill>
                <a:srgbClr val="00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40" name="Rectangle 139"/>
            <p:cNvSpPr/>
            <p:nvPr/>
          </p:nvSpPr>
          <p:spPr>
            <a:xfrm>
              <a:off x="4105335" y="102621"/>
              <a:ext cx="692776" cy="320693"/>
            </a:xfrm>
            <a:prstGeom prst="rect">
              <a:avLst/>
            </a:prstGeom>
            <a:grpFill/>
            <a:ln>
              <a:solidFill>
                <a:srgbClr val="00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41" name="Rectangle 140"/>
            <p:cNvSpPr/>
            <p:nvPr/>
          </p:nvSpPr>
          <p:spPr>
            <a:xfrm>
              <a:off x="4823769" y="102621"/>
              <a:ext cx="692776" cy="320693"/>
            </a:xfrm>
            <a:prstGeom prst="rect">
              <a:avLst/>
            </a:prstGeom>
            <a:grpFill/>
            <a:ln>
              <a:solidFill>
                <a:srgbClr val="00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grpSp>
      <p:grpSp>
        <p:nvGrpSpPr>
          <p:cNvPr id="142" name="Group 141"/>
          <p:cNvGrpSpPr/>
          <p:nvPr/>
        </p:nvGrpSpPr>
        <p:grpSpPr>
          <a:xfrm>
            <a:off x="115462" y="5152250"/>
            <a:ext cx="8929112" cy="282929"/>
            <a:chOff x="102633" y="102621"/>
            <a:chExt cx="5413912" cy="320693"/>
          </a:xfrm>
          <a:solidFill>
            <a:srgbClr val="FFFFFF"/>
          </a:solidFill>
        </p:grpSpPr>
        <p:sp>
          <p:nvSpPr>
            <p:cNvPr id="143" name="Rectangle 142"/>
            <p:cNvSpPr/>
            <p:nvPr/>
          </p:nvSpPr>
          <p:spPr>
            <a:xfrm>
              <a:off x="102633" y="102621"/>
              <a:ext cx="449022" cy="320693"/>
            </a:xfrm>
            <a:prstGeom prst="rect">
              <a:avLst/>
            </a:prstGeom>
            <a:grpFill/>
            <a:ln>
              <a:solidFill>
                <a:srgbClr val="00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44" name="Rectangle 143"/>
            <p:cNvSpPr/>
            <p:nvPr/>
          </p:nvSpPr>
          <p:spPr>
            <a:xfrm>
              <a:off x="590142" y="102621"/>
              <a:ext cx="692776" cy="320693"/>
            </a:xfrm>
            <a:prstGeom prst="rect">
              <a:avLst/>
            </a:prstGeom>
            <a:grpFill/>
            <a:ln>
              <a:solidFill>
                <a:srgbClr val="00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45" name="Rectangle 144"/>
            <p:cNvSpPr/>
            <p:nvPr/>
          </p:nvSpPr>
          <p:spPr>
            <a:xfrm>
              <a:off x="1321405" y="102621"/>
              <a:ext cx="692776" cy="320693"/>
            </a:xfrm>
            <a:prstGeom prst="rect">
              <a:avLst/>
            </a:prstGeom>
            <a:grpFill/>
            <a:ln>
              <a:solidFill>
                <a:srgbClr val="00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46" name="Rectangle 145"/>
            <p:cNvSpPr/>
            <p:nvPr/>
          </p:nvSpPr>
          <p:spPr>
            <a:xfrm>
              <a:off x="2039839" y="102621"/>
              <a:ext cx="692776" cy="320693"/>
            </a:xfrm>
            <a:prstGeom prst="rect">
              <a:avLst/>
            </a:prstGeom>
            <a:grpFill/>
            <a:ln>
              <a:solidFill>
                <a:srgbClr val="00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47" name="Rectangle 146"/>
            <p:cNvSpPr/>
            <p:nvPr/>
          </p:nvSpPr>
          <p:spPr>
            <a:xfrm>
              <a:off x="2886563" y="102621"/>
              <a:ext cx="449022" cy="320693"/>
            </a:xfrm>
            <a:prstGeom prst="rect">
              <a:avLst/>
            </a:prstGeom>
            <a:grpFill/>
            <a:ln>
              <a:solidFill>
                <a:srgbClr val="00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48" name="Rectangle 147"/>
            <p:cNvSpPr/>
            <p:nvPr/>
          </p:nvSpPr>
          <p:spPr>
            <a:xfrm>
              <a:off x="3374072" y="102621"/>
              <a:ext cx="692776" cy="320693"/>
            </a:xfrm>
            <a:prstGeom prst="rect">
              <a:avLst/>
            </a:prstGeom>
            <a:grpFill/>
            <a:ln>
              <a:solidFill>
                <a:srgbClr val="00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49" name="Rectangle 148"/>
            <p:cNvSpPr/>
            <p:nvPr/>
          </p:nvSpPr>
          <p:spPr>
            <a:xfrm>
              <a:off x="4105335" y="102621"/>
              <a:ext cx="692776" cy="320693"/>
            </a:xfrm>
            <a:prstGeom prst="rect">
              <a:avLst/>
            </a:prstGeom>
            <a:grpFill/>
            <a:ln>
              <a:solidFill>
                <a:srgbClr val="00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50" name="Rectangle 149"/>
            <p:cNvSpPr/>
            <p:nvPr/>
          </p:nvSpPr>
          <p:spPr>
            <a:xfrm>
              <a:off x="4823769" y="102621"/>
              <a:ext cx="692776" cy="320693"/>
            </a:xfrm>
            <a:prstGeom prst="rect">
              <a:avLst/>
            </a:prstGeom>
            <a:grpFill/>
            <a:ln>
              <a:solidFill>
                <a:srgbClr val="00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grpSp>
      <p:grpSp>
        <p:nvGrpSpPr>
          <p:cNvPr id="151" name="Group 150"/>
          <p:cNvGrpSpPr/>
          <p:nvPr/>
        </p:nvGrpSpPr>
        <p:grpSpPr>
          <a:xfrm>
            <a:off x="115462" y="5480451"/>
            <a:ext cx="8929112" cy="282929"/>
            <a:chOff x="102633" y="102621"/>
            <a:chExt cx="5413912" cy="320693"/>
          </a:xfrm>
          <a:solidFill>
            <a:srgbClr val="FFFFFF"/>
          </a:solidFill>
        </p:grpSpPr>
        <p:sp>
          <p:nvSpPr>
            <p:cNvPr id="152" name="Rectangle 151"/>
            <p:cNvSpPr/>
            <p:nvPr/>
          </p:nvSpPr>
          <p:spPr>
            <a:xfrm>
              <a:off x="102633" y="102621"/>
              <a:ext cx="449022" cy="320693"/>
            </a:xfrm>
            <a:prstGeom prst="rect">
              <a:avLst/>
            </a:prstGeom>
            <a:grpFill/>
            <a:ln>
              <a:solidFill>
                <a:srgbClr val="00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53" name="Rectangle 152"/>
            <p:cNvSpPr/>
            <p:nvPr/>
          </p:nvSpPr>
          <p:spPr>
            <a:xfrm>
              <a:off x="590142" y="102621"/>
              <a:ext cx="692776" cy="320693"/>
            </a:xfrm>
            <a:prstGeom prst="rect">
              <a:avLst/>
            </a:prstGeom>
            <a:grpFill/>
            <a:ln>
              <a:solidFill>
                <a:srgbClr val="00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54" name="Rectangle 153"/>
            <p:cNvSpPr/>
            <p:nvPr/>
          </p:nvSpPr>
          <p:spPr>
            <a:xfrm>
              <a:off x="1321405" y="102621"/>
              <a:ext cx="692776" cy="320693"/>
            </a:xfrm>
            <a:prstGeom prst="rect">
              <a:avLst/>
            </a:prstGeom>
            <a:grpFill/>
            <a:ln>
              <a:solidFill>
                <a:srgbClr val="00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55" name="Rectangle 154"/>
            <p:cNvSpPr/>
            <p:nvPr/>
          </p:nvSpPr>
          <p:spPr>
            <a:xfrm>
              <a:off x="2039839" y="102621"/>
              <a:ext cx="692776" cy="320693"/>
            </a:xfrm>
            <a:prstGeom prst="rect">
              <a:avLst/>
            </a:prstGeom>
            <a:grpFill/>
            <a:ln>
              <a:solidFill>
                <a:srgbClr val="00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56" name="Rectangle 155"/>
            <p:cNvSpPr/>
            <p:nvPr/>
          </p:nvSpPr>
          <p:spPr>
            <a:xfrm>
              <a:off x="2886563" y="102621"/>
              <a:ext cx="449022" cy="320693"/>
            </a:xfrm>
            <a:prstGeom prst="rect">
              <a:avLst/>
            </a:prstGeom>
            <a:grpFill/>
            <a:ln>
              <a:solidFill>
                <a:srgbClr val="00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57" name="Rectangle 156"/>
            <p:cNvSpPr/>
            <p:nvPr/>
          </p:nvSpPr>
          <p:spPr>
            <a:xfrm>
              <a:off x="3374072" y="102621"/>
              <a:ext cx="692776" cy="320693"/>
            </a:xfrm>
            <a:prstGeom prst="rect">
              <a:avLst/>
            </a:prstGeom>
            <a:grpFill/>
            <a:ln>
              <a:solidFill>
                <a:srgbClr val="00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58" name="Rectangle 157"/>
            <p:cNvSpPr/>
            <p:nvPr/>
          </p:nvSpPr>
          <p:spPr>
            <a:xfrm>
              <a:off x="4105335" y="102621"/>
              <a:ext cx="692776" cy="320693"/>
            </a:xfrm>
            <a:prstGeom prst="rect">
              <a:avLst/>
            </a:prstGeom>
            <a:grpFill/>
            <a:ln>
              <a:solidFill>
                <a:srgbClr val="00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59" name="Rectangle 158"/>
            <p:cNvSpPr/>
            <p:nvPr/>
          </p:nvSpPr>
          <p:spPr>
            <a:xfrm>
              <a:off x="4823769" y="102621"/>
              <a:ext cx="692776" cy="320693"/>
            </a:xfrm>
            <a:prstGeom prst="rect">
              <a:avLst/>
            </a:prstGeom>
            <a:grpFill/>
            <a:ln>
              <a:solidFill>
                <a:srgbClr val="00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grpSp>
      <p:grpSp>
        <p:nvGrpSpPr>
          <p:cNvPr id="169" name="Group 168"/>
          <p:cNvGrpSpPr/>
          <p:nvPr/>
        </p:nvGrpSpPr>
        <p:grpSpPr>
          <a:xfrm>
            <a:off x="115462" y="5808716"/>
            <a:ext cx="8929112" cy="282929"/>
            <a:chOff x="102633" y="102621"/>
            <a:chExt cx="5413912" cy="320693"/>
          </a:xfrm>
          <a:solidFill>
            <a:srgbClr val="FFFFFF"/>
          </a:solidFill>
        </p:grpSpPr>
        <p:sp>
          <p:nvSpPr>
            <p:cNvPr id="170" name="Rectangle 169"/>
            <p:cNvSpPr/>
            <p:nvPr/>
          </p:nvSpPr>
          <p:spPr>
            <a:xfrm>
              <a:off x="102633" y="102621"/>
              <a:ext cx="449022" cy="320693"/>
            </a:xfrm>
            <a:prstGeom prst="rect">
              <a:avLst/>
            </a:prstGeom>
            <a:grpFill/>
            <a:ln>
              <a:solidFill>
                <a:srgbClr val="00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71" name="Rectangle 170"/>
            <p:cNvSpPr/>
            <p:nvPr/>
          </p:nvSpPr>
          <p:spPr>
            <a:xfrm>
              <a:off x="590142" y="102621"/>
              <a:ext cx="692776" cy="320693"/>
            </a:xfrm>
            <a:prstGeom prst="rect">
              <a:avLst/>
            </a:prstGeom>
            <a:grpFill/>
            <a:ln>
              <a:solidFill>
                <a:srgbClr val="00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72" name="Rectangle 171"/>
            <p:cNvSpPr/>
            <p:nvPr/>
          </p:nvSpPr>
          <p:spPr>
            <a:xfrm>
              <a:off x="1321405" y="102621"/>
              <a:ext cx="692776" cy="320693"/>
            </a:xfrm>
            <a:prstGeom prst="rect">
              <a:avLst/>
            </a:prstGeom>
            <a:grpFill/>
            <a:ln>
              <a:solidFill>
                <a:srgbClr val="00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73" name="Rectangle 172"/>
            <p:cNvSpPr/>
            <p:nvPr/>
          </p:nvSpPr>
          <p:spPr>
            <a:xfrm>
              <a:off x="2039839" y="102621"/>
              <a:ext cx="692776" cy="320693"/>
            </a:xfrm>
            <a:prstGeom prst="rect">
              <a:avLst/>
            </a:prstGeom>
            <a:grpFill/>
            <a:ln>
              <a:solidFill>
                <a:srgbClr val="00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74" name="Rectangle 173"/>
            <p:cNvSpPr/>
            <p:nvPr/>
          </p:nvSpPr>
          <p:spPr>
            <a:xfrm>
              <a:off x="2886563" y="102621"/>
              <a:ext cx="449022" cy="320693"/>
            </a:xfrm>
            <a:prstGeom prst="rect">
              <a:avLst/>
            </a:prstGeom>
            <a:grpFill/>
            <a:ln>
              <a:solidFill>
                <a:srgbClr val="00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75" name="Rectangle 174"/>
            <p:cNvSpPr/>
            <p:nvPr/>
          </p:nvSpPr>
          <p:spPr>
            <a:xfrm>
              <a:off x="3374072" y="102621"/>
              <a:ext cx="692776" cy="320693"/>
            </a:xfrm>
            <a:prstGeom prst="rect">
              <a:avLst/>
            </a:prstGeom>
            <a:grpFill/>
            <a:ln>
              <a:solidFill>
                <a:srgbClr val="00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76" name="Rectangle 175"/>
            <p:cNvSpPr/>
            <p:nvPr/>
          </p:nvSpPr>
          <p:spPr>
            <a:xfrm>
              <a:off x="4105335" y="102621"/>
              <a:ext cx="692776" cy="320693"/>
            </a:xfrm>
            <a:prstGeom prst="rect">
              <a:avLst/>
            </a:prstGeom>
            <a:grpFill/>
            <a:ln>
              <a:solidFill>
                <a:srgbClr val="00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77" name="Rectangle 176"/>
            <p:cNvSpPr/>
            <p:nvPr/>
          </p:nvSpPr>
          <p:spPr>
            <a:xfrm>
              <a:off x="4823769" y="102621"/>
              <a:ext cx="692776" cy="320693"/>
            </a:xfrm>
            <a:prstGeom prst="rect">
              <a:avLst/>
            </a:prstGeom>
            <a:grpFill/>
            <a:ln>
              <a:solidFill>
                <a:srgbClr val="00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grpSp>
      <p:grpSp>
        <p:nvGrpSpPr>
          <p:cNvPr id="178" name="Group 177"/>
          <p:cNvGrpSpPr/>
          <p:nvPr/>
        </p:nvGrpSpPr>
        <p:grpSpPr>
          <a:xfrm>
            <a:off x="115462" y="6136917"/>
            <a:ext cx="8929112" cy="282929"/>
            <a:chOff x="102633" y="102621"/>
            <a:chExt cx="5413912" cy="320693"/>
          </a:xfrm>
          <a:solidFill>
            <a:srgbClr val="FFFFFF"/>
          </a:solidFill>
        </p:grpSpPr>
        <p:sp>
          <p:nvSpPr>
            <p:cNvPr id="179" name="Rectangle 178"/>
            <p:cNvSpPr/>
            <p:nvPr/>
          </p:nvSpPr>
          <p:spPr>
            <a:xfrm>
              <a:off x="102633" y="102621"/>
              <a:ext cx="449022" cy="320693"/>
            </a:xfrm>
            <a:prstGeom prst="rect">
              <a:avLst/>
            </a:prstGeom>
            <a:grpFill/>
            <a:ln>
              <a:solidFill>
                <a:srgbClr val="00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80" name="Rectangle 179"/>
            <p:cNvSpPr/>
            <p:nvPr/>
          </p:nvSpPr>
          <p:spPr>
            <a:xfrm>
              <a:off x="590142" y="102621"/>
              <a:ext cx="692776" cy="320693"/>
            </a:xfrm>
            <a:prstGeom prst="rect">
              <a:avLst/>
            </a:prstGeom>
            <a:grpFill/>
            <a:ln>
              <a:solidFill>
                <a:srgbClr val="00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81" name="Rectangle 180"/>
            <p:cNvSpPr/>
            <p:nvPr/>
          </p:nvSpPr>
          <p:spPr>
            <a:xfrm>
              <a:off x="1321405" y="102621"/>
              <a:ext cx="692776" cy="320693"/>
            </a:xfrm>
            <a:prstGeom prst="rect">
              <a:avLst/>
            </a:prstGeom>
            <a:grpFill/>
            <a:ln>
              <a:solidFill>
                <a:srgbClr val="00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82" name="Rectangle 181"/>
            <p:cNvSpPr/>
            <p:nvPr/>
          </p:nvSpPr>
          <p:spPr>
            <a:xfrm>
              <a:off x="2039839" y="102621"/>
              <a:ext cx="692776" cy="320693"/>
            </a:xfrm>
            <a:prstGeom prst="rect">
              <a:avLst/>
            </a:prstGeom>
            <a:grpFill/>
            <a:ln>
              <a:solidFill>
                <a:srgbClr val="00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83" name="Rectangle 182"/>
            <p:cNvSpPr/>
            <p:nvPr/>
          </p:nvSpPr>
          <p:spPr>
            <a:xfrm>
              <a:off x="2886563" y="102621"/>
              <a:ext cx="449022" cy="320693"/>
            </a:xfrm>
            <a:prstGeom prst="rect">
              <a:avLst/>
            </a:prstGeom>
            <a:grpFill/>
            <a:ln>
              <a:solidFill>
                <a:srgbClr val="00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84" name="Rectangle 183"/>
            <p:cNvSpPr/>
            <p:nvPr/>
          </p:nvSpPr>
          <p:spPr>
            <a:xfrm>
              <a:off x="3374072" y="102621"/>
              <a:ext cx="692776" cy="320693"/>
            </a:xfrm>
            <a:prstGeom prst="rect">
              <a:avLst/>
            </a:prstGeom>
            <a:grpFill/>
            <a:ln>
              <a:solidFill>
                <a:srgbClr val="00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85" name="Rectangle 184"/>
            <p:cNvSpPr/>
            <p:nvPr/>
          </p:nvSpPr>
          <p:spPr>
            <a:xfrm>
              <a:off x="4105335" y="102621"/>
              <a:ext cx="692776" cy="320693"/>
            </a:xfrm>
            <a:prstGeom prst="rect">
              <a:avLst/>
            </a:prstGeom>
            <a:grpFill/>
            <a:ln>
              <a:solidFill>
                <a:srgbClr val="00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86" name="Rectangle 185"/>
            <p:cNvSpPr/>
            <p:nvPr/>
          </p:nvSpPr>
          <p:spPr>
            <a:xfrm>
              <a:off x="4823769" y="102621"/>
              <a:ext cx="692776" cy="320693"/>
            </a:xfrm>
            <a:prstGeom prst="rect">
              <a:avLst/>
            </a:prstGeom>
            <a:grpFill/>
            <a:ln>
              <a:solidFill>
                <a:srgbClr val="00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grpSp>
      <p:sp>
        <p:nvSpPr>
          <p:cNvPr id="196" name="TextBox 195"/>
          <p:cNvSpPr txBox="1"/>
          <p:nvPr/>
        </p:nvSpPr>
        <p:spPr>
          <a:xfrm>
            <a:off x="115462" y="487009"/>
            <a:ext cx="740568" cy="350035"/>
          </a:xfrm>
          <a:prstGeom prst="rect">
            <a:avLst/>
          </a:prstGeom>
          <a:noFill/>
        </p:spPr>
        <p:txBody>
          <a:bodyPr wrap="square" rtlCol="0">
            <a:spAutoFit/>
          </a:bodyPr>
          <a:lstStyle/>
          <a:p>
            <a:pPr algn="ctr"/>
            <a:r>
              <a:rPr lang="en-US" dirty="0" smtClean="0"/>
              <a:t>-</a:t>
            </a:r>
            <a:endParaRPr lang="en-US" dirty="0"/>
          </a:p>
        </p:txBody>
      </p:sp>
      <p:sp>
        <p:nvSpPr>
          <p:cNvPr id="197" name="TextBox 196"/>
          <p:cNvSpPr txBox="1"/>
          <p:nvPr/>
        </p:nvSpPr>
        <p:spPr>
          <a:xfrm>
            <a:off x="919506" y="483029"/>
            <a:ext cx="1142588" cy="350035"/>
          </a:xfrm>
          <a:prstGeom prst="rect">
            <a:avLst/>
          </a:prstGeom>
          <a:noFill/>
        </p:spPr>
        <p:txBody>
          <a:bodyPr wrap="square" rtlCol="0">
            <a:spAutoFit/>
          </a:bodyPr>
          <a:lstStyle/>
          <a:p>
            <a:pPr algn="ctr"/>
            <a:r>
              <a:rPr lang="en-US" dirty="0" smtClean="0"/>
              <a:t>-</a:t>
            </a:r>
            <a:endParaRPr lang="en-US" dirty="0"/>
          </a:p>
        </p:txBody>
      </p:sp>
      <p:sp>
        <p:nvSpPr>
          <p:cNvPr id="198" name="TextBox 197"/>
          <p:cNvSpPr txBox="1"/>
          <p:nvPr/>
        </p:nvSpPr>
        <p:spPr>
          <a:xfrm>
            <a:off x="2125571" y="491206"/>
            <a:ext cx="1142588" cy="350035"/>
          </a:xfrm>
          <a:prstGeom prst="rect">
            <a:avLst/>
          </a:prstGeom>
          <a:noFill/>
        </p:spPr>
        <p:txBody>
          <a:bodyPr wrap="square" rtlCol="0">
            <a:spAutoFit/>
          </a:bodyPr>
          <a:lstStyle/>
          <a:p>
            <a:pPr algn="ctr"/>
            <a:r>
              <a:rPr lang="en-US" dirty="0" smtClean="0"/>
              <a:t>-</a:t>
            </a:r>
            <a:endParaRPr lang="en-US" dirty="0"/>
          </a:p>
        </p:txBody>
      </p:sp>
      <p:sp>
        <p:nvSpPr>
          <p:cNvPr id="199" name="TextBox 198"/>
          <p:cNvSpPr txBox="1"/>
          <p:nvPr/>
        </p:nvSpPr>
        <p:spPr>
          <a:xfrm>
            <a:off x="3310476" y="477934"/>
            <a:ext cx="1142588" cy="350035"/>
          </a:xfrm>
          <a:prstGeom prst="rect">
            <a:avLst/>
          </a:prstGeom>
          <a:noFill/>
        </p:spPr>
        <p:txBody>
          <a:bodyPr wrap="square" rtlCol="0">
            <a:spAutoFit/>
          </a:bodyPr>
          <a:lstStyle/>
          <a:p>
            <a:pPr algn="ctr"/>
            <a:r>
              <a:rPr lang="en-US" dirty="0" smtClean="0"/>
              <a:t>300</a:t>
            </a:r>
            <a:endParaRPr lang="en-US" dirty="0"/>
          </a:p>
        </p:txBody>
      </p:sp>
      <p:sp>
        <p:nvSpPr>
          <p:cNvPr id="200" name="TextBox 199"/>
          <p:cNvSpPr txBox="1"/>
          <p:nvPr/>
        </p:nvSpPr>
        <p:spPr>
          <a:xfrm>
            <a:off x="115462" y="802214"/>
            <a:ext cx="740568" cy="350035"/>
          </a:xfrm>
          <a:prstGeom prst="rect">
            <a:avLst/>
          </a:prstGeom>
          <a:noFill/>
        </p:spPr>
        <p:txBody>
          <a:bodyPr wrap="square" rtlCol="0">
            <a:spAutoFit/>
          </a:bodyPr>
          <a:lstStyle/>
          <a:p>
            <a:pPr algn="ctr"/>
            <a:r>
              <a:rPr lang="en-US" dirty="0" smtClean="0"/>
              <a:t>1</a:t>
            </a:r>
            <a:endParaRPr lang="en-US" dirty="0"/>
          </a:p>
        </p:txBody>
      </p:sp>
      <p:sp>
        <p:nvSpPr>
          <p:cNvPr id="201" name="TextBox 200"/>
          <p:cNvSpPr txBox="1"/>
          <p:nvPr/>
        </p:nvSpPr>
        <p:spPr>
          <a:xfrm>
            <a:off x="919506" y="798234"/>
            <a:ext cx="1142588" cy="350035"/>
          </a:xfrm>
          <a:prstGeom prst="rect">
            <a:avLst/>
          </a:prstGeom>
          <a:noFill/>
        </p:spPr>
        <p:txBody>
          <a:bodyPr wrap="square" rtlCol="0">
            <a:spAutoFit/>
          </a:bodyPr>
          <a:lstStyle/>
          <a:p>
            <a:pPr algn="ctr"/>
            <a:r>
              <a:rPr lang="en-US" dirty="0" smtClean="0"/>
              <a:t>10</a:t>
            </a:r>
            <a:endParaRPr lang="en-US" dirty="0"/>
          </a:p>
        </p:txBody>
      </p:sp>
      <p:sp>
        <p:nvSpPr>
          <p:cNvPr id="202" name="TextBox 201"/>
          <p:cNvSpPr txBox="1"/>
          <p:nvPr/>
        </p:nvSpPr>
        <p:spPr>
          <a:xfrm>
            <a:off x="2125571" y="806411"/>
            <a:ext cx="1142588" cy="350035"/>
          </a:xfrm>
          <a:prstGeom prst="rect">
            <a:avLst/>
          </a:prstGeom>
          <a:noFill/>
        </p:spPr>
        <p:txBody>
          <a:bodyPr wrap="square" rtlCol="0">
            <a:spAutoFit/>
          </a:bodyPr>
          <a:lstStyle/>
          <a:p>
            <a:pPr algn="ctr"/>
            <a:r>
              <a:rPr lang="en-US" dirty="0" smtClean="0"/>
              <a:t>2</a:t>
            </a:r>
            <a:endParaRPr lang="en-US" dirty="0"/>
          </a:p>
        </p:txBody>
      </p:sp>
      <p:sp>
        <p:nvSpPr>
          <p:cNvPr id="203" name="TextBox 202"/>
          <p:cNvSpPr txBox="1"/>
          <p:nvPr/>
        </p:nvSpPr>
        <p:spPr>
          <a:xfrm>
            <a:off x="115461" y="1129846"/>
            <a:ext cx="740568" cy="350035"/>
          </a:xfrm>
          <a:prstGeom prst="rect">
            <a:avLst/>
          </a:prstGeom>
          <a:noFill/>
        </p:spPr>
        <p:txBody>
          <a:bodyPr wrap="square" rtlCol="0">
            <a:spAutoFit/>
          </a:bodyPr>
          <a:lstStyle/>
          <a:p>
            <a:pPr algn="ctr"/>
            <a:r>
              <a:rPr lang="en-US" dirty="0"/>
              <a:t>2</a:t>
            </a:r>
          </a:p>
        </p:txBody>
      </p:sp>
      <p:sp>
        <p:nvSpPr>
          <p:cNvPr id="204" name="TextBox 203"/>
          <p:cNvSpPr txBox="1"/>
          <p:nvPr/>
        </p:nvSpPr>
        <p:spPr>
          <a:xfrm>
            <a:off x="919505" y="1125866"/>
            <a:ext cx="1142588" cy="350035"/>
          </a:xfrm>
          <a:prstGeom prst="rect">
            <a:avLst/>
          </a:prstGeom>
          <a:noFill/>
        </p:spPr>
        <p:txBody>
          <a:bodyPr wrap="square" rtlCol="0">
            <a:spAutoFit/>
          </a:bodyPr>
          <a:lstStyle/>
          <a:p>
            <a:pPr algn="ctr"/>
            <a:r>
              <a:rPr lang="en-US" dirty="0" smtClean="0"/>
              <a:t>10</a:t>
            </a:r>
            <a:endParaRPr lang="en-US" dirty="0"/>
          </a:p>
        </p:txBody>
      </p:sp>
      <p:sp>
        <p:nvSpPr>
          <p:cNvPr id="205" name="TextBox 204"/>
          <p:cNvSpPr txBox="1"/>
          <p:nvPr/>
        </p:nvSpPr>
        <p:spPr>
          <a:xfrm>
            <a:off x="2125570" y="1134043"/>
            <a:ext cx="1142588" cy="350035"/>
          </a:xfrm>
          <a:prstGeom prst="rect">
            <a:avLst/>
          </a:prstGeom>
          <a:noFill/>
        </p:spPr>
        <p:txBody>
          <a:bodyPr wrap="square" rtlCol="0">
            <a:spAutoFit/>
          </a:bodyPr>
          <a:lstStyle/>
          <a:p>
            <a:pPr algn="ctr"/>
            <a:r>
              <a:rPr lang="en-US" dirty="0" smtClean="0"/>
              <a:t>2</a:t>
            </a:r>
            <a:endParaRPr lang="en-US" dirty="0"/>
          </a:p>
        </p:txBody>
      </p:sp>
      <p:sp>
        <p:nvSpPr>
          <p:cNvPr id="206" name="TextBox 205"/>
          <p:cNvSpPr txBox="1"/>
          <p:nvPr/>
        </p:nvSpPr>
        <p:spPr>
          <a:xfrm>
            <a:off x="115461" y="1466794"/>
            <a:ext cx="740568" cy="350035"/>
          </a:xfrm>
          <a:prstGeom prst="rect">
            <a:avLst/>
          </a:prstGeom>
          <a:noFill/>
        </p:spPr>
        <p:txBody>
          <a:bodyPr wrap="square" rtlCol="0">
            <a:spAutoFit/>
          </a:bodyPr>
          <a:lstStyle/>
          <a:p>
            <a:pPr algn="ctr"/>
            <a:r>
              <a:rPr lang="en-US" dirty="0"/>
              <a:t>3</a:t>
            </a:r>
          </a:p>
        </p:txBody>
      </p:sp>
      <p:sp>
        <p:nvSpPr>
          <p:cNvPr id="207" name="TextBox 206"/>
          <p:cNvSpPr txBox="1"/>
          <p:nvPr/>
        </p:nvSpPr>
        <p:spPr>
          <a:xfrm>
            <a:off x="919505" y="1462813"/>
            <a:ext cx="1142588" cy="350035"/>
          </a:xfrm>
          <a:prstGeom prst="rect">
            <a:avLst/>
          </a:prstGeom>
          <a:noFill/>
        </p:spPr>
        <p:txBody>
          <a:bodyPr wrap="square" rtlCol="0">
            <a:spAutoFit/>
          </a:bodyPr>
          <a:lstStyle/>
          <a:p>
            <a:pPr algn="ctr"/>
            <a:r>
              <a:rPr lang="en-US" dirty="0" smtClean="0"/>
              <a:t>10</a:t>
            </a:r>
            <a:endParaRPr lang="en-US" dirty="0"/>
          </a:p>
        </p:txBody>
      </p:sp>
      <p:sp>
        <p:nvSpPr>
          <p:cNvPr id="208" name="TextBox 207"/>
          <p:cNvSpPr txBox="1"/>
          <p:nvPr/>
        </p:nvSpPr>
        <p:spPr>
          <a:xfrm>
            <a:off x="2125570" y="1470990"/>
            <a:ext cx="1142588" cy="350035"/>
          </a:xfrm>
          <a:prstGeom prst="rect">
            <a:avLst/>
          </a:prstGeom>
          <a:noFill/>
        </p:spPr>
        <p:txBody>
          <a:bodyPr wrap="square" rtlCol="0">
            <a:spAutoFit/>
          </a:bodyPr>
          <a:lstStyle/>
          <a:p>
            <a:pPr algn="ctr"/>
            <a:r>
              <a:rPr lang="en-US" dirty="0" smtClean="0"/>
              <a:t>2</a:t>
            </a:r>
            <a:endParaRPr lang="en-US" dirty="0"/>
          </a:p>
        </p:txBody>
      </p:sp>
      <p:sp>
        <p:nvSpPr>
          <p:cNvPr id="209" name="TextBox 208"/>
          <p:cNvSpPr txBox="1"/>
          <p:nvPr/>
        </p:nvSpPr>
        <p:spPr>
          <a:xfrm>
            <a:off x="115461" y="1816055"/>
            <a:ext cx="740568" cy="350035"/>
          </a:xfrm>
          <a:prstGeom prst="rect">
            <a:avLst/>
          </a:prstGeom>
          <a:noFill/>
        </p:spPr>
        <p:txBody>
          <a:bodyPr wrap="square" rtlCol="0">
            <a:spAutoFit/>
          </a:bodyPr>
          <a:lstStyle/>
          <a:p>
            <a:pPr algn="ctr"/>
            <a:r>
              <a:rPr lang="en-US" dirty="0"/>
              <a:t>4</a:t>
            </a:r>
          </a:p>
        </p:txBody>
      </p:sp>
      <p:sp>
        <p:nvSpPr>
          <p:cNvPr id="210" name="TextBox 209"/>
          <p:cNvSpPr txBox="1"/>
          <p:nvPr/>
        </p:nvSpPr>
        <p:spPr>
          <a:xfrm>
            <a:off x="919505" y="1812075"/>
            <a:ext cx="1142588" cy="350035"/>
          </a:xfrm>
          <a:prstGeom prst="rect">
            <a:avLst/>
          </a:prstGeom>
          <a:noFill/>
        </p:spPr>
        <p:txBody>
          <a:bodyPr wrap="square" rtlCol="0">
            <a:spAutoFit/>
          </a:bodyPr>
          <a:lstStyle/>
          <a:p>
            <a:pPr algn="ctr"/>
            <a:r>
              <a:rPr lang="en-US" dirty="0" smtClean="0"/>
              <a:t>10</a:t>
            </a:r>
            <a:endParaRPr lang="en-US" dirty="0"/>
          </a:p>
        </p:txBody>
      </p:sp>
      <p:sp>
        <p:nvSpPr>
          <p:cNvPr id="211" name="TextBox 210"/>
          <p:cNvSpPr txBox="1"/>
          <p:nvPr/>
        </p:nvSpPr>
        <p:spPr>
          <a:xfrm>
            <a:off x="2125570" y="1820252"/>
            <a:ext cx="1142588" cy="350035"/>
          </a:xfrm>
          <a:prstGeom prst="rect">
            <a:avLst/>
          </a:prstGeom>
          <a:noFill/>
        </p:spPr>
        <p:txBody>
          <a:bodyPr wrap="square" rtlCol="0">
            <a:spAutoFit/>
          </a:bodyPr>
          <a:lstStyle/>
          <a:p>
            <a:pPr algn="ctr"/>
            <a:r>
              <a:rPr lang="en-US" dirty="0" smtClean="0"/>
              <a:t>2</a:t>
            </a:r>
            <a:endParaRPr lang="en-US" dirty="0"/>
          </a:p>
        </p:txBody>
      </p:sp>
      <p:sp>
        <p:nvSpPr>
          <p:cNvPr id="212" name="TextBox 211"/>
          <p:cNvSpPr txBox="1"/>
          <p:nvPr/>
        </p:nvSpPr>
        <p:spPr>
          <a:xfrm>
            <a:off x="115463" y="2134513"/>
            <a:ext cx="740568" cy="350035"/>
          </a:xfrm>
          <a:prstGeom prst="rect">
            <a:avLst/>
          </a:prstGeom>
          <a:noFill/>
        </p:spPr>
        <p:txBody>
          <a:bodyPr wrap="square" rtlCol="0">
            <a:spAutoFit/>
          </a:bodyPr>
          <a:lstStyle/>
          <a:p>
            <a:pPr algn="ctr"/>
            <a:r>
              <a:rPr lang="en-US" dirty="0"/>
              <a:t>5</a:t>
            </a:r>
          </a:p>
        </p:txBody>
      </p:sp>
      <p:sp>
        <p:nvSpPr>
          <p:cNvPr id="213" name="TextBox 212"/>
          <p:cNvSpPr txBox="1"/>
          <p:nvPr/>
        </p:nvSpPr>
        <p:spPr>
          <a:xfrm>
            <a:off x="919507" y="2130532"/>
            <a:ext cx="1142588" cy="350035"/>
          </a:xfrm>
          <a:prstGeom prst="rect">
            <a:avLst/>
          </a:prstGeom>
          <a:noFill/>
        </p:spPr>
        <p:txBody>
          <a:bodyPr wrap="square" rtlCol="0">
            <a:spAutoFit/>
          </a:bodyPr>
          <a:lstStyle/>
          <a:p>
            <a:pPr algn="ctr"/>
            <a:r>
              <a:rPr lang="en-US" dirty="0" smtClean="0"/>
              <a:t>10</a:t>
            </a:r>
            <a:endParaRPr lang="en-US" dirty="0"/>
          </a:p>
        </p:txBody>
      </p:sp>
      <p:sp>
        <p:nvSpPr>
          <p:cNvPr id="214" name="TextBox 213"/>
          <p:cNvSpPr txBox="1"/>
          <p:nvPr/>
        </p:nvSpPr>
        <p:spPr>
          <a:xfrm>
            <a:off x="2125572" y="2138710"/>
            <a:ext cx="1142588" cy="350035"/>
          </a:xfrm>
          <a:prstGeom prst="rect">
            <a:avLst/>
          </a:prstGeom>
          <a:noFill/>
        </p:spPr>
        <p:txBody>
          <a:bodyPr wrap="square" rtlCol="0">
            <a:spAutoFit/>
          </a:bodyPr>
          <a:lstStyle/>
          <a:p>
            <a:pPr algn="ctr"/>
            <a:r>
              <a:rPr lang="en-US" dirty="0" smtClean="0"/>
              <a:t>2</a:t>
            </a:r>
            <a:endParaRPr lang="en-US" dirty="0"/>
          </a:p>
        </p:txBody>
      </p:sp>
      <p:sp>
        <p:nvSpPr>
          <p:cNvPr id="215" name="TextBox 214"/>
          <p:cNvSpPr txBox="1"/>
          <p:nvPr/>
        </p:nvSpPr>
        <p:spPr>
          <a:xfrm>
            <a:off x="115461" y="2453968"/>
            <a:ext cx="740568" cy="350035"/>
          </a:xfrm>
          <a:prstGeom prst="rect">
            <a:avLst/>
          </a:prstGeom>
          <a:noFill/>
        </p:spPr>
        <p:txBody>
          <a:bodyPr wrap="square" rtlCol="0">
            <a:spAutoFit/>
          </a:bodyPr>
          <a:lstStyle/>
          <a:p>
            <a:pPr algn="ctr"/>
            <a:r>
              <a:rPr lang="en-US" dirty="0"/>
              <a:t>6</a:t>
            </a:r>
          </a:p>
        </p:txBody>
      </p:sp>
      <p:sp>
        <p:nvSpPr>
          <p:cNvPr id="216" name="TextBox 215"/>
          <p:cNvSpPr txBox="1"/>
          <p:nvPr/>
        </p:nvSpPr>
        <p:spPr>
          <a:xfrm>
            <a:off x="919505" y="2449987"/>
            <a:ext cx="1142588" cy="350035"/>
          </a:xfrm>
          <a:prstGeom prst="rect">
            <a:avLst/>
          </a:prstGeom>
          <a:noFill/>
        </p:spPr>
        <p:txBody>
          <a:bodyPr wrap="square" rtlCol="0">
            <a:spAutoFit/>
          </a:bodyPr>
          <a:lstStyle/>
          <a:p>
            <a:pPr algn="ctr"/>
            <a:r>
              <a:rPr lang="en-US" dirty="0" smtClean="0"/>
              <a:t>10</a:t>
            </a:r>
            <a:endParaRPr lang="en-US" dirty="0"/>
          </a:p>
        </p:txBody>
      </p:sp>
      <p:sp>
        <p:nvSpPr>
          <p:cNvPr id="217" name="TextBox 216"/>
          <p:cNvSpPr txBox="1"/>
          <p:nvPr/>
        </p:nvSpPr>
        <p:spPr>
          <a:xfrm>
            <a:off x="2125570" y="2458164"/>
            <a:ext cx="1142588" cy="350035"/>
          </a:xfrm>
          <a:prstGeom prst="rect">
            <a:avLst/>
          </a:prstGeom>
          <a:noFill/>
        </p:spPr>
        <p:txBody>
          <a:bodyPr wrap="square" rtlCol="0">
            <a:spAutoFit/>
          </a:bodyPr>
          <a:lstStyle/>
          <a:p>
            <a:pPr algn="ctr"/>
            <a:r>
              <a:rPr lang="en-US" dirty="0" smtClean="0"/>
              <a:t>2</a:t>
            </a:r>
            <a:endParaRPr lang="en-US" dirty="0"/>
          </a:p>
        </p:txBody>
      </p:sp>
      <p:sp>
        <p:nvSpPr>
          <p:cNvPr id="218" name="TextBox 217"/>
          <p:cNvSpPr txBox="1"/>
          <p:nvPr/>
        </p:nvSpPr>
        <p:spPr>
          <a:xfrm>
            <a:off x="115463" y="2790915"/>
            <a:ext cx="740568" cy="350035"/>
          </a:xfrm>
          <a:prstGeom prst="rect">
            <a:avLst/>
          </a:prstGeom>
          <a:noFill/>
        </p:spPr>
        <p:txBody>
          <a:bodyPr wrap="square" rtlCol="0">
            <a:spAutoFit/>
          </a:bodyPr>
          <a:lstStyle/>
          <a:p>
            <a:pPr algn="ctr"/>
            <a:r>
              <a:rPr lang="en-US" dirty="0"/>
              <a:t>7</a:t>
            </a:r>
          </a:p>
        </p:txBody>
      </p:sp>
      <p:sp>
        <p:nvSpPr>
          <p:cNvPr id="219" name="TextBox 218"/>
          <p:cNvSpPr txBox="1"/>
          <p:nvPr/>
        </p:nvSpPr>
        <p:spPr>
          <a:xfrm>
            <a:off x="919507" y="2786934"/>
            <a:ext cx="1142588" cy="350035"/>
          </a:xfrm>
          <a:prstGeom prst="rect">
            <a:avLst/>
          </a:prstGeom>
          <a:noFill/>
        </p:spPr>
        <p:txBody>
          <a:bodyPr wrap="square" rtlCol="0">
            <a:spAutoFit/>
          </a:bodyPr>
          <a:lstStyle/>
          <a:p>
            <a:pPr algn="ctr"/>
            <a:r>
              <a:rPr lang="en-US" dirty="0" smtClean="0"/>
              <a:t>10</a:t>
            </a:r>
            <a:endParaRPr lang="en-US" dirty="0"/>
          </a:p>
        </p:txBody>
      </p:sp>
      <p:sp>
        <p:nvSpPr>
          <p:cNvPr id="220" name="TextBox 219"/>
          <p:cNvSpPr txBox="1"/>
          <p:nvPr/>
        </p:nvSpPr>
        <p:spPr>
          <a:xfrm>
            <a:off x="2125572" y="2795112"/>
            <a:ext cx="1142588" cy="350035"/>
          </a:xfrm>
          <a:prstGeom prst="rect">
            <a:avLst/>
          </a:prstGeom>
          <a:noFill/>
        </p:spPr>
        <p:txBody>
          <a:bodyPr wrap="square" rtlCol="0">
            <a:spAutoFit/>
          </a:bodyPr>
          <a:lstStyle/>
          <a:p>
            <a:pPr algn="ctr"/>
            <a:r>
              <a:rPr lang="en-US" dirty="0" smtClean="0"/>
              <a:t>2</a:t>
            </a:r>
            <a:endParaRPr lang="en-US" dirty="0"/>
          </a:p>
        </p:txBody>
      </p:sp>
      <p:sp>
        <p:nvSpPr>
          <p:cNvPr id="221" name="TextBox 220"/>
          <p:cNvSpPr txBox="1"/>
          <p:nvPr/>
        </p:nvSpPr>
        <p:spPr>
          <a:xfrm>
            <a:off x="115463" y="3140950"/>
            <a:ext cx="740568" cy="350035"/>
          </a:xfrm>
          <a:prstGeom prst="rect">
            <a:avLst/>
          </a:prstGeom>
          <a:noFill/>
        </p:spPr>
        <p:txBody>
          <a:bodyPr wrap="square" rtlCol="0">
            <a:spAutoFit/>
          </a:bodyPr>
          <a:lstStyle/>
          <a:p>
            <a:pPr algn="ctr"/>
            <a:r>
              <a:rPr lang="en-US" dirty="0"/>
              <a:t>8</a:t>
            </a:r>
          </a:p>
        </p:txBody>
      </p:sp>
      <p:sp>
        <p:nvSpPr>
          <p:cNvPr id="222" name="TextBox 221"/>
          <p:cNvSpPr txBox="1"/>
          <p:nvPr/>
        </p:nvSpPr>
        <p:spPr>
          <a:xfrm>
            <a:off x="919507" y="3136969"/>
            <a:ext cx="1142588" cy="350035"/>
          </a:xfrm>
          <a:prstGeom prst="rect">
            <a:avLst/>
          </a:prstGeom>
          <a:noFill/>
        </p:spPr>
        <p:txBody>
          <a:bodyPr wrap="square" rtlCol="0">
            <a:spAutoFit/>
          </a:bodyPr>
          <a:lstStyle/>
          <a:p>
            <a:pPr algn="ctr"/>
            <a:r>
              <a:rPr lang="en-US" dirty="0" smtClean="0"/>
              <a:t>10</a:t>
            </a:r>
            <a:endParaRPr lang="en-US" dirty="0"/>
          </a:p>
        </p:txBody>
      </p:sp>
      <p:sp>
        <p:nvSpPr>
          <p:cNvPr id="223" name="TextBox 222"/>
          <p:cNvSpPr txBox="1"/>
          <p:nvPr/>
        </p:nvSpPr>
        <p:spPr>
          <a:xfrm>
            <a:off x="2125572" y="3145147"/>
            <a:ext cx="1142588" cy="350035"/>
          </a:xfrm>
          <a:prstGeom prst="rect">
            <a:avLst/>
          </a:prstGeom>
          <a:noFill/>
        </p:spPr>
        <p:txBody>
          <a:bodyPr wrap="square" rtlCol="0">
            <a:spAutoFit/>
          </a:bodyPr>
          <a:lstStyle/>
          <a:p>
            <a:pPr algn="ctr"/>
            <a:r>
              <a:rPr lang="en-US" dirty="0" smtClean="0"/>
              <a:t>2</a:t>
            </a:r>
            <a:endParaRPr lang="en-US" dirty="0"/>
          </a:p>
        </p:txBody>
      </p:sp>
      <p:sp>
        <p:nvSpPr>
          <p:cNvPr id="224" name="TextBox 223"/>
          <p:cNvSpPr txBox="1"/>
          <p:nvPr/>
        </p:nvSpPr>
        <p:spPr>
          <a:xfrm>
            <a:off x="115461" y="3468582"/>
            <a:ext cx="740568" cy="350035"/>
          </a:xfrm>
          <a:prstGeom prst="rect">
            <a:avLst/>
          </a:prstGeom>
          <a:noFill/>
        </p:spPr>
        <p:txBody>
          <a:bodyPr wrap="square" rtlCol="0">
            <a:spAutoFit/>
          </a:bodyPr>
          <a:lstStyle/>
          <a:p>
            <a:pPr algn="ctr"/>
            <a:r>
              <a:rPr lang="en-US" dirty="0"/>
              <a:t>9</a:t>
            </a:r>
          </a:p>
        </p:txBody>
      </p:sp>
      <p:sp>
        <p:nvSpPr>
          <p:cNvPr id="225" name="TextBox 224"/>
          <p:cNvSpPr txBox="1"/>
          <p:nvPr/>
        </p:nvSpPr>
        <p:spPr>
          <a:xfrm>
            <a:off x="919505" y="3464601"/>
            <a:ext cx="1142588" cy="350035"/>
          </a:xfrm>
          <a:prstGeom prst="rect">
            <a:avLst/>
          </a:prstGeom>
          <a:noFill/>
        </p:spPr>
        <p:txBody>
          <a:bodyPr wrap="square" rtlCol="0">
            <a:spAutoFit/>
          </a:bodyPr>
          <a:lstStyle/>
          <a:p>
            <a:pPr algn="ctr"/>
            <a:r>
              <a:rPr lang="en-US" dirty="0" smtClean="0"/>
              <a:t>10</a:t>
            </a:r>
            <a:endParaRPr lang="en-US" dirty="0"/>
          </a:p>
        </p:txBody>
      </p:sp>
      <p:sp>
        <p:nvSpPr>
          <p:cNvPr id="226" name="TextBox 225"/>
          <p:cNvSpPr txBox="1"/>
          <p:nvPr/>
        </p:nvSpPr>
        <p:spPr>
          <a:xfrm>
            <a:off x="2125570" y="3472779"/>
            <a:ext cx="1142588" cy="350035"/>
          </a:xfrm>
          <a:prstGeom prst="rect">
            <a:avLst/>
          </a:prstGeom>
          <a:noFill/>
        </p:spPr>
        <p:txBody>
          <a:bodyPr wrap="square" rtlCol="0">
            <a:spAutoFit/>
          </a:bodyPr>
          <a:lstStyle/>
          <a:p>
            <a:pPr algn="ctr"/>
            <a:r>
              <a:rPr lang="en-US" dirty="0" smtClean="0"/>
              <a:t>2</a:t>
            </a:r>
            <a:endParaRPr lang="en-US" dirty="0"/>
          </a:p>
        </p:txBody>
      </p:sp>
      <p:sp>
        <p:nvSpPr>
          <p:cNvPr id="227" name="TextBox 226"/>
          <p:cNvSpPr txBox="1"/>
          <p:nvPr/>
        </p:nvSpPr>
        <p:spPr>
          <a:xfrm>
            <a:off x="115461" y="3786835"/>
            <a:ext cx="740568" cy="350035"/>
          </a:xfrm>
          <a:prstGeom prst="rect">
            <a:avLst/>
          </a:prstGeom>
          <a:noFill/>
        </p:spPr>
        <p:txBody>
          <a:bodyPr wrap="square" rtlCol="0">
            <a:spAutoFit/>
          </a:bodyPr>
          <a:lstStyle/>
          <a:p>
            <a:pPr algn="ctr"/>
            <a:r>
              <a:rPr lang="en-US" dirty="0" smtClean="0"/>
              <a:t>10</a:t>
            </a:r>
            <a:endParaRPr lang="en-US" dirty="0"/>
          </a:p>
        </p:txBody>
      </p:sp>
      <p:sp>
        <p:nvSpPr>
          <p:cNvPr id="228" name="TextBox 227"/>
          <p:cNvSpPr txBox="1"/>
          <p:nvPr/>
        </p:nvSpPr>
        <p:spPr>
          <a:xfrm>
            <a:off x="919505" y="3782854"/>
            <a:ext cx="1142588" cy="350035"/>
          </a:xfrm>
          <a:prstGeom prst="rect">
            <a:avLst/>
          </a:prstGeom>
          <a:noFill/>
        </p:spPr>
        <p:txBody>
          <a:bodyPr wrap="square" rtlCol="0">
            <a:spAutoFit/>
          </a:bodyPr>
          <a:lstStyle/>
          <a:p>
            <a:pPr algn="ctr"/>
            <a:r>
              <a:rPr lang="en-US" dirty="0" smtClean="0"/>
              <a:t>10</a:t>
            </a:r>
            <a:endParaRPr lang="en-US" dirty="0"/>
          </a:p>
        </p:txBody>
      </p:sp>
      <p:sp>
        <p:nvSpPr>
          <p:cNvPr id="229" name="TextBox 228"/>
          <p:cNvSpPr txBox="1"/>
          <p:nvPr/>
        </p:nvSpPr>
        <p:spPr>
          <a:xfrm>
            <a:off x="2125570" y="3791032"/>
            <a:ext cx="1142588" cy="350035"/>
          </a:xfrm>
          <a:prstGeom prst="rect">
            <a:avLst/>
          </a:prstGeom>
          <a:noFill/>
        </p:spPr>
        <p:txBody>
          <a:bodyPr wrap="square" rtlCol="0">
            <a:spAutoFit/>
          </a:bodyPr>
          <a:lstStyle/>
          <a:p>
            <a:pPr algn="ctr"/>
            <a:r>
              <a:rPr lang="en-US" dirty="0" smtClean="0"/>
              <a:t>2</a:t>
            </a:r>
            <a:endParaRPr lang="en-US" dirty="0"/>
          </a:p>
        </p:txBody>
      </p:sp>
      <p:sp>
        <p:nvSpPr>
          <p:cNvPr id="230" name="TextBox 229"/>
          <p:cNvSpPr txBox="1"/>
          <p:nvPr/>
        </p:nvSpPr>
        <p:spPr>
          <a:xfrm>
            <a:off x="115461" y="4116212"/>
            <a:ext cx="740568" cy="350035"/>
          </a:xfrm>
          <a:prstGeom prst="rect">
            <a:avLst/>
          </a:prstGeom>
          <a:noFill/>
        </p:spPr>
        <p:txBody>
          <a:bodyPr wrap="square" rtlCol="0">
            <a:spAutoFit/>
          </a:bodyPr>
          <a:lstStyle/>
          <a:p>
            <a:pPr algn="ctr"/>
            <a:r>
              <a:rPr lang="en-US" dirty="0" smtClean="0"/>
              <a:t>11</a:t>
            </a:r>
            <a:endParaRPr lang="en-US" dirty="0"/>
          </a:p>
        </p:txBody>
      </p:sp>
      <p:sp>
        <p:nvSpPr>
          <p:cNvPr id="231" name="TextBox 230"/>
          <p:cNvSpPr txBox="1"/>
          <p:nvPr/>
        </p:nvSpPr>
        <p:spPr>
          <a:xfrm>
            <a:off x="919505" y="4112231"/>
            <a:ext cx="1142588" cy="350035"/>
          </a:xfrm>
          <a:prstGeom prst="rect">
            <a:avLst/>
          </a:prstGeom>
          <a:noFill/>
        </p:spPr>
        <p:txBody>
          <a:bodyPr wrap="square" rtlCol="0">
            <a:spAutoFit/>
          </a:bodyPr>
          <a:lstStyle/>
          <a:p>
            <a:pPr algn="ctr"/>
            <a:r>
              <a:rPr lang="en-US" dirty="0" smtClean="0"/>
              <a:t>10</a:t>
            </a:r>
            <a:endParaRPr lang="en-US" dirty="0"/>
          </a:p>
        </p:txBody>
      </p:sp>
      <p:sp>
        <p:nvSpPr>
          <p:cNvPr id="232" name="TextBox 231"/>
          <p:cNvSpPr txBox="1"/>
          <p:nvPr/>
        </p:nvSpPr>
        <p:spPr>
          <a:xfrm>
            <a:off x="2125570" y="4120408"/>
            <a:ext cx="1142588" cy="350035"/>
          </a:xfrm>
          <a:prstGeom prst="rect">
            <a:avLst/>
          </a:prstGeom>
          <a:noFill/>
        </p:spPr>
        <p:txBody>
          <a:bodyPr wrap="square" rtlCol="0">
            <a:spAutoFit/>
          </a:bodyPr>
          <a:lstStyle/>
          <a:p>
            <a:pPr algn="ctr"/>
            <a:r>
              <a:rPr lang="en-US" dirty="0" smtClean="0"/>
              <a:t>2</a:t>
            </a:r>
            <a:endParaRPr lang="en-US" dirty="0"/>
          </a:p>
        </p:txBody>
      </p:sp>
      <p:sp>
        <p:nvSpPr>
          <p:cNvPr id="233" name="TextBox 232"/>
          <p:cNvSpPr txBox="1"/>
          <p:nvPr/>
        </p:nvSpPr>
        <p:spPr>
          <a:xfrm>
            <a:off x="115461" y="4455395"/>
            <a:ext cx="740568" cy="350035"/>
          </a:xfrm>
          <a:prstGeom prst="rect">
            <a:avLst/>
          </a:prstGeom>
          <a:noFill/>
        </p:spPr>
        <p:txBody>
          <a:bodyPr wrap="square" rtlCol="0">
            <a:spAutoFit/>
          </a:bodyPr>
          <a:lstStyle/>
          <a:p>
            <a:pPr algn="ctr"/>
            <a:r>
              <a:rPr lang="en-US" dirty="0" smtClean="0"/>
              <a:t>12</a:t>
            </a:r>
            <a:endParaRPr lang="en-US" dirty="0"/>
          </a:p>
        </p:txBody>
      </p:sp>
      <p:sp>
        <p:nvSpPr>
          <p:cNvPr id="234" name="TextBox 233"/>
          <p:cNvSpPr txBox="1"/>
          <p:nvPr/>
        </p:nvSpPr>
        <p:spPr>
          <a:xfrm>
            <a:off x="919505" y="4451414"/>
            <a:ext cx="1142588" cy="350035"/>
          </a:xfrm>
          <a:prstGeom prst="rect">
            <a:avLst/>
          </a:prstGeom>
          <a:noFill/>
        </p:spPr>
        <p:txBody>
          <a:bodyPr wrap="square" rtlCol="0">
            <a:spAutoFit/>
          </a:bodyPr>
          <a:lstStyle/>
          <a:p>
            <a:pPr algn="ctr"/>
            <a:r>
              <a:rPr lang="en-US" dirty="0" smtClean="0"/>
              <a:t>10</a:t>
            </a:r>
            <a:endParaRPr lang="en-US" dirty="0"/>
          </a:p>
        </p:txBody>
      </p:sp>
      <p:sp>
        <p:nvSpPr>
          <p:cNvPr id="235" name="TextBox 234"/>
          <p:cNvSpPr txBox="1"/>
          <p:nvPr/>
        </p:nvSpPr>
        <p:spPr>
          <a:xfrm>
            <a:off x="2125570" y="4459591"/>
            <a:ext cx="1142588" cy="350035"/>
          </a:xfrm>
          <a:prstGeom prst="rect">
            <a:avLst/>
          </a:prstGeom>
          <a:noFill/>
        </p:spPr>
        <p:txBody>
          <a:bodyPr wrap="square" rtlCol="0">
            <a:spAutoFit/>
          </a:bodyPr>
          <a:lstStyle/>
          <a:p>
            <a:pPr algn="ctr"/>
            <a:r>
              <a:rPr lang="en-US" dirty="0" smtClean="0"/>
              <a:t>2</a:t>
            </a:r>
            <a:endParaRPr lang="en-US" dirty="0"/>
          </a:p>
        </p:txBody>
      </p:sp>
      <p:sp>
        <p:nvSpPr>
          <p:cNvPr id="236" name="TextBox 235"/>
          <p:cNvSpPr txBox="1"/>
          <p:nvPr/>
        </p:nvSpPr>
        <p:spPr>
          <a:xfrm>
            <a:off x="115461" y="4782756"/>
            <a:ext cx="740568" cy="350035"/>
          </a:xfrm>
          <a:prstGeom prst="rect">
            <a:avLst/>
          </a:prstGeom>
          <a:noFill/>
        </p:spPr>
        <p:txBody>
          <a:bodyPr wrap="square" rtlCol="0">
            <a:spAutoFit/>
          </a:bodyPr>
          <a:lstStyle/>
          <a:p>
            <a:pPr algn="ctr"/>
            <a:r>
              <a:rPr lang="en-US" dirty="0" smtClean="0"/>
              <a:t>13</a:t>
            </a:r>
            <a:endParaRPr lang="en-US" dirty="0"/>
          </a:p>
        </p:txBody>
      </p:sp>
      <p:sp>
        <p:nvSpPr>
          <p:cNvPr id="237" name="TextBox 236"/>
          <p:cNvSpPr txBox="1"/>
          <p:nvPr/>
        </p:nvSpPr>
        <p:spPr>
          <a:xfrm>
            <a:off x="919505" y="4778775"/>
            <a:ext cx="1142588" cy="350035"/>
          </a:xfrm>
          <a:prstGeom prst="rect">
            <a:avLst/>
          </a:prstGeom>
          <a:noFill/>
        </p:spPr>
        <p:txBody>
          <a:bodyPr wrap="square" rtlCol="0">
            <a:spAutoFit/>
          </a:bodyPr>
          <a:lstStyle/>
          <a:p>
            <a:pPr algn="ctr"/>
            <a:r>
              <a:rPr lang="en-US" dirty="0" smtClean="0"/>
              <a:t>10</a:t>
            </a:r>
            <a:endParaRPr lang="en-US" dirty="0"/>
          </a:p>
        </p:txBody>
      </p:sp>
      <p:sp>
        <p:nvSpPr>
          <p:cNvPr id="238" name="TextBox 237"/>
          <p:cNvSpPr txBox="1"/>
          <p:nvPr/>
        </p:nvSpPr>
        <p:spPr>
          <a:xfrm>
            <a:off x="2125570" y="4786952"/>
            <a:ext cx="1142588" cy="350035"/>
          </a:xfrm>
          <a:prstGeom prst="rect">
            <a:avLst/>
          </a:prstGeom>
          <a:noFill/>
        </p:spPr>
        <p:txBody>
          <a:bodyPr wrap="square" rtlCol="0">
            <a:spAutoFit/>
          </a:bodyPr>
          <a:lstStyle/>
          <a:p>
            <a:pPr algn="ctr"/>
            <a:r>
              <a:rPr lang="en-US" dirty="0" smtClean="0"/>
              <a:t>2</a:t>
            </a:r>
            <a:endParaRPr lang="en-US" dirty="0"/>
          </a:p>
        </p:txBody>
      </p:sp>
      <p:sp>
        <p:nvSpPr>
          <p:cNvPr id="239" name="TextBox 238"/>
          <p:cNvSpPr txBox="1"/>
          <p:nvPr/>
        </p:nvSpPr>
        <p:spPr>
          <a:xfrm>
            <a:off x="115461" y="5101464"/>
            <a:ext cx="740568" cy="350035"/>
          </a:xfrm>
          <a:prstGeom prst="rect">
            <a:avLst/>
          </a:prstGeom>
          <a:noFill/>
        </p:spPr>
        <p:txBody>
          <a:bodyPr wrap="square" rtlCol="0">
            <a:spAutoFit/>
          </a:bodyPr>
          <a:lstStyle/>
          <a:p>
            <a:pPr algn="ctr"/>
            <a:r>
              <a:rPr lang="en-US" dirty="0" smtClean="0"/>
              <a:t>14</a:t>
            </a:r>
            <a:endParaRPr lang="en-US" dirty="0"/>
          </a:p>
        </p:txBody>
      </p:sp>
      <p:sp>
        <p:nvSpPr>
          <p:cNvPr id="240" name="TextBox 239"/>
          <p:cNvSpPr txBox="1"/>
          <p:nvPr/>
        </p:nvSpPr>
        <p:spPr>
          <a:xfrm>
            <a:off x="919505" y="5097484"/>
            <a:ext cx="1142588" cy="350035"/>
          </a:xfrm>
          <a:prstGeom prst="rect">
            <a:avLst/>
          </a:prstGeom>
          <a:noFill/>
        </p:spPr>
        <p:txBody>
          <a:bodyPr wrap="square" rtlCol="0">
            <a:spAutoFit/>
          </a:bodyPr>
          <a:lstStyle/>
          <a:p>
            <a:pPr algn="ctr"/>
            <a:r>
              <a:rPr lang="en-US" dirty="0" smtClean="0"/>
              <a:t>10</a:t>
            </a:r>
            <a:endParaRPr lang="en-US" dirty="0"/>
          </a:p>
        </p:txBody>
      </p:sp>
      <p:sp>
        <p:nvSpPr>
          <p:cNvPr id="241" name="TextBox 240"/>
          <p:cNvSpPr txBox="1"/>
          <p:nvPr/>
        </p:nvSpPr>
        <p:spPr>
          <a:xfrm>
            <a:off x="2125570" y="5105661"/>
            <a:ext cx="1142588" cy="350035"/>
          </a:xfrm>
          <a:prstGeom prst="rect">
            <a:avLst/>
          </a:prstGeom>
          <a:noFill/>
        </p:spPr>
        <p:txBody>
          <a:bodyPr wrap="square" rtlCol="0">
            <a:spAutoFit/>
          </a:bodyPr>
          <a:lstStyle/>
          <a:p>
            <a:pPr algn="ctr"/>
            <a:r>
              <a:rPr lang="en-US" dirty="0" smtClean="0"/>
              <a:t>2</a:t>
            </a:r>
            <a:endParaRPr lang="en-US" dirty="0"/>
          </a:p>
        </p:txBody>
      </p:sp>
      <p:sp>
        <p:nvSpPr>
          <p:cNvPr id="242" name="TextBox 241"/>
          <p:cNvSpPr txBox="1"/>
          <p:nvPr/>
        </p:nvSpPr>
        <p:spPr>
          <a:xfrm>
            <a:off x="115461" y="5451499"/>
            <a:ext cx="740568" cy="350035"/>
          </a:xfrm>
          <a:prstGeom prst="rect">
            <a:avLst/>
          </a:prstGeom>
          <a:noFill/>
        </p:spPr>
        <p:txBody>
          <a:bodyPr wrap="square" rtlCol="0">
            <a:spAutoFit/>
          </a:bodyPr>
          <a:lstStyle/>
          <a:p>
            <a:pPr algn="ctr"/>
            <a:r>
              <a:rPr lang="en-US" dirty="0" smtClean="0"/>
              <a:t>15</a:t>
            </a:r>
            <a:endParaRPr lang="en-US" dirty="0"/>
          </a:p>
        </p:txBody>
      </p:sp>
      <p:sp>
        <p:nvSpPr>
          <p:cNvPr id="243" name="TextBox 242"/>
          <p:cNvSpPr txBox="1"/>
          <p:nvPr/>
        </p:nvSpPr>
        <p:spPr>
          <a:xfrm>
            <a:off x="919505" y="5447519"/>
            <a:ext cx="1142588" cy="350035"/>
          </a:xfrm>
          <a:prstGeom prst="rect">
            <a:avLst/>
          </a:prstGeom>
          <a:noFill/>
        </p:spPr>
        <p:txBody>
          <a:bodyPr wrap="square" rtlCol="0">
            <a:spAutoFit/>
          </a:bodyPr>
          <a:lstStyle/>
          <a:p>
            <a:pPr algn="ctr"/>
            <a:r>
              <a:rPr lang="en-US" dirty="0" smtClean="0"/>
              <a:t>10</a:t>
            </a:r>
            <a:endParaRPr lang="en-US" dirty="0"/>
          </a:p>
        </p:txBody>
      </p:sp>
      <p:sp>
        <p:nvSpPr>
          <p:cNvPr id="244" name="TextBox 243"/>
          <p:cNvSpPr txBox="1"/>
          <p:nvPr/>
        </p:nvSpPr>
        <p:spPr>
          <a:xfrm>
            <a:off x="2125570" y="5455696"/>
            <a:ext cx="1142588" cy="350035"/>
          </a:xfrm>
          <a:prstGeom prst="rect">
            <a:avLst/>
          </a:prstGeom>
          <a:noFill/>
        </p:spPr>
        <p:txBody>
          <a:bodyPr wrap="square" rtlCol="0">
            <a:spAutoFit/>
          </a:bodyPr>
          <a:lstStyle/>
          <a:p>
            <a:pPr algn="ctr"/>
            <a:r>
              <a:rPr lang="en-US" dirty="0" smtClean="0"/>
              <a:t>2</a:t>
            </a:r>
            <a:endParaRPr lang="en-US" dirty="0"/>
          </a:p>
        </p:txBody>
      </p:sp>
      <p:sp>
        <p:nvSpPr>
          <p:cNvPr id="245" name="TextBox 244"/>
          <p:cNvSpPr txBox="1"/>
          <p:nvPr/>
        </p:nvSpPr>
        <p:spPr>
          <a:xfrm>
            <a:off x="115463" y="5779131"/>
            <a:ext cx="740568" cy="350035"/>
          </a:xfrm>
          <a:prstGeom prst="rect">
            <a:avLst/>
          </a:prstGeom>
          <a:noFill/>
        </p:spPr>
        <p:txBody>
          <a:bodyPr wrap="square" rtlCol="0">
            <a:spAutoFit/>
          </a:bodyPr>
          <a:lstStyle/>
          <a:p>
            <a:pPr algn="ctr"/>
            <a:r>
              <a:rPr lang="en-US" dirty="0" smtClean="0"/>
              <a:t>16</a:t>
            </a:r>
            <a:endParaRPr lang="en-US" dirty="0"/>
          </a:p>
        </p:txBody>
      </p:sp>
      <p:sp>
        <p:nvSpPr>
          <p:cNvPr id="246" name="TextBox 245"/>
          <p:cNvSpPr txBox="1"/>
          <p:nvPr/>
        </p:nvSpPr>
        <p:spPr>
          <a:xfrm>
            <a:off x="919507" y="5775151"/>
            <a:ext cx="1142588" cy="350035"/>
          </a:xfrm>
          <a:prstGeom prst="rect">
            <a:avLst/>
          </a:prstGeom>
          <a:noFill/>
        </p:spPr>
        <p:txBody>
          <a:bodyPr wrap="square" rtlCol="0">
            <a:spAutoFit/>
          </a:bodyPr>
          <a:lstStyle/>
          <a:p>
            <a:pPr algn="ctr"/>
            <a:r>
              <a:rPr lang="en-US" dirty="0" smtClean="0"/>
              <a:t>10</a:t>
            </a:r>
            <a:endParaRPr lang="en-US" dirty="0"/>
          </a:p>
        </p:txBody>
      </p:sp>
      <p:sp>
        <p:nvSpPr>
          <p:cNvPr id="247" name="TextBox 246"/>
          <p:cNvSpPr txBox="1"/>
          <p:nvPr/>
        </p:nvSpPr>
        <p:spPr>
          <a:xfrm>
            <a:off x="2125572" y="5783328"/>
            <a:ext cx="1142588" cy="350035"/>
          </a:xfrm>
          <a:prstGeom prst="rect">
            <a:avLst/>
          </a:prstGeom>
          <a:noFill/>
        </p:spPr>
        <p:txBody>
          <a:bodyPr wrap="square" rtlCol="0">
            <a:spAutoFit/>
          </a:bodyPr>
          <a:lstStyle/>
          <a:p>
            <a:pPr algn="ctr"/>
            <a:r>
              <a:rPr lang="en-US" dirty="0" smtClean="0"/>
              <a:t>2</a:t>
            </a:r>
            <a:endParaRPr lang="en-US" dirty="0"/>
          </a:p>
        </p:txBody>
      </p:sp>
      <p:sp>
        <p:nvSpPr>
          <p:cNvPr id="248" name="TextBox 247"/>
          <p:cNvSpPr txBox="1"/>
          <p:nvPr/>
        </p:nvSpPr>
        <p:spPr>
          <a:xfrm>
            <a:off x="115461" y="6094605"/>
            <a:ext cx="740568" cy="350035"/>
          </a:xfrm>
          <a:prstGeom prst="rect">
            <a:avLst/>
          </a:prstGeom>
          <a:noFill/>
        </p:spPr>
        <p:txBody>
          <a:bodyPr wrap="square" rtlCol="0">
            <a:spAutoFit/>
          </a:bodyPr>
          <a:lstStyle/>
          <a:p>
            <a:pPr algn="ctr"/>
            <a:r>
              <a:rPr lang="en-US" dirty="0" smtClean="0"/>
              <a:t>17</a:t>
            </a:r>
            <a:endParaRPr lang="en-US" dirty="0"/>
          </a:p>
        </p:txBody>
      </p:sp>
      <p:sp>
        <p:nvSpPr>
          <p:cNvPr id="249" name="TextBox 248"/>
          <p:cNvSpPr txBox="1"/>
          <p:nvPr/>
        </p:nvSpPr>
        <p:spPr>
          <a:xfrm>
            <a:off x="919505" y="6090625"/>
            <a:ext cx="1142588" cy="350035"/>
          </a:xfrm>
          <a:prstGeom prst="rect">
            <a:avLst/>
          </a:prstGeom>
          <a:noFill/>
        </p:spPr>
        <p:txBody>
          <a:bodyPr wrap="square" rtlCol="0">
            <a:spAutoFit/>
          </a:bodyPr>
          <a:lstStyle/>
          <a:p>
            <a:pPr algn="ctr"/>
            <a:r>
              <a:rPr lang="en-US" dirty="0" smtClean="0"/>
              <a:t>10</a:t>
            </a:r>
            <a:endParaRPr lang="en-US" dirty="0"/>
          </a:p>
        </p:txBody>
      </p:sp>
      <p:sp>
        <p:nvSpPr>
          <p:cNvPr id="250" name="TextBox 249"/>
          <p:cNvSpPr txBox="1"/>
          <p:nvPr/>
        </p:nvSpPr>
        <p:spPr>
          <a:xfrm>
            <a:off x="2125570" y="6098802"/>
            <a:ext cx="1142588" cy="350035"/>
          </a:xfrm>
          <a:prstGeom prst="rect">
            <a:avLst/>
          </a:prstGeom>
          <a:noFill/>
        </p:spPr>
        <p:txBody>
          <a:bodyPr wrap="square" rtlCol="0">
            <a:spAutoFit/>
          </a:bodyPr>
          <a:lstStyle/>
          <a:p>
            <a:pPr algn="ctr"/>
            <a:r>
              <a:rPr lang="en-US" dirty="0" smtClean="0"/>
              <a:t>2</a:t>
            </a:r>
            <a:endParaRPr lang="en-US" dirty="0"/>
          </a:p>
        </p:txBody>
      </p:sp>
      <p:grpSp>
        <p:nvGrpSpPr>
          <p:cNvPr id="312" name="Group 311"/>
          <p:cNvGrpSpPr/>
          <p:nvPr/>
        </p:nvGrpSpPr>
        <p:grpSpPr>
          <a:xfrm>
            <a:off x="115461" y="6472600"/>
            <a:ext cx="8929112" cy="282929"/>
            <a:chOff x="102633" y="102621"/>
            <a:chExt cx="5413912" cy="320693"/>
          </a:xfrm>
          <a:solidFill>
            <a:srgbClr val="FFFFFF"/>
          </a:solidFill>
        </p:grpSpPr>
        <p:sp>
          <p:nvSpPr>
            <p:cNvPr id="313" name="Rectangle 312"/>
            <p:cNvSpPr/>
            <p:nvPr/>
          </p:nvSpPr>
          <p:spPr>
            <a:xfrm>
              <a:off x="102633" y="102621"/>
              <a:ext cx="449022" cy="320693"/>
            </a:xfrm>
            <a:prstGeom prst="rect">
              <a:avLst/>
            </a:prstGeom>
            <a:grpFill/>
            <a:ln>
              <a:solidFill>
                <a:srgbClr val="00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314" name="Rectangle 313"/>
            <p:cNvSpPr/>
            <p:nvPr/>
          </p:nvSpPr>
          <p:spPr>
            <a:xfrm>
              <a:off x="590142" y="102621"/>
              <a:ext cx="692776" cy="320693"/>
            </a:xfrm>
            <a:prstGeom prst="rect">
              <a:avLst/>
            </a:prstGeom>
            <a:grpFill/>
            <a:ln>
              <a:solidFill>
                <a:srgbClr val="00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315" name="Rectangle 314"/>
            <p:cNvSpPr/>
            <p:nvPr/>
          </p:nvSpPr>
          <p:spPr>
            <a:xfrm>
              <a:off x="1321405" y="102621"/>
              <a:ext cx="692776" cy="320693"/>
            </a:xfrm>
            <a:prstGeom prst="rect">
              <a:avLst/>
            </a:prstGeom>
            <a:grpFill/>
            <a:ln>
              <a:solidFill>
                <a:srgbClr val="00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316" name="Rectangle 315"/>
            <p:cNvSpPr/>
            <p:nvPr/>
          </p:nvSpPr>
          <p:spPr>
            <a:xfrm>
              <a:off x="2039839" y="102621"/>
              <a:ext cx="692776" cy="320693"/>
            </a:xfrm>
            <a:prstGeom prst="rect">
              <a:avLst/>
            </a:prstGeom>
            <a:grpFill/>
            <a:ln>
              <a:solidFill>
                <a:srgbClr val="00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317" name="Rectangle 316"/>
            <p:cNvSpPr/>
            <p:nvPr/>
          </p:nvSpPr>
          <p:spPr>
            <a:xfrm>
              <a:off x="2886563" y="102621"/>
              <a:ext cx="449022" cy="320693"/>
            </a:xfrm>
            <a:prstGeom prst="rect">
              <a:avLst/>
            </a:prstGeom>
            <a:grpFill/>
            <a:ln>
              <a:solidFill>
                <a:srgbClr val="00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318" name="Rectangle 317"/>
            <p:cNvSpPr/>
            <p:nvPr/>
          </p:nvSpPr>
          <p:spPr>
            <a:xfrm>
              <a:off x="3374072" y="102621"/>
              <a:ext cx="692776" cy="320693"/>
            </a:xfrm>
            <a:prstGeom prst="rect">
              <a:avLst/>
            </a:prstGeom>
            <a:grpFill/>
            <a:ln>
              <a:solidFill>
                <a:srgbClr val="00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319" name="Rectangle 318"/>
            <p:cNvSpPr/>
            <p:nvPr/>
          </p:nvSpPr>
          <p:spPr>
            <a:xfrm>
              <a:off x="4105335" y="102621"/>
              <a:ext cx="692776" cy="320693"/>
            </a:xfrm>
            <a:prstGeom prst="rect">
              <a:avLst/>
            </a:prstGeom>
            <a:grpFill/>
            <a:ln>
              <a:solidFill>
                <a:srgbClr val="00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320" name="Rectangle 319"/>
            <p:cNvSpPr/>
            <p:nvPr/>
          </p:nvSpPr>
          <p:spPr>
            <a:xfrm>
              <a:off x="4823769" y="102621"/>
              <a:ext cx="692776" cy="320693"/>
            </a:xfrm>
            <a:prstGeom prst="rect">
              <a:avLst/>
            </a:prstGeom>
            <a:grpFill/>
            <a:ln>
              <a:solidFill>
                <a:srgbClr val="00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grpSp>
      <p:sp>
        <p:nvSpPr>
          <p:cNvPr id="321" name="TextBox 320"/>
          <p:cNvSpPr txBox="1"/>
          <p:nvPr/>
        </p:nvSpPr>
        <p:spPr>
          <a:xfrm>
            <a:off x="115460" y="6430288"/>
            <a:ext cx="740568" cy="369332"/>
          </a:xfrm>
          <a:prstGeom prst="rect">
            <a:avLst/>
          </a:prstGeom>
          <a:noFill/>
        </p:spPr>
        <p:txBody>
          <a:bodyPr wrap="square" rtlCol="0">
            <a:spAutoFit/>
          </a:bodyPr>
          <a:lstStyle/>
          <a:p>
            <a:pPr algn="ctr"/>
            <a:r>
              <a:rPr lang="en-US" dirty="0" smtClean="0"/>
              <a:t>18</a:t>
            </a:r>
            <a:endParaRPr lang="en-US" dirty="0"/>
          </a:p>
        </p:txBody>
      </p:sp>
      <p:sp>
        <p:nvSpPr>
          <p:cNvPr id="322" name="TextBox 321"/>
          <p:cNvSpPr txBox="1"/>
          <p:nvPr/>
        </p:nvSpPr>
        <p:spPr>
          <a:xfrm>
            <a:off x="919504" y="6426308"/>
            <a:ext cx="1142588" cy="350035"/>
          </a:xfrm>
          <a:prstGeom prst="rect">
            <a:avLst/>
          </a:prstGeom>
          <a:noFill/>
        </p:spPr>
        <p:txBody>
          <a:bodyPr wrap="square" rtlCol="0">
            <a:spAutoFit/>
          </a:bodyPr>
          <a:lstStyle/>
          <a:p>
            <a:pPr algn="ctr"/>
            <a:r>
              <a:rPr lang="en-US" dirty="0" smtClean="0"/>
              <a:t>10</a:t>
            </a:r>
            <a:endParaRPr lang="en-US" dirty="0"/>
          </a:p>
        </p:txBody>
      </p:sp>
      <p:sp>
        <p:nvSpPr>
          <p:cNvPr id="323" name="TextBox 322"/>
          <p:cNvSpPr txBox="1"/>
          <p:nvPr/>
        </p:nvSpPr>
        <p:spPr>
          <a:xfrm>
            <a:off x="2125569" y="6434485"/>
            <a:ext cx="1142588" cy="350035"/>
          </a:xfrm>
          <a:prstGeom prst="rect">
            <a:avLst/>
          </a:prstGeom>
          <a:noFill/>
        </p:spPr>
        <p:txBody>
          <a:bodyPr wrap="square" rtlCol="0">
            <a:spAutoFit/>
          </a:bodyPr>
          <a:lstStyle/>
          <a:p>
            <a:pPr algn="ctr"/>
            <a:r>
              <a:rPr lang="en-US" dirty="0" smtClean="0"/>
              <a:t>2</a:t>
            </a:r>
            <a:endParaRPr lang="en-US" dirty="0"/>
          </a:p>
        </p:txBody>
      </p:sp>
      <p:sp>
        <p:nvSpPr>
          <p:cNvPr id="327" name="TextBox 326"/>
          <p:cNvSpPr txBox="1"/>
          <p:nvPr/>
        </p:nvSpPr>
        <p:spPr>
          <a:xfrm>
            <a:off x="3310476" y="797275"/>
            <a:ext cx="1142588" cy="369332"/>
          </a:xfrm>
          <a:prstGeom prst="rect">
            <a:avLst/>
          </a:prstGeom>
          <a:noFill/>
        </p:spPr>
        <p:txBody>
          <a:bodyPr wrap="square" rtlCol="0">
            <a:spAutoFit/>
          </a:bodyPr>
          <a:lstStyle/>
          <a:p>
            <a:pPr algn="ctr"/>
            <a:r>
              <a:rPr lang="en-US" dirty="0" smtClean="0"/>
              <a:t>292</a:t>
            </a:r>
            <a:endParaRPr lang="en-US" dirty="0"/>
          </a:p>
        </p:txBody>
      </p:sp>
      <p:sp>
        <p:nvSpPr>
          <p:cNvPr id="328" name="TextBox 327"/>
          <p:cNvSpPr txBox="1"/>
          <p:nvPr/>
        </p:nvSpPr>
        <p:spPr>
          <a:xfrm>
            <a:off x="3310478" y="1129720"/>
            <a:ext cx="1142588" cy="369332"/>
          </a:xfrm>
          <a:prstGeom prst="rect">
            <a:avLst/>
          </a:prstGeom>
          <a:noFill/>
        </p:spPr>
        <p:txBody>
          <a:bodyPr wrap="square" rtlCol="0">
            <a:spAutoFit/>
          </a:bodyPr>
          <a:lstStyle/>
          <a:p>
            <a:pPr algn="ctr"/>
            <a:r>
              <a:rPr lang="en-US" dirty="0" smtClean="0"/>
              <a:t>284</a:t>
            </a:r>
            <a:endParaRPr lang="en-US" dirty="0"/>
          </a:p>
        </p:txBody>
      </p:sp>
      <p:sp>
        <p:nvSpPr>
          <p:cNvPr id="329" name="TextBox 328"/>
          <p:cNvSpPr txBox="1"/>
          <p:nvPr/>
        </p:nvSpPr>
        <p:spPr>
          <a:xfrm>
            <a:off x="3310478" y="1462813"/>
            <a:ext cx="1142588" cy="369332"/>
          </a:xfrm>
          <a:prstGeom prst="rect">
            <a:avLst/>
          </a:prstGeom>
          <a:noFill/>
        </p:spPr>
        <p:txBody>
          <a:bodyPr wrap="square" rtlCol="0">
            <a:spAutoFit/>
          </a:bodyPr>
          <a:lstStyle/>
          <a:p>
            <a:pPr algn="ctr"/>
            <a:r>
              <a:rPr lang="en-US" dirty="0" smtClean="0"/>
              <a:t>276</a:t>
            </a:r>
            <a:endParaRPr lang="en-US" dirty="0"/>
          </a:p>
        </p:txBody>
      </p:sp>
      <p:sp>
        <p:nvSpPr>
          <p:cNvPr id="330" name="TextBox 329"/>
          <p:cNvSpPr txBox="1"/>
          <p:nvPr/>
        </p:nvSpPr>
        <p:spPr>
          <a:xfrm>
            <a:off x="3310476" y="1795501"/>
            <a:ext cx="1142588" cy="369332"/>
          </a:xfrm>
          <a:prstGeom prst="rect">
            <a:avLst/>
          </a:prstGeom>
          <a:noFill/>
        </p:spPr>
        <p:txBody>
          <a:bodyPr wrap="square" rtlCol="0">
            <a:spAutoFit/>
          </a:bodyPr>
          <a:lstStyle/>
          <a:p>
            <a:pPr algn="ctr"/>
            <a:r>
              <a:rPr lang="en-US" dirty="0" smtClean="0"/>
              <a:t>268</a:t>
            </a:r>
            <a:endParaRPr lang="en-US" dirty="0"/>
          </a:p>
        </p:txBody>
      </p:sp>
      <p:sp>
        <p:nvSpPr>
          <p:cNvPr id="331" name="TextBox 330"/>
          <p:cNvSpPr txBox="1"/>
          <p:nvPr/>
        </p:nvSpPr>
        <p:spPr>
          <a:xfrm>
            <a:off x="3310476" y="2115216"/>
            <a:ext cx="1142588" cy="369332"/>
          </a:xfrm>
          <a:prstGeom prst="rect">
            <a:avLst/>
          </a:prstGeom>
          <a:noFill/>
        </p:spPr>
        <p:txBody>
          <a:bodyPr wrap="square" rtlCol="0">
            <a:spAutoFit/>
          </a:bodyPr>
          <a:lstStyle/>
          <a:p>
            <a:pPr algn="ctr"/>
            <a:r>
              <a:rPr lang="en-US" dirty="0" smtClean="0"/>
              <a:t>260</a:t>
            </a:r>
            <a:endParaRPr lang="en-US" dirty="0"/>
          </a:p>
        </p:txBody>
      </p:sp>
      <p:sp>
        <p:nvSpPr>
          <p:cNvPr id="332" name="TextBox 331"/>
          <p:cNvSpPr txBox="1"/>
          <p:nvPr/>
        </p:nvSpPr>
        <p:spPr>
          <a:xfrm>
            <a:off x="3310478" y="2448105"/>
            <a:ext cx="1142588" cy="369332"/>
          </a:xfrm>
          <a:prstGeom prst="rect">
            <a:avLst/>
          </a:prstGeom>
          <a:noFill/>
        </p:spPr>
        <p:txBody>
          <a:bodyPr wrap="square" rtlCol="0">
            <a:spAutoFit/>
          </a:bodyPr>
          <a:lstStyle/>
          <a:p>
            <a:pPr algn="ctr"/>
            <a:r>
              <a:rPr lang="en-US" dirty="0" smtClean="0"/>
              <a:t>252</a:t>
            </a:r>
            <a:endParaRPr lang="en-US" dirty="0"/>
          </a:p>
        </p:txBody>
      </p:sp>
      <p:sp>
        <p:nvSpPr>
          <p:cNvPr id="333" name="TextBox 332"/>
          <p:cNvSpPr txBox="1"/>
          <p:nvPr/>
        </p:nvSpPr>
        <p:spPr>
          <a:xfrm>
            <a:off x="3310476" y="2791088"/>
            <a:ext cx="1142588" cy="369332"/>
          </a:xfrm>
          <a:prstGeom prst="rect">
            <a:avLst/>
          </a:prstGeom>
          <a:noFill/>
        </p:spPr>
        <p:txBody>
          <a:bodyPr wrap="square" rtlCol="0">
            <a:spAutoFit/>
          </a:bodyPr>
          <a:lstStyle/>
          <a:p>
            <a:pPr algn="ctr"/>
            <a:r>
              <a:rPr lang="en-US" dirty="0" smtClean="0"/>
              <a:t>244</a:t>
            </a:r>
            <a:endParaRPr lang="en-US" dirty="0"/>
          </a:p>
        </p:txBody>
      </p:sp>
      <p:sp>
        <p:nvSpPr>
          <p:cNvPr id="334" name="TextBox 333"/>
          <p:cNvSpPr txBox="1"/>
          <p:nvPr/>
        </p:nvSpPr>
        <p:spPr>
          <a:xfrm>
            <a:off x="3310478" y="3110293"/>
            <a:ext cx="1142588" cy="369332"/>
          </a:xfrm>
          <a:prstGeom prst="rect">
            <a:avLst/>
          </a:prstGeom>
          <a:noFill/>
        </p:spPr>
        <p:txBody>
          <a:bodyPr wrap="square" rtlCol="0">
            <a:spAutoFit/>
          </a:bodyPr>
          <a:lstStyle/>
          <a:p>
            <a:pPr algn="ctr"/>
            <a:r>
              <a:rPr lang="en-US" dirty="0" smtClean="0"/>
              <a:t>236</a:t>
            </a:r>
            <a:endParaRPr lang="en-US" dirty="0"/>
          </a:p>
        </p:txBody>
      </p:sp>
      <p:sp>
        <p:nvSpPr>
          <p:cNvPr id="335" name="TextBox 334"/>
          <p:cNvSpPr txBox="1"/>
          <p:nvPr/>
        </p:nvSpPr>
        <p:spPr>
          <a:xfrm>
            <a:off x="3310478" y="3454655"/>
            <a:ext cx="1142588" cy="369332"/>
          </a:xfrm>
          <a:prstGeom prst="rect">
            <a:avLst/>
          </a:prstGeom>
          <a:noFill/>
        </p:spPr>
        <p:txBody>
          <a:bodyPr wrap="square" rtlCol="0">
            <a:spAutoFit/>
          </a:bodyPr>
          <a:lstStyle/>
          <a:p>
            <a:pPr algn="ctr"/>
            <a:r>
              <a:rPr lang="en-US" dirty="0" smtClean="0"/>
              <a:t>228</a:t>
            </a:r>
            <a:endParaRPr lang="en-US" dirty="0"/>
          </a:p>
        </p:txBody>
      </p:sp>
      <p:sp>
        <p:nvSpPr>
          <p:cNvPr id="336" name="TextBox 335"/>
          <p:cNvSpPr txBox="1"/>
          <p:nvPr/>
        </p:nvSpPr>
        <p:spPr>
          <a:xfrm>
            <a:off x="3310478" y="3774333"/>
            <a:ext cx="1142588" cy="369332"/>
          </a:xfrm>
          <a:prstGeom prst="rect">
            <a:avLst/>
          </a:prstGeom>
          <a:noFill/>
        </p:spPr>
        <p:txBody>
          <a:bodyPr wrap="square" rtlCol="0">
            <a:spAutoFit/>
          </a:bodyPr>
          <a:lstStyle/>
          <a:p>
            <a:pPr algn="ctr"/>
            <a:r>
              <a:rPr lang="en-US" dirty="0" smtClean="0"/>
              <a:t>220</a:t>
            </a:r>
            <a:endParaRPr lang="en-US" dirty="0"/>
          </a:p>
        </p:txBody>
      </p:sp>
      <p:sp>
        <p:nvSpPr>
          <p:cNvPr id="337" name="TextBox 336"/>
          <p:cNvSpPr txBox="1"/>
          <p:nvPr/>
        </p:nvSpPr>
        <p:spPr>
          <a:xfrm>
            <a:off x="3310478" y="4118853"/>
            <a:ext cx="1142588" cy="369332"/>
          </a:xfrm>
          <a:prstGeom prst="rect">
            <a:avLst/>
          </a:prstGeom>
          <a:noFill/>
        </p:spPr>
        <p:txBody>
          <a:bodyPr wrap="square" rtlCol="0">
            <a:spAutoFit/>
          </a:bodyPr>
          <a:lstStyle/>
          <a:p>
            <a:pPr algn="ctr"/>
            <a:r>
              <a:rPr lang="en-US" dirty="0" smtClean="0"/>
              <a:t>212</a:t>
            </a:r>
            <a:endParaRPr lang="en-US" dirty="0"/>
          </a:p>
        </p:txBody>
      </p:sp>
      <p:sp>
        <p:nvSpPr>
          <p:cNvPr id="338" name="TextBox 337"/>
          <p:cNvSpPr txBox="1"/>
          <p:nvPr/>
        </p:nvSpPr>
        <p:spPr>
          <a:xfrm>
            <a:off x="3310476" y="4437867"/>
            <a:ext cx="1142588" cy="369332"/>
          </a:xfrm>
          <a:prstGeom prst="rect">
            <a:avLst/>
          </a:prstGeom>
          <a:noFill/>
        </p:spPr>
        <p:txBody>
          <a:bodyPr wrap="square" rtlCol="0">
            <a:spAutoFit/>
          </a:bodyPr>
          <a:lstStyle/>
          <a:p>
            <a:pPr algn="ctr"/>
            <a:r>
              <a:rPr lang="en-US" dirty="0" smtClean="0"/>
              <a:t>204</a:t>
            </a:r>
            <a:endParaRPr lang="en-US" dirty="0"/>
          </a:p>
        </p:txBody>
      </p:sp>
      <p:sp>
        <p:nvSpPr>
          <p:cNvPr id="339" name="TextBox 338"/>
          <p:cNvSpPr txBox="1"/>
          <p:nvPr/>
        </p:nvSpPr>
        <p:spPr>
          <a:xfrm>
            <a:off x="3310478" y="4767684"/>
            <a:ext cx="1142588" cy="369332"/>
          </a:xfrm>
          <a:prstGeom prst="rect">
            <a:avLst/>
          </a:prstGeom>
          <a:noFill/>
        </p:spPr>
        <p:txBody>
          <a:bodyPr wrap="square" rtlCol="0">
            <a:spAutoFit/>
          </a:bodyPr>
          <a:lstStyle/>
          <a:p>
            <a:pPr algn="ctr"/>
            <a:r>
              <a:rPr lang="en-US" dirty="0" smtClean="0"/>
              <a:t>196</a:t>
            </a:r>
            <a:endParaRPr lang="en-US" dirty="0"/>
          </a:p>
        </p:txBody>
      </p:sp>
      <p:sp>
        <p:nvSpPr>
          <p:cNvPr id="340" name="TextBox 339"/>
          <p:cNvSpPr txBox="1"/>
          <p:nvPr/>
        </p:nvSpPr>
        <p:spPr>
          <a:xfrm>
            <a:off x="3310478" y="5099405"/>
            <a:ext cx="1142588" cy="369332"/>
          </a:xfrm>
          <a:prstGeom prst="rect">
            <a:avLst/>
          </a:prstGeom>
          <a:noFill/>
        </p:spPr>
        <p:txBody>
          <a:bodyPr wrap="square" rtlCol="0">
            <a:spAutoFit/>
          </a:bodyPr>
          <a:lstStyle/>
          <a:p>
            <a:pPr algn="ctr"/>
            <a:r>
              <a:rPr lang="en-US" dirty="0" smtClean="0"/>
              <a:t>188</a:t>
            </a:r>
            <a:endParaRPr lang="en-US" dirty="0"/>
          </a:p>
        </p:txBody>
      </p:sp>
      <p:sp>
        <p:nvSpPr>
          <p:cNvPr id="341" name="TextBox 340"/>
          <p:cNvSpPr txBox="1"/>
          <p:nvPr/>
        </p:nvSpPr>
        <p:spPr>
          <a:xfrm>
            <a:off x="3310478" y="5433695"/>
            <a:ext cx="1142588" cy="369332"/>
          </a:xfrm>
          <a:prstGeom prst="rect">
            <a:avLst/>
          </a:prstGeom>
          <a:noFill/>
        </p:spPr>
        <p:txBody>
          <a:bodyPr wrap="square" rtlCol="0">
            <a:spAutoFit/>
          </a:bodyPr>
          <a:lstStyle/>
          <a:p>
            <a:pPr algn="ctr"/>
            <a:r>
              <a:rPr lang="en-US" dirty="0" smtClean="0"/>
              <a:t>180</a:t>
            </a:r>
            <a:endParaRPr lang="en-US" dirty="0"/>
          </a:p>
        </p:txBody>
      </p:sp>
      <p:sp>
        <p:nvSpPr>
          <p:cNvPr id="342" name="TextBox 341"/>
          <p:cNvSpPr txBox="1"/>
          <p:nvPr/>
        </p:nvSpPr>
        <p:spPr>
          <a:xfrm>
            <a:off x="3310478" y="5755854"/>
            <a:ext cx="1142588" cy="369332"/>
          </a:xfrm>
          <a:prstGeom prst="rect">
            <a:avLst/>
          </a:prstGeom>
          <a:noFill/>
        </p:spPr>
        <p:txBody>
          <a:bodyPr wrap="square" rtlCol="0">
            <a:spAutoFit/>
          </a:bodyPr>
          <a:lstStyle/>
          <a:p>
            <a:pPr algn="ctr"/>
            <a:r>
              <a:rPr lang="en-US" dirty="0" smtClean="0"/>
              <a:t>172</a:t>
            </a:r>
            <a:endParaRPr lang="en-US" dirty="0"/>
          </a:p>
        </p:txBody>
      </p:sp>
      <p:sp>
        <p:nvSpPr>
          <p:cNvPr id="343" name="TextBox 342"/>
          <p:cNvSpPr txBox="1"/>
          <p:nvPr/>
        </p:nvSpPr>
        <p:spPr>
          <a:xfrm>
            <a:off x="3310478" y="6089286"/>
            <a:ext cx="1142588" cy="369332"/>
          </a:xfrm>
          <a:prstGeom prst="rect">
            <a:avLst/>
          </a:prstGeom>
          <a:noFill/>
        </p:spPr>
        <p:txBody>
          <a:bodyPr wrap="square" rtlCol="0">
            <a:spAutoFit/>
          </a:bodyPr>
          <a:lstStyle/>
          <a:p>
            <a:pPr algn="ctr"/>
            <a:r>
              <a:rPr lang="en-US" dirty="0" smtClean="0"/>
              <a:t>164</a:t>
            </a:r>
            <a:endParaRPr lang="en-US" dirty="0"/>
          </a:p>
        </p:txBody>
      </p:sp>
      <p:sp>
        <p:nvSpPr>
          <p:cNvPr id="344" name="TextBox 343"/>
          <p:cNvSpPr txBox="1"/>
          <p:nvPr/>
        </p:nvSpPr>
        <p:spPr>
          <a:xfrm>
            <a:off x="3310478" y="6421657"/>
            <a:ext cx="1142588" cy="369332"/>
          </a:xfrm>
          <a:prstGeom prst="rect">
            <a:avLst/>
          </a:prstGeom>
          <a:noFill/>
        </p:spPr>
        <p:txBody>
          <a:bodyPr wrap="square" rtlCol="0">
            <a:spAutoFit/>
          </a:bodyPr>
          <a:lstStyle/>
          <a:p>
            <a:pPr algn="ctr"/>
            <a:r>
              <a:rPr lang="en-US" dirty="0" smtClean="0"/>
              <a:t>156</a:t>
            </a:r>
            <a:endParaRPr lang="en-US" dirty="0"/>
          </a:p>
        </p:txBody>
      </p:sp>
      <p:grpSp>
        <p:nvGrpSpPr>
          <p:cNvPr id="364" name="Group 363"/>
          <p:cNvGrpSpPr/>
          <p:nvPr/>
        </p:nvGrpSpPr>
        <p:grpSpPr>
          <a:xfrm>
            <a:off x="4706966" y="175060"/>
            <a:ext cx="4337603" cy="282929"/>
            <a:chOff x="2886563" y="102621"/>
            <a:chExt cx="2629982" cy="320693"/>
          </a:xfrm>
          <a:solidFill>
            <a:srgbClr val="FFFFFF"/>
          </a:solidFill>
        </p:grpSpPr>
        <p:sp>
          <p:nvSpPr>
            <p:cNvPr id="369" name="Rectangle 368"/>
            <p:cNvSpPr/>
            <p:nvPr/>
          </p:nvSpPr>
          <p:spPr>
            <a:xfrm>
              <a:off x="2886563" y="102621"/>
              <a:ext cx="449022" cy="320693"/>
            </a:xfrm>
            <a:prstGeom prst="rect">
              <a:avLst/>
            </a:prstGeom>
            <a:grpFill/>
            <a:ln>
              <a:solidFill>
                <a:srgbClr val="00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370" name="Rectangle 369"/>
            <p:cNvSpPr/>
            <p:nvPr/>
          </p:nvSpPr>
          <p:spPr>
            <a:xfrm>
              <a:off x="3374072" y="102621"/>
              <a:ext cx="692776" cy="320693"/>
            </a:xfrm>
            <a:prstGeom prst="rect">
              <a:avLst/>
            </a:prstGeom>
            <a:grpFill/>
            <a:ln>
              <a:solidFill>
                <a:srgbClr val="00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371" name="Rectangle 370"/>
            <p:cNvSpPr/>
            <p:nvPr/>
          </p:nvSpPr>
          <p:spPr>
            <a:xfrm>
              <a:off x="4105335" y="102621"/>
              <a:ext cx="692776" cy="320693"/>
            </a:xfrm>
            <a:prstGeom prst="rect">
              <a:avLst/>
            </a:prstGeom>
            <a:grpFill/>
            <a:ln>
              <a:solidFill>
                <a:srgbClr val="00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372" name="Rectangle 371"/>
            <p:cNvSpPr/>
            <p:nvPr/>
          </p:nvSpPr>
          <p:spPr>
            <a:xfrm>
              <a:off x="4823769" y="102621"/>
              <a:ext cx="692776" cy="320693"/>
            </a:xfrm>
            <a:prstGeom prst="rect">
              <a:avLst/>
            </a:prstGeom>
            <a:grpFill/>
            <a:ln>
              <a:solidFill>
                <a:srgbClr val="00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grpSp>
      <p:sp>
        <p:nvSpPr>
          <p:cNvPr id="251" name="TextBox 250"/>
          <p:cNvSpPr txBox="1"/>
          <p:nvPr/>
        </p:nvSpPr>
        <p:spPr>
          <a:xfrm>
            <a:off x="4706969" y="465565"/>
            <a:ext cx="740568" cy="369332"/>
          </a:xfrm>
          <a:prstGeom prst="rect">
            <a:avLst/>
          </a:prstGeom>
          <a:noFill/>
        </p:spPr>
        <p:txBody>
          <a:bodyPr wrap="square" rtlCol="0">
            <a:spAutoFit/>
          </a:bodyPr>
          <a:lstStyle/>
          <a:p>
            <a:pPr algn="ctr"/>
            <a:r>
              <a:rPr lang="en-US" dirty="0" smtClean="0"/>
              <a:t>20</a:t>
            </a:r>
            <a:endParaRPr lang="en-US" dirty="0"/>
          </a:p>
        </p:txBody>
      </p:sp>
      <p:sp>
        <p:nvSpPr>
          <p:cNvPr id="252" name="TextBox 251"/>
          <p:cNvSpPr txBox="1"/>
          <p:nvPr/>
        </p:nvSpPr>
        <p:spPr>
          <a:xfrm>
            <a:off x="5511013" y="474413"/>
            <a:ext cx="1142588" cy="350035"/>
          </a:xfrm>
          <a:prstGeom prst="rect">
            <a:avLst/>
          </a:prstGeom>
          <a:noFill/>
        </p:spPr>
        <p:txBody>
          <a:bodyPr wrap="square" rtlCol="0">
            <a:spAutoFit/>
          </a:bodyPr>
          <a:lstStyle/>
          <a:p>
            <a:pPr algn="ctr"/>
            <a:r>
              <a:rPr lang="en-US" dirty="0" smtClean="0"/>
              <a:t>10</a:t>
            </a:r>
            <a:endParaRPr lang="en-US" dirty="0"/>
          </a:p>
        </p:txBody>
      </p:sp>
      <p:sp>
        <p:nvSpPr>
          <p:cNvPr id="253" name="TextBox 252"/>
          <p:cNvSpPr txBox="1"/>
          <p:nvPr/>
        </p:nvSpPr>
        <p:spPr>
          <a:xfrm>
            <a:off x="6717078" y="456934"/>
            <a:ext cx="1142588" cy="350035"/>
          </a:xfrm>
          <a:prstGeom prst="rect">
            <a:avLst/>
          </a:prstGeom>
          <a:noFill/>
        </p:spPr>
        <p:txBody>
          <a:bodyPr wrap="square" rtlCol="0">
            <a:spAutoFit/>
          </a:bodyPr>
          <a:lstStyle/>
          <a:p>
            <a:pPr algn="ctr"/>
            <a:r>
              <a:rPr lang="en-US" dirty="0" smtClean="0"/>
              <a:t>2</a:t>
            </a:r>
            <a:endParaRPr lang="en-US" dirty="0"/>
          </a:p>
        </p:txBody>
      </p:sp>
      <p:sp>
        <p:nvSpPr>
          <p:cNvPr id="254" name="TextBox 253"/>
          <p:cNvSpPr txBox="1"/>
          <p:nvPr/>
        </p:nvSpPr>
        <p:spPr>
          <a:xfrm>
            <a:off x="4706968" y="780369"/>
            <a:ext cx="740568" cy="369332"/>
          </a:xfrm>
          <a:prstGeom prst="rect">
            <a:avLst/>
          </a:prstGeom>
          <a:noFill/>
        </p:spPr>
        <p:txBody>
          <a:bodyPr wrap="square" rtlCol="0">
            <a:spAutoFit/>
          </a:bodyPr>
          <a:lstStyle/>
          <a:p>
            <a:pPr algn="ctr"/>
            <a:r>
              <a:rPr lang="en-US" dirty="0" smtClean="0"/>
              <a:t>21</a:t>
            </a:r>
            <a:endParaRPr lang="en-US" dirty="0"/>
          </a:p>
        </p:txBody>
      </p:sp>
      <p:sp>
        <p:nvSpPr>
          <p:cNvPr id="255" name="TextBox 254"/>
          <p:cNvSpPr txBox="1"/>
          <p:nvPr/>
        </p:nvSpPr>
        <p:spPr>
          <a:xfrm>
            <a:off x="5511012" y="827701"/>
            <a:ext cx="1142588" cy="350035"/>
          </a:xfrm>
          <a:prstGeom prst="rect">
            <a:avLst/>
          </a:prstGeom>
          <a:noFill/>
        </p:spPr>
        <p:txBody>
          <a:bodyPr wrap="square" rtlCol="0">
            <a:spAutoFit/>
          </a:bodyPr>
          <a:lstStyle/>
          <a:p>
            <a:pPr algn="ctr"/>
            <a:r>
              <a:rPr lang="en-US" dirty="0" smtClean="0"/>
              <a:t>10</a:t>
            </a:r>
            <a:endParaRPr lang="en-US" dirty="0"/>
          </a:p>
        </p:txBody>
      </p:sp>
      <p:sp>
        <p:nvSpPr>
          <p:cNvPr id="256" name="TextBox 255"/>
          <p:cNvSpPr txBox="1"/>
          <p:nvPr/>
        </p:nvSpPr>
        <p:spPr>
          <a:xfrm>
            <a:off x="6717077" y="784566"/>
            <a:ext cx="1142588" cy="350035"/>
          </a:xfrm>
          <a:prstGeom prst="rect">
            <a:avLst/>
          </a:prstGeom>
          <a:noFill/>
        </p:spPr>
        <p:txBody>
          <a:bodyPr wrap="square" rtlCol="0">
            <a:spAutoFit/>
          </a:bodyPr>
          <a:lstStyle/>
          <a:p>
            <a:pPr algn="ctr"/>
            <a:r>
              <a:rPr lang="en-US" dirty="0" smtClean="0"/>
              <a:t>2</a:t>
            </a:r>
            <a:endParaRPr lang="en-US" dirty="0"/>
          </a:p>
        </p:txBody>
      </p:sp>
      <p:sp>
        <p:nvSpPr>
          <p:cNvPr id="257" name="TextBox 256"/>
          <p:cNvSpPr txBox="1"/>
          <p:nvPr/>
        </p:nvSpPr>
        <p:spPr>
          <a:xfrm>
            <a:off x="4706968" y="1117317"/>
            <a:ext cx="740568" cy="369332"/>
          </a:xfrm>
          <a:prstGeom prst="rect">
            <a:avLst/>
          </a:prstGeom>
          <a:noFill/>
        </p:spPr>
        <p:txBody>
          <a:bodyPr wrap="square" rtlCol="0">
            <a:spAutoFit/>
          </a:bodyPr>
          <a:lstStyle/>
          <a:p>
            <a:pPr algn="ctr"/>
            <a:r>
              <a:rPr lang="en-US" dirty="0" smtClean="0"/>
              <a:t>22</a:t>
            </a:r>
            <a:endParaRPr lang="en-US" dirty="0"/>
          </a:p>
        </p:txBody>
      </p:sp>
      <p:sp>
        <p:nvSpPr>
          <p:cNvPr id="258" name="TextBox 257"/>
          <p:cNvSpPr txBox="1"/>
          <p:nvPr/>
        </p:nvSpPr>
        <p:spPr>
          <a:xfrm>
            <a:off x="5511012" y="1113336"/>
            <a:ext cx="1142588" cy="350035"/>
          </a:xfrm>
          <a:prstGeom prst="rect">
            <a:avLst/>
          </a:prstGeom>
          <a:noFill/>
        </p:spPr>
        <p:txBody>
          <a:bodyPr wrap="square" rtlCol="0">
            <a:spAutoFit/>
          </a:bodyPr>
          <a:lstStyle/>
          <a:p>
            <a:pPr algn="ctr"/>
            <a:r>
              <a:rPr lang="en-US" dirty="0" smtClean="0"/>
              <a:t>10</a:t>
            </a:r>
            <a:endParaRPr lang="en-US" dirty="0"/>
          </a:p>
        </p:txBody>
      </p:sp>
      <p:sp>
        <p:nvSpPr>
          <p:cNvPr id="259" name="TextBox 258"/>
          <p:cNvSpPr txBox="1"/>
          <p:nvPr/>
        </p:nvSpPr>
        <p:spPr>
          <a:xfrm>
            <a:off x="6717077" y="1121513"/>
            <a:ext cx="1142588" cy="350035"/>
          </a:xfrm>
          <a:prstGeom prst="rect">
            <a:avLst/>
          </a:prstGeom>
          <a:noFill/>
        </p:spPr>
        <p:txBody>
          <a:bodyPr wrap="square" rtlCol="0">
            <a:spAutoFit/>
          </a:bodyPr>
          <a:lstStyle/>
          <a:p>
            <a:pPr algn="ctr"/>
            <a:r>
              <a:rPr lang="en-US" dirty="0" smtClean="0"/>
              <a:t>2</a:t>
            </a:r>
            <a:endParaRPr lang="en-US" dirty="0"/>
          </a:p>
        </p:txBody>
      </p:sp>
      <p:sp>
        <p:nvSpPr>
          <p:cNvPr id="260" name="TextBox 259"/>
          <p:cNvSpPr txBox="1"/>
          <p:nvPr/>
        </p:nvSpPr>
        <p:spPr>
          <a:xfrm>
            <a:off x="4706968" y="1440922"/>
            <a:ext cx="740568" cy="369332"/>
          </a:xfrm>
          <a:prstGeom prst="rect">
            <a:avLst/>
          </a:prstGeom>
          <a:noFill/>
        </p:spPr>
        <p:txBody>
          <a:bodyPr wrap="square" rtlCol="0">
            <a:spAutoFit/>
          </a:bodyPr>
          <a:lstStyle/>
          <a:p>
            <a:pPr algn="ctr"/>
            <a:r>
              <a:rPr lang="en-US" dirty="0" smtClean="0"/>
              <a:t>23</a:t>
            </a:r>
            <a:endParaRPr lang="en-US" dirty="0"/>
          </a:p>
        </p:txBody>
      </p:sp>
      <p:sp>
        <p:nvSpPr>
          <p:cNvPr id="261" name="TextBox 260"/>
          <p:cNvSpPr txBox="1"/>
          <p:nvPr/>
        </p:nvSpPr>
        <p:spPr>
          <a:xfrm>
            <a:off x="5511012" y="1462598"/>
            <a:ext cx="1142588" cy="350035"/>
          </a:xfrm>
          <a:prstGeom prst="rect">
            <a:avLst/>
          </a:prstGeom>
          <a:noFill/>
        </p:spPr>
        <p:txBody>
          <a:bodyPr wrap="square" rtlCol="0">
            <a:spAutoFit/>
          </a:bodyPr>
          <a:lstStyle/>
          <a:p>
            <a:pPr algn="ctr"/>
            <a:r>
              <a:rPr lang="en-US" dirty="0" smtClean="0"/>
              <a:t>10</a:t>
            </a:r>
            <a:endParaRPr lang="en-US" dirty="0"/>
          </a:p>
        </p:txBody>
      </p:sp>
      <p:sp>
        <p:nvSpPr>
          <p:cNvPr id="262" name="TextBox 261"/>
          <p:cNvSpPr txBox="1"/>
          <p:nvPr/>
        </p:nvSpPr>
        <p:spPr>
          <a:xfrm>
            <a:off x="6717077" y="1470775"/>
            <a:ext cx="1142588" cy="350035"/>
          </a:xfrm>
          <a:prstGeom prst="rect">
            <a:avLst/>
          </a:prstGeom>
          <a:noFill/>
        </p:spPr>
        <p:txBody>
          <a:bodyPr wrap="square" rtlCol="0">
            <a:spAutoFit/>
          </a:bodyPr>
          <a:lstStyle/>
          <a:p>
            <a:pPr algn="ctr"/>
            <a:r>
              <a:rPr lang="en-US" dirty="0" smtClean="0"/>
              <a:t>2</a:t>
            </a:r>
            <a:endParaRPr lang="en-US" dirty="0"/>
          </a:p>
        </p:txBody>
      </p:sp>
      <p:sp>
        <p:nvSpPr>
          <p:cNvPr id="263" name="TextBox 262"/>
          <p:cNvSpPr txBox="1"/>
          <p:nvPr/>
        </p:nvSpPr>
        <p:spPr>
          <a:xfrm>
            <a:off x="4706970" y="1785036"/>
            <a:ext cx="740568" cy="369332"/>
          </a:xfrm>
          <a:prstGeom prst="rect">
            <a:avLst/>
          </a:prstGeom>
          <a:noFill/>
        </p:spPr>
        <p:txBody>
          <a:bodyPr wrap="square" rtlCol="0">
            <a:spAutoFit/>
          </a:bodyPr>
          <a:lstStyle/>
          <a:p>
            <a:pPr algn="ctr"/>
            <a:r>
              <a:rPr lang="en-US" dirty="0" smtClean="0"/>
              <a:t>24</a:t>
            </a:r>
            <a:endParaRPr lang="en-US" dirty="0"/>
          </a:p>
        </p:txBody>
      </p:sp>
      <p:sp>
        <p:nvSpPr>
          <p:cNvPr id="264" name="TextBox 263"/>
          <p:cNvSpPr txBox="1"/>
          <p:nvPr/>
        </p:nvSpPr>
        <p:spPr>
          <a:xfrm>
            <a:off x="5511014" y="1781055"/>
            <a:ext cx="1142588" cy="350035"/>
          </a:xfrm>
          <a:prstGeom prst="rect">
            <a:avLst/>
          </a:prstGeom>
          <a:noFill/>
        </p:spPr>
        <p:txBody>
          <a:bodyPr wrap="square" rtlCol="0">
            <a:spAutoFit/>
          </a:bodyPr>
          <a:lstStyle/>
          <a:p>
            <a:pPr algn="ctr"/>
            <a:r>
              <a:rPr lang="en-US" dirty="0" smtClean="0"/>
              <a:t>10</a:t>
            </a:r>
            <a:endParaRPr lang="en-US" dirty="0"/>
          </a:p>
        </p:txBody>
      </p:sp>
      <p:sp>
        <p:nvSpPr>
          <p:cNvPr id="265" name="TextBox 264"/>
          <p:cNvSpPr txBox="1"/>
          <p:nvPr/>
        </p:nvSpPr>
        <p:spPr>
          <a:xfrm>
            <a:off x="6717079" y="1789232"/>
            <a:ext cx="1142588" cy="350035"/>
          </a:xfrm>
          <a:prstGeom prst="rect">
            <a:avLst/>
          </a:prstGeom>
          <a:noFill/>
        </p:spPr>
        <p:txBody>
          <a:bodyPr wrap="square" rtlCol="0">
            <a:spAutoFit/>
          </a:bodyPr>
          <a:lstStyle/>
          <a:p>
            <a:pPr algn="ctr"/>
            <a:r>
              <a:rPr lang="en-US" dirty="0" smtClean="0"/>
              <a:t>2</a:t>
            </a:r>
            <a:endParaRPr lang="en-US" dirty="0"/>
          </a:p>
        </p:txBody>
      </p:sp>
      <p:sp>
        <p:nvSpPr>
          <p:cNvPr id="266" name="TextBox 265"/>
          <p:cNvSpPr txBox="1"/>
          <p:nvPr/>
        </p:nvSpPr>
        <p:spPr>
          <a:xfrm>
            <a:off x="4706967" y="2106400"/>
            <a:ext cx="740568" cy="369332"/>
          </a:xfrm>
          <a:prstGeom prst="rect">
            <a:avLst/>
          </a:prstGeom>
          <a:noFill/>
        </p:spPr>
        <p:txBody>
          <a:bodyPr wrap="square" rtlCol="0">
            <a:spAutoFit/>
          </a:bodyPr>
          <a:lstStyle/>
          <a:p>
            <a:pPr algn="ctr"/>
            <a:r>
              <a:rPr lang="en-US" dirty="0" smtClean="0"/>
              <a:t>25</a:t>
            </a:r>
            <a:endParaRPr lang="en-US" dirty="0"/>
          </a:p>
        </p:txBody>
      </p:sp>
      <p:sp>
        <p:nvSpPr>
          <p:cNvPr id="267" name="TextBox 266"/>
          <p:cNvSpPr txBox="1"/>
          <p:nvPr/>
        </p:nvSpPr>
        <p:spPr>
          <a:xfrm>
            <a:off x="5511011" y="2115247"/>
            <a:ext cx="1142588" cy="350035"/>
          </a:xfrm>
          <a:prstGeom prst="rect">
            <a:avLst/>
          </a:prstGeom>
          <a:noFill/>
        </p:spPr>
        <p:txBody>
          <a:bodyPr wrap="square" rtlCol="0">
            <a:spAutoFit/>
          </a:bodyPr>
          <a:lstStyle/>
          <a:p>
            <a:pPr algn="ctr"/>
            <a:r>
              <a:rPr lang="en-US" dirty="0" smtClean="0"/>
              <a:t>10</a:t>
            </a:r>
            <a:endParaRPr lang="en-US" dirty="0"/>
          </a:p>
        </p:txBody>
      </p:sp>
      <p:sp>
        <p:nvSpPr>
          <p:cNvPr id="268" name="TextBox 267"/>
          <p:cNvSpPr txBox="1"/>
          <p:nvPr/>
        </p:nvSpPr>
        <p:spPr>
          <a:xfrm>
            <a:off x="6717076" y="2084940"/>
            <a:ext cx="1142588" cy="350035"/>
          </a:xfrm>
          <a:prstGeom prst="rect">
            <a:avLst/>
          </a:prstGeom>
          <a:noFill/>
        </p:spPr>
        <p:txBody>
          <a:bodyPr wrap="square" rtlCol="0">
            <a:spAutoFit/>
          </a:bodyPr>
          <a:lstStyle/>
          <a:p>
            <a:pPr algn="ctr"/>
            <a:r>
              <a:rPr lang="en-US" dirty="0" smtClean="0"/>
              <a:t>2</a:t>
            </a:r>
            <a:endParaRPr lang="en-US" dirty="0"/>
          </a:p>
        </p:txBody>
      </p:sp>
      <p:sp>
        <p:nvSpPr>
          <p:cNvPr id="269" name="TextBox 268"/>
          <p:cNvSpPr txBox="1"/>
          <p:nvPr/>
        </p:nvSpPr>
        <p:spPr>
          <a:xfrm>
            <a:off x="4706966" y="2434032"/>
            <a:ext cx="740568" cy="369332"/>
          </a:xfrm>
          <a:prstGeom prst="rect">
            <a:avLst/>
          </a:prstGeom>
          <a:noFill/>
        </p:spPr>
        <p:txBody>
          <a:bodyPr wrap="square" rtlCol="0">
            <a:spAutoFit/>
          </a:bodyPr>
          <a:lstStyle/>
          <a:p>
            <a:pPr algn="ctr"/>
            <a:r>
              <a:rPr lang="en-US" dirty="0" smtClean="0"/>
              <a:t>26</a:t>
            </a:r>
            <a:endParaRPr lang="en-US" dirty="0"/>
          </a:p>
        </p:txBody>
      </p:sp>
      <p:sp>
        <p:nvSpPr>
          <p:cNvPr id="270" name="TextBox 269"/>
          <p:cNvSpPr txBox="1"/>
          <p:nvPr/>
        </p:nvSpPr>
        <p:spPr>
          <a:xfrm>
            <a:off x="5511010" y="2442879"/>
            <a:ext cx="1142588" cy="350035"/>
          </a:xfrm>
          <a:prstGeom prst="rect">
            <a:avLst/>
          </a:prstGeom>
          <a:noFill/>
        </p:spPr>
        <p:txBody>
          <a:bodyPr wrap="square" rtlCol="0">
            <a:spAutoFit/>
          </a:bodyPr>
          <a:lstStyle/>
          <a:p>
            <a:pPr algn="ctr"/>
            <a:r>
              <a:rPr lang="en-US" dirty="0" smtClean="0"/>
              <a:t>10</a:t>
            </a:r>
            <a:endParaRPr lang="en-US" dirty="0"/>
          </a:p>
        </p:txBody>
      </p:sp>
      <p:sp>
        <p:nvSpPr>
          <p:cNvPr id="271" name="TextBox 270"/>
          <p:cNvSpPr txBox="1"/>
          <p:nvPr/>
        </p:nvSpPr>
        <p:spPr>
          <a:xfrm>
            <a:off x="6717075" y="2412572"/>
            <a:ext cx="1142588" cy="350035"/>
          </a:xfrm>
          <a:prstGeom prst="rect">
            <a:avLst/>
          </a:prstGeom>
          <a:noFill/>
        </p:spPr>
        <p:txBody>
          <a:bodyPr wrap="square" rtlCol="0">
            <a:spAutoFit/>
          </a:bodyPr>
          <a:lstStyle/>
          <a:p>
            <a:pPr algn="ctr"/>
            <a:r>
              <a:rPr lang="en-US" dirty="0" smtClean="0"/>
              <a:t>2</a:t>
            </a:r>
            <a:endParaRPr lang="en-US" dirty="0"/>
          </a:p>
        </p:txBody>
      </p:sp>
      <p:sp>
        <p:nvSpPr>
          <p:cNvPr id="272" name="TextBox 271"/>
          <p:cNvSpPr txBox="1"/>
          <p:nvPr/>
        </p:nvSpPr>
        <p:spPr>
          <a:xfrm>
            <a:off x="4706966" y="2770979"/>
            <a:ext cx="740568" cy="369332"/>
          </a:xfrm>
          <a:prstGeom prst="rect">
            <a:avLst/>
          </a:prstGeom>
          <a:noFill/>
        </p:spPr>
        <p:txBody>
          <a:bodyPr wrap="square" rtlCol="0">
            <a:spAutoFit/>
          </a:bodyPr>
          <a:lstStyle/>
          <a:p>
            <a:pPr algn="ctr"/>
            <a:r>
              <a:rPr lang="en-US" dirty="0" smtClean="0"/>
              <a:t>27</a:t>
            </a:r>
            <a:endParaRPr lang="en-US" dirty="0"/>
          </a:p>
        </p:txBody>
      </p:sp>
      <p:sp>
        <p:nvSpPr>
          <p:cNvPr id="273" name="TextBox 272"/>
          <p:cNvSpPr txBox="1"/>
          <p:nvPr/>
        </p:nvSpPr>
        <p:spPr>
          <a:xfrm>
            <a:off x="5511010" y="2779826"/>
            <a:ext cx="1142588" cy="350035"/>
          </a:xfrm>
          <a:prstGeom prst="rect">
            <a:avLst/>
          </a:prstGeom>
          <a:noFill/>
        </p:spPr>
        <p:txBody>
          <a:bodyPr wrap="square" rtlCol="0">
            <a:spAutoFit/>
          </a:bodyPr>
          <a:lstStyle/>
          <a:p>
            <a:pPr algn="ctr"/>
            <a:r>
              <a:rPr lang="en-US" dirty="0" smtClean="0"/>
              <a:t>10</a:t>
            </a:r>
            <a:endParaRPr lang="en-US" dirty="0"/>
          </a:p>
        </p:txBody>
      </p:sp>
      <p:sp>
        <p:nvSpPr>
          <p:cNvPr id="274" name="TextBox 273"/>
          <p:cNvSpPr txBox="1"/>
          <p:nvPr/>
        </p:nvSpPr>
        <p:spPr>
          <a:xfrm>
            <a:off x="6717075" y="2749520"/>
            <a:ext cx="1142588" cy="350035"/>
          </a:xfrm>
          <a:prstGeom prst="rect">
            <a:avLst/>
          </a:prstGeom>
          <a:noFill/>
        </p:spPr>
        <p:txBody>
          <a:bodyPr wrap="square" rtlCol="0">
            <a:spAutoFit/>
          </a:bodyPr>
          <a:lstStyle/>
          <a:p>
            <a:pPr algn="ctr"/>
            <a:r>
              <a:rPr lang="en-US" dirty="0" smtClean="0"/>
              <a:t>2</a:t>
            </a:r>
            <a:endParaRPr lang="en-US" dirty="0"/>
          </a:p>
        </p:txBody>
      </p:sp>
      <p:sp>
        <p:nvSpPr>
          <p:cNvPr id="275" name="TextBox 274"/>
          <p:cNvSpPr txBox="1"/>
          <p:nvPr/>
        </p:nvSpPr>
        <p:spPr>
          <a:xfrm>
            <a:off x="4706966" y="3120240"/>
            <a:ext cx="740568" cy="369332"/>
          </a:xfrm>
          <a:prstGeom prst="rect">
            <a:avLst/>
          </a:prstGeom>
          <a:noFill/>
        </p:spPr>
        <p:txBody>
          <a:bodyPr wrap="square" rtlCol="0">
            <a:spAutoFit/>
          </a:bodyPr>
          <a:lstStyle/>
          <a:p>
            <a:pPr algn="ctr"/>
            <a:r>
              <a:rPr lang="en-US" dirty="0" smtClean="0"/>
              <a:t>28</a:t>
            </a:r>
            <a:endParaRPr lang="en-US" dirty="0"/>
          </a:p>
        </p:txBody>
      </p:sp>
      <p:sp>
        <p:nvSpPr>
          <p:cNvPr id="276" name="TextBox 275"/>
          <p:cNvSpPr txBox="1"/>
          <p:nvPr/>
        </p:nvSpPr>
        <p:spPr>
          <a:xfrm>
            <a:off x="5511010" y="3129088"/>
            <a:ext cx="1142588" cy="350035"/>
          </a:xfrm>
          <a:prstGeom prst="rect">
            <a:avLst/>
          </a:prstGeom>
          <a:noFill/>
        </p:spPr>
        <p:txBody>
          <a:bodyPr wrap="square" rtlCol="0">
            <a:spAutoFit/>
          </a:bodyPr>
          <a:lstStyle/>
          <a:p>
            <a:pPr algn="ctr"/>
            <a:r>
              <a:rPr lang="en-US" dirty="0" smtClean="0"/>
              <a:t>10</a:t>
            </a:r>
            <a:endParaRPr lang="en-US" dirty="0"/>
          </a:p>
        </p:txBody>
      </p:sp>
      <p:sp>
        <p:nvSpPr>
          <p:cNvPr id="277" name="TextBox 276"/>
          <p:cNvSpPr txBox="1"/>
          <p:nvPr/>
        </p:nvSpPr>
        <p:spPr>
          <a:xfrm>
            <a:off x="6717075" y="3098781"/>
            <a:ext cx="1142588" cy="350035"/>
          </a:xfrm>
          <a:prstGeom prst="rect">
            <a:avLst/>
          </a:prstGeom>
          <a:noFill/>
        </p:spPr>
        <p:txBody>
          <a:bodyPr wrap="square" rtlCol="0">
            <a:spAutoFit/>
          </a:bodyPr>
          <a:lstStyle/>
          <a:p>
            <a:pPr algn="ctr"/>
            <a:r>
              <a:rPr lang="en-US" dirty="0" smtClean="0"/>
              <a:t>2</a:t>
            </a:r>
            <a:endParaRPr lang="en-US" dirty="0"/>
          </a:p>
        </p:txBody>
      </p:sp>
      <p:sp>
        <p:nvSpPr>
          <p:cNvPr id="278" name="TextBox 277"/>
          <p:cNvSpPr txBox="1"/>
          <p:nvPr/>
        </p:nvSpPr>
        <p:spPr>
          <a:xfrm>
            <a:off x="4706968" y="3438698"/>
            <a:ext cx="740568" cy="369332"/>
          </a:xfrm>
          <a:prstGeom prst="rect">
            <a:avLst/>
          </a:prstGeom>
          <a:noFill/>
        </p:spPr>
        <p:txBody>
          <a:bodyPr wrap="square" rtlCol="0">
            <a:spAutoFit/>
          </a:bodyPr>
          <a:lstStyle/>
          <a:p>
            <a:pPr algn="ctr"/>
            <a:r>
              <a:rPr lang="en-US" dirty="0" smtClean="0"/>
              <a:t>29</a:t>
            </a:r>
            <a:endParaRPr lang="en-US" dirty="0"/>
          </a:p>
        </p:txBody>
      </p:sp>
      <p:sp>
        <p:nvSpPr>
          <p:cNvPr id="279" name="TextBox 278"/>
          <p:cNvSpPr txBox="1"/>
          <p:nvPr/>
        </p:nvSpPr>
        <p:spPr>
          <a:xfrm>
            <a:off x="5511012" y="3447546"/>
            <a:ext cx="1142588" cy="350035"/>
          </a:xfrm>
          <a:prstGeom prst="rect">
            <a:avLst/>
          </a:prstGeom>
          <a:noFill/>
        </p:spPr>
        <p:txBody>
          <a:bodyPr wrap="square" rtlCol="0">
            <a:spAutoFit/>
          </a:bodyPr>
          <a:lstStyle/>
          <a:p>
            <a:pPr algn="ctr"/>
            <a:r>
              <a:rPr lang="en-US" dirty="0" smtClean="0"/>
              <a:t>10</a:t>
            </a:r>
            <a:endParaRPr lang="en-US" dirty="0"/>
          </a:p>
        </p:txBody>
      </p:sp>
      <p:sp>
        <p:nvSpPr>
          <p:cNvPr id="280" name="TextBox 279"/>
          <p:cNvSpPr txBox="1"/>
          <p:nvPr/>
        </p:nvSpPr>
        <p:spPr>
          <a:xfrm>
            <a:off x="6717077" y="3417239"/>
            <a:ext cx="1142588" cy="350035"/>
          </a:xfrm>
          <a:prstGeom prst="rect">
            <a:avLst/>
          </a:prstGeom>
          <a:noFill/>
        </p:spPr>
        <p:txBody>
          <a:bodyPr wrap="square" rtlCol="0">
            <a:spAutoFit/>
          </a:bodyPr>
          <a:lstStyle/>
          <a:p>
            <a:pPr algn="ctr"/>
            <a:r>
              <a:rPr lang="en-US" dirty="0" smtClean="0"/>
              <a:t>2</a:t>
            </a:r>
            <a:endParaRPr lang="en-US" dirty="0"/>
          </a:p>
        </p:txBody>
      </p:sp>
      <p:sp>
        <p:nvSpPr>
          <p:cNvPr id="281" name="TextBox 280"/>
          <p:cNvSpPr txBox="1"/>
          <p:nvPr/>
        </p:nvSpPr>
        <p:spPr>
          <a:xfrm>
            <a:off x="4706971" y="3770945"/>
            <a:ext cx="740568" cy="369332"/>
          </a:xfrm>
          <a:prstGeom prst="rect">
            <a:avLst/>
          </a:prstGeom>
          <a:noFill/>
        </p:spPr>
        <p:txBody>
          <a:bodyPr wrap="square" rtlCol="0">
            <a:spAutoFit/>
          </a:bodyPr>
          <a:lstStyle/>
          <a:p>
            <a:pPr algn="ctr"/>
            <a:r>
              <a:rPr lang="en-US" dirty="0" smtClean="0"/>
              <a:t>30</a:t>
            </a:r>
            <a:endParaRPr lang="en-US" dirty="0"/>
          </a:p>
        </p:txBody>
      </p:sp>
      <p:sp>
        <p:nvSpPr>
          <p:cNvPr id="282" name="TextBox 281"/>
          <p:cNvSpPr txBox="1"/>
          <p:nvPr/>
        </p:nvSpPr>
        <p:spPr>
          <a:xfrm>
            <a:off x="5511015" y="3779792"/>
            <a:ext cx="1142588" cy="350035"/>
          </a:xfrm>
          <a:prstGeom prst="rect">
            <a:avLst/>
          </a:prstGeom>
          <a:noFill/>
        </p:spPr>
        <p:txBody>
          <a:bodyPr wrap="square" rtlCol="0">
            <a:spAutoFit/>
          </a:bodyPr>
          <a:lstStyle/>
          <a:p>
            <a:pPr algn="ctr"/>
            <a:r>
              <a:rPr lang="en-US" dirty="0" smtClean="0"/>
              <a:t>10</a:t>
            </a:r>
            <a:endParaRPr lang="en-US" dirty="0"/>
          </a:p>
        </p:txBody>
      </p:sp>
      <p:sp>
        <p:nvSpPr>
          <p:cNvPr id="283" name="TextBox 282"/>
          <p:cNvSpPr txBox="1"/>
          <p:nvPr/>
        </p:nvSpPr>
        <p:spPr>
          <a:xfrm>
            <a:off x="6717080" y="3749485"/>
            <a:ext cx="1142588" cy="350035"/>
          </a:xfrm>
          <a:prstGeom prst="rect">
            <a:avLst/>
          </a:prstGeom>
          <a:noFill/>
        </p:spPr>
        <p:txBody>
          <a:bodyPr wrap="square" rtlCol="0">
            <a:spAutoFit/>
          </a:bodyPr>
          <a:lstStyle/>
          <a:p>
            <a:pPr algn="ctr"/>
            <a:r>
              <a:rPr lang="en-US" dirty="0" smtClean="0"/>
              <a:t>2</a:t>
            </a:r>
            <a:endParaRPr lang="en-US" dirty="0"/>
          </a:p>
        </p:txBody>
      </p:sp>
      <p:sp>
        <p:nvSpPr>
          <p:cNvPr id="284" name="TextBox 283"/>
          <p:cNvSpPr txBox="1"/>
          <p:nvPr/>
        </p:nvSpPr>
        <p:spPr>
          <a:xfrm>
            <a:off x="4706970" y="4098577"/>
            <a:ext cx="740568" cy="369332"/>
          </a:xfrm>
          <a:prstGeom prst="rect">
            <a:avLst/>
          </a:prstGeom>
          <a:noFill/>
        </p:spPr>
        <p:txBody>
          <a:bodyPr wrap="square" rtlCol="0">
            <a:spAutoFit/>
          </a:bodyPr>
          <a:lstStyle/>
          <a:p>
            <a:pPr algn="ctr"/>
            <a:r>
              <a:rPr lang="en-US" dirty="0" smtClean="0"/>
              <a:t>31</a:t>
            </a:r>
            <a:endParaRPr lang="en-US" dirty="0"/>
          </a:p>
        </p:txBody>
      </p:sp>
      <p:sp>
        <p:nvSpPr>
          <p:cNvPr id="285" name="TextBox 284"/>
          <p:cNvSpPr txBox="1"/>
          <p:nvPr/>
        </p:nvSpPr>
        <p:spPr>
          <a:xfrm>
            <a:off x="5511014" y="4107424"/>
            <a:ext cx="1142588" cy="350035"/>
          </a:xfrm>
          <a:prstGeom prst="rect">
            <a:avLst/>
          </a:prstGeom>
          <a:noFill/>
        </p:spPr>
        <p:txBody>
          <a:bodyPr wrap="square" rtlCol="0">
            <a:spAutoFit/>
          </a:bodyPr>
          <a:lstStyle/>
          <a:p>
            <a:pPr algn="ctr"/>
            <a:r>
              <a:rPr lang="en-US" dirty="0" smtClean="0"/>
              <a:t>10</a:t>
            </a:r>
            <a:endParaRPr lang="en-US" dirty="0"/>
          </a:p>
        </p:txBody>
      </p:sp>
      <p:sp>
        <p:nvSpPr>
          <p:cNvPr id="286" name="TextBox 285"/>
          <p:cNvSpPr txBox="1"/>
          <p:nvPr/>
        </p:nvSpPr>
        <p:spPr>
          <a:xfrm>
            <a:off x="6717079" y="4077117"/>
            <a:ext cx="1142588" cy="350035"/>
          </a:xfrm>
          <a:prstGeom prst="rect">
            <a:avLst/>
          </a:prstGeom>
          <a:noFill/>
        </p:spPr>
        <p:txBody>
          <a:bodyPr wrap="square" rtlCol="0">
            <a:spAutoFit/>
          </a:bodyPr>
          <a:lstStyle/>
          <a:p>
            <a:pPr algn="ctr"/>
            <a:r>
              <a:rPr lang="en-US" dirty="0" smtClean="0"/>
              <a:t>2</a:t>
            </a:r>
            <a:endParaRPr lang="en-US" dirty="0"/>
          </a:p>
        </p:txBody>
      </p:sp>
      <p:sp>
        <p:nvSpPr>
          <p:cNvPr id="287" name="TextBox 286"/>
          <p:cNvSpPr txBox="1"/>
          <p:nvPr/>
        </p:nvSpPr>
        <p:spPr>
          <a:xfrm>
            <a:off x="4706970" y="4435524"/>
            <a:ext cx="740568" cy="369332"/>
          </a:xfrm>
          <a:prstGeom prst="rect">
            <a:avLst/>
          </a:prstGeom>
          <a:noFill/>
        </p:spPr>
        <p:txBody>
          <a:bodyPr wrap="square" rtlCol="0">
            <a:spAutoFit/>
          </a:bodyPr>
          <a:lstStyle/>
          <a:p>
            <a:pPr algn="ctr"/>
            <a:r>
              <a:rPr lang="en-US" dirty="0" smtClean="0"/>
              <a:t>32</a:t>
            </a:r>
            <a:endParaRPr lang="en-US" dirty="0"/>
          </a:p>
        </p:txBody>
      </p:sp>
      <p:sp>
        <p:nvSpPr>
          <p:cNvPr id="288" name="TextBox 287"/>
          <p:cNvSpPr txBox="1"/>
          <p:nvPr/>
        </p:nvSpPr>
        <p:spPr>
          <a:xfrm>
            <a:off x="5511014" y="4444371"/>
            <a:ext cx="1142588" cy="350035"/>
          </a:xfrm>
          <a:prstGeom prst="rect">
            <a:avLst/>
          </a:prstGeom>
          <a:noFill/>
        </p:spPr>
        <p:txBody>
          <a:bodyPr wrap="square" rtlCol="0">
            <a:spAutoFit/>
          </a:bodyPr>
          <a:lstStyle/>
          <a:p>
            <a:pPr algn="ctr"/>
            <a:r>
              <a:rPr lang="en-US" dirty="0" smtClean="0"/>
              <a:t>10</a:t>
            </a:r>
            <a:endParaRPr lang="en-US" dirty="0"/>
          </a:p>
        </p:txBody>
      </p:sp>
      <p:sp>
        <p:nvSpPr>
          <p:cNvPr id="289" name="TextBox 288"/>
          <p:cNvSpPr txBox="1"/>
          <p:nvPr/>
        </p:nvSpPr>
        <p:spPr>
          <a:xfrm>
            <a:off x="6717079" y="4414065"/>
            <a:ext cx="1142588" cy="350035"/>
          </a:xfrm>
          <a:prstGeom prst="rect">
            <a:avLst/>
          </a:prstGeom>
          <a:noFill/>
        </p:spPr>
        <p:txBody>
          <a:bodyPr wrap="square" rtlCol="0">
            <a:spAutoFit/>
          </a:bodyPr>
          <a:lstStyle/>
          <a:p>
            <a:pPr algn="ctr"/>
            <a:r>
              <a:rPr lang="en-US" dirty="0" smtClean="0"/>
              <a:t>2</a:t>
            </a:r>
            <a:endParaRPr lang="en-US" dirty="0"/>
          </a:p>
        </p:txBody>
      </p:sp>
      <p:sp>
        <p:nvSpPr>
          <p:cNvPr id="290" name="TextBox 289"/>
          <p:cNvSpPr txBox="1"/>
          <p:nvPr/>
        </p:nvSpPr>
        <p:spPr>
          <a:xfrm>
            <a:off x="4706970" y="4759130"/>
            <a:ext cx="740568" cy="369332"/>
          </a:xfrm>
          <a:prstGeom prst="rect">
            <a:avLst/>
          </a:prstGeom>
          <a:noFill/>
        </p:spPr>
        <p:txBody>
          <a:bodyPr wrap="square" rtlCol="0">
            <a:spAutoFit/>
          </a:bodyPr>
          <a:lstStyle/>
          <a:p>
            <a:pPr algn="ctr"/>
            <a:r>
              <a:rPr lang="en-US" dirty="0" smtClean="0"/>
              <a:t>33</a:t>
            </a:r>
            <a:endParaRPr lang="en-US" dirty="0"/>
          </a:p>
        </p:txBody>
      </p:sp>
      <p:sp>
        <p:nvSpPr>
          <p:cNvPr id="291" name="TextBox 290"/>
          <p:cNvSpPr txBox="1"/>
          <p:nvPr/>
        </p:nvSpPr>
        <p:spPr>
          <a:xfrm>
            <a:off x="5511014" y="4755149"/>
            <a:ext cx="1142588" cy="350035"/>
          </a:xfrm>
          <a:prstGeom prst="rect">
            <a:avLst/>
          </a:prstGeom>
          <a:noFill/>
        </p:spPr>
        <p:txBody>
          <a:bodyPr wrap="square" rtlCol="0">
            <a:spAutoFit/>
          </a:bodyPr>
          <a:lstStyle/>
          <a:p>
            <a:pPr algn="ctr"/>
            <a:r>
              <a:rPr lang="en-US" dirty="0" smtClean="0"/>
              <a:t>10</a:t>
            </a:r>
            <a:endParaRPr lang="en-US" dirty="0"/>
          </a:p>
        </p:txBody>
      </p:sp>
      <p:sp>
        <p:nvSpPr>
          <p:cNvPr id="292" name="TextBox 291"/>
          <p:cNvSpPr txBox="1"/>
          <p:nvPr/>
        </p:nvSpPr>
        <p:spPr>
          <a:xfrm>
            <a:off x="6717079" y="4763326"/>
            <a:ext cx="1142588" cy="350035"/>
          </a:xfrm>
          <a:prstGeom prst="rect">
            <a:avLst/>
          </a:prstGeom>
          <a:noFill/>
        </p:spPr>
        <p:txBody>
          <a:bodyPr wrap="square" rtlCol="0">
            <a:spAutoFit/>
          </a:bodyPr>
          <a:lstStyle/>
          <a:p>
            <a:pPr algn="ctr"/>
            <a:r>
              <a:rPr lang="en-US" dirty="0" smtClean="0"/>
              <a:t>2</a:t>
            </a:r>
            <a:endParaRPr lang="en-US" dirty="0"/>
          </a:p>
        </p:txBody>
      </p:sp>
      <p:sp>
        <p:nvSpPr>
          <p:cNvPr id="293" name="TextBox 292"/>
          <p:cNvSpPr txBox="1"/>
          <p:nvPr/>
        </p:nvSpPr>
        <p:spPr>
          <a:xfrm>
            <a:off x="4706972" y="5077587"/>
            <a:ext cx="740568" cy="369332"/>
          </a:xfrm>
          <a:prstGeom prst="rect">
            <a:avLst/>
          </a:prstGeom>
          <a:noFill/>
        </p:spPr>
        <p:txBody>
          <a:bodyPr wrap="square" rtlCol="0">
            <a:spAutoFit/>
          </a:bodyPr>
          <a:lstStyle/>
          <a:p>
            <a:pPr algn="ctr"/>
            <a:r>
              <a:rPr lang="en-US" dirty="0" smtClean="0"/>
              <a:t>34</a:t>
            </a:r>
            <a:endParaRPr lang="en-US" dirty="0"/>
          </a:p>
        </p:txBody>
      </p:sp>
      <p:sp>
        <p:nvSpPr>
          <p:cNvPr id="294" name="TextBox 293"/>
          <p:cNvSpPr txBox="1"/>
          <p:nvPr/>
        </p:nvSpPr>
        <p:spPr>
          <a:xfrm>
            <a:off x="5511016" y="5073607"/>
            <a:ext cx="1142588" cy="350035"/>
          </a:xfrm>
          <a:prstGeom prst="rect">
            <a:avLst/>
          </a:prstGeom>
          <a:noFill/>
        </p:spPr>
        <p:txBody>
          <a:bodyPr wrap="square" rtlCol="0">
            <a:spAutoFit/>
          </a:bodyPr>
          <a:lstStyle/>
          <a:p>
            <a:pPr algn="ctr"/>
            <a:r>
              <a:rPr lang="en-US" dirty="0" smtClean="0"/>
              <a:t>10</a:t>
            </a:r>
            <a:endParaRPr lang="en-US" dirty="0"/>
          </a:p>
        </p:txBody>
      </p:sp>
      <p:sp>
        <p:nvSpPr>
          <p:cNvPr id="295" name="TextBox 294"/>
          <p:cNvSpPr txBox="1"/>
          <p:nvPr/>
        </p:nvSpPr>
        <p:spPr>
          <a:xfrm>
            <a:off x="6717081" y="5081784"/>
            <a:ext cx="1142588" cy="350035"/>
          </a:xfrm>
          <a:prstGeom prst="rect">
            <a:avLst/>
          </a:prstGeom>
          <a:noFill/>
        </p:spPr>
        <p:txBody>
          <a:bodyPr wrap="square" rtlCol="0">
            <a:spAutoFit/>
          </a:bodyPr>
          <a:lstStyle/>
          <a:p>
            <a:pPr algn="ctr"/>
            <a:r>
              <a:rPr lang="en-US" dirty="0" smtClean="0"/>
              <a:t>2</a:t>
            </a:r>
            <a:endParaRPr lang="en-US" dirty="0"/>
          </a:p>
        </p:txBody>
      </p:sp>
      <p:sp>
        <p:nvSpPr>
          <p:cNvPr id="296" name="TextBox 295"/>
          <p:cNvSpPr txBox="1"/>
          <p:nvPr/>
        </p:nvSpPr>
        <p:spPr>
          <a:xfrm>
            <a:off x="4706964" y="5415391"/>
            <a:ext cx="740568" cy="369332"/>
          </a:xfrm>
          <a:prstGeom prst="rect">
            <a:avLst/>
          </a:prstGeom>
          <a:noFill/>
        </p:spPr>
        <p:txBody>
          <a:bodyPr wrap="square" rtlCol="0">
            <a:spAutoFit/>
          </a:bodyPr>
          <a:lstStyle/>
          <a:p>
            <a:pPr algn="ctr"/>
            <a:r>
              <a:rPr lang="en-US" dirty="0" smtClean="0"/>
              <a:t>35</a:t>
            </a:r>
            <a:endParaRPr lang="en-US" dirty="0"/>
          </a:p>
        </p:txBody>
      </p:sp>
      <p:sp>
        <p:nvSpPr>
          <p:cNvPr id="297" name="TextBox 296"/>
          <p:cNvSpPr txBox="1"/>
          <p:nvPr/>
        </p:nvSpPr>
        <p:spPr>
          <a:xfrm>
            <a:off x="5511008" y="5424238"/>
            <a:ext cx="1142588" cy="350035"/>
          </a:xfrm>
          <a:prstGeom prst="rect">
            <a:avLst/>
          </a:prstGeom>
          <a:noFill/>
        </p:spPr>
        <p:txBody>
          <a:bodyPr wrap="square" rtlCol="0">
            <a:spAutoFit/>
          </a:bodyPr>
          <a:lstStyle/>
          <a:p>
            <a:pPr algn="ctr"/>
            <a:r>
              <a:rPr lang="en-US" dirty="0" smtClean="0"/>
              <a:t>10</a:t>
            </a:r>
            <a:endParaRPr lang="en-US" dirty="0"/>
          </a:p>
        </p:txBody>
      </p:sp>
      <p:sp>
        <p:nvSpPr>
          <p:cNvPr id="298" name="TextBox 297"/>
          <p:cNvSpPr txBox="1"/>
          <p:nvPr/>
        </p:nvSpPr>
        <p:spPr>
          <a:xfrm>
            <a:off x="6717073" y="5393931"/>
            <a:ext cx="1142588" cy="350035"/>
          </a:xfrm>
          <a:prstGeom prst="rect">
            <a:avLst/>
          </a:prstGeom>
          <a:noFill/>
        </p:spPr>
        <p:txBody>
          <a:bodyPr wrap="square" rtlCol="0">
            <a:spAutoFit/>
          </a:bodyPr>
          <a:lstStyle/>
          <a:p>
            <a:pPr algn="ctr"/>
            <a:r>
              <a:rPr lang="en-US" dirty="0" smtClean="0"/>
              <a:t>2</a:t>
            </a:r>
            <a:endParaRPr lang="en-US" dirty="0"/>
          </a:p>
        </p:txBody>
      </p:sp>
      <p:sp>
        <p:nvSpPr>
          <p:cNvPr id="299" name="TextBox 298"/>
          <p:cNvSpPr txBox="1"/>
          <p:nvPr/>
        </p:nvSpPr>
        <p:spPr>
          <a:xfrm>
            <a:off x="4706966" y="5746006"/>
            <a:ext cx="740568" cy="369332"/>
          </a:xfrm>
          <a:prstGeom prst="rect">
            <a:avLst/>
          </a:prstGeom>
          <a:noFill/>
        </p:spPr>
        <p:txBody>
          <a:bodyPr wrap="square" rtlCol="0">
            <a:spAutoFit/>
          </a:bodyPr>
          <a:lstStyle/>
          <a:p>
            <a:pPr algn="ctr"/>
            <a:r>
              <a:rPr lang="en-US" dirty="0" smtClean="0"/>
              <a:t>36</a:t>
            </a:r>
            <a:endParaRPr lang="en-US" dirty="0"/>
          </a:p>
        </p:txBody>
      </p:sp>
      <p:sp>
        <p:nvSpPr>
          <p:cNvPr id="300" name="TextBox 299"/>
          <p:cNvSpPr txBox="1"/>
          <p:nvPr/>
        </p:nvSpPr>
        <p:spPr>
          <a:xfrm>
            <a:off x="5511010" y="5754854"/>
            <a:ext cx="1142588" cy="350035"/>
          </a:xfrm>
          <a:prstGeom prst="rect">
            <a:avLst/>
          </a:prstGeom>
          <a:noFill/>
        </p:spPr>
        <p:txBody>
          <a:bodyPr wrap="square" rtlCol="0">
            <a:spAutoFit/>
          </a:bodyPr>
          <a:lstStyle/>
          <a:p>
            <a:pPr algn="ctr"/>
            <a:r>
              <a:rPr lang="en-US" dirty="0" smtClean="0"/>
              <a:t>10</a:t>
            </a:r>
            <a:endParaRPr lang="en-US" dirty="0"/>
          </a:p>
        </p:txBody>
      </p:sp>
      <p:sp>
        <p:nvSpPr>
          <p:cNvPr id="301" name="TextBox 300"/>
          <p:cNvSpPr txBox="1"/>
          <p:nvPr/>
        </p:nvSpPr>
        <p:spPr>
          <a:xfrm>
            <a:off x="6717075" y="5724547"/>
            <a:ext cx="1142588" cy="350035"/>
          </a:xfrm>
          <a:prstGeom prst="rect">
            <a:avLst/>
          </a:prstGeom>
          <a:noFill/>
        </p:spPr>
        <p:txBody>
          <a:bodyPr wrap="square" rtlCol="0">
            <a:spAutoFit/>
          </a:bodyPr>
          <a:lstStyle/>
          <a:p>
            <a:pPr algn="ctr"/>
            <a:r>
              <a:rPr lang="en-US" dirty="0" smtClean="0"/>
              <a:t>2</a:t>
            </a:r>
            <a:endParaRPr lang="en-US" dirty="0"/>
          </a:p>
        </p:txBody>
      </p:sp>
      <p:sp>
        <p:nvSpPr>
          <p:cNvPr id="302" name="TextBox 301"/>
          <p:cNvSpPr txBox="1"/>
          <p:nvPr/>
        </p:nvSpPr>
        <p:spPr>
          <a:xfrm>
            <a:off x="4706964" y="109991"/>
            <a:ext cx="740568" cy="369332"/>
          </a:xfrm>
          <a:prstGeom prst="rect">
            <a:avLst/>
          </a:prstGeom>
          <a:noFill/>
        </p:spPr>
        <p:txBody>
          <a:bodyPr wrap="square" rtlCol="0">
            <a:spAutoFit/>
          </a:bodyPr>
          <a:lstStyle/>
          <a:p>
            <a:pPr algn="ctr"/>
            <a:r>
              <a:rPr lang="en-US" dirty="0" smtClean="0"/>
              <a:t>19</a:t>
            </a:r>
            <a:endParaRPr lang="en-US" dirty="0"/>
          </a:p>
        </p:txBody>
      </p:sp>
      <p:sp>
        <p:nvSpPr>
          <p:cNvPr id="303" name="TextBox 302"/>
          <p:cNvSpPr txBox="1"/>
          <p:nvPr/>
        </p:nvSpPr>
        <p:spPr>
          <a:xfrm>
            <a:off x="5511008" y="106010"/>
            <a:ext cx="1142588" cy="350035"/>
          </a:xfrm>
          <a:prstGeom prst="rect">
            <a:avLst/>
          </a:prstGeom>
          <a:noFill/>
        </p:spPr>
        <p:txBody>
          <a:bodyPr wrap="square" rtlCol="0">
            <a:spAutoFit/>
          </a:bodyPr>
          <a:lstStyle/>
          <a:p>
            <a:pPr algn="ctr"/>
            <a:r>
              <a:rPr lang="en-US" dirty="0" smtClean="0"/>
              <a:t>10</a:t>
            </a:r>
            <a:endParaRPr lang="en-US" dirty="0"/>
          </a:p>
        </p:txBody>
      </p:sp>
      <p:sp>
        <p:nvSpPr>
          <p:cNvPr id="304" name="TextBox 303"/>
          <p:cNvSpPr txBox="1"/>
          <p:nvPr/>
        </p:nvSpPr>
        <p:spPr>
          <a:xfrm>
            <a:off x="6717073" y="114187"/>
            <a:ext cx="1142588" cy="350035"/>
          </a:xfrm>
          <a:prstGeom prst="rect">
            <a:avLst/>
          </a:prstGeom>
          <a:noFill/>
        </p:spPr>
        <p:txBody>
          <a:bodyPr wrap="square" rtlCol="0">
            <a:spAutoFit/>
          </a:bodyPr>
          <a:lstStyle/>
          <a:p>
            <a:pPr algn="ctr"/>
            <a:r>
              <a:rPr lang="en-US" dirty="0" smtClean="0"/>
              <a:t>2</a:t>
            </a:r>
            <a:endParaRPr lang="en-US" dirty="0"/>
          </a:p>
        </p:txBody>
      </p:sp>
      <p:sp>
        <p:nvSpPr>
          <p:cNvPr id="324" name="TextBox 323"/>
          <p:cNvSpPr txBox="1"/>
          <p:nvPr/>
        </p:nvSpPr>
        <p:spPr>
          <a:xfrm>
            <a:off x="4706965" y="6081689"/>
            <a:ext cx="740568" cy="369332"/>
          </a:xfrm>
          <a:prstGeom prst="rect">
            <a:avLst/>
          </a:prstGeom>
          <a:noFill/>
        </p:spPr>
        <p:txBody>
          <a:bodyPr wrap="square" rtlCol="0">
            <a:spAutoFit/>
          </a:bodyPr>
          <a:lstStyle/>
          <a:p>
            <a:pPr algn="ctr"/>
            <a:r>
              <a:rPr lang="en-US" dirty="0" smtClean="0"/>
              <a:t>37</a:t>
            </a:r>
            <a:endParaRPr lang="en-US" dirty="0"/>
          </a:p>
        </p:txBody>
      </p:sp>
      <p:sp>
        <p:nvSpPr>
          <p:cNvPr id="325" name="TextBox 324"/>
          <p:cNvSpPr txBox="1"/>
          <p:nvPr/>
        </p:nvSpPr>
        <p:spPr>
          <a:xfrm>
            <a:off x="5511009" y="6090537"/>
            <a:ext cx="1142588" cy="350035"/>
          </a:xfrm>
          <a:prstGeom prst="rect">
            <a:avLst/>
          </a:prstGeom>
          <a:noFill/>
        </p:spPr>
        <p:txBody>
          <a:bodyPr wrap="square" rtlCol="0">
            <a:spAutoFit/>
          </a:bodyPr>
          <a:lstStyle/>
          <a:p>
            <a:pPr algn="ctr"/>
            <a:r>
              <a:rPr lang="en-US" dirty="0" smtClean="0"/>
              <a:t>10</a:t>
            </a:r>
            <a:endParaRPr lang="en-US" dirty="0"/>
          </a:p>
        </p:txBody>
      </p:sp>
      <p:sp>
        <p:nvSpPr>
          <p:cNvPr id="326" name="TextBox 325"/>
          <p:cNvSpPr txBox="1"/>
          <p:nvPr/>
        </p:nvSpPr>
        <p:spPr>
          <a:xfrm>
            <a:off x="6717074" y="6060230"/>
            <a:ext cx="1142588" cy="350035"/>
          </a:xfrm>
          <a:prstGeom prst="rect">
            <a:avLst/>
          </a:prstGeom>
          <a:noFill/>
        </p:spPr>
        <p:txBody>
          <a:bodyPr wrap="square" rtlCol="0">
            <a:spAutoFit/>
          </a:bodyPr>
          <a:lstStyle/>
          <a:p>
            <a:pPr algn="ctr"/>
            <a:r>
              <a:rPr lang="en-US" dirty="0" smtClean="0"/>
              <a:t>2</a:t>
            </a:r>
            <a:endParaRPr lang="en-US" dirty="0"/>
          </a:p>
        </p:txBody>
      </p:sp>
      <p:sp>
        <p:nvSpPr>
          <p:cNvPr id="345" name="TextBox 344"/>
          <p:cNvSpPr txBox="1"/>
          <p:nvPr/>
        </p:nvSpPr>
        <p:spPr>
          <a:xfrm>
            <a:off x="7901984" y="103632"/>
            <a:ext cx="1142588" cy="369332"/>
          </a:xfrm>
          <a:prstGeom prst="rect">
            <a:avLst/>
          </a:prstGeom>
          <a:noFill/>
        </p:spPr>
        <p:txBody>
          <a:bodyPr wrap="square" rtlCol="0">
            <a:spAutoFit/>
          </a:bodyPr>
          <a:lstStyle/>
          <a:p>
            <a:pPr algn="ctr"/>
            <a:r>
              <a:rPr lang="en-US" dirty="0" smtClean="0"/>
              <a:t>148</a:t>
            </a:r>
            <a:endParaRPr lang="en-US" dirty="0"/>
          </a:p>
        </p:txBody>
      </p:sp>
      <p:sp>
        <p:nvSpPr>
          <p:cNvPr id="346" name="TextBox 345"/>
          <p:cNvSpPr txBox="1"/>
          <p:nvPr/>
        </p:nvSpPr>
        <p:spPr>
          <a:xfrm>
            <a:off x="7901982" y="461013"/>
            <a:ext cx="1142588" cy="369332"/>
          </a:xfrm>
          <a:prstGeom prst="rect">
            <a:avLst/>
          </a:prstGeom>
          <a:noFill/>
        </p:spPr>
        <p:txBody>
          <a:bodyPr wrap="square" rtlCol="0">
            <a:spAutoFit/>
          </a:bodyPr>
          <a:lstStyle/>
          <a:p>
            <a:pPr algn="ctr"/>
            <a:r>
              <a:rPr lang="en-US" dirty="0" smtClean="0"/>
              <a:t>140</a:t>
            </a:r>
            <a:endParaRPr lang="en-US" dirty="0"/>
          </a:p>
        </p:txBody>
      </p:sp>
      <p:sp>
        <p:nvSpPr>
          <p:cNvPr id="347" name="TextBox 346"/>
          <p:cNvSpPr txBox="1"/>
          <p:nvPr/>
        </p:nvSpPr>
        <p:spPr>
          <a:xfrm>
            <a:off x="7901984" y="793458"/>
            <a:ext cx="1142588" cy="369332"/>
          </a:xfrm>
          <a:prstGeom prst="rect">
            <a:avLst/>
          </a:prstGeom>
          <a:noFill/>
        </p:spPr>
        <p:txBody>
          <a:bodyPr wrap="square" rtlCol="0">
            <a:spAutoFit/>
          </a:bodyPr>
          <a:lstStyle/>
          <a:p>
            <a:pPr algn="ctr"/>
            <a:r>
              <a:rPr lang="en-US" dirty="0" smtClean="0"/>
              <a:t>132</a:t>
            </a:r>
            <a:endParaRPr lang="en-US" dirty="0"/>
          </a:p>
        </p:txBody>
      </p:sp>
      <p:sp>
        <p:nvSpPr>
          <p:cNvPr id="348" name="TextBox 347"/>
          <p:cNvSpPr txBox="1"/>
          <p:nvPr/>
        </p:nvSpPr>
        <p:spPr>
          <a:xfrm>
            <a:off x="7901984" y="1126551"/>
            <a:ext cx="1142588" cy="369332"/>
          </a:xfrm>
          <a:prstGeom prst="rect">
            <a:avLst/>
          </a:prstGeom>
          <a:noFill/>
        </p:spPr>
        <p:txBody>
          <a:bodyPr wrap="square" rtlCol="0">
            <a:spAutoFit/>
          </a:bodyPr>
          <a:lstStyle/>
          <a:p>
            <a:pPr algn="ctr"/>
            <a:r>
              <a:rPr lang="en-US" dirty="0" smtClean="0"/>
              <a:t>124</a:t>
            </a:r>
            <a:endParaRPr lang="en-US" dirty="0"/>
          </a:p>
        </p:txBody>
      </p:sp>
      <p:sp>
        <p:nvSpPr>
          <p:cNvPr id="349" name="TextBox 348"/>
          <p:cNvSpPr txBox="1"/>
          <p:nvPr/>
        </p:nvSpPr>
        <p:spPr>
          <a:xfrm>
            <a:off x="7901982" y="1459239"/>
            <a:ext cx="1142588" cy="369332"/>
          </a:xfrm>
          <a:prstGeom prst="rect">
            <a:avLst/>
          </a:prstGeom>
          <a:noFill/>
        </p:spPr>
        <p:txBody>
          <a:bodyPr wrap="square" rtlCol="0">
            <a:spAutoFit/>
          </a:bodyPr>
          <a:lstStyle/>
          <a:p>
            <a:pPr algn="ctr"/>
            <a:r>
              <a:rPr lang="en-US" dirty="0" smtClean="0"/>
              <a:t>116</a:t>
            </a:r>
            <a:endParaRPr lang="en-US" dirty="0"/>
          </a:p>
        </p:txBody>
      </p:sp>
      <p:sp>
        <p:nvSpPr>
          <p:cNvPr id="350" name="TextBox 349"/>
          <p:cNvSpPr txBox="1"/>
          <p:nvPr/>
        </p:nvSpPr>
        <p:spPr>
          <a:xfrm>
            <a:off x="7901982" y="1778954"/>
            <a:ext cx="1142588" cy="369332"/>
          </a:xfrm>
          <a:prstGeom prst="rect">
            <a:avLst/>
          </a:prstGeom>
          <a:noFill/>
        </p:spPr>
        <p:txBody>
          <a:bodyPr wrap="square" rtlCol="0">
            <a:spAutoFit/>
          </a:bodyPr>
          <a:lstStyle/>
          <a:p>
            <a:pPr algn="ctr"/>
            <a:r>
              <a:rPr lang="en-US" dirty="0" smtClean="0"/>
              <a:t>108</a:t>
            </a:r>
            <a:endParaRPr lang="en-US" dirty="0"/>
          </a:p>
        </p:txBody>
      </p:sp>
      <p:sp>
        <p:nvSpPr>
          <p:cNvPr id="351" name="TextBox 350"/>
          <p:cNvSpPr txBox="1"/>
          <p:nvPr/>
        </p:nvSpPr>
        <p:spPr>
          <a:xfrm>
            <a:off x="7901984" y="2111843"/>
            <a:ext cx="1142588" cy="369332"/>
          </a:xfrm>
          <a:prstGeom prst="rect">
            <a:avLst/>
          </a:prstGeom>
          <a:noFill/>
        </p:spPr>
        <p:txBody>
          <a:bodyPr wrap="square" rtlCol="0">
            <a:spAutoFit/>
          </a:bodyPr>
          <a:lstStyle/>
          <a:p>
            <a:pPr algn="ctr"/>
            <a:r>
              <a:rPr lang="en-US" dirty="0" smtClean="0"/>
              <a:t>100</a:t>
            </a:r>
            <a:endParaRPr lang="en-US" dirty="0"/>
          </a:p>
        </p:txBody>
      </p:sp>
      <p:sp>
        <p:nvSpPr>
          <p:cNvPr id="352" name="TextBox 351"/>
          <p:cNvSpPr txBox="1"/>
          <p:nvPr/>
        </p:nvSpPr>
        <p:spPr>
          <a:xfrm>
            <a:off x="7901982" y="2454826"/>
            <a:ext cx="1142588" cy="369332"/>
          </a:xfrm>
          <a:prstGeom prst="rect">
            <a:avLst/>
          </a:prstGeom>
          <a:noFill/>
        </p:spPr>
        <p:txBody>
          <a:bodyPr wrap="square" rtlCol="0">
            <a:spAutoFit/>
          </a:bodyPr>
          <a:lstStyle/>
          <a:p>
            <a:pPr algn="ctr"/>
            <a:r>
              <a:rPr lang="en-US" dirty="0" smtClean="0"/>
              <a:t>92</a:t>
            </a:r>
            <a:endParaRPr lang="en-US" dirty="0"/>
          </a:p>
        </p:txBody>
      </p:sp>
      <p:sp>
        <p:nvSpPr>
          <p:cNvPr id="353" name="TextBox 352"/>
          <p:cNvSpPr txBox="1"/>
          <p:nvPr/>
        </p:nvSpPr>
        <p:spPr>
          <a:xfrm>
            <a:off x="7901984" y="2774031"/>
            <a:ext cx="1142588" cy="369332"/>
          </a:xfrm>
          <a:prstGeom prst="rect">
            <a:avLst/>
          </a:prstGeom>
          <a:noFill/>
        </p:spPr>
        <p:txBody>
          <a:bodyPr wrap="square" rtlCol="0">
            <a:spAutoFit/>
          </a:bodyPr>
          <a:lstStyle/>
          <a:p>
            <a:pPr algn="ctr"/>
            <a:r>
              <a:rPr lang="en-US" dirty="0" smtClean="0"/>
              <a:t>84</a:t>
            </a:r>
            <a:endParaRPr lang="en-US" dirty="0"/>
          </a:p>
        </p:txBody>
      </p:sp>
      <p:sp>
        <p:nvSpPr>
          <p:cNvPr id="354" name="TextBox 353"/>
          <p:cNvSpPr txBox="1"/>
          <p:nvPr/>
        </p:nvSpPr>
        <p:spPr>
          <a:xfrm>
            <a:off x="7901984" y="3118393"/>
            <a:ext cx="1142588" cy="369332"/>
          </a:xfrm>
          <a:prstGeom prst="rect">
            <a:avLst/>
          </a:prstGeom>
          <a:noFill/>
        </p:spPr>
        <p:txBody>
          <a:bodyPr wrap="square" rtlCol="0">
            <a:spAutoFit/>
          </a:bodyPr>
          <a:lstStyle/>
          <a:p>
            <a:pPr algn="ctr"/>
            <a:r>
              <a:rPr lang="en-US" dirty="0" smtClean="0"/>
              <a:t>76</a:t>
            </a:r>
            <a:endParaRPr lang="en-US" dirty="0"/>
          </a:p>
        </p:txBody>
      </p:sp>
      <p:sp>
        <p:nvSpPr>
          <p:cNvPr id="355" name="TextBox 354"/>
          <p:cNvSpPr txBox="1"/>
          <p:nvPr/>
        </p:nvSpPr>
        <p:spPr>
          <a:xfrm>
            <a:off x="7901984" y="3438071"/>
            <a:ext cx="1142588" cy="369332"/>
          </a:xfrm>
          <a:prstGeom prst="rect">
            <a:avLst/>
          </a:prstGeom>
          <a:noFill/>
        </p:spPr>
        <p:txBody>
          <a:bodyPr wrap="square" rtlCol="0">
            <a:spAutoFit/>
          </a:bodyPr>
          <a:lstStyle/>
          <a:p>
            <a:pPr algn="ctr"/>
            <a:r>
              <a:rPr lang="en-US" dirty="0" smtClean="0"/>
              <a:t>68</a:t>
            </a:r>
            <a:endParaRPr lang="en-US" dirty="0"/>
          </a:p>
        </p:txBody>
      </p:sp>
      <p:sp>
        <p:nvSpPr>
          <p:cNvPr id="356" name="TextBox 355"/>
          <p:cNvSpPr txBox="1"/>
          <p:nvPr/>
        </p:nvSpPr>
        <p:spPr>
          <a:xfrm>
            <a:off x="7901984" y="3782591"/>
            <a:ext cx="1142588" cy="369332"/>
          </a:xfrm>
          <a:prstGeom prst="rect">
            <a:avLst/>
          </a:prstGeom>
          <a:noFill/>
        </p:spPr>
        <p:txBody>
          <a:bodyPr wrap="square" rtlCol="0">
            <a:spAutoFit/>
          </a:bodyPr>
          <a:lstStyle/>
          <a:p>
            <a:pPr algn="ctr"/>
            <a:r>
              <a:rPr lang="en-US" dirty="0" smtClean="0"/>
              <a:t>60</a:t>
            </a:r>
            <a:endParaRPr lang="en-US" dirty="0"/>
          </a:p>
        </p:txBody>
      </p:sp>
      <p:sp>
        <p:nvSpPr>
          <p:cNvPr id="357" name="TextBox 356"/>
          <p:cNvSpPr txBox="1"/>
          <p:nvPr/>
        </p:nvSpPr>
        <p:spPr>
          <a:xfrm>
            <a:off x="7901982" y="4101605"/>
            <a:ext cx="1142588" cy="369332"/>
          </a:xfrm>
          <a:prstGeom prst="rect">
            <a:avLst/>
          </a:prstGeom>
          <a:noFill/>
        </p:spPr>
        <p:txBody>
          <a:bodyPr wrap="square" rtlCol="0">
            <a:spAutoFit/>
          </a:bodyPr>
          <a:lstStyle/>
          <a:p>
            <a:pPr algn="ctr"/>
            <a:r>
              <a:rPr lang="en-US" dirty="0" smtClean="0"/>
              <a:t>52</a:t>
            </a:r>
            <a:endParaRPr lang="en-US" dirty="0"/>
          </a:p>
        </p:txBody>
      </p:sp>
      <p:sp>
        <p:nvSpPr>
          <p:cNvPr id="358" name="TextBox 357"/>
          <p:cNvSpPr txBox="1"/>
          <p:nvPr/>
        </p:nvSpPr>
        <p:spPr>
          <a:xfrm>
            <a:off x="7901984" y="4431422"/>
            <a:ext cx="1142588" cy="369332"/>
          </a:xfrm>
          <a:prstGeom prst="rect">
            <a:avLst/>
          </a:prstGeom>
          <a:noFill/>
        </p:spPr>
        <p:txBody>
          <a:bodyPr wrap="square" rtlCol="0">
            <a:spAutoFit/>
          </a:bodyPr>
          <a:lstStyle/>
          <a:p>
            <a:pPr algn="ctr"/>
            <a:r>
              <a:rPr lang="en-US" dirty="0" smtClean="0"/>
              <a:t>44</a:t>
            </a:r>
            <a:endParaRPr lang="en-US" dirty="0"/>
          </a:p>
        </p:txBody>
      </p:sp>
      <p:sp>
        <p:nvSpPr>
          <p:cNvPr id="359" name="TextBox 358"/>
          <p:cNvSpPr txBox="1"/>
          <p:nvPr/>
        </p:nvSpPr>
        <p:spPr>
          <a:xfrm>
            <a:off x="7901984" y="4763143"/>
            <a:ext cx="1142588" cy="369332"/>
          </a:xfrm>
          <a:prstGeom prst="rect">
            <a:avLst/>
          </a:prstGeom>
          <a:noFill/>
        </p:spPr>
        <p:txBody>
          <a:bodyPr wrap="square" rtlCol="0">
            <a:spAutoFit/>
          </a:bodyPr>
          <a:lstStyle/>
          <a:p>
            <a:pPr algn="ctr"/>
            <a:r>
              <a:rPr lang="en-US" dirty="0" smtClean="0"/>
              <a:t>36</a:t>
            </a:r>
            <a:endParaRPr lang="en-US" dirty="0"/>
          </a:p>
        </p:txBody>
      </p:sp>
      <p:sp>
        <p:nvSpPr>
          <p:cNvPr id="360" name="TextBox 359"/>
          <p:cNvSpPr txBox="1"/>
          <p:nvPr/>
        </p:nvSpPr>
        <p:spPr>
          <a:xfrm>
            <a:off x="7901984" y="5097433"/>
            <a:ext cx="1142588" cy="369332"/>
          </a:xfrm>
          <a:prstGeom prst="rect">
            <a:avLst/>
          </a:prstGeom>
          <a:noFill/>
        </p:spPr>
        <p:txBody>
          <a:bodyPr wrap="square" rtlCol="0">
            <a:spAutoFit/>
          </a:bodyPr>
          <a:lstStyle/>
          <a:p>
            <a:pPr algn="ctr"/>
            <a:r>
              <a:rPr lang="en-US" dirty="0" smtClean="0"/>
              <a:t>28</a:t>
            </a:r>
            <a:endParaRPr lang="en-US" dirty="0"/>
          </a:p>
        </p:txBody>
      </p:sp>
      <p:sp>
        <p:nvSpPr>
          <p:cNvPr id="361" name="TextBox 360"/>
          <p:cNvSpPr txBox="1"/>
          <p:nvPr/>
        </p:nvSpPr>
        <p:spPr>
          <a:xfrm>
            <a:off x="7901984" y="5419592"/>
            <a:ext cx="1142588" cy="369332"/>
          </a:xfrm>
          <a:prstGeom prst="rect">
            <a:avLst/>
          </a:prstGeom>
          <a:noFill/>
        </p:spPr>
        <p:txBody>
          <a:bodyPr wrap="square" rtlCol="0">
            <a:spAutoFit/>
          </a:bodyPr>
          <a:lstStyle/>
          <a:p>
            <a:pPr algn="ctr"/>
            <a:r>
              <a:rPr lang="en-US" dirty="0" smtClean="0"/>
              <a:t>20</a:t>
            </a:r>
            <a:endParaRPr lang="en-US" dirty="0"/>
          </a:p>
        </p:txBody>
      </p:sp>
      <p:sp>
        <p:nvSpPr>
          <p:cNvPr id="362" name="TextBox 361"/>
          <p:cNvSpPr txBox="1"/>
          <p:nvPr/>
        </p:nvSpPr>
        <p:spPr>
          <a:xfrm>
            <a:off x="7901984" y="5753024"/>
            <a:ext cx="1142588" cy="369332"/>
          </a:xfrm>
          <a:prstGeom prst="rect">
            <a:avLst/>
          </a:prstGeom>
          <a:noFill/>
        </p:spPr>
        <p:txBody>
          <a:bodyPr wrap="square" rtlCol="0">
            <a:spAutoFit/>
          </a:bodyPr>
          <a:lstStyle/>
          <a:p>
            <a:pPr algn="ctr"/>
            <a:r>
              <a:rPr lang="en-US" dirty="0" smtClean="0"/>
              <a:t>12</a:t>
            </a:r>
            <a:endParaRPr lang="en-US" dirty="0"/>
          </a:p>
        </p:txBody>
      </p:sp>
      <p:sp>
        <p:nvSpPr>
          <p:cNvPr id="363" name="TextBox 362"/>
          <p:cNvSpPr txBox="1"/>
          <p:nvPr/>
        </p:nvSpPr>
        <p:spPr>
          <a:xfrm>
            <a:off x="7901984" y="6085395"/>
            <a:ext cx="1142588" cy="369332"/>
          </a:xfrm>
          <a:prstGeom prst="rect">
            <a:avLst/>
          </a:prstGeom>
          <a:noFill/>
        </p:spPr>
        <p:txBody>
          <a:bodyPr wrap="square" rtlCol="0">
            <a:spAutoFit/>
          </a:bodyPr>
          <a:lstStyle/>
          <a:p>
            <a:pPr algn="ctr"/>
            <a:r>
              <a:rPr lang="en-US" dirty="0" smtClean="0"/>
              <a:t>4</a:t>
            </a:r>
            <a:endParaRPr lang="en-US" dirty="0"/>
          </a:p>
        </p:txBody>
      </p:sp>
      <p:sp>
        <p:nvSpPr>
          <p:cNvPr id="373" name="TextBox 372"/>
          <p:cNvSpPr txBox="1"/>
          <p:nvPr/>
        </p:nvSpPr>
        <p:spPr>
          <a:xfrm>
            <a:off x="4706964" y="6413480"/>
            <a:ext cx="740568" cy="369332"/>
          </a:xfrm>
          <a:prstGeom prst="rect">
            <a:avLst/>
          </a:prstGeom>
          <a:noFill/>
        </p:spPr>
        <p:txBody>
          <a:bodyPr wrap="square" rtlCol="0">
            <a:spAutoFit/>
          </a:bodyPr>
          <a:lstStyle/>
          <a:p>
            <a:pPr algn="ctr"/>
            <a:r>
              <a:rPr lang="en-US" dirty="0" smtClean="0"/>
              <a:t>38</a:t>
            </a:r>
            <a:endParaRPr lang="en-US" dirty="0"/>
          </a:p>
        </p:txBody>
      </p:sp>
      <p:sp>
        <p:nvSpPr>
          <p:cNvPr id="374" name="TextBox 373"/>
          <p:cNvSpPr txBox="1"/>
          <p:nvPr/>
        </p:nvSpPr>
        <p:spPr>
          <a:xfrm>
            <a:off x="5511008" y="6409808"/>
            <a:ext cx="1142588" cy="369332"/>
          </a:xfrm>
          <a:prstGeom prst="rect">
            <a:avLst/>
          </a:prstGeom>
          <a:noFill/>
        </p:spPr>
        <p:txBody>
          <a:bodyPr wrap="square" rtlCol="0">
            <a:spAutoFit/>
          </a:bodyPr>
          <a:lstStyle/>
          <a:p>
            <a:pPr algn="ctr"/>
            <a:r>
              <a:rPr lang="en-US" dirty="0" smtClean="0"/>
              <a:t>5</a:t>
            </a:r>
            <a:endParaRPr lang="en-US" dirty="0"/>
          </a:p>
        </p:txBody>
      </p:sp>
      <p:sp>
        <p:nvSpPr>
          <p:cNvPr id="375" name="TextBox 374"/>
          <p:cNvSpPr txBox="1"/>
          <p:nvPr/>
        </p:nvSpPr>
        <p:spPr>
          <a:xfrm>
            <a:off x="6717073" y="6430812"/>
            <a:ext cx="1142588" cy="369332"/>
          </a:xfrm>
          <a:prstGeom prst="rect">
            <a:avLst/>
          </a:prstGeom>
          <a:noFill/>
        </p:spPr>
        <p:txBody>
          <a:bodyPr wrap="square" rtlCol="0">
            <a:spAutoFit/>
          </a:bodyPr>
          <a:lstStyle/>
          <a:p>
            <a:pPr algn="ctr"/>
            <a:r>
              <a:rPr lang="en-US" dirty="0" smtClean="0"/>
              <a:t>1</a:t>
            </a:r>
            <a:endParaRPr lang="en-US" dirty="0"/>
          </a:p>
        </p:txBody>
      </p:sp>
      <p:sp>
        <p:nvSpPr>
          <p:cNvPr id="376" name="TextBox 375"/>
          <p:cNvSpPr txBox="1"/>
          <p:nvPr/>
        </p:nvSpPr>
        <p:spPr>
          <a:xfrm>
            <a:off x="7901986" y="6430288"/>
            <a:ext cx="1142588" cy="369332"/>
          </a:xfrm>
          <a:prstGeom prst="rect">
            <a:avLst/>
          </a:prstGeom>
          <a:noFill/>
        </p:spPr>
        <p:txBody>
          <a:bodyPr wrap="square" rtlCol="0">
            <a:spAutoFit/>
          </a:bodyPr>
          <a:lstStyle/>
          <a:p>
            <a:pPr algn="ctr"/>
            <a:r>
              <a:rPr lang="en-US" dirty="0" smtClean="0"/>
              <a:t>0</a:t>
            </a:r>
            <a:endParaRPr lang="en-US" dirty="0"/>
          </a:p>
        </p:txBody>
      </p:sp>
    </p:spTree>
    <p:extLst>
      <p:ext uri="{BB962C8B-B14F-4D97-AF65-F5344CB8AC3E}">
        <p14:creationId xmlns:p14="http://schemas.microsoft.com/office/powerpoint/2010/main" val="310756502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8139" y="75753"/>
            <a:ext cx="8950073" cy="406335"/>
          </a:xfrm>
          <a:prstGeom prst="rect">
            <a:avLst/>
          </a:prstGeom>
          <a:solidFill>
            <a:srgbClr val="FFFF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78138" y="543121"/>
            <a:ext cx="3860421" cy="6224424"/>
          </a:xfrm>
          <a:prstGeom prst="rect">
            <a:avLst/>
          </a:prstGeom>
          <a:solidFill>
            <a:srgbClr val="FFFF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3989875" y="543121"/>
            <a:ext cx="5038337" cy="6224424"/>
          </a:xfrm>
          <a:prstGeom prst="rect">
            <a:avLst/>
          </a:prstGeom>
          <a:solidFill>
            <a:srgbClr val="FFFF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53786" y="571489"/>
            <a:ext cx="3884773" cy="369332"/>
          </a:xfrm>
          <a:prstGeom prst="rect">
            <a:avLst/>
          </a:prstGeom>
          <a:noFill/>
        </p:spPr>
        <p:txBody>
          <a:bodyPr wrap="square" rtlCol="0">
            <a:spAutoFit/>
          </a:bodyPr>
          <a:lstStyle/>
          <a:p>
            <a:pPr algn="ctr"/>
            <a:r>
              <a:rPr lang="en-US" b="1" dirty="0" smtClean="0">
                <a:latin typeface="Avenir Heavy"/>
                <a:cs typeface="Avenir Heavy"/>
              </a:rPr>
              <a:t>DO</a:t>
            </a:r>
            <a:endParaRPr lang="en-US" b="1" dirty="0">
              <a:latin typeface="Avenir Heavy"/>
              <a:cs typeface="Avenir Heavy"/>
            </a:endParaRPr>
          </a:p>
        </p:txBody>
      </p:sp>
      <p:sp>
        <p:nvSpPr>
          <p:cNvPr id="10" name="TextBox 9"/>
          <p:cNvSpPr txBox="1"/>
          <p:nvPr/>
        </p:nvSpPr>
        <p:spPr>
          <a:xfrm>
            <a:off x="3989875" y="572561"/>
            <a:ext cx="5038337" cy="369332"/>
          </a:xfrm>
          <a:prstGeom prst="rect">
            <a:avLst/>
          </a:prstGeom>
          <a:noFill/>
        </p:spPr>
        <p:txBody>
          <a:bodyPr wrap="square" rtlCol="0">
            <a:spAutoFit/>
          </a:bodyPr>
          <a:lstStyle/>
          <a:p>
            <a:pPr algn="ctr"/>
            <a:r>
              <a:rPr lang="en-US" b="1" dirty="0" smtClean="0">
                <a:latin typeface="Avenir Heavy"/>
                <a:cs typeface="Avenir Heavy"/>
              </a:rPr>
              <a:t>DONT</a:t>
            </a:r>
            <a:endParaRPr lang="en-US" b="1" dirty="0">
              <a:latin typeface="Avenir Heavy"/>
              <a:cs typeface="Avenir Heavy"/>
            </a:endParaRPr>
          </a:p>
        </p:txBody>
      </p:sp>
      <p:grpSp>
        <p:nvGrpSpPr>
          <p:cNvPr id="16" name="Group 15"/>
          <p:cNvGrpSpPr/>
          <p:nvPr/>
        </p:nvGrpSpPr>
        <p:grpSpPr>
          <a:xfrm rot="21041453">
            <a:off x="2548896" y="2210818"/>
            <a:ext cx="3097820" cy="2158505"/>
            <a:chOff x="2684523" y="2519043"/>
            <a:chExt cx="3097820" cy="2158505"/>
          </a:xfrm>
        </p:grpSpPr>
        <p:grpSp>
          <p:nvGrpSpPr>
            <p:cNvPr id="13" name="Group 12"/>
            <p:cNvGrpSpPr/>
            <p:nvPr/>
          </p:nvGrpSpPr>
          <p:grpSpPr>
            <a:xfrm>
              <a:off x="2684524" y="2519043"/>
              <a:ext cx="3097819" cy="2158505"/>
              <a:chOff x="2548905" y="2202097"/>
              <a:chExt cx="3517298" cy="2450790"/>
            </a:xfrm>
          </p:grpSpPr>
          <p:sp>
            <p:nvSpPr>
              <p:cNvPr id="12" name="Rounded Rectangle 11"/>
              <p:cNvSpPr/>
              <p:nvPr/>
            </p:nvSpPr>
            <p:spPr>
              <a:xfrm>
                <a:off x="2548905" y="2202097"/>
                <a:ext cx="3517298" cy="2450789"/>
              </a:xfrm>
              <a:prstGeom prst="roundRect">
                <a:avLst>
                  <a:gd name="adj" fmla="val 5599"/>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descr="Creditcar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8905" y="2202098"/>
                <a:ext cx="3517298" cy="2450789"/>
              </a:xfrm>
              <a:prstGeom prst="rect">
                <a:avLst/>
              </a:prstGeom>
              <a:ln w="38100" cmpd="sng">
                <a:noFill/>
              </a:ln>
            </p:spPr>
          </p:pic>
        </p:grpSp>
        <p:sp>
          <p:nvSpPr>
            <p:cNvPr id="15" name="Rounded Rectangle 14"/>
            <p:cNvSpPr/>
            <p:nvPr/>
          </p:nvSpPr>
          <p:spPr>
            <a:xfrm>
              <a:off x="2684523" y="2519043"/>
              <a:ext cx="3097819" cy="2158504"/>
            </a:xfrm>
            <a:prstGeom prst="roundRect">
              <a:avLst>
                <a:gd name="adj" fmla="val 6385"/>
              </a:avLst>
            </a:prstGeom>
            <a:noFill/>
            <a:ln w="1905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4" name="TextBox 13"/>
          <p:cNvSpPr txBox="1"/>
          <p:nvPr/>
        </p:nvSpPr>
        <p:spPr>
          <a:xfrm>
            <a:off x="119531" y="60464"/>
            <a:ext cx="8911581" cy="461665"/>
          </a:xfrm>
          <a:prstGeom prst="rect">
            <a:avLst/>
          </a:prstGeom>
          <a:noFill/>
        </p:spPr>
        <p:txBody>
          <a:bodyPr wrap="square" rtlCol="0">
            <a:spAutoFit/>
          </a:bodyPr>
          <a:lstStyle/>
          <a:p>
            <a:pPr algn="ctr"/>
            <a:r>
              <a:rPr lang="en-US" sz="2400" b="1" dirty="0" smtClean="0">
                <a:latin typeface="Architects Daughter"/>
                <a:cs typeface="Architects Daughter"/>
              </a:rPr>
              <a:t>HOW TO USE CREDIT CARDS</a:t>
            </a:r>
            <a:endParaRPr lang="en-US" sz="400" b="1" dirty="0">
              <a:latin typeface="Architects Daughter"/>
              <a:cs typeface="Architects Daughter"/>
            </a:endParaRPr>
          </a:p>
        </p:txBody>
      </p:sp>
    </p:spTree>
    <p:extLst>
      <p:ext uri="{BB962C8B-B14F-4D97-AF65-F5344CB8AC3E}">
        <p14:creationId xmlns:p14="http://schemas.microsoft.com/office/powerpoint/2010/main" val="219171762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0575"/>
            <a:ext cx="9144000" cy="830997"/>
          </a:xfrm>
          <a:prstGeom prst="rect">
            <a:avLst/>
          </a:prstGeom>
          <a:noFill/>
        </p:spPr>
        <p:txBody>
          <a:bodyPr wrap="square" rtlCol="0">
            <a:spAutoFit/>
          </a:bodyPr>
          <a:lstStyle/>
          <a:p>
            <a:pPr algn="ctr"/>
            <a:r>
              <a:rPr lang="en-US" sz="4800" b="1" dirty="0" smtClean="0">
                <a:latin typeface="Architects Daughter"/>
                <a:cs typeface="Architects Daughter"/>
              </a:rPr>
              <a:t>Credit Cards</a:t>
            </a:r>
            <a:endParaRPr lang="en-US" sz="1000" b="1" dirty="0">
              <a:latin typeface="Architects Daughter"/>
              <a:cs typeface="Architects Daughter"/>
            </a:endParaRPr>
          </a:p>
        </p:txBody>
      </p:sp>
      <p:sp>
        <p:nvSpPr>
          <p:cNvPr id="5" name="TextBox 4"/>
          <p:cNvSpPr txBox="1"/>
          <p:nvPr/>
        </p:nvSpPr>
        <p:spPr>
          <a:xfrm>
            <a:off x="149411" y="864400"/>
            <a:ext cx="8860117" cy="6001644"/>
          </a:xfrm>
          <a:prstGeom prst="rect">
            <a:avLst/>
          </a:prstGeom>
          <a:noFill/>
        </p:spPr>
        <p:txBody>
          <a:bodyPr wrap="square" rtlCol="0">
            <a:spAutoFit/>
          </a:bodyPr>
          <a:lstStyle/>
          <a:p>
            <a:r>
              <a:rPr lang="en-US" sz="1600" dirty="0" smtClean="0">
                <a:latin typeface="Avenir Book"/>
                <a:cs typeface="Avenir Book"/>
              </a:rPr>
              <a:t>Today </a:t>
            </a:r>
            <a:r>
              <a:rPr lang="en-US" sz="1600" dirty="0">
                <a:latin typeface="Avenir Book"/>
                <a:cs typeface="Avenir Book"/>
              </a:rPr>
              <a:t>around 70% of all American adults have and use credit </a:t>
            </a:r>
            <a:r>
              <a:rPr lang="en-US" sz="1600" dirty="0" smtClean="0">
                <a:latin typeface="Avenir Book"/>
                <a:cs typeface="Avenir Book"/>
              </a:rPr>
              <a:t>cards to buy things.  Using credit cards can have some advantages:</a:t>
            </a:r>
          </a:p>
          <a:p>
            <a:endParaRPr lang="en-US" sz="1600" dirty="0">
              <a:latin typeface="Avenir Book"/>
              <a:cs typeface="Avenir Book"/>
            </a:endParaRPr>
          </a:p>
          <a:p>
            <a:pPr marL="2571750" lvl="5" indent="-285750">
              <a:buFont typeface="Arial"/>
              <a:buChar char="•"/>
            </a:pPr>
            <a:r>
              <a:rPr lang="en-US" sz="1600" dirty="0" smtClean="0">
                <a:latin typeface="Avenir Book"/>
                <a:cs typeface="Avenir Book"/>
              </a:rPr>
              <a:t>Many companies offer “points” based on how much a person spends.  These points can be used to get things like airplane tickets or hotel rooms.</a:t>
            </a:r>
          </a:p>
          <a:p>
            <a:pPr marL="285750" indent="-285750">
              <a:buFont typeface="Arial"/>
              <a:buChar char="•"/>
            </a:pPr>
            <a:endParaRPr lang="en-US" sz="1600" dirty="0">
              <a:latin typeface="Avenir Book"/>
              <a:cs typeface="Avenir Book"/>
            </a:endParaRPr>
          </a:p>
          <a:p>
            <a:pPr marL="2571750" lvl="5" indent="-285750">
              <a:buFont typeface="Arial"/>
              <a:buChar char="•"/>
            </a:pPr>
            <a:r>
              <a:rPr lang="en-US" sz="1600" dirty="0" smtClean="0">
                <a:latin typeface="Avenir Book"/>
                <a:cs typeface="Avenir Book"/>
              </a:rPr>
              <a:t>If someone steals your credit card and uses it to buy things then you will not have to pay.</a:t>
            </a:r>
          </a:p>
          <a:p>
            <a:pPr marL="285750" indent="-285750">
              <a:buFont typeface="Arial"/>
              <a:buChar char="•"/>
            </a:pPr>
            <a:endParaRPr lang="en-US" sz="1600" dirty="0">
              <a:latin typeface="Avenir Book"/>
              <a:cs typeface="Avenir Book"/>
            </a:endParaRPr>
          </a:p>
          <a:p>
            <a:pPr marL="285750" indent="-285750">
              <a:buFont typeface="Arial"/>
              <a:buChar char="•"/>
            </a:pPr>
            <a:r>
              <a:rPr lang="en-US" sz="1600" dirty="0" smtClean="0">
                <a:latin typeface="Avenir Book"/>
                <a:cs typeface="Avenir Book"/>
              </a:rPr>
              <a:t>Some cards will protect whatever you buy in case it gets damaged or broken.</a:t>
            </a:r>
          </a:p>
          <a:p>
            <a:pPr marL="285750" indent="-285750">
              <a:buFont typeface="Arial"/>
              <a:buChar char="•"/>
            </a:pPr>
            <a:endParaRPr lang="en-US" sz="1600" dirty="0">
              <a:latin typeface="Avenir Book"/>
              <a:cs typeface="Avenir Book"/>
            </a:endParaRPr>
          </a:p>
          <a:p>
            <a:r>
              <a:rPr lang="en-US" sz="1600" dirty="0" smtClean="0">
                <a:latin typeface="Avenir Book"/>
                <a:cs typeface="Avenir Book"/>
              </a:rPr>
              <a:t>However, using credit cards also has risks.  It’s important to understand how credit cards work if you’re going to get one in the future.</a:t>
            </a:r>
            <a:endParaRPr lang="en-US" sz="1600" dirty="0">
              <a:latin typeface="Avenir Book"/>
              <a:cs typeface="Avenir Book"/>
            </a:endParaRPr>
          </a:p>
          <a:p>
            <a:endParaRPr lang="en-US" sz="1600" dirty="0">
              <a:latin typeface="Avenir Book"/>
              <a:cs typeface="Avenir Book"/>
            </a:endParaRPr>
          </a:p>
          <a:p>
            <a:pPr marL="2571750" lvl="5" indent="-285750">
              <a:buFont typeface="Arial"/>
              <a:buChar char="•"/>
            </a:pPr>
            <a:r>
              <a:rPr lang="en-US" sz="1600" dirty="0" smtClean="0">
                <a:latin typeface="Avenir Book"/>
                <a:cs typeface="Avenir Book"/>
              </a:rPr>
              <a:t>When </a:t>
            </a:r>
            <a:r>
              <a:rPr lang="en-US" sz="1600" dirty="0">
                <a:latin typeface="Avenir Book"/>
                <a:cs typeface="Avenir Book"/>
              </a:rPr>
              <a:t>a person gets a card they agree to a set of rules.  If they pay off their card in full at the end of each month they will not be charged any interest.  If they don’t, most will pay around 20% interest in any money they owe over the year.</a:t>
            </a:r>
          </a:p>
          <a:p>
            <a:endParaRPr lang="en-US" sz="1600" dirty="0">
              <a:latin typeface="Avenir Book"/>
              <a:cs typeface="Avenir Book"/>
            </a:endParaRPr>
          </a:p>
          <a:p>
            <a:pPr marL="2571750" lvl="5" indent="-285750">
              <a:buFont typeface="Arial"/>
              <a:buChar char="•"/>
            </a:pPr>
            <a:r>
              <a:rPr lang="en-US" sz="1600" dirty="0" smtClean="0">
                <a:latin typeface="Avenir Book"/>
                <a:cs typeface="Avenir Book"/>
              </a:rPr>
              <a:t>If </a:t>
            </a:r>
            <a:r>
              <a:rPr lang="en-US" sz="1600" dirty="0">
                <a:latin typeface="Avenir Book"/>
                <a:cs typeface="Avenir Book"/>
              </a:rPr>
              <a:t>a person has a $2000 debt on their credit card and they don’t pay it off, they will be charged $400 dollars in interest.  This will be added to their bill so if they don’t pay this off they will be charged even more interest in </a:t>
            </a:r>
            <a:r>
              <a:rPr lang="en-US" sz="1600" dirty="0" smtClean="0">
                <a:latin typeface="Avenir Book"/>
                <a:cs typeface="Avenir Book"/>
              </a:rPr>
              <a:t>the </a:t>
            </a:r>
            <a:r>
              <a:rPr lang="en-US" sz="1600" dirty="0">
                <a:latin typeface="Avenir Book"/>
                <a:cs typeface="Avenir Book"/>
              </a:rPr>
              <a:t>future</a:t>
            </a:r>
            <a:r>
              <a:rPr lang="en-US" sz="1600" dirty="0" smtClean="0">
                <a:latin typeface="Avenir Book"/>
                <a:cs typeface="Avenir Book"/>
              </a:rPr>
              <a:t>.</a:t>
            </a:r>
            <a:endParaRPr lang="en-US" sz="1600" dirty="0">
              <a:latin typeface="Avenir Book"/>
              <a:cs typeface="Avenir Book"/>
            </a:endParaRPr>
          </a:p>
        </p:txBody>
      </p:sp>
      <p:pic>
        <p:nvPicPr>
          <p:cNvPr id="6" name="Picture 5" descr="Creditcar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616" y="1545169"/>
            <a:ext cx="2280099" cy="1588731"/>
          </a:xfrm>
          <a:prstGeom prst="rect">
            <a:avLst/>
          </a:prstGeom>
        </p:spPr>
      </p:pic>
      <p:sp>
        <p:nvSpPr>
          <p:cNvPr id="7" name="TextBox 6"/>
          <p:cNvSpPr txBox="1"/>
          <p:nvPr/>
        </p:nvSpPr>
        <p:spPr>
          <a:xfrm>
            <a:off x="89803" y="3938094"/>
            <a:ext cx="782580" cy="3154710"/>
          </a:xfrm>
          <a:prstGeom prst="rect">
            <a:avLst/>
          </a:prstGeom>
          <a:noFill/>
        </p:spPr>
        <p:txBody>
          <a:bodyPr wrap="square" rtlCol="0">
            <a:spAutoFit/>
          </a:bodyPr>
          <a:lstStyle/>
          <a:p>
            <a:r>
              <a:rPr lang="en-US" sz="19900" dirty="0" smtClean="0">
                <a:ln w="12700" cmpd="sng">
                  <a:solidFill>
                    <a:srgbClr val="000000"/>
                  </a:solidFill>
                </a:ln>
                <a:solidFill>
                  <a:schemeClr val="bg1"/>
                </a:solidFill>
                <a:latin typeface="Avenir Heavy"/>
                <a:cs typeface="Avenir Heavy"/>
              </a:rPr>
              <a:t>%</a:t>
            </a:r>
            <a:endParaRPr lang="en-US" sz="19900" dirty="0">
              <a:ln w="12700" cmpd="sng">
                <a:solidFill>
                  <a:srgbClr val="000000"/>
                </a:solidFill>
              </a:ln>
              <a:solidFill>
                <a:schemeClr val="bg1"/>
              </a:solidFill>
              <a:latin typeface="Avenir Heavy"/>
              <a:cs typeface="Avenir Heavy"/>
            </a:endParaRPr>
          </a:p>
        </p:txBody>
      </p:sp>
      <p:sp>
        <p:nvSpPr>
          <p:cNvPr id="2" name="Rectangle 1"/>
          <p:cNvSpPr/>
          <p:nvPr/>
        </p:nvSpPr>
        <p:spPr>
          <a:xfrm>
            <a:off x="0" y="864400"/>
            <a:ext cx="9144000" cy="2858410"/>
          </a:xfrm>
          <a:prstGeom prst="rect">
            <a:avLst/>
          </a:prstGeom>
          <a:gradFill flip="none" rotWithShape="1">
            <a:gsLst>
              <a:gs pos="0">
                <a:schemeClr val="accent2">
                  <a:tint val="50000"/>
                  <a:satMod val="300000"/>
                  <a:alpha val="45000"/>
                </a:schemeClr>
              </a:gs>
              <a:gs pos="35000">
                <a:schemeClr val="accent2">
                  <a:tint val="37000"/>
                  <a:satMod val="300000"/>
                  <a:alpha val="45000"/>
                </a:schemeClr>
              </a:gs>
              <a:gs pos="100000">
                <a:schemeClr val="accent2">
                  <a:tint val="15000"/>
                  <a:satMod val="350000"/>
                  <a:alpha val="45000"/>
                </a:schemeClr>
              </a:gs>
            </a:gsLst>
            <a:lin ang="16200000" scaled="1"/>
            <a:tileRect/>
          </a:gra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81758132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3477875"/>
          </a:xfrm>
          <a:prstGeom prst="rect">
            <a:avLst/>
          </a:prstGeom>
        </p:spPr>
        <p:txBody>
          <a:bodyPr wrap="square">
            <a:spAutoFit/>
          </a:bodyPr>
          <a:lstStyle/>
          <a:p>
            <a:r>
              <a:rPr lang="en-US" sz="2000" dirty="0">
                <a:latin typeface="Avenir Book"/>
                <a:cs typeface="Avenir Book"/>
              </a:rPr>
              <a:t>Today around 70% of all American adults have and use credit cards to buy things.  Using credit cards can have some advantages:</a:t>
            </a:r>
          </a:p>
          <a:p>
            <a:endParaRPr lang="en-US" sz="2000" dirty="0">
              <a:latin typeface="Avenir Book"/>
              <a:cs typeface="Avenir Book"/>
            </a:endParaRPr>
          </a:p>
          <a:p>
            <a:pPr marL="285750" indent="-285750">
              <a:buFont typeface="Arial"/>
              <a:buChar char="•"/>
            </a:pPr>
            <a:r>
              <a:rPr lang="en-US" sz="2000" dirty="0">
                <a:latin typeface="Avenir Book"/>
                <a:cs typeface="Avenir Book"/>
              </a:rPr>
              <a:t>Many companies offer “points” based on how much a person spends.  These points can be used to get things like airplane tickets or hotel rooms.</a:t>
            </a:r>
          </a:p>
          <a:p>
            <a:pPr marL="285750" indent="-285750">
              <a:buFont typeface="Arial"/>
              <a:buChar char="•"/>
            </a:pPr>
            <a:endParaRPr lang="en-US" sz="2000" dirty="0">
              <a:latin typeface="Avenir Book"/>
              <a:cs typeface="Avenir Book"/>
            </a:endParaRPr>
          </a:p>
          <a:p>
            <a:pPr marL="285750" indent="-285750">
              <a:buFont typeface="Arial"/>
              <a:buChar char="•"/>
            </a:pPr>
            <a:r>
              <a:rPr lang="en-US" sz="2000" dirty="0">
                <a:latin typeface="Avenir Book"/>
                <a:cs typeface="Avenir Book"/>
              </a:rPr>
              <a:t>If someone steals your credit card and uses it to buy things then you will not have to pay.</a:t>
            </a:r>
          </a:p>
          <a:p>
            <a:pPr marL="285750" indent="-285750">
              <a:buFont typeface="Arial"/>
              <a:buChar char="•"/>
            </a:pPr>
            <a:endParaRPr lang="en-US" sz="2000" dirty="0">
              <a:latin typeface="Avenir Book"/>
              <a:cs typeface="Avenir Book"/>
            </a:endParaRPr>
          </a:p>
          <a:p>
            <a:pPr marL="285750" indent="-285750">
              <a:buFont typeface="Arial"/>
              <a:buChar char="•"/>
            </a:pPr>
            <a:r>
              <a:rPr lang="en-US" sz="2000" dirty="0">
                <a:latin typeface="Avenir Book"/>
                <a:cs typeface="Avenir Book"/>
              </a:rPr>
              <a:t>Some cards will protect whatever you buy in case it gets damaged or broken.</a:t>
            </a:r>
          </a:p>
        </p:txBody>
      </p:sp>
      <p:pic>
        <p:nvPicPr>
          <p:cNvPr id="5" name="Picture 4" descr="credit-cards26-lg.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3471198"/>
            <a:ext cx="5080203" cy="3386802"/>
          </a:xfrm>
          <a:prstGeom prst="rect">
            <a:avLst/>
          </a:prstGeom>
          <a:ln>
            <a:noFill/>
          </a:ln>
          <a:effectLst>
            <a:softEdge rad="112500"/>
          </a:effectLst>
        </p:spPr>
      </p:pic>
      <p:pic>
        <p:nvPicPr>
          <p:cNvPr id="6" name="Picture 5" descr="1-1204463487cJKy.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0202" y="3471198"/>
            <a:ext cx="4063798" cy="3386802"/>
          </a:xfrm>
          <a:prstGeom prst="rect">
            <a:avLst/>
          </a:prstGeom>
          <a:ln>
            <a:noFill/>
          </a:ln>
          <a:effectLst>
            <a:softEdge rad="112500"/>
          </a:effectLst>
        </p:spPr>
      </p:pic>
    </p:spTree>
    <p:extLst>
      <p:ext uri="{BB962C8B-B14F-4D97-AF65-F5344CB8AC3E}">
        <p14:creationId xmlns:p14="http://schemas.microsoft.com/office/powerpoint/2010/main" val="150556169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1587919412_3ebac6249f_z.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1" cy="3465906"/>
          </a:xfrm>
          <a:prstGeom prst="rect">
            <a:avLst/>
          </a:prstGeom>
          <a:ln>
            <a:noFill/>
          </a:ln>
          <a:effectLst>
            <a:softEdge rad="112500"/>
          </a:effectLst>
        </p:spPr>
      </p:pic>
      <p:pic>
        <p:nvPicPr>
          <p:cNvPr id="5" name="Picture 4" descr="17347405266_42576f2784_b.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465906"/>
            <a:ext cx="9144000" cy="3392094"/>
          </a:xfrm>
          <a:prstGeom prst="rect">
            <a:avLst/>
          </a:prstGeom>
          <a:ln>
            <a:noFill/>
          </a:ln>
          <a:effectLst>
            <a:softEdge rad="112500"/>
          </a:effectLst>
        </p:spPr>
      </p:pic>
    </p:spTree>
    <p:extLst>
      <p:ext uri="{BB962C8B-B14F-4D97-AF65-F5344CB8AC3E}">
        <p14:creationId xmlns:p14="http://schemas.microsoft.com/office/powerpoint/2010/main" val="140793149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0575"/>
            <a:ext cx="9144000" cy="830997"/>
          </a:xfrm>
          <a:prstGeom prst="rect">
            <a:avLst/>
          </a:prstGeom>
          <a:noFill/>
        </p:spPr>
        <p:txBody>
          <a:bodyPr wrap="square" rtlCol="0">
            <a:spAutoFit/>
          </a:bodyPr>
          <a:lstStyle/>
          <a:p>
            <a:pPr algn="ctr"/>
            <a:r>
              <a:rPr lang="en-US" sz="4800" b="1" dirty="0" smtClean="0">
                <a:latin typeface="Architects Daughter"/>
                <a:cs typeface="Architects Daughter"/>
              </a:rPr>
              <a:t>Credit Cards</a:t>
            </a:r>
            <a:endParaRPr lang="en-US" sz="1000" b="1" dirty="0">
              <a:latin typeface="Architects Daughter"/>
              <a:cs typeface="Architects Daughter"/>
            </a:endParaRPr>
          </a:p>
        </p:txBody>
      </p:sp>
      <p:sp>
        <p:nvSpPr>
          <p:cNvPr id="5" name="TextBox 4"/>
          <p:cNvSpPr txBox="1"/>
          <p:nvPr/>
        </p:nvSpPr>
        <p:spPr>
          <a:xfrm>
            <a:off x="149411" y="864400"/>
            <a:ext cx="8860117" cy="6001644"/>
          </a:xfrm>
          <a:prstGeom prst="rect">
            <a:avLst/>
          </a:prstGeom>
          <a:noFill/>
        </p:spPr>
        <p:txBody>
          <a:bodyPr wrap="square" rtlCol="0">
            <a:spAutoFit/>
          </a:bodyPr>
          <a:lstStyle/>
          <a:p>
            <a:r>
              <a:rPr lang="en-US" sz="1600" dirty="0" smtClean="0">
                <a:latin typeface="Avenir Book"/>
                <a:cs typeface="Avenir Book"/>
              </a:rPr>
              <a:t>Today </a:t>
            </a:r>
            <a:r>
              <a:rPr lang="en-US" sz="1600" dirty="0">
                <a:latin typeface="Avenir Book"/>
                <a:cs typeface="Avenir Book"/>
              </a:rPr>
              <a:t>around 70% of all American adults have and use credit </a:t>
            </a:r>
            <a:r>
              <a:rPr lang="en-US" sz="1600" dirty="0" smtClean="0">
                <a:latin typeface="Avenir Book"/>
                <a:cs typeface="Avenir Book"/>
              </a:rPr>
              <a:t>cards to buy things.  Using credit cards can have some advantages:</a:t>
            </a:r>
          </a:p>
          <a:p>
            <a:endParaRPr lang="en-US" sz="1600" dirty="0">
              <a:latin typeface="Avenir Book"/>
              <a:cs typeface="Avenir Book"/>
            </a:endParaRPr>
          </a:p>
          <a:p>
            <a:pPr marL="2571750" lvl="5" indent="-285750">
              <a:buFont typeface="Arial"/>
              <a:buChar char="•"/>
            </a:pPr>
            <a:r>
              <a:rPr lang="en-US" sz="1600" dirty="0" smtClean="0">
                <a:latin typeface="Avenir Book"/>
                <a:cs typeface="Avenir Book"/>
              </a:rPr>
              <a:t>Many companies offer “points” based on how much a person spends.  These points can be used to get things like airplane tickets or hotel rooms.</a:t>
            </a:r>
          </a:p>
          <a:p>
            <a:pPr marL="285750" indent="-285750">
              <a:buFont typeface="Arial"/>
              <a:buChar char="•"/>
            </a:pPr>
            <a:endParaRPr lang="en-US" sz="1600" dirty="0">
              <a:latin typeface="Avenir Book"/>
              <a:cs typeface="Avenir Book"/>
            </a:endParaRPr>
          </a:p>
          <a:p>
            <a:pPr marL="2571750" lvl="5" indent="-285750">
              <a:buFont typeface="Arial"/>
              <a:buChar char="•"/>
            </a:pPr>
            <a:r>
              <a:rPr lang="en-US" sz="1600" dirty="0" smtClean="0">
                <a:latin typeface="Avenir Book"/>
                <a:cs typeface="Avenir Book"/>
              </a:rPr>
              <a:t>If someone steals your credit card and uses it to buy things then you will not have to pay.</a:t>
            </a:r>
          </a:p>
          <a:p>
            <a:pPr marL="285750" indent="-285750">
              <a:buFont typeface="Arial"/>
              <a:buChar char="•"/>
            </a:pPr>
            <a:endParaRPr lang="en-US" sz="1600" dirty="0">
              <a:latin typeface="Avenir Book"/>
              <a:cs typeface="Avenir Book"/>
            </a:endParaRPr>
          </a:p>
          <a:p>
            <a:pPr marL="285750" indent="-285750">
              <a:buFont typeface="Arial"/>
              <a:buChar char="•"/>
            </a:pPr>
            <a:r>
              <a:rPr lang="en-US" sz="1600" dirty="0" smtClean="0">
                <a:latin typeface="Avenir Book"/>
                <a:cs typeface="Avenir Book"/>
              </a:rPr>
              <a:t>Some cards will protect whatever you buy in case it gets damaged or broken.</a:t>
            </a:r>
          </a:p>
          <a:p>
            <a:pPr marL="285750" indent="-285750">
              <a:buFont typeface="Arial"/>
              <a:buChar char="•"/>
            </a:pPr>
            <a:endParaRPr lang="en-US" sz="1600" dirty="0">
              <a:latin typeface="Avenir Book"/>
              <a:cs typeface="Avenir Book"/>
            </a:endParaRPr>
          </a:p>
          <a:p>
            <a:r>
              <a:rPr lang="en-US" sz="1600" dirty="0" smtClean="0">
                <a:latin typeface="Avenir Book"/>
                <a:cs typeface="Avenir Book"/>
              </a:rPr>
              <a:t>However, using credit cards also has risks.  It’s important to understand how credit cards work if you’re going to get one in the future.</a:t>
            </a:r>
            <a:endParaRPr lang="en-US" sz="1600" dirty="0">
              <a:latin typeface="Avenir Book"/>
              <a:cs typeface="Avenir Book"/>
            </a:endParaRPr>
          </a:p>
          <a:p>
            <a:endParaRPr lang="en-US" sz="1600" dirty="0">
              <a:latin typeface="Avenir Book"/>
              <a:cs typeface="Avenir Book"/>
            </a:endParaRPr>
          </a:p>
          <a:p>
            <a:pPr marL="2571750" lvl="5" indent="-285750">
              <a:buFont typeface="Arial"/>
              <a:buChar char="•"/>
            </a:pPr>
            <a:r>
              <a:rPr lang="en-US" sz="1600" dirty="0" smtClean="0">
                <a:latin typeface="Avenir Book"/>
                <a:cs typeface="Avenir Book"/>
              </a:rPr>
              <a:t>When </a:t>
            </a:r>
            <a:r>
              <a:rPr lang="en-US" sz="1600" dirty="0">
                <a:latin typeface="Avenir Book"/>
                <a:cs typeface="Avenir Book"/>
              </a:rPr>
              <a:t>a person gets a card they agree to a set of rules.  If they pay off their card in full at the end of each month they will not be charged any interest.  If they don’t, most will pay around 20% interest in any money they owe over the year.</a:t>
            </a:r>
          </a:p>
          <a:p>
            <a:endParaRPr lang="en-US" sz="1600" dirty="0">
              <a:latin typeface="Avenir Book"/>
              <a:cs typeface="Avenir Book"/>
            </a:endParaRPr>
          </a:p>
          <a:p>
            <a:pPr marL="2571750" lvl="5" indent="-285750">
              <a:buFont typeface="Arial"/>
              <a:buChar char="•"/>
            </a:pPr>
            <a:r>
              <a:rPr lang="en-US" sz="1600" dirty="0" smtClean="0">
                <a:latin typeface="Avenir Book"/>
                <a:cs typeface="Avenir Book"/>
              </a:rPr>
              <a:t>If </a:t>
            </a:r>
            <a:r>
              <a:rPr lang="en-US" sz="1600" dirty="0">
                <a:latin typeface="Avenir Book"/>
                <a:cs typeface="Avenir Book"/>
              </a:rPr>
              <a:t>a person has a $2000 debt on their credit card and they don’t pay it off, they will be charged $400 dollars in interest.  This will be added to their bill so if they don’t pay this off they will be charged even more interest in </a:t>
            </a:r>
            <a:r>
              <a:rPr lang="en-US" sz="1600" dirty="0" smtClean="0">
                <a:latin typeface="Avenir Book"/>
                <a:cs typeface="Avenir Book"/>
              </a:rPr>
              <a:t>the </a:t>
            </a:r>
            <a:r>
              <a:rPr lang="en-US" sz="1600" dirty="0">
                <a:latin typeface="Avenir Book"/>
                <a:cs typeface="Avenir Book"/>
              </a:rPr>
              <a:t>future</a:t>
            </a:r>
            <a:r>
              <a:rPr lang="en-US" sz="1600" dirty="0" smtClean="0">
                <a:latin typeface="Avenir Book"/>
                <a:cs typeface="Avenir Book"/>
              </a:rPr>
              <a:t>.</a:t>
            </a:r>
            <a:endParaRPr lang="en-US" sz="1600" dirty="0">
              <a:latin typeface="Avenir Book"/>
              <a:cs typeface="Avenir Book"/>
            </a:endParaRPr>
          </a:p>
        </p:txBody>
      </p:sp>
      <p:pic>
        <p:nvPicPr>
          <p:cNvPr id="6" name="Picture 5" descr="Creditcar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616" y="1545169"/>
            <a:ext cx="2280099" cy="1588731"/>
          </a:xfrm>
          <a:prstGeom prst="rect">
            <a:avLst/>
          </a:prstGeom>
        </p:spPr>
      </p:pic>
      <p:sp>
        <p:nvSpPr>
          <p:cNvPr id="7" name="TextBox 6"/>
          <p:cNvSpPr txBox="1"/>
          <p:nvPr/>
        </p:nvSpPr>
        <p:spPr>
          <a:xfrm>
            <a:off x="89803" y="3938094"/>
            <a:ext cx="782580" cy="3154710"/>
          </a:xfrm>
          <a:prstGeom prst="rect">
            <a:avLst/>
          </a:prstGeom>
          <a:noFill/>
        </p:spPr>
        <p:txBody>
          <a:bodyPr wrap="square" rtlCol="0">
            <a:spAutoFit/>
          </a:bodyPr>
          <a:lstStyle/>
          <a:p>
            <a:r>
              <a:rPr lang="en-US" sz="19900" dirty="0" smtClean="0">
                <a:ln w="12700" cmpd="sng">
                  <a:solidFill>
                    <a:srgbClr val="000000"/>
                  </a:solidFill>
                </a:ln>
                <a:solidFill>
                  <a:schemeClr val="bg1"/>
                </a:solidFill>
                <a:latin typeface="Avenir Heavy"/>
                <a:cs typeface="Avenir Heavy"/>
              </a:rPr>
              <a:t>%</a:t>
            </a:r>
            <a:endParaRPr lang="en-US" sz="19900" dirty="0">
              <a:ln w="12700" cmpd="sng">
                <a:solidFill>
                  <a:srgbClr val="000000"/>
                </a:solidFill>
              </a:ln>
              <a:solidFill>
                <a:schemeClr val="bg1"/>
              </a:solidFill>
              <a:latin typeface="Avenir Heavy"/>
              <a:cs typeface="Avenir Heavy"/>
            </a:endParaRPr>
          </a:p>
        </p:txBody>
      </p:sp>
      <p:sp>
        <p:nvSpPr>
          <p:cNvPr id="8" name="Rectangle 7"/>
          <p:cNvSpPr/>
          <p:nvPr/>
        </p:nvSpPr>
        <p:spPr>
          <a:xfrm>
            <a:off x="0" y="3722810"/>
            <a:ext cx="9144000" cy="3135190"/>
          </a:xfrm>
          <a:prstGeom prst="rect">
            <a:avLst/>
          </a:prstGeom>
          <a:gradFill flip="none" rotWithShape="1">
            <a:gsLst>
              <a:gs pos="0">
                <a:schemeClr val="accent2">
                  <a:tint val="50000"/>
                  <a:satMod val="300000"/>
                  <a:alpha val="45000"/>
                </a:schemeClr>
              </a:gs>
              <a:gs pos="35000">
                <a:schemeClr val="accent2">
                  <a:tint val="37000"/>
                  <a:satMod val="300000"/>
                  <a:alpha val="45000"/>
                </a:schemeClr>
              </a:gs>
              <a:gs pos="100000">
                <a:schemeClr val="accent2">
                  <a:tint val="15000"/>
                  <a:satMod val="350000"/>
                  <a:alpha val="45000"/>
                </a:schemeClr>
              </a:gs>
            </a:gsLst>
            <a:lin ang="16200000" scaled="1"/>
            <a:tileRect/>
          </a:gra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60036190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668" y="0"/>
            <a:ext cx="9135332" cy="3785652"/>
          </a:xfrm>
          <a:prstGeom prst="rect">
            <a:avLst/>
          </a:prstGeom>
        </p:spPr>
        <p:txBody>
          <a:bodyPr wrap="square">
            <a:spAutoFit/>
          </a:bodyPr>
          <a:lstStyle/>
          <a:p>
            <a:r>
              <a:rPr lang="en-US" sz="2000" dirty="0">
                <a:latin typeface="Avenir Book"/>
                <a:cs typeface="Avenir Book"/>
              </a:rPr>
              <a:t>However, using credit cards also has risks.  It’s important to understand how credit cards work if you’re going to get one in the future.</a:t>
            </a:r>
          </a:p>
          <a:p>
            <a:endParaRPr lang="en-US" sz="2000" dirty="0">
              <a:latin typeface="Avenir Book"/>
              <a:cs typeface="Avenir Book"/>
            </a:endParaRPr>
          </a:p>
          <a:p>
            <a:pPr marL="285750" indent="-285750">
              <a:buFont typeface="Arial"/>
              <a:buChar char="•"/>
            </a:pPr>
            <a:r>
              <a:rPr lang="en-US" sz="2000" dirty="0">
                <a:latin typeface="Avenir Book"/>
                <a:cs typeface="Avenir Book"/>
              </a:rPr>
              <a:t>When a person gets a card they agree to a set of rules.  If they pay off their card in full at the end of each month they will not be charged any interest.  If they don’t, most will pay around 20% interest in any money they owe over the year.</a:t>
            </a:r>
          </a:p>
          <a:p>
            <a:endParaRPr lang="en-US" sz="2000" dirty="0">
              <a:latin typeface="Avenir Book"/>
              <a:cs typeface="Avenir Book"/>
            </a:endParaRPr>
          </a:p>
          <a:p>
            <a:pPr marL="285750" indent="-285750">
              <a:buFont typeface="Arial"/>
              <a:buChar char="•"/>
            </a:pPr>
            <a:r>
              <a:rPr lang="en-US" sz="2000" dirty="0">
                <a:latin typeface="Avenir Book"/>
                <a:cs typeface="Avenir Book"/>
              </a:rPr>
              <a:t>If a person has a $2000 debt on their credit card and they don’t pay it off, they will be charged $400 dollars in interest.  This will be added to their bill so if they don’t pay this off they will be charged even more interest in the future.</a:t>
            </a:r>
            <a:endParaRPr lang="en-US" sz="2000" dirty="0">
              <a:latin typeface="Avenir Book"/>
              <a:cs typeface="Avenir Book"/>
            </a:endParaRPr>
          </a:p>
        </p:txBody>
      </p:sp>
      <p:pic>
        <p:nvPicPr>
          <p:cNvPr id="4" name="Picture 3" descr="credit-card-851502_128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783831"/>
            <a:ext cx="4613058" cy="3074170"/>
          </a:xfrm>
          <a:prstGeom prst="rect">
            <a:avLst/>
          </a:prstGeom>
          <a:ln>
            <a:noFill/>
          </a:ln>
          <a:effectLst>
            <a:softEdge rad="112500"/>
          </a:effectLst>
        </p:spPr>
      </p:pic>
      <p:pic>
        <p:nvPicPr>
          <p:cNvPr id="5" name="Picture 4" descr="credit-card-1104961_960_72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3058" y="3783830"/>
            <a:ext cx="4530942" cy="3074169"/>
          </a:xfrm>
          <a:prstGeom prst="rect">
            <a:avLst/>
          </a:prstGeom>
          <a:ln>
            <a:noFill/>
          </a:ln>
          <a:effectLst>
            <a:softEdge rad="112500"/>
          </a:effectLst>
        </p:spPr>
      </p:pic>
    </p:spTree>
    <p:extLst>
      <p:ext uri="{BB962C8B-B14F-4D97-AF65-F5344CB8AC3E}">
        <p14:creationId xmlns:p14="http://schemas.microsoft.com/office/powerpoint/2010/main" val="245114978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9411" y="120394"/>
            <a:ext cx="8860117" cy="6986530"/>
          </a:xfrm>
          <a:prstGeom prst="rect">
            <a:avLst/>
          </a:prstGeom>
          <a:noFill/>
        </p:spPr>
        <p:txBody>
          <a:bodyPr wrap="square" rtlCol="0">
            <a:spAutoFit/>
          </a:bodyPr>
          <a:lstStyle/>
          <a:p>
            <a:r>
              <a:rPr lang="en-US" sz="1600" dirty="0" smtClean="0">
                <a:latin typeface="Avenir Book"/>
                <a:cs typeface="Avenir Book"/>
              </a:rPr>
              <a:t>In </a:t>
            </a:r>
            <a:r>
              <a:rPr lang="en-US" sz="1600" dirty="0">
                <a:latin typeface="Avenir Book"/>
                <a:cs typeface="Avenir Book"/>
              </a:rPr>
              <a:t>2018 the average family in the United States had nearly $6,000 in credit card debt as most people are not paying off their full balance and so are having to pay interest.  If you’re going to get a credit card in the future you </a:t>
            </a:r>
            <a:r>
              <a:rPr lang="en-US" sz="1600" dirty="0" smtClean="0">
                <a:latin typeface="Avenir Book"/>
                <a:cs typeface="Avenir Book"/>
              </a:rPr>
              <a:t>should </a:t>
            </a:r>
            <a:r>
              <a:rPr lang="en-US" sz="1600" dirty="0">
                <a:latin typeface="Avenir Book"/>
                <a:cs typeface="Avenir Book"/>
              </a:rPr>
              <a:t>make sure that :</a:t>
            </a:r>
          </a:p>
          <a:p>
            <a:endParaRPr lang="en-US" sz="1600" dirty="0">
              <a:latin typeface="Avenir Book"/>
              <a:cs typeface="Avenir Book"/>
            </a:endParaRPr>
          </a:p>
          <a:p>
            <a:pPr marL="285750" indent="-285750">
              <a:buFont typeface="Arial"/>
              <a:buChar char="•"/>
            </a:pPr>
            <a:r>
              <a:rPr lang="en-US" sz="1600" dirty="0" smtClean="0">
                <a:latin typeface="Avenir Book"/>
                <a:cs typeface="Avenir Book"/>
              </a:rPr>
              <a:t>You </a:t>
            </a:r>
            <a:r>
              <a:rPr lang="en-US" sz="1600" dirty="0">
                <a:latin typeface="Avenir Book"/>
                <a:cs typeface="Avenir Book"/>
              </a:rPr>
              <a:t>have a well paying and steady job so that you will be able to pay off your balance in full.</a:t>
            </a:r>
          </a:p>
          <a:p>
            <a:endParaRPr lang="en-US" sz="1600" dirty="0">
              <a:latin typeface="Avenir Book"/>
              <a:cs typeface="Avenir Book"/>
            </a:endParaRPr>
          </a:p>
          <a:p>
            <a:pPr marL="285750" indent="-285750">
              <a:buFont typeface="Arial"/>
              <a:buChar char="•"/>
            </a:pPr>
            <a:r>
              <a:rPr lang="en-US" sz="1600" dirty="0" smtClean="0">
                <a:latin typeface="Avenir Book"/>
                <a:cs typeface="Avenir Book"/>
              </a:rPr>
              <a:t>You </a:t>
            </a:r>
            <a:r>
              <a:rPr lang="en-US" sz="1600" dirty="0">
                <a:latin typeface="Avenir Book"/>
                <a:cs typeface="Avenir Book"/>
              </a:rPr>
              <a:t>are mature enough to control your spending and not buy too many items.</a:t>
            </a:r>
          </a:p>
          <a:p>
            <a:endParaRPr lang="en-US" sz="1600" dirty="0">
              <a:latin typeface="Avenir Book"/>
              <a:cs typeface="Avenir Book"/>
            </a:endParaRPr>
          </a:p>
          <a:p>
            <a:pPr marL="285750" indent="-285750">
              <a:buFont typeface="Arial"/>
              <a:buChar char="•"/>
            </a:pPr>
            <a:r>
              <a:rPr lang="en-US" sz="1600" dirty="0" smtClean="0">
                <a:latin typeface="Avenir Book"/>
                <a:cs typeface="Avenir Book"/>
              </a:rPr>
              <a:t>Never </a:t>
            </a:r>
            <a:r>
              <a:rPr lang="en-US" sz="1600" dirty="0">
                <a:latin typeface="Avenir Book"/>
                <a:cs typeface="Avenir Book"/>
              </a:rPr>
              <a:t>use your credit card to take out cash at a bank as the interest on this is often even higher</a:t>
            </a:r>
            <a:r>
              <a:rPr lang="en-US" sz="1600" dirty="0" smtClean="0">
                <a:latin typeface="Avenir Book"/>
                <a:cs typeface="Avenir Book"/>
              </a:rPr>
              <a:t>.</a:t>
            </a:r>
          </a:p>
          <a:p>
            <a:pPr marL="285750" indent="-285750">
              <a:buFont typeface="Arial"/>
              <a:buChar char="•"/>
            </a:pPr>
            <a:endParaRPr lang="en-US" sz="1600" dirty="0">
              <a:latin typeface="Avenir Book"/>
              <a:cs typeface="Avenir Book"/>
            </a:endParaRPr>
          </a:p>
          <a:p>
            <a:r>
              <a:rPr lang="en-US" sz="1600" dirty="0" smtClean="0">
                <a:latin typeface="Avenir Book"/>
                <a:cs typeface="Avenir Book"/>
              </a:rPr>
              <a:t>Let’s look at an example of how a person shouldn’t use their credit card:  In real life, working out credit card interest is a bit more complicated but this example does show the basics.</a:t>
            </a:r>
          </a:p>
          <a:p>
            <a:endParaRPr lang="en-US" sz="1600" dirty="0">
              <a:latin typeface="Avenir Book"/>
              <a:cs typeface="Avenir Book"/>
            </a:endParaRPr>
          </a:p>
          <a:p>
            <a:pPr marL="285750" indent="-285750">
              <a:buFont typeface="Arial"/>
              <a:buChar char="•"/>
            </a:pPr>
            <a:r>
              <a:rPr lang="en-US" sz="1600" b="1" dirty="0">
                <a:latin typeface="Avenir Book"/>
                <a:cs typeface="Avenir Book"/>
              </a:rPr>
              <a:t>Mark buys a $300 Nintendo Switch using his credit card.  The card which Mark uses allows him to pay off the amount at </a:t>
            </a:r>
            <a:r>
              <a:rPr lang="en-US" sz="1600" b="1" dirty="0" smtClean="0">
                <a:latin typeface="Avenir Book"/>
                <a:cs typeface="Avenir Book"/>
              </a:rPr>
              <a:t>$10 </a:t>
            </a:r>
            <a:r>
              <a:rPr lang="en-US" sz="1600" b="1" dirty="0">
                <a:latin typeface="Avenir Book"/>
                <a:cs typeface="Avenir Book"/>
              </a:rPr>
              <a:t>a month.  However 20% of the money he pays off will be interest</a:t>
            </a:r>
            <a:r>
              <a:rPr lang="en-US" sz="1600" b="1" dirty="0" smtClean="0">
                <a:latin typeface="Avenir Book"/>
                <a:cs typeface="Avenir Book"/>
              </a:rPr>
              <a:t>.</a:t>
            </a:r>
          </a:p>
          <a:p>
            <a:pPr marL="285750" indent="-285750">
              <a:buFont typeface="Arial"/>
              <a:buChar char="•"/>
            </a:pPr>
            <a:endParaRPr lang="en-US" sz="1600" b="1" dirty="0">
              <a:latin typeface="Avenir Book"/>
              <a:cs typeface="Avenir Book"/>
            </a:endParaRPr>
          </a:p>
          <a:p>
            <a:pPr marL="285750" indent="-285750">
              <a:buFont typeface="Arial"/>
              <a:buChar char="•"/>
            </a:pPr>
            <a:r>
              <a:rPr lang="en-US" sz="1600" b="1" dirty="0" smtClean="0">
                <a:latin typeface="Avenir Book"/>
                <a:cs typeface="Avenir Book"/>
              </a:rPr>
              <a:t>In the first month, Mark pays his $10 but only $8 of this goes to paying off the $300 he owes.  So he now owes $292.</a:t>
            </a:r>
          </a:p>
          <a:p>
            <a:pPr marL="285750" indent="-285750">
              <a:buFont typeface="Arial"/>
              <a:buChar char="•"/>
            </a:pPr>
            <a:endParaRPr lang="en-US" sz="1600" b="1" dirty="0">
              <a:latin typeface="Avenir Book"/>
              <a:cs typeface="Avenir Book"/>
            </a:endParaRPr>
          </a:p>
          <a:p>
            <a:pPr marL="285750" indent="-285750">
              <a:buFont typeface="Arial"/>
              <a:buChar char="•"/>
            </a:pPr>
            <a:r>
              <a:rPr lang="en-US" sz="1600" b="1" dirty="0" smtClean="0">
                <a:latin typeface="Avenir Book"/>
                <a:cs typeface="Avenir Book"/>
              </a:rPr>
              <a:t>In the second month, Mark again pays $10 with $8 of this going to the loan.  He now owes $284.</a:t>
            </a:r>
          </a:p>
          <a:p>
            <a:pPr marL="285750" indent="-285750">
              <a:buFont typeface="Arial"/>
              <a:buChar char="•"/>
            </a:pPr>
            <a:endParaRPr lang="en-US" sz="1600" b="1" dirty="0">
              <a:latin typeface="Avenir Book"/>
              <a:cs typeface="Avenir Book"/>
            </a:endParaRPr>
          </a:p>
          <a:p>
            <a:pPr marL="285750" indent="-285750">
              <a:buFont typeface="Arial"/>
              <a:buChar char="•"/>
            </a:pPr>
            <a:r>
              <a:rPr lang="en-US" sz="1600" b="1" dirty="0" smtClean="0">
                <a:latin typeface="Avenir Book"/>
                <a:cs typeface="Avenir Book"/>
              </a:rPr>
              <a:t>Mark goes on making these payments each month.  In the end it will take him 38 months to pay off the $300.  In total he will have paid $375 to have the console </a:t>
            </a:r>
            <a:r>
              <a:rPr lang="mr-IN" sz="1600" b="1" dirty="0" smtClean="0">
                <a:latin typeface="Avenir Book"/>
                <a:cs typeface="Avenir Book"/>
              </a:rPr>
              <a:t>–</a:t>
            </a:r>
            <a:r>
              <a:rPr lang="en-US" sz="1600" b="1" dirty="0" smtClean="0">
                <a:latin typeface="Avenir Book"/>
                <a:cs typeface="Avenir Book"/>
              </a:rPr>
              <a:t> or $75 more than the actual price.</a:t>
            </a:r>
            <a:endParaRPr lang="en-US" sz="1600" b="1" dirty="0">
              <a:latin typeface="Avenir Book"/>
              <a:cs typeface="Avenir Book"/>
            </a:endParaRPr>
          </a:p>
          <a:p>
            <a:pPr marL="285750" indent="-285750">
              <a:buFont typeface="Arial"/>
              <a:buChar char="•"/>
            </a:pPr>
            <a:endParaRPr lang="en-US" sz="1600" dirty="0">
              <a:latin typeface="Avenir Book"/>
              <a:cs typeface="Avenir Book"/>
            </a:endParaRPr>
          </a:p>
        </p:txBody>
      </p:sp>
      <p:sp>
        <p:nvSpPr>
          <p:cNvPr id="3" name="Rectangle 2"/>
          <p:cNvSpPr/>
          <p:nvPr/>
        </p:nvSpPr>
        <p:spPr>
          <a:xfrm>
            <a:off x="0" y="0"/>
            <a:ext cx="9144000" cy="2730061"/>
          </a:xfrm>
          <a:prstGeom prst="rect">
            <a:avLst/>
          </a:prstGeom>
          <a:gradFill flip="none" rotWithShape="1">
            <a:gsLst>
              <a:gs pos="0">
                <a:schemeClr val="accent2">
                  <a:tint val="50000"/>
                  <a:satMod val="300000"/>
                  <a:alpha val="45000"/>
                </a:schemeClr>
              </a:gs>
              <a:gs pos="35000">
                <a:schemeClr val="accent2">
                  <a:tint val="37000"/>
                  <a:satMod val="300000"/>
                  <a:alpha val="45000"/>
                </a:schemeClr>
              </a:gs>
              <a:gs pos="100000">
                <a:schemeClr val="accent2">
                  <a:tint val="15000"/>
                  <a:satMod val="350000"/>
                  <a:alpha val="45000"/>
                </a:schemeClr>
              </a:gs>
            </a:gsLst>
            <a:lin ang="16200000" scaled="1"/>
            <a:tileRect/>
          </a:gra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11061537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4093428"/>
          </a:xfrm>
          <a:prstGeom prst="rect">
            <a:avLst/>
          </a:prstGeom>
        </p:spPr>
        <p:txBody>
          <a:bodyPr wrap="square">
            <a:spAutoFit/>
          </a:bodyPr>
          <a:lstStyle/>
          <a:p>
            <a:r>
              <a:rPr lang="en-US" sz="2000" dirty="0">
                <a:latin typeface="Avenir Book"/>
                <a:cs typeface="Avenir Book"/>
              </a:rPr>
              <a:t>In 2018 the average family in the United States had nearly $6,000 in credit card debt as most people are not paying off their full balance and so are having to pay interest.  If you’re going to get a credit card in the future you should make sure that :</a:t>
            </a:r>
          </a:p>
          <a:p>
            <a:endParaRPr lang="en-US" sz="2000" dirty="0">
              <a:latin typeface="Avenir Book"/>
              <a:cs typeface="Avenir Book"/>
            </a:endParaRPr>
          </a:p>
          <a:p>
            <a:pPr marL="285750" indent="-285750">
              <a:buFont typeface="Arial"/>
              <a:buChar char="•"/>
            </a:pPr>
            <a:r>
              <a:rPr lang="en-US" sz="2000" dirty="0">
                <a:latin typeface="Avenir Book"/>
                <a:cs typeface="Avenir Book"/>
              </a:rPr>
              <a:t>You have a well paying and steady job so that you will be able to pay off your balance in full.</a:t>
            </a:r>
          </a:p>
          <a:p>
            <a:endParaRPr lang="en-US" sz="2000" dirty="0">
              <a:latin typeface="Avenir Book"/>
              <a:cs typeface="Avenir Book"/>
            </a:endParaRPr>
          </a:p>
          <a:p>
            <a:pPr marL="285750" indent="-285750">
              <a:buFont typeface="Arial"/>
              <a:buChar char="•"/>
            </a:pPr>
            <a:r>
              <a:rPr lang="en-US" sz="2000" dirty="0">
                <a:latin typeface="Avenir Book"/>
                <a:cs typeface="Avenir Book"/>
              </a:rPr>
              <a:t>You are mature enough to control your spending and not buy too many items.</a:t>
            </a:r>
          </a:p>
          <a:p>
            <a:endParaRPr lang="en-US" sz="2000" dirty="0">
              <a:latin typeface="Avenir Book"/>
              <a:cs typeface="Avenir Book"/>
            </a:endParaRPr>
          </a:p>
          <a:p>
            <a:pPr marL="285750" indent="-285750">
              <a:buFont typeface="Arial"/>
              <a:buChar char="•"/>
            </a:pPr>
            <a:r>
              <a:rPr lang="en-US" sz="2000" dirty="0">
                <a:latin typeface="Avenir Book"/>
                <a:cs typeface="Avenir Book"/>
              </a:rPr>
              <a:t>Never use your credit card to take out cash at a bank as the interest on this is often even higher.</a:t>
            </a:r>
          </a:p>
        </p:txBody>
      </p:sp>
      <p:pic>
        <p:nvPicPr>
          <p:cNvPr id="3" name="Picture 2" descr="banking_bill_breakfast_business_card_credit_card_cuisine_customer-1555179.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93428"/>
            <a:ext cx="3780955" cy="2750644"/>
          </a:xfrm>
          <a:prstGeom prst="rect">
            <a:avLst/>
          </a:prstGeom>
          <a:ln>
            <a:noFill/>
          </a:ln>
          <a:effectLst>
            <a:softEdge rad="112500"/>
          </a:effectLst>
        </p:spPr>
      </p:pic>
      <p:pic>
        <p:nvPicPr>
          <p:cNvPr id="4" name="Picture 3" descr="28344081564_65b62af73c_b.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80954" y="4093428"/>
            <a:ext cx="5363045" cy="2750644"/>
          </a:xfrm>
          <a:prstGeom prst="rect">
            <a:avLst/>
          </a:prstGeom>
          <a:ln>
            <a:noFill/>
          </a:ln>
          <a:effectLst>
            <a:softEdge rad="112500"/>
          </a:effectLst>
        </p:spPr>
      </p:pic>
    </p:spTree>
    <p:extLst>
      <p:ext uri="{BB962C8B-B14F-4D97-AF65-F5344CB8AC3E}">
        <p14:creationId xmlns:p14="http://schemas.microsoft.com/office/powerpoint/2010/main" val="263993197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redit_Card_Debt_in_the_US.png"/>
          <p:cNvPicPr>
            <a:picLocks noChangeAspect="1"/>
          </p:cNvPicPr>
          <p:nvPr/>
        </p:nvPicPr>
        <p:blipFill rotWithShape="1">
          <a:blip r:embed="rId2">
            <a:extLst>
              <a:ext uri="{28A0092B-C50C-407E-A947-70E740481C1C}">
                <a14:useLocalDpi xmlns:a14="http://schemas.microsoft.com/office/drawing/2010/main" val="0"/>
              </a:ext>
            </a:extLst>
          </a:blip>
          <a:srcRect b="45077"/>
          <a:stretch/>
        </p:blipFill>
        <p:spPr>
          <a:xfrm>
            <a:off x="1" y="0"/>
            <a:ext cx="9144000" cy="6858000"/>
          </a:xfrm>
          <a:prstGeom prst="rect">
            <a:avLst/>
          </a:prstGeom>
        </p:spPr>
      </p:pic>
    </p:spTree>
    <p:extLst>
      <p:ext uri="{BB962C8B-B14F-4D97-AF65-F5344CB8AC3E}">
        <p14:creationId xmlns:p14="http://schemas.microsoft.com/office/powerpoint/2010/main" val="128112410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TotalTime>
  <Words>1744</Words>
  <Application>Microsoft Macintosh PowerPoint</Application>
  <PresentationFormat>On-screen Show (4:3)</PresentationFormat>
  <Paragraphs>256</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Patrick Gray</dc:creator>
  <cp:lastModifiedBy>Patrick Gray</cp:lastModifiedBy>
  <cp:revision>24</cp:revision>
  <dcterms:created xsi:type="dcterms:W3CDTF">2019-12-15T18:11:17Z</dcterms:created>
  <dcterms:modified xsi:type="dcterms:W3CDTF">2019-12-16T20:59:28Z</dcterms:modified>
</cp:coreProperties>
</file>