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7" r:id="rId3"/>
    <p:sldId id="267" r:id="rId4"/>
    <p:sldId id="258" r:id="rId5"/>
    <p:sldId id="270" r:id="rId6"/>
    <p:sldId id="271" r:id="rId7"/>
    <p:sldId id="272" r:id="rId8"/>
    <p:sldId id="261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5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50156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09615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04920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96601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954069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904260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27758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26042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43247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553704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26654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10428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143228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141787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38570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08568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4675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37799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41111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50372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4863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6583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0724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99056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94885" y="332555"/>
            <a:ext cx="11388960" cy="47908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defTabSz="1088268"/>
            <a:r>
              <a:rPr lang="en-IN" sz="2399" spc="59" dirty="0">
                <a:ln w="12700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Gisha" panose="020B0502040204020203" pitchFamily="34" charset="-79"/>
                <a:cs typeface="Gisha" panose="020B0502040204020203" pitchFamily="34" charset="-79"/>
              </a:rPr>
              <a:t>Learning ASP.NET Web API</a:t>
            </a:r>
            <a:endParaRPr lang="en-IN" sz="2399" spc="59" dirty="0">
              <a:ln w="12700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Gisha" panose="020B0502040204020203" pitchFamily="34" charset="-79"/>
              <a:cs typeface="Gisha" panose="020B0502040204020203" pitchFamily="34" charset="-79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624023" y="1004720"/>
            <a:ext cx="7100506" cy="40733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algn="r" defTabSz="1088268"/>
            <a:r>
              <a:rPr lang="en-US" sz="1933" i="1" dirty="0">
                <a:ln w="18415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Century Gothic" panose="020B0502020202020204" pitchFamily="34" charset="0"/>
              </a:rPr>
              <a:t>Brij Bhushan Mishra</a:t>
            </a:r>
            <a:endParaRPr lang="en-US" sz="1933" i="1" dirty="0">
              <a:ln w="18415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Century Gothic" panose="020B0502020202020204" pitchFamily="34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528042" y="836459"/>
            <a:ext cx="7949802" cy="2"/>
          </a:xfrm>
          <a:prstGeom prst="line">
            <a:avLst/>
          </a:prstGeom>
          <a:noFill/>
          <a:ln w="9525" cap="flat" cmpd="sng" algn="ctr">
            <a:solidFill>
              <a:sysClr val="window" lastClr="FFFFFF"/>
            </a:solidFill>
            <a:prstDash val="solid"/>
          </a:ln>
          <a:effectLst/>
        </p:spPr>
      </p:cxnSp>
      <p:sp>
        <p:nvSpPr>
          <p:cNvPr id="8" name="TextBox 7"/>
          <p:cNvSpPr txBox="1"/>
          <p:nvPr/>
        </p:nvSpPr>
        <p:spPr>
          <a:xfrm>
            <a:off x="6502275" y="2492127"/>
            <a:ext cx="3204752" cy="622778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US" sz="3333" b="1" dirty="0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Section </a:t>
            </a:r>
            <a:r>
              <a:rPr lang="en-US" sz="3333" b="1" dirty="0" smtClean="0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3</a:t>
            </a:r>
            <a:endParaRPr lang="en-IN" sz="3333" b="1" dirty="0">
              <a:solidFill>
                <a:prstClr val="white"/>
              </a:solidFill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94885" y="3279936"/>
            <a:ext cx="9357587" cy="766342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IN" sz="4266" i="1" dirty="0">
                <a:solidFill>
                  <a:srgbClr val="F79646">
                    <a:lumMod val="75000"/>
                  </a:srgbClr>
                </a:solidFill>
                <a:latin typeface="Century Gothic" panose="020B0502020202020204" pitchFamily="34" charset="0"/>
              </a:rPr>
              <a:t>Building the Web API</a:t>
            </a:r>
          </a:p>
        </p:txBody>
      </p:sp>
      <p:sp>
        <p:nvSpPr>
          <p:cNvPr id="10" name="Isosceles Triangle 9"/>
          <p:cNvSpPr>
            <a:spLocks/>
          </p:cNvSpPr>
          <p:nvPr/>
        </p:nvSpPr>
        <p:spPr>
          <a:xfrm rot="5400000">
            <a:off x="9799911" y="3295041"/>
            <a:ext cx="1079667" cy="839741"/>
          </a:xfrm>
          <a:prstGeom prst="triangle">
            <a:avLst>
              <a:gd name="adj" fmla="val 51425"/>
            </a:avLst>
          </a:prstGeom>
          <a:solidFill>
            <a:srgbClr val="72AF2F"/>
          </a:solidFill>
          <a:ln w="25400" cap="flat" cmpd="sng" algn="ctr">
            <a:noFill/>
            <a:prstDash val="solid"/>
          </a:ln>
          <a:effectLst/>
        </p:spPr>
        <p:txBody>
          <a:bodyPr lIns="108820" tIns="54409" rIns="108820" bIns="54409" rtlCol="0" anchor="ctr"/>
          <a:lstStyle/>
          <a:p>
            <a:pPr algn="ctr" defTabSz="1088268">
              <a:defRPr/>
            </a:pPr>
            <a:endParaRPr lang="en-IN" sz="2133" kern="0" dirty="0">
              <a:ln>
                <a:solidFill>
                  <a:srgbClr val="9BBB59"/>
                </a:solidFill>
              </a:ln>
              <a:solidFill>
                <a:srgbClr val="9BBB59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24023" y="6139553"/>
            <a:ext cx="3743261" cy="438112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defTabSz="1088268">
              <a:defRPr/>
            </a:pPr>
            <a:r>
              <a:rPr lang="en-US" sz="2133" kern="0" dirty="0">
                <a:solidFill>
                  <a:prstClr val="white"/>
                </a:solidFill>
              </a:rPr>
              <a:t>www.packtpub.com</a:t>
            </a:r>
            <a:endParaRPr lang="en-IN" sz="2133" kern="0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88353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23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In this </a:t>
            </a:r>
            <a:r>
              <a:rPr lang="en-US" sz="3599" kern="0" dirty="0" smtClean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Section, </a:t>
            </a:r>
            <a:r>
              <a:rPr lang="en-US" sz="3599" kern="0" dirty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we are going to take a look at…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63646" y="1751460"/>
            <a:ext cx="10766277" cy="4909528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Understanding HTTP Verbs</a:t>
            </a: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 smtClean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Implementing </a:t>
            </a: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GET</a:t>
            </a: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 smtClean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Implementing </a:t>
            </a: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POST</a:t>
            </a: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Implementing </a:t>
            </a: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PUT</a:t>
            </a: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Implementing </a:t>
            </a: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DELETE</a:t>
            </a: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Implementing PATCH</a:t>
            </a: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460836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9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94885" y="332555"/>
            <a:ext cx="11439744" cy="47908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defTabSz="1088268"/>
            <a:r>
              <a:rPr lang="en-IN" sz="2399" spc="59" dirty="0">
                <a:ln w="12700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Gisha" panose="020B0502040204020203" pitchFamily="34" charset="-79"/>
                <a:cs typeface="Gisha" panose="020B0502040204020203" pitchFamily="34" charset="-79"/>
              </a:rPr>
              <a:t>Learning ASP.NET Web API</a:t>
            </a:r>
            <a:endParaRPr lang="en-IN" sz="2399" spc="59" dirty="0">
              <a:ln w="12700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Gisha" panose="020B0502040204020203" pitchFamily="34" charset="-79"/>
              <a:cs typeface="Gisha" panose="020B0502040204020203" pitchFamily="34" charset="-79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28042" y="1004720"/>
            <a:ext cx="7196487" cy="40733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algn="r" defTabSz="1088268"/>
            <a:r>
              <a:rPr lang="en-US" sz="1933" i="1" dirty="0">
                <a:ln w="18415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Century Gothic" panose="020B0502020202020204" pitchFamily="34" charset="0"/>
              </a:rPr>
              <a:t>Brij Bhushan Mishra</a:t>
            </a:r>
            <a:endParaRPr lang="en-US" sz="1933" i="1" dirty="0">
              <a:ln w="18415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Century Gothic" panose="020B0502020202020204" pitchFamily="34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528042" y="836459"/>
            <a:ext cx="7949802" cy="2"/>
          </a:xfrm>
          <a:prstGeom prst="line">
            <a:avLst/>
          </a:prstGeom>
          <a:noFill/>
          <a:ln w="9525" cap="flat" cmpd="sng" algn="ctr">
            <a:solidFill>
              <a:sysClr val="window" lastClr="FFFFFF"/>
            </a:solidFill>
            <a:prstDash val="solid"/>
          </a:ln>
          <a:effectLst/>
        </p:spPr>
      </p:cxnSp>
      <p:sp>
        <p:nvSpPr>
          <p:cNvPr id="8" name="TextBox 7"/>
          <p:cNvSpPr txBox="1"/>
          <p:nvPr/>
        </p:nvSpPr>
        <p:spPr>
          <a:xfrm>
            <a:off x="4166196" y="2492127"/>
            <a:ext cx="5540831" cy="622778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US" sz="3333" b="1" dirty="0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Video </a:t>
            </a:r>
            <a:r>
              <a:rPr lang="en-US" sz="3333" b="1" dirty="0" smtClean="0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3.1</a:t>
            </a:r>
            <a:endParaRPr lang="en-IN" sz="3333" b="1" dirty="0">
              <a:solidFill>
                <a:prstClr val="white"/>
              </a:solidFill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28042" y="3279936"/>
            <a:ext cx="9224430" cy="766342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IN" sz="4266" i="1" dirty="0" smtClean="0">
                <a:solidFill>
                  <a:srgbClr val="F79646">
                    <a:lumMod val="75000"/>
                  </a:srgbClr>
                </a:solidFill>
                <a:latin typeface="Century Gothic" panose="020B0502020202020204" pitchFamily="34" charset="0"/>
              </a:rPr>
              <a:t>Understanding HTTP Verbs</a:t>
            </a:r>
            <a:endParaRPr lang="en-IN" sz="4266" i="1" dirty="0">
              <a:solidFill>
                <a:srgbClr val="F79646">
                  <a:lumMod val="75000"/>
                </a:srgbClr>
              </a:solidFill>
              <a:latin typeface="Century Gothic" panose="020B0502020202020204" pitchFamily="34" charset="0"/>
            </a:endParaRPr>
          </a:p>
        </p:txBody>
      </p:sp>
      <p:sp>
        <p:nvSpPr>
          <p:cNvPr id="10" name="Isosceles Triangle 9"/>
          <p:cNvSpPr>
            <a:spLocks/>
          </p:cNvSpPr>
          <p:nvPr/>
        </p:nvSpPr>
        <p:spPr>
          <a:xfrm rot="5400000">
            <a:off x="9799911" y="3295041"/>
            <a:ext cx="1079667" cy="839741"/>
          </a:xfrm>
          <a:prstGeom prst="triangle">
            <a:avLst>
              <a:gd name="adj" fmla="val 51425"/>
            </a:avLst>
          </a:prstGeom>
          <a:solidFill>
            <a:srgbClr val="72AF2F"/>
          </a:solidFill>
          <a:ln w="25400" cap="flat" cmpd="sng" algn="ctr">
            <a:noFill/>
            <a:prstDash val="solid"/>
          </a:ln>
          <a:effectLst/>
        </p:spPr>
        <p:txBody>
          <a:bodyPr lIns="108820" tIns="54409" rIns="108820" bIns="54409" rtlCol="0" anchor="ctr"/>
          <a:lstStyle/>
          <a:p>
            <a:pPr algn="ctr" defTabSz="1088268">
              <a:defRPr/>
            </a:pPr>
            <a:endParaRPr lang="en-IN" sz="2133" kern="0" dirty="0">
              <a:ln>
                <a:solidFill>
                  <a:srgbClr val="9BBB59"/>
                </a:solidFill>
              </a:ln>
              <a:solidFill>
                <a:srgbClr val="9BBB5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533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24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 smtClean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HTTP Verbs</a:t>
            </a:r>
            <a:endParaRPr lang="en-US" sz="3599" kern="0" dirty="0">
              <a:ln w="18415" cmpd="sng">
                <a:noFill/>
                <a:prstDash val="solid"/>
              </a:ln>
              <a:solidFill>
                <a:prstClr val="black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1400174" y="2583397"/>
            <a:ext cx="2014537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GET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186238" y="2178595"/>
            <a:ext cx="55149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>
                <a:solidFill>
                  <a:schemeClr val="bg1"/>
                </a:solidFill>
              </a:rPr>
              <a:t>api</a:t>
            </a:r>
            <a:r>
              <a:rPr lang="en-US" dirty="0" smtClean="0">
                <a:solidFill>
                  <a:schemeClr val="bg1"/>
                </a:solidFill>
              </a:rPr>
              <a:t>/books   returns the collection of Books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186237" y="3170259"/>
            <a:ext cx="398621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>
                <a:solidFill>
                  <a:schemeClr val="bg1"/>
                </a:solidFill>
              </a:rPr>
              <a:t>api</a:t>
            </a:r>
            <a:r>
              <a:rPr lang="en-US" dirty="0" smtClean="0">
                <a:solidFill>
                  <a:schemeClr val="bg1"/>
                </a:solidFill>
              </a:rPr>
              <a:t>/books/id returns the book with provided identifier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1400174" y="5011202"/>
            <a:ext cx="2014537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POST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476246" y="5193257"/>
            <a:ext cx="1162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 smtClean="0">
                <a:solidFill>
                  <a:schemeClr val="bg1"/>
                </a:solidFill>
              </a:rPr>
              <a:t>Create</a:t>
            </a:r>
            <a:endParaRPr lang="en-US" i="1" dirty="0">
              <a:solidFill>
                <a:schemeClr val="bg1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338639" y="5050671"/>
            <a:ext cx="55149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>
                <a:solidFill>
                  <a:schemeClr val="bg1"/>
                </a:solidFill>
              </a:rPr>
              <a:t>api</a:t>
            </a:r>
            <a:r>
              <a:rPr lang="en-US" dirty="0" smtClean="0">
                <a:solidFill>
                  <a:schemeClr val="bg1"/>
                </a:solidFill>
              </a:rPr>
              <a:t>/books   Creates a resource and return Id/object in response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476246" y="2741631"/>
            <a:ext cx="7477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 smtClean="0">
                <a:solidFill>
                  <a:schemeClr val="bg1"/>
                </a:solidFill>
              </a:rPr>
              <a:t>Read</a:t>
            </a:r>
            <a:endParaRPr lang="en-US" i="1" dirty="0">
              <a:solidFill>
                <a:schemeClr val="bg1"/>
              </a:solidFill>
            </a:endParaRPr>
          </a:p>
        </p:txBody>
      </p:sp>
      <p:cxnSp>
        <p:nvCxnSpPr>
          <p:cNvPr id="8" name="Elbow Connector 7"/>
          <p:cNvCxnSpPr>
            <a:stCxn id="2" idx="3"/>
            <a:endCxn id="3" idx="1"/>
          </p:cNvCxnSpPr>
          <p:nvPr/>
        </p:nvCxnSpPr>
        <p:spPr>
          <a:xfrm flipV="1">
            <a:off x="3414711" y="2363261"/>
            <a:ext cx="771527" cy="56303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Elbow Connector 9"/>
          <p:cNvCxnSpPr>
            <a:stCxn id="2" idx="3"/>
            <a:endCxn id="13" idx="1"/>
          </p:cNvCxnSpPr>
          <p:nvPr/>
        </p:nvCxnSpPr>
        <p:spPr>
          <a:xfrm>
            <a:off x="3414711" y="2926297"/>
            <a:ext cx="771526" cy="567128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4" idx="3"/>
            <a:endCxn id="17" idx="1"/>
          </p:cNvCxnSpPr>
          <p:nvPr/>
        </p:nvCxnSpPr>
        <p:spPr>
          <a:xfrm>
            <a:off x="3414711" y="5354102"/>
            <a:ext cx="923928" cy="197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261034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/>
      <p:bldP spid="13" grpId="0"/>
      <p:bldP spid="14" grpId="0" animBg="1"/>
      <p:bldP spid="16" grpId="0"/>
      <p:bldP spid="17" grpId="0"/>
      <p:bldP spid="1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24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 smtClean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HTTP </a:t>
            </a:r>
            <a:r>
              <a:rPr lang="en-US" sz="3599" kern="0" dirty="0" smtClean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Verbs Contd.</a:t>
            </a:r>
            <a:endParaRPr lang="en-US" sz="3599" kern="0" dirty="0">
              <a:ln w="18415" cmpd="sng">
                <a:noFill/>
                <a:prstDash val="solid"/>
              </a:ln>
              <a:solidFill>
                <a:prstClr val="black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1400174" y="2583397"/>
            <a:ext cx="2014537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Put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4338639" y="2683413"/>
            <a:ext cx="55411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>
                <a:solidFill>
                  <a:schemeClr val="bg1"/>
                </a:solidFill>
              </a:rPr>
              <a:t>api</a:t>
            </a:r>
            <a:r>
              <a:rPr lang="en-US" dirty="0" smtClean="0">
                <a:solidFill>
                  <a:schemeClr val="bg1"/>
                </a:solidFill>
              </a:rPr>
              <a:t>/books/id returns the book with provided identifier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1400174" y="5035023"/>
            <a:ext cx="2014537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Delete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300038" y="5193257"/>
            <a:ext cx="1162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 smtClean="0">
                <a:solidFill>
                  <a:schemeClr val="bg1"/>
                </a:solidFill>
              </a:rPr>
              <a:t>Delete</a:t>
            </a:r>
            <a:endParaRPr lang="en-US" i="1" dirty="0">
              <a:solidFill>
                <a:schemeClr val="bg1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324347" y="5052810"/>
            <a:ext cx="55149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>
                <a:solidFill>
                  <a:schemeClr val="bg1"/>
                </a:solidFill>
              </a:rPr>
              <a:t>api</a:t>
            </a:r>
            <a:r>
              <a:rPr lang="en-US" dirty="0" smtClean="0">
                <a:solidFill>
                  <a:schemeClr val="bg1"/>
                </a:solidFill>
              </a:rPr>
              <a:t>/books/id   Creates a resource and return Id/object in response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00038" y="2741631"/>
            <a:ext cx="9239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 smtClean="0">
                <a:solidFill>
                  <a:schemeClr val="bg1"/>
                </a:solidFill>
              </a:rPr>
              <a:t>Update</a:t>
            </a:r>
            <a:endParaRPr lang="en-US" i="1" dirty="0">
              <a:solidFill>
                <a:schemeClr val="bg1"/>
              </a:solidFill>
            </a:endParaRPr>
          </a:p>
        </p:txBody>
      </p:sp>
      <p:cxnSp>
        <p:nvCxnSpPr>
          <p:cNvPr id="9" name="Straight Arrow Connector 8"/>
          <p:cNvCxnSpPr/>
          <p:nvPr/>
        </p:nvCxnSpPr>
        <p:spPr>
          <a:xfrm>
            <a:off x="3414711" y="5354102"/>
            <a:ext cx="923928" cy="197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3400419" y="2882367"/>
            <a:ext cx="923928" cy="197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221321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13" grpId="0"/>
      <p:bldP spid="14" grpId="0" animBg="1"/>
      <p:bldP spid="16" grpId="0"/>
      <p:bldP spid="17" grpId="0"/>
      <p:bldP spid="1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24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 smtClean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HTTP </a:t>
            </a:r>
            <a:r>
              <a:rPr lang="en-US" sz="3599" kern="0" dirty="0" smtClean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Verbs Contd.</a:t>
            </a:r>
            <a:endParaRPr lang="en-US" sz="3599" kern="0" dirty="0">
              <a:ln w="18415" cmpd="sng">
                <a:noFill/>
                <a:prstDash val="solid"/>
              </a:ln>
              <a:solidFill>
                <a:prstClr val="black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1400174" y="3463277"/>
            <a:ext cx="2014537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PATCH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4300540" y="3577581"/>
            <a:ext cx="5372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>
                <a:solidFill>
                  <a:schemeClr val="bg1"/>
                </a:solidFill>
              </a:rPr>
              <a:t>api</a:t>
            </a:r>
            <a:r>
              <a:rPr lang="en-US" dirty="0" smtClean="0">
                <a:solidFill>
                  <a:schemeClr val="bg1"/>
                </a:solidFill>
              </a:rPr>
              <a:t>/books/id returns the book with provided identifier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476255" y="3621511"/>
            <a:ext cx="9239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Patch</a:t>
            </a:r>
            <a:endParaRPr lang="en-US" dirty="0">
              <a:solidFill>
                <a:schemeClr val="bg1"/>
              </a:solidFill>
            </a:endParaRPr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3414711" y="3766707"/>
            <a:ext cx="923928" cy="197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118283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13" grpId="0"/>
      <p:bldP spid="1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24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Next Video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35117" y="3124295"/>
            <a:ext cx="11121767" cy="725306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ctr" defTabSz="1088268"/>
            <a:r>
              <a:rPr lang="en-US" sz="39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Implementing GET</a:t>
            </a:r>
            <a:endParaRPr lang="en-IN" sz="3999" dirty="0">
              <a:solidFill>
                <a:prstClr val="white"/>
              </a:solidFill>
              <a:latin typeface="Segoe UI Light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15154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503</TotalTime>
  <Words>121</Words>
  <Application>Microsoft Office PowerPoint</Application>
  <PresentationFormat>Widescreen</PresentationFormat>
  <Paragraphs>42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4" baseType="lpstr">
      <vt:lpstr>Arial</vt:lpstr>
      <vt:lpstr>Calibri</vt:lpstr>
      <vt:lpstr>Century Gothic</vt:lpstr>
      <vt:lpstr>Gisha</vt:lpstr>
      <vt:lpstr>Segoe UI Light</vt:lpstr>
      <vt:lpstr>1_Office Theme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Mayur Hule</dc:creator>
  <cp:lastModifiedBy>Brij Mishra</cp:lastModifiedBy>
  <cp:revision>23</cp:revision>
  <dcterms:created xsi:type="dcterms:W3CDTF">2015-06-11T06:54:04Z</dcterms:created>
  <dcterms:modified xsi:type="dcterms:W3CDTF">2016-01-10T17:22:27Z</dcterms:modified>
</cp:coreProperties>
</file>

<file path=docProps/thumbnail.jpeg>
</file>