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7" r:id="rId3"/>
    <p:sldId id="258" r:id="rId4"/>
    <p:sldId id="260" r:id="rId5"/>
    <p:sldId id="261" r:id="rId6"/>
    <p:sldId id="259" r:id="rId7"/>
    <p:sldId id="262" r:id="rId8"/>
    <p:sldId id="265" r:id="rId9"/>
    <p:sldId id="311" r:id="rId10"/>
    <p:sldId id="312" r:id="rId11"/>
    <p:sldId id="310" r:id="rId12"/>
    <p:sldId id="289" r:id="rId13"/>
    <p:sldId id="316" r:id="rId14"/>
    <p:sldId id="317" r:id="rId15"/>
    <p:sldId id="319" r:id="rId16"/>
    <p:sldId id="272" r:id="rId17"/>
    <p:sldId id="264" r:id="rId18"/>
    <p:sldId id="313" r:id="rId19"/>
    <p:sldId id="274"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75" r:id="rId33"/>
    <p:sldId id="295" r:id="rId34"/>
    <p:sldId id="288" r:id="rId35"/>
    <p:sldId id="290" r:id="rId36"/>
    <p:sldId id="296" r:id="rId37"/>
    <p:sldId id="291" r:id="rId38"/>
    <p:sldId id="297" r:id="rId39"/>
    <p:sldId id="298" r:id="rId40"/>
    <p:sldId id="299" r:id="rId41"/>
    <p:sldId id="292" r:id="rId42"/>
    <p:sldId id="300" r:id="rId43"/>
    <p:sldId id="293" r:id="rId44"/>
    <p:sldId id="301" r:id="rId45"/>
    <p:sldId id="302" r:id="rId46"/>
    <p:sldId id="303" r:id="rId47"/>
    <p:sldId id="304" r:id="rId48"/>
    <p:sldId id="305" r:id="rId49"/>
    <p:sldId id="306" r:id="rId50"/>
    <p:sldId id="307" r:id="rId51"/>
    <p:sldId id="308" r:id="rId52"/>
    <p:sldId id="309" r:id="rId53"/>
    <p:sldId id="320"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A74577-72BD-4B87-983B-7DA172D37C1B}" type="datetimeFigureOut">
              <a:rPr lang="en-US" smtClean="0"/>
              <a:t>10/30/2017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6E03E5-3D10-4B6E-AC36-C3B38A0DF026}" type="slidenum">
              <a:rPr lang="en-US" smtClean="0"/>
              <a:t>‹#›</a:t>
            </a:fld>
            <a:endParaRPr lang="en-US"/>
          </a:p>
        </p:txBody>
      </p:sp>
    </p:spTree>
    <p:extLst>
      <p:ext uri="{BB962C8B-B14F-4D97-AF65-F5344CB8AC3E}">
        <p14:creationId xmlns:p14="http://schemas.microsoft.com/office/powerpoint/2010/main" val="3954531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6E03E5-3D10-4B6E-AC36-C3B38A0DF026}" type="slidenum">
              <a:rPr lang="en-US" smtClean="0"/>
              <a:t>20</a:t>
            </a:fld>
            <a:endParaRPr lang="en-US"/>
          </a:p>
        </p:txBody>
      </p:sp>
    </p:spTree>
    <p:extLst>
      <p:ext uri="{BB962C8B-B14F-4D97-AF65-F5344CB8AC3E}">
        <p14:creationId xmlns:p14="http://schemas.microsoft.com/office/powerpoint/2010/main" val="2595990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029A3-E1C6-4A7E-A429-A20B3ADA32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C0143B-1507-40FA-96BB-6CFE312FDE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75A74A-0C3B-47A7-AF6B-A87F8A5F06A7}"/>
              </a:ext>
            </a:extLst>
          </p:cNvPr>
          <p:cNvSpPr>
            <a:spLocks noGrp="1"/>
          </p:cNvSpPr>
          <p:nvPr>
            <p:ph type="dt" sz="half" idx="10"/>
          </p:nvPr>
        </p:nvSpPr>
        <p:spPr/>
        <p:txBody>
          <a:bodyPr/>
          <a:lstStyle/>
          <a:p>
            <a:fld id="{BA928067-58E5-4726-A202-C1C97A043F1D}" type="datetimeFigureOut">
              <a:rPr lang="en-US" smtClean="0"/>
              <a:t>10/30/2017</a:t>
            </a:fld>
            <a:endParaRPr lang="en-US"/>
          </a:p>
        </p:txBody>
      </p:sp>
      <p:sp>
        <p:nvSpPr>
          <p:cNvPr id="5" name="Footer Placeholder 4">
            <a:extLst>
              <a:ext uri="{FF2B5EF4-FFF2-40B4-BE49-F238E27FC236}">
                <a16:creationId xmlns:a16="http://schemas.microsoft.com/office/drawing/2014/main" id="{D90C6679-CB38-43B1-8982-DC388C4B67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C66A50-84D3-446A-BF9B-266C8D890039}"/>
              </a:ext>
            </a:extLst>
          </p:cNvPr>
          <p:cNvSpPr>
            <a:spLocks noGrp="1"/>
          </p:cNvSpPr>
          <p:nvPr>
            <p:ph type="sldNum" sz="quarter" idx="12"/>
          </p:nvPr>
        </p:nvSpPr>
        <p:spPr/>
        <p:txBody>
          <a:bodyPr/>
          <a:lstStyle/>
          <a:p>
            <a:fld id="{3B1CF13F-4E30-4F35-9D43-63C79ED42342}" type="slidenum">
              <a:rPr lang="en-US" smtClean="0"/>
              <a:t>‹#›</a:t>
            </a:fld>
            <a:endParaRPr lang="en-US"/>
          </a:p>
        </p:txBody>
      </p:sp>
    </p:spTree>
    <p:extLst>
      <p:ext uri="{BB962C8B-B14F-4D97-AF65-F5344CB8AC3E}">
        <p14:creationId xmlns:p14="http://schemas.microsoft.com/office/powerpoint/2010/main" val="1064518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B3AB9-262F-4027-938C-0EAFE352A3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71C304-8B7A-4979-8BB2-399921341E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06ECE6-6335-4FAC-9B37-2915C3C72DF6}"/>
              </a:ext>
            </a:extLst>
          </p:cNvPr>
          <p:cNvSpPr>
            <a:spLocks noGrp="1"/>
          </p:cNvSpPr>
          <p:nvPr>
            <p:ph type="dt" sz="half" idx="10"/>
          </p:nvPr>
        </p:nvSpPr>
        <p:spPr/>
        <p:txBody>
          <a:bodyPr/>
          <a:lstStyle/>
          <a:p>
            <a:fld id="{BA928067-58E5-4726-A202-C1C97A043F1D}" type="datetimeFigureOut">
              <a:rPr lang="en-US" smtClean="0"/>
              <a:t>10/30/2017</a:t>
            </a:fld>
            <a:endParaRPr lang="en-US"/>
          </a:p>
        </p:txBody>
      </p:sp>
      <p:sp>
        <p:nvSpPr>
          <p:cNvPr id="5" name="Footer Placeholder 4">
            <a:extLst>
              <a:ext uri="{FF2B5EF4-FFF2-40B4-BE49-F238E27FC236}">
                <a16:creationId xmlns:a16="http://schemas.microsoft.com/office/drawing/2014/main" id="{75BF6C8A-6644-449B-83CA-A7230C88CB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7FB559-E06D-482E-B24B-812C5E5F2E46}"/>
              </a:ext>
            </a:extLst>
          </p:cNvPr>
          <p:cNvSpPr>
            <a:spLocks noGrp="1"/>
          </p:cNvSpPr>
          <p:nvPr>
            <p:ph type="sldNum" sz="quarter" idx="12"/>
          </p:nvPr>
        </p:nvSpPr>
        <p:spPr/>
        <p:txBody>
          <a:bodyPr/>
          <a:lstStyle/>
          <a:p>
            <a:fld id="{3B1CF13F-4E30-4F35-9D43-63C79ED42342}" type="slidenum">
              <a:rPr lang="en-US" smtClean="0"/>
              <a:t>‹#›</a:t>
            </a:fld>
            <a:endParaRPr lang="en-US"/>
          </a:p>
        </p:txBody>
      </p:sp>
    </p:spTree>
    <p:extLst>
      <p:ext uri="{BB962C8B-B14F-4D97-AF65-F5344CB8AC3E}">
        <p14:creationId xmlns:p14="http://schemas.microsoft.com/office/powerpoint/2010/main" val="3187108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A159DE-24B7-40C5-9B2A-271ADF05C3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35D9F8-B209-4EC8-9A40-A18778D20B5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052E0-F4B6-45D6-A329-BDEB7AD6B1C4}"/>
              </a:ext>
            </a:extLst>
          </p:cNvPr>
          <p:cNvSpPr>
            <a:spLocks noGrp="1"/>
          </p:cNvSpPr>
          <p:nvPr>
            <p:ph type="dt" sz="half" idx="10"/>
          </p:nvPr>
        </p:nvSpPr>
        <p:spPr/>
        <p:txBody>
          <a:bodyPr/>
          <a:lstStyle/>
          <a:p>
            <a:fld id="{BA928067-58E5-4726-A202-C1C97A043F1D}" type="datetimeFigureOut">
              <a:rPr lang="en-US" smtClean="0"/>
              <a:t>10/30/2017</a:t>
            </a:fld>
            <a:endParaRPr lang="en-US"/>
          </a:p>
        </p:txBody>
      </p:sp>
      <p:sp>
        <p:nvSpPr>
          <p:cNvPr id="5" name="Footer Placeholder 4">
            <a:extLst>
              <a:ext uri="{FF2B5EF4-FFF2-40B4-BE49-F238E27FC236}">
                <a16:creationId xmlns:a16="http://schemas.microsoft.com/office/drawing/2014/main" id="{29A1D74D-938A-448F-B2E2-D1EA2943B6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644737-BB0E-454A-BB95-90B5E924361D}"/>
              </a:ext>
            </a:extLst>
          </p:cNvPr>
          <p:cNvSpPr>
            <a:spLocks noGrp="1"/>
          </p:cNvSpPr>
          <p:nvPr>
            <p:ph type="sldNum" sz="quarter" idx="12"/>
          </p:nvPr>
        </p:nvSpPr>
        <p:spPr/>
        <p:txBody>
          <a:bodyPr/>
          <a:lstStyle/>
          <a:p>
            <a:fld id="{3B1CF13F-4E30-4F35-9D43-63C79ED42342}" type="slidenum">
              <a:rPr lang="en-US" smtClean="0"/>
              <a:t>‹#›</a:t>
            </a:fld>
            <a:endParaRPr lang="en-US"/>
          </a:p>
        </p:txBody>
      </p:sp>
    </p:spTree>
    <p:extLst>
      <p:ext uri="{BB962C8B-B14F-4D97-AF65-F5344CB8AC3E}">
        <p14:creationId xmlns:p14="http://schemas.microsoft.com/office/powerpoint/2010/main" val="2495391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E9080-D76B-42D9-BF94-C174A4D43F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F0B842-4602-4629-8857-DD8CDBCC937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F72D8E-A4C5-44E6-8BF1-EBA0AF7E61CA}"/>
              </a:ext>
            </a:extLst>
          </p:cNvPr>
          <p:cNvSpPr>
            <a:spLocks noGrp="1"/>
          </p:cNvSpPr>
          <p:nvPr>
            <p:ph type="dt" sz="half" idx="10"/>
          </p:nvPr>
        </p:nvSpPr>
        <p:spPr/>
        <p:txBody>
          <a:bodyPr/>
          <a:lstStyle/>
          <a:p>
            <a:fld id="{BA928067-58E5-4726-A202-C1C97A043F1D}" type="datetimeFigureOut">
              <a:rPr lang="en-US" smtClean="0"/>
              <a:t>10/30/2017</a:t>
            </a:fld>
            <a:endParaRPr lang="en-US"/>
          </a:p>
        </p:txBody>
      </p:sp>
      <p:sp>
        <p:nvSpPr>
          <p:cNvPr id="5" name="Footer Placeholder 4">
            <a:extLst>
              <a:ext uri="{FF2B5EF4-FFF2-40B4-BE49-F238E27FC236}">
                <a16:creationId xmlns:a16="http://schemas.microsoft.com/office/drawing/2014/main" id="{E4C3E327-DF21-4043-A5C8-E71C470C5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293A39-5CBA-4FAF-8B5E-0D7EF95E8E73}"/>
              </a:ext>
            </a:extLst>
          </p:cNvPr>
          <p:cNvSpPr>
            <a:spLocks noGrp="1"/>
          </p:cNvSpPr>
          <p:nvPr>
            <p:ph type="sldNum" sz="quarter" idx="12"/>
          </p:nvPr>
        </p:nvSpPr>
        <p:spPr/>
        <p:txBody>
          <a:bodyPr/>
          <a:lstStyle/>
          <a:p>
            <a:fld id="{3B1CF13F-4E30-4F35-9D43-63C79ED42342}" type="slidenum">
              <a:rPr lang="en-US" smtClean="0"/>
              <a:t>‹#›</a:t>
            </a:fld>
            <a:endParaRPr lang="en-US"/>
          </a:p>
        </p:txBody>
      </p:sp>
    </p:spTree>
    <p:extLst>
      <p:ext uri="{BB962C8B-B14F-4D97-AF65-F5344CB8AC3E}">
        <p14:creationId xmlns:p14="http://schemas.microsoft.com/office/powerpoint/2010/main" val="4042910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65118-8C7D-4446-A2AF-43DC217844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8249DB-3D42-41A4-9992-ED273FE6C0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E9071B0-BCB3-471D-97DB-761111B42B8F}"/>
              </a:ext>
            </a:extLst>
          </p:cNvPr>
          <p:cNvSpPr>
            <a:spLocks noGrp="1"/>
          </p:cNvSpPr>
          <p:nvPr>
            <p:ph type="dt" sz="half" idx="10"/>
          </p:nvPr>
        </p:nvSpPr>
        <p:spPr/>
        <p:txBody>
          <a:bodyPr/>
          <a:lstStyle/>
          <a:p>
            <a:fld id="{BA928067-58E5-4726-A202-C1C97A043F1D}" type="datetimeFigureOut">
              <a:rPr lang="en-US" smtClean="0"/>
              <a:t>10/30/2017</a:t>
            </a:fld>
            <a:endParaRPr lang="en-US"/>
          </a:p>
        </p:txBody>
      </p:sp>
      <p:sp>
        <p:nvSpPr>
          <p:cNvPr id="5" name="Footer Placeholder 4">
            <a:extLst>
              <a:ext uri="{FF2B5EF4-FFF2-40B4-BE49-F238E27FC236}">
                <a16:creationId xmlns:a16="http://schemas.microsoft.com/office/drawing/2014/main" id="{853BE140-D6FD-47A3-A280-18A4D2786F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C1E47A-B957-438F-8437-F2B548865B01}"/>
              </a:ext>
            </a:extLst>
          </p:cNvPr>
          <p:cNvSpPr>
            <a:spLocks noGrp="1"/>
          </p:cNvSpPr>
          <p:nvPr>
            <p:ph type="sldNum" sz="quarter" idx="12"/>
          </p:nvPr>
        </p:nvSpPr>
        <p:spPr/>
        <p:txBody>
          <a:bodyPr/>
          <a:lstStyle/>
          <a:p>
            <a:fld id="{3B1CF13F-4E30-4F35-9D43-63C79ED42342}" type="slidenum">
              <a:rPr lang="en-US" smtClean="0"/>
              <a:t>‹#›</a:t>
            </a:fld>
            <a:endParaRPr lang="en-US"/>
          </a:p>
        </p:txBody>
      </p:sp>
    </p:spTree>
    <p:extLst>
      <p:ext uri="{BB962C8B-B14F-4D97-AF65-F5344CB8AC3E}">
        <p14:creationId xmlns:p14="http://schemas.microsoft.com/office/powerpoint/2010/main" val="3967480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9141C-302A-40F5-BF94-2944017A52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902071-B9BD-4D5F-9A24-09603DF5CD6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B7750C-7BF6-4738-8498-3CADC72E9F4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F32A24-AD91-480D-B2B8-2123503F8B18}"/>
              </a:ext>
            </a:extLst>
          </p:cNvPr>
          <p:cNvSpPr>
            <a:spLocks noGrp="1"/>
          </p:cNvSpPr>
          <p:nvPr>
            <p:ph type="dt" sz="half" idx="10"/>
          </p:nvPr>
        </p:nvSpPr>
        <p:spPr/>
        <p:txBody>
          <a:bodyPr/>
          <a:lstStyle/>
          <a:p>
            <a:fld id="{BA928067-58E5-4726-A202-C1C97A043F1D}" type="datetimeFigureOut">
              <a:rPr lang="en-US" smtClean="0"/>
              <a:t>10/30/2017</a:t>
            </a:fld>
            <a:endParaRPr lang="en-US"/>
          </a:p>
        </p:txBody>
      </p:sp>
      <p:sp>
        <p:nvSpPr>
          <p:cNvPr id="6" name="Footer Placeholder 5">
            <a:extLst>
              <a:ext uri="{FF2B5EF4-FFF2-40B4-BE49-F238E27FC236}">
                <a16:creationId xmlns:a16="http://schemas.microsoft.com/office/drawing/2014/main" id="{62D8B03D-1D83-4E44-BEC0-40C41459A6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6C5A07-D819-438D-8710-E0AD9BA844F2}"/>
              </a:ext>
            </a:extLst>
          </p:cNvPr>
          <p:cNvSpPr>
            <a:spLocks noGrp="1"/>
          </p:cNvSpPr>
          <p:nvPr>
            <p:ph type="sldNum" sz="quarter" idx="12"/>
          </p:nvPr>
        </p:nvSpPr>
        <p:spPr/>
        <p:txBody>
          <a:bodyPr/>
          <a:lstStyle/>
          <a:p>
            <a:fld id="{3B1CF13F-4E30-4F35-9D43-63C79ED42342}" type="slidenum">
              <a:rPr lang="en-US" smtClean="0"/>
              <a:t>‹#›</a:t>
            </a:fld>
            <a:endParaRPr lang="en-US"/>
          </a:p>
        </p:txBody>
      </p:sp>
    </p:spTree>
    <p:extLst>
      <p:ext uri="{BB962C8B-B14F-4D97-AF65-F5344CB8AC3E}">
        <p14:creationId xmlns:p14="http://schemas.microsoft.com/office/powerpoint/2010/main" val="3695865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3B0E5-AE8D-4924-B00A-BB5A717752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AE14A-AD1B-4680-91E2-D85319C1F4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6A365D2-3C6F-4D16-825F-2F315E2676F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0A0288-FFB7-429A-9F3A-A51AB2EAC6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9929AE7-6A5B-44C4-8AE9-4D7D2031ACF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C1100F-3766-4BEE-9E01-FF9796EDD2A1}"/>
              </a:ext>
            </a:extLst>
          </p:cNvPr>
          <p:cNvSpPr>
            <a:spLocks noGrp="1"/>
          </p:cNvSpPr>
          <p:nvPr>
            <p:ph type="dt" sz="half" idx="10"/>
          </p:nvPr>
        </p:nvSpPr>
        <p:spPr/>
        <p:txBody>
          <a:bodyPr/>
          <a:lstStyle/>
          <a:p>
            <a:fld id="{BA928067-58E5-4726-A202-C1C97A043F1D}" type="datetimeFigureOut">
              <a:rPr lang="en-US" smtClean="0"/>
              <a:t>10/30/2017</a:t>
            </a:fld>
            <a:endParaRPr lang="en-US"/>
          </a:p>
        </p:txBody>
      </p:sp>
      <p:sp>
        <p:nvSpPr>
          <p:cNvPr id="8" name="Footer Placeholder 7">
            <a:extLst>
              <a:ext uri="{FF2B5EF4-FFF2-40B4-BE49-F238E27FC236}">
                <a16:creationId xmlns:a16="http://schemas.microsoft.com/office/drawing/2014/main" id="{844918B9-FAC6-43A1-BDE0-34FE2152EE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865603-B599-44BD-92F1-4BBE2287F19B}"/>
              </a:ext>
            </a:extLst>
          </p:cNvPr>
          <p:cNvSpPr>
            <a:spLocks noGrp="1"/>
          </p:cNvSpPr>
          <p:nvPr>
            <p:ph type="sldNum" sz="quarter" idx="12"/>
          </p:nvPr>
        </p:nvSpPr>
        <p:spPr/>
        <p:txBody>
          <a:bodyPr/>
          <a:lstStyle/>
          <a:p>
            <a:fld id="{3B1CF13F-4E30-4F35-9D43-63C79ED42342}" type="slidenum">
              <a:rPr lang="en-US" smtClean="0"/>
              <a:t>‹#›</a:t>
            </a:fld>
            <a:endParaRPr lang="en-US"/>
          </a:p>
        </p:txBody>
      </p:sp>
    </p:spTree>
    <p:extLst>
      <p:ext uri="{BB962C8B-B14F-4D97-AF65-F5344CB8AC3E}">
        <p14:creationId xmlns:p14="http://schemas.microsoft.com/office/powerpoint/2010/main" val="3007497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C52F5-EBA5-4E32-B04E-59B247AD22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8CFCD1-CE53-4FAF-B943-8DF5A8E3FEB7}"/>
              </a:ext>
            </a:extLst>
          </p:cNvPr>
          <p:cNvSpPr>
            <a:spLocks noGrp="1"/>
          </p:cNvSpPr>
          <p:nvPr>
            <p:ph type="dt" sz="half" idx="10"/>
          </p:nvPr>
        </p:nvSpPr>
        <p:spPr/>
        <p:txBody>
          <a:bodyPr/>
          <a:lstStyle/>
          <a:p>
            <a:fld id="{BA928067-58E5-4726-A202-C1C97A043F1D}" type="datetimeFigureOut">
              <a:rPr lang="en-US" smtClean="0"/>
              <a:t>10/30/2017</a:t>
            </a:fld>
            <a:endParaRPr lang="en-US"/>
          </a:p>
        </p:txBody>
      </p:sp>
      <p:sp>
        <p:nvSpPr>
          <p:cNvPr id="4" name="Footer Placeholder 3">
            <a:extLst>
              <a:ext uri="{FF2B5EF4-FFF2-40B4-BE49-F238E27FC236}">
                <a16:creationId xmlns:a16="http://schemas.microsoft.com/office/drawing/2014/main" id="{66190A0E-5958-41B1-9D5D-8B5EF3E1FC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56BDFC-2F3E-46B0-9893-78EEA05566A4}"/>
              </a:ext>
            </a:extLst>
          </p:cNvPr>
          <p:cNvSpPr>
            <a:spLocks noGrp="1"/>
          </p:cNvSpPr>
          <p:nvPr>
            <p:ph type="sldNum" sz="quarter" idx="12"/>
          </p:nvPr>
        </p:nvSpPr>
        <p:spPr/>
        <p:txBody>
          <a:bodyPr/>
          <a:lstStyle/>
          <a:p>
            <a:fld id="{3B1CF13F-4E30-4F35-9D43-63C79ED42342}" type="slidenum">
              <a:rPr lang="en-US" smtClean="0"/>
              <a:t>‹#›</a:t>
            </a:fld>
            <a:endParaRPr lang="en-US"/>
          </a:p>
        </p:txBody>
      </p:sp>
    </p:spTree>
    <p:extLst>
      <p:ext uri="{BB962C8B-B14F-4D97-AF65-F5344CB8AC3E}">
        <p14:creationId xmlns:p14="http://schemas.microsoft.com/office/powerpoint/2010/main" val="2581367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241C9F-9C7D-4015-832D-0C2639E9E175}"/>
              </a:ext>
            </a:extLst>
          </p:cNvPr>
          <p:cNvSpPr>
            <a:spLocks noGrp="1"/>
          </p:cNvSpPr>
          <p:nvPr>
            <p:ph type="dt" sz="half" idx="10"/>
          </p:nvPr>
        </p:nvSpPr>
        <p:spPr/>
        <p:txBody>
          <a:bodyPr/>
          <a:lstStyle/>
          <a:p>
            <a:fld id="{BA928067-58E5-4726-A202-C1C97A043F1D}" type="datetimeFigureOut">
              <a:rPr lang="en-US" smtClean="0"/>
              <a:t>10/30/2017</a:t>
            </a:fld>
            <a:endParaRPr lang="en-US"/>
          </a:p>
        </p:txBody>
      </p:sp>
      <p:sp>
        <p:nvSpPr>
          <p:cNvPr id="3" name="Footer Placeholder 2">
            <a:extLst>
              <a:ext uri="{FF2B5EF4-FFF2-40B4-BE49-F238E27FC236}">
                <a16:creationId xmlns:a16="http://schemas.microsoft.com/office/drawing/2014/main" id="{87DAD231-586A-4923-80E4-CC0FA040A7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12AFBB-F163-48BD-9766-C60642EE33B2}"/>
              </a:ext>
            </a:extLst>
          </p:cNvPr>
          <p:cNvSpPr>
            <a:spLocks noGrp="1"/>
          </p:cNvSpPr>
          <p:nvPr>
            <p:ph type="sldNum" sz="quarter" idx="12"/>
          </p:nvPr>
        </p:nvSpPr>
        <p:spPr/>
        <p:txBody>
          <a:bodyPr/>
          <a:lstStyle/>
          <a:p>
            <a:fld id="{3B1CF13F-4E30-4F35-9D43-63C79ED42342}" type="slidenum">
              <a:rPr lang="en-US" smtClean="0"/>
              <a:t>‹#›</a:t>
            </a:fld>
            <a:endParaRPr lang="en-US"/>
          </a:p>
        </p:txBody>
      </p:sp>
    </p:spTree>
    <p:extLst>
      <p:ext uri="{BB962C8B-B14F-4D97-AF65-F5344CB8AC3E}">
        <p14:creationId xmlns:p14="http://schemas.microsoft.com/office/powerpoint/2010/main" val="565696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D5B70-0102-4281-BA77-7D8AE937FC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01E7FD-084E-4D6A-90FA-B062DE524A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35A905-11B3-40FF-BFA1-4E844AD756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5A0D60-AF97-4630-A21C-ED12728D3956}"/>
              </a:ext>
            </a:extLst>
          </p:cNvPr>
          <p:cNvSpPr>
            <a:spLocks noGrp="1"/>
          </p:cNvSpPr>
          <p:nvPr>
            <p:ph type="dt" sz="half" idx="10"/>
          </p:nvPr>
        </p:nvSpPr>
        <p:spPr/>
        <p:txBody>
          <a:bodyPr/>
          <a:lstStyle/>
          <a:p>
            <a:fld id="{BA928067-58E5-4726-A202-C1C97A043F1D}" type="datetimeFigureOut">
              <a:rPr lang="en-US" smtClean="0"/>
              <a:t>10/30/2017</a:t>
            </a:fld>
            <a:endParaRPr lang="en-US"/>
          </a:p>
        </p:txBody>
      </p:sp>
      <p:sp>
        <p:nvSpPr>
          <p:cNvPr id="6" name="Footer Placeholder 5">
            <a:extLst>
              <a:ext uri="{FF2B5EF4-FFF2-40B4-BE49-F238E27FC236}">
                <a16:creationId xmlns:a16="http://schemas.microsoft.com/office/drawing/2014/main" id="{2123A081-D416-4497-A5BB-83D0383AC8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F346F6-8930-4CC0-B93D-6B184766AE39}"/>
              </a:ext>
            </a:extLst>
          </p:cNvPr>
          <p:cNvSpPr>
            <a:spLocks noGrp="1"/>
          </p:cNvSpPr>
          <p:nvPr>
            <p:ph type="sldNum" sz="quarter" idx="12"/>
          </p:nvPr>
        </p:nvSpPr>
        <p:spPr/>
        <p:txBody>
          <a:bodyPr/>
          <a:lstStyle/>
          <a:p>
            <a:fld id="{3B1CF13F-4E30-4F35-9D43-63C79ED42342}" type="slidenum">
              <a:rPr lang="en-US" smtClean="0"/>
              <a:t>‹#›</a:t>
            </a:fld>
            <a:endParaRPr lang="en-US"/>
          </a:p>
        </p:txBody>
      </p:sp>
    </p:spTree>
    <p:extLst>
      <p:ext uri="{BB962C8B-B14F-4D97-AF65-F5344CB8AC3E}">
        <p14:creationId xmlns:p14="http://schemas.microsoft.com/office/powerpoint/2010/main" val="2711199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118A0-09F3-4425-A1EF-01AD3354C6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C887DB-F92F-4826-8D2F-4F3AE93E2B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D46568-F9FF-4FFE-84F7-507B0BA4F8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6FBADF-18A9-4D29-A7D3-7267E2F68887}"/>
              </a:ext>
            </a:extLst>
          </p:cNvPr>
          <p:cNvSpPr>
            <a:spLocks noGrp="1"/>
          </p:cNvSpPr>
          <p:nvPr>
            <p:ph type="dt" sz="half" idx="10"/>
          </p:nvPr>
        </p:nvSpPr>
        <p:spPr/>
        <p:txBody>
          <a:bodyPr/>
          <a:lstStyle/>
          <a:p>
            <a:fld id="{BA928067-58E5-4726-A202-C1C97A043F1D}" type="datetimeFigureOut">
              <a:rPr lang="en-US" smtClean="0"/>
              <a:t>10/30/2017</a:t>
            </a:fld>
            <a:endParaRPr lang="en-US"/>
          </a:p>
        </p:txBody>
      </p:sp>
      <p:sp>
        <p:nvSpPr>
          <p:cNvPr id="6" name="Footer Placeholder 5">
            <a:extLst>
              <a:ext uri="{FF2B5EF4-FFF2-40B4-BE49-F238E27FC236}">
                <a16:creationId xmlns:a16="http://schemas.microsoft.com/office/drawing/2014/main" id="{639D0B56-CC9D-4715-AAD7-3CA89FE1BA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BC94CD-88B3-444D-82F9-4A85FBDB8F15}"/>
              </a:ext>
            </a:extLst>
          </p:cNvPr>
          <p:cNvSpPr>
            <a:spLocks noGrp="1"/>
          </p:cNvSpPr>
          <p:nvPr>
            <p:ph type="sldNum" sz="quarter" idx="12"/>
          </p:nvPr>
        </p:nvSpPr>
        <p:spPr/>
        <p:txBody>
          <a:bodyPr/>
          <a:lstStyle/>
          <a:p>
            <a:fld id="{3B1CF13F-4E30-4F35-9D43-63C79ED42342}" type="slidenum">
              <a:rPr lang="en-US" smtClean="0"/>
              <a:t>‹#›</a:t>
            </a:fld>
            <a:endParaRPr lang="en-US"/>
          </a:p>
        </p:txBody>
      </p:sp>
    </p:spTree>
    <p:extLst>
      <p:ext uri="{BB962C8B-B14F-4D97-AF65-F5344CB8AC3E}">
        <p14:creationId xmlns:p14="http://schemas.microsoft.com/office/powerpoint/2010/main" val="3023363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823D23-8EFF-473C-8679-5E060E28B3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1DBD65-3A43-4AC4-80CA-12D902854D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2FA837-5B8D-42E3-AB1E-C26DD3E23C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928067-58E5-4726-A202-C1C97A043F1D}" type="datetimeFigureOut">
              <a:rPr lang="en-US" smtClean="0"/>
              <a:t>10/30/2017</a:t>
            </a:fld>
            <a:endParaRPr lang="en-US"/>
          </a:p>
        </p:txBody>
      </p:sp>
      <p:sp>
        <p:nvSpPr>
          <p:cNvPr id="5" name="Footer Placeholder 4">
            <a:extLst>
              <a:ext uri="{FF2B5EF4-FFF2-40B4-BE49-F238E27FC236}">
                <a16:creationId xmlns:a16="http://schemas.microsoft.com/office/drawing/2014/main" id="{82031433-5520-4075-A05D-BE490028E0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9BDD34-9B0F-4F1F-AFB5-92E9822557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CF13F-4E30-4F35-9D43-63C79ED42342}" type="slidenum">
              <a:rPr lang="en-US" smtClean="0"/>
              <a:t>‹#›</a:t>
            </a:fld>
            <a:endParaRPr lang="en-US"/>
          </a:p>
        </p:txBody>
      </p:sp>
    </p:spTree>
    <p:extLst>
      <p:ext uri="{BB962C8B-B14F-4D97-AF65-F5344CB8AC3E}">
        <p14:creationId xmlns:p14="http://schemas.microsoft.com/office/powerpoint/2010/main" val="3695310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F9EB9F2-07E2-4D64-BBD8-BB5B217F121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F0C57C7C-DFE9-4A1E-B7A9-DF40E63366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E5DDB4E-7E4B-4579-B629-1451EA9F872D}"/>
              </a:ext>
            </a:extLst>
          </p:cNvPr>
          <p:cNvSpPr>
            <a:spLocks noGrp="1"/>
          </p:cNvSpPr>
          <p:nvPr>
            <p:ph type="ctrTitle"/>
          </p:nvPr>
        </p:nvSpPr>
        <p:spPr>
          <a:xfrm>
            <a:off x="4380588" y="965199"/>
            <a:ext cx="6766078" cy="4927601"/>
          </a:xfrm>
        </p:spPr>
        <p:txBody>
          <a:bodyPr anchor="ctr">
            <a:normAutofit/>
          </a:bodyPr>
          <a:lstStyle/>
          <a:p>
            <a:pPr algn="l"/>
            <a:r>
              <a:rPr lang="en-US" sz="5400">
                <a:solidFill>
                  <a:schemeClr val="tx1">
                    <a:lumMod val="85000"/>
                    <a:lumOff val="15000"/>
                  </a:schemeClr>
                </a:solidFill>
              </a:rPr>
              <a:t>Market Risks</a:t>
            </a:r>
            <a:br>
              <a:rPr lang="en-US" sz="5400">
                <a:solidFill>
                  <a:schemeClr val="tx1">
                    <a:lumMod val="85000"/>
                    <a:lumOff val="15000"/>
                  </a:schemeClr>
                </a:solidFill>
              </a:rPr>
            </a:br>
            <a:r>
              <a:rPr lang="en-US" sz="5400">
                <a:solidFill>
                  <a:schemeClr val="tx1">
                    <a:lumMod val="85000"/>
                    <a:lumOff val="15000"/>
                  </a:schemeClr>
                </a:solidFill>
              </a:rPr>
              <a:t>for Insurance Business</a:t>
            </a:r>
          </a:p>
        </p:txBody>
      </p:sp>
      <p:sp>
        <p:nvSpPr>
          <p:cNvPr id="3" name="Subtitle 2">
            <a:extLst>
              <a:ext uri="{FF2B5EF4-FFF2-40B4-BE49-F238E27FC236}">
                <a16:creationId xmlns:a16="http://schemas.microsoft.com/office/drawing/2014/main" id="{3CCF747C-9CD0-4AD1-9F1C-D706E0C47725}"/>
              </a:ext>
            </a:extLst>
          </p:cNvPr>
          <p:cNvSpPr>
            <a:spLocks noGrp="1"/>
          </p:cNvSpPr>
          <p:nvPr>
            <p:ph type="subTitle" idx="1"/>
          </p:nvPr>
        </p:nvSpPr>
        <p:spPr>
          <a:xfrm>
            <a:off x="1023257" y="965198"/>
            <a:ext cx="2707937" cy="4927602"/>
          </a:xfrm>
        </p:spPr>
        <p:txBody>
          <a:bodyPr anchor="ctr">
            <a:normAutofit/>
          </a:bodyPr>
          <a:lstStyle/>
          <a:p>
            <a:pPr algn="r"/>
            <a:r>
              <a:rPr lang="en-US" sz="2000">
                <a:solidFill>
                  <a:schemeClr val="accent1"/>
                </a:solidFill>
              </a:rPr>
              <a:t>Yas Suttakulpiboon</a:t>
            </a:r>
          </a:p>
        </p:txBody>
      </p:sp>
    </p:spTree>
    <p:extLst>
      <p:ext uri="{BB962C8B-B14F-4D97-AF65-F5344CB8AC3E}">
        <p14:creationId xmlns:p14="http://schemas.microsoft.com/office/powerpoint/2010/main" val="108797937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7D324-E403-4DA1-9BFD-DA50C692D38F}"/>
              </a:ext>
            </a:extLst>
          </p:cNvPr>
          <p:cNvSpPr>
            <a:spLocks noGrp="1"/>
          </p:cNvSpPr>
          <p:nvPr>
            <p:ph type="title"/>
          </p:nvPr>
        </p:nvSpPr>
        <p:spPr>
          <a:xfrm>
            <a:off x="838200" y="2548767"/>
            <a:ext cx="10515600" cy="1325563"/>
          </a:xfrm>
        </p:spPr>
        <p:txBody>
          <a:bodyPr>
            <a:noAutofit/>
          </a:bodyPr>
          <a:lstStyle/>
          <a:p>
            <a:r>
              <a:rPr lang="en-US" sz="5400" dirty="0"/>
              <a:t>Question: How do you price financial contracts?</a:t>
            </a:r>
          </a:p>
        </p:txBody>
      </p:sp>
    </p:spTree>
    <p:extLst>
      <p:ext uri="{BB962C8B-B14F-4D97-AF65-F5344CB8AC3E}">
        <p14:creationId xmlns:p14="http://schemas.microsoft.com/office/powerpoint/2010/main" val="2629031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D1B4C-17D8-4058-B816-22D5D48CE69F}"/>
              </a:ext>
            </a:extLst>
          </p:cNvPr>
          <p:cNvSpPr>
            <a:spLocks noGrp="1"/>
          </p:cNvSpPr>
          <p:nvPr>
            <p:ph type="title"/>
          </p:nvPr>
        </p:nvSpPr>
        <p:spPr/>
        <p:txBody>
          <a:bodyPr>
            <a:normAutofit/>
          </a:bodyPr>
          <a:lstStyle/>
          <a:p>
            <a:r>
              <a:rPr lang="en-US" sz="3600" dirty="0"/>
              <a:t>Challenges in Insurance Market Risks Management</a:t>
            </a:r>
          </a:p>
        </p:txBody>
      </p:sp>
      <p:sp>
        <p:nvSpPr>
          <p:cNvPr id="3" name="Content Placeholder 2">
            <a:extLst>
              <a:ext uri="{FF2B5EF4-FFF2-40B4-BE49-F238E27FC236}">
                <a16:creationId xmlns:a16="http://schemas.microsoft.com/office/drawing/2014/main" id="{04F40E52-8EB5-48FD-9F1F-0544BE86FC29}"/>
              </a:ext>
            </a:extLst>
          </p:cNvPr>
          <p:cNvSpPr>
            <a:spLocks noGrp="1"/>
          </p:cNvSpPr>
          <p:nvPr>
            <p:ph idx="1"/>
          </p:nvPr>
        </p:nvSpPr>
        <p:spPr/>
        <p:txBody>
          <a:bodyPr/>
          <a:lstStyle/>
          <a:p>
            <a:r>
              <a:rPr lang="en-US" dirty="0"/>
              <a:t>We don’t have enough tradable asset</a:t>
            </a:r>
          </a:p>
          <a:p>
            <a:r>
              <a:rPr lang="en-US" dirty="0"/>
              <a:t>Some assets are highly illiquid </a:t>
            </a:r>
          </a:p>
          <a:p>
            <a:r>
              <a:rPr lang="en-US" dirty="0"/>
              <a:t>Complete market = Perfect Hedging</a:t>
            </a:r>
          </a:p>
          <a:p>
            <a:r>
              <a:rPr lang="en-US" dirty="0"/>
              <a:t>Incomplete market = Imperfect Hedging</a:t>
            </a:r>
          </a:p>
          <a:p>
            <a:r>
              <a:rPr lang="en-US" dirty="0"/>
              <a:t>Question: How to price insurance liabilities since they are not tradable?</a:t>
            </a:r>
          </a:p>
        </p:txBody>
      </p:sp>
    </p:spTree>
    <p:extLst>
      <p:ext uri="{BB962C8B-B14F-4D97-AF65-F5344CB8AC3E}">
        <p14:creationId xmlns:p14="http://schemas.microsoft.com/office/powerpoint/2010/main" val="419321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1523-2985-4999-84DC-424C6896E877}"/>
              </a:ext>
            </a:extLst>
          </p:cNvPr>
          <p:cNvSpPr>
            <a:spLocks noGrp="1"/>
          </p:cNvSpPr>
          <p:nvPr>
            <p:ph type="title"/>
          </p:nvPr>
        </p:nvSpPr>
        <p:spPr/>
        <p:txBody>
          <a:bodyPr/>
          <a:lstStyle/>
          <a:p>
            <a:r>
              <a:rPr lang="en-US" dirty="0"/>
              <a:t>Market Valuation &amp; Risk Management</a:t>
            </a:r>
          </a:p>
        </p:txBody>
      </p:sp>
      <p:sp>
        <p:nvSpPr>
          <p:cNvPr id="3" name="Content Placeholder 2">
            <a:extLst>
              <a:ext uri="{FF2B5EF4-FFF2-40B4-BE49-F238E27FC236}">
                <a16:creationId xmlns:a16="http://schemas.microsoft.com/office/drawing/2014/main" id="{11D68A9C-42E8-45BB-AD33-E77F64E088E5}"/>
              </a:ext>
            </a:extLst>
          </p:cNvPr>
          <p:cNvSpPr>
            <a:spLocks noGrp="1"/>
          </p:cNvSpPr>
          <p:nvPr>
            <p:ph idx="1"/>
          </p:nvPr>
        </p:nvSpPr>
        <p:spPr/>
        <p:txBody>
          <a:bodyPr/>
          <a:lstStyle/>
          <a:p>
            <a:r>
              <a:rPr lang="en-US" dirty="0"/>
              <a:t>Two Approaches in Asset Evaluation</a:t>
            </a:r>
          </a:p>
          <a:p>
            <a:pPr lvl="1"/>
            <a:r>
              <a:rPr lang="en-US" dirty="0"/>
              <a:t>Law of Large Number (Actuarial Approach)</a:t>
            </a:r>
          </a:p>
          <a:p>
            <a:pPr lvl="1"/>
            <a:r>
              <a:rPr lang="en-US" dirty="0"/>
              <a:t>Law of One Price (Economic / Financial Engineering Approach)</a:t>
            </a:r>
          </a:p>
          <a:p>
            <a:endParaRPr lang="en-US" dirty="0"/>
          </a:p>
          <a:p>
            <a:r>
              <a:rPr lang="en-US" dirty="0"/>
              <a:t>Pricing Formula + Existence of Asset in the Market -&gt; AWESOME!!!</a:t>
            </a:r>
          </a:p>
        </p:txBody>
      </p:sp>
    </p:spTree>
    <p:extLst>
      <p:ext uri="{BB962C8B-B14F-4D97-AF65-F5344CB8AC3E}">
        <p14:creationId xmlns:p14="http://schemas.microsoft.com/office/powerpoint/2010/main" val="2004427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6CF29CD-38B8-4924-BA11-6D60517487E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15AB67D-B6E9-4744-960F-0C6B97617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7803" y="643464"/>
            <a:ext cx="8426762" cy="3275978"/>
          </a:xfrm>
          <a:prstGeom prst="rect">
            <a:avLst/>
          </a:prstGeom>
        </p:spPr>
      </p:pic>
      <p:sp>
        <p:nvSpPr>
          <p:cNvPr id="2" name="Title 1">
            <a:extLst>
              <a:ext uri="{FF2B5EF4-FFF2-40B4-BE49-F238E27FC236}">
                <a16:creationId xmlns:a16="http://schemas.microsoft.com/office/drawing/2014/main" id="{E55F0FDC-6EAE-4063-93EE-851D8837F77D}"/>
              </a:ext>
            </a:extLst>
          </p:cNvPr>
          <p:cNvSpPr>
            <a:spLocks noGrp="1"/>
          </p:cNvSpPr>
          <p:nvPr>
            <p:ph type="title"/>
          </p:nvPr>
        </p:nvSpPr>
        <p:spPr>
          <a:xfrm>
            <a:off x="707011" y="4502330"/>
            <a:ext cx="10765410" cy="1207269"/>
          </a:xfrm>
        </p:spPr>
        <p:txBody>
          <a:bodyPr vert="horz" lIns="91440" tIns="45720" rIns="91440" bIns="45720" rtlCol="0" anchor="b">
            <a:normAutofit/>
          </a:bodyPr>
          <a:lstStyle/>
          <a:p>
            <a:pPr algn="ctr"/>
            <a:r>
              <a:rPr lang="en-US" sz="6000" kern="1200">
                <a:solidFill>
                  <a:schemeClr val="bg1"/>
                </a:solidFill>
                <a:latin typeface="+mj-lt"/>
                <a:ea typeface="+mj-ea"/>
                <a:cs typeface="+mj-cs"/>
              </a:rPr>
              <a:t>Example: Option Pricing and Risk Management</a:t>
            </a:r>
          </a:p>
        </p:txBody>
      </p:sp>
      <p:sp>
        <p:nvSpPr>
          <p:cNvPr id="3" name="Content Placeholder 2">
            <a:extLst>
              <a:ext uri="{FF2B5EF4-FFF2-40B4-BE49-F238E27FC236}">
                <a16:creationId xmlns:a16="http://schemas.microsoft.com/office/drawing/2014/main" id="{16EF3647-EBE7-4485-8097-32D3043332F9}"/>
              </a:ext>
            </a:extLst>
          </p:cNvPr>
          <p:cNvSpPr>
            <a:spLocks noGrp="1"/>
          </p:cNvSpPr>
          <p:nvPr>
            <p:ph idx="1"/>
          </p:nvPr>
        </p:nvSpPr>
        <p:spPr>
          <a:xfrm>
            <a:off x="1376313" y="5665510"/>
            <a:ext cx="9426806" cy="719122"/>
          </a:xfrm>
        </p:spPr>
        <p:txBody>
          <a:bodyPr vert="horz" lIns="91440" tIns="45720" rIns="91440" bIns="45720" rtlCol="0">
            <a:normAutofit/>
          </a:bodyPr>
          <a:lstStyle/>
          <a:p>
            <a:pPr marL="0" indent="0" algn="ctr">
              <a:buNone/>
            </a:pPr>
            <a:r>
              <a:rPr lang="en-US" sz="2400" kern="1200">
                <a:solidFill>
                  <a:schemeClr val="bg2"/>
                </a:solidFill>
                <a:latin typeface="+mn-lt"/>
                <a:ea typeface="+mn-ea"/>
                <a:cs typeface="+mn-cs"/>
              </a:rPr>
              <a:t>Option Pricing Formula</a:t>
            </a:r>
          </a:p>
        </p:txBody>
      </p:sp>
    </p:spTree>
    <p:extLst>
      <p:ext uri="{BB962C8B-B14F-4D97-AF65-F5344CB8AC3E}">
        <p14:creationId xmlns:p14="http://schemas.microsoft.com/office/powerpoint/2010/main" val="1325652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FC7D98-7B8B-402A-90FC-F027482F214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660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28">
            <a:extLst>
              <a:ext uri="{FF2B5EF4-FFF2-40B4-BE49-F238E27FC236}">
                <a16:creationId xmlns:a16="http://schemas.microsoft.com/office/drawing/2014/main" id="{AD7356EA-285B-4E5D-8FEC-104659A4FD2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975" y="640091"/>
            <a:ext cx="6266120" cy="5577818"/>
          </a:xfrm>
          <a:prstGeom prst="roundRect">
            <a:avLst>
              <a:gd name="adj" fmla="val 0"/>
            </a:avLst>
          </a:prstGeom>
          <a:solidFill>
            <a:schemeClr val="bg1"/>
          </a:solidFill>
          <a:ln w="9525">
            <a:solidFill>
              <a:schemeClr val="bg2"/>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9CC6B-D971-4BB7-8520-0E5D48B0DBBE}"/>
              </a:ext>
            </a:extLst>
          </p:cNvPr>
          <p:cNvPicPr>
            <a:picLocks noChangeAspect="1"/>
          </p:cNvPicPr>
          <p:nvPr/>
        </p:nvPicPr>
        <p:blipFill rotWithShape="1">
          <a:blip r:embed="rId2">
            <a:extLst>
              <a:ext uri="{28A0092B-C50C-407E-A947-70E740481C1C}">
                <a14:useLocalDpi xmlns:a14="http://schemas.microsoft.com/office/drawing/2010/main" val="0"/>
              </a:ext>
            </a:extLst>
          </a:blip>
          <a:srcRect t="965" r="-2" b="1770"/>
          <a:stretch/>
        </p:blipFill>
        <p:spPr>
          <a:xfrm>
            <a:off x="815807" y="804672"/>
            <a:ext cx="5934456" cy="5248656"/>
          </a:xfrm>
          <a:prstGeom prst="rect">
            <a:avLst/>
          </a:prstGeom>
          <a:effectLst/>
        </p:spPr>
      </p:pic>
      <p:sp>
        <p:nvSpPr>
          <p:cNvPr id="2" name="Title 1">
            <a:extLst>
              <a:ext uri="{FF2B5EF4-FFF2-40B4-BE49-F238E27FC236}">
                <a16:creationId xmlns:a16="http://schemas.microsoft.com/office/drawing/2014/main" id="{E55F0FDC-6EAE-4063-93EE-851D8837F77D}"/>
              </a:ext>
            </a:extLst>
          </p:cNvPr>
          <p:cNvSpPr>
            <a:spLocks noGrp="1"/>
          </p:cNvSpPr>
          <p:nvPr>
            <p:ph type="title"/>
          </p:nvPr>
        </p:nvSpPr>
        <p:spPr>
          <a:xfrm>
            <a:off x="7858474" y="640081"/>
            <a:ext cx="3693445" cy="3793488"/>
          </a:xfrm>
          <a:noFill/>
        </p:spPr>
        <p:txBody>
          <a:bodyPr vert="horz" lIns="91440" tIns="45720" rIns="91440" bIns="45720" rtlCol="0" anchor="b">
            <a:normAutofit/>
          </a:bodyPr>
          <a:lstStyle/>
          <a:p>
            <a:r>
              <a:rPr lang="en-US" sz="4800"/>
              <a:t>Example: Option Pricing and Risk Management</a:t>
            </a:r>
          </a:p>
        </p:txBody>
      </p:sp>
      <p:sp>
        <p:nvSpPr>
          <p:cNvPr id="3" name="Content Placeholder 2">
            <a:extLst>
              <a:ext uri="{FF2B5EF4-FFF2-40B4-BE49-F238E27FC236}">
                <a16:creationId xmlns:a16="http://schemas.microsoft.com/office/drawing/2014/main" id="{16EF3647-EBE7-4485-8097-32D3043332F9}"/>
              </a:ext>
            </a:extLst>
          </p:cNvPr>
          <p:cNvSpPr>
            <a:spLocks noGrp="1"/>
          </p:cNvSpPr>
          <p:nvPr>
            <p:ph idx="1"/>
          </p:nvPr>
        </p:nvSpPr>
        <p:spPr>
          <a:xfrm>
            <a:off x="7858473" y="4571999"/>
            <a:ext cx="3693446" cy="1645921"/>
          </a:xfrm>
          <a:noFill/>
        </p:spPr>
        <p:txBody>
          <a:bodyPr vert="horz" lIns="91440" tIns="45720" rIns="91440" bIns="45720" rtlCol="0">
            <a:normAutofit/>
          </a:bodyPr>
          <a:lstStyle/>
          <a:p>
            <a:pPr marL="0" indent="0">
              <a:buNone/>
            </a:pPr>
            <a:r>
              <a:rPr lang="en-US" sz="2400"/>
              <a:t>Option Greeks</a:t>
            </a:r>
          </a:p>
        </p:txBody>
      </p:sp>
    </p:spTree>
    <p:extLst>
      <p:ext uri="{BB962C8B-B14F-4D97-AF65-F5344CB8AC3E}">
        <p14:creationId xmlns:p14="http://schemas.microsoft.com/office/powerpoint/2010/main" val="1115534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0FDC-6EAE-4063-93EE-851D8837F77D}"/>
              </a:ext>
            </a:extLst>
          </p:cNvPr>
          <p:cNvSpPr>
            <a:spLocks noGrp="1"/>
          </p:cNvSpPr>
          <p:nvPr>
            <p:ph type="title"/>
          </p:nvPr>
        </p:nvSpPr>
        <p:spPr/>
        <p:txBody>
          <a:bodyPr/>
          <a:lstStyle/>
          <a:p>
            <a:r>
              <a:rPr lang="en-US" dirty="0"/>
              <a:t>Example: Option Pricing and Risk Management</a:t>
            </a:r>
          </a:p>
        </p:txBody>
      </p:sp>
      <p:sp>
        <p:nvSpPr>
          <p:cNvPr id="3" name="Content Placeholder 2">
            <a:extLst>
              <a:ext uri="{FF2B5EF4-FFF2-40B4-BE49-F238E27FC236}">
                <a16:creationId xmlns:a16="http://schemas.microsoft.com/office/drawing/2014/main" id="{16EF3647-EBE7-4485-8097-32D3043332F9}"/>
              </a:ext>
            </a:extLst>
          </p:cNvPr>
          <p:cNvSpPr>
            <a:spLocks noGrp="1"/>
          </p:cNvSpPr>
          <p:nvPr>
            <p:ph idx="1"/>
          </p:nvPr>
        </p:nvSpPr>
        <p:spPr/>
        <p:txBody>
          <a:bodyPr/>
          <a:lstStyle/>
          <a:p>
            <a:r>
              <a:rPr lang="en-US" dirty="0"/>
              <a:t>Option Greeks &amp; Risk Management Application</a:t>
            </a:r>
          </a:p>
          <a:p>
            <a:pPr marL="0" indent="0">
              <a:buNone/>
            </a:pPr>
            <a:endParaRPr lang="en-US" dirty="0"/>
          </a:p>
          <a:p>
            <a:endParaRPr lang="en-US" dirty="0"/>
          </a:p>
          <a:p>
            <a:pPr marL="0" indent="0" algn="ctr">
              <a:buNone/>
            </a:pPr>
            <a:r>
              <a:rPr lang="en-US" sz="4800" dirty="0">
                <a:highlight>
                  <a:srgbClr val="FFFF00"/>
                </a:highlight>
              </a:rPr>
              <a:t>http://www.option-price.com/</a:t>
            </a:r>
          </a:p>
        </p:txBody>
      </p:sp>
    </p:spTree>
    <p:extLst>
      <p:ext uri="{BB962C8B-B14F-4D97-AF65-F5344CB8AC3E}">
        <p14:creationId xmlns:p14="http://schemas.microsoft.com/office/powerpoint/2010/main" val="3472769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A751A-19DC-4570-B7CF-073C31123882}"/>
              </a:ext>
            </a:extLst>
          </p:cNvPr>
          <p:cNvSpPr>
            <a:spLocks noGrp="1"/>
          </p:cNvSpPr>
          <p:nvPr>
            <p:ph type="title"/>
          </p:nvPr>
        </p:nvSpPr>
        <p:spPr/>
        <p:txBody>
          <a:bodyPr/>
          <a:lstStyle/>
          <a:p>
            <a:r>
              <a:rPr lang="en-US" dirty="0"/>
              <a:t>It’s Financial Engineering!</a:t>
            </a:r>
          </a:p>
        </p:txBody>
      </p:sp>
      <p:sp>
        <p:nvSpPr>
          <p:cNvPr id="3" name="Content Placeholder 2">
            <a:extLst>
              <a:ext uri="{FF2B5EF4-FFF2-40B4-BE49-F238E27FC236}">
                <a16:creationId xmlns:a16="http://schemas.microsoft.com/office/drawing/2014/main" id="{D91BFD51-2623-44BD-A516-E662F6EF855E}"/>
              </a:ext>
            </a:extLst>
          </p:cNvPr>
          <p:cNvSpPr>
            <a:spLocks noGrp="1"/>
          </p:cNvSpPr>
          <p:nvPr>
            <p:ph idx="1"/>
          </p:nvPr>
        </p:nvSpPr>
        <p:spPr/>
        <p:txBody>
          <a:bodyPr/>
          <a:lstStyle/>
          <a:p>
            <a:r>
              <a:rPr lang="en-US" dirty="0"/>
              <a:t>Financial engineering is a </a:t>
            </a:r>
            <a:r>
              <a:rPr lang="en-US" dirty="0">
                <a:highlight>
                  <a:srgbClr val="FFFF00"/>
                </a:highlight>
              </a:rPr>
              <a:t>multidisciplinary field</a:t>
            </a:r>
            <a:r>
              <a:rPr lang="en-US" dirty="0"/>
              <a:t> involving financial theory, methods of engineering, tools of mathematics and the practice of programming.</a:t>
            </a:r>
          </a:p>
          <a:p>
            <a:r>
              <a:rPr lang="en-US" dirty="0"/>
              <a:t>It has also been defined as the application of technical methods, especially from mathematical finance and computational finance, in the practice of finance</a:t>
            </a:r>
          </a:p>
        </p:txBody>
      </p:sp>
    </p:spTree>
    <p:extLst>
      <p:ext uri="{BB962C8B-B14F-4D97-AF65-F5344CB8AC3E}">
        <p14:creationId xmlns:p14="http://schemas.microsoft.com/office/powerpoint/2010/main" val="714038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F9EB9F2-07E2-4D64-BBD8-BB5B217F121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F0C57C7C-DFE9-4A1E-B7A9-DF40E63366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FF7CA76-11ED-4CCC-BA76-793960A311DB}"/>
              </a:ext>
            </a:extLst>
          </p:cNvPr>
          <p:cNvSpPr>
            <a:spLocks noGrp="1"/>
          </p:cNvSpPr>
          <p:nvPr>
            <p:ph type="ctrTitle"/>
          </p:nvPr>
        </p:nvSpPr>
        <p:spPr>
          <a:xfrm>
            <a:off x="4380588" y="965199"/>
            <a:ext cx="6766078" cy="4927601"/>
          </a:xfrm>
        </p:spPr>
        <p:txBody>
          <a:bodyPr anchor="ctr">
            <a:normAutofit/>
          </a:bodyPr>
          <a:lstStyle/>
          <a:p>
            <a:pPr algn="l"/>
            <a:r>
              <a:rPr lang="en-US" sz="5400">
                <a:solidFill>
                  <a:schemeClr val="tx1">
                    <a:lumMod val="85000"/>
                    <a:lumOff val="15000"/>
                  </a:schemeClr>
                </a:solidFill>
              </a:rPr>
              <a:t>Market Value Approach in Insurance Contract Valuation</a:t>
            </a:r>
          </a:p>
        </p:txBody>
      </p:sp>
      <p:sp>
        <p:nvSpPr>
          <p:cNvPr id="4" name="Subtitle 3">
            <a:extLst>
              <a:ext uri="{FF2B5EF4-FFF2-40B4-BE49-F238E27FC236}">
                <a16:creationId xmlns:a16="http://schemas.microsoft.com/office/drawing/2014/main" id="{2B2885DE-3D31-4C49-8C4E-B86C12FA867D}"/>
              </a:ext>
            </a:extLst>
          </p:cNvPr>
          <p:cNvSpPr>
            <a:spLocks noGrp="1"/>
          </p:cNvSpPr>
          <p:nvPr>
            <p:ph type="subTitle" idx="1"/>
          </p:nvPr>
        </p:nvSpPr>
        <p:spPr>
          <a:xfrm>
            <a:off x="1023257" y="965198"/>
            <a:ext cx="2707937" cy="4927602"/>
          </a:xfrm>
        </p:spPr>
        <p:txBody>
          <a:bodyPr anchor="ctr">
            <a:normAutofit/>
          </a:bodyPr>
          <a:lstStyle/>
          <a:p>
            <a:pPr algn="r"/>
            <a:r>
              <a:rPr lang="nl-NL" sz="2000">
                <a:solidFill>
                  <a:schemeClr val="accent1"/>
                </a:solidFill>
              </a:rPr>
              <a:t>PIETER BOUWKNEGT AND ANTOON PELSSER </a:t>
            </a:r>
            <a:endParaRPr lang="en-US" sz="2000">
              <a:solidFill>
                <a:schemeClr val="accent1"/>
              </a:solidFill>
            </a:endParaRPr>
          </a:p>
        </p:txBody>
      </p:sp>
    </p:spTree>
    <p:extLst>
      <p:ext uri="{BB962C8B-B14F-4D97-AF65-F5344CB8AC3E}">
        <p14:creationId xmlns:p14="http://schemas.microsoft.com/office/powerpoint/2010/main" val="760263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23C06CA-5F77-4A4D-804B-8B9DC9C266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893573"/>
            <a:ext cx="10905066" cy="5070854"/>
          </a:xfrm>
          <a:prstGeom prst="rect">
            <a:avLst/>
          </a:prstGeom>
        </p:spPr>
      </p:pic>
    </p:spTree>
    <p:extLst>
      <p:ext uri="{BB962C8B-B14F-4D97-AF65-F5344CB8AC3E}">
        <p14:creationId xmlns:p14="http://schemas.microsoft.com/office/powerpoint/2010/main" val="639036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F9EB9F2-07E2-4D64-BBD8-BB5B217F121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F0C57C7C-DFE9-4A1E-B7A9-DF40E63366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B57E304-E97E-4893-AC7D-D4361F43C551}"/>
              </a:ext>
            </a:extLst>
          </p:cNvPr>
          <p:cNvSpPr>
            <a:spLocks noGrp="1"/>
          </p:cNvSpPr>
          <p:nvPr>
            <p:ph type="ctrTitle"/>
          </p:nvPr>
        </p:nvSpPr>
        <p:spPr>
          <a:xfrm>
            <a:off x="4380588" y="965199"/>
            <a:ext cx="6766078" cy="4927601"/>
          </a:xfrm>
        </p:spPr>
        <p:txBody>
          <a:bodyPr anchor="ctr">
            <a:normAutofit/>
          </a:bodyPr>
          <a:lstStyle/>
          <a:p>
            <a:pPr algn="l"/>
            <a:r>
              <a:rPr lang="en-US" sz="5400">
                <a:solidFill>
                  <a:schemeClr val="tx1">
                    <a:lumMod val="85000"/>
                    <a:lumOff val="15000"/>
                  </a:schemeClr>
                </a:solidFill>
              </a:rPr>
              <a:t>Introduction to Solvency II SCR Standard Formula for Market Risk</a:t>
            </a:r>
          </a:p>
        </p:txBody>
      </p:sp>
      <p:sp>
        <p:nvSpPr>
          <p:cNvPr id="4" name="Subtitle 3">
            <a:extLst>
              <a:ext uri="{FF2B5EF4-FFF2-40B4-BE49-F238E27FC236}">
                <a16:creationId xmlns:a16="http://schemas.microsoft.com/office/drawing/2014/main" id="{8CBDD11B-3DC9-4677-AEC7-DD859939B3E7}"/>
              </a:ext>
            </a:extLst>
          </p:cNvPr>
          <p:cNvSpPr>
            <a:spLocks noGrp="1"/>
          </p:cNvSpPr>
          <p:nvPr>
            <p:ph type="subTitle" idx="1"/>
          </p:nvPr>
        </p:nvSpPr>
        <p:spPr>
          <a:xfrm>
            <a:off x="1023257" y="965198"/>
            <a:ext cx="2707937" cy="4927602"/>
          </a:xfrm>
        </p:spPr>
        <p:txBody>
          <a:bodyPr anchor="ctr">
            <a:normAutofit/>
          </a:bodyPr>
          <a:lstStyle/>
          <a:p>
            <a:pPr algn="r"/>
            <a:r>
              <a:rPr lang="en-US" sz="2000">
                <a:solidFill>
                  <a:schemeClr val="accent1"/>
                </a:solidFill>
              </a:rPr>
              <a:t>Yas Suttakulpiboon</a:t>
            </a:r>
          </a:p>
        </p:txBody>
      </p:sp>
    </p:spTree>
    <p:extLst>
      <p:ext uri="{BB962C8B-B14F-4D97-AF65-F5344CB8AC3E}">
        <p14:creationId xmlns:p14="http://schemas.microsoft.com/office/powerpoint/2010/main" val="122099096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2F57-8128-4AC2-9998-7C14E0947FEF}"/>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998BF760-9BEC-4813-9A20-DE82A7AFA7D1}"/>
              </a:ext>
            </a:extLst>
          </p:cNvPr>
          <p:cNvSpPr>
            <a:spLocks noGrp="1"/>
          </p:cNvSpPr>
          <p:nvPr>
            <p:ph idx="1"/>
          </p:nvPr>
        </p:nvSpPr>
        <p:spPr/>
        <p:txBody>
          <a:bodyPr/>
          <a:lstStyle/>
          <a:p>
            <a:r>
              <a:rPr lang="en-US" dirty="0"/>
              <a:t>Market Risks for Insurance Business</a:t>
            </a:r>
          </a:p>
          <a:p>
            <a:r>
              <a:rPr lang="en-US" dirty="0"/>
              <a:t>Market Valuation Approach to Insurance Contract</a:t>
            </a:r>
          </a:p>
          <a:p>
            <a:r>
              <a:rPr lang="en-US" dirty="0"/>
              <a:t>Solvency 2 &amp; Market Risk (2015 Version)</a:t>
            </a:r>
          </a:p>
          <a:p>
            <a:r>
              <a:rPr lang="en-US" dirty="0"/>
              <a:t>Paper: Introduction to Solvency II SCR Standard Formula for Market Risk</a:t>
            </a:r>
            <a:r>
              <a:rPr lang="th-TH" dirty="0"/>
              <a:t> </a:t>
            </a:r>
            <a:r>
              <a:rPr lang="en-US" dirty="0"/>
              <a:t>by Braun et al (JII, 2015)</a:t>
            </a:r>
          </a:p>
          <a:p>
            <a:endParaRPr lang="en-US" dirty="0"/>
          </a:p>
        </p:txBody>
      </p:sp>
    </p:spTree>
    <p:extLst>
      <p:ext uri="{BB962C8B-B14F-4D97-AF65-F5344CB8AC3E}">
        <p14:creationId xmlns:p14="http://schemas.microsoft.com/office/powerpoint/2010/main" val="3074221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7">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3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9">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16AFF89-0483-4451-818E-871132218645}"/>
              </a:ext>
            </a:extLst>
          </p:cNvPr>
          <p:cNvPicPr>
            <a:picLocks noChangeAspect="1"/>
          </p:cNvPicPr>
          <p:nvPr/>
        </p:nvPicPr>
        <p:blipFill rotWithShape="1">
          <a:blip r:embed="rId3">
            <a:extLst>
              <a:ext uri="{28A0092B-C50C-407E-A947-70E740481C1C}">
                <a14:useLocalDpi xmlns:a14="http://schemas.microsoft.com/office/drawing/2010/main" val="0"/>
              </a:ext>
            </a:extLst>
          </a:blip>
          <a:srcRect t="1316"/>
          <a:stretch/>
        </p:blipFill>
        <p:spPr>
          <a:xfrm>
            <a:off x="1143932" y="643467"/>
            <a:ext cx="9904136" cy="5571066"/>
          </a:xfrm>
          <a:prstGeom prst="rect">
            <a:avLst/>
          </a:prstGeom>
        </p:spPr>
      </p:pic>
    </p:spTree>
    <p:extLst>
      <p:ext uri="{BB962C8B-B14F-4D97-AF65-F5344CB8AC3E}">
        <p14:creationId xmlns:p14="http://schemas.microsoft.com/office/powerpoint/2010/main" val="3402991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F3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44E72B46-9933-4A1C-817F-9CF29F8EDF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0760" y="643467"/>
            <a:ext cx="9170479" cy="5571066"/>
          </a:xfrm>
          <a:prstGeom prst="rect">
            <a:avLst/>
          </a:prstGeom>
        </p:spPr>
      </p:pic>
    </p:spTree>
    <p:extLst>
      <p:ext uri="{BB962C8B-B14F-4D97-AF65-F5344CB8AC3E}">
        <p14:creationId xmlns:p14="http://schemas.microsoft.com/office/powerpoint/2010/main" val="403556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C4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A500D79-61A0-4474-9CE9-89697B4303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1814" y="643467"/>
            <a:ext cx="9208372" cy="5571066"/>
          </a:xfrm>
          <a:prstGeom prst="rect">
            <a:avLst/>
          </a:prstGeom>
        </p:spPr>
      </p:pic>
    </p:spTree>
    <p:extLst>
      <p:ext uri="{BB962C8B-B14F-4D97-AF65-F5344CB8AC3E}">
        <p14:creationId xmlns:p14="http://schemas.microsoft.com/office/powerpoint/2010/main" val="1671364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5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74974262-5CBF-495E-AB75-406F1D81B8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1248" y="643467"/>
            <a:ext cx="8949504" cy="5571066"/>
          </a:xfrm>
          <a:prstGeom prst="rect">
            <a:avLst/>
          </a:prstGeom>
        </p:spPr>
      </p:pic>
    </p:spTree>
    <p:extLst>
      <p:ext uri="{BB962C8B-B14F-4D97-AF65-F5344CB8AC3E}">
        <p14:creationId xmlns:p14="http://schemas.microsoft.com/office/powerpoint/2010/main" val="756147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5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E54AB883-B8B9-4801-AB49-72DE565E37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9551" y="643467"/>
            <a:ext cx="9132897" cy="5571066"/>
          </a:xfrm>
          <a:prstGeom prst="rect">
            <a:avLst/>
          </a:prstGeom>
        </p:spPr>
      </p:pic>
    </p:spTree>
    <p:extLst>
      <p:ext uri="{BB962C8B-B14F-4D97-AF65-F5344CB8AC3E}">
        <p14:creationId xmlns:p14="http://schemas.microsoft.com/office/powerpoint/2010/main" val="3517696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14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E021E7C0-F350-4FAB-89CA-12F2DD9867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8191" y="643467"/>
            <a:ext cx="9095617" cy="5571066"/>
          </a:xfrm>
          <a:prstGeom prst="rect">
            <a:avLst/>
          </a:prstGeom>
        </p:spPr>
      </p:pic>
      <p:sp>
        <p:nvSpPr>
          <p:cNvPr id="6" name="Rectangle 5">
            <a:extLst>
              <a:ext uri="{FF2B5EF4-FFF2-40B4-BE49-F238E27FC236}">
                <a16:creationId xmlns:a16="http://schemas.microsoft.com/office/drawing/2014/main" id="{9D1BAE30-E325-45C7-BC3A-28196CAC9396}"/>
              </a:ext>
            </a:extLst>
          </p:cNvPr>
          <p:cNvSpPr/>
          <p:nvPr/>
        </p:nvSpPr>
        <p:spPr>
          <a:xfrm>
            <a:off x="4512859" y="0"/>
            <a:ext cx="3166280" cy="4800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Interest rate</a:t>
            </a:r>
          </a:p>
        </p:txBody>
      </p:sp>
    </p:spTree>
    <p:extLst>
      <p:ext uri="{BB962C8B-B14F-4D97-AF65-F5344CB8AC3E}">
        <p14:creationId xmlns:p14="http://schemas.microsoft.com/office/powerpoint/2010/main" val="2429456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8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00D58C8F-0C02-45AD-B7B9-106C4BD05E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0760" y="643467"/>
            <a:ext cx="9170479" cy="5571066"/>
          </a:xfrm>
          <a:prstGeom prst="rect">
            <a:avLst/>
          </a:prstGeom>
        </p:spPr>
      </p:pic>
      <p:sp>
        <p:nvSpPr>
          <p:cNvPr id="8" name="Rectangle 7">
            <a:extLst>
              <a:ext uri="{FF2B5EF4-FFF2-40B4-BE49-F238E27FC236}">
                <a16:creationId xmlns:a16="http://schemas.microsoft.com/office/drawing/2014/main" id="{764824BB-44E9-45D4-BC9D-E854EBBC1E6C}"/>
              </a:ext>
            </a:extLst>
          </p:cNvPr>
          <p:cNvSpPr/>
          <p:nvPr/>
        </p:nvSpPr>
        <p:spPr>
          <a:xfrm>
            <a:off x="4512859" y="0"/>
            <a:ext cx="3166280" cy="4800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Equity</a:t>
            </a:r>
          </a:p>
        </p:txBody>
      </p:sp>
    </p:spTree>
    <p:extLst>
      <p:ext uri="{BB962C8B-B14F-4D97-AF65-F5344CB8AC3E}">
        <p14:creationId xmlns:p14="http://schemas.microsoft.com/office/powerpoint/2010/main" val="2684423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83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DD83522F-BC5A-4824-8F53-104B41259E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8666" y="643467"/>
            <a:ext cx="9894668" cy="5571066"/>
          </a:xfrm>
          <a:prstGeom prst="rect">
            <a:avLst/>
          </a:prstGeom>
        </p:spPr>
      </p:pic>
      <p:sp>
        <p:nvSpPr>
          <p:cNvPr id="8" name="Rectangle 7">
            <a:extLst>
              <a:ext uri="{FF2B5EF4-FFF2-40B4-BE49-F238E27FC236}">
                <a16:creationId xmlns:a16="http://schemas.microsoft.com/office/drawing/2014/main" id="{F7AA26B8-89D6-43E6-AF1C-2458609991A9}"/>
              </a:ext>
            </a:extLst>
          </p:cNvPr>
          <p:cNvSpPr/>
          <p:nvPr/>
        </p:nvSpPr>
        <p:spPr>
          <a:xfrm>
            <a:off x="4512860" y="0"/>
            <a:ext cx="3166280" cy="4800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Property</a:t>
            </a:r>
          </a:p>
        </p:txBody>
      </p:sp>
    </p:spTree>
    <p:extLst>
      <p:ext uri="{BB962C8B-B14F-4D97-AF65-F5344CB8AC3E}">
        <p14:creationId xmlns:p14="http://schemas.microsoft.com/office/powerpoint/2010/main" val="3427234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5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EAD3962F-1BD9-41A7-B6B3-C107920174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9551" y="643467"/>
            <a:ext cx="9132897" cy="5571066"/>
          </a:xfrm>
          <a:prstGeom prst="rect">
            <a:avLst/>
          </a:prstGeom>
        </p:spPr>
      </p:pic>
      <p:sp>
        <p:nvSpPr>
          <p:cNvPr id="8" name="Rectangle 7">
            <a:extLst>
              <a:ext uri="{FF2B5EF4-FFF2-40B4-BE49-F238E27FC236}">
                <a16:creationId xmlns:a16="http://schemas.microsoft.com/office/drawing/2014/main" id="{6A882F1B-748D-4D4C-9D76-AF8642942A52}"/>
              </a:ext>
            </a:extLst>
          </p:cNvPr>
          <p:cNvSpPr/>
          <p:nvPr/>
        </p:nvSpPr>
        <p:spPr>
          <a:xfrm>
            <a:off x="4512859" y="0"/>
            <a:ext cx="3166280" cy="4800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Spread</a:t>
            </a:r>
          </a:p>
        </p:txBody>
      </p:sp>
    </p:spTree>
    <p:extLst>
      <p:ext uri="{BB962C8B-B14F-4D97-AF65-F5344CB8AC3E}">
        <p14:creationId xmlns:p14="http://schemas.microsoft.com/office/powerpoint/2010/main" val="2351071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F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BFA0383-8353-413F-B7F0-A06AA4E4A2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6580" y="643467"/>
            <a:ext cx="9738840" cy="5571066"/>
          </a:xfrm>
          <a:prstGeom prst="rect">
            <a:avLst/>
          </a:prstGeom>
        </p:spPr>
      </p:pic>
      <p:sp>
        <p:nvSpPr>
          <p:cNvPr id="8" name="Rectangle 7">
            <a:extLst>
              <a:ext uri="{FF2B5EF4-FFF2-40B4-BE49-F238E27FC236}">
                <a16:creationId xmlns:a16="http://schemas.microsoft.com/office/drawing/2014/main" id="{C8CA4053-A371-417A-82F0-851FDDFFDB61}"/>
              </a:ext>
            </a:extLst>
          </p:cNvPr>
          <p:cNvSpPr/>
          <p:nvPr/>
        </p:nvSpPr>
        <p:spPr>
          <a:xfrm>
            <a:off x="4512859" y="0"/>
            <a:ext cx="3166280" cy="4800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Currency</a:t>
            </a:r>
          </a:p>
        </p:txBody>
      </p:sp>
    </p:spTree>
    <p:extLst>
      <p:ext uri="{BB962C8B-B14F-4D97-AF65-F5344CB8AC3E}">
        <p14:creationId xmlns:p14="http://schemas.microsoft.com/office/powerpoint/2010/main" val="678440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ED246-DD86-4C5B-AD50-45D160495E9B}"/>
              </a:ext>
            </a:extLst>
          </p:cNvPr>
          <p:cNvSpPr>
            <a:spLocks noGrp="1"/>
          </p:cNvSpPr>
          <p:nvPr>
            <p:ph type="title"/>
          </p:nvPr>
        </p:nvSpPr>
        <p:spPr/>
        <p:txBody>
          <a:bodyPr/>
          <a:lstStyle/>
          <a:p>
            <a:r>
              <a:rPr lang="en-US" dirty="0"/>
              <a:t>Purposes</a:t>
            </a:r>
          </a:p>
        </p:txBody>
      </p:sp>
      <p:sp>
        <p:nvSpPr>
          <p:cNvPr id="3" name="Content Placeholder 2">
            <a:extLst>
              <a:ext uri="{FF2B5EF4-FFF2-40B4-BE49-F238E27FC236}">
                <a16:creationId xmlns:a16="http://schemas.microsoft.com/office/drawing/2014/main" id="{02C0537F-AF6D-4CB1-8377-41108545E10E}"/>
              </a:ext>
            </a:extLst>
          </p:cNvPr>
          <p:cNvSpPr>
            <a:spLocks noGrp="1"/>
          </p:cNvSpPr>
          <p:nvPr>
            <p:ph idx="1"/>
          </p:nvPr>
        </p:nvSpPr>
        <p:spPr/>
        <p:txBody>
          <a:bodyPr/>
          <a:lstStyle/>
          <a:p>
            <a:r>
              <a:rPr lang="en-US" dirty="0"/>
              <a:t>How to measure them?</a:t>
            </a:r>
          </a:p>
          <a:p>
            <a:r>
              <a:rPr lang="en-US" dirty="0"/>
              <a:t>How adequate economic capital can be defined for them?</a:t>
            </a:r>
          </a:p>
        </p:txBody>
      </p:sp>
    </p:spTree>
    <p:extLst>
      <p:ext uri="{BB962C8B-B14F-4D97-AF65-F5344CB8AC3E}">
        <p14:creationId xmlns:p14="http://schemas.microsoft.com/office/powerpoint/2010/main" val="3125991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8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7F3EE1BF-D31D-49D8-8CD9-F9927D3234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5014" y="643467"/>
            <a:ext cx="9021971" cy="5571066"/>
          </a:xfrm>
          <a:prstGeom prst="rect">
            <a:avLst/>
          </a:prstGeom>
        </p:spPr>
      </p:pic>
      <p:sp>
        <p:nvSpPr>
          <p:cNvPr id="8" name="Rectangle 7">
            <a:extLst>
              <a:ext uri="{FF2B5EF4-FFF2-40B4-BE49-F238E27FC236}">
                <a16:creationId xmlns:a16="http://schemas.microsoft.com/office/drawing/2014/main" id="{F9040213-4674-4DFE-8B64-52B1FCF7E93D}"/>
              </a:ext>
            </a:extLst>
          </p:cNvPr>
          <p:cNvSpPr/>
          <p:nvPr/>
        </p:nvSpPr>
        <p:spPr>
          <a:xfrm>
            <a:off x="4512859" y="0"/>
            <a:ext cx="3166280" cy="4800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Concentration</a:t>
            </a:r>
          </a:p>
        </p:txBody>
      </p:sp>
    </p:spTree>
    <p:extLst>
      <p:ext uri="{BB962C8B-B14F-4D97-AF65-F5344CB8AC3E}">
        <p14:creationId xmlns:p14="http://schemas.microsoft.com/office/powerpoint/2010/main" val="2016495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A5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D29E343-77AB-4595-969A-726019B1A4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4020" y="643467"/>
            <a:ext cx="9323959" cy="5571066"/>
          </a:xfrm>
          <a:prstGeom prst="rect">
            <a:avLst/>
          </a:prstGeom>
        </p:spPr>
      </p:pic>
    </p:spTree>
    <p:extLst>
      <p:ext uri="{BB962C8B-B14F-4D97-AF65-F5344CB8AC3E}">
        <p14:creationId xmlns:p14="http://schemas.microsoft.com/office/powerpoint/2010/main" val="1541800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F9EB9F2-07E2-4D64-BBD8-BB5B217F121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F0C57C7C-DFE9-4A1E-B7A9-DF40E63366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18221398-70DC-4B4D-BA44-C3AC0B771D49}"/>
              </a:ext>
            </a:extLst>
          </p:cNvPr>
          <p:cNvSpPr>
            <a:spLocks noGrp="1"/>
          </p:cNvSpPr>
          <p:nvPr>
            <p:ph type="ctrTitle"/>
          </p:nvPr>
        </p:nvSpPr>
        <p:spPr>
          <a:xfrm>
            <a:off x="4380588" y="965199"/>
            <a:ext cx="6766078" cy="4927601"/>
          </a:xfrm>
        </p:spPr>
        <p:txBody>
          <a:bodyPr anchor="ctr">
            <a:normAutofit/>
          </a:bodyPr>
          <a:lstStyle/>
          <a:p>
            <a:pPr algn="l"/>
            <a:r>
              <a:rPr lang="en-US" sz="5400">
                <a:solidFill>
                  <a:schemeClr val="tx1">
                    <a:lumMod val="85000"/>
                    <a:lumOff val="15000"/>
                  </a:schemeClr>
                </a:solidFill>
              </a:rPr>
              <a:t>Paper: Solvency II’s Market Risk Standard Formula: How Credible Is the Proclaimed Ruin Probability? </a:t>
            </a:r>
          </a:p>
        </p:txBody>
      </p:sp>
      <p:sp>
        <p:nvSpPr>
          <p:cNvPr id="5" name="Subtitle 4">
            <a:extLst>
              <a:ext uri="{FF2B5EF4-FFF2-40B4-BE49-F238E27FC236}">
                <a16:creationId xmlns:a16="http://schemas.microsoft.com/office/drawing/2014/main" id="{8C64C2FA-D0D7-4E2A-88E3-A19B5CB59E6B}"/>
              </a:ext>
            </a:extLst>
          </p:cNvPr>
          <p:cNvSpPr>
            <a:spLocks noGrp="1"/>
          </p:cNvSpPr>
          <p:nvPr>
            <p:ph type="subTitle" idx="1"/>
          </p:nvPr>
        </p:nvSpPr>
        <p:spPr>
          <a:xfrm>
            <a:off x="1023257" y="965198"/>
            <a:ext cx="2707937" cy="4927602"/>
          </a:xfrm>
        </p:spPr>
        <p:txBody>
          <a:bodyPr anchor="ctr">
            <a:normAutofit/>
          </a:bodyPr>
          <a:lstStyle/>
          <a:p>
            <a:pPr algn="r"/>
            <a:r>
              <a:rPr lang="en-US" sz="2000">
                <a:solidFill>
                  <a:schemeClr val="accent1"/>
                </a:solidFill>
              </a:rPr>
              <a:t>Yas Suttakulpiboon</a:t>
            </a:r>
          </a:p>
        </p:txBody>
      </p:sp>
    </p:spTree>
    <p:extLst>
      <p:ext uri="{BB962C8B-B14F-4D97-AF65-F5344CB8AC3E}">
        <p14:creationId xmlns:p14="http://schemas.microsoft.com/office/powerpoint/2010/main" val="1920330789"/>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DE7AD-8385-456A-8288-D683447933BA}"/>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5FA78891-975F-4DEC-94DC-0C75B0B9D186}"/>
              </a:ext>
            </a:extLst>
          </p:cNvPr>
          <p:cNvSpPr>
            <a:spLocks noGrp="1"/>
          </p:cNvSpPr>
          <p:nvPr>
            <p:ph idx="1"/>
          </p:nvPr>
        </p:nvSpPr>
        <p:spPr/>
        <p:txBody>
          <a:bodyPr/>
          <a:lstStyle/>
          <a:p>
            <a:r>
              <a:rPr lang="en-US" dirty="0"/>
              <a:t>The new regulatory regime for insurance companies, Solvency II, will come into force at the beginning of 2016.</a:t>
            </a:r>
          </a:p>
          <a:p>
            <a:r>
              <a:rPr lang="en-US" dirty="0"/>
              <a:t>The main goal of the first pillar is to introduce capital requirements for several risk categories. </a:t>
            </a:r>
          </a:p>
          <a:p>
            <a:r>
              <a:rPr lang="en-US" dirty="0"/>
              <a:t>In order to calculate these charges, the regulator provides a standard formula that is separated into distinct submodules, each of which has been calibrated to a target safety level of 99.5 percent per year, thus implying a default or ruin probability of 0.5 percent.</a:t>
            </a:r>
            <a:endParaRPr lang="th-TH" dirty="0"/>
          </a:p>
          <a:p>
            <a:endParaRPr lang="en-US" dirty="0"/>
          </a:p>
        </p:txBody>
      </p:sp>
    </p:spTree>
    <p:extLst>
      <p:ext uri="{BB962C8B-B14F-4D97-AF65-F5344CB8AC3E}">
        <p14:creationId xmlns:p14="http://schemas.microsoft.com/office/powerpoint/2010/main" val="2442260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DB7D0-EAD4-4B72-A28A-6D0CBEF1F2E4}"/>
              </a:ext>
            </a:extLst>
          </p:cNvPr>
          <p:cNvSpPr>
            <a:spLocks noGrp="1"/>
          </p:cNvSpPr>
          <p:nvPr>
            <p:ph type="title"/>
          </p:nvPr>
        </p:nvSpPr>
        <p:spPr/>
        <p:txBody>
          <a:bodyPr/>
          <a:lstStyle/>
          <a:p>
            <a:r>
              <a:rPr lang="en-US" dirty="0"/>
              <a:t>Research Question</a:t>
            </a:r>
          </a:p>
        </p:txBody>
      </p:sp>
      <p:sp>
        <p:nvSpPr>
          <p:cNvPr id="3" name="Content Placeholder 2">
            <a:extLst>
              <a:ext uri="{FF2B5EF4-FFF2-40B4-BE49-F238E27FC236}">
                <a16:creationId xmlns:a16="http://schemas.microsoft.com/office/drawing/2014/main" id="{5460B81E-5109-4F97-A701-965B09B45CAA}"/>
              </a:ext>
            </a:extLst>
          </p:cNvPr>
          <p:cNvSpPr>
            <a:spLocks noGrp="1"/>
          </p:cNvSpPr>
          <p:nvPr>
            <p:ph idx="1"/>
          </p:nvPr>
        </p:nvSpPr>
        <p:spPr/>
        <p:txBody>
          <a:bodyPr>
            <a:normAutofit/>
          </a:bodyPr>
          <a:lstStyle/>
          <a:p>
            <a:r>
              <a:rPr lang="th-TH" sz="4800" dirty="0">
                <a:latin typeface="FreesiaUPC" panose="020B0604020202020204" pitchFamily="34" charset="-34"/>
                <a:cs typeface="FreesiaUPC" panose="020B0604020202020204" pitchFamily="34" charset="-34"/>
              </a:rPr>
              <a:t>ถ้าบริษัทประกันภัยใช้ </a:t>
            </a:r>
            <a:r>
              <a:rPr lang="en-US" sz="4800" dirty="0">
                <a:latin typeface="FreesiaUPC" panose="020B0604020202020204" pitchFamily="34" charset="-34"/>
                <a:cs typeface="FreesiaUPC" panose="020B0604020202020204" pitchFamily="34" charset="-34"/>
              </a:rPr>
              <a:t>Standard Formula </a:t>
            </a:r>
            <a:r>
              <a:rPr lang="th-TH" sz="4800" dirty="0">
                <a:latin typeface="FreesiaUPC" panose="020B0604020202020204" pitchFamily="34" charset="-34"/>
                <a:cs typeface="FreesiaUPC" panose="020B0604020202020204" pitchFamily="34" charset="-34"/>
              </a:rPr>
              <a:t>ตามหลักการของ </a:t>
            </a:r>
            <a:r>
              <a:rPr lang="en-US" sz="4800" dirty="0">
                <a:latin typeface="FreesiaUPC" panose="020B0604020202020204" pitchFamily="34" charset="-34"/>
                <a:cs typeface="FreesiaUPC" panose="020B0604020202020204" pitchFamily="34" charset="-34"/>
              </a:rPr>
              <a:t>Solvency 2</a:t>
            </a:r>
            <a:r>
              <a:rPr lang="th-TH" sz="4800" dirty="0">
                <a:latin typeface="FreesiaUPC" panose="020B0604020202020204" pitchFamily="34" charset="-34"/>
                <a:cs typeface="FreesiaUPC" panose="020B0604020202020204" pitchFamily="34" charset="-34"/>
              </a:rPr>
              <a:t> ในส่วนที่เป็น </a:t>
            </a:r>
            <a:r>
              <a:rPr lang="en-US" sz="4800" dirty="0">
                <a:latin typeface="FreesiaUPC" panose="020B0604020202020204" pitchFamily="34" charset="-34"/>
                <a:cs typeface="FreesiaUPC" panose="020B0604020202020204" pitchFamily="34" charset="-34"/>
              </a:rPr>
              <a:t>Market Risk Module </a:t>
            </a:r>
            <a:r>
              <a:rPr lang="th-TH" sz="4800" dirty="0">
                <a:latin typeface="FreesiaUPC" panose="020B0604020202020204" pitchFamily="34" charset="-34"/>
                <a:cs typeface="FreesiaUPC" panose="020B0604020202020204" pitchFamily="34" charset="-34"/>
              </a:rPr>
              <a:t>แล้ว ความน่าจะเป็นที่บริษัทจะล้ม </a:t>
            </a:r>
            <a:r>
              <a:rPr lang="en-US" sz="4800" dirty="0">
                <a:latin typeface="FreesiaUPC" panose="020B0604020202020204" pitchFamily="34" charset="-34"/>
                <a:cs typeface="FreesiaUPC" panose="020B0604020202020204" pitchFamily="34" charset="-34"/>
              </a:rPr>
              <a:t>(Ruin Probability) </a:t>
            </a:r>
            <a:r>
              <a:rPr lang="th-TH" sz="4800" dirty="0">
                <a:latin typeface="FreesiaUPC" panose="020B0604020202020204" pitchFamily="34" charset="-34"/>
                <a:cs typeface="FreesiaUPC" panose="020B0604020202020204" pitchFamily="34" charset="-34"/>
              </a:rPr>
              <a:t>จะเป็นอย่างไร?</a:t>
            </a:r>
            <a:endParaRPr lang="en-US" sz="4800" dirty="0">
              <a:latin typeface="FreesiaUPC" panose="020B0604020202020204" pitchFamily="34" charset="-34"/>
              <a:cs typeface="FreesiaUPC" panose="020B0604020202020204" pitchFamily="34" charset="-34"/>
            </a:endParaRPr>
          </a:p>
        </p:txBody>
      </p:sp>
    </p:spTree>
    <p:extLst>
      <p:ext uri="{BB962C8B-B14F-4D97-AF65-F5344CB8AC3E}">
        <p14:creationId xmlns:p14="http://schemas.microsoft.com/office/powerpoint/2010/main" val="2613472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E0425-AA1D-4549-B43E-69B4499D2990}"/>
              </a:ext>
            </a:extLst>
          </p:cNvPr>
          <p:cNvSpPr>
            <a:spLocks noGrp="1"/>
          </p:cNvSpPr>
          <p:nvPr>
            <p:ph type="title"/>
          </p:nvPr>
        </p:nvSpPr>
        <p:spPr/>
        <p:txBody>
          <a:bodyPr/>
          <a:lstStyle/>
          <a:p>
            <a:r>
              <a:rPr lang="en-US" dirty="0"/>
              <a:t>Literature Review</a:t>
            </a:r>
          </a:p>
        </p:txBody>
      </p:sp>
      <p:sp>
        <p:nvSpPr>
          <p:cNvPr id="3" name="Content Placeholder 2">
            <a:extLst>
              <a:ext uri="{FF2B5EF4-FFF2-40B4-BE49-F238E27FC236}">
                <a16:creationId xmlns:a16="http://schemas.microsoft.com/office/drawing/2014/main" id="{C73838A7-D898-4A7A-A01B-5C06934BE5C6}"/>
              </a:ext>
            </a:extLst>
          </p:cNvPr>
          <p:cNvSpPr>
            <a:spLocks noGrp="1"/>
          </p:cNvSpPr>
          <p:nvPr>
            <p:ph idx="1"/>
          </p:nvPr>
        </p:nvSpPr>
        <p:spPr/>
        <p:txBody>
          <a:bodyPr>
            <a:normAutofit/>
          </a:bodyPr>
          <a:lstStyle/>
          <a:p>
            <a:r>
              <a:rPr lang="en-US" dirty="0"/>
              <a:t>There is little research on the accuracy of the standard formula.</a:t>
            </a:r>
            <a:endParaRPr lang="th-TH" dirty="0"/>
          </a:p>
          <a:p>
            <a:r>
              <a:rPr lang="en-US" dirty="0" err="1"/>
              <a:t>Sandstroem</a:t>
            </a:r>
            <a:r>
              <a:rPr lang="en-US" dirty="0"/>
              <a:t> (2007), it is shown that the capital charges of the Solvency II submodules have to be corrected if the underlying probability distributions are skewed. Otherwise, the model is no longer consistent.</a:t>
            </a:r>
            <a:endParaRPr lang="th-TH" dirty="0"/>
          </a:p>
          <a:p>
            <a:r>
              <a:rPr lang="en-US" dirty="0"/>
              <a:t>Pfeifer and </a:t>
            </a:r>
            <a:r>
              <a:rPr lang="en-US" dirty="0" err="1"/>
              <a:t>Strassburger</a:t>
            </a:r>
            <a:r>
              <a:rPr lang="en-US" dirty="0"/>
              <a:t> (2008), who analyze the stability of the standard formula in detail. </a:t>
            </a:r>
            <a:endParaRPr lang="th-TH" dirty="0"/>
          </a:p>
        </p:txBody>
      </p:sp>
    </p:spTree>
    <p:extLst>
      <p:ext uri="{BB962C8B-B14F-4D97-AF65-F5344CB8AC3E}">
        <p14:creationId xmlns:p14="http://schemas.microsoft.com/office/powerpoint/2010/main" val="840439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6A018-421A-429D-8F6A-7A7BD8A9BB30}"/>
              </a:ext>
            </a:extLst>
          </p:cNvPr>
          <p:cNvSpPr>
            <a:spLocks noGrp="1"/>
          </p:cNvSpPr>
          <p:nvPr>
            <p:ph type="title"/>
          </p:nvPr>
        </p:nvSpPr>
        <p:spPr/>
        <p:txBody>
          <a:bodyPr/>
          <a:lstStyle/>
          <a:p>
            <a:r>
              <a:rPr lang="en-US" dirty="0"/>
              <a:t>Literature Review</a:t>
            </a:r>
          </a:p>
        </p:txBody>
      </p:sp>
      <p:sp>
        <p:nvSpPr>
          <p:cNvPr id="3" name="Content Placeholder 2">
            <a:extLst>
              <a:ext uri="{FF2B5EF4-FFF2-40B4-BE49-F238E27FC236}">
                <a16:creationId xmlns:a16="http://schemas.microsoft.com/office/drawing/2014/main" id="{543502CF-1112-4B52-A127-B8D577316ED0}"/>
              </a:ext>
            </a:extLst>
          </p:cNvPr>
          <p:cNvSpPr>
            <a:spLocks noGrp="1"/>
          </p:cNvSpPr>
          <p:nvPr>
            <p:ph idx="1"/>
          </p:nvPr>
        </p:nvSpPr>
        <p:spPr/>
        <p:txBody>
          <a:bodyPr/>
          <a:lstStyle/>
          <a:p>
            <a:r>
              <a:rPr lang="en-US" dirty="0" err="1"/>
              <a:t>Dhaene</a:t>
            </a:r>
            <a:r>
              <a:rPr lang="en-US" dirty="0"/>
              <a:t> et al. (2008) consider the suitability of different risk measures for the calculation of the solvency capital requirements of financial institutions. They demonstrate that the subadditivity property which is often demanded can lead to undesirable outcomes in the context of mergers</a:t>
            </a:r>
            <a:endParaRPr lang="th-TH" dirty="0"/>
          </a:p>
          <a:p>
            <a:r>
              <a:rPr lang="en-US" dirty="0"/>
              <a:t>Fuchs et al. (2012) </a:t>
            </a:r>
            <a:r>
              <a:rPr lang="en-US" dirty="0" err="1"/>
              <a:t>mathemat</a:t>
            </a:r>
            <a:r>
              <a:rPr lang="en-US" dirty="0"/>
              <a:t>‐ </a:t>
            </a:r>
            <a:r>
              <a:rPr lang="en-US" dirty="0" err="1"/>
              <a:t>ically</a:t>
            </a:r>
            <a:r>
              <a:rPr lang="en-US" dirty="0"/>
              <a:t> derive a condition that has to be satisfied by the joint distribution of an insurer’s risks such that the aggregation under the Solvency II standard formula is accurate.</a:t>
            </a:r>
          </a:p>
        </p:txBody>
      </p:sp>
    </p:spTree>
    <p:extLst>
      <p:ext uri="{BB962C8B-B14F-4D97-AF65-F5344CB8AC3E}">
        <p14:creationId xmlns:p14="http://schemas.microsoft.com/office/powerpoint/2010/main" val="2098464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83F7D-B8FB-4869-9872-F9D9B2702D0D}"/>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15A6F334-ED87-407B-8EB6-5CFB7141602B}"/>
              </a:ext>
            </a:extLst>
          </p:cNvPr>
          <p:cNvSpPr>
            <a:spLocks noGrp="1"/>
          </p:cNvSpPr>
          <p:nvPr>
            <p:ph idx="1"/>
          </p:nvPr>
        </p:nvSpPr>
        <p:spPr/>
        <p:txBody>
          <a:bodyPr/>
          <a:lstStyle/>
          <a:p>
            <a:r>
              <a:rPr lang="en-US" dirty="0"/>
              <a:t>Based on the </a:t>
            </a:r>
            <a:r>
              <a:rPr lang="en-US" dirty="0" err="1"/>
              <a:t>empiricalrisk</a:t>
            </a:r>
            <a:r>
              <a:rPr lang="en-US" dirty="0"/>
              <a:t>‐return profiles </a:t>
            </a:r>
            <a:r>
              <a:rPr lang="en-US" dirty="0" err="1"/>
              <a:t>ofthe</a:t>
            </a:r>
            <a:r>
              <a:rPr lang="en-US" dirty="0"/>
              <a:t> main asset classes held by European insurance companies, the authors derive mean‐variance efficient portfolios, taking into account both short‐sale constraints and the prevailing legal investment limits in Germany</a:t>
            </a:r>
          </a:p>
          <a:p>
            <a:r>
              <a:rPr lang="en-US" dirty="0"/>
              <a:t>the capital requirements under the Solvency II standard formula are calculated for each asset allocation.</a:t>
            </a:r>
          </a:p>
          <a:p>
            <a:r>
              <a:rPr lang="en-US" dirty="0"/>
              <a:t>Employing the respective results, we then invert the internal model to estimate the actual ruin probabilities associated with the efficient portfolios when the insurer relies on the standard formula</a:t>
            </a:r>
          </a:p>
        </p:txBody>
      </p:sp>
    </p:spTree>
    <p:extLst>
      <p:ext uri="{BB962C8B-B14F-4D97-AF65-F5344CB8AC3E}">
        <p14:creationId xmlns:p14="http://schemas.microsoft.com/office/powerpoint/2010/main" val="21587701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C375D-BEDE-42A9-BD3A-6DFB4AE59A9F}"/>
              </a:ext>
            </a:extLst>
          </p:cNvPr>
          <p:cNvSpPr>
            <a:spLocks noGrp="1"/>
          </p:cNvSpPr>
          <p:nvPr>
            <p:ph type="title"/>
          </p:nvPr>
        </p:nvSpPr>
        <p:spPr/>
        <p:txBody>
          <a:bodyPr/>
          <a:lstStyle/>
          <a:p>
            <a:r>
              <a:rPr lang="en-US" dirty="0"/>
              <a:t>Solvency II Standard Formula—Market Risk Module</a:t>
            </a:r>
          </a:p>
        </p:txBody>
      </p:sp>
      <p:sp>
        <p:nvSpPr>
          <p:cNvPr id="3" name="Content Placeholder 2">
            <a:extLst>
              <a:ext uri="{FF2B5EF4-FFF2-40B4-BE49-F238E27FC236}">
                <a16:creationId xmlns:a16="http://schemas.microsoft.com/office/drawing/2014/main" id="{EDD33558-0E06-4262-9984-1F3703B809C2}"/>
              </a:ext>
            </a:extLst>
          </p:cNvPr>
          <p:cNvSpPr>
            <a:spLocks noGrp="1"/>
          </p:cNvSpPr>
          <p:nvPr>
            <p:ph idx="1"/>
          </p:nvPr>
        </p:nvSpPr>
        <p:spPr/>
        <p:txBody>
          <a:bodyPr>
            <a:normAutofit lnSpcReduction="10000"/>
          </a:bodyPr>
          <a:lstStyle/>
          <a:p>
            <a:r>
              <a:rPr lang="en-US" dirty="0"/>
              <a:t>The standard formula consists of the six modules market risk, health risk, default risk, life risk, non‐life risk, and intangible asset risk. </a:t>
            </a:r>
          </a:p>
          <a:p>
            <a:r>
              <a:rPr lang="en-US" dirty="0"/>
              <a:t>Their analysis is centered on the market risk module, since it accounts for the largest fraction of the overall SCR for European insurance companies</a:t>
            </a:r>
          </a:p>
          <a:p>
            <a:r>
              <a:rPr lang="en-US" dirty="0"/>
              <a:t>The market risk module itself comprises seven submodules. We focus on those for interest rate risk, equity risk, property risk, and spread risk.</a:t>
            </a:r>
          </a:p>
          <a:p>
            <a:r>
              <a:rPr lang="en-US" dirty="0"/>
              <a:t>For each type of market risk, stress factors determine a change in the basic own funds (Change in BOF) that needs to be covered by the firm’s solvency capital.</a:t>
            </a:r>
          </a:p>
        </p:txBody>
      </p:sp>
    </p:spTree>
    <p:extLst>
      <p:ext uri="{BB962C8B-B14F-4D97-AF65-F5344CB8AC3E}">
        <p14:creationId xmlns:p14="http://schemas.microsoft.com/office/powerpoint/2010/main" val="3302077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FBCD0-D591-472F-9337-1B14EBD7D280}"/>
              </a:ext>
            </a:extLst>
          </p:cNvPr>
          <p:cNvSpPr>
            <a:spLocks noGrp="1"/>
          </p:cNvSpPr>
          <p:nvPr>
            <p:ph type="title"/>
          </p:nvPr>
        </p:nvSpPr>
        <p:spPr>
          <a:xfrm>
            <a:off x="838200" y="2534166"/>
            <a:ext cx="10515600" cy="1325563"/>
          </a:xfrm>
        </p:spPr>
        <p:txBody>
          <a:bodyPr>
            <a:normAutofit fontScale="90000"/>
          </a:bodyPr>
          <a:lstStyle/>
          <a:p>
            <a:r>
              <a:rPr lang="en-US" dirty="0"/>
              <a:t>Asset‐liability approach based on structural credit modeling (see Merton, 1974) and portfolio theory (see Markowitz, 1952)</a:t>
            </a:r>
          </a:p>
        </p:txBody>
      </p:sp>
    </p:spTree>
    <p:extLst>
      <p:ext uri="{BB962C8B-B14F-4D97-AF65-F5344CB8AC3E}">
        <p14:creationId xmlns:p14="http://schemas.microsoft.com/office/powerpoint/2010/main" val="417629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6B115-0C17-41D0-AFDA-D610B603504B}"/>
              </a:ext>
            </a:extLst>
          </p:cNvPr>
          <p:cNvSpPr>
            <a:spLocks noGrp="1"/>
          </p:cNvSpPr>
          <p:nvPr>
            <p:ph type="title"/>
          </p:nvPr>
        </p:nvSpPr>
        <p:spPr/>
        <p:txBody>
          <a:bodyPr/>
          <a:lstStyle/>
          <a:p>
            <a:r>
              <a:rPr lang="en-US" dirty="0"/>
              <a:t>Market Risks is Broadly Defined</a:t>
            </a:r>
          </a:p>
        </p:txBody>
      </p:sp>
      <p:sp>
        <p:nvSpPr>
          <p:cNvPr id="3" name="Content Placeholder 2">
            <a:extLst>
              <a:ext uri="{FF2B5EF4-FFF2-40B4-BE49-F238E27FC236}">
                <a16:creationId xmlns:a16="http://schemas.microsoft.com/office/drawing/2014/main" id="{4016EDA4-326C-4FDB-A7FD-FE62792471A7}"/>
              </a:ext>
            </a:extLst>
          </p:cNvPr>
          <p:cNvSpPr>
            <a:spLocks noGrp="1"/>
          </p:cNvSpPr>
          <p:nvPr>
            <p:ph idx="1"/>
          </p:nvPr>
        </p:nvSpPr>
        <p:spPr/>
        <p:txBody>
          <a:bodyPr/>
          <a:lstStyle/>
          <a:p>
            <a:r>
              <a:rPr lang="en-US" dirty="0"/>
              <a:t>Market risk relates to </a:t>
            </a:r>
          </a:p>
          <a:p>
            <a:pPr lvl="1"/>
            <a:r>
              <a:rPr lang="en-US" dirty="0"/>
              <a:t>the volatility of the market price of assets. </a:t>
            </a:r>
          </a:p>
          <a:p>
            <a:pPr lvl="1"/>
            <a:r>
              <a:rPr lang="en-US" dirty="0"/>
              <a:t>It involves exposure to movements in the level of financial variables, such as stock prices, interest rates, exchange rates or commodity prices. </a:t>
            </a:r>
          </a:p>
          <a:p>
            <a:pPr lvl="1"/>
            <a:r>
              <a:rPr lang="en-US" dirty="0"/>
              <a:t>It also includes the exposure of options to movements in the underlying asset price. </a:t>
            </a:r>
          </a:p>
          <a:p>
            <a:pPr lvl="1"/>
            <a:r>
              <a:rPr lang="en-US" dirty="0"/>
              <a:t>Market risk also involves exposure to other unanticipated movements in financial variables or to movements in the actual or implied volatility of asset prices and options.</a:t>
            </a:r>
          </a:p>
        </p:txBody>
      </p:sp>
    </p:spTree>
    <p:extLst>
      <p:ext uri="{BB962C8B-B14F-4D97-AF65-F5344CB8AC3E}">
        <p14:creationId xmlns:p14="http://schemas.microsoft.com/office/powerpoint/2010/main" val="3816134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3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57CECB4-B0AA-4D35-8B45-DA78603260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3796" y="643467"/>
            <a:ext cx="6264408" cy="5571066"/>
          </a:xfrm>
          <a:prstGeom prst="rect">
            <a:avLst/>
          </a:prstGeom>
        </p:spPr>
      </p:pic>
    </p:spTree>
    <p:extLst>
      <p:ext uri="{BB962C8B-B14F-4D97-AF65-F5344CB8AC3E}">
        <p14:creationId xmlns:p14="http://schemas.microsoft.com/office/powerpoint/2010/main" val="1739942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C6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84E58CF1-0D5A-4E6E-8415-721D75FEE7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4666" y="643467"/>
            <a:ext cx="9482667" cy="5571066"/>
          </a:xfrm>
          <a:prstGeom prst="rect">
            <a:avLst/>
          </a:prstGeom>
        </p:spPr>
      </p:pic>
    </p:spTree>
    <p:extLst>
      <p:ext uri="{BB962C8B-B14F-4D97-AF65-F5344CB8AC3E}">
        <p14:creationId xmlns:p14="http://schemas.microsoft.com/office/powerpoint/2010/main" val="23549444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33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6583EE03-28A1-407B-A0D3-57EDF89CCA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2246" y="643467"/>
            <a:ext cx="8267508" cy="5571066"/>
          </a:xfrm>
          <a:prstGeom prst="rect">
            <a:avLst/>
          </a:prstGeom>
        </p:spPr>
      </p:pic>
    </p:spTree>
    <p:extLst>
      <p:ext uri="{BB962C8B-B14F-4D97-AF65-F5344CB8AC3E}">
        <p14:creationId xmlns:p14="http://schemas.microsoft.com/office/powerpoint/2010/main" val="36548291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B2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00F8568-AB76-46E7-BD11-60CFB14721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2708" y="643467"/>
            <a:ext cx="9246584" cy="5571066"/>
          </a:xfrm>
          <a:prstGeom prst="rect">
            <a:avLst/>
          </a:prstGeom>
        </p:spPr>
      </p:pic>
    </p:spTree>
    <p:extLst>
      <p:ext uri="{BB962C8B-B14F-4D97-AF65-F5344CB8AC3E}">
        <p14:creationId xmlns:p14="http://schemas.microsoft.com/office/powerpoint/2010/main" val="20330134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F3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AE48E26-9168-4B45-950C-64CD7235E6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834" y="643467"/>
            <a:ext cx="9948331" cy="5571066"/>
          </a:xfrm>
          <a:prstGeom prst="rect">
            <a:avLst/>
          </a:prstGeom>
        </p:spPr>
      </p:pic>
    </p:spTree>
    <p:extLst>
      <p:ext uri="{BB962C8B-B14F-4D97-AF65-F5344CB8AC3E}">
        <p14:creationId xmlns:p14="http://schemas.microsoft.com/office/powerpoint/2010/main" val="38180202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63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0FD11A26-0763-4C12-B425-F75EE95FD1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3445" y="643467"/>
            <a:ext cx="9285110" cy="5571066"/>
          </a:xfrm>
          <a:prstGeom prst="rect">
            <a:avLst/>
          </a:prstGeom>
        </p:spPr>
      </p:pic>
    </p:spTree>
    <p:extLst>
      <p:ext uri="{BB962C8B-B14F-4D97-AF65-F5344CB8AC3E}">
        <p14:creationId xmlns:p14="http://schemas.microsoft.com/office/powerpoint/2010/main" val="23133878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22D2C11-6EF2-4C6A-8732-1F1FA54FA7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1136" y="2638044"/>
            <a:ext cx="7729728" cy="1294729"/>
          </a:xfrm>
          <a:prstGeom prst="rect">
            <a:avLst/>
          </a:prstGeom>
        </p:spPr>
      </p:pic>
    </p:spTree>
    <p:extLst>
      <p:ext uri="{BB962C8B-B14F-4D97-AF65-F5344CB8AC3E}">
        <p14:creationId xmlns:p14="http://schemas.microsoft.com/office/powerpoint/2010/main" val="31704577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2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F4D4B21A-22C5-4E0A-8699-0682241140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4758" y="643467"/>
            <a:ext cx="9442484" cy="5571066"/>
          </a:xfrm>
          <a:prstGeom prst="rect">
            <a:avLst/>
          </a:prstGeom>
        </p:spPr>
      </p:pic>
    </p:spTree>
    <p:extLst>
      <p:ext uri="{BB962C8B-B14F-4D97-AF65-F5344CB8AC3E}">
        <p14:creationId xmlns:p14="http://schemas.microsoft.com/office/powerpoint/2010/main" val="20899504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23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235C1D6F-1122-4176-8F7F-127B9819BD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4311" y="643467"/>
            <a:ext cx="10083377" cy="5571066"/>
          </a:xfrm>
          <a:prstGeom prst="rect">
            <a:avLst/>
          </a:prstGeom>
        </p:spPr>
      </p:pic>
    </p:spTree>
    <p:extLst>
      <p:ext uri="{BB962C8B-B14F-4D97-AF65-F5344CB8AC3E}">
        <p14:creationId xmlns:p14="http://schemas.microsoft.com/office/powerpoint/2010/main" val="4709914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D2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43D3B7F4-15D2-4069-BE85-734EFF9F9D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994" y="643467"/>
            <a:ext cx="8808011" cy="5571066"/>
          </a:xfrm>
          <a:prstGeom prst="rect">
            <a:avLst/>
          </a:prstGeom>
        </p:spPr>
      </p:pic>
    </p:spTree>
    <p:extLst>
      <p:ext uri="{BB962C8B-B14F-4D97-AF65-F5344CB8AC3E}">
        <p14:creationId xmlns:p14="http://schemas.microsoft.com/office/powerpoint/2010/main" val="4181722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1AD41-48AC-4202-98B9-D7C4B76C6218}"/>
              </a:ext>
            </a:extLst>
          </p:cNvPr>
          <p:cNvSpPr>
            <a:spLocks noGrp="1"/>
          </p:cNvSpPr>
          <p:nvPr>
            <p:ph type="title"/>
          </p:nvPr>
        </p:nvSpPr>
        <p:spPr/>
        <p:txBody>
          <a:bodyPr/>
          <a:lstStyle/>
          <a:p>
            <a:r>
              <a:rPr lang="en-US" dirty="0"/>
              <a:t>Market Risks is Broadly Defined</a:t>
            </a:r>
          </a:p>
        </p:txBody>
      </p:sp>
      <p:sp>
        <p:nvSpPr>
          <p:cNvPr id="3" name="Content Placeholder 2">
            <a:extLst>
              <a:ext uri="{FF2B5EF4-FFF2-40B4-BE49-F238E27FC236}">
                <a16:creationId xmlns:a16="http://schemas.microsoft.com/office/drawing/2014/main" id="{7F196624-3764-405D-BC76-E88AC7364920}"/>
              </a:ext>
            </a:extLst>
          </p:cNvPr>
          <p:cNvSpPr>
            <a:spLocks noGrp="1"/>
          </p:cNvSpPr>
          <p:nvPr>
            <p:ph idx="1"/>
          </p:nvPr>
        </p:nvSpPr>
        <p:spPr/>
        <p:txBody>
          <a:bodyPr>
            <a:normAutofit fontScale="92500" lnSpcReduction="20000"/>
          </a:bodyPr>
          <a:lstStyle/>
          <a:p>
            <a:r>
              <a:rPr lang="en-US" dirty="0"/>
              <a:t>Secondly, a change in asset returns/yields will affect future liability cash flows, if the policyholders are entitled to some form of </a:t>
            </a:r>
            <a:r>
              <a:rPr lang="en-US" dirty="0">
                <a:highlight>
                  <a:srgbClr val="FFFF00"/>
                </a:highlight>
              </a:rPr>
              <a:t>profit sharing </a:t>
            </a:r>
            <a:r>
              <a:rPr lang="en-US" dirty="0"/>
              <a:t>which is related, for instance, to actual and/or historical returns on assets.</a:t>
            </a:r>
          </a:p>
          <a:p>
            <a:pPr lvl="1"/>
            <a:r>
              <a:rPr lang="en-US" dirty="0"/>
              <a:t>A. profit sharing that is fully </a:t>
            </a:r>
            <a:r>
              <a:rPr lang="en-US" dirty="0">
                <a:highlight>
                  <a:srgbClr val="FFFF00"/>
                </a:highlight>
              </a:rPr>
              <a:t>based on objective indicators of the performance of the capital market</a:t>
            </a:r>
            <a:r>
              <a:rPr lang="en-US" dirty="0"/>
              <a:t>, for instance, an indicator of the actual interest rate level that is calculated and published periodically by a government agency, or a stock market index; </a:t>
            </a:r>
          </a:p>
          <a:p>
            <a:pPr lvl="1"/>
            <a:r>
              <a:rPr lang="en-US" dirty="0"/>
              <a:t>B. profit sharing that is somehow </a:t>
            </a:r>
            <a:r>
              <a:rPr lang="en-US" dirty="0">
                <a:highlight>
                  <a:srgbClr val="FFFF00"/>
                </a:highlight>
              </a:rPr>
              <a:t>related to the actual performance of the company </a:t>
            </a:r>
            <a:r>
              <a:rPr lang="en-US" dirty="0"/>
              <a:t>(‘performance linked’), particularly with respect to the company’s investments (Note: This type includes systems where the management is entitled to ‘declare the bonus rate’); and </a:t>
            </a:r>
          </a:p>
          <a:p>
            <a:pPr lvl="1"/>
            <a:r>
              <a:rPr lang="en-US" dirty="0"/>
              <a:t>C. profit sharing that is </a:t>
            </a:r>
            <a:r>
              <a:rPr lang="en-US" dirty="0">
                <a:highlight>
                  <a:srgbClr val="FFFF00"/>
                </a:highlight>
              </a:rPr>
              <a:t>related to the actual performance of the assets that are ‘locked-in’ at the policyholders discretion</a:t>
            </a:r>
            <a:r>
              <a:rPr lang="en-US" dirty="0"/>
              <a:t>, that is policyholders themselves are at least partially responsible for the way their premiums are invested (Note: The typical example of this type of profit sharing in life insurance is profit sharing that is implicitly offered with unit-linked/universal life (UL) products).</a:t>
            </a:r>
          </a:p>
        </p:txBody>
      </p:sp>
    </p:spTree>
    <p:extLst>
      <p:ext uri="{BB962C8B-B14F-4D97-AF65-F5344CB8AC3E}">
        <p14:creationId xmlns:p14="http://schemas.microsoft.com/office/powerpoint/2010/main" val="20391447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92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3A17A8D2-E319-4006-A85B-0F915C8B03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0105" y="643467"/>
            <a:ext cx="6971790" cy="5571066"/>
          </a:xfrm>
          <a:prstGeom prst="rect">
            <a:avLst/>
          </a:prstGeom>
        </p:spPr>
      </p:pic>
    </p:spTree>
    <p:extLst>
      <p:ext uri="{BB962C8B-B14F-4D97-AF65-F5344CB8AC3E}">
        <p14:creationId xmlns:p14="http://schemas.microsoft.com/office/powerpoint/2010/main" val="14387562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63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8EF27D2-C3E8-43EE-B5B0-6C4DCA5A1B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5888" y="643467"/>
            <a:ext cx="3680223" cy="5571066"/>
          </a:xfrm>
          <a:prstGeom prst="rect">
            <a:avLst/>
          </a:prstGeom>
        </p:spPr>
      </p:pic>
    </p:spTree>
    <p:extLst>
      <p:ext uri="{BB962C8B-B14F-4D97-AF65-F5344CB8AC3E}">
        <p14:creationId xmlns:p14="http://schemas.microsoft.com/office/powerpoint/2010/main" val="11979930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DC3F2C1A-9952-425E-87B0-41B34DF2C3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0738" y="643467"/>
            <a:ext cx="5690523" cy="5571066"/>
          </a:xfrm>
          <a:prstGeom prst="rect">
            <a:avLst/>
          </a:prstGeom>
        </p:spPr>
      </p:pic>
    </p:spTree>
    <p:extLst>
      <p:ext uri="{BB962C8B-B14F-4D97-AF65-F5344CB8AC3E}">
        <p14:creationId xmlns:p14="http://schemas.microsoft.com/office/powerpoint/2010/main" val="8802711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2F57-8128-4AC2-9998-7C14E0947FEF}"/>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998BF760-9BEC-4813-9A20-DE82A7AFA7D1}"/>
              </a:ext>
            </a:extLst>
          </p:cNvPr>
          <p:cNvSpPr>
            <a:spLocks noGrp="1"/>
          </p:cNvSpPr>
          <p:nvPr>
            <p:ph idx="1"/>
          </p:nvPr>
        </p:nvSpPr>
        <p:spPr/>
        <p:txBody>
          <a:bodyPr>
            <a:normAutofit lnSpcReduction="10000"/>
          </a:bodyPr>
          <a:lstStyle/>
          <a:p>
            <a:r>
              <a:rPr lang="en-US" dirty="0"/>
              <a:t>Market Risks for Insurance Business</a:t>
            </a:r>
          </a:p>
          <a:p>
            <a:pPr lvl="1"/>
            <a:r>
              <a:rPr lang="th-TH" dirty="0"/>
              <a:t>ซับซ้อน เพราะมีการการันตีผลตอบแทนให้ผู้เอาประกัน การจะหามูลค่าที่แท้จริงทำยาก</a:t>
            </a:r>
            <a:endParaRPr lang="en-US" dirty="0"/>
          </a:p>
          <a:p>
            <a:r>
              <a:rPr lang="en-US" dirty="0"/>
              <a:t>Market Valuation Approach to Insurance Contract</a:t>
            </a:r>
            <a:endParaRPr lang="th-TH" dirty="0"/>
          </a:p>
          <a:p>
            <a:pPr lvl="1"/>
            <a:r>
              <a:rPr lang="th-TH" dirty="0"/>
              <a:t>ต้องใช้หลักการ </a:t>
            </a:r>
            <a:r>
              <a:rPr lang="en-US" dirty="0"/>
              <a:t>Fair valuation approach… </a:t>
            </a:r>
            <a:r>
              <a:rPr lang="th-TH" dirty="0"/>
              <a:t>หลักการเดียวกับ </a:t>
            </a:r>
            <a:r>
              <a:rPr lang="en-US" dirty="0"/>
              <a:t>Financial Engineering</a:t>
            </a:r>
          </a:p>
          <a:p>
            <a:r>
              <a:rPr lang="en-US" dirty="0"/>
              <a:t>Solvency 2 &amp; Market Risk (2015 Version)</a:t>
            </a:r>
          </a:p>
          <a:p>
            <a:pPr lvl="1"/>
            <a:endParaRPr lang="en-US" dirty="0"/>
          </a:p>
          <a:p>
            <a:r>
              <a:rPr lang="en-US" dirty="0"/>
              <a:t>Paper: Introduction to Solvency II SCR Standard Formula for Market Risk</a:t>
            </a:r>
            <a:r>
              <a:rPr lang="th-TH" dirty="0"/>
              <a:t> </a:t>
            </a:r>
            <a:r>
              <a:rPr lang="en-US" dirty="0"/>
              <a:t>by Braun et al (JII, 2015)</a:t>
            </a:r>
          </a:p>
          <a:p>
            <a:pPr lvl="1"/>
            <a:r>
              <a:rPr lang="th-TH" dirty="0">
                <a:latin typeface="FreesiaUPC" panose="020B0604020202020204" pitchFamily="34" charset="-34"/>
                <a:cs typeface="FreesiaUPC" panose="020B0604020202020204" pitchFamily="34" charset="-34"/>
              </a:rPr>
              <a:t>ถ้าบริษัทประกันภัยใช้ </a:t>
            </a:r>
            <a:r>
              <a:rPr lang="en-US" dirty="0">
                <a:latin typeface="FreesiaUPC" panose="020B0604020202020204" pitchFamily="34" charset="-34"/>
                <a:cs typeface="FreesiaUPC" panose="020B0604020202020204" pitchFamily="34" charset="-34"/>
              </a:rPr>
              <a:t>Standard Formula </a:t>
            </a:r>
            <a:r>
              <a:rPr lang="th-TH" dirty="0">
                <a:latin typeface="FreesiaUPC" panose="020B0604020202020204" pitchFamily="34" charset="-34"/>
                <a:cs typeface="FreesiaUPC" panose="020B0604020202020204" pitchFamily="34" charset="-34"/>
              </a:rPr>
              <a:t>ตามหลักการของ </a:t>
            </a:r>
            <a:r>
              <a:rPr lang="en-US" dirty="0">
                <a:latin typeface="FreesiaUPC" panose="020B0604020202020204" pitchFamily="34" charset="-34"/>
                <a:cs typeface="FreesiaUPC" panose="020B0604020202020204" pitchFamily="34" charset="-34"/>
              </a:rPr>
              <a:t>Solvency 2</a:t>
            </a:r>
            <a:r>
              <a:rPr lang="th-TH" dirty="0">
                <a:latin typeface="FreesiaUPC" panose="020B0604020202020204" pitchFamily="34" charset="-34"/>
                <a:cs typeface="FreesiaUPC" panose="020B0604020202020204" pitchFamily="34" charset="-34"/>
              </a:rPr>
              <a:t> ในส่วนที่เป็น </a:t>
            </a:r>
            <a:r>
              <a:rPr lang="en-US" dirty="0">
                <a:latin typeface="FreesiaUPC" panose="020B0604020202020204" pitchFamily="34" charset="-34"/>
                <a:cs typeface="FreesiaUPC" panose="020B0604020202020204" pitchFamily="34" charset="-34"/>
              </a:rPr>
              <a:t>Market Risk Module </a:t>
            </a:r>
            <a:r>
              <a:rPr lang="th-TH" dirty="0">
                <a:latin typeface="FreesiaUPC" panose="020B0604020202020204" pitchFamily="34" charset="-34"/>
                <a:cs typeface="FreesiaUPC" panose="020B0604020202020204" pitchFamily="34" charset="-34"/>
              </a:rPr>
              <a:t>แล้ว ความน่าจะเป็นที่บริษัทจะล้ม </a:t>
            </a:r>
            <a:r>
              <a:rPr lang="en-US" dirty="0">
                <a:latin typeface="FreesiaUPC" panose="020B0604020202020204" pitchFamily="34" charset="-34"/>
                <a:cs typeface="FreesiaUPC" panose="020B0604020202020204" pitchFamily="34" charset="-34"/>
              </a:rPr>
              <a:t>(Ruin Probability) </a:t>
            </a:r>
            <a:r>
              <a:rPr lang="th-TH" dirty="0">
                <a:latin typeface="FreesiaUPC" panose="020B0604020202020204" pitchFamily="34" charset="-34"/>
                <a:cs typeface="FreesiaUPC" panose="020B0604020202020204" pitchFamily="34" charset="-34"/>
              </a:rPr>
              <a:t>จะเป็นอย่างไร?</a:t>
            </a:r>
            <a:endParaRPr lang="en-US" dirty="0">
              <a:latin typeface="FreesiaUPC" panose="020B0604020202020204" pitchFamily="34" charset="-34"/>
              <a:cs typeface="FreesiaUPC" panose="020B0604020202020204" pitchFamily="34" charset="-34"/>
            </a:endParaRPr>
          </a:p>
          <a:p>
            <a:pPr lvl="1"/>
            <a:r>
              <a:rPr lang="th-TH" dirty="0">
                <a:latin typeface="FreesiaUPC" panose="020B0604020202020204" pitchFamily="34" charset="-34"/>
                <a:cs typeface="FreesiaUPC" panose="020B0604020202020204" pitchFamily="34" charset="-34"/>
              </a:rPr>
              <a:t>ผลต่อความน่าจะเป็นที่บริษัทจะล้มโดยเฉพาะสำหรับบริษัทขนาดเล็กและขนาดกลางยังมีความคลุมเครือ</a:t>
            </a:r>
            <a:endParaRPr lang="en-US" dirty="0">
              <a:latin typeface="FreesiaUPC" panose="020B0604020202020204" pitchFamily="34" charset="-34"/>
              <a:cs typeface="FreesiaUPC" panose="020B0604020202020204" pitchFamily="34" charset="-34"/>
            </a:endParaRPr>
          </a:p>
          <a:p>
            <a:pPr lvl="1"/>
            <a:endParaRPr lang="en-US" dirty="0"/>
          </a:p>
          <a:p>
            <a:endParaRPr lang="en-US" dirty="0"/>
          </a:p>
        </p:txBody>
      </p:sp>
    </p:spTree>
    <p:extLst>
      <p:ext uri="{BB962C8B-B14F-4D97-AF65-F5344CB8AC3E}">
        <p14:creationId xmlns:p14="http://schemas.microsoft.com/office/powerpoint/2010/main" val="2190437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7380B-8EC5-4D01-A3E4-72510B23A11D}"/>
              </a:ext>
            </a:extLst>
          </p:cNvPr>
          <p:cNvSpPr>
            <a:spLocks noGrp="1"/>
          </p:cNvSpPr>
          <p:nvPr>
            <p:ph type="title"/>
          </p:nvPr>
        </p:nvSpPr>
        <p:spPr/>
        <p:txBody>
          <a:bodyPr/>
          <a:lstStyle/>
          <a:p>
            <a:r>
              <a:rPr lang="en-US" dirty="0"/>
              <a:t>Types of Market Risks</a:t>
            </a:r>
          </a:p>
        </p:txBody>
      </p:sp>
      <p:sp>
        <p:nvSpPr>
          <p:cNvPr id="3" name="Content Placeholder 2">
            <a:extLst>
              <a:ext uri="{FF2B5EF4-FFF2-40B4-BE49-F238E27FC236}">
                <a16:creationId xmlns:a16="http://schemas.microsoft.com/office/drawing/2014/main" id="{062D5F23-0A6D-4921-B453-86916E1F8A06}"/>
              </a:ext>
            </a:extLst>
          </p:cNvPr>
          <p:cNvSpPr>
            <a:spLocks noGrp="1"/>
          </p:cNvSpPr>
          <p:nvPr>
            <p:ph idx="1"/>
          </p:nvPr>
        </p:nvSpPr>
        <p:spPr/>
        <p:txBody>
          <a:bodyPr>
            <a:normAutofit fontScale="92500" lnSpcReduction="10000"/>
          </a:bodyPr>
          <a:lstStyle/>
          <a:p>
            <a:r>
              <a:rPr lang="en-US" dirty="0">
                <a:highlight>
                  <a:srgbClr val="FFFF00"/>
                </a:highlight>
              </a:rPr>
              <a:t>Interest Rate Risk</a:t>
            </a:r>
            <a:r>
              <a:rPr lang="en-US" dirty="0"/>
              <a:t>: the risk of exposure to losses resulting from fluctuations in interest rates </a:t>
            </a:r>
          </a:p>
          <a:p>
            <a:r>
              <a:rPr lang="en-US" dirty="0">
                <a:highlight>
                  <a:srgbClr val="FFFF00"/>
                </a:highlight>
              </a:rPr>
              <a:t>Equity and Property Risk</a:t>
            </a:r>
            <a:r>
              <a:rPr lang="en-US" dirty="0"/>
              <a:t>: the risk of exposure to losses resulting from fluctuations in the market value of equities and other assets</a:t>
            </a:r>
          </a:p>
          <a:p>
            <a:r>
              <a:rPr lang="en-US" dirty="0">
                <a:highlight>
                  <a:srgbClr val="FFFF00"/>
                </a:highlight>
              </a:rPr>
              <a:t>Currency Risk</a:t>
            </a:r>
            <a:r>
              <a:rPr lang="en-US" dirty="0"/>
              <a:t>: the risk that relative changes in currency values will result in the depreciation of assets denominated in foreign currencies</a:t>
            </a:r>
          </a:p>
          <a:p>
            <a:r>
              <a:rPr lang="en-US" dirty="0">
                <a:highlight>
                  <a:srgbClr val="FFFF00"/>
                </a:highlight>
              </a:rPr>
              <a:t>Basis Risk</a:t>
            </a:r>
            <a:r>
              <a:rPr lang="en-US" dirty="0"/>
              <a:t>: the risk that yields on instruments of varying credit quality, liquidity, and maturity do not move together, thus exposing the company to market value variance that is independent of liability values</a:t>
            </a:r>
          </a:p>
          <a:p>
            <a:r>
              <a:rPr lang="en-US" dirty="0">
                <a:highlight>
                  <a:srgbClr val="FFFF00"/>
                </a:highlight>
              </a:rPr>
              <a:t>Reinvestment Risk</a:t>
            </a:r>
            <a:r>
              <a:rPr lang="en-US" dirty="0"/>
              <a:t>: the risk that the returns on funds to be reinvested will fall below anticipated levels;</a:t>
            </a:r>
          </a:p>
        </p:txBody>
      </p:sp>
    </p:spTree>
    <p:extLst>
      <p:ext uri="{BB962C8B-B14F-4D97-AF65-F5344CB8AC3E}">
        <p14:creationId xmlns:p14="http://schemas.microsoft.com/office/powerpoint/2010/main" val="369620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7380B-8EC5-4D01-A3E4-72510B23A11D}"/>
              </a:ext>
            </a:extLst>
          </p:cNvPr>
          <p:cNvSpPr>
            <a:spLocks noGrp="1"/>
          </p:cNvSpPr>
          <p:nvPr>
            <p:ph type="title"/>
          </p:nvPr>
        </p:nvSpPr>
        <p:spPr/>
        <p:txBody>
          <a:bodyPr/>
          <a:lstStyle/>
          <a:p>
            <a:r>
              <a:rPr lang="en-US" dirty="0"/>
              <a:t>Types of Market Risks</a:t>
            </a:r>
          </a:p>
        </p:txBody>
      </p:sp>
      <p:sp>
        <p:nvSpPr>
          <p:cNvPr id="3" name="Content Placeholder 2">
            <a:extLst>
              <a:ext uri="{FF2B5EF4-FFF2-40B4-BE49-F238E27FC236}">
                <a16:creationId xmlns:a16="http://schemas.microsoft.com/office/drawing/2014/main" id="{062D5F23-0A6D-4921-B453-86916E1F8A06}"/>
              </a:ext>
            </a:extLst>
          </p:cNvPr>
          <p:cNvSpPr>
            <a:spLocks noGrp="1"/>
          </p:cNvSpPr>
          <p:nvPr>
            <p:ph idx="1"/>
          </p:nvPr>
        </p:nvSpPr>
        <p:spPr/>
        <p:txBody>
          <a:bodyPr>
            <a:normAutofit/>
          </a:bodyPr>
          <a:lstStyle/>
          <a:p>
            <a:r>
              <a:rPr lang="en-US" dirty="0">
                <a:highlight>
                  <a:srgbClr val="FFFF00"/>
                </a:highlight>
              </a:rPr>
              <a:t>Concentration Risk</a:t>
            </a:r>
            <a:r>
              <a:rPr lang="en-US" dirty="0"/>
              <a:t>: the risk of increased exposure to losses due to the concentration of investments in a geographical area or another economic sector. </a:t>
            </a:r>
          </a:p>
          <a:p>
            <a:r>
              <a:rPr lang="en-US" dirty="0">
                <a:highlight>
                  <a:srgbClr val="FFFF00"/>
                </a:highlight>
              </a:rPr>
              <a:t>ALM Risk</a:t>
            </a:r>
            <a:r>
              <a:rPr lang="en-US" dirty="0"/>
              <a:t>: the risk that fluctuations in interest and inflation rates will have different impacts on the values of assets and liabilities</a:t>
            </a:r>
          </a:p>
          <a:p>
            <a:r>
              <a:rPr lang="en-US" dirty="0">
                <a:highlight>
                  <a:srgbClr val="FFFF00"/>
                </a:highlight>
              </a:rPr>
              <a:t>Off-Balance-Sheet Risk</a:t>
            </a:r>
            <a:r>
              <a:rPr lang="en-US" dirty="0"/>
              <a:t>: the risk of changes in the values of contingent assets and liabilities, such as swaps, which are not otherwise reflected on the balance sheet.</a:t>
            </a:r>
          </a:p>
        </p:txBody>
      </p:sp>
    </p:spTree>
    <p:extLst>
      <p:ext uri="{BB962C8B-B14F-4D97-AF65-F5344CB8AC3E}">
        <p14:creationId xmlns:p14="http://schemas.microsoft.com/office/powerpoint/2010/main" val="344971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F9EB9F2-07E2-4D64-BBD8-BB5B217F121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F0C57C7C-DFE9-4A1E-B7A9-DF40E63366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40434FF-65BA-4315-B6F6-815C92BCD5D1}"/>
              </a:ext>
            </a:extLst>
          </p:cNvPr>
          <p:cNvSpPr>
            <a:spLocks noGrp="1"/>
          </p:cNvSpPr>
          <p:nvPr>
            <p:ph type="ctrTitle"/>
          </p:nvPr>
        </p:nvSpPr>
        <p:spPr>
          <a:xfrm>
            <a:off x="4380588" y="965199"/>
            <a:ext cx="6766078" cy="4927601"/>
          </a:xfrm>
        </p:spPr>
        <p:txBody>
          <a:bodyPr anchor="ctr">
            <a:normAutofit/>
          </a:bodyPr>
          <a:lstStyle/>
          <a:p>
            <a:pPr algn="l"/>
            <a:r>
              <a:rPr lang="en-US" sz="5400">
                <a:solidFill>
                  <a:schemeClr val="tx1">
                    <a:lumMod val="85000"/>
                    <a:lumOff val="15000"/>
                  </a:schemeClr>
                </a:solidFill>
              </a:rPr>
              <a:t>Market Value Approach in Insurance Contract Valuation</a:t>
            </a:r>
          </a:p>
        </p:txBody>
      </p:sp>
    </p:spTree>
    <p:extLst>
      <p:ext uri="{BB962C8B-B14F-4D97-AF65-F5344CB8AC3E}">
        <p14:creationId xmlns:p14="http://schemas.microsoft.com/office/powerpoint/2010/main" val="397492566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7D324-E403-4DA1-9BFD-DA50C692D38F}"/>
              </a:ext>
            </a:extLst>
          </p:cNvPr>
          <p:cNvSpPr>
            <a:spLocks noGrp="1"/>
          </p:cNvSpPr>
          <p:nvPr>
            <p:ph type="title"/>
          </p:nvPr>
        </p:nvSpPr>
        <p:spPr>
          <a:xfrm>
            <a:off x="838200" y="2548767"/>
            <a:ext cx="10515600" cy="1325563"/>
          </a:xfrm>
        </p:spPr>
        <p:txBody>
          <a:bodyPr>
            <a:normAutofit/>
          </a:bodyPr>
          <a:lstStyle/>
          <a:p>
            <a:r>
              <a:rPr lang="en-US" sz="5400" dirty="0"/>
              <a:t>Question: How do you price stuff? </a:t>
            </a:r>
          </a:p>
        </p:txBody>
      </p:sp>
    </p:spTree>
    <p:extLst>
      <p:ext uri="{BB962C8B-B14F-4D97-AF65-F5344CB8AC3E}">
        <p14:creationId xmlns:p14="http://schemas.microsoft.com/office/powerpoint/2010/main" val="1862301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eesia">
      <a:majorFont>
        <a:latin typeface="FreesiaUPC"/>
        <a:ea typeface=""/>
        <a:cs typeface="FreesiaUPC"/>
      </a:majorFont>
      <a:minorFont>
        <a:latin typeface="Calibri"/>
        <a:ea typeface=""/>
        <a:cs typeface="FreesiaUPC"/>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1456</Words>
  <Application>Microsoft Office PowerPoint</Application>
  <PresentationFormat>Widescreen</PresentationFormat>
  <Paragraphs>104</Paragraphs>
  <Slides>53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FreesiaUPC</vt:lpstr>
      <vt:lpstr>Office Theme</vt:lpstr>
      <vt:lpstr>Market Risks for Insurance Business</vt:lpstr>
      <vt:lpstr>Agenda</vt:lpstr>
      <vt:lpstr>Purposes</vt:lpstr>
      <vt:lpstr>Market Risks is Broadly Defined</vt:lpstr>
      <vt:lpstr>Market Risks is Broadly Defined</vt:lpstr>
      <vt:lpstr>Types of Market Risks</vt:lpstr>
      <vt:lpstr>Types of Market Risks</vt:lpstr>
      <vt:lpstr>Market Value Approach in Insurance Contract Valuation</vt:lpstr>
      <vt:lpstr>Question: How do you price stuff? </vt:lpstr>
      <vt:lpstr>Question: How do you price financial contracts?</vt:lpstr>
      <vt:lpstr>Challenges in Insurance Market Risks Management</vt:lpstr>
      <vt:lpstr>Market Valuation &amp; Risk Management</vt:lpstr>
      <vt:lpstr>Example: Option Pricing and Risk Management</vt:lpstr>
      <vt:lpstr>Example: Option Pricing and Risk Management</vt:lpstr>
      <vt:lpstr>Example: Option Pricing and Risk Management</vt:lpstr>
      <vt:lpstr>It’s Financial Engineering!</vt:lpstr>
      <vt:lpstr>Market Value Approach in Insurance Contract Valuation</vt:lpstr>
      <vt:lpstr>PowerPoint Presentation</vt:lpstr>
      <vt:lpstr>Introduction to Solvency II SCR Standard Formula for Market Risk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Paper: Solvency II’s Market Risk Standard Formula: How Credible Is the Proclaimed Ruin Probability? </vt:lpstr>
      <vt:lpstr>Motivation</vt:lpstr>
      <vt:lpstr>Research Question</vt:lpstr>
      <vt:lpstr>Literature Review</vt:lpstr>
      <vt:lpstr>Literature Review</vt:lpstr>
      <vt:lpstr>Methodology</vt:lpstr>
      <vt:lpstr>Solvency II Standard Formula—Market Risk Module</vt:lpstr>
      <vt:lpstr>Asset‐liability approach based on structural credit modeling (see Merton, 1974) and portfolio theory (see Markowitz, 1952)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Risks for Insurance Business</dc:title>
  <dc:creator>Isariya Suttakulpiboon</dc:creator>
  <cp:lastModifiedBy>Isariya Suttakulpiboon</cp:lastModifiedBy>
  <cp:revision>21</cp:revision>
  <dcterms:created xsi:type="dcterms:W3CDTF">2017-10-30T03:38:37Z</dcterms:created>
  <dcterms:modified xsi:type="dcterms:W3CDTF">2017-10-30T09:10:01Z</dcterms:modified>
</cp:coreProperties>
</file>