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73" r:id="rId3"/>
    <p:sldId id="257" r:id="rId4"/>
    <p:sldId id="258" r:id="rId5"/>
    <p:sldId id="259" r:id="rId6"/>
    <p:sldId id="267" r:id="rId7"/>
    <p:sldId id="268" r:id="rId8"/>
    <p:sldId id="265" r:id="rId9"/>
    <p:sldId id="266" r:id="rId10"/>
    <p:sldId id="260" r:id="rId11"/>
    <p:sldId id="261" r:id="rId12"/>
    <p:sldId id="272" r:id="rId13"/>
    <p:sldId id="262" r:id="rId14"/>
    <p:sldId id="263" r:id="rId15"/>
    <p:sldId id="269" r:id="rId16"/>
    <p:sldId id="271" r:id="rId17"/>
    <p:sldId id="270"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9" autoAdjust="0"/>
    <p:restoredTop sz="86377" autoAdjust="0"/>
  </p:normalViewPr>
  <p:slideViewPr>
    <p:cSldViewPr>
      <p:cViewPr>
        <p:scale>
          <a:sx n="96" d="100"/>
          <a:sy n="96" d="100"/>
        </p:scale>
        <p:origin x="-132" y="-222"/>
      </p:cViewPr>
      <p:guideLst>
        <p:guide orient="horz" pos="2160"/>
        <p:guide pos="2880"/>
      </p:guideLst>
    </p:cSldViewPr>
  </p:slideViewPr>
  <p:outlineViewPr>
    <p:cViewPr>
      <p:scale>
        <a:sx n="33" d="100"/>
        <a:sy n="33" d="100"/>
      </p:scale>
      <p:origin x="0" y="319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49E6F11-587E-4935-9614-5939ED3BCAEE}" type="datetimeFigureOut">
              <a:rPr lang="en-US" smtClean="0"/>
              <a:pPr/>
              <a:t>10/11/2018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7DE51A8-CBA0-4509-8BCF-DE19DE5F82CC}" type="slidenum">
              <a:rPr lang="en-US" smtClean="0"/>
              <a:pPr/>
              <a:t>‹#›</a:t>
            </a:fld>
            <a:endParaRPr lang="en-US"/>
          </a:p>
        </p:txBody>
      </p:sp>
    </p:spTree>
    <p:extLst>
      <p:ext uri="{BB962C8B-B14F-4D97-AF65-F5344CB8AC3E}">
        <p14:creationId xmlns:p14="http://schemas.microsoft.com/office/powerpoint/2010/main" val="1278146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Participants will begin with relaxation, mind calming, visioning and mental preparation</a:t>
            </a:r>
            <a:r>
              <a:rPr lang="en-US" baseline="0" dirty="0"/>
              <a:t> to identify their goals for attending the seminar so that the knowledge and tools they acquire during the seminar can be turned into short term goals and action plans they can begin to use this weekend.</a:t>
            </a:r>
            <a:endParaRPr lang="en-US" dirty="0"/>
          </a:p>
        </p:txBody>
      </p:sp>
      <p:sp>
        <p:nvSpPr>
          <p:cNvPr id="4" name="Slide Number Placeholder 3"/>
          <p:cNvSpPr>
            <a:spLocks noGrp="1"/>
          </p:cNvSpPr>
          <p:nvPr>
            <p:ph type="sldNum" sz="quarter" idx="10"/>
          </p:nvPr>
        </p:nvSpPr>
        <p:spPr/>
        <p:txBody>
          <a:bodyPr/>
          <a:lstStyle/>
          <a:p>
            <a:fld id="{27DE51A8-CBA0-4509-8BCF-DE19DE5F82CC}" type="slidenum">
              <a:rPr lang="en-US" smtClean="0"/>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DE51A8-CBA0-4509-8BCF-DE19DE5F82CC}" type="slidenum">
              <a:rPr lang="en-US" smtClean="0"/>
              <a:pPr/>
              <a:t>12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DE51A8-CBA0-4509-8BCF-DE19DE5F82CC}" type="slidenum">
              <a:rPr lang="en-US" smtClean="0"/>
              <a:pPr/>
              <a:t>13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DE51A8-CBA0-4509-8BCF-DE19DE5F82CC}" type="slidenum">
              <a:rPr lang="en-US" smtClean="0"/>
              <a:pPr/>
              <a:t>14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7DE51A8-CBA0-4509-8BCF-DE19DE5F82CC}"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2E6FAF1-6D51-4026-8598-A250BD09C027}" type="datetimeFigureOut">
              <a:rPr lang="en-US" smtClean="0"/>
              <a:pPr/>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BB264B-F6BE-4B9C-97FE-40C8D9AF9A6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E6FAF1-6D51-4026-8598-A250BD09C027}" type="datetimeFigureOut">
              <a:rPr lang="en-US" smtClean="0"/>
              <a:pPr/>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BB264B-F6BE-4B9C-97FE-40C8D9AF9A6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E6FAF1-6D51-4026-8598-A250BD09C027}" type="datetimeFigureOut">
              <a:rPr lang="en-US" smtClean="0"/>
              <a:pPr/>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BB264B-F6BE-4B9C-97FE-40C8D9AF9A6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E6FAF1-6D51-4026-8598-A250BD09C027}" type="datetimeFigureOut">
              <a:rPr lang="en-US" smtClean="0"/>
              <a:pPr/>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BB264B-F6BE-4B9C-97FE-40C8D9AF9A6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E6FAF1-6D51-4026-8598-A250BD09C027}" type="datetimeFigureOut">
              <a:rPr lang="en-US" smtClean="0"/>
              <a:pPr/>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BB264B-F6BE-4B9C-97FE-40C8D9AF9A6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2E6FAF1-6D51-4026-8598-A250BD09C027}" type="datetimeFigureOut">
              <a:rPr lang="en-US" smtClean="0"/>
              <a:pPr/>
              <a:t>10/11/2018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BB264B-F6BE-4B9C-97FE-40C8D9AF9A6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2E6FAF1-6D51-4026-8598-A250BD09C027}" type="datetimeFigureOut">
              <a:rPr lang="en-US" smtClean="0"/>
              <a:pPr/>
              <a:t>10/11/2018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BB264B-F6BE-4B9C-97FE-40C8D9AF9A6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2E6FAF1-6D51-4026-8598-A250BD09C027}" type="datetimeFigureOut">
              <a:rPr lang="en-US" smtClean="0"/>
              <a:pPr/>
              <a:t>10/11/2018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BB264B-F6BE-4B9C-97FE-40C8D9AF9A6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E6FAF1-6D51-4026-8598-A250BD09C027}" type="datetimeFigureOut">
              <a:rPr lang="en-US" smtClean="0"/>
              <a:pPr/>
              <a:t>10/11/2018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BB264B-F6BE-4B9C-97FE-40C8D9AF9A6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2E6FAF1-6D51-4026-8598-A250BD09C027}" type="datetimeFigureOut">
              <a:rPr lang="en-US" smtClean="0"/>
              <a:pPr/>
              <a:t>10/11/2018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BB264B-F6BE-4B9C-97FE-40C8D9AF9A6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2E6FAF1-6D51-4026-8598-A250BD09C027}" type="datetimeFigureOut">
              <a:rPr lang="en-US" smtClean="0"/>
              <a:pPr/>
              <a:t>10/11/2018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BB264B-F6BE-4B9C-97FE-40C8D9AF9A6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E6FAF1-6D51-4026-8598-A250BD09C027}" type="datetimeFigureOut">
              <a:rPr lang="en-US" smtClean="0"/>
              <a:pPr/>
              <a:t>10/11/2018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BB264B-F6BE-4B9C-97FE-40C8D9AF9A6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8.xml"/><Relationship Id="rId5" Type="http://schemas.openxmlformats.org/officeDocument/2006/relationships/image" Target="../media/image7.jpeg"/><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533400"/>
            <a:ext cx="7772400" cy="1470025"/>
          </a:xfrm>
        </p:spPr>
        <p:txBody>
          <a:bodyPr/>
          <a:lstStyle/>
          <a:p>
            <a:r>
              <a:rPr lang="en-US" dirty="0"/>
              <a:t>The Hidden Fortune in Community Based Elder Care</a:t>
            </a:r>
          </a:p>
        </p:txBody>
      </p:sp>
      <p:sp>
        <p:nvSpPr>
          <p:cNvPr id="3" name="Subtitle 2"/>
          <p:cNvSpPr>
            <a:spLocks noGrp="1"/>
          </p:cNvSpPr>
          <p:nvPr>
            <p:ph type="subTitle" idx="1"/>
          </p:nvPr>
        </p:nvSpPr>
        <p:spPr>
          <a:xfrm>
            <a:off x="1447800" y="1981200"/>
            <a:ext cx="6400800" cy="1752600"/>
          </a:xfrm>
        </p:spPr>
        <p:txBody>
          <a:bodyPr>
            <a:normAutofit fontScale="55000" lnSpcReduction="20000"/>
          </a:bodyPr>
          <a:lstStyle/>
          <a:p>
            <a:r>
              <a:rPr lang="en-US" dirty="0"/>
              <a:t>By Stella </a:t>
            </a:r>
            <a:r>
              <a:rPr lang="en-US" dirty="0" err="1"/>
              <a:t>Nsong</a:t>
            </a:r>
            <a:r>
              <a:rPr lang="en-US" dirty="0"/>
              <a:t>, RN, CMC, CDP, LTCP</a:t>
            </a:r>
          </a:p>
          <a:p>
            <a:r>
              <a:rPr lang="en-US" dirty="0"/>
              <a:t>State Director: Ohio Elder Care Planning Council</a:t>
            </a:r>
          </a:p>
          <a:p>
            <a:r>
              <a:rPr lang="en-US" dirty="0"/>
              <a:t>President: Six Figures Nurse Academy</a:t>
            </a:r>
          </a:p>
          <a:p>
            <a:endParaRPr lang="en-US" sz="2800" dirty="0"/>
          </a:p>
          <a:p>
            <a:r>
              <a:rPr lang="en-US" sz="2800" dirty="0"/>
              <a:t>National Nurses in Business Association</a:t>
            </a:r>
          </a:p>
          <a:p>
            <a:r>
              <a:rPr lang="en-US" sz="2300" dirty="0"/>
              <a:t>Advancing Nurses through Entrepreneurship</a:t>
            </a:r>
          </a:p>
          <a:p>
            <a:r>
              <a:rPr lang="en-US" sz="2300" dirty="0"/>
              <a:t>October 12</a:t>
            </a:r>
            <a:r>
              <a:rPr lang="en-US" sz="2300" baseline="30000" dirty="0"/>
              <a:t>th</a:t>
            </a:r>
            <a:r>
              <a:rPr lang="en-US" sz="2300" dirty="0"/>
              <a:t> -14</a:t>
            </a:r>
            <a:r>
              <a:rPr lang="en-US" sz="2300" baseline="30000" dirty="0"/>
              <a:t>th</a:t>
            </a:r>
            <a:r>
              <a:rPr lang="en-US" sz="2300" dirty="0"/>
              <a:t> , 2018</a:t>
            </a:r>
          </a:p>
          <a:p>
            <a:endParaRPr lang="en-US" sz="2800" dirty="0"/>
          </a:p>
        </p:txBody>
      </p:sp>
      <p:pic>
        <p:nvPicPr>
          <p:cNvPr id="1026" name="Picture 2" descr="National Nurses in Business Association"/>
          <p:cNvPicPr>
            <a:picLocks noChangeAspect="1" noChangeArrowheads="1"/>
          </p:cNvPicPr>
          <p:nvPr/>
        </p:nvPicPr>
        <p:blipFill>
          <a:blip r:embed="rId2" cstate="print"/>
          <a:srcRect/>
          <a:stretch>
            <a:fillRect/>
          </a:stretch>
        </p:blipFill>
        <p:spPr bwMode="auto">
          <a:xfrm>
            <a:off x="3505200" y="4191000"/>
            <a:ext cx="2877483" cy="2057400"/>
          </a:xfrm>
          <a:prstGeom prst="rect">
            <a:avLst/>
          </a:prstGeom>
          <a:noFill/>
        </p:spPr>
      </p:pic>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Oval 28"/>
          <p:cNvSpPr/>
          <p:nvPr/>
        </p:nvSpPr>
        <p:spPr>
          <a:xfrm>
            <a:off x="0" y="2057400"/>
            <a:ext cx="1752600" cy="1143000"/>
          </a:xfrm>
          <a:prstGeom prst="ellipse">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0" name="Oval 29"/>
          <p:cNvSpPr/>
          <p:nvPr/>
        </p:nvSpPr>
        <p:spPr>
          <a:xfrm>
            <a:off x="1828800" y="2057400"/>
            <a:ext cx="1752600" cy="1143000"/>
          </a:xfrm>
          <a:prstGeom prst="ellipse">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1" name="Oval 30"/>
          <p:cNvSpPr/>
          <p:nvPr/>
        </p:nvSpPr>
        <p:spPr>
          <a:xfrm>
            <a:off x="3657600" y="2057400"/>
            <a:ext cx="1752600" cy="1143000"/>
          </a:xfrm>
          <a:prstGeom prst="ellipse">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2" name="Oval 31"/>
          <p:cNvSpPr/>
          <p:nvPr/>
        </p:nvSpPr>
        <p:spPr>
          <a:xfrm>
            <a:off x="5562600" y="2057400"/>
            <a:ext cx="1752600" cy="1143000"/>
          </a:xfrm>
          <a:prstGeom prst="ellipse">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3" name="Oval 32"/>
          <p:cNvSpPr/>
          <p:nvPr/>
        </p:nvSpPr>
        <p:spPr>
          <a:xfrm>
            <a:off x="7391400" y="2057400"/>
            <a:ext cx="1752600" cy="1143000"/>
          </a:xfrm>
          <a:prstGeom prst="ellipse">
            <a:avLst/>
          </a:prstGeom>
          <a:solidFill>
            <a:schemeClr val="bg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4" name="TextBox 33"/>
          <p:cNvSpPr txBox="1"/>
          <p:nvPr/>
        </p:nvSpPr>
        <p:spPr>
          <a:xfrm>
            <a:off x="228600" y="2362200"/>
            <a:ext cx="1295400" cy="523220"/>
          </a:xfrm>
          <a:prstGeom prst="rect">
            <a:avLst/>
          </a:prstGeom>
          <a:noFill/>
        </p:spPr>
        <p:txBody>
          <a:bodyPr wrap="square" rtlCol="0">
            <a:spAutoFit/>
          </a:bodyPr>
          <a:lstStyle/>
          <a:p>
            <a:pPr algn="ctr"/>
            <a:r>
              <a:rPr lang="en-US" sz="1400" dirty="0"/>
              <a:t>The Elderly in their homes</a:t>
            </a:r>
          </a:p>
        </p:txBody>
      </p:sp>
      <p:sp>
        <p:nvSpPr>
          <p:cNvPr id="35" name="TextBox 34"/>
          <p:cNvSpPr txBox="1"/>
          <p:nvPr/>
        </p:nvSpPr>
        <p:spPr>
          <a:xfrm>
            <a:off x="1981200" y="2362200"/>
            <a:ext cx="1371600" cy="738664"/>
          </a:xfrm>
          <a:prstGeom prst="rect">
            <a:avLst/>
          </a:prstGeom>
          <a:noFill/>
          <a:ln>
            <a:noFill/>
          </a:ln>
        </p:spPr>
        <p:txBody>
          <a:bodyPr wrap="square" rtlCol="0">
            <a:spAutoFit/>
          </a:bodyPr>
          <a:lstStyle/>
          <a:p>
            <a:r>
              <a:rPr lang="en-US" sz="1400" dirty="0"/>
              <a:t>The Elderly living with family</a:t>
            </a:r>
          </a:p>
        </p:txBody>
      </p:sp>
      <p:sp>
        <p:nvSpPr>
          <p:cNvPr id="36" name="TextBox 35"/>
          <p:cNvSpPr txBox="1"/>
          <p:nvPr/>
        </p:nvSpPr>
        <p:spPr>
          <a:xfrm>
            <a:off x="3962400" y="2362200"/>
            <a:ext cx="1371600" cy="523220"/>
          </a:xfrm>
          <a:prstGeom prst="rect">
            <a:avLst/>
          </a:prstGeom>
          <a:noFill/>
        </p:spPr>
        <p:txBody>
          <a:bodyPr wrap="square" rtlCol="0">
            <a:spAutoFit/>
          </a:bodyPr>
          <a:lstStyle/>
          <a:p>
            <a:r>
              <a:rPr lang="en-US" sz="1400" dirty="0"/>
              <a:t>Retirement Communities</a:t>
            </a:r>
          </a:p>
        </p:txBody>
      </p:sp>
      <p:sp>
        <p:nvSpPr>
          <p:cNvPr id="37" name="TextBox 36"/>
          <p:cNvSpPr txBox="1"/>
          <p:nvPr/>
        </p:nvSpPr>
        <p:spPr>
          <a:xfrm>
            <a:off x="5791200" y="2362200"/>
            <a:ext cx="1371600" cy="307777"/>
          </a:xfrm>
          <a:prstGeom prst="rect">
            <a:avLst/>
          </a:prstGeom>
          <a:noFill/>
        </p:spPr>
        <p:txBody>
          <a:bodyPr wrap="square" rtlCol="0">
            <a:spAutoFit/>
          </a:bodyPr>
          <a:lstStyle/>
          <a:p>
            <a:r>
              <a:rPr lang="en-US" sz="1400" dirty="0"/>
              <a:t>Nursing Home</a:t>
            </a:r>
          </a:p>
        </p:txBody>
      </p:sp>
      <p:sp>
        <p:nvSpPr>
          <p:cNvPr id="38" name="TextBox 37"/>
          <p:cNvSpPr txBox="1"/>
          <p:nvPr/>
        </p:nvSpPr>
        <p:spPr>
          <a:xfrm>
            <a:off x="7620000" y="2362200"/>
            <a:ext cx="1371600" cy="307777"/>
          </a:xfrm>
          <a:prstGeom prst="rect">
            <a:avLst/>
          </a:prstGeom>
          <a:noFill/>
        </p:spPr>
        <p:txBody>
          <a:bodyPr wrap="square" rtlCol="0">
            <a:spAutoFit/>
          </a:bodyPr>
          <a:lstStyle/>
          <a:p>
            <a:r>
              <a:rPr lang="en-US" sz="1400" dirty="0"/>
              <a:t>VA Health Care</a:t>
            </a:r>
          </a:p>
        </p:txBody>
      </p:sp>
      <p:sp>
        <p:nvSpPr>
          <p:cNvPr id="39" name="Rectangle 38"/>
          <p:cNvSpPr/>
          <p:nvPr/>
        </p:nvSpPr>
        <p:spPr>
          <a:xfrm>
            <a:off x="0" y="3352800"/>
            <a:ext cx="1828800" cy="3505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0" name="Rectangle 39"/>
          <p:cNvSpPr/>
          <p:nvPr/>
        </p:nvSpPr>
        <p:spPr>
          <a:xfrm>
            <a:off x="1905000" y="3352800"/>
            <a:ext cx="1828800" cy="3505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1" name="Rectangle 40"/>
          <p:cNvSpPr/>
          <p:nvPr/>
        </p:nvSpPr>
        <p:spPr>
          <a:xfrm>
            <a:off x="3810000" y="3352800"/>
            <a:ext cx="1828800" cy="3505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2" name="Rectangle 41"/>
          <p:cNvSpPr/>
          <p:nvPr/>
        </p:nvSpPr>
        <p:spPr>
          <a:xfrm>
            <a:off x="5715000" y="3352800"/>
            <a:ext cx="1676400" cy="3505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3" name="Rectangle 42"/>
          <p:cNvSpPr/>
          <p:nvPr/>
        </p:nvSpPr>
        <p:spPr>
          <a:xfrm>
            <a:off x="7467600" y="3352800"/>
            <a:ext cx="1676400" cy="3505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4" name="TextBox 43"/>
          <p:cNvSpPr txBox="1"/>
          <p:nvPr/>
        </p:nvSpPr>
        <p:spPr>
          <a:xfrm>
            <a:off x="0" y="3352800"/>
            <a:ext cx="1828800" cy="3046988"/>
          </a:xfrm>
          <a:prstGeom prst="rect">
            <a:avLst/>
          </a:prstGeom>
          <a:noFill/>
        </p:spPr>
        <p:txBody>
          <a:bodyPr wrap="square" rtlCol="0">
            <a:spAutoFit/>
          </a:bodyPr>
          <a:lstStyle/>
          <a:p>
            <a:pPr algn="ctr"/>
            <a:r>
              <a:rPr lang="en-US" sz="1600" u="sng" dirty="0">
                <a:solidFill>
                  <a:schemeClr val="bg1"/>
                </a:solidFill>
              </a:rPr>
              <a:t>Service Gaps</a:t>
            </a:r>
          </a:p>
          <a:p>
            <a:pPr algn="ctr"/>
            <a:endParaRPr lang="en-US" sz="1600" u="sng" dirty="0">
              <a:solidFill>
                <a:schemeClr val="bg1"/>
              </a:solidFill>
            </a:endParaRPr>
          </a:p>
          <a:p>
            <a:pPr algn="ctr">
              <a:buFont typeface="Arial" pitchFamily="34" charset="0"/>
              <a:buChar char="•"/>
            </a:pPr>
            <a:r>
              <a:rPr lang="en-US" sz="1600" dirty="0">
                <a:solidFill>
                  <a:schemeClr val="bg1"/>
                </a:solidFill>
              </a:rPr>
              <a:t>Transportation</a:t>
            </a:r>
          </a:p>
          <a:p>
            <a:pPr algn="ctr">
              <a:buFont typeface="Arial" pitchFamily="34" charset="0"/>
              <a:buChar char="•"/>
            </a:pPr>
            <a:r>
              <a:rPr lang="en-US" sz="1600" dirty="0">
                <a:solidFill>
                  <a:schemeClr val="bg1"/>
                </a:solidFill>
              </a:rPr>
              <a:t>Personal Care</a:t>
            </a:r>
          </a:p>
          <a:p>
            <a:pPr algn="ctr">
              <a:buFont typeface="Arial" pitchFamily="34" charset="0"/>
              <a:buChar char="•"/>
            </a:pPr>
            <a:r>
              <a:rPr lang="en-US" sz="1600" dirty="0">
                <a:solidFill>
                  <a:schemeClr val="bg1"/>
                </a:solidFill>
              </a:rPr>
              <a:t>Concierge Services</a:t>
            </a:r>
          </a:p>
          <a:p>
            <a:pPr algn="ctr">
              <a:buFont typeface="Arial" pitchFamily="34" charset="0"/>
              <a:buChar char="•"/>
            </a:pPr>
            <a:r>
              <a:rPr lang="en-US" sz="1600" dirty="0">
                <a:solidFill>
                  <a:schemeClr val="bg1"/>
                </a:solidFill>
              </a:rPr>
              <a:t>Meal Preparation</a:t>
            </a:r>
          </a:p>
          <a:p>
            <a:pPr algn="ctr">
              <a:buFont typeface="Arial" pitchFamily="34" charset="0"/>
              <a:buChar char="•"/>
            </a:pPr>
            <a:r>
              <a:rPr lang="en-US" sz="1600" dirty="0">
                <a:solidFill>
                  <a:schemeClr val="bg1"/>
                </a:solidFill>
              </a:rPr>
              <a:t>Homemaking</a:t>
            </a:r>
          </a:p>
          <a:p>
            <a:pPr algn="ctr">
              <a:buFont typeface="Arial" pitchFamily="34" charset="0"/>
              <a:buChar char="•"/>
            </a:pPr>
            <a:r>
              <a:rPr lang="en-US" sz="1600" dirty="0">
                <a:solidFill>
                  <a:schemeClr val="bg1"/>
                </a:solidFill>
              </a:rPr>
              <a:t>Long-term Care Planning</a:t>
            </a:r>
          </a:p>
          <a:p>
            <a:pPr algn="ctr">
              <a:buFont typeface="Arial" pitchFamily="34" charset="0"/>
              <a:buChar char="•"/>
            </a:pPr>
            <a:r>
              <a:rPr lang="en-US" sz="1600" dirty="0">
                <a:solidFill>
                  <a:schemeClr val="bg1"/>
                </a:solidFill>
              </a:rPr>
              <a:t>Care Management</a:t>
            </a:r>
          </a:p>
          <a:p>
            <a:pPr algn="ctr">
              <a:buFont typeface="Arial" pitchFamily="34" charset="0"/>
              <a:buChar char="•"/>
            </a:pPr>
            <a:r>
              <a:rPr lang="en-US" sz="1600" dirty="0">
                <a:solidFill>
                  <a:schemeClr val="bg1"/>
                </a:solidFill>
              </a:rPr>
              <a:t>Home Safety</a:t>
            </a:r>
          </a:p>
          <a:p>
            <a:pPr algn="ctr">
              <a:buFont typeface="Arial" pitchFamily="34" charset="0"/>
              <a:buChar char="•"/>
            </a:pPr>
            <a:r>
              <a:rPr lang="en-US" sz="1600" dirty="0">
                <a:solidFill>
                  <a:schemeClr val="bg1"/>
                </a:solidFill>
              </a:rPr>
              <a:t>Home Adaptation</a:t>
            </a:r>
          </a:p>
        </p:txBody>
      </p:sp>
      <p:sp>
        <p:nvSpPr>
          <p:cNvPr id="45" name="TextBox 44"/>
          <p:cNvSpPr txBox="1"/>
          <p:nvPr/>
        </p:nvSpPr>
        <p:spPr>
          <a:xfrm>
            <a:off x="1905000" y="3352800"/>
            <a:ext cx="1828800" cy="2554545"/>
          </a:xfrm>
          <a:prstGeom prst="rect">
            <a:avLst/>
          </a:prstGeom>
          <a:noFill/>
        </p:spPr>
        <p:txBody>
          <a:bodyPr wrap="square" rtlCol="0">
            <a:spAutoFit/>
          </a:bodyPr>
          <a:lstStyle/>
          <a:p>
            <a:pPr algn="ctr"/>
            <a:r>
              <a:rPr lang="en-US" sz="1600" u="sng" dirty="0">
                <a:solidFill>
                  <a:schemeClr val="bg1"/>
                </a:solidFill>
              </a:rPr>
              <a:t>Service Gaps</a:t>
            </a:r>
          </a:p>
          <a:p>
            <a:pPr algn="ctr">
              <a:buFont typeface="Arial" pitchFamily="34" charset="0"/>
              <a:buChar char="•"/>
            </a:pPr>
            <a:endParaRPr lang="en-US" sz="1600" u="sng" dirty="0">
              <a:solidFill>
                <a:schemeClr val="bg1"/>
              </a:solidFill>
            </a:endParaRPr>
          </a:p>
          <a:p>
            <a:pPr algn="ctr">
              <a:buFont typeface="Arial" pitchFamily="34" charset="0"/>
              <a:buChar char="•"/>
            </a:pPr>
            <a:r>
              <a:rPr lang="en-US" sz="1600" dirty="0">
                <a:solidFill>
                  <a:schemeClr val="bg1"/>
                </a:solidFill>
              </a:rPr>
              <a:t>Daytime Care</a:t>
            </a:r>
          </a:p>
          <a:p>
            <a:pPr algn="ctr">
              <a:buFont typeface="Arial" pitchFamily="34" charset="0"/>
              <a:buChar char="•"/>
            </a:pPr>
            <a:r>
              <a:rPr lang="en-US" sz="1600" dirty="0">
                <a:solidFill>
                  <a:schemeClr val="bg1"/>
                </a:solidFill>
              </a:rPr>
              <a:t>Wellness</a:t>
            </a:r>
          </a:p>
          <a:p>
            <a:pPr algn="ctr">
              <a:buFont typeface="Arial" pitchFamily="34" charset="0"/>
              <a:buChar char="•"/>
            </a:pPr>
            <a:r>
              <a:rPr lang="en-US" sz="1600" dirty="0">
                <a:solidFill>
                  <a:schemeClr val="bg1"/>
                </a:solidFill>
              </a:rPr>
              <a:t>Stress Management</a:t>
            </a:r>
          </a:p>
          <a:p>
            <a:pPr algn="ctr">
              <a:buFont typeface="Arial" pitchFamily="34" charset="0"/>
              <a:buChar char="•"/>
            </a:pPr>
            <a:r>
              <a:rPr lang="en-US" sz="1600" dirty="0">
                <a:solidFill>
                  <a:schemeClr val="bg1"/>
                </a:solidFill>
              </a:rPr>
              <a:t>Work Life Balance for blended families</a:t>
            </a:r>
          </a:p>
          <a:p>
            <a:pPr algn="ctr">
              <a:buFont typeface="Arial" pitchFamily="34" charset="0"/>
              <a:buChar char="•"/>
            </a:pPr>
            <a:r>
              <a:rPr lang="en-US" sz="1600" dirty="0">
                <a:solidFill>
                  <a:schemeClr val="bg1"/>
                </a:solidFill>
              </a:rPr>
              <a:t>Multi-generational Family Needs</a:t>
            </a:r>
          </a:p>
        </p:txBody>
      </p:sp>
      <p:sp>
        <p:nvSpPr>
          <p:cNvPr id="46" name="TextBox 45"/>
          <p:cNvSpPr txBox="1"/>
          <p:nvPr/>
        </p:nvSpPr>
        <p:spPr>
          <a:xfrm>
            <a:off x="3810000" y="3352800"/>
            <a:ext cx="1828800" cy="2062103"/>
          </a:xfrm>
          <a:prstGeom prst="rect">
            <a:avLst/>
          </a:prstGeom>
          <a:noFill/>
        </p:spPr>
        <p:txBody>
          <a:bodyPr wrap="square" rtlCol="0">
            <a:spAutoFit/>
          </a:bodyPr>
          <a:lstStyle/>
          <a:p>
            <a:pPr algn="ctr"/>
            <a:r>
              <a:rPr lang="en-US" sz="1600" u="sng" dirty="0">
                <a:solidFill>
                  <a:schemeClr val="bg1"/>
                </a:solidFill>
              </a:rPr>
              <a:t>Service Gaps</a:t>
            </a:r>
          </a:p>
          <a:p>
            <a:pPr algn="ctr"/>
            <a:endParaRPr lang="en-US" sz="1600" u="sng" dirty="0">
              <a:solidFill>
                <a:schemeClr val="bg1"/>
              </a:solidFill>
            </a:endParaRPr>
          </a:p>
          <a:p>
            <a:pPr algn="ctr">
              <a:buFont typeface="Arial" pitchFamily="34" charset="0"/>
              <a:buChar char="•"/>
            </a:pPr>
            <a:r>
              <a:rPr lang="en-US" sz="1600" dirty="0">
                <a:solidFill>
                  <a:schemeClr val="bg1"/>
                </a:solidFill>
              </a:rPr>
              <a:t>Care navigation</a:t>
            </a:r>
          </a:p>
          <a:p>
            <a:pPr algn="ctr">
              <a:buFont typeface="Arial" pitchFamily="34" charset="0"/>
              <a:buChar char="•"/>
            </a:pPr>
            <a:endParaRPr lang="en-US" sz="1600" dirty="0">
              <a:solidFill>
                <a:schemeClr val="bg1"/>
              </a:solidFill>
            </a:endParaRPr>
          </a:p>
          <a:p>
            <a:pPr algn="ctr">
              <a:buFont typeface="Arial" pitchFamily="34" charset="0"/>
              <a:buChar char="•"/>
            </a:pPr>
            <a:r>
              <a:rPr lang="en-US" sz="1600" dirty="0">
                <a:solidFill>
                  <a:schemeClr val="bg1"/>
                </a:solidFill>
              </a:rPr>
              <a:t>Aging in Place Support Services</a:t>
            </a:r>
          </a:p>
          <a:p>
            <a:pPr algn="ctr">
              <a:buFont typeface="Arial" pitchFamily="34" charset="0"/>
              <a:buChar char="•"/>
            </a:pPr>
            <a:endParaRPr lang="en-US" sz="1600" dirty="0">
              <a:solidFill>
                <a:schemeClr val="bg1"/>
              </a:solidFill>
            </a:endParaRPr>
          </a:p>
          <a:p>
            <a:pPr algn="ctr">
              <a:buFont typeface="Arial" pitchFamily="34" charset="0"/>
              <a:buChar char="•"/>
            </a:pPr>
            <a:r>
              <a:rPr lang="en-US" sz="1600" dirty="0">
                <a:solidFill>
                  <a:schemeClr val="bg1"/>
                </a:solidFill>
              </a:rPr>
              <a:t>Care Management</a:t>
            </a:r>
          </a:p>
        </p:txBody>
      </p:sp>
      <p:sp>
        <p:nvSpPr>
          <p:cNvPr id="47" name="TextBox 46"/>
          <p:cNvSpPr txBox="1"/>
          <p:nvPr/>
        </p:nvSpPr>
        <p:spPr>
          <a:xfrm>
            <a:off x="5638800" y="3352800"/>
            <a:ext cx="1828800" cy="2554545"/>
          </a:xfrm>
          <a:prstGeom prst="rect">
            <a:avLst/>
          </a:prstGeom>
          <a:noFill/>
        </p:spPr>
        <p:txBody>
          <a:bodyPr wrap="square" rtlCol="0">
            <a:spAutoFit/>
          </a:bodyPr>
          <a:lstStyle/>
          <a:p>
            <a:pPr algn="ctr"/>
            <a:r>
              <a:rPr lang="en-US" sz="1600" u="sng" dirty="0">
                <a:solidFill>
                  <a:schemeClr val="bg1"/>
                </a:solidFill>
              </a:rPr>
              <a:t>Service Gaps</a:t>
            </a:r>
          </a:p>
          <a:p>
            <a:pPr algn="ctr"/>
            <a:endParaRPr lang="en-US" sz="1600" u="sng" dirty="0">
              <a:solidFill>
                <a:schemeClr val="bg1"/>
              </a:solidFill>
            </a:endParaRPr>
          </a:p>
          <a:p>
            <a:pPr algn="ctr">
              <a:buFont typeface="Arial" pitchFamily="34" charset="0"/>
              <a:buChar char="•"/>
            </a:pPr>
            <a:r>
              <a:rPr lang="en-US" sz="1600" dirty="0">
                <a:solidFill>
                  <a:schemeClr val="bg1"/>
                </a:solidFill>
              </a:rPr>
              <a:t>Resident Advocacy</a:t>
            </a:r>
          </a:p>
          <a:p>
            <a:pPr algn="ctr">
              <a:buFont typeface="Arial" pitchFamily="34" charset="0"/>
              <a:buChar char="•"/>
            </a:pPr>
            <a:endParaRPr lang="en-US" sz="1600" dirty="0">
              <a:solidFill>
                <a:schemeClr val="bg1"/>
              </a:solidFill>
            </a:endParaRPr>
          </a:p>
          <a:p>
            <a:pPr algn="ctr">
              <a:buFont typeface="Arial" pitchFamily="34" charset="0"/>
              <a:buChar char="•"/>
            </a:pPr>
            <a:r>
              <a:rPr lang="en-US" sz="1600" dirty="0">
                <a:solidFill>
                  <a:schemeClr val="bg1"/>
                </a:solidFill>
              </a:rPr>
              <a:t>Case Management</a:t>
            </a:r>
          </a:p>
          <a:p>
            <a:pPr algn="ctr">
              <a:buFont typeface="Arial" pitchFamily="34" charset="0"/>
              <a:buChar char="•"/>
            </a:pPr>
            <a:endParaRPr lang="en-US" sz="1600" dirty="0">
              <a:solidFill>
                <a:schemeClr val="bg1"/>
              </a:solidFill>
            </a:endParaRPr>
          </a:p>
          <a:p>
            <a:pPr algn="ctr">
              <a:buFont typeface="Arial" pitchFamily="34" charset="0"/>
              <a:buChar char="•"/>
            </a:pPr>
            <a:r>
              <a:rPr lang="en-US" sz="1600" dirty="0">
                <a:solidFill>
                  <a:schemeClr val="bg1"/>
                </a:solidFill>
              </a:rPr>
              <a:t>Transition Care</a:t>
            </a:r>
          </a:p>
          <a:p>
            <a:pPr algn="ctr">
              <a:buFont typeface="Arial" pitchFamily="34" charset="0"/>
              <a:buChar char="•"/>
            </a:pPr>
            <a:endParaRPr lang="en-US" sz="1600" dirty="0">
              <a:solidFill>
                <a:schemeClr val="bg1"/>
              </a:solidFill>
            </a:endParaRPr>
          </a:p>
          <a:p>
            <a:pPr algn="ctr">
              <a:buFont typeface="Arial" pitchFamily="34" charset="0"/>
              <a:buChar char="•"/>
            </a:pPr>
            <a:r>
              <a:rPr lang="en-US" sz="1600" dirty="0">
                <a:solidFill>
                  <a:schemeClr val="bg1"/>
                </a:solidFill>
              </a:rPr>
              <a:t>Relocation Services</a:t>
            </a:r>
          </a:p>
        </p:txBody>
      </p:sp>
      <p:sp>
        <p:nvSpPr>
          <p:cNvPr id="48" name="TextBox 47"/>
          <p:cNvSpPr txBox="1"/>
          <p:nvPr/>
        </p:nvSpPr>
        <p:spPr>
          <a:xfrm>
            <a:off x="7467600" y="3352800"/>
            <a:ext cx="1676400" cy="1077218"/>
          </a:xfrm>
          <a:prstGeom prst="rect">
            <a:avLst/>
          </a:prstGeom>
          <a:noFill/>
        </p:spPr>
        <p:txBody>
          <a:bodyPr wrap="square" rtlCol="0">
            <a:spAutoFit/>
          </a:bodyPr>
          <a:lstStyle/>
          <a:p>
            <a:pPr algn="ctr"/>
            <a:r>
              <a:rPr lang="en-US" sz="1600" u="sng" dirty="0">
                <a:solidFill>
                  <a:schemeClr val="bg1"/>
                </a:solidFill>
              </a:rPr>
              <a:t>Service Gaps</a:t>
            </a:r>
          </a:p>
          <a:p>
            <a:pPr algn="ctr"/>
            <a:endParaRPr lang="en-US" sz="1600" u="sng" dirty="0">
              <a:solidFill>
                <a:schemeClr val="bg1"/>
              </a:solidFill>
            </a:endParaRPr>
          </a:p>
          <a:p>
            <a:pPr algn="ctr">
              <a:buFont typeface="Arial" pitchFamily="34" charset="0"/>
              <a:buChar char="•"/>
            </a:pPr>
            <a:r>
              <a:rPr lang="en-US" sz="1600" dirty="0">
                <a:solidFill>
                  <a:schemeClr val="bg1"/>
                </a:solidFill>
              </a:rPr>
              <a:t>Provider Contracts</a:t>
            </a:r>
          </a:p>
        </p:txBody>
      </p:sp>
      <p:sp>
        <p:nvSpPr>
          <p:cNvPr id="49" name="Rectangle 48"/>
          <p:cNvSpPr/>
          <p:nvPr/>
        </p:nvSpPr>
        <p:spPr>
          <a:xfrm>
            <a:off x="0" y="0"/>
            <a:ext cx="9144000" cy="2123658"/>
          </a:xfrm>
          <a:prstGeom prst="rect">
            <a:avLst/>
          </a:prstGeom>
          <a:noFill/>
        </p:spPr>
        <p:txBody>
          <a:bodyPr wrap="square" lIns="91440" tIns="45720" rIns="91440" bIns="45720">
            <a:spAutoFit/>
          </a:bodyPr>
          <a:lstStyle/>
          <a:p>
            <a:pPr algn="ctr"/>
            <a:r>
              <a:rPr lang="en-US" sz="66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5 Ways Elder Care Services Are </a:t>
            </a:r>
            <a:r>
              <a:rPr lang="en-US" sz="66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Provided  </a:t>
            </a:r>
            <a:endParaRPr lang="en-US" sz="66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Opportunities for Nurses</a:t>
            </a:r>
            <a:endParaRPr lang="en-US" sz="6000" dirty="0"/>
          </a:p>
        </p:txBody>
      </p:sp>
      <p:sp>
        <p:nvSpPr>
          <p:cNvPr id="3" name="Content Placeholder 2"/>
          <p:cNvSpPr>
            <a:spLocks noGrp="1"/>
          </p:cNvSpPr>
          <p:nvPr>
            <p:ph idx="1"/>
          </p:nvPr>
        </p:nvSpPr>
        <p:spPr>
          <a:xfrm>
            <a:off x="533400" y="1981200"/>
            <a:ext cx="8229600" cy="4525963"/>
          </a:xfrm>
        </p:spPr>
        <p:style>
          <a:lnRef idx="2">
            <a:schemeClr val="accent3">
              <a:shade val="50000"/>
            </a:schemeClr>
          </a:lnRef>
          <a:fillRef idx="1">
            <a:schemeClr val="accent3"/>
          </a:fillRef>
          <a:effectRef idx="0">
            <a:schemeClr val="accent3"/>
          </a:effectRef>
          <a:fontRef idx="minor">
            <a:schemeClr val="lt1"/>
          </a:fontRef>
        </p:style>
        <p:txBody>
          <a:bodyPr>
            <a:normAutofit lnSpcReduction="10000"/>
          </a:bodyPr>
          <a:lstStyle/>
          <a:p>
            <a:pPr algn="ctr">
              <a:buNone/>
            </a:pPr>
            <a:endParaRPr lang="en-US" b="1" i="1" u="sng" dirty="0">
              <a:solidFill>
                <a:schemeClr val="bg1"/>
              </a:solidFill>
            </a:endParaRPr>
          </a:p>
          <a:p>
            <a:pPr algn="ctr"/>
            <a:r>
              <a:rPr lang="en-US" dirty="0">
                <a:solidFill>
                  <a:schemeClr val="bg1"/>
                </a:solidFill>
              </a:rPr>
              <a:t>State Licensed Home Health Agencies</a:t>
            </a:r>
          </a:p>
          <a:p>
            <a:pPr algn="ctr"/>
            <a:r>
              <a:rPr lang="en-US" dirty="0">
                <a:solidFill>
                  <a:schemeClr val="bg1"/>
                </a:solidFill>
              </a:rPr>
              <a:t>Private Pay (non-medical)</a:t>
            </a:r>
          </a:p>
          <a:p>
            <a:pPr algn="ctr"/>
            <a:r>
              <a:rPr lang="en-US" dirty="0">
                <a:solidFill>
                  <a:schemeClr val="bg1"/>
                </a:solidFill>
              </a:rPr>
              <a:t>Employee Assistance Programs</a:t>
            </a:r>
          </a:p>
          <a:p>
            <a:pPr algn="ctr"/>
            <a:r>
              <a:rPr lang="en-US" dirty="0">
                <a:solidFill>
                  <a:schemeClr val="bg1"/>
                </a:solidFill>
              </a:rPr>
              <a:t>Back-up Care</a:t>
            </a:r>
          </a:p>
          <a:p>
            <a:pPr algn="ctr"/>
            <a:r>
              <a:rPr lang="en-US" dirty="0">
                <a:solidFill>
                  <a:schemeClr val="bg1"/>
                </a:solidFill>
              </a:rPr>
              <a:t>Medicaid Waiver Services</a:t>
            </a:r>
          </a:p>
          <a:p>
            <a:pPr algn="ctr"/>
            <a:r>
              <a:rPr lang="en-US" dirty="0">
                <a:solidFill>
                  <a:schemeClr val="bg1"/>
                </a:solidFill>
              </a:rPr>
              <a:t>Area of Aging Family Caregiver Program</a:t>
            </a:r>
          </a:p>
          <a:p>
            <a:pPr algn="ctr"/>
            <a:r>
              <a:rPr lang="en-US" dirty="0">
                <a:solidFill>
                  <a:schemeClr val="bg1"/>
                </a:solidFill>
              </a:rPr>
              <a:t>VA Contracts</a:t>
            </a:r>
          </a:p>
        </p:txBody>
      </p:sp>
    </p:spTree>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657600" y="685800"/>
            <a:ext cx="5486400" cy="5324535"/>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buFont typeface="Arial" pitchFamily="34" charset="0"/>
              <a:buChar char="•"/>
            </a:pPr>
            <a:r>
              <a:rPr lang="en-US" sz="2000" dirty="0"/>
              <a:t> Critical success factors are a number of key variables or conditions that have a tremendous impact on how successfully and effectively an organization meets its mission.</a:t>
            </a:r>
          </a:p>
          <a:p>
            <a:pPr>
              <a:buFont typeface="Arial" pitchFamily="34" charset="0"/>
              <a:buChar char="•"/>
            </a:pPr>
            <a:endParaRPr lang="en-US" sz="2000" b="1" cap="none" spc="0" dirty="0">
              <a:ln/>
              <a:solidFill>
                <a:schemeClr val="accent3"/>
              </a:solidFill>
              <a:effectLst/>
            </a:endParaRPr>
          </a:p>
          <a:p>
            <a:pPr>
              <a:buFont typeface="Arial" pitchFamily="34" charset="0"/>
              <a:buChar char="•"/>
            </a:pPr>
            <a:r>
              <a:rPr lang="en-US" sz="2000" dirty="0"/>
              <a:t>Businesses must perform the activities associated with these critical success factors at the highest possible level in order to achieve their mission and business objectives and to achieve and maintain a competitive market edge in the communities they serve. </a:t>
            </a:r>
            <a:endParaRPr lang="en-US" sz="2000" b="1" cap="none" spc="0" dirty="0">
              <a:ln/>
              <a:solidFill>
                <a:schemeClr val="accent3"/>
              </a:solidFill>
              <a:effectLst/>
            </a:endParaRPr>
          </a:p>
          <a:p>
            <a:pPr>
              <a:buFont typeface="Arial" pitchFamily="34" charset="0"/>
              <a:buChar char="•"/>
            </a:pPr>
            <a:endParaRPr lang="en-US" sz="2000" b="1" dirty="0">
              <a:ln/>
              <a:solidFill>
                <a:schemeClr val="accent3"/>
              </a:solidFill>
            </a:endParaRPr>
          </a:p>
          <a:p>
            <a:pPr>
              <a:buFont typeface="Arial" pitchFamily="34" charset="0"/>
              <a:buChar char="•"/>
            </a:pPr>
            <a:r>
              <a:rPr lang="en-US" sz="2000" dirty="0"/>
              <a:t>The nursing process (a scientific method used by nurses to carry out their daily duties) has primed nurses for entrepreneurship.</a:t>
            </a:r>
            <a:endParaRPr lang="en-US" sz="2000" b="1" cap="none" spc="0" dirty="0">
              <a:ln/>
              <a:solidFill>
                <a:schemeClr val="accent3"/>
              </a:solidFill>
              <a:effectLst/>
            </a:endParaRPr>
          </a:p>
          <a:p>
            <a:pPr>
              <a:buFont typeface="Arial" pitchFamily="34" charset="0"/>
              <a:buChar char="•"/>
            </a:pPr>
            <a:endParaRPr lang="en-US" sz="2000" b="1" cap="none" spc="0" dirty="0">
              <a:ln/>
              <a:solidFill>
                <a:schemeClr val="accent3"/>
              </a:solidFill>
              <a:effectLst/>
            </a:endParaRPr>
          </a:p>
          <a:p>
            <a:pPr>
              <a:buFont typeface="Arial" pitchFamily="34" charset="0"/>
              <a:buChar char="•"/>
            </a:pPr>
            <a:endParaRPr lang="en-US" sz="2000" b="1" cap="none" spc="0" dirty="0">
              <a:ln/>
              <a:solidFill>
                <a:schemeClr val="accent3"/>
              </a:solidFill>
              <a:effectLst/>
            </a:endParaRPr>
          </a:p>
        </p:txBody>
      </p:sp>
      <p:pic>
        <p:nvPicPr>
          <p:cNvPr id="2052" name="Picture 4" descr="http://thumbs.dreamstime.com/z/critical-success-factor-roadsign-illustrated-road-sign-management-buzzwords-35186119.jpg"/>
          <p:cNvPicPr>
            <a:picLocks noChangeAspect="1" noChangeArrowheads="1"/>
          </p:cNvPicPr>
          <p:nvPr/>
        </p:nvPicPr>
        <p:blipFill>
          <a:blip r:embed="rId3" cstate="print"/>
          <a:srcRect/>
          <a:stretch>
            <a:fillRect/>
          </a:stretch>
        </p:blipFill>
        <p:spPr bwMode="auto">
          <a:xfrm>
            <a:off x="0" y="0"/>
            <a:ext cx="3657600" cy="6858000"/>
          </a:xfrm>
          <a:prstGeom prst="rect">
            <a:avLst/>
          </a:prstGeom>
          <a:noFill/>
        </p:spPr>
      </p:pic>
      <p:sp>
        <p:nvSpPr>
          <p:cNvPr id="8" name="Rectangle 7"/>
          <p:cNvSpPr/>
          <p:nvPr/>
        </p:nvSpPr>
        <p:spPr>
          <a:xfrm>
            <a:off x="0" y="5715000"/>
            <a:ext cx="9144000" cy="1143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3400" y="228600"/>
            <a:ext cx="8229600" cy="1143000"/>
          </a:xfrm>
        </p:spPr>
        <p:txBody>
          <a:bodyPr>
            <a:normAutofit fontScale="90000"/>
          </a:bodyPr>
          <a:lstStyle/>
          <a:p>
            <a:r>
              <a:rPr lang="en-US" sz="60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Critical Success Factors &amp; The Nursing Process</a:t>
            </a:r>
          </a:p>
        </p:txBody>
      </p:sp>
      <p:sp>
        <p:nvSpPr>
          <p:cNvPr id="5" name="Rectangle 4"/>
          <p:cNvSpPr/>
          <p:nvPr/>
        </p:nvSpPr>
        <p:spPr>
          <a:xfrm>
            <a:off x="304800" y="1447800"/>
            <a:ext cx="8839200" cy="1569660"/>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b="1" cap="none" spc="0" dirty="0">
                <a:ln/>
                <a:solidFill>
                  <a:schemeClr val="accent3"/>
                </a:solidFill>
                <a:effectLst/>
              </a:rPr>
              <a:t>	</a:t>
            </a:r>
          </a:p>
          <a:p>
            <a:pPr algn="ctr"/>
            <a:r>
              <a:rPr lang="en-US" sz="2000" b="1" i="1" dirty="0">
                <a:ln/>
                <a:solidFill>
                  <a:srgbClr val="002060"/>
                </a:solidFill>
              </a:rPr>
              <a:t>Critical  success factors for business management are closely identical to the nursing process that nurses use everyday.  During our round table discussion we will match your core skills and strengths to the available business opportunities.</a:t>
            </a:r>
          </a:p>
          <a:p>
            <a:pPr algn="ctr"/>
            <a:r>
              <a:rPr lang="en-US" b="1" cap="none" spc="0" dirty="0">
                <a:ln/>
                <a:solidFill>
                  <a:schemeClr val="accent3"/>
                </a:solidFill>
                <a:effectLst/>
              </a:rPr>
              <a:t> </a:t>
            </a:r>
          </a:p>
        </p:txBody>
      </p:sp>
      <p:sp>
        <p:nvSpPr>
          <p:cNvPr id="4" name="Rounded Rectangle 3"/>
          <p:cNvSpPr/>
          <p:nvPr/>
        </p:nvSpPr>
        <p:spPr>
          <a:xfrm>
            <a:off x="609600" y="3048000"/>
            <a:ext cx="3886200" cy="3581400"/>
          </a:xfrm>
          <a:prstGeom prst="roundRect">
            <a:avLst/>
          </a:prstGeom>
          <a:ln>
            <a:solidFill>
              <a:schemeClr val="accent2"/>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dirty="0">
              <a:solidFill>
                <a:schemeClr val="tx1"/>
              </a:solidFill>
            </a:endParaRPr>
          </a:p>
        </p:txBody>
      </p:sp>
      <p:sp>
        <p:nvSpPr>
          <p:cNvPr id="6" name="Rounded Rectangle 5"/>
          <p:cNvSpPr/>
          <p:nvPr/>
        </p:nvSpPr>
        <p:spPr>
          <a:xfrm>
            <a:off x="4876800" y="3048000"/>
            <a:ext cx="3886200" cy="35814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7" name="TextBox 6"/>
          <p:cNvSpPr txBox="1"/>
          <p:nvPr/>
        </p:nvSpPr>
        <p:spPr>
          <a:xfrm>
            <a:off x="1066800" y="3276600"/>
            <a:ext cx="3200400" cy="3277820"/>
          </a:xfrm>
          <a:prstGeom prst="rect">
            <a:avLst/>
          </a:prstGeom>
          <a:noFill/>
        </p:spPr>
        <p:txBody>
          <a:bodyPr wrap="square" rtlCol="0">
            <a:spAutoFit/>
          </a:bodyPr>
          <a:lstStyle/>
          <a:p>
            <a:pPr algn="ctr"/>
            <a:r>
              <a:rPr lang="en-US" i="1" u="sng" dirty="0"/>
              <a:t>Business Management</a:t>
            </a:r>
          </a:p>
          <a:p>
            <a:pPr algn="ctr">
              <a:lnSpc>
                <a:spcPct val="150000"/>
              </a:lnSpc>
              <a:buFont typeface="Arial" pitchFamily="34" charset="0"/>
              <a:buChar char="•"/>
            </a:pPr>
            <a:r>
              <a:rPr lang="en-US" dirty="0"/>
              <a:t>Planning</a:t>
            </a:r>
          </a:p>
          <a:p>
            <a:pPr algn="ctr">
              <a:lnSpc>
                <a:spcPct val="150000"/>
              </a:lnSpc>
              <a:buFont typeface="Arial" pitchFamily="34" charset="0"/>
              <a:buChar char="•"/>
            </a:pPr>
            <a:r>
              <a:rPr lang="en-US" dirty="0"/>
              <a:t>Organizing</a:t>
            </a:r>
          </a:p>
          <a:p>
            <a:pPr algn="ctr">
              <a:lnSpc>
                <a:spcPct val="150000"/>
              </a:lnSpc>
              <a:buFont typeface="Arial" pitchFamily="34" charset="0"/>
              <a:buChar char="•"/>
            </a:pPr>
            <a:r>
              <a:rPr lang="en-US" dirty="0"/>
              <a:t>Staffing</a:t>
            </a:r>
          </a:p>
          <a:p>
            <a:pPr algn="ctr">
              <a:lnSpc>
                <a:spcPct val="150000"/>
              </a:lnSpc>
              <a:buFont typeface="Arial" pitchFamily="34" charset="0"/>
              <a:buChar char="•"/>
            </a:pPr>
            <a:r>
              <a:rPr lang="en-US" dirty="0"/>
              <a:t>Delegating</a:t>
            </a:r>
          </a:p>
          <a:p>
            <a:pPr algn="ctr">
              <a:lnSpc>
                <a:spcPct val="150000"/>
              </a:lnSpc>
              <a:buFont typeface="Arial" pitchFamily="34" charset="0"/>
              <a:buChar char="•"/>
            </a:pPr>
            <a:r>
              <a:rPr lang="en-US" dirty="0"/>
              <a:t>Supervising</a:t>
            </a:r>
          </a:p>
          <a:p>
            <a:pPr algn="ctr">
              <a:lnSpc>
                <a:spcPct val="150000"/>
              </a:lnSpc>
              <a:buFont typeface="Arial" pitchFamily="34" charset="0"/>
              <a:buChar char="•"/>
            </a:pPr>
            <a:r>
              <a:rPr lang="en-US" dirty="0"/>
              <a:t>Measuring</a:t>
            </a:r>
          </a:p>
          <a:p>
            <a:pPr algn="ctr">
              <a:lnSpc>
                <a:spcPct val="150000"/>
              </a:lnSpc>
              <a:buFont typeface="Arial" pitchFamily="34" charset="0"/>
              <a:buChar char="•"/>
            </a:pPr>
            <a:r>
              <a:rPr lang="en-US" dirty="0"/>
              <a:t>Reporting</a:t>
            </a:r>
          </a:p>
        </p:txBody>
      </p:sp>
      <p:sp>
        <p:nvSpPr>
          <p:cNvPr id="8" name="TextBox 7"/>
          <p:cNvSpPr txBox="1"/>
          <p:nvPr/>
        </p:nvSpPr>
        <p:spPr>
          <a:xfrm>
            <a:off x="5486400" y="3200400"/>
            <a:ext cx="3048000" cy="3139321"/>
          </a:xfrm>
          <a:prstGeom prst="rect">
            <a:avLst/>
          </a:prstGeom>
          <a:noFill/>
        </p:spPr>
        <p:txBody>
          <a:bodyPr wrap="square" rtlCol="0">
            <a:spAutoFit/>
          </a:bodyPr>
          <a:lstStyle/>
          <a:p>
            <a:pPr algn="ctr"/>
            <a:r>
              <a:rPr lang="en-US" i="1" u="sng" dirty="0">
                <a:solidFill>
                  <a:schemeClr val="bg1"/>
                </a:solidFill>
              </a:rPr>
              <a:t>The Nursing Process</a:t>
            </a:r>
          </a:p>
          <a:p>
            <a:pPr algn="ctr">
              <a:buFont typeface="Arial" pitchFamily="34" charset="0"/>
              <a:buChar char="•"/>
            </a:pPr>
            <a:endParaRPr lang="en-US" i="1" u="sng" dirty="0">
              <a:solidFill>
                <a:schemeClr val="bg1"/>
              </a:solidFill>
            </a:endParaRPr>
          </a:p>
          <a:p>
            <a:pPr algn="ctr">
              <a:buFont typeface="Arial" pitchFamily="34" charset="0"/>
              <a:buChar char="•"/>
            </a:pPr>
            <a:r>
              <a:rPr lang="en-US" dirty="0">
                <a:solidFill>
                  <a:schemeClr val="bg1"/>
                </a:solidFill>
              </a:rPr>
              <a:t>Assessment</a:t>
            </a:r>
          </a:p>
          <a:p>
            <a:pPr algn="ctr">
              <a:buFont typeface="Arial" pitchFamily="34" charset="0"/>
              <a:buChar char="•"/>
            </a:pPr>
            <a:endParaRPr lang="en-US" dirty="0">
              <a:solidFill>
                <a:schemeClr val="bg1"/>
              </a:solidFill>
            </a:endParaRPr>
          </a:p>
          <a:p>
            <a:pPr algn="ctr">
              <a:buFont typeface="Arial" pitchFamily="34" charset="0"/>
              <a:buChar char="•"/>
            </a:pPr>
            <a:r>
              <a:rPr lang="en-US" dirty="0">
                <a:solidFill>
                  <a:schemeClr val="bg1"/>
                </a:solidFill>
              </a:rPr>
              <a:t>Diagnosing</a:t>
            </a:r>
          </a:p>
          <a:p>
            <a:pPr algn="ctr">
              <a:buFont typeface="Arial" pitchFamily="34" charset="0"/>
              <a:buChar char="•"/>
            </a:pPr>
            <a:endParaRPr lang="en-US" dirty="0">
              <a:solidFill>
                <a:schemeClr val="bg1"/>
              </a:solidFill>
            </a:endParaRPr>
          </a:p>
          <a:p>
            <a:pPr algn="ctr">
              <a:buFont typeface="Arial" pitchFamily="34" charset="0"/>
              <a:buChar char="•"/>
            </a:pPr>
            <a:r>
              <a:rPr lang="en-US" dirty="0">
                <a:solidFill>
                  <a:schemeClr val="bg1"/>
                </a:solidFill>
              </a:rPr>
              <a:t>Planning</a:t>
            </a:r>
          </a:p>
          <a:p>
            <a:pPr algn="ctr">
              <a:buFont typeface="Arial" pitchFamily="34" charset="0"/>
              <a:buChar char="•"/>
            </a:pPr>
            <a:endParaRPr lang="en-US" dirty="0">
              <a:solidFill>
                <a:schemeClr val="bg1"/>
              </a:solidFill>
            </a:endParaRPr>
          </a:p>
          <a:p>
            <a:pPr algn="ctr">
              <a:buFont typeface="Arial" pitchFamily="34" charset="0"/>
              <a:buChar char="•"/>
            </a:pPr>
            <a:r>
              <a:rPr lang="en-US" dirty="0">
                <a:solidFill>
                  <a:schemeClr val="bg1"/>
                </a:solidFill>
              </a:rPr>
              <a:t>Implementation</a:t>
            </a:r>
          </a:p>
          <a:p>
            <a:pPr algn="ctr">
              <a:buFont typeface="Arial" pitchFamily="34" charset="0"/>
              <a:buChar char="•"/>
            </a:pPr>
            <a:endParaRPr lang="en-US" dirty="0">
              <a:solidFill>
                <a:schemeClr val="bg1"/>
              </a:solidFill>
            </a:endParaRPr>
          </a:p>
          <a:p>
            <a:pPr algn="ctr">
              <a:buFont typeface="Arial" pitchFamily="34" charset="0"/>
              <a:buChar char="•"/>
            </a:pPr>
            <a:r>
              <a:rPr lang="en-US" dirty="0">
                <a:solidFill>
                  <a:schemeClr val="bg1"/>
                </a:solidFill>
              </a:rPr>
              <a:t>Evaluation</a:t>
            </a:r>
          </a:p>
        </p:txBody>
      </p:sp>
      <p:cxnSp>
        <p:nvCxnSpPr>
          <p:cNvPr id="10" name="Straight Arrow Connector 9"/>
          <p:cNvCxnSpPr/>
          <p:nvPr/>
        </p:nvCxnSpPr>
        <p:spPr>
          <a:xfrm>
            <a:off x="3124200" y="3886200"/>
            <a:ext cx="3352800" cy="1143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200400" y="4267200"/>
            <a:ext cx="33528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3124200" y="4648200"/>
            <a:ext cx="31242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3200400" y="5105400"/>
            <a:ext cx="30480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3200400" y="3962400"/>
            <a:ext cx="3200400" cy="1981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3200400" y="4495800"/>
            <a:ext cx="3200400" cy="1371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3276600" y="5943600"/>
            <a:ext cx="31242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3200400" y="6096000"/>
            <a:ext cx="31242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465513" cy="1371600"/>
          </a:xfrm>
        </p:spPr>
        <p:txBody>
          <a:bodyPr>
            <a:noAutofit/>
          </a:bodyPr>
          <a:lstStyle/>
          <a:p>
            <a:r>
              <a:rPr lang="en-US" sz="4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Part-time Opportunities</a:t>
            </a:r>
            <a:endParaRPr lang="en-US" sz="4400" dirty="0"/>
          </a:p>
        </p:txBody>
      </p:sp>
      <p:sp>
        <p:nvSpPr>
          <p:cNvPr id="6" name="Content Placeholder 5"/>
          <p:cNvSpPr>
            <a:spLocks noGrp="1"/>
          </p:cNvSpPr>
          <p:nvPr>
            <p:ph idx="1"/>
          </p:nvPr>
        </p:nvSpPr>
        <p:spPr>
          <a:xfrm>
            <a:off x="3733800" y="2133600"/>
            <a:ext cx="5111750" cy="4487382"/>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en-US" sz="2800" b="1" dirty="0">
                <a:ln/>
                <a:solidFill>
                  <a:schemeClr val="accent3"/>
                </a:solidFill>
              </a:rPr>
              <a:t>Companionship &amp; Home Making </a:t>
            </a:r>
          </a:p>
          <a:p>
            <a:r>
              <a:rPr lang="en-US" sz="2800" b="1" dirty="0">
                <a:ln/>
                <a:solidFill>
                  <a:schemeClr val="accent3"/>
                </a:solidFill>
              </a:rPr>
              <a:t>Concierge Services</a:t>
            </a:r>
          </a:p>
          <a:p>
            <a:r>
              <a:rPr lang="en-US" sz="2800" b="1" dirty="0">
                <a:ln/>
                <a:solidFill>
                  <a:schemeClr val="accent3"/>
                </a:solidFill>
              </a:rPr>
              <a:t>Care Management/Care coordination/Care Navigation</a:t>
            </a:r>
          </a:p>
          <a:p>
            <a:r>
              <a:rPr lang="en-US" sz="2800" b="1" dirty="0">
                <a:ln/>
                <a:solidFill>
                  <a:schemeClr val="accent3"/>
                </a:solidFill>
              </a:rPr>
              <a:t>Bridge or card or art club</a:t>
            </a:r>
          </a:p>
          <a:p>
            <a:r>
              <a:rPr lang="en-US" sz="2800" b="1" dirty="0">
                <a:ln/>
                <a:solidFill>
                  <a:schemeClr val="accent3"/>
                </a:solidFill>
              </a:rPr>
              <a:t>Virtual Retirement Community</a:t>
            </a:r>
          </a:p>
          <a:p>
            <a:r>
              <a:rPr lang="en-US" sz="2800" b="1" dirty="0">
                <a:ln/>
                <a:solidFill>
                  <a:schemeClr val="accent3"/>
                </a:solidFill>
              </a:rPr>
              <a:t>ERS Services</a:t>
            </a:r>
          </a:p>
          <a:p>
            <a:r>
              <a:rPr lang="en-US" sz="2800" b="1" cap="none" spc="0" dirty="0">
                <a:ln/>
                <a:solidFill>
                  <a:schemeClr val="accent3"/>
                </a:solidFill>
                <a:effectLst/>
              </a:rPr>
              <a:t>Non-Medical in Home Care</a:t>
            </a:r>
          </a:p>
        </p:txBody>
      </p:sp>
      <p:sp>
        <p:nvSpPr>
          <p:cNvPr id="7" name="Text Placeholder 6"/>
          <p:cNvSpPr>
            <a:spLocks noGrp="1"/>
          </p:cNvSpPr>
          <p:nvPr>
            <p:ph type="body" sz="half" idx="2"/>
          </p:nvPr>
        </p:nvSpPr>
        <p:spPr>
          <a:xfrm>
            <a:off x="457200" y="1447800"/>
            <a:ext cx="3008313" cy="4691063"/>
          </a:xfrm>
        </p:spPr>
        <p:txBody>
          <a:bodyPr/>
          <a:lstStyle/>
          <a:p>
            <a:r>
              <a:rPr lang="en-US" dirty="0"/>
              <a:t> </a:t>
            </a:r>
          </a:p>
        </p:txBody>
      </p:sp>
      <p:sp>
        <p:nvSpPr>
          <p:cNvPr id="8" name="TextBox 7"/>
          <p:cNvSpPr txBox="1"/>
          <p:nvPr/>
        </p:nvSpPr>
        <p:spPr>
          <a:xfrm>
            <a:off x="3581400" y="609600"/>
            <a:ext cx="5410200" cy="1384995"/>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rPr>
              <a:t>Simple, fun, creative part time opportunities you can start with less than $1,000 investment</a:t>
            </a:r>
          </a:p>
        </p:txBody>
      </p:sp>
      <p:pic>
        <p:nvPicPr>
          <p:cNvPr id="4100" name="Picture 4" descr="http://4.bp.blogspot.com/-SJwCpzuO0CI/T3n5YjlBSNI/AAAAAAAAARw/QzRslNIqwBQ/s1600/clean.jpg"/>
          <p:cNvPicPr>
            <a:picLocks noChangeAspect="1" noChangeArrowheads="1"/>
          </p:cNvPicPr>
          <p:nvPr/>
        </p:nvPicPr>
        <p:blipFill>
          <a:blip r:embed="rId3" cstate="print"/>
          <a:srcRect/>
          <a:stretch>
            <a:fillRect/>
          </a:stretch>
        </p:blipFill>
        <p:spPr bwMode="auto">
          <a:xfrm>
            <a:off x="0" y="2057400"/>
            <a:ext cx="3505200" cy="45720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465513" cy="1524000"/>
          </a:xfrm>
        </p:spPr>
        <p:txBody>
          <a:bodyPr>
            <a:noAutofit/>
          </a:bodyPr>
          <a:lstStyle/>
          <a:p>
            <a:r>
              <a:rPr lang="en-US" sz="4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Full-time Opportunities</a:t>
            </a:r>
            <a:endParaRPr lang="en-US" sz="4400" dirty="0"/>
          </a:p>
        </p:txBody>
      </p:sp>
      <p:sp>
        <p:nvSpPr>
          <p:cNvPr id="6" name="Content Placeholder 5"/>
          <p:cNvSpPr>
            <a:spLocks noGrp="1"/>
          </p:cNvSpPr>
          <p:nvPr>
            <p:ph idx="1"/>
          </p:nvPr>
        </p:nvSpPr>
        <p:spPr>
          <a:xfrm>
            <a:off x="3733800" y="2133600"/>
            <a:ext cx="5111750" cy="4487382"/>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en-US" sz="2800" b="1" cap="none" spc="0" dirty="0">
                <a:ln/>
                <a:solidFill>
                  <a:schemeClr val="accent2"/>
                </a:solidFill>
                <a:effectLst/>
              </a:rPr>
              <a:t>Adult Day Centers</a:t>
            </a:r>
          </a:p>
          <a:p>
            <a:r>
              <a:rPr lang="en-US" sz="2800" b="1" cap="none" spc="0" dirty="0">
                <a:ln/>
                <a:solidFill>
                  <a:schemeClr val="accent2"/>
                </a:solidFill>
                <a:effectLst/>
              </a:rPr>
              <a:t>State Certified (skilled home care) Agencies</a:t>
            </a:r>
          </a:p>
          <a:p>
            <a:r>
              <a:rPr lang="en-US" sz="2800" b="1" cap="none" spc="0" dirty="0">
                <a:ln/>
                <a:solidFill>
                  <a:schemeClr val="accent2"/>
                </a:solidFill>
                <a:effectLst/>
              </a:rPr>
              <a:t>Mobile Medical Care</a:t>
            </a:r>
          </a:p>
          <a:p>
            <a:r>
              <a:rPr lang="en-US" sz="2800" b="1" cap="none" spc="0" dirty="0">
                <a:ln/>
                <a:solidFill>
                  <a:schemeClr val="accent2"/>
                </a:solidFill>
                <a:effectLst/>
              </a:rPr>
              <a:t>Durable Medical Equipment and Supplies</a:t>
            </a:r>
          </a:p>
          <a:p>
            <a:r>
              <a:rPr lang="en-US" sz="2800" b="1" cap="none" spc="0" dirty="0">
                <a:ln/>
                <a:solidFill>
                  <a:schemeClr val="accent2"/>
                </a:solidFill>
                <a:effectLst/>
              </a:rPr>
              <a:t>Independent Living</a:t>
            </a:r>
          </a:p>
          <a:p>
            <a:r>
              <a:rPr lang="en-US" sz="2800" b="1" cap="none" spc="0" dirty="0">
                <a:ln/>
                <a:solidFill>
                  <a:schemeClr val="accent2"/>
                </a:solidFill>
                <a:effectLst/>
              </a:rPr>
              <a:t>Group homes</a:t>
            </a:r>
          </a:p>
          <a:p>
            <a:r>
              <a:rPr lang="en-US" sz="2800" b="1" cap="none" spc="0" dirty="0">
                <a:ln/>
                <a:solidFill>
                  <a:schemeClr val="accent2"/>
                </a:solidFill>
                <a:effectLst/>
              </a:rPr>
              <a:t>Assisted Living Communities</a:t>
            </a:r>
          </a:p>
        </p:txBody>
      </p:sp>
      <p:sp>
        <p:nvSpPr>
          <p:cNvPr id="7" name="Text Placeholder 6"/>
          <p:cNvSpPr>
            <a:spLocks noGrp="1"/>
          </p:cNvSpPr>
          <p:nvPr>
            <p:ph type="body" sz="half" idx="2"/>
          </p:nvPr>
        </p:nvSpPr>
        <p:spPr>
          <a:xfrm>
            <a:off x="457200" y="1447800"/>
            <a:ext cx="3008313" cy="4691063"/>
          </a:xfrm>
        </p:spPr>
        <p:txBody>
          <a:bodyPr/>
          <a:lstStyle/>
          <a:p>
            <a:r>
              <a:rPr lang="en-US" dirty="0"/>
              <a:t> </a:t>
            </a:r>
          </a:p>
        </p:txBody>
      </p:sp>
      <p:sp>
        <p:nvSpPr>
          <p:cNvPr id="8" name="TextBox 7"/>
          <p:cNvSpPr txBox="1"/>
          <p:nvPr/>
        </p:nvSpPr>
        <p:spPr>
          <a:xfrm>
            <a:off x="3581400" y="609600"/>
            <a:ext cx="5410200" cy="954107"/>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rPr>
              <a:t>Require large start ups, investments, and regulations</a:t>
            </a:r>
          </a:p>
        </p:txBody>
      </p:sp>
      <p:pic>
        <p:nvPicPr>
          <p:cNvPr id="32770" name="Picture 2" descr="http://media.timesreview.com.s3.amazonaws.com/riverheadnewsreview/files/90s_Celebration_R.jpg"/>
          <p:cNvPicPr>
            <a:picLocks noChangeAspect="1" noChangeArrowheads="1"/>
          </p:cNvPicPr>
          <p:nvPr/>
        </p:nvPicPr>
        <p:blipFill>
          <a:blip r:embed="rId3" cstate="print"/>
          <a:srcRect/>
          <a:stretch>
            <a:fillRect/>
          </a:stretch>
        </p:blipFill>
        <p:spPr bwMode="auto">
          <a:xfrm>
            <a:off x="228600" y="1905000"/>
            <a:ext cx="2338754" cy="1600200"/>
          </a:xfrm>
          <a:prstGeom prst="rect">
            <a:avLst/>
          </a:prstGeom>
          <a:noFill/>
        </p:spPr>
      </p:pic>
      <p:pic>
        <p:nvPicPr>
          <p:cNvPr id="32774" name="Picture 6" descr="http://www.helpingyoucare.com/wp-content/uploads/2011/08/Mobile-Health-Clinic-Bus.jpg"/>
          <p:cNvPicPr>
            <a:picLocks noChangeAspect="1" noChangeArrowheads="1"/>
          </p:cNvPicPr>
          <p:nvPr/>
        </p:nvPicPr>
        <p:blipFill>
          <a:blip r:embed="rId4" cstate="print"/>
          <a:srcRect/>
          <a:stretch>
            <a:fillRect/>
          </a:stretch>
        </p:blipFill>
        <p:spPr bwMode="auto">
          <a:xfrm>
            <a:off x="0" y="4642612"/>
            <a:ext cx="3733800" cy="2215388"/>
          </a:xfrm>
          <a:prstGeom prst="rect">
            <a:avLst/>
          </a:prstGeom>
          <a:noFill/>
        </p:spPr>
      </p:pic>
      <p:pic>
        <p:nvPicPr>
          <p:cNvPr id="32776" name="Picture 8" descr="https://tse3.mm.bing.net/th?id=OIP.Mae46cb11bb21b770c1c73b7ca5abfb80H0&amp;pid=15.1&amp;P=0&amp;w=301&amp;h=104"/>
          <p:cNvPicPr>
            <a:picLocks noChangeAspect="1" noChangeArrowheads="1"/>
          </p:cNvPicPr>
          <p:nvPr/>
        </p:nvPicPr>
        <p:blipFill>
          <a:blip r:embed="rId5" cstate="print"/>
          <a:srcRect/>
          <a:stretch>
            <a:fillRect/>
          </a:stretch>
        </p:blipFill>
        <p:spPr bwMode="auto">
          <a:xfrm>
            <a:off x="228600" y="3886200"/>
            <a:ext cx="2867025" cy="990601"/>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www.c2es.org/docUploads/usmap_620_0.gif"/>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8" name="Oval 7"/>
          <p:cNvSpPr/>
          <p:nvPr/>
        </p:nvSpPr>
        <p:spPr>
          <a:xfrm>
            <a:off x="2286000" y="1371600"/>
            <a:ext cx="533400" cy="457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5334000" y="3657600"/>
            <a:ext cx="533400" cy="457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191000" y="838200"/>
            <a:ext cx="533400" cy="457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4191000" y="1447800"/>
            <a:ext cx="533400" cy="457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124200" y="1676400"/>
            <a:ext cx="533400" cy="457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143000" y="2590800"/>
            <a:ext cx="533400" cy="457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2362200" y="3505200"/>
            <a:ext cx="533400" cy="457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3200400" y="3581400"/>
            <a:ext cx="533400" cy="457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4495800" y="2819400"/>
            <a:ext cx="533400" cy="457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5181600" y="1981200"/>
            <a:ext cx="533400" cy="457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5715000" y="1447800"/>
            <a:ext cx="533400" cy="457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6400800" y="1676400"/>
            <a:ext cx="533400" cy="457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5334000" y="2819400"/>
            <a:ext cx="533400" cy="457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3048000" y="838200"/>
            <a:ext cx="533400" cy="457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429000" y="5562600"/>
            <a:ext cx="533400" cy="457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5867400" y="4038600"/>
            <a:ext cx="533400" cy="457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6324600" y="4038600"/>
            <a:ext cx="533400" cy="457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6553200" y="2895600"/>
            <a:ext cx="533400" cy="457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6781800" y="609600"/>
            <a:ext cx="533400" cy="457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7086600" y="2590800"/>
            <a:ext cx="533400" cy="457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6781800" y="2286000"/>
            <a:ext cx="533400" cy="457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33400"/>
            <a:ext cx="9144000" cy="2862322"/>
          </a:xfrm>
          <a:prstGeom prst="rect">
            <a:avLst/>
          </a:prstGeom>
          <a:noFill/>
        </p:spPr>
        <p:txBody>
          <a:bodyPr wrap="square" lIns="91440" tIns="45720" rIns="91440" bIns="45720">
            <a:spAutoFit/>
          </a:bodyPr>
          <a:lstStyle/>
          <a:p>
            <a:pPr algn="ctr"/>
            <a:r>
              <a:rPr lang="en-US" sz="6000" b="1" i="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Thank You for Your Time Today and for your support of NNBA</a:t>
            </a:r>
          </a:p>
        </p:txBody>
      </p:sp>
      <p:pic>
        <p:nvPicPr>
          <p:cNvPr id="5" name="Picture 2" descr="National Nurses in Business Association"/>
          <p:cNvPicPr>
            <a:picLocks noChangeAspect="1" noChangeArrowheads="1"/>
          </p:cNvPicPr>
          <p:nvPr/>
        </p:nvPicPr>
        <p:blipFill>
          <a:blip r:embed="rId2" cstate="print"/>
          <a:srcRect/>
          <a:stretch>
            <a:fillRect/>
          </a:stretch>
        </p:blipFill>
        <p:spPr bwMode="auto">
          <a:xfrm>
            <a:off x="6019800" y="2895600"/>
            <a:ext cx="2877483" cy="2057400"/>
          </a:xfrm>
          <a:prstGeom prst="rect">
            <a:avLst/>
          </a:prstGeom>
          <a:noFill/>
        </p:spPr>
      </p:pic>
      <p:sp>
        <p:nvSpPr>
          <p:cNvPr id="6" name="Rectangle 5"/>
          <p:cNvSpPr/>
          <p:nvPr/>
        </p:nvSpPr>
        <p:spPr>
          <a:xfrm>
            <a:off x="0" y="5029200"/>
            <a:ext cx="9144000" cy="1754326"/>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3600" b="1" cap="none" spc="0" dirty="0">
                <a:ln/>
                <a:solidFill>
                  <a:srgbClr val="C00000"/>
                </a:solidFill>
                <a:effectLst/>
              </a:rPr>
              <a:t>May the time we spend this weekend serve as a powerful seed for your future enterprise.     *Stella </a:t>
            </a:r>
            <a:r>
              <a:rPr lang="en-US" sz="3600" b="1" cap="none" spc="0" dirty="0" err="1">
                <a:ln/>
                <a:solidFill>
                  <a:srgbClr val="C00000"/>
                </a:solidFill>
                <a:effectLst/>
              </a:rPr>
              <a:t>Nsong</a:t>
            </a:r>
            <a:endParaRPr lang="en-US" sz="3600" b="1" cap="none" spc="0" dirty="0">
              <a:ln/>
              <a:solidFill>
                <a:srgbClr val="C00000"/>
              </a:solidFill>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Are You Today? </a:t>
            </a:r>
          </a:p>
        </p:txBody>
      </p:sp>
      <p:sp>
        <p:nvSpPr>
          <p:cNvPr id="3" name="Content Placeholder 2"/>
          <p:cNvSpPr>
            <a:spLocks noGrp="1"/>
          </p:cNvSpPr>
          <p:nvPr>
            <p:ph idx="1"/>
          </p:nvPr>
        </p:nvSpPr>
        <p:spPr/>
        <p:txBody>
          <a:bodyPr/>
          <a:lstStyle/>
          <a:p>
            <a:r>
              <a:rPr lang="en-US" dirty="0"/>
              <a:t>How many hours do you work now and what will be your annual income at the end of this year? </a:t>
            </a:r>
          </a:p>
          <a:p>
            <a:endParaRPr lang="en-US" dirty="0"/>
          </a:p>
          <a:p>
            <a:r>
              <a:rPr lang="en-US" dirty="0"/>
              <a:t>Why did you come to this conference? </a:t>
            </a:r>
          </a:p>
          <a:p>
            <a:endParaRPr lang="en-US" dirty="0"/>
          </a:p>
          <a:p>
            <a:r>
              <a:rPr lang="en-US" dirty="0"/>
              <a:t>What is your intention today? </a:t>
            </a:r>
          </a:p>
        </p:txBody>
      </p:sp>
    </p:spTree>
    <p:extLst>
      <p:ext uri="{BB962C8B-B14F-4D97-AF65-F5344CB8AC3E}">
        <p14:creationId xmlns:p14="http://schemas.microsoft.com/office/powerpoint/2010/main" val="594254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228600"/>
            <a:ext cx="4191000" cy="1569660"/>
          </a:xfrm>
          <a:prstGeom prst="rect">
            <a:avLst/>
          </a:prstGeom>
          <a:noFill/>
        </p:spPr>
        <p:txBody>
          <a:bodyPr wrap="square" lIns="91440" tIns="45720" rIns="91440" bIns="45720">
            <a:spAutoFit/>
          </a:bodyPr>
          <a:lstStyle/>
          <a:p>
            <a:pPr algn="ctr"/>
            <a:r>
              <a:rPr lang="en-US" sz="96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2019…</a:t>
            </a:r>
          </a:p>
        </p:txBody>
      </p:sp>
      <p:sp>
        <p:nvSpPr>
          <p:cNvPr id="8" name="Rectangle 7"/>
          <p:cNvSpPr/>
          <p:nvPr/>
        </p:nvSpPr>
        <p:spPr>
          <a:xfrm>
            <a:off x="2286000" y="1981200"/>
            <a:ext cx="5394105" cy="923330"/>
          </a:xfrm>
          <a:prstGeom prst="rect">
            <a:avLst/>
          </a:prstGeom>
          <a:noFill/>
        </p:spPr>
        <p:txBody>
          <a:bodyPr wrap="none" lIns="91440" tIns="45720" rIns="91440" bIns="45720">
            <a:spAutoFit/>
          </a:bodyPr>
          <a:lstStyle/>
          <a:p>
            <a:r>
              <a:rPr lang="en-US" sz="54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Your gross income</a:t>
            </a:r>
          </a:p>
        </p:txBody>
      </p:sp>
      <p:sp>
        <p:nvSpPr>
          <p:cNvPr id="10" name="Rectangle 9"/>
          <p:cNvSpPr/>
          <p:nvPr/>
        </p:nvSpPr>
        <p:spPr>
          <a:xfrm>
            <a:off x="3048000" y="3352800"/>
            <a:ext cx="4724400" cy="1323439"/>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8000" b="1" cap="none" spc="0" dirty="0">
                <a:ln/>
                <a:solidFill>
                  <a:schemeClr val="accent3"/>
                </a:solidFill>
                <a:effectLst/>
              </a:rPr>
              <a:t>$175,000</a:t>
            </a:r>
          </a:p>
        </p:txBody>
      </p:sp>
      <p:sp>
        <p:nvSpPr>
          <p:cNvPr id="13" name="Rectangle 12"/>
          <p:cNvSpPr/>
          <p:nvPr/>
        </p:nvSpPr>
        <p:spPr>
          <a:xfrm>
            <a:off x="1847574" y="4876800"/>
            <a:ext cx="5987153" cy="923330"/>
          </a:xfrm>
          <a:prstGeom prst="rect">
            <a:avLst/>
          </a:prstGeom>
          <a:noFill/>
        </p:spPr>
        <p:txBody>
          <a:bodyPr wrap="none" lIns="91440" tIns="45720" rIns="91440" bIns="45720">
            <a:spAutoFit/>
          </a:bodyPr>
          <a:lstStyle/>
          <a:p>
            <a:pPr algn="ctr"/>
            <a:r>
              <a:rPr lang="en-US" sz="5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60 </a:t>
            </a:r>
            <a:r>
              <a:rPr lang="en-U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hours work week</a:t>
            </a: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228600"/>
            <a:ext cx="4191000" cy="1569660"/>
          </a:xfrm>
          <a:prstGeom prst="rect">
            <a:avLst/>
          </a:prstGeom>
          <a:noFill/>
        </p:spPr>
        <p:txBody>
          <a:bodyPr wrap="square" lIns="91440" tIns="45720" rIns="91440" bIns="45720">
            <a:spAutoFit/>
          </a:bodyPr>
          <a:lstStyle/>
          <a:p>
            <a:pPr algn="ctr"/>
            <a:r>
              <a:rPr lang="en-US" sz="96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2020…</a:t>
            </a:r>
          </a:p>
        </p:txBody>
      </p:sp>
      <p:sp>
        <p:nvSpPr>
          <p:cNvPr id="5" name="Rectangle 4"/>
          <p:cNvSpPr/>
          <p:nvPr/>
        </p:nvSpPr>
        <p:spPr>
          <a:xfrm>
            <a:off x="2286000" y="1981200"/>
            <a:ext cx="5394105" cy="923330"/>
          </a:xfrm>
          <a:prstGeom prst="rect">
            <a:avLst/>
          </a:prstGeom>
          <a:noFill/>
        </p:spPr>
        <p:txBody>
          <a:bodyPr wrap="none" lIns="91440" tIns="45720" rIns="91440" bIns="45720">
            <a:spAutoFit/>
          </a:bodyPr>
          <a:lstStyle/>
          <a:p>
            <a:r>
              <a:rPr lang="en-US" sz="54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Your gross income</a:t>
            </a:r>
          </a:p>
        </p:txBody>
      </p:sp>
      <p:sp>
        <p:nvSpPr>
          <p:cNvPr id="6" name="Rectangle 5"/>
          <p:cNvSpPr/>
          <p:nvPr/>
        </p:nvSpPr>
        <p:spPr>
          <a:xfrm>
            <a:off x="3048000" y="3352800"/>
            <a:ext cx="4724400" cy="1323439"/>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8000" b="1" cap="none" spc="0" dirty="0">
                <a:ln/>
                <a:solidFill>
                  <a:schemeClr val="accent3"/>
                </a:solidFill>
                <a:effectLst/>
              </a:rPr>
              <a:t>$394,200</a:t>
            </a:r>
          </a:p>
        </p:txBody>
      </p:sp>
      <p:sp>
        <p:nvSpPr>
          <p:cNvPr id="7" name="Rectangle 6"/>
          <p:cNvSpPr/>
          <p:nvPr/>
        </p:nvSpPr>
        <p:spPr>
          <a:xfrm>
            <a:off x="1847574" y="4876800"/>
            <a:ext cx="5987153" cy="923330"/>
          </a:xfrm>
          <a:prstGeom prst="rect">
            <a:avLst/>
          </a:prstGeom>
          <a:noFill/>
        </p:spPr>
        <p:txBody>
          <a:bodyPr wrap="none" lIns="91440" tIns="45720" rIns="91440" bIns="45720">
            <a:spAutoFit/>
          </a:bodyPr>
          <a:lstStyle/>
          <a:p>
            <a:pPr algn="ctr"/>
            <a:r>
              <a:rPr lang="en-US" sz="5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40 </a:t>
            </a:r>
            <a:r>
              <a:rPr lang="en-U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hours work week</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228600"/>
            <a:ext cx="4191000" cy="1569660"/>
          </a:xfrm>
          <a:prstGeom prst="rect">
            <a:avLst/>
          </a:prstGeom>
          <a:noFill/>
        </p:spPr>
        <p:txBody>
          <a:bodyPr wrap="square" lIns="91440" tIns="45720" rIns="91440" bIns="45720">
            <a:spAutoFit/>
          </a:bodyPr>
          <a:lstStyle/>
          <a:p>
            <a:pPr algn="ctr"/>
            <a:r>
              <a:rPr lang="en-US" sz="96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2021…</a:t>
            </a:r>
          </a:p>
        </p:txBody>
      </p:sp>
      <p:sp>
        <p:nvSpPr>
          <p:cNvPr id="5" name="Rectangle 4"/>
          <p:cNvSpPr/>
          <p:nvPr/>
        </p:nvSpPr>
        <p:spPr>
          <a:xfrm>
            <a:off x="2286000" y="1981200"/>
            <a:ext cx="5394105" cy="923330"/>
          </a:xfrm>
          <a:prstGeom prst="rect">
            <a:avLst/>
          </a:prstGeom>
          <a:noFill/>
        </p:spPr>
        <p:txBody>
          <a:bodyPr wrap="none" lIns="91440" tIns="45720" rIns="91440" bIns="45720">
            <a:spAutoFit/>
          </a:bodyPr>
          <a:lstStyle/>
          <a:p>
            <a:r>
              <a:rPr lang="en-US" sz="54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Your gross income</a:t>
            </a:r>
          </a:p>
        </p:txBody>
      </p:sp>
      <p:sp>
        <p:nvSpPr>
          <p:cNvPr id="6" name="Rectangle 5"/>
          <p:cNvSpPr/>
          <p:nvPr/>
        </p:nvSpPr>
        <p:spPr>
          <a:xfrm>
            <a:off x="3048000" y="3352800"/>
            <a:ext cx="4724400" cy="1323439"/>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8000" b="1" cap="none" spc="0" dirty="0">
                <a:ln/>
                <a:solidFill>
                  <a:schemeClr val="accent3"/>
                </a:solidFill>
                <a:effectLst/>
              </a:rPr>
              <a:t>$657,000</a:t>
            </a:r>
          </a:p>
        </p:txBody>
      </p:sp>
      <p:sp>
        <p:nvSpPr>
          <p:cNvPr id="7" name="Rectangle 6"/>
          <p:cNvSpPr/>
          <p:nvPr/>
        </p:nvSpPr>
        <p:spPr>
          <a:xfrm>
            <a:off x="1847574" y="4876800"/>
            <a:ext cx="5987153" cy="923330"/>
          </a:xfrm>
          <a:prstGeom prst="rect">
            <a:avLst/>
          </a:prstGeom>
          <a:noFill/>
        </p:spPr>
        <p:txBody>
          <a:bodyPr wrap="none" lIns="91440" tIns="45720" rIns="91440" bIns="45720">
            <a:spAutoFit/>
          </a:bodyPr>
          <a:lstStyle/>
          <a:p>
            <a:pPr algn="ctr"/>
            <a:r>
              <a:rPr lang="en-US" sz="5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20 </a:t>
            </a:r>
            <a:r>
              <a:rPr lang="en-U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hours work week</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Preparing to Learn</a:t>
            </a:r>
          </a:p>
        </p:txBody>
      </p:sp>
      <p:sp>
        <p:nvSpPr>
          <p:cNvPr id="3" name="Rectangle 2"/>
          <p:cNvSpPr/>
          <p:nvPr/>
        </p:nvSpPr>
        <p:spPr>
          <a:xfrm>
            <a:off x="0" y="1371600"/>
            <a:ext cx="9067799" cy="646331"/>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3600" b="1" dirty="0">
                <a:ln/>
                <a:solidFill>
                  <a:schemeClr val="accent3"/>
                </a:solidFill>
              </a:rPr>
              <a:t>Shaping your ultimate goal and ultimate vision</a:t>
            </a:r>
            <a:endParaRPr lang="en-US" sz="3600" b="1" cap="none" spc="0" dirty="0">
              <a:ln/>
              <a:solidFill>
                <a:schemeClr val="accent3"/>
              </a:solidFill>
              <a:effectLst/>
            </a:endParaRPr>
          </a:p>
        </p:txBody>
      </p:sp>
      <p:sp>
        <p:nvSpPr>
          <p:cNvPr id="4" name="Rectangle 3"/>
          <p:cNvSpPr/>
          <p:nvPr/>
        </p:nvSpPr>
        <p:spPr>
          <a:xfrm>
            <a:off x="0" y="4800600"/>
            <a:ext cx="9144000" cy="1569660"/>
          </a:xfrm>
          <a:prstGeom prst="rect">
            <a:avLst/>
          </a:prstGeom>
        </p:spPr>
        <p:style>
          <a:lnRef idx="1">
            <a:schemeClr val="accent3"/>
          </a:lnRef>
          <a:fillRef idx="3">
            <a:schemeClr val="accent3"/>
          </a:fillRef>
          <a:effectRef idx="2">
            <a:schemeClr val="accent3"/>
          </a:effectRef>
          <a:fontRef idx="minor">
            <a:schemeClr val="lt1"/>
          </a:fontRef>
        </p:style>
        <p:txBody>
          <a:bodyPr wrap="square" lIns="91440" tIns="45720" rIns="91440" bIns="45720">
            <a:spAutoFit/>
          </a:bodyPr>
          <a:lstStyle/>
          <a:p>
            <a:pPr algn="ctr"/>
            <a:r>
              <a:rPr lang="en-US" sz="3200" b="1" spc="200" dirty="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rPr>
              <a:t>***************************************”If you can not see it in your mind it will not show up in your life.” –Stella </a:t>
            </a:r>
            <a:r>
              <a:rPr lang="en-US" sz="3200" b="1" spc="200" dirty="0" err="1">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rPr>
              <a:t>Nsong</a:t>
            </a:r>
            <a:endParaRPr lang="en-US" sz="3200" b="1" cap="none" spc="200" dirty="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endParaRPr>
          </a:p>
        </p:txBody>
      </p:sp>
      <p:pic>
        <p:nvPicPr>
          <p:cNvPr id="8194" name="Picture 2" descr="http://thepainfreeclinic.weebly.com/uploads/1/1/0/7/11070044/________495145.jpg"/>
          <p:cNvPicPr>
            <a:picLocks noChangeAspect="1" noChangeArrowheads="1"/>
          </p:cNvPicPr>
          <p:nvPr/>
        </p:nvPicPr>
        <p:blipFill>
          <a:blip r:embed="rId3" cstate="print"/>
          <a:srcRect/>
          <a:stretch>
            <a:fillRect/>
          </a:stretch>
        </p:blipFill>
        <p:spPr bwMode="auto">
          <a:xfrm>
            <a:off x="1981200" y="1905000"/>
            <a:ext cx="4152900" cy="2647951"/>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60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Goals &amp; Visions </a:t>
            </a:r>
            <a:endParaRPr lang="en-US" sz="6000"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v"/>
            </a:pPr>
            <a:r>
              <a:rPr lang="en-US" dirty="0"/>
              <a:t>What are the top 3 things you want to learn from this seminar?</a:t>
            </a:r>
          </a:p>
          <a:p>
            <a:pPr>
              <a:buFont typeface="Wingdings" pitchFamily="2" charset="2"/>
              <a:buChar char="v"/>
            </a:pPr>
            <a:endParaRPr lang="en-US" dirty="0"/>
          </a:p>
          <a:p>
            <a:pPr>
              <a:buFont typeface="Wingdings" pitchFamily="2" charset="2"/>
              <a:buChar char="v"/>
            </a:pPr>
            <a:r>
              <a:rPr lang="en-US" dirty="0"/>
              <a:t>If a miracle happened today in your life as it relates to a business, what would it look like?</a:t>
            </a:r>
          </a:p>
          <a:p>
            <a:pPr>
              <a:buFont typeface="Wingdings" pitchFamily="2" charset="2"/>
              <a:buChar char="v"/>
            </a:pPr>
            <a:endParaRPr lang="en-US" dirty="0"/>
          </a:p>
          <a:p>
            <a:pPr>
              <a:buFont typeface="Wingdings" pitchFamily="2" charset="2"/>
              <a:buChar char="v"/>
            </a:pPr>
            <a:r>
              <a:rPr lang="en-US" dirty="0"/>
              <a:t>How will your business look when it is completely finished (a masterpiece)?</a:t>
            </a:r>
          </a:p>
          <a:p>
            <a:pPr>
              <a:buFont typeface="Wingdings" pitchFamily="2" charset="2"/>
              <a:buChar char="v"/>
            </a:pPr>
            <a:endParaRPr lang="en-US" dirty="0"/>
          </a:p>
          <a:p>
            <a:pPr>
              <a:buFont typeface="Wingdings" pitchFamily="2" charset="2"/>
              <a:buChar char="v"/>
            </a:pPr>
            <a:r>
              <a:rPr lang="en-US" dirty="0"/>
              <a:t>What would ultimate success look like in your business?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p:cNvSpPr>
            <a:spLocks noGrp="1"/>
          </p:cNvSpPr>
          <p:nvPr>
            <p:ph type="title"/>
          </p:nvPr>
        </p:nvSpPr>
        <p:spPr/>
        <p:txBody>
          <a:bodyPr>
            <a:normAutofit fontScale="90000"/>
          </a:bodyPr>
          <a:lstStyle/>
          <a:p>
            <a:r>
              <a:rPr lang="en-US" sz="67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…..Goals &amp; Visions (cont)</a:t>
            </a:r>
            <a:br>
              <a:rPr lang="en-US"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br>
            <a:endParaRPr lang="en-US" dirty="0"/>
          </a:p>
        </p:txBody>
      </p:sp>
      <p:sp>
        <p:nvSpPr>
          <p:cNvPr id="20" name="Content Placeholder 19"/>
          <p:cNvSpPr>
            <a:spLocks noGrp="1"/>
          </p:cNvSpPr>
          <p:nvPr>
            <p:ph idx="1"/>
          </p:nvPr>
        </p:nvSpPr>
        <p:spPr>
          <a:xfrm>
            <a:off x="609600" y="1524000"/>
            <a:ext cx="8229600" cy="5211763"/>
          </a:xfrm>
          <a:noFill/>
        </p:spPr>
        <p:txBody>
          <a:bodyPr>
            <a:normAutofit fontScale="77500" lnSpcReduction="20000"/>
          </a:bodyPr>
          <a:lstStyle/>
          <a:p>
            <a:pPr>
              <a:buFont typeface="Wingdings" pitchFamily="2" charset="2"/>
              <a:buChar char="v"/>
            </a:pPr>
            <a:r>
              <a:rPr lang="en-US" sz="3500" dirty="0">
                <a:ln/>
              </a:rPr>
              <a:t>If you could wave a magic wand, where will you business be in 2019? …2020 or 2021?</a:t>
            </a:r>
          </a:p>
          <a:p>
            <a:pPr>
              <a:buFont typeface="Wingdings" pitchFamily="2" charset="2"/>
              <a:buChar char="v"/>
            </a:pPr>
            <a:endParaRPr lang="en-US" sz="3500" dirty="0">
              <a:ln/>
            </a:endParaRPr>
          </a:p>
          <a:p>
            <a:pPr>
              <a:buFont typeface="Wingdings" pitchFamily="2" charset="2"/>
              <a:buChar char="v"/>
            </a:pPr>
            <a:r>
              <a:rPr lang="en-US" sz="3500" dirty="0">
                <a:ln/>
              </a:rPr>
              <a:t>How much revenue would you earn?</a:t>
            </a:r>
          </a:p>
          <a:p>
            <a:pPr>
              <a:buFont typeface="Wingdings" pitchFamily="2" charset="2"/>
              <a:buChar char="v"/>
            </a:pPr>
            <a:endParaRPr lang="en-US" sz="3500" dirty="0">
              <a:ln w="18000">
                <a:solidFill>
                  <a:schemeClr val="accent2">
                    <a:satMod val="140000"/>
                  </a:schemeClr>
                </a:solidFill>
                <a:prstDash val="solid"/>
                <a:miter lim="800000"/>
              </a:ln>
              <a:effectLst>
                <a:outerShdw blurRad="25500" dist="23000" dir="7020000" algn="tl">
                  <a:srgbClr val="000000">
                    <a:alpha val="50000"/>
                  </a:srgbClr>
                </a:outerShdw>
              </a:effectLst>
            </a:endParaRPr>
          </a:p>
          <a:p>
            <a:pPr>
              <a:buFont typeface="Wingdings" pitchFamily="2" charset="2"/>
              <a:buChar char="v"/>
            </a:pPr>
            <a:r>
              <a:rPr lang="en-US" sz="3500" dirty="0">
                <a:ln/>
              </a:rPr>
              <a:t>How many hours would you work?</a:t>
            </a:r>
          </a:p>
          <a:p>
            <a:pPr>
              <a:buFont typeface="Wingdings" pitchFamily="2" charset="2"/>
              <a:buChar char="v"/>
            </a:pPr>
            <a:endParaRPr lang="en-US" sz="3500" dirty="0">
              <a:ln/>
            </a:endParaRPr>
          </a:p>
          <a:p>
            <a:pPr>
              <a:buFont typeface="Wingdings" pitchFamily="2" charset="2"/>
              <a:buChar char="v"/>
            </a:pPr>
            <a:r>
              <a:rPr lang="en-US" sz="3500" dirty="0">
                <a:ln/>
              </a:rPr>
              <a:t>What would you do if you had complete freedom?</a:t>
            </a:r>
          </a:p>
          <a:p>
            <a:pPr>
              <a:buFont typeface="Wingdings" pitchFamily="2" charset="2"/>
              <a:buChar char="v"/>
            </a:pPr>
            <a:endParaRPr lang="en-US" sz="3500" dirty="0">
              <a:ln w="18000">
                <a:solidFill>
                  <a:schemeClr val="accent2">
                    <a:satMod val="140000"/>
                  </a:schemeClr>
                </a:solidFill>
                <a:prstDash val="solid"/>
                <a:miter lim="800000"/>
              </a:ln>
              <a:effectLst>
                <a:outerShdw blurRad="25500" dist="23000" dir="7020000" algn="tl">
                  <a:srgbClr val="000000">
                    <a:alpha val="50000"/>
                  </a:srgbClr>
                </a:outerShdw>
              </a:effectLst>
            </a:endParaRPr>
          </a:p>
          <a:p>
            <a:pPr>
              <a:buFont typeface="Wingdings" pitchFamily="2" charset="2"/>
              <a:buChar char="v"/>
            </a:pPr>
            <a:r>
              <a:rPr lang="en-US" sz="3500" dirty="0">
                <a:ln/>
              </a:rPr>
              <a:t>What 3 actions can you take this weekend that would help you move towards that vision?</a:t>
            </a:r>
          </a:p>
          <a:p>
            <a:pPr>
              <a:buFont typeface="Wingdings" pitchFamily="2" charset="2"/>
              <a:buChar char="v"/>
            </a:pPr>
            <a:endParaRPr lang="en-US" sz="3500" dirty="0">
              <a:ln/>
            </a:endParaRPr>
          </a:p>
          <a:p>
            <a:pPr>
              <a:buNone/>
            </a:pPr>
            <a:endParaRPr lang="en-US" b="1" dirty="0">
              <a:ln/>
              <a:solidFill>
                <a:schemeClr val="accent3"/>
              </a:solidFill>
            </a:endParaRPr>
          </a:p>
          <a:p>
            <a:pPr>
              <a:buNone/>
            </a:pPr>
            <a:endPar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a:buNone/>
            </a:pPr>
            <a:endParaRPr lang="en-US" b="1" dirty="0">
              <a:ln/>
              <a:solidFill>
                <a:schemeClr val="accent3"/>
              </a:solidFill>
            </a:endParaRPr>
          </a:p>
          <a:p>
            <a:pPr>
              <a:buNone/>
            </a:pPr>
            <a:endPar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a:buNone/>
            </a:pPr>
            <a:endParaRPr lang="en-US" b="1" dirty="0">
              <a:ln/>
              <a:solidFill>
                <a:schemeClr val="accent3"/>
              </a:solidFill>
            </a:endParaRPr>
          </a:p>
          <a:p>
            <a:pPr>
              <a:buNone/>
            </a:pPr>
            <a:endParaRPr lang="en-US" b="1" dirty="0">
              <a:ln/>
              <a:solidFill>
                <a:schemeClr val="accent3"/>
              </a:solidFill>
            </a:endParaRPr>
          </a:p>
          <a:p>
            <a:pPr>
              <a:buNone/>
            </a:pPr>
            <a:endParaRPr lang="en-US"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417638"/>
          </a:xfrm>
        </p:spPr>
        <p:txBody>
          <a:bodyPr>
            <a:normAutofit/>
          </a:bodyPr>
          <a:lstStyle/>
          <a:p>
            <a:r>
              <a:rPr lang="en-US" sz="60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Eldercare Industry Facts</a:t>
            </a:r>
            <a:endParaRPr lang="en-US" dirty="0"/>
          </a:p>
        </p:txBody>
      </p:sp>
      <p:sp>
        <p:nvSpPr>
          <p:cNvPr id="4" name="TextBox 3"/>
          <p:cNvSpPr txBox="1"/>
          <p:nvPr/>
        </p:nvSpPr>
        <p:spPr>
          <a:xfrm>
            <a:off x="381000" y="1600200"/>
            <a:ext cx="8610600" cy="4524315"/>
          </a:xfrm>
          <a:prstGeom prst="rect">
            <a:avLst/>
          </a:prstGeom>
          <a:noFill/>
        </p:spPr>
        <p:txBody>
          <a:bodyPr wrap="square" rtlCol="0">
            <a:spAutoFit/>
          </a:bodyPr>
          <a:lstStyle/>
          <a:p>
            <a:pPr>
              <a:buFont typeface="Wingdings" pitchFamily="2" charset="2"/>
              <a:buChar char="v"/>
            </a:pPr>
            <a:r>
              <a:rPr lang="en-US" dirty="0"/>
              <a:t> These facts are infused with opportunities for nurse entrepreneurship</a:t>
            </a:r>
          </a:p>
          <a:p>
            <a:pPr>
              <a:buFont typeface="Wingdings" pitchFamily="2" charset="2"/>
              <a:buChar char="v"/>
            </a:pPr>
            <a:endParaRPr lang="en-US" dirty="0"/>
          </a:p>
          <a:p>
            <a:pPr>
              <a:buFont typeface="Wingdings" pitchFamily="2" charset="2"/>
              <a:buChar char="v"/>
            </a:pPr>
            <a:r>
              <a:rPr lang="en-US" dirty="0"/>
              <a:t> 80% of all elder care services are provided in the community</a:t>
            </a:r>
          </a:p>
          <a:p>
            <a:pPr>
              <a:buFont typeface="Wingdings" pitchFamily="2" charset="2"/>
              <a:buChar char="v"/>
            </a:pPr>
            <a:endParaRPr lang="en-US" dirty="0"/>
          </a:p>
          <a:p>
            <a:pPr>
              <a:buFont typeface="Wingdings" pitchFamily="2" charset="2"/>
              <a:buChar char="v"/>
            </a:pPr>
            <a:r>
              <a:rPr lang="en-US" dirty="0"/>
              <a:t>The government only pays for 16% of all long term care.</a:t>
            </a:r>
          </a:p>
          <a:p>
            <a:pPr>
              <a:buFont typeface="Wingdings" pitchFamily="2" charset="2"/>
              <a:buChar char="v"/>
            </a:pPr>
            <a:endParaRPr lang="en-US" dirty="0"/>
          </a:p>
          <a:p>
            <a:pPr>
              <a:buFont typeface="Wingdings" pitchFamily="2" charset="2"/>
              <a:buChar char="v"/>
            </a:pPr>
            <a:r>
              <a:rPr lang="en-US" dirty="0"/>
              <a:t>Everyday approximately 10,000 baby boomers turn 65 years old.  Meaning that your opportunity to create a million dollar business renews its self every 24 hours.   </a:t>
            </a:r>
          </a:p>
          <a:p>
            <a:pPr>
              <a:buFont typeface="Wingdings" pitchFamily="2" charset="2"/>
              <a:buChar char="v"/>
            </a:pPr>
            <a:endParaRPr lang="en-US" dirty="0"/>
          </a:p>
          <a:p>
            <a:pPr>
              <a:buFont typeface="Wingdings" pitchFamily="2" charset="2"/>
              <a:buChar char="v"/>
            </a:pPr>
            <a:r>
              <a:rPr lang="en-US" dirty="0"/>
              <a:t>The suicide rate has sky rocketed since 2013 among people 65-75 due to the stress associated with care giving.</a:t>
            </a:r>
          </a:p>
          <a:p>
            <a:pPr>
              <a:buFont typeface="Wingdings" pitchFamily="2" charset="2"/>
              <a:buChar char="v"/>
            </a:pPr>
            <a:endParaRPr lang="en-US" dirty="0"/>
          </a:p>
          <a:p>
            <a:pPr>
              <a:buFont typeface="Wingdings" pitchFamily="2" charset="2"/>
              <a:buChar char="v"/>
            </a:pPr>
            <a:r>
              <a:rPr lang="en-US" dirty="0"/>
              <a:t>Family caregivers provide 650 billion dollars of unpaid care each year.  America is facing  an eldercare cliff. </a:t>
            </a:r>
            <a:r>
              <a:rPr lang="en-US" dirty="0" err="1"/>
              <a:t>Caregiving</a:t>
            </a:r>
            <a:r>
              <a:rPr lang="en-US" dirty="0"/>
              <a:t> is a personal, local, state  &amp; national crisis. The government needs strategies and initiatives to bridge the eldercare cliff… that where we nurses can make a difference.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1783</TotalTime>
  <Words>801</Words>
  <Application>Microsoft Office PowerPoint</Application>
  <PresentationFormat>On-screen Show (4:3)</PresentationFormat>
  <Paragraphs>173</Paragraphs>
  <Slides>17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Wingdings</vt:lpstr>
      <vt:lpstr>Office Theme</vt:lpstr>
      <vt:lpstr>The Hidden Fortune in Community Based Elder Care</vt:lpstr>
      <vt:lpstr>Where Are You Today? </vt:lpstr>
      <vt:lpstr>PowerPoint Presentation</vt:lpstr>
      <vt:lpstr>PowerPoint Presentation</vt:lpstr>
      <vt:lpstr>PowerPoint Presentation</vt:lpstr>
      <vt:lpstr>Preparing to Learn</vt:lpstr>
      <vt:lpstr>Goals &amp; Visions </vt:lpstr>
      <vt:lpstr>…..Goals &amp; Visions (cont) </vt:lpstr>
      <vt:lpstr>Eldercare Industry Facts</vt:lpstr>
      <vt:lpstr>PowerPoint Presentation</vt:lpstr>
      <vt:lpstr>Opportunities for Nurses</vt:lpstr>
      <vt:lpstr>PowerPoint Presentation</vt:lpstr>
      <vt:lpstr>Critical Success Factors &amp; The Nursing Process</vt:lpstr>
      <vt:lpstr>Part-time Opportunities</vt:lpstr>
      <vt:lpstr>Full-time Opportunities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Hidden Fortune in Eldercare</dc:title>
  <dc:creator>ThinkCentre</dc:creator>
  <cp:lastModifiedBy>Stella Nsong</cp:lastModifiedBy>
  <cp:revision>69</cp:revision>
  <dcterms:created xsi:type="dcterms:W3CDTF">2016-10-10T17:02:48Z</dcterms:created>
  <dcterms:modified xsi:type="dcterms:W3CDTF">2018-10-12T01:04:37Z</dcterms:modified>
</cp:coreProperties>
</file>