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Eagle Lake" panose="03020505000000020000" pitchFamily="66" charset="0"/>
      <p:regular r:id="rId17"/>
    </p:embeddedFont>
    <p:embeddedFont>
      <p:font typeface="Julius Sans One" panose="02000000000000000000" pitchFamily="2" charset="77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599"/>
  </p:normalViewPr>
  <p:slideViewPr>
    <p:cSldViewPr snapToGrid="0">
      <p:cViewPr varScale="1">
        <p:scale>
          <a:sx n="150" d="100"/>
          <a:sy n="150" d="100"/>
        </p:scale>
        <p:origin x="6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b702997a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b702997a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4a356f156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4a356f156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4a356f156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4a356f156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4a356f156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4a356f156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4a356f15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4a356f15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4a356f156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4a356f156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4a356f1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4a356f1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4a356f15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4a356f15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4a356f156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4a356f156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4a356f15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4a356f15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4a356f15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4a356f15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09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4a356f15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4a356f15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4a356f156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4a356f156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4a356f156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4a356f156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520900" y="813575"/>
            <a:ext cx="4079100" cy="3449100"/>
          </a:xfrm>
          <a:prstGeom prst="ellipse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00"/>
                </a:solidFill>
                <a:latin typeface="Eagle Lake"/>
                <a:ea typeface="Eagle Lake"/>
                <a:cs typeface="Eagle Lake"/>
                <a:sym typeface="Eagle Lake"/>
              </a:rPr>
              <a:t>C</a:t>
            </a:r>
            <a:r>
              <a:rPr lang="en" sz="3000" b="1">
                <a:solidFill>
                  <a:schemeClr val="dk1"/>
                </a:solidFill>
                <a:latin typeface="Eagle Lake"/>
                <a:ea typeface="Eagle Lake"/>
                <a:cs typeface="Eagle Lake"/>
                <a:sym typeface="Eagle Lake"/>
              </a:rPr>
              <a:t>ognitive    </a:t>
            </a:r>
            <a:r>
              <a:rPr lang="en" sz="3000" b="1">
                <a:solidFill>
                  <a:srgbClr val="FFFF00"/>
                </a:solidFill>
                <a:latin typeface="Eagle Lake"/>
                <a:ea typeface="Eagle Lake"/>
                <a:cs typeface="Eagle Lake"/>
                <a:sym typeface="Eagle Lake"/>
              </a:rPr>
              <a:t>A</a:t>
            </a:r>
            <a:r>
              <a:rPr lang="en" sz="3000" b="1">
                <a:solidFill>
                  <a:schemeClr val="dk1"/>
                </a:solidFill>
                <a:latin typeface="Eagle Lake"/>
                <a:ea typeface="Eagle Lake"/>
                <a:cs typeface="Eagle Lake"/>
                <a:sym typeface="Eagle Lake"/>
              </a:rPr>
              <a:t>cceleration </a:t>
            </a:r>
            <a:r>
              <a:rPr lang="en" sz="3000" b="1">
                <a:solidFill>
                  <a:srgbClr val="FFFF00"/>
                </a:solidFill>
                <a:latin typeface="Eagle Lake"/>
                <a:ea typeface="Eagle Lake"/>
                <a:cs typeface="Eagle Lake"/>
                <a:sym typeface="Eagle Lake"/>
              </a:rPr>
              <a:t>T</a:t>
            </a:r>
            <a:r>
              <a:rPr lang="en" sz="3000" b="1">
                <a:solidFill>
                  <a:schemeClr val="dk1"/>
                </a:solidFill>
                <a:latin typeface="Eagle Lake"/>
                <a:ea typeface="Eagle Lake"/>
                <a:cs typeface="Eagle Lake"/>
                <a:sym typeface="Eagle Lake"/>
              </a:rPr>
              <a:t>heory</a:t>
            </a:r>
            <a:r>
              <a:rPr lang="en" sz="1000" b="1">
                <a:solidFill>
                  <a:schemeClr val="dk1"/>
                </a:solidFill>
              </a:rPr>
              <a:t>TM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271500" y="3344050"/>
            <a:ext cx="2601000" cy="4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...with your host, Mr. Ashkinos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370725" y="347550"/>
            <a:ext cx="83040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Agenda Item #3 - Excellence Quickly Quiz</a:t>
            </a: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370725" y="1445125"/>
            <a:ext cx="39393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FACE VALUE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370725" y="2810975"/>
            <a:ext cx="39393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METAPHORICAL V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370725" y="4176825"/>
            <a:ext cx="39393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JUDGE THE MV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4735450" y="1445113"/>
            <a:ext cx="39393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TEXT VALUE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4735450" y="2810975"/>
            <a:ext cx="39393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CONNECT TO MV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4735450" y="4176825"/>
            <a:ext cx="39393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ACTIVATE THE MV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370725" y="347550"/>
            <a:ext cx="83040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Introducing…The Levels of Thought!</a:t>
            </a: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859400" y="414225"/>
            <a:ext cx="73794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Introducing…The Progress Tracker!</a:t>
            </a: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473">
            <a:off x="3076575" y="1441800"/>
            <a:ext cx="2673624" cy="3473101"/>
          </a:xfrm>
          <a:prstGeom prst="rect">
            <a:avLst/>
          </a:prstGeom>
          <a:noFill/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1150950" y="414225"/>
            <a:ext cx="6842100" cy="77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Introducing…The Progress Tracker!</a:t>
            </a: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473">
            <a:off x="981075" y="1267450"/>
            <a:ext cx="2673624" cy="3473101"/>
          </a:xfrm>
          <a:prstGeom prst="rect">
            <a:avLst/>
          </a:prstGeom>
          <a:noFill/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0825" y="2001013"/>
            <a:ext cx="6142175" cy="1141475"/>
          </a:xfrm>
          <a:prstGeom prst="rect">
            <a:avLst/>
          </a:prstGeom>
          <a:noFill/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9" name="Google Shape;139;p23"/>
          <p:cNvCxnSpPr/>
          <p:nvPr/>
        </p:nvCxnSpPr>
        <p:spPr>
          <a:xfrm rot="10800000" flipH="1">
            <a:off x="2257425" y="2628750"/>
            <a:ext cx="1095300" cy="133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1217650" y="100850"/>
            <a:ext cx="6791400" cy="672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Agenda Item #4 - Break it down!</a:t>
            </a: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201700" y="986125"/>
            <a:ext cx="8695800" cy="37428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</a:rPr>
              <a:t>Okay, how did you do? 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b="1">
                <a:solidFill>
                  <a:schemeClr val="dk1"/>
                </a:solidFill>
              </a:rPr>
              <a:t>Your guide will break it down. 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b="1">
                <a:solidFill>
                  <a:schemeClr val="dk1"/>
                </a:solidFill>
              </a:rPr>
              <a:t>Calibrate your cognition. 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b="1">
                <a:solidFill>
                  <a:schemeClr val="dk1"/>
                </a:solidFill>
              </a:rPr>
              <a:t>Pinpoint misfires. 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b="1">
                <a:solidFill>
                  <a:schemeClr val="dk1"/>
                </a:solidFill>
              </a:rPr>
              <a:t>Rewire thinking.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b="1">
                <a:solidFill>
                  <a:schemeClr val="dk1"/>
                </a:solidFill>
              </a:rPr>
              <a:t>Grow at your own pace…but you will GROW!</a:t>
            </a:r>
            <a:endParaRPr sz="2800" b="1">
              <a:solidFill>
                <a:schemeClr val="dk1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700" y="1621975"/>
            <a:ext cx="2086150" cy="20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>
            <a:off x="2520900" y="813575"/>
            <a:ext cx="4079100" cy="3449100"/>
          </a:xfrm>
          <a:prstGeom prst="ellipse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00"/>
                </a:solidFill>
                <a:latin typeface="Eagle Lake"/>
                <a:ea typeface="Eagle Lake"/>
                <a:cs typeface="Eagle Lake"/>
                <a:sym typeface="Eagle Lake"/>
              </a:rPr>
              <a:t>C</a:t>
            </a:r>
            <a:r>
              <a:rPr lang="en" sz="3000" b="1">
                <a:solidFill>
                  <a:schemeClr val="dk1"/>
                </a:solidFill>
                <a:latin typeface="Eagle Lake"/>
                <a:ea typeface="Eagle Lake"/>
                <a:cs typeface="Eagle Lake"/>
                <a:sym typeface="Eagle Lake"/>
              </a:rPr>
              <a:t>ognitive    </a:t>
            </a:r>
            <a:r>
              <a:rPr lang="en" sz="3000" b="1">
                <a:solidFill>
                  <a:srgbClr val="FFFF00"/>
                </a:solidFill>
                <a:latin typeface="Eagle Lake"/>
                <a:ea typeface="Eagle Lake"/>
                <a:cs typeface="Eagle Lake"/>
                <a:sym typeface="Eagle Lake"/>
              </a:rPr>
              <a:t>A</a:t>
            </a:r>
            <a:r>
              <a:rPr lang="en" sz="3000" b="1">
                <a:solidFill>
                  <a:schemeClr val="dk1"/>
                </a:solidFill>
                <a:latin typeface="Eagle Lake"/>
                <a:ea typeface="Eagle Lake"/>
                <a:cs typeface="Eagle Lake"/>
                <a:sym typeface="Eagle Lake"/>
              </a:rPr>
              <a:t>cceleration </a:t>
            </a:r>
            <a:r>
              <a:rPr lang="en" sz="3000" b="1">
                <a:solidFill>
                  <a:srgbClr val="FFFF00"/>
                </a:solidFill>
                <a:latin typeface="Eagle Lake"/>
                <a:ea typeface="Eagle Lake"/>
                <a:cs typeface="Eagle Lake"/>
                <a:sym typeface="Eagle Lake"/>
              </a:rPr>
              <a:t>T</a:t>
            </a:r>
            <a:r>
              <a:rPr lang="en" sz="3000" b="1">
                <a:solidFill>
                  <a:schemeClr val="dk1"/>
                </a:solidFill>
                <a:latin typeface="Eagle Lake"/>
                <a:ea typeface="Eagle Lake"/>
                <a:cs typeface="Eagle Lake"/>
                <a:sym typeface="Eagle Lake"/>
              </a:rPr>
              <a:t>heory</a:t>
            </a:r>
            <a:r>
              <a:rPr lang="en" sz="1000" b="1">
                <a:solidFill>
                  <a:schemeClr val="dk1"/>
                </a:solidFill>
              </a:rPr>
              <a:t>TM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3271500" y="3344050"/>
            <a:ext cx="2601000" cy="4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you for SESSION #1!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928550" y="143525"/>
            <a:ext cx="52869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Julius Sans One"/>
                <a:ea typeface="Julius Sans One"/>
                <a:cs typeface="Julius Sans One"/>
                <a:sym typeface="Julius Sans One"/>
              </a:rPr>
              <a:t>Why are we here?</a:t>
            </a:r>
            <a:endParaRPr sz="3500" b="1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258500" y="109735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Cognitive Processing </a:t>
            </a:r>
            <a:endParaRPr sz="3500" b="1"/>
          </a:p>
        </p:txBody>
      </p:sp>
      <p:sp>
        <p:nvSpPr>
          <p:cNvPr id="62" name="Google Shape;62;p14"/>
          <p:cNvSpPr/>
          <p:nvPr/>
        </p:nvSpPr>
        <p:spPr>
          <a:xfrm>
            <a:off x="1258500" y="205117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Analytical Reasoning</a:t>
            </a:r>
            <a:endParaRPr sz="3500" b="1"/>
          </a:p>
        </p:txBody>
      </p:sp>
      <p:sp>
        <p:nvSpPr>
          <p:cNvPr id="63" name="Google Shape;63;p14"/>
          <p:cNvSpPr/>
          <p:nvPr/>
        </p:nvSpPr>
        <p:spPr>
          <a:xfrm>
            <a:off x="1258500" y="300500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Organized Writing</a:t>
            </a:r>
            <a:endParaRPr sz="3500" b="1"/>
          </a:p>
        </p:txBody>
      </p:sp>
      <p:sp>
        <p:nvSpPr>
          <p:cNvPr id="64" name="Google Shape;64;p14"/>
          <p:cNvSpPr/>
          <p:nvPr/>
        </p:nvSpPr>
        <p:spPr>
          <a:xfrm>
            <a:off x="1258500" y="395882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Build Leadership Skills</a:t>
            </a:r>
            <a:endParaRPr sz="3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258650" y="14352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Julius Sans One"/>
                <a:ea typeface="Julius Sans One"/>
                <a:cs typeface="Julius Sans One"/>
                <a:sym typeface="Julius Sans One"/>
              </a:rPr>
              <a:t>How will we achieve this?</a:t>
            </a:r>
            <a:endParaRPr sz="3500" b="1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258500" y="109735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Vocabulary Acquisition </a:t>
            </a:r>
            <a:endParaRPr sz="3500" b="1"/>
          </a:p>
        </p:txBody>
      </p:sp>
      <p:sp>
        <p:nvSpPr>
          <p:cNvPr id="71" name="Google Shape;71;p15"/>
          <p:cNvSpPr/>
          <p:nvPr/>
        </p:nvSpPr>
        <p:spPr>
          <a:xfrm>
            <a:off x="1258500" y="205117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Story Comprehension</a:t>
            </a:r>
            <a:endParaRPr sz="3500" b="1"/>
          </a:p>
        </p:txBody>
      </p:sp>
      <p:sp>
        <p:nvSpPr>
          <p:cNvPr id="72" name="Google Shape;72;p15"/>
          <p:cNvSpPr/>
          <p:nvPr/>
        </p:nvSpPr>
        <p:spPr>
          <a:xfrm>
            <a:off x="1258500" y="300500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Critical Thinking Skills</a:t>
            </a:r>
            <a:endParaRPr sz="3500" b="1"/>
          </a:p>
        </p:txBody>
      </p:sp>
      <p:sp>
        <p:nvSpPr>
          <p:cNvPr id="73" name="Google Shape;73;p15"/>
          <p:cNvSpPr/>
          <p:nvPr/>
        </p:nvSpPr>
        <p:spPr>
          <a:xfrm>
            <a:off x="1258500" y="395882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>
                <a:highlight>
                  <a:srgbClr val="FFFF00"/>
                </a:highlight>
              </a:rPr>
              <a:t>The Levels of Thought</a:t>
            </a:r>
            <a:endParaRPr sz="3500" b="1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258650" y="14352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Julius Sans One"/>
                <a:ea typeface="Julius Sans One"/>
                <a:cs typeface="Julius Sans One"/>
                <a:sym typeface="Julius Sans One"/>
              </a:rPr>
              <a:t>What Materials do I Need?</a:t>
            </a:r>
            <a:endParaRPr sz="3200" b="1" dirty="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258500" y="109735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Acquire a copy of the book</a:t>
            </a:r>
            <a:endParaRPr sz="3500" b="1"/>
          </a:p>
        </p:txBody>
      </p:sp>
      <p:sp>
        <p:nvSpPr>
          <p:cNvPr id="80" name="Google Shape;80;p16"/>
          <p:cNvSpPr/>
          <p:nvPr/>
        </p:nvSpPr>
        <p:spPr>
          <a:xfrm>
            <a:off x="1258500" y="205117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Laptop/Desktop computer</a:t>
            </a:r>
            <a:endParaRPr sz="3500" b="1"/>
          </a:p>
        </p:txBody>
      </p:sp>
      <p:sp>
        <p:nvSpPr>
          <p:cNvPr id="81" name="Google Shape;81;p16"/>
          <p:cNvSpPr/>
          <p:nvPr/>
        </p:nvSpPr>
        <p:spPr>
          <a:xfrm>
            <a:off x="1258500" y="300500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A countdown timing device</a:t>
            </a:r>
            <a:endParaRPr sz="3500" b="1"/>
          </a:p>
        </p:txBody>
      </p:sp>
      <p:sp>
        <p:nvSpPr>
          <p:cNvPr id="82" name="Google Shape;82;p16"/>
          <p:cNvSpPr/>
          <p:nvPr/>
        </p:nvSpPr>
        <p:spPr>
          <a:xfrm>
            <a:off x="1258500" y="395882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 dirty="0"/>
              <a:t>ACADEMIC INTEGRITY!</a:t>
            </a:r>
            <a:endParaRPr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928550" y="143525"/>
            <a:ext cx="52869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Julius Sans One"/>
                <a:ea typeface="Julius Sans One"/>
                <a:cs typeface="Julius Sans One"/>
                <a:sym typeface="Julius Sans One"/>
              </a:rPr>
              <a:t>What’s the routine?</a:t>
            </a:r>
            <a:endParaRPr sz="3500" b="1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258500" y="109735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 Access Great Literature </a:t>
            </a:r>
            <a:endParaRPr sz="3500" b="1"/>
          </a:p>
        </p:txBody>
      </p:sp>
      <p:sp>
        <p:nvSpPr>
          <p:cNvPr id="89" name="Google Shape;89;p17"/>
          <p:cNvSpPr/>
          <p:nvPr/>
        </p:nvSpPr>
        <p:spPr>
          <a:xfrm>
            <a:off x="1258500" y="205117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Mental Warm-ups</a:t>
            </a:r>
            <a:endParaRPr sz="3500" b="1"/>
          </a:p>
        </p:txBody>
      </p:sp>
      <p:sp>
        <p:nvSpPr>
          <p:cNvPr id="90" name="Google Shape;90;p17"/>
          <p:cNvSpPr/>
          <p:nvPr/>
        </p:nvSpPr>
        <p:spPr>
          <a:xfrm>
            <a:off x="1258500" y="3005000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Excellence Quickly Quiz</a:t>
            </a:r>
            <a:endParaRPr sz="3500" b="1"/>
          </a:p>
        </p:txBody>
      </p:sp>
      <p:sp>
        <p:nvSpPr>
          <p:cNvPr id="91" name="Google Shape;91;p17"/>
          <p:cNvSpPr/>
          <p:nvPr/>
        </p:nvSpPr>
        <p:spPr>
          <a:xfrm>
            <a:off x="1258500" y="3958825"/>
            <a:ext cx="66270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/>
              <a:t>Analytical Breakdown</a:t>
            </a:r>
            <a:endParaRPr sz="3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928550" y="143525"/>
            <a:ext cx="5286900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Julius Sans One"/>
                <a:ea typeface="Julius Sans One"/>
                <a:cs typeface="Julius Sans One"/>
                <a:sym typeface="Julius Sans One"/>
              </a:rPr>
              <a:t>What’s the routine?</a:t>
            </a:r>
            <a:endParaRPr sz="3500" b="1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2296685" y="1097350"/>
            <a:ext cx="4550629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 dirty="0"/>
              <a:t> Video Lesson</a:t>
            </a:r>
            <a:endParaRPr sz="3500" b="1" dirty="0"/>
          </a:p>
        </p:txBody>
      </p:sp>
      <p:sp>
        <p:nvSpPr>
          <p:cNvPr id="89" name="Google Shape;89;p17"/>
          <p:cNvSpPr/>
          <p:nvPr/>
        </p:nvSpPr>
        <p:spPr>
          <a:xfrm>
            <a:off x="629249" y="2015397"/>
            <a:ext cx="4550629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 dirty="0"/>
              <a:t>Progress Tracker</a:t>
            </a:r>
            <a:endParaRPr sz="3500" b="1" dirty="0"/>
          </a:p>
        </p:txBody>
      </p:sp>
      <p:sp>
        <p:nvSpPr>
          <p:cNvPr id="90" name="Google Shape;90;p17"/>
          <p:cNvSpPr/>
          <p:nvPr/>
        </p:nvSpPr>
        <p:spPr>
          <a:xfrm>
            <a:off x="630969" y="2969222"/>
            <a:ext cx="4550628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 dirty="0"/>
              <a:t>Review Slides</a:t>
            </a:r>
            <a:endParaRPr sz="3500" b="1" dirty="0"/>
          </a:p>
        </p:txBody>
      </p:sp>
      <p:sp>
        <p:nvSpPr>
          <p:cNvPr id="91" name="Google Shape;91;p17"/>
          <p:cNvSpPr/>
          <p:nvPr/>
        </p:nvSpPr>
        <p:spPr>
          <a:xfrm>
            <a:off x="639934" y="3930506"/>
            <a:ext cx="4550628" cy="801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 b="1" dirty="0"/>
              <a:t>Video Transcript</a:t>
            </a:r>
            <a:endParaRPr sz="3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6C6C9-84B9-AF4B-7F7E-D5639A26A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6968">
            <a:off x="227098" y="890532"/>
            <a:ext cx="1957859" cy="118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AA8AD-840F-3102-995E-55ADC61E1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1528">
            <a:off x="4663373" y="2653713"/>
            <a:ext cx="4346081" cy="16736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C3C113-8970-3325-F5DB-061F5553C670}"/>
              </a:ext>
            </a:extLst>
          </p:cNvPr>
          <p:cNvCxnSpPr>
            <a:cxnSpLocks/>
          </p:cNvCxnSpPr>
          <p:nvPr/>
        </p:nvCxnSpPr>
        <p:spPr>
          <a:xfrm>
            <a:off x="4528828" y="2640635"/>
            <a:ext cx="428654" cy="443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3EC2A2-416B-109B-3238-1BD70B6326A2}"/>
              </a:ext>
            </a:extLst>
          </p:cNvPr>
          <p:cNvCxnSpPr>
            <a:cxnSpLocks/>
          </p:cNvCxnSpPr>
          <p:nvPr/>
        </p:nvCxnSpPr>
        <p:spPr>
          <a:xfrm flipV="1">
            <a:off x="4357672" y="2632562"/>
            <a:ext cx="822206" cy="668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008D93-D9C6-B108-AC46-2C9766106A48}"/>
              </a:ext>
            </a:extLst>
          </p:cNvPr>
          <p:cNvCxnSpPr>
            <a:cxnSpLocks/>
          </p:cNvCxnSpPr>
          <p:nvPr/>
        </p:nvCxnSpPr>
        <p:spPr>
          <a:xfrm flipV="1">
            <a:off x="4583689" y="3759587"/>
            <a:ext cx="311040" cy="286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235325" y="1064550"/>
            <a:ext cx="8640300" cy="36351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</a:rPr>
              <a:t>You will be asked to access great literature as a vehicle by which we will engage in CAT learning processes. </a:t>
            </a:r>
            <a:endParaRPr sz="2300" b="1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>
                <a:solidFill>
                  <a:schemeClr val="dk1"/>
                </a:solidFill>
              </a:rPr>
              <a:t>Courses should be taken in the prescribed order.</a:t>
            </a:r>
            <a:endParaRPr sz="2300" b="1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>
                <a:solidFill>
                  <a:schemeClr val="dk1"/>
                </a:solidFill>
              </a:rPr>
              <a:t>New programs will show an increase in expectations. </a:t>
            </a:r>
            <a:endParaRPr sz="2300" b="1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>
                <a:solidFill>
                  <a:schemeClr val="dk1"/>
                </a:solidFill>
              </a:rPr>
              <a:t>Read pages assigned before each class.</a:t>
            </a:r>
            <a:endParaRPr sz="2300" b="1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>
                <a:solidFill>
                  <a:schemeClr val="dk1"/>
                </a:solidFill>
              </a:rPr>
              <a:t>Don’t read ahead! (Even if you already read the book.)</a:t>
            </a:r>
            <a:endParaRPr sz="2300" b="1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1064550" y="212900"/>
            <a:ext cx="6902700" cy="6132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It Begins With Great Literature!</a:t>
            </a: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235325" y="1064550"/>
            <a:ext cx="6297600" cy="36351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</a:rPr>
              <a:t>As you read, look for words that impress upon you. </a:t>
            </a:r>
            <a:r>
              <a:rPr lang="en" sz="2300" b="1" dirty="0">
                <a:solidFill>
                  <a:schemeClr val="dk1"/>
                </a:solidFill>
              </a:rPr>
              <a:t>Write these words down and define them.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Didn’t know it?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Used in a different way?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Provoked you?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Made you think?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Interesting?</a:t>
            </a:r>
            <a:endParaRPr sz="2300" b="1" dirty="0"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873200" y="212900"/>
            <a:ext cx="7248600" cy="6132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Agenda Item #1 - I found a word!</a:t>
            </a: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2005675"/>
            <a:ext cx="1309999" cy="141412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p19"/>
          <p:cNvSpPr/>
          <p:nvPr/>
        </p:nvSpPr>
        <p:spPr>
          <a:xfrm rot="414674">
            <a:off x="6199540" y="1198883"/>
            <a:ext cx="2635123" cy="3643717"/>
          </a:xfrm>
          <a:prstGeom prst="flowChartDocumen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09550" dir="35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Julius Sans One"/>
                <a:ea typeface="Julius Sans One"/>
                <a:cs typeface="Julius Sans One"/>
                <a:sym typeface="Julius Sans One"/>
              </a:rPr>
              <a:t>Great Author</a:t>
            </a:r>
            <a:endParaRPr sz="2500" b="1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Julius Sans One"/>
                <a:ea typeface="Julius Sans One"/>
                <a:cs typeface="Julius Sans One"/>
                <a:sym typeface="Julius Sans One"/>
              </a:rPr>
              <a:t>Classic Literature</a:t>
            </a:r>
            <a:endParaRPr sz="3000" b="1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601950" y="168100"/>
            <a:ext cx="7940100" cy="5604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Agenda Item #2 - What just happened?</a:t>
            </a:r>
            <a:endParaRPr sz="28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235325" y="1017875"/>
            <a:ext cx="5387700" cy="35145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You read the pages, right? Compare my summary to your experience. Are we on the same “page”?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Exposition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Call to Action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Rising Action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Climax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Falling Action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Resolution</a:t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3088450" y="1928675"/>
            <a:ext cx="2773800" cy="31311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After we summarize, we will showcase a valuable excerpt from the reading. 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Well written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Telling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Provoking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Confusing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 rot="414674">
            <a:off x="6199540" y="1198883"/>
            <a:ext cx="2635123" cy="3643717"/>
          </a:xfrm>
          <a:prstGeom prst="flowChartDocumen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09550" dir="35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Great Author</a:t>
            </a:r>
            <a:endParaRPr sz="25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Classic Literature</a:t>
            </a:r>
            <a:endParaRPr sz="2500" b="1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371</Words>
  <Application>Microsoft Macintosh PowerPoint</Application>
  <PresentationFormat>On-screen Show (16:9)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Eagle Lake</vt:lpstr>
      <vt:lpstr>Julius Sans One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Ashkinos, Jay</cp:lastModifiedBy>
  <cp:revision>7</cp:revision>
  <dcterms:modified xsi:type="dcterms:W3CDTF">2023-07-25T18:08:22Z</dcterms:modified>
</cp:coreProperties>
</file>