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6" r:id="rId5"/>
    <p:sldId id="287" r:id="rId6"/>
    <p:sldId id="288" r:id="rId7"/>
    <p:sldId id="289" r:id="rId8"/>
    <p:sldId id="290" r:id="rId9"/>
    <p:sldId id="291" r:id="rId10"/>
    <p:sldId id="292" r:id="rId11"/>
    <p:sldId id="262" r:id="rId12"/>
    <p:sldId id="294" r:id="rId13"/>
    <p:sldId id="299" r:id="rId14"/>
    <p:sldId id="300" r:id="rId15"/>
    <p:sldId id="295" r:id="rId16"/>
    <p:sldId id="296" r:id="rId17"/>
    <p:sldId id="301" r:id="rId18"/>
    <p:sldId id="297" r:id="rId19"/>
    <p:sldId id="298" r:id="rId20"/>
    <p:sldId id="28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620"/>
    <p:restoredTop sz="94671"/>
  </p:normalViewPr>
  <p:slideViewPr>
    <p:cSldViewPr snapToGrid="0" snapToObjects="1">
      <p:cViewPr varScale="1">
        <p:scale>
          <a:sx n="105" d="100"/>
          <a:sy n="105" d="100"/>
        </p:scale>
        <p:origin x="208"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12/13/19</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12/13/19</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pps.azsos.gov/public_services/Title_04/4-06.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477F5-168B-C342-B98A-2F3ABD60089C}"/>
              </a:ext>
            </a:extLst>
          </p:cNvPr>
          <p:cNvSpPr>
            <a:spLocks noGrp="1"/>
          </p:cNvSpPr>
          <p:nvPr>
            <p:ph type="ctrTitle"/>
          </p:nvPr>
        </p:nvSpPr>
        <p:spPr/>
        <p:txBody>
          <a:bodyPr>
            <a:normAutofit fontScale="90000"/>
          </a:bodyPr>
          <a:lstStyle/>
          <a:p>
            <a:pPr algn="ctr"/>
            <a:r>
              <a:rPr lang="en-US" dirty="0"/>
              <a:t>Starting your own Private Practice</a:t>
            </a:r>
            <a:br>
              <a:rPr lang="en-US" dirty="0"/>
            </a:br>
            <a:r>
              <a:rPr lang="en-US" dirty="0"/>
              <a:t>Part 2: Legal, Ethical, &amp; Best Practices-Clinical Documentation &amp; forms</a:t>
            </a:r>
          </a:p>
        </p:txBody>
      </p:sp>
      <p:sp>
        <p:nvSpPr>
          <p:cNvPr id="3" name="Subtitle 2">
            <a:extLst>
              <a:ext uri="{FF2B5EF4-FFF2-40B4-BE49-F238E27FC236}">
                <a16:creationId xmlns:a16="http://schemas.microsoft.com/office/drawing/2014/main" id="{E674E296-4A3B-D740-924E-7AD1F669AD64}"/>
              </a:ext>
            </a:extLst>
          </p:cNvPr>
          <p:cNvSpPr>
            <a:spLocks noGrp="1"/>
          </p:cNvSpPr>
          <p:nvPr>
            <p:ph type="subTitle" idx="1"/>
          </p:nvPr>
        </p:nvSpPr>
        <p:spPr/>
        <p:txBody>
          <a:bodyPr>
            <a:normAutofit/>
          </a:bodyPr>
          <a:lstStyle/>
          <a:p>
            <a:pPr algn="ctr"/>
            <a:r>
              <a:rPr lang="en-US" sz="2400" dirty="0"/>
              <a:t>Presented by: </a:t>
            </a:r>
          </a:p>
          <a:p>
            <a:pPr algn="ctr"/>
            <a:r>
              <a:rPr lang="en-US" sz="2400" dirty="0"/>
              <a:t>Charise Schwertfeger, LMFT &amp; </a:t>
            </a:r>
            <a:r>
              <a:rPr lang="en-US" sz="2400" dirty="0" err="1"/>
              <a:t>Minon</a:t>
            </a:r>
            <a:r>
              <a:rPr lang="en-US" sz="2400" dirty="0"/>
              <a:t> Maier, </a:t>
            </a:r>
            <a:r>
              <a:rPr lang="en-US" sz="2400" dirty="0" err="1"/>
              <a:t>lmft</a:t>
            </a:r>
            <a:endParaRPr lang="en-US" sz="2400" dirty="0"/>
          </a:p>
        </p:txBody>
      </p:sp>
    </p:spTree>
    <p:extLst>
      <p:ext uri="{BB962C8B-B14F-4D97-AF65-F5344CB8AC3E}">
        <p14:creationId xmlns:p14="http://schemas.microsoft.com/office/powerpoint/2010/main" val="815297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7FF86-255F-6442-81C8-8C79147431AA}"/>
              </a:ext>
            </a:extLst>
          </p:cNvPr>
          <p:cNvSpPr>
            <a:spLocks noGrp="1"/>
          </p:cNvSpPr>
          <p:nvPr>
            <p:ph type="title"/>
          </p:nvPr>
        </p:nvSpPr>
        <p:spPr/>
        <p:txBody>
          <a:bodyPr/>
          <a:lstStyle/>
          <a:p>
            <a:r>
              <a:rPr lang="en-US" dirty="0"/>
              <a:t>Client’s access to clinical record</a:t>
            </a:r>
          </a:p>
        </p:txBody>
      </p:sp>
      <p:sp>
        <p:nvSpPr>
          <p:cNvPr id="3" name="Content Placeholder 2">
            <a:extLst>
              <a:ext uri="{FF2B5EF4-FFF2-40B4-BE49-F238E27FC236}">
                <a16:creationId xmlns:a16="http://schemas.microsoft.com/office/drawing/2014/main" id="{AEE67BE1-6D79-8445-818F-7759BD120F1B}"/>
              </a:ext>
            </a:extLst>
          </p:cNvPr>
          <p:cNvSpPr>
            <a:spLocks noGrp="1"/>
          </p:cNvSpPr>
          <p:nvPr>
            <p:ph idx="1"/>
          </p:nvPr>
        </p:nvSpPr>
        <p:spPr>
          <a:xfrm>
            <a:off x="685801" y="2142067"/>
            <a:ext cx="10131425" cy="4494707"/>
          </a:xfrm>
        </p:spPr>
        <p:txBody>
          <a:bodyPr>
            <a:normAutofit lnSpcReduction="10000"/>
          </a:bodyPr>
          <a:lstStyle/>
          <a:p>
            <a:r>
              <a:rPr lang="en-US" dirty="0"/>
              <a:t>Client’s are to have prompt access to their file at all times. This includes record being provided to client, their legal representative or any other health professional as requested. This is to be completed in accordance with A.R.S. 12-2293. </a:t>
            </a:r>
          </a:p>
          <a:p>
            <a:r>
              <a:rPr lang="en-US" dirty="0"/>
              <a:t>Minor children and their families are to have access to their record in accordance with A.R.S. 25-403.06</a:t>
            </a:r>
          </a:p>
          <a:p>
            <a:r>
              <a:rPr lang="en-US" dirty="0"/>
              <a:t>Clinician will retain records in accordance with A.R.S. 12-2297</a:t>
            </a:r>
          </a:p>
          <a:p>
            <a:r>
              <a:rPr lang="en-US" dirty="0"/>
              <a:t>It is a licensee’s responsibility to ensure that their client’s information is also being handled appropriately by other professionals in their business, such as administrative staff, supervisees, billers, assistants, volunteers, outside contractors, etc. </a:t>
            </a:r>
          </a:p>
          <a:p>
            <a:r>
              <a:rPr lang="en-US" dirty="0"/>
              <a:t>Licensee shall ensure the safety and confidentiality of any client records the licensee create, maintains, transfers or destroys, whether the records are written, taped, computerized, or stored in any medium. </a:t>
            </a:r>
          </a:p>
          <a:p>
            <a:pPr lvl="3"/>
            <a:r>
              <a:rPr lang="en-US" dirty="0"/>
              <a:t>It is important to note that this means not only how files are stored, but what information is being shared via email, text message, etc. Also including how information is obtained from outside entities or how it is shared with outside providers. Encrypted emails are recommended. Two more more locks are recommended as a barrier to client’s protected information. This may include barriers such as a locked office door and a locked filing cabinet, or a locked office door and a computer with a password lock as well. We are now able to lock various files on our computers, all  EMR’s require a password, and do NOT forget to password protect your cell phone if you have access to any client information via your phone. 	</a:t>
            </a:r>
          </a:p>
          <a:p>
            <a:pPr lvl="3"/>
            <a:endParaRPr lang="en-US" dirty="0"/>
          </a:p>
          <a:p>
            <a:endParaRPr lang="en-US" dirty="0"/>
          </a:p>
        </p:txBody>
      </p:sp>
    </p:spTree>
    <p:extLst>
      <p:ext uri="{BB962C8B-B14F-4D97-AF65-F5344CB8AC3E}">
        <p14:creationId xmlns:p14="http://schemas.microsoft.com/office/powerpoint/2010/main" val="3297559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01A07-3E99-5843-9A50-D2D0A8E80EC2}"/>
              </a:ext>
            </a:extLst>
          </p:cNvPr>
          <p:cNvSpPr>
            <a:spLocks noGrp="1"/>
          </p:cNvSpPr>
          <p:nvPr>
            <p:ph type="title"/>
          </p:nvPr>
        </p:nvSpPr>
        <p:spPr/>
        <p:txBody>
          <a:bodyPr/>
          <a:lstStyle/>
          <a:p>
            <a:r>
              <a:rPr lang="en-US" dirty="0"/>
              <a:t>Clinical Progress Notes</a:t>
            </a:r>
          </a:p>
        </p:txBody>
      </p:sp>
      <p:sp>
        <p:nvSpPr>
          <p:cNvPr id="3" name="Content Placeholder 2">
            <a:extLst>
              <a:ext uri="{FF2B5EF4-FFF2-40B4-BE49-F238E27FC236}">
                <a16:creationId xmlns:a16="http://schemas.microsoft.com/office/drawing/2014/main" id="{44BB2883-E8B8-3A45-8B85-D0EE4AF9D405}"/>
              </a:ext>
            </a:extLst>
          </p:cNvPr>
          <p:cNvSpPr>
            <a:spLocks noGrp="1"/>
          </p:cNvSpPr>
          <p:nvPr>
            <p:ph idx="1"/>
          </p:nvPr>
        </p:nvSpPr>
        <p:spPr/>
        <p:txBody>
          <a:bodyPr>
            <a:normAutofit/>
          </a:bodyPr>
          <a:lstStyle/>
          <a:p>
            <a:pPr marL="0" indent="0">
              <a:buNone/>
            </a:pPr>
            <a:r>
              <a:rPr lang="en-US" dirty="0"/>
              <a:t>All clinical progress notes must include the following: </a:t>
            </a:r>
          </a:p>
          <a:p>
            <a:pPr marL="0" indent="0">
              <a:buNone/>
            </a:pPr>
            <a:endParaRPr lang="en-US" dirty="0"/>
          </a:p>
          <a:p>
            <a:pPr lvl="1"/>
            <a:r>
              <a:rPr lang="en-US" dirty="0"/>
              <a:t>The date the behavioral health service was provided</a:t>
            </a:r>
          </a:p>
          <a:p>
            <a:pPr lvl="1"/>
            <a:r>
              <a:rPr lang="en-US" dirty="0"/>
              <a:t>The time spent providing the behavioral health service</a:t>
            </a:r>
          </a:p>
          <a:p>
            <a:pPr lvl="1"/>
            <a:r>
              <a:rPr lang="en-US" dirty="0"/>
              <a:t>If counseling services were provided, whether the counseling was individual, couples, family or group</a:t>
            </a:r>
          </a:p>
          <a:p>
            <a:pPr lvl="1"/>
            <a:r>
              <a:rPr lang="en-US" dirty="0"/>
              <a:t>The dated signature of the licensee who provided the behavioral health service</a:t>
            </a:r>
          </a:p>
        </p:txBody>
      </p:sp>
    </p:spTree>
    <p:extLst>
      <p:ext uri="{BB962C8B-B14F-4D97-AF65-F5344CB8AC3E}">
        <p14:creationId xmlns:p14="http://schemas.microsoft.com/office/powerpoint/2010/main" val="3669264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35BDE-F875-7F46-922D-A460755B6F68}"/>
              </a:ext>
            </a:extLst>
          </p:cNvPr>
          <p:cNvSpPr>
            <a:spLocks noGrp="1"/>
          </p:cNvSpPr>
          <p:nvPr>
            <p:ph type="title"/>
          </p:nvPr>
        </p:nvSpPr>
        <p:spPr/>
        <p:txBody>
          <a:bodyPr/>
          <a:lstStyle/>
          <a:p>
            <a:r>
              <a:rPr lang="en-US" dirty="0"/>
              <a:t>Format of clinical session notes</a:t>
            </a:r>
          </a:p>
        </p:txBody>
      </p:sp>
      <p:sp>
        <p:nvSpPr>
          <p:cNvPr id="3" name="Content Placeholder 2">
            <a:extLst>
              <a:ext uri="{FF2B5EF4-FFF2-40B4-BE49-F238E27FC236}">
                <a16:creationId xmlns:a16="http://schemas.microsoft.com/office/drawing/2014/main" id="{D7A1DB30-39B2-7E4D-8066-646BB079E9C9}"/>
              </a:ext>
            </a:extLst>
          </p:cNvPr>
          <p:cNvSpPr>
            <a:spLocks noGrp="1"/>
          </p:cNvSpPr>
          <p:nvPr>
            <p:ph idx="1"/>
          </p:nvPr>
        </p:nvSpPr>
        <p:spPr/>
        <p:txBody>
          <a:bodyPr>
            <a:normAutofit lnSpcReduction="10000"/>
          </a:bodyPr>
          <a:lstStyle/>
          <a:p>
            <a:r>
              <a:rPr lang="en-US" dirty="0"/>
              <a:t>There are many, many types of formats that can be followed for clinical session notes. Some entities may create their own form, some have specific requirements based on the model of therapy used, some are more strict than others when it comes to content of the note. Outside of the requirements provided in the previous slide, there is no clear, outlined requirement provided by the board regarding what content must be in the clinical portion of the note. </a:t>
            </a:r>
          </a:p>
          <a:p>
            <a:r>
              <a:rPr lang="en-US" dirty="0"/>
              <a:t>Some examples of clinical note formats: </a:t>
            </a:r>
          </a:p>
          <a:p>
            <a:pPr lvl="1"/>
            <a:r>
              <a:rPr lang="en-US" dirty="0"/>
              <a:t>SOAP Notes (Subjective, Objective, Assessment, and Plan)</a:t>
            </a:r>
          </a:p>
          <a:p>
            <a:pPr lvl="1"/>
            <a:r>
              <a:rPr lang="en-US" dirty="0"/>
              <a:t>FARM Notes (Findings, Assessment, Recommendations, and Monitoring) </a:t>
            </a:r>
          </a:p>
          <a:p>
            <a:pPr lvl="1"/>
            <a:r>
              <a:rPr lang="en-US" dirty="0"/>
              <a:t>DRP Notes (Drug-Related Problem, Rationale, Plan)</a:t>
            </a:r>
          </a:p>
          <a:p>
            <a:pPr lvl="1"/>
            <a:r>
              <a:rPr lang="en-US" dirty="0"/>
              <a:t>DAP Notes (Data, Assessment, Plan) </a:t>
            </a:r>
          </a:p>
          <a:p>
            <a:pPr lvl="1"/>
            <a:r>
              <a:rPr lang="en-US" dirty="0"/>
              <a:t>DDAP (Drug-Related Problem, Data, Assessment Plan) </a:t>
            </a:r>
          </a:p>
          <a:p>
            <a:pPr lvl="1"/>
            <a:endParaRPr lang="en-US" dirty="0"/>
          </a:p>
          <a:p>
            <a:pPr lvl="1"/>
            <a:endParaRPr lang="en-US" dirty="0"/>
          </a:p>
          <a:p>
            <a:endParaRPr lang="en-US" dirty="0"/>
          </a:p>
        </p:txBody>
      </p:sp>
    </p:spTree>
    <p:extLst>
      <p:ext uri="{BB962C8B-B14F-4D97-AF65-F5344CB8AC3E}">
        <p14:creationId xmlns:p14="http://schemas.microsoft.com/office/powerpoint/2010/main" val="820770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FDACB-2F6B-6140-8CEA-29A01BCC1A89}"/>
              </a:ext>
            </a:extLst>
          </p:cNvPr>
          <p:cNvSpPr>
            <a:spLocks noGrp="1"/>
          </p:cNvSpPr>
          <p:nvPr>
            <p:ph type="title"/>
          </p:nvPr>
        </p:nvSpPr>
        <p:spPr/>
        <p:txBody>
          <a:bodyPr/>
          <a:lstStyle/>
          <a:p>
            <a:r>
              <a:rPr lang="en-US" dirty="0"/>
              <a:t>SOAP Notes	</a:t>
            </a:r>
          </a:p>
        </p:txBody>
      </p:sp>
      <p:sp>
        <p:nvSpPr>
          <p:cNvPr id="3" name="Content Placeholder 2">
            <a:extLst>
              <a:ext uri="{FF2B5EF4-FFF2-40B4-BE49-F238E27FC236}">
                <a16:creationId xmlns:a16="http://schemas.microsoft.com/office/drawing/2014/main" id="{3E1A6EDC-A95A-EE40-A868-C09E7CA38408}"/>
              </a:ext>
            </a:extLst>
          </p:cNvPr>
          <p:cNvSpPr>
            <a:spLocks noGrp="1"/>
          </p:cNvSpPr>
          <p:nvPr>
            <p:ph idx="1"/>
          </p:nvPr>
        </p:nvSpPr>
        <p:spPr>
          <a:xfrm>
            <a:off x="685800" y="1594490"/>
            <a:ext cx="10131425" cy="942753"/>
          </a:xfrm>
        </p:spPr>
        <p:txBody>
          <a:bodyPr/>
          <a:lstStyle/>
          <a:p>
            <a:r>
              <a:rPr lang="en-US" dirty="0"/>
              <a:t>SOAP notes are the most commonly used note format. Here is a sample below: </a:t>
            </a:r>
          </a:p>
          <a:p>
            <a:endParaRPr lang="en-US" dirty="0"/>
          </a:p>
        </p:txBody>
      </p:sp>
      <p:pic>
        <p:nvPicPr>
          <p:cNvPr id="5" name="Picture 4" descr="A screenshot of a cell phone&#10;&#10;Description automatically generated">
            <a:extLst>
              <a:ext uri="{FF2B5EF4-FFF2-40B4-BE49-F238E27FC236}">
                <a16:creationId xmlns:a16="http://schemas.microsoft.com/office/drawing/2014/main" id="{C3B27D6B-08A7-7C4A-8FBC-35D69682C4C8}"/>
              </a:ext>
            </a:extLst>
          </p:cNvPr>
          <p:cNvPicPr>
            <a:picLocks noChangeAspect="1"/>
          </p:cNvPicPr>
          <p:nvPr/>
        </p:nvPicPr>
        <p:blipFill>
          <a:blip r:embed="rId2"/>
          <a:stretch>
            <a:fillRect/>
          </a:stretch>
        </p:blipFill>
        <p:spPr>
          <a:xfrm>
            <a:off x="1342175" y="2193508"/>
            <a:ext cx="8712200" cy="4254500"/>
          </a:xfrm>
          <a:prstGeom prst="rect">
            <a:avLst/>
          </a:prstGeom>
        </p:spPr>
      </p:pic>
    </p:spTree>
    <p:extLst>
      <p:ext uri="{BB962C8B-B14F-4D97-AF65-F5344CB8AC3E}">
        <p14:creationId xmlns:p14="http://schemas.microsoft.com/office/powerpoint/2010/main" val="3897147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5E856-6D31-C948-9810-5EE380927F38}"/>
              </a:ext>
            </a:extLst>
          </p:cNvPr>
          <p:cNvSpPr>
            <a:spLocks noGrp="1"/>
          </p:cNvSpPr>
          <p:nvPr>
            <p:ph type="title"/>
          </p:nvPr>
        </p:nvSpPr>
        <p:spPr/>
        <p:txBody>
          <a:bodyPr/>
          <a:lstStyle/>
          <a:p>
            <a:r>
              <a:rPr lang="en-US" dirty="0"/>
              <a:t>Session Documentation Continued…</a:t>
            </a:r>
          </a:p>
        </p:txBody>
      </p:sp>
      <p:sp>
        <p:nvSpPr>
          <p:cNvPr id="3" name="Content Placeholder 2">
            <a:extLst>
              <a:ext uri="{FF2B5EF4-FFF2-40B4-BE49-F238E27FC236}">
                <a16:creationId xmlns:a16="http://schemas.microsoft.com/office/drawing/2014/main" id="{43D2CA82-DCF7-E646-8255-4907E169E26E}"/>
              </a:ext>
            </a:extLst>
          </p:cNvPr>
          <p:cNvSpPr>
            <a:spLocks noGrp="1"/>
          </p:cNvSpPr>
          <p:nvPr>
            <p:ph idx="1"/>
          </p:nvPr>
        </p:nvSpPr>
        <p:spPr/>
        <p:txBody>
          <a:bodyPr>
            <a:normAutofit fontScale="92500" lnSpcReduction="20000"/>
          </a:bodyPr>
          <a:lstStyle/>
          <a:p>
            <a:r>
              <a:rPr lang="en-US" dirty="0"/>
              <a:t>Although SOAP notes are relatively common, it is also acceptable to create your own note format. </a:t>
            </a:r>
          </a:p>
          <a:p>
            <a:endParaRPr lang="en-US" dirty="0"/>
          </a:p>
          <a:p>
            <a:r>
              <a:rPr lang="en-US" dirty="0"/>
              <a:t>We have found it helpful to include the following fields in addition to the required fields previously mentioned: </a:t>
            </a:r>
          </a:p>
          <a:p>
            <a:pPr lvl="2"/>
            <a:r>
              <a:rPr lang="en-US" dirty="0"/>
              <a:t>Field for Narrative description-This field includes who participated in the session, observation of the client during session, client’s presenting concerns, possible a mental status exam, subjective information, objective observation, assessment of needs, and plan.  It is important to include clinical purpose and clinical interventions which were used in session here. Often times clinicians will use their model specific terminology here in order to support this therapy session and the clinical work done. </a:t>
            </a:r>
          </a:p>
          <a:p>
            <a:pPr lvl="2"/>
            <a:r>
              <a:rPr lang="en-US" dirty="0"/>
              <a:t>Field for assessment of any potential risk factors, including </a:t>
            </a:r>
            <a:r>
              <a:rPr lang="en-US" dirty="0" err="1"/>
              <a:t>dto</a:t>
            </a:r>
            <a:r>
              <a:rPr lang="en-US" dirty="0"/>
              <a:t>/</a:t>
            </a:r>
            <a:r>
              <a:rPr lang="en-US" dirty="0" err="1"/>
              <a:t>dts</a:t>
            </a:r>
            <a:r>
              <a:rPr lang="en-US" dirty="0"/>
              <a:t>/</a:t>
            </a:r>
            <a:r>
              <a:rPr lang="en-US" dirty="0" err="1"/>
              <a:t>si</a:t>
            </a:r>
            <a:r>
              <a:rPr lang="en-US" dirty="0"/>
              <a:t>, substance abuse, self harm, domestic violence, etc. </a:t>
            </a:r>
          </a:p>
          <a:p>
            <a:pPr lvl="2"/>
            <a:r>
              <a:rPr lang="en-US" dirty="0"/>
              <a:t>Field for clinical theory or interventions used, if it was necessary to highlight this more clearly than including it in the narrative description</a:t>
            </a:r>
          </a:p>
          <a:p>
            <a:pPr lvl="2"/>
            <a:r>
              <a:rPr lang="en-US" dirty="0"/>
              <a:t>Field for any recommendations, resources provided, homework if assigned, areas to re-visit or reassess for the next session, etc. </a:t>
            </a:r>
          </a:p>
          <a:p>
            <a:pPr lvl="2"/>
            <a:r>
              <a:rPr lang="en-US" dirty="0"/>
              <a:t>Date and time of next session</a:t>
            </a:r>
          </a:p>
          <a:p>
            <a:pPr marL="914400" lvl="2" indent="0">
              <a:buNone/>
            </a:pPr>
            <a:r>
              <a:rPr lang="en-US" dirty="0"/>
              <a:t>(See sample note in course forms for sample format)</a:t>
            </a:r>
          </a:p>
          <a:p>
            <a:pPr lvl="2"/>
            <a:endParaRPr lang="en-US" dirty="0"/>
          </a:p>
        </p:txBody>
      </p:sp>
    </p:spTree>
    <p:extLst>
      <p:ext uri="{BB962C8B-B14F-4D97-AF65-F5344CB8AC3E}">
        <p14:creationId xmlns:p14="http://schemas.microsoft.com/office/powerpoint/2010/main" val="867971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728CA-C971-7040-A21D-012973DA54D3}"/>
              </a:ext>
            </a:extLst>
          </p:cNvPr>
          <p:cNvSpPr>
            <a:spLocks noGrp="1"/>
          </p:cNvSpPr>
          <p:nvPr>
            <p:ph type="title"/>
          </p:nvPr>
        </p:nvSpPr>
        <p:spPr/>
        <p:txBody>
          <a:bodyPr/>
          <a:lstStyle/>
          <a:p>
            <a:r>
              <a:rPr lang="en-US" dirty="0"/>
              <a:t>Financial and billing records</a:t>
            </a:r>
          </a:p>
        </p:txBody>
      </p:sp>
      <p:sp>
        <p:nvSpPr>
          <p:cNvPr id="3" name="Content Placeholder 2">
            <a:extLst>
              <a:ext uri="{FF2B5EF4-FFF2-40B4-BE49-F238E27FC236}">
                <a16:creationId xmlns:a16="http://schemas.microsoft.com/office/drawing/2014/main" id="{823DBE05-AB1C-3147-9CB0-C3541203B2B3}"/>
              </a:ext>
            </a:extLst>
          </p:cNvPr>
          <p:cNvSpPr>
            <a:spLocks noGrp="1"/>
          </p:cNvSpPr>
          <p:nvPr>
            <p:ph idx="1"/>
          </p:nvPr>
        </p:nvSpPr>
        <p:spPr/>
        <p:txBody>
          <a:bodyPr/>
          <a:lstStyle/>
          <a:p>
            <a:r>
              <a:rPr lang="en-US" dirty="0"/>
              <a:t>Requirements and expectations of financial obligation must be included in the informed consent. It is important to discuss these in detail up front, including how and when payment will be received, fees for services, and process in the event of non-payment. </a:t>
            </a:r>
          </a:p>
          <a:p>
            <a:r>
              <a:rPr lang="en-US" dirty="0"/>
              <a:t>Billing records are to be maintained separate from clinical documentation, which corresponds with client’s clinical record</a:t>
            </a:r>
          </a:p>
          <a:p>
            <a:r>
              <a:rPr lang="en-US" dirty="0"/>
              <a:t>This means that the financial information is NOT part of the clinical record</a:t>
            </a:r>
          </a:p>
          <a:p>
            <a:pPr lvl="1"/>
            <a:r>
              <a:rPr lang="en-US" dirty="0"/>
              <a:t>If a client is required to keep a credit card on file for payment that is not part of the clinical file, but rather the financial file</a:t>
            </a:r>
          </a:p>
          <a:p>
            <a:pPr lvl="1"/>
            <a:r>
              <a:rPr lang="en-US" dirty="0"/>
              <a:t>Sessions paid or not paid and the amounts is not part of the clinical file, but rather the financial file</a:t>
            </a:r>
          </a:p>
          <a:p>
            <a:pPr lvl="1"/>
            <a:r>
              <a:rPr lang="en-US" dirty="0"/>
              <a:t>This must be requested separately from the clinical file if/when a client’s clinical documentation is requested</a:t>
            </a:r>
          </a:p>
          <a:p>
            <a:pPr lvl="1"/>
            <a:endParaRPr lang="en-US" dirty="0"/>
          </a:p>
        </p:txBody>
      </p:sp>
    </p:spTree>
    <p:extLst>
      <p:ext uri="{BB962C8B-B14F-4D97-AF65-F5344CB8AC3E}">
        <p14:creationId xmlns:p14="http://schemas.microsoft.com/office/powerpoint/2010/main" val="3876198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F9236-A1A9-9A49-BC1F-6587DD03277E}"/>
              </a:ext>
            </a:extLst>
          </p:cNvPr>
          <p:cNvSpPr>
            <a:spLocks noGrp="1"/>
          </p:cNvSpPr>
          <p:nvPr>
            <p:ph type="title"/>
          </p:nvPr>
        </p:nvSpPr>
        <p:spPr/>
        <p:txBody>
          <a:bodyPr/>
          <a:lstStyle/>
          <a:p>
            <a:r>
              <a:rPr lang="en-US" dirty="0"/>
              <a:t>confidentiality</a:t>
            </a:r>
          </a:p>
        </p:txBody>
      </p:sp>
      <p:sp>
        <p:nvSpPr>
          <p:cNvPr id="3" name="Content Placeholder 2">
            <a:extLst>
              <a:ext uri="{FF2B5EF4-FFF2-40B4-BE49-F238E27FC236}">
                <a16:creationId xmlns:a16="http://schemas.microsoft.com/office/drawing/2014/main" id="{8D7134A0-9BF1-094D-BBCF-5388742292C0}"/>
              </a:ext>
            </a:extLst>
          </p:cNvPr>
          <p:cNvSpPr>
            <a:spLocks noGrp="1"/>
          </p:cNvSpPr>
          <p:nvPr>
            <p:ph idx="1"/>
          </p:nvPr>
        </p:nvSpPr>
        <p:spPr>
          <a:xfrm>
            <a:off x="685801" y="1831610"/>
            <a:ext cx="10131425" cy="4607859"/>
          </a:xfrm>
        </p:spPr>
        <p:txBody>
          <a:bodyPr>
            <a:normAutofit lnSpcReduction="10000"/>
          </a:bodyPr>
          <a:lstStyle/>
          <a:p>
            <a:pPr marL="0" indent="0">
              <a:buNone/>
            </a:pPr>
            <a:r>
              <a:rPr lang="en-US" dirty="0"/>
              <a:t>A written release of information is to be included in the client’s clinical file when documents have been requested. </a:t>
            </a:r>
          </a:p>
          <a:p>
            <a:pPr marL="0" indent="0">
              <a:buNone/>
            </a:pPr>
            <a:endParaRPr lang="en-US" dirty="0"/>
          </a:p>
          <a:p>
            <a:pPr marL="0" indent="0">
              <a:buNone/>
            </a:pPr>
            <a:r>
              <a:rPr lang="en-US" dirty="0"/>
              <a:t>If a  licensee provides behavioral health services to multiple members of a family, each legally competent, participating family member shall independently provide written authorization to release client records regarding the family member. Without authorization from a family member, the licensee shall not disclose the family member’s client record or any information obtained from the family member. </a:t>
            </a:r>
          </a:p>
          <a:p>
            <a:pPr marL="0" indent="0">
              <a:buNone/>
            </a:pPr>
            <a:r>
              <a:rPr lang="en-US" dirty="0"/>
              <a:t>(This is particularly important when working with couples as well as families where parents may not agree regarding the release of clinical information) </a:t>
            </a:r>
          </a:p>
          <a:p>
            <a:pPr marL="0" indent="0">
              <a:buNone/>
            </a:pPr>
            <a:endParaRPr lang="en-US" dirty="0"/>
          </a:p>
          <a:p>
            <a:r>
              <a:rPr lang="en-US" dirty="0"/>
              <a:t>Clinicians are to release or disclose client records or information regarding the client only</a:t>
            </a:r>
          </a:p>
          <a:p>
            <a:pPr lvl="1"/>
            <a:r>
              <a:rPr lang="en-US" dirty="0"/>
              <a:t>In accordance with the federal laws or the laws of the state or:</a:t>
            </a:r>
          </a:p>
          <a:p>
            <a:pPr lvl="1"/>
            <a:r>
              <a:rPr lang="en-US" dirty="0"/>
              <a:t>After obtaining a written release of information by the identified client or their legal representative</a:t>
            </a:r>
          </a:p>
          <a:p>
            <a:pPr lvl="1"/>
            <a:endParaRPr lang="en-US" dirty="0"/>
          </a:p>
          <a:p>
            <a:pPr lvl="1"/>
            <a:endParaRPr lang="en-US" dirty="0"/>
          </a:p>
        </p:txBody>
      </p:sp>
    </p:spTree>
    <p:extLst>
      <p:ext uri="{BB962C8B-B14F-4D97-AF65-F5344CB8AC3E}">
        <p14:creationId xmlns:p14="http://schemas.microsoft.com/office/powerpoint/2010/main" val="2401683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D8AEA-77EC-0743-BAD2-23B9F9FD5AB4}"/>
              </a:ext>
            </a:extLst>
          </p:cNvPr>
          <p:cNvSpPr>
            <a:spLocks noGrp="1"/>
          </p:cNvSpPr>
          <p:nvPr>
            <p:ph type="title"/>
          </p:nvPr>
        </p:nvSpPr>
        <p:spPr/>
        <p:txBody>
          <a:bodyPr/>
          <a:lstStyle/>
          <a:p>
            <a:r>
              <a:rPr lang="en-US" dirty="0"/>
              <a:t>Written Release of information form</a:t>
            </a:r>
          </a:p>
        </p:txBody>
      </p:sp>
      <p:sp>
        <p:nvSpPr>
          <p:cNvPr id="3" name="Content Placeholder 2">
            <a:extLst>
              <a:ext uri="{FF2B5EF4-FFF2-40B4-BE49-F238E27FC236}">
                <a16:creationId xmlns:a16="http://schemas.microsoft.com/office/drawing/2014/main" id="{3F0D65B5-A0A1-6E42-A226-881F3E8407C4}"/>
              </a:ext>
            </a:extLst>
          </p:cNvPr>
          <p:cNvSpPr>
            <a:spLocks noGrp="1"/>
          </p:cNvSpPr>
          <p:nvPr>
            <p:ph idx="1"/>
          </p:nvPr>
        </p:nvSpPr>
        <p:spPr/>
        <p:txBody>
          <a:bodyPr/>
          <a:lstStyle/>
          <a:p>
            <a:r>
              <a:rPr lang="en-US" dirty="0"/>
              <a:t> A written release of information must be obtained prior to releasing any information regarding a client. The form is to include:</a:t>
            </a:r>
          </a:p>
          <a:p>
            <a:pPr lvl="1"/>
            <a:r>
              <a:rPr lang="en-US" dirty="0"/>
              <a:t>The name of the person disclosing the client record or information</a:t>
            </a:r>
          </a:p>
          <a:p>
            <a:pPr lvl="1"/>
            <a:r>
              <a:rPr lang="en-US" dirty="0"/>
              <a:t>The purpose of the disclosure</a:t>
            </a:r>
          </a:p>
          <a:p>
            <a:pPr lvl="1"/>
            <a:r>
              <a:rPr lang="en-US" dirty="0"/>
              <a:t>The individual agency, or entity requesting or receiving the record or information</a:t>
            </a:r>
          </a:p>
          <a:p>
            <a:pPr lvl="1"/>
            <a:r>
              <a:rPr lang="en-US" dirty="0"/>
              <a:t>A statement indicating authorization and understanding that authorization may be revoked at any time</a:t>
            </a:r>
          </a:p>
          <a:p>
            <a:pPr lvl="1"/>
            <a:r>
              <a:rPr lang="en-US" dirty="0"/>
              <a:t>The date or circumstance when the authorization expires, not to exceed 12 months</a:t>
            </a:r>
          </a:p>
          <a:p>
            <a:pPr lvl="1"/>
            <a:r>
              <a:rPr lang="en-US" dirty="0"/>
              <a:t>The date the authorization was signed</a:t>
            </a:r>
          </a:p>
          <a:p>
            <a:pPr lvl="1"/>
            <a:r>
              <a:rPr lang="en-US" dirty="0"/>
              <a:t>The dated signature of the client or the client’s legal representative</a:t>
            </a:r>
          </a:p>
          <a:p>
            <a:pPr marL="914400" lvl="2" indent="0">
              <a:buNone/>
            </a:pPr>
            <a:r>
              <a:rPr lang="en-US" dirty="0"/>
              <a:t>(See sample in course forms)</a:t>
            </a:r>
          </a:p>
        </p:txBody>
      </p:sp>
    </p:spTree>
    <p:extLst>
      <p:ext uri="{BB962C8B-B14F-4D97-AF65-F5344CB8AC3E}">
        <p14:creationId xmlns:p14="http://schemas.microsoft.com/office/powerpoint/2010/main" val="1752292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0A138-076B-F646-8A28-3A27DDB86D1C}"/>
              </a:ext>
            </a:extLst>
          </p:cNvPr>
          <p:cNvSpPr>
            <a:spLocks noGrp="1"/>
          </p:cNvSpPr>
          <p:nvPr>
            <p:ph type="title"/>
          </p:nvPr>
        </p:nvSpPr>
        <p:spPr/>
        <p:txBody>
          <a:bodyPr/>
          <a:lstStyle/>
          <a:p>
            <a:r>
              <a:rPr lang="en-US" dirty="0" err="1"/>
              <a:t>telepractice</a:t>
            </a:r>
            <a:endParaRPr lang="en-US" dirty="0"/>
          </a:p>
        </p:txBody>
      </p:sp>
      <p:sp>
        <p:nvSpPr>
          <p:cNvPr id="3" name="Content Placeholder 2">
            <a:extLst>
              <a:ext uri="{FF2B5EF4-FFF2-40B4-BE49-F238E27FC236}">
                <a16:creationId xmlns:a16="http://schemas.microsoft.com/office/drawing/2014/main" id="{A73E2D26-7BD0-904B-AF81-65C59DCAF7AE}"/>
              </a:ext>
            </a:extLst>
          </p:cNvPr>
          <p:cNvSpPr>
            <a:spLocks noGrp="1"/>
          </p:cNvSpPr>
          <p:nvPr>
            <p:ph idx="1"/>
          </p:nvPr>
        </p:nvSpPr>
        <p:spPr/>
        <p:txBody>
          <a:bodyPr>
            <a:normAutofit lnSpcReduction="10000"/>
          </a:bodyPr>
          <a:lstStyle/>
          <a:p>
            <a:r>
              <a:rPr lang="en-US" dirty="0"/>
              <a:t>Licensees may provide services via </a:t>
            </a:r>
            <a:r>
              <a:rPr lang="en-US" dirty="0" err="1"/>
              <a:t>telepractice</a:t>
            </a:r>
            <a:r>
              <a:rPr lang="en-US" dirty="0"/>
              <a:t> to any client(s) residing in their licensed state, while following the same requirements previously described for clinical practice, unless otherwise prohibited:</a:t>
            </a:r>
          </a:p>
          <a:p>
            <a:pPr lvl="1"/>
            <a:r>
              <a:rPr lang="en-US" dirty="0"/>
              <a:t>Client’s must be notified of the following risks of </a:t>
            </a:r>
            <a:r>
              <a:rPr lang="en-US" dirty="0" err="1"/>
              <a:t>telepractice</a:t>
            </a:r>
            <a:r>
              <a:rPr lang="en-US" dirty="0"/>
              <a:t>: 	</a:t>
            </a:r>
          </a:p>
          <a:p>
            <a:pPr lvl="2"/>
            <a:r>
              <a:rPr lang="en-US" dirty="0"/>
              <a:t>Inherent confidentiality risks of electronic communication</a:t>
            </a:r>
          </a:p>
          <a:p>
            <a:pPr lvl="2"/>
            <a:r>
              <a:rPr lang="en-US" dirty="0"/>
              <a:t>Potential for technology failure</a:t>
            </a:r>
          </a:p>
          <a:p>
            <a:pPr lvl="2"/>
            <a:r>
              <a:rPr lang="en-US" dirty="0"/>
              <a:t>Emergency procedures when the licensee is unavailable</a:t>
            </a:r>
          </a:p>
          <a:p>
            <a:pPr lvl="2"/>
            <a:r>
              <a:rPr lang="en-US" dirty="0"/>
              <a:t>Manner of identifying the client when using electronic communication that does not involve video. </a:t>
            </a:r>
          </a:p>
          <a:p>
            <a:pPr lvl="2"/>
            <a:endParaRPr lang="en-US" dirty="0"/>
          </a:p>
          <a:p>
            <a:pPr marL="914400" lvl="2" indent="0">
              <a:buNone/>
            </a:pPr>
            <a:r>
              <a:rPr lang="en-US" dirty="0"/>
              <a:t>The following must also be included in the clinical progress note: </a:t>
            </a:r>
          </a:p>
          <a:p>
            <a:pPr lvl="2"/>
            <a:r>
              <a:rPr lang="en-US" dirty="0"/>
              <a:t>Mode of session whether interactive audio, video, or electronic communication</a:t>
            </a:r>
          </a:p>
          <a:p>
            <a:pPr lvl="2"/>
            <a:r>
              <a:rPr lang="en-US" dirty="0"/>
              <a:t>Physical location of the client during the session</a:t>
            </a:r>
          </a:p>
        </p:txBody>
      </p:sp>
    </p:spTree>
    <p:extLst>
      <p:ext uri="{BB962C8B-B14F-4D97-AF65-F5344CB8AC3E}">
        <p14:creationId xmlns:p14="http://schemas.microsoft.com/office/powerpoint/2010/main" val="3460298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BF621-6EC8-2249-9A72-D51AACFDAEAA}"/>
              </a:ext>
            </a:extLst>
          </p:cNvPr>
          <p:cNvSpPr>
            <a:spLocks noGrp="1"/>
          </p:cNvSpPr>
          <p:nvPr>
            <p:ph type="title"/>
          </p:nvPr>
        </p:nvSpPr>
        <p:spPr/>
        <p:txBody>
          <a:bodyPr/>
          <a:lstStyle/>
          <a:p>
            <a:r>
              <a:rPr lang="en-US" dirty="0"/>
              <a:t>Miscellaneous forms</a:t>
            </a:r>
          </a:p>
        </p:txBody>
      </p:sp>
      <p:sp>
        <p:nvSpPr>
          <p:cNvPr id="3" name="Content Placeholder 2">
            <a:extLst>
              <a:ext uri="{FF2B5EF4-FFF2-40B4-BE49-F238E27FC236}">
                <a16:creationId xmlns:a16="http://schemas.microsoft.com/office/drawing/2014/main" id="{0BE1FAAA-E71B-1640-BBB3-DB715C07A38F}"/>
              </a:ext>
            </a:extLst>
          </p:cNvPr>
          <p:cNvSpPr>
            <a:spLocks noGrp="1"/>
          </p:cNvSpPr>
          <p:nvPr>
            <p:ph idx="1"/>
          </p:nvPr>
        </p:nvSpPr>
        <p:spPr>
          <a:xfrm>
            <a:off x="685801" y="2142067"/>
            <a:ext cx="10131425" cy="4438615"/>
          </a:xfrm>
        </p:spPr>
        <p:txBody>
          <a:bodyPr>
            <a:normAutofit fontScale="92500" lnSpcReduction="10000"/>
          </a:bodyPr>
          <a:lstStyle/>
          <a:p>
            <a:r>
              <a:rPr lang="en-US" dirty="0"/>
              <a:t>Some additional forms which may be needed for conducting business in a new practice are listed below. These forms are not required by the board to be used in clinical practice however, many are commonly utilized:</a:t>
            </a:r>
          </a:p>
          <a:p>
            <a:pPr lvl="1"/>
            <a:r>
              <a:rPr lang="en-US" dirty="0"/>
              <a:t>3</a:t>
            </a:r>
            <a:r>
              <a:rPr lang="en-US" baseline="30000" dirty="0"/>
              <a:t>rd</a:t>
            </a:r>
            <a:r>
              <a:rPr lang="en-US" dirty="0"/>
              <a:t> Party financial agreement (Used if outside entity is paying for client’s sessions. Must be used in conjunction with a written ROI signed by the client)</a:t>
            </a:r>
          </a:p>
          <a:p>
            <a:pPr lvl="1"/>
            <a:r>
              <a:rPr lang="en-US" dirty="0"/>
              <a:t>Intake assessment forms (A specific assessment is not required in any specific format and may only entail the observations made in the first session. However, many clinicians will ask that client’s complete some type of informational assessment prior to their first session) </a:t>
            </a:r>
          </a:p>
          <a:p>
            <a:pPr lvl="1"/>
            <a:r>
              <a:rPr lang="en-US" dirty="0"/>
              <a:t>Credit card authorization form (Client to provide payment information, information to client regarding how/when card will be charged, for what amount, and what they may see on their card statement once charged)</a:t>
            </a:r>
          </a:p>
          <a:p>
            <a:pPr lvl="1"/>
            <a:r>
              <a:rPr lang="en-US" dirty="0"/>
              <a:t>Discharge Summary (To be used upon closure of a client’s file)</a:t>
            </a:r>
          </a:p>
          <a:p>
            <a:pPr lvl="1"/>
            <a:r>
              <a:rPr lang="en-US" dirty="0"/>
              <a:t>DCS/APS Report Form (Used to document contact or reporting of necessary information)</a:t>
            </a:r>
          </a:p>
          <a:p>
            <a:pPr lvl="1"/>
            <a:r>
              <a:rPr lang="en-US" dirty="0"/>
              <a:t>Initial Client Screening (If specific questions are asked during scheduling of initial session) </a:t>
            </a:r>
          </a:p>
          <a:p>
            <a:pPr lvl="1"/>
            <a:r>
              <a:rPr lang="en-US" dirty="0"/>
              <a:t>No Contact Form (Used in cases where clinician in unsuccessful in contacting client regarding ongoing services or closure of file based on lack of engagement)</a:t>
            </a:r>
          </a:p>
          <a:p>
            <a:pPr lvl="1"/>
            <a:r>
              <a:rPr lang="en-US" dirty="0"/>
              <a:t>Safety Plan (Used for risk assessments and planning for future safety procedures)</a:t>
            </a:r>
          </a:p>
          <a:p>
            <a:pPr lvl="1"/>
            <a:endParaRPr lang="en-US" dirty="0"/>
          </a:p>
          <a:p>
            <a:pPr marL="0" indent="0">
              <a:buNone/>
            </a:pPr>
            <a:endParaRPr lang="en-US" dirty="0"/>
          </a:p>
        </p:txBody>
      </p:sp>
    </p:spTree>
    <p:extLst>
      <p:ext uri="{BB962C8B-B14F-4D97-AF65-F5344CB8AC3E}">
        <p14:creationId xmlns:p14="http://schemas.microsoft.com/office/powerpoint/2010/main" val="3148119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20C04-0266-1149-AE78-A4368E7FB1F3}"/>
              </a:ext>
            </a:extLst>
          </p:cNvPr>
          <p:cNvSpPr>
            <a:spLocks noGrp="1"/>
          </p:cNvSpPr>
          <p:nvPr>
            <p:ph type="title"/>
          </p:nvPr>
        </p:nvSpPr>
        <p:spPr/>
        <p:txBody>
          <a:bodyPr/>
          <a:lstStyle/>
          <a:p>
            <a:pPr algn="ctr"/>
            <a:r>
              <a:rPr lang="en-US" dirty="0"/>
              <a:t>Business versus clinical considerations</a:t>
            </a:r>
          </a:p>
        </p:txBody>
      </p:sp>
      <p:sp>
        <p:nvSpPr>
          <p:cNvPr id="3" name="Content Placeholder 2">
            <a:extLst>
              <a:ext uri="{FF2B5EF4-FFF2-40B4-BE49-F238E27FC236}">
                <a16:creationId xmlns:a16="http://schemas.microsoft.com/office/drawing/2014/main" id="{655250EF-5DBB-6741-9EDF-8AD09E270BBE}"/>
              </a:ext>
            </a:extLst>
          </p:cNvPr>
          <p:cNvSpPr>
            <a:spLocks noGrp="1"/>
          </p:cNvSpPr>
          <p:nvPr>
            <p:ph idx="1"/>
          </p:nvPr>
        </p:nvSpPr>
        <p:spPr/>
        <p:txBody>
          <a:bodyPr/>
          <a:lstStyle/>
          <a:p>
            <a:r>
              <a:rPr lang="en-US" dirty="0"/>
              <a:t>As a therapist opening your own business you are now responsible for following a standard of practice set forth by The Arizona Board of Behavioral Health Examiners. Creating your own forms can be daunting and is is often difficult to know where to start, what forms are needed, what items need to be in each form, and how to best document all that is happening in your practice clinically. </a:t>
            </a:r>
          </a:p>
          <a:p>
            <a:pPr lvl="1"/>
            <a:r>
              <a:rPr lang="en-US" dirty="0"/>
              <a:t>There are various minimum practices with regards to documentation, client information, HIPPA, etc. that are expected to become a standard of your practice. We will cover each in this training. </a:t>
            </a:r>
          </a:p>
        </p:txBody>
      </p:sp>
    </p:spTree>
    <p:extLst>
      <p:ext uri="{BB962C8B-B14F-4D97-AF65-F5344CB8AC3E}">
        <p14:creationId xmlns:p14="http://schemas.microsoft.com/office/powerpoint/2010/main" val="3734167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9F722-8465-DB4F-A2CA-C4529391682A}"/>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610EE6C-4A30-274D-915B-AFC63080CDB1}"/>
              </a:ext>
            </a:extLst>
          </p:cNvPr>
          <p:cNvSpPr>
            <a:spLocks noGrp="1"/>
          </p:cNvSpPr>
          <p:nvPr>
            <p:ph idx="1"/>
          </p:nvPr>
        </p:nvSpPr>
        <p:spPr/>
        <p:txBody>
          <a:bodyPr/>
          <a:lstStyle/>
          <a:p>
            <a:pPr marL="0" indent="0">
              <a:buNone/>
            </a:pPr>
            <a:r>
              <a:rPr lang="en-US" dirty="0"/>
              <a:t>This concludes Part 2 of our training! Are there any other topics you would have liked to hear more about or are still struggling with regarding clinical forms in your new private practice? If so, please feel free to contact us via email or leave a comment and we will be sure to provide that information you! We hope you enjoyed our training and we look forward to having you again for future trainings!</a:t>
            </a:r>
          </a:p>
          <a:p>
            <a:pPr marL="0" indent="0">
              <a:buNone/>
            </a:pPr>
            <a:endParaRPr lang="en-US" dirty="0"/>
          </a:p>
          <a:p>
            <a:pPr marL="0" indent="0">
              <a:buNone/>
            </a:pPr>
            <a:r>
              <a:rPr lang="en-US" dirty="0"/>
              <a:t>Contact: </a:t>
            </a:r>
            <a:r>
              <a:rPr lang="en-US" dirty="0" err="1"/>
              <a:t>OnlineTherapistTrainings@gmail.com</a:t>
            </a:r>
            <a:endParaRPr lang="en-US" dirty="0"/>
          </a:p>
          <a:p>
            <a:endParaRPr lang="en-US" dirty="0"/>
          </a:p>
          <a:p>
            <a:pPr marL="0" indent="0">
              <a:buNone/>
            </a:pPr>
            <a:endParaRPr lang="en-US" dirty="0"/>
          </a:p>
        </p:txBody>
      </p:sp>
    </p:spTree>
    <p:extLst>
      <p:ext uri="{BB962C8B-B14F-4D97-AF65-F5344CB8AC3E}">
        <p14:creationId xmlns:p14="http://schemas.microsoft.com/office/powerpoint/2010/main" val="693787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77EC8-1D9D-4C48-824A-215CCF74AE3C}"/>
              </a:ext>
            </a:extLst>
          </p:cNvPr>
          <p:cNvSpPr>
            <a:spLocks noGrp="1"/>
          </p:cNvSpPr>
          <p:nvPr>
            <p:ph type="title"/>
          </p:nvPr>
        </p:nvSpPr>
        <p:spPr/>
        <p:txBody>
          <a:bodyPr/>
          <a:lstStyle/>
          <a:p>
            <a:r>
              <a:rPr lang="en-US" dirty="0"/>
              <a:t>Clinical Documentation Required by the AZBBHE. </a:t>
            </a:r>
          </a:p>
        </p:txBody>
      </p:sp>
      <p:sp>
        <p:nvSpPr>
          <p:cNvPr id="3" name="Content Placeholder 2">
            <a:extLst>
              <a:ext uri="{FF2B5EF4-FFF2-40B4-BE49-F238E27FC236}">
                <a16:creationId xmlns:a16="http://schemas.microsoft.com/office/drawing/2014/main" id="{4EBB741E-7744-0C40-A7B0-1FC8BDC06F6A}"/>
              </a:ext>
            </a:extLst>
          </p:cNvPr>
          <p:cNvSpPr>
            <a:spLocks noGrp="1"/>
          </p:cNvSpPr>
          <p:nvPr>
            <p:ph idx="1"/>
          </p:nvPr>
        </p:nvSpPr>
        <p:spPr>
          <a:xfrm>
            <a:off x="685801" y="1574157"/>
            <a:ext cx="10131425" cy="5058137"/>
          </a:xfrm>
        </p:spPr>
        <p:txBody>
          <a:bodyPr>
            <a:normAutofit/>
          </a:bodyPr>
          <a:lstStyle/>
          <a:p>
            <a:pPr marL="0" indent="0">
              <a:buNone/>
            </a:pPr>
            <a:endParaRPr lang="en-US" b="1" dirty="0"/>
          </a:p>
          <a:p>
            <a:pPr marL="0" indent="0">
              <a:buNone/>
            </a:pPr>
            <a:r>
              <a:rPr lang="en-US" b="1" dirty="0"/>
              <a:t>You can find all of the Rules regarding </a:t>
            </a:r>
            <a:r>
              <a:rPr lang="en-US" b="1" dirty="0" err="1"/>
              <a:t>Standars</a:t>
            </a:r>
            <a:r>
              <a:rPr lang="en-US" b="1" dirty="0"/>
              <a:t> of Practice listed on the AZBBHE website at </a:t>
            </a:r>
            <a:r>
              <a:rPr lang="en-US" dirty="0">
                <a:hlinkClick r:id="rId2"/>
              </a:rPr>
              <a:t>https://apps.azsos.gov/public_services/Title_04/4-06.pdf</a:t>
            </a:r>
            <a:r>
              <a:rPr lang="en-US" dirty="0"/>
              <a:t>  It is best to visit these on a yearly basis, as requirements change from time to time. The board outlines the following: </a:t>
            </a:r>
          </a:p>
          <a:p>
            <a:pPr lvl="3"/>
            <a:endParaRPr lang="en-US" b="1" dirty="0"/>
          </a:p>
          <a:p>
            <a:pPr marL="0" indent="0">
              <a:buNone/>
            </a:pPr>
            <a:endParaRPr lang="en-US" dirty="0"/>
          </a:p>
          <a:p>
            <a:r>
              <a:rPr lang="en-US" dirty="0"/>
              <a:t>All clients will complete the following prior to starting clinical services:</a:t>
            </a:r>
          </a:p>
          <a:p>
            <a:pPr lvl="1"/>
            <a:r>
              <a:rPr lang="en-US" dirty="0"/>
              <a:t>Consent for Treatment</a:t>
            </a:r>
          </a:p>
          <a:p>
            <a:pPr lvl="1"/>
            <a:r>
              <a:rPr lang="en-US" dirty="0"/>
              <a:t>Treatment Plan</a:t>
            </a:r>
          </a:p>
          <a:p>
            <a:pPr lvl="1"/>
            <a:r>
              <a:rPr lang="en-US" dirty="0"/>
              <a:t>Client Record (to include various documents-see future slide)</a:t>
            </a:r>
          </a:p>
          <a:p>
            <a:pPr lvl="1"/>
            <a:r>
              <a:rPr lang="en-US" dirty="0"/>
              <a:t>Financial and Billing Records</a:t>
            </a:r>
          </a:p>
          <a:p>
            <a:pPr lvl="1"/>
            <a:r>
              <a:rPr lang="en-US" dirty="0"/>
              <a:t>Confidentiality Statement</a:t>
            </a:r>
          </a:p>
        </p:txBody>
      </p:sp>
    </p:spTree>
    <p:extLst>
      <p:ext uri="{BB962C8B-B14F-4D97-AF65-F5344CB8AC3E}">
        <p14:creationId xmlns:p14="http://schemas.microsoft.com/office/powerpoint/2010/main" val="3712354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8D058-E5BD-AA41-9070-A2EBE37526A9}"/>
              </a:ext>
            </a:extLst>
          </p:cNvPr>
          <p:cNvSpPr>
            <a:spLocks noGrp="1"/>
          </p:cNvSpPr>
          <p:nvPr>
            <p:ph type="title"/>
          </p:nvPr>
        </p:nvSpPr>
        <p:spPr/>
        <p:txBody>
          <a:bodyPr/>
          <a:lstStyle/>
          <a:p>
            <a:r>
              <a:rPr lang="en-US" dirty="0"/>
              <a:t>Consent for Treatment</a:t>
            </a:r>
            <a:br>
              <a:rPr lang="en-US" dirty="0"/>
            </a:br>
            <a:r>
              <a:rPr lang="en-US" sz="2400" dirty="0"/>
              <a:t>Article 11; R4-6-1101</a:t>
            </a:r>
            <a:endParaRPr lang="en-US" dirty="0"/>
          </a:p>
        </p:txBody>
      </p:sp>
      <p:sp>
        <p:nvSpPr>
          <p:cNvPr id="3" name="Content Placeholder 2">
            <a:extLst>
              <a:ext uri="{FF2B5EF4-FFF2-40B4-BE49-F238E27FC236}">
                <a16:creationId xmlns:a16="http://schemas.microsoft.com/office/drawing/2014/main" id="{EB9B1EAB-C32E-4548-9018-1A1EFE2F7126}"/>
              </a:ext>
            </a:extLst>
          </p:cNvPr>
          <p:cNvSpPr>
            <a:spLocks noGrp="1"/>
          </p:cNvSpPr>
          <p:nvPr>
            <p:ph idx="1"/>
          </p:nvPr>
        </p:nvSpPr>
        <p:spPr>
          <a:xfrm>
            <a:off x="685801" y="2142067"/>
            <a:ext cx="10131425" cy="4601633"/>
          </a:xfrm>
        </p:spPr>
        <p:txBody>
          <a:bodyPr>
            <a:normAutofit fontScale="92500" lnSpcReduction="10000"/>
          </a:bodyPr>
          <a:lstStyle/>
          <a:p>
            <a:pPr marL="0" indent="0">
              <a:buNone/>
            </a:pPr>
            <a:r>
              <a:rPr lang="en-US" dirty="0"/>
              <a:t>Must include: </a:t>
            </a:r>
          </a:p>
          <a:p>
            <a:r>
              <a:rPr lang="en-US" dirty="0"/>
              <a:t>Purpose of Treatment</a:t>
            </a:r>
          </a:p>
          <a:p>
            <a:r>
              <a:rPr lang="en-US" dirty="0"/>
              <a:t>General procedures to be used, including potential benefits, limitations, and potential risks</a:t>
            </a:r>
          </a:p>
          <a:p>
            <a:r>
              <a:rPr lang="en-US" dirty="0"/>
              <a:t>Notification of supervision if an associate level licensee</a:t>
            </a:r>
          </a:p>
          <a:p>
            <a:r>
              <a:rPr lang="en-US" dirty="0"/>
              <a:t>Client’s right to participation in treatment decision and treatment planning</a:t>
            </a:r>
          </a:p>
          <a:p>
            <a:r>
              <a:rPr lang="en-US" dirty="0"/>
              <a:t>Client's right to refuse any recommendations made by clinician</a:t>
            </a:r>
          </a:p>
          <a:p>
            <a:r>
              <a:rPr lang="en-US" dirty="0"/>
              <a:t>Right to refuse or withdraw consent to treatment and to be advised of the consequences of refusal or withdrawal</a:t>
            </a:r>
          </a:p>
          <a:p>
            <a:r>
              <a:rPr lang="en-US" dirty="0"/>
              <a:t>Clients’ right to be informed of all fees that client is required to pay including collection policies and procedures</a:t>
            </a:r>
          </a:p>
          <a:p>
            <a:endParaRPr lang="en-US" dirty="0"/>
          </a:p>
          <a:p>
            <a:pPr marL="0" indent="0">
              <a:buNone/>
            </a:pPr>
            <a:r>
              <a:rPr lang="en-US" dirty="0"/>
              <a:t>Clinician must obtain a signed and dated informed consent for treatment from a client or the client’s legal representative before providing treatment to the client and also if/when a change occurs (such as minor client turning 18). </a:t>
            </a:r>
          </a:p>
        </p:txBody>
      </p:sp>
    </p:spTree>
    <p:extLst>
      <p:ext uri="{BB962C8B-B14F-4D97-AF65-F5344CB8AC3E}">
        <p14:creationId xmlns:p14="http://schemas.microsoft.com/office/powerpoint/2010/main" val="295118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372A2-A2DB-D649-97DD-33A996F607D3}"/>
              </a:ext>
            </a:extLst>
          </p:cNvPr>
          <p:cNvSpPr>
            <a:spLocks noGrp="1"/>
          </p:cNvSpPr>
          <p:nvPr>
            <p:ph type="title"/>
          </p:nvPr>
        </p:nvSpPr>
        <p:spPr/>
        <p:txBody>
          <a:bodyPr/>
          <a:lstStyle/>
          <a:p>
            <a:r>
              <a:rPr lang="en-US" dirty="0"/>
              <a:t>Video or audio recording	</a:t>
            </a:r>
          </a:p>
        </p:txBody>
      </p:sp>
      <p:sp>
        <p:nvSpPr>
          <p:cNvPr id="3" name="Content Placeholder 2">
            <a:extLst>
              <a:ext uri="{FF2B5EF4-FFF2-40B4-BE49-F238E27FC236}">
                <a16:creationId xmlns:a16="http://schemas.microsoft.com/office/drawing/2014/main" id="{22A5D2E5-92F0-704E-BE40-D52CF37DC3B9}"/>
              </a:ext>
            </a:extLst>
          </p:cNvPr>
          <p:cNvSpPr>
            <a:spLocks noGrp="1"/>
          </p:cNvSpPr>
          <p:nvPr>
            <p:ph idx="1"/>
          </p:nvPr>
        </p:nvSpPr>
        <p:spPr/>
        <p:txBody>
          <a:bodyPr>
            <a:normAutofit/>
          </a:bodyPr>
          <a:lstStyle/>
          <a:p>
            <a:pPr marL="0" indent="0">
              <a:buNone/>
            </a:pPr>
            <a:r>
              <a:rPr lang="en-US" sz="2400" dirty="0"/>
              <a:t>If you plan to obtain a video or audio recording of your client or session at any time, consent must be provided in writing. The consent must be signed and dated by the client. Client is to be informed of how recording will be used, and what will be done with the recording when no longer needed. This is also true of recordings are expected to be used in a training setting or in supervision. </a:t>
            </a:r>
          </a:p>
        </p:txBody>
      </p:sp>
    </p:spTree>
    <p:extLst>
      <p:ext uri="{BB962C8B-B14F-4D97-AF65-F5344CB8AC3E}">
        <p14:creationId xmlns:p14="http://schemas.microsoft.com/office/powerpoint/2010/main" val="1233067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CDED6-F189-9F49-950F-8F6FEA82CE1D}"/>
              </a:ext>
            </a:extLst>
          </p:cNvPr>
          <p:cNvSpPr>
            <a:spLocks noGrp="1"/>
          </p:cNvSpPr>
          <p:nvPr>
            <p:ph type="title"/>
          </p:nvPr>
        </p:nvSpPr>
        <p:spPr/>
        <p:txBody>
          <a:bodyPr/>
          <a:lstStyle/>
          <a:p>
            <a:r>
              <a:rPr lang="en-US" dirty="0"/>
              <a:t>Treatment Plan</a:t>
            </a:r>
            <a:br>
              <a:rPr lang="en-US" dirty="0"/>
            </a:br>
            <a:r>
              <a:rPr lang="en-US" sz="2400" dirty="0"/>
              <a:t>Article 11; R4-6-1102</a:t>
            </a:r>
          </a:p>
        </p:txBody>
      </p:sp>
      <p:sp>
        <p:nvSpPr>
          <p:cNvPr id="3" name="Content Placeholder 2">
            <a:extLst>
              <a:ext uri="{FF2B5EF4-FFF2-40B4-BE49-F238E27FC236}">
                <a16:creationId xmlns:a16="http://schemas.microsoft.com/office/drawing/2014/main" id="{7A622C18-25B7-4D43-8005-84C4713C9AB2}"/>
              </a:ext>
            </a:extLst>
          </p:cNvPr>
          <p:cNvSpPr>
            <a:spLocks noGrp="1"/>
          </p:cNvSpPr>
          <p:nvPr>
            <p:ph idx="1"/>
          </p:nvPr>
        </p:nvSpPr>
        <p:spPr>
          <a:xfrm>
            <a:off x="685801" y="1828801"/>
            <a:ext cx="10131425" cy="4800600"/>
          </a:xfrm>
        </p:spPr>
        <p:txBody>
          <a:bodyPr>
            <a:normAutofit/>
          </a:bodyPr>
          <a:lstStyle/>
          <a:p>
            <a:pPr marL="0" indent="0">
              <a:buNone/>
            </a:pPr>
            <a:r>
              <a:rPr lang="en-US" dirty="0"/>
              <a:t>The treatment plan is a clinical document that is expected to be completed by the clinician and client(s) collaboratively. It is to be based on the principal diagnosis and assessment of the client and to include treatment needs, abilities, and goals. The outline is as follows: </a:t>
            </a:r>
          </a:p>
          <a:p>
            <a:pPr lvl="3"/>
            <a:r>
              <a:rPr lang="en-US" dirty="0"/>
              <a:t>One or more treatment Goals </a:t>
            </a:r>
          </a:p>
          <a:p>
            <a:pPr lvl="3"/>
            <a:r>
              <a:rPr lang="en-US" dirty="0"/>
              <a:t>One or more treatment methods</a:t>
            </a:r>
          </a:p>
          <a:p>
            <a:pPr lvl="3"/>
            <a:r>
              <a:rPr lang="en-US" dirty="0"/>
              <a:t>The date when the client’s treatment plan will be reviewed</a:t>
            </a:r>
          </a:p>
          <a:p>
            <a:pPr lvl="3"/>
            <a:r>
              <a:rPr lang="en-US" dirty="0"/>
              <a:t>Discharge date if determined</a:t>
            </a:r>
          </a:p>
          <a:p>
            <a:pPr lvl="3"/>
            <a:r>
              <a:rPr lang="en-US" dirty="0"/>
              <a:t>Dated signature of the client or legal representative</a:t>
            </a:r>
          </a:p>
          <a:p>
            <a:pPr lvl="3"/>
            <a:r>
              <a:rPr lang="en-US" dirty="0"/>
              <a:t>Dated signature of the licensee</a:t>
            </a:r>
          </a:p>
          <a:p>
            <a:pPr marL="0" indent="0">
              <a:buNone/>
            </a:pPr>
            <a:r>
              <a:rPr lang="en-US" dirty="0"/>
              <a:t>Review of the treatment plan is to occur at least annually. Revisions are to include: </a:t>
            </a:r>
          </a:p>
          <a:p>
            <a:pPr lvl="3"/>
            <a:r>
              <a:rPr lang="en-US" dirty="0"/>
              <a:t>Continued viability and effectiveness of the treatment plan</a:t>
            </a:r>
          </a:p>
          <a:p>
            <a:pPr lvl="3"/>
            <a:r>
              <a:rPr lang="en-US" dirty="0"/>
              <a:t>Description of services client may need upon termination of services</a:t>
            </a:r>
          </a:p>
          <a:p>
            <a:pPr lvl="3"/>
            <a:r>
              <a:rPr lang="en-US" dirty="0"/>
              <a:t>Dated signature of the client or legal representative, and licensee</a:t>
            </a:r>
          </a:p>
          <a:p>
            <a:pPr lvl="3"/>
            <a:r>
              <a:rPr lang="en-US" dirty="0"/>
              <a:t>If requested, provide a client or the legal representative an explanation of all aspects of the client’s condition and treatment </a:t>
            </a:r>
          </a:p>
          <a:p>
            <a:pPr lvl="3"/>
            <a:r>
              <a:rPr lang="en-US" dirty="0"/>
              <a:t>Ensure that treatment is in accordance of client’s treatment plan </a:t>
            </a:r>
          </a:p>
        </p:txBody>
      </p:sp>
    </p:spTree>
    <p:extLst>
      <p:ext uri="{BB962C8B-B14F-4D97-AF65-F5344CB8AC3E}">
        <p14:creationId xmlns:p14="http://schemas.microsoft.com/office/powerpoint/2010/main" val="3473460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4BA79-F20A-0542-A665-8A32AE6BD8F6}"/>
              </a:ext>
            </a:extLst>
          </p:cNvPr>
          <p:cNvSpPr>
            <a:spLocks noGrp="1"/>
          </p:cNvSpPr>
          <p:nvPr>
            <p:ph type="title"/>
          </p:nvPr>
        </p:nvSpPr>
        <p:spPr/>
        <p:txBody>
          <a:bodyPr/>
          <a:lstStyle/>
          <a:p>
            <a:r>
              <a:rPr lang="en-US" dirty="0"/>
              <a:t>Client record</a:t>
            </a:r>
            <a:br>
              <a:rPr lang="en-US" dirty="0"/>
            </a:br>
            <a:r>
              <a:rPr lang="en-US" sz="2400" dirty="0"/>
              <a:t>Article 11; R4-6-1103</a:t>
            </a:r>
          </a:p>
        </p:txBody>
      </p:sp>
      <p:sp>
        <p:nvSpPr>
          <p:cNvPr id="3" name="Content Placeholder 2">
            <a:extLst>
              <a:ext uri="{FF2B5EF4-FFF2-40B4-BE49-F238E27FC236}">
                <a16:creationId xmlns:a16="http://schemas.microsoft.com/office/drawing/2014/main" id="{81BEA93A-FA86-FD45-B0D2-2BE68873EC48}"/>
              </a:ext>
            </a:extLst>
          </p:cNvPr>
          <p:cNvSpPr>
            <a:spLocks noGrp="1"/>
          </p:cNvSpPr>
          <p:nvPr>
            <p:ph idx="1"/>
          </p:nvPr>
        </p:nvSpPr>
        <p:spPr/>
        <p:txBody>
          <a:bodyPr/>
          <a:lstStyle/>
          <a:p>
            <a:r>
              <a:rPr lang="en-US" dirty="0"/>
              <a:t>Licensee shall ensure that client records are kept and maintained for all clients</a:t>
            </a:r>
          </a:p>
          <a:p>
            <a:r>
              <a:rPr lang="en-US" dirty="0"/>
              <a:t>Files are to be kept by the licensee for the following periods: </a:t>
            </a:r>
          </a:p>
          <a:p>
            <a:pPr lvl="1"/>
            <a:r>
              <a:rPr lang="en-US" dirty="0"/>
              <a:t>Adult clients-7 years post their most recent clinical session</a:t>
            </a:r>
          </a:p>
          <a:p>
            <a:pPr lvl="1"/>
            <a:r>
              <a:rPr lang="en-US" dirty="0"/>
              <a:t>Minor children completing services while still a minor010 years post their most recent clinical session</a:t>
            </a:r>
          </a:p>
          <a:p>
            <a:pPr lvl="1"/>
            <a:r>
              <a:rPr lang="en-US" dirty="0"/>
              <a:t>Minor children who have turned 18 prior to the 10 years mentioned above-7 years past the date of their 18 birthday, or 10 years after their final session, whichever is longest. </a:t>
            </a:r>
          </a:p>
          <a:p>
            <a:pPr lvl="1"/>
            <a:r>
              <a:rPr lang="en-US" dirty="0"/>
              <a:t>When a minor client turns 18 their minor file should be closed, and a new file be opened with new intake forms to be signed by the now adult client. </a:t>
            </a:r>
          </a:p>
        </p:txBody>
      </p:sp>
    </p:spTree>
    <p:extLst>
      <p:ext uri="{BB962C8B-B14F-4D97-AF65-F5344CB8AC3E}">
        <p14:creationId xmlns:p14="http://schemas.microsoft.com/office/powerpoint/2010/main" val="379662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E5154-3966-FB48-BDE9-7C948071DFFA}"/>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D247DB2D-05CB-684F-B955-3D86624486CC}"/>
              </a:ext>
            </a:extLst>
          </p:cNvPr>
          <p:cNvSpPr>
            <a:spLocks noGrp="1"/>
          </p:cNvSpPr>
          <p:nvPr>
            <p:ph idx="1"/>
          </p:nvPr>
        </p:nvSpPr>
        <p:spPr/>
        <p:txBody>
          <a:bodyPr>
            <a:normAutofit lnSpcReduction="10000"/>
          </a:bodyPr>
          <a:lstStyle/>
          <a:p>
            <a:r>
              <a:rPr lang="en-US" dirty="0"/>
              <a:t>The client file is confidential! It is the licensee’s responsibility to ensure that the information is:</a:t>
            </a:r>
          </a:p>
          <a:p>
            <a:pPr lvl="1"/>
            <a:r>
              <a:rPr lang="en-US" dirty="0"/>
              <a:t>Protected at all times from loss, damage, or alteration</a:t>
            </a:r>
          </a:p>
          <a:p>
            <a:pPr lvl="1"/>
            <a:r>
              <a:rPr lang="en-US" dirty="0"/>
              <a:t>Remains confidential</a:t>
            </a:r>
          </a:p>
          <a:p>
            <a:pPr lvl="1"/>
            <a:r>
              <a:rPr lang="en-US" dirty="0"/>
              <a:t>Is legible and recorded in ink or electronically</a:t>
            </a:r>
          </a:p>
          <a:p>
            <a:pPr lvl="1"/>
            <a:r>
              <a:rPr lang="en-US" dirty="0"/>
              <a:t>Contains entries that are dated and include the printed name and signature or electronic signature of the individual making the entry</a:t>
            </a:r>
          </a:p>
          <a:p>
            <a:pPr lvl="1"/>
            <a:r>
              <a:rPr lang="en-US" dirty="0"/>
              <a:t>Is current and accurate (Current has recently meant most recent activity completed and added to the file within 10 days of occurrence. This section does not specifically outline current in this way, but this has been seen in other areas of the Rules and Statutes)</a:t>
            </a:r>
          </a:p>
          <a:p>
            <a:pPr lvl="1"/>
            <a:r>
              <a:rPr lang="en-US" dirty="0"/>
              <a:t>Contains original documents, original signature, initials, or authentication</a:t>
            </a:r>
          </a:p>
          <a:p>
            <a:pPr lvl="1"/>
            <a:r>
              <a:rPr lang="en-US" dirty="0"/>
              <a:t>Disposed of in a manner that protects client confidentiality</a:t>
            </a:r>
          </a:p>
        </p:txBody>
      </p:sp>
    </p:spTree>
    <p:extLst>
      <p:ext uri="{BB962C8B-B14F-4D97-AF65-F5344CB8AC3E}">
        <p14:creationId xmlns:p14="http://schemas.microsoft.com/office/powerpoint/2010/main" val="991580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412A-CA1A-3D4F-AE08-8D6B16DCD27C}"/>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42B64894-4B2E-F84C-BAFF-4410EA2128CA}"/>
              </a:ext>
            </a:extLst>
          </p:cNvPr>
          <p:cNvSpPr>
            <a:spLocks noGrp="1"/>
          </p:cNvSpPr>
          <p:nvPr>
            <p:ph idx="1"/>
          </p:nvPr>
        </p:nvSpPr>
        <p:spPr>
          <a:xfrm>
            <a:off x="685801" y="1534886"/>
            <a:ext cx="10131425" cy="5208813"/>
          </a:xfrm>
        </p:spPr>
        <p:txBody>
          <a:bodyPr>
            <a:normAutofit/>
          </a:bodyPr>
          <a:lstStyle/>
          <a:p>
            <a:pPr marL="0" indent="0">
              <a:buNone/>
            </a:pPr>
            <a:r>
              <a:rPr lang="en-US" dirty="0"/>
              <a:t>Clients Record is to include:</a:t>
            </a:r>
          </a:p>
          <a:p>
            <a:pPr lvl="1"/>
            <a:r>
              <a:rPr lang="en-US" dirty="0"/>
              <a:t>The client’s name, address, and telephone number</a:t>
            </a:r>
          </a:p>
          <a:p>
            <a:pPr lvl="1"/>
            <a:r>
              <a:rPr lang="en-US" dirty="0"/>
              <a:t>Information or records provided/obtained from another person regarding the client</a:t>
            </a:r>
          </a:p>
          <a:p>
            <a:pPr lvl="1"/>
            <a:r>
              <a:rPr lang="en-US" dirty="0"/>
              <a:t>Written release of information of the client’s record or information</a:t>
            </a:r>
          </a:p>
          <a:p>
            <a:pPr lvl="1"/>
            <a:r>
              <a:rPr lang="en-US" dirty="0"/>
              <a:t>Progress notes</a:t>
            </a:r>
          </a:p>
          <a:p>
            <a:pPr lvl="1"/>
            <a:r>
              <a:rPr lang="en-US" dirty="0"/>
              <a:t>Informed consent to treatment</a:t>
            </a:r>
          </a:p>
          <a:p>
            <a:pPr lvl="1"/>
            <a:r>
              <a:rPr lang="en-US" dirty="0"/>
              <a:t>Contemporaneous (within 10 days of occurrence) documentation of: </a:t>
            </a:r>
          </a:p>
          <a:p>
            <a:pPr lvl="3"/>
            <a:r>
              <a:rPr lang="en-US" dirty="0"/>
              <a:t>Treatment Plan and Revisions</a:t>
            </a:r>
          </a:p>
          <a:p>
            <a:pPr lvl="3"/>
            <a:r>
              <a:rPr lang="en-US" dirty="0"/>
              <a:t>Request for client records and resolution of the requests</a:t>
            </a:r>
          </a:p>
          <a:p>
            <a:pPr lvl="3"/>
            <a:r>
              <a:rPr lang="en-US" dirty="0"/>
              <a:t>Release of any information in the client record</a:t>
            </a:r>
          </a:p>
          <a:p>
            <a:pPr lvl="3"/>
            <a:r>
              <a:rPr lang="en-US" dirty="0"/>
              <a:t>Contact with the client or another individual that relates to the client’s health, safety, welfare, or treatment</a:t>
            </a:r>
          </a:p>
          <a:p>
            <a:pPr lvl="3"/>
            <a:r>
              <a:rPr lang="en-US" dirty="0"/>
              <a:t>Behavioral health services provided to the client</a:t>
            </a:r>
          </a:p>
          <a:p>
            <a:pPr lvl="3"/>
            <a:r>
              <a:rPr lang="en-US" dirty="0"/>
              <a:t>Any other information or documentation required by state of federal law</a:t>
            </a:r>
          </a:p>
          <a:p>
            <a:pPr lvl="3"/>
            <a:r>
              <a:rPr lang="en-US" dirty="0"/>
              <a:t>Financial Records including arrangements for the cost of services and measures that will be taken for nonpayment</a:t>
            </a:r>
          </a:p>
        </p:txBody>
      </p:sp>
    </p:spTree>
    <p:extLst>
      <p:ext uri="{BB962C8B-B14F-4D97-AF65-F5344CB8AC3E}">
        <p14:creationId xmlns:p14="http://schemas.microsoft.com/office/powerpoint/2010/main" val="10768864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1314</TotalTime>
  <Words>2521</Words>
  <Application>Microsoft Macintosh PowerPoint</Application>
  <PresentationFormat>Widescreen</PresentationFormat>
  <Paragraphs>161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Celestial</vt:lpstr>
      <vt:lpstr>Starting your own Private Practice Part 2: Legal, Ethical, &amp; Best Practices-Clinical Documentation &amp; forms</vt:lpstr>
      <vt:lpstr>Business versus clinical considerations</vt:lpstr>
      <vt:lpstr>Clinical Documentation Required by the AZBBHE. </vt:lpstr>
      <vt:lpstr>Consent for Treatment Article 11; R4-6-1101</vt:lpstr>
      <vt:lpstr>Video or audio recording </vt:lpstr>
      <vt:lpstr>Treatment Plan Article 11; R4-6-1102</vt:lpstr>
      <vt:lpstr>Client record Article 11; R4-6-1103</vt:lpstr>
      <vt:lpstr>Continued…</vt:lpstr>
      <vt:lpstr>Continued…</vt:lpstr>
      <vt:lpstr>Client’s access to clinical record</vt:lpstr>
      <vt:lpstr>Clinical Progress Notes</vt:lpstr>
      <vt:lpstr>Format of clinical session notes</vt:lpstr>
      <vt:lpstr>SOAP Notes </vt:lpstr>
      <vt:lpstr>Session Documentation Continued…</vt:lpstr>
      <vt:lpstr>Financial and billing records</vt:lpstr>
      <vt:lpstr>confidentiality</vt:lpstr>
      <vt:lpstr>Written Release of information form</vt:lpstr>
      <vt:lpstr>telepractice</vt:lpstr>
      <vt:lpstr>Miscellaneous forms</vt:lpstr>
      <vt:lpstr>Conclusion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Starting your own Private Practice</dc:title>
  <dc:creator>Microsoft Office User</dc:creator>
  <cp:lastModifiedBy>Microsoft Office User</cp:lastModifiedBy>
  <cp:revision>24</cp:revision>
  <dcterms:created xsi:type="dcterms:W3CDTF">2019-02-06T21:59:27Z</dcterms:created>
  <dcterms:modified xsi:type="dcterms:W3CDTF">2019-12-13T20:50:02Z</dcterms:modified>
</cp:coreProperties>
</file>