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65" r:id="rId3"/>
    <p:sldId id="281" r:id="rId4"/>
    <p:sldId id="282" r:id="rId5"/>
    <p:sldId id="283" r:id="rId6"/>
    <p:sldId id="280" r:id="rId7"/>
    <p:sldId id="28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  <a:srgbClr val="2F5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337" autoAdjust="0"/>
    <p:restoredTop sz="86451" autoAdjust="0"/>
  </p:normalViewPr>
  <p:slideViewPr>
    <p:cSldViewPr snapToGrid="0">
      <p:cViewPr varScale="1">
        <p:scale>
          <a:sx n="64" d="100"/>
          <a:sy n="64" d="100"/>
        </p:scale>
        <p:origin x="45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Explicit Cursors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Understand the Concept and Purpose of Explicit Cursors</a:t>
            </a:r>
          </a:p>
          <a:p>
            <a:r>
              <a:rPr lang="en-US" dirty="0" smtClean="0"/>
              <a:t>Identify the </a:t>
            </a:r>
            <a:r>
              <a:rPr lang="en-US" dirty="0" smtClean="0"/>
              <a:t>Advantages</a:t>
            </a:r>
            <a:r>
              <a:rPr lang="en-US" baseline="0" dirty="0" smtClean="0"/>
              <a:t> of Explicit Cursors</a:t>
            </a:r>
          </a:p>
          <a:p>
            <a:r>
              <a:rPr lang="en-US" baseline="0" dirty="0" smtClean="0"/>
              <a:t>Explore </a:t>
            </a:r>
            <a:r>
              <a:rPr lang="en-US" baseline="0" dirty="0" smtClean="0"/>
              <a:t>Explicit Cursor Attributes</a:t>
            </a:r>
          </a:p>
          <a:p>
            <a:r>
              <a:rPr lang="en-US" baseline="0" dirty="0" smtClean="0"/>
              <a:t>Perform Updates </a:t>
            </a:r>
            <a:r>
              <a:rPr lang="en-US" baseline="0" dirty="0" smtClean="0"/>
              <a:t>using </a:t>
            </a:r>
            <a:r>
              <a:rPr lang="en-US" baseline="0" dirty="0" smtClean="0"/>
              <a:t>Explicit Cursors</a:t>
            </a:r>
          </a:p>
          <a:p>
            <a:r>
              <a:rPr lang="en-US" baseline="0" dirty="0" smtClean="0"/>
              <a:t>Review Extended Explicit Cursor Techniques and Features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0395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Explicit Cursors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Explicit</a:t>
            </a:r>
            <a:r>
              <a:rPr lang="en-US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cursors are named pointers to rows and columns within the database.</a:t>
            </a:r>
          </a:p>
          <a:p>
            <a:r>
              <a:rPr lang="en-US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They are used whenever sequential processing is required.</a:t>
            </a:r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8129947"/>
              </p:ext>
            </p:extLst>
          </p:nvPr>
        </p:nvGraphicFramePr>
        <p:xfrm>
          <a:off x="2882402" y="3661944"/>
          <a:ext cx="5493845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8769"/>
                <a:gridCol w="1098769"/>
                <a:gridCol w="872286"/>
                <a:gridCol w="1325252"/>
                <a:gridCol w="1098769"/>
              </a:tblGrid>
              <a:tr h="301752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SSN</a:t>
                      </a:r>
                      <a:endParaRPr lang="en-US" sz="1400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err="1" smtClean="0"/>
                        <a:t>LName</a:t>
                      </a:r>
                      <a:endParaRPr lang="en-US" sz="1400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Salary</a:t>
                      </a:r>
                      <a:endParaRPr lang="en-US" sz="1400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err="1" smtClean="0"/>
                        <a:t>DName</a:t>
                      </a:r>
                      <a:endParaRPr lang="en-US" sz="1400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err="1" smtClean="0"/>
                        <a:t>MgrSSN</a:t>
                      </a:r>
                      <a:endParaRPr lang="en-US" sz="1400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888665555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Borg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55000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Headquarters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888665555</a:t>
                      </a:r>
                      <a:endParaRPr lang="en-US" sz="1400" dirty="0"/>
                    </a:p>
                  </a:txBody>
                  <a:tcPr/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333445555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Wong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44000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Research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333445555</a:t>
                      </a:r>
                      <a:endParaRPr lang="en-US" sz="1400" dirty="0"/>
                    </a:p>
                  </a:txBody>
                  <a:tcPr/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987654321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Wallace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43000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Administration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987654321</a:t>
                      </a:r>
                      <a:endParaRPr lang="en-US" sz="1400" dirty="0"/>
                    </a:p>
                  </a:txBody>
                  <a:tcPr/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66884444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Naraan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41800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Research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333445555</a:t>
                      </a:r>
                      <a:endParaRPr lang="en-US" sz="1400" dirty="0"/>
                    </a:p>
                  </a:txBody>
                  <a:tcPr/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123456789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Smith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33000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Research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333445555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999887777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Zelaya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25000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Administration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987654321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03588" y="3321170"/>
            <a:ext cx="2096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Cursor Result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2536165" y="5190584"/>
            <a:ext cx="319178" cy="284672"/>
          </a:xfrm>
          <a:prstGeom prst="rightArrow">
            <a:avLst/>
          </a:prstGeom>
          <a:solidFill>
            <a:srgbClr val="2F55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8878" y="5124088"/>
            <a:ext cx="2525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Current Cursor Pointer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862742" y="3486558"/>
            <a:ext cx="1845947" cy="618887"/>
            <a:chOff x="888620" y="3883364"/>
            <a:chExt cx="1845947" cy="61888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8620" y="3883364"/>
              <a:ext cx="609524" cy="609524"/>
            </a:xfrm>
            <a:prstGeom prst="rect">
              <a:avLst/>
            </a:prstGeom>
          </p:spPr>
        </p:pic>
        <p:sp>
          <p:nvSpPr>
            <p:cNvPr id="9" name="Striped Right Arrow 8"/>
            <p:cNvSpPr/>
            <p:nvPr/>
          </p:nvSpPr>
          <p:spPr>
            <a:xfrm>
              <a:off x="1613139" y="3898402"/>
              <a:ext cx="1121428" cy="603849"/>
            </a:xfrm>
            <a:prstGeom prst="stripedRightArrow">
              <a:avLst/>
            </a:prstGeom>
            <a:solidFill>
              <a:srgbClr val="3B5998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5069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Cursor Example - DECLARE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CURSOR declarations must be created within the DECLARE clause.</a:t>
            </a:r>
          </a:p>
          <a:p>
            <a:pPr lvl="1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Any valid SQL statement is permitted.</a:t>
            </a:r>
          </a:p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 variable containing the structure holding the data must also be created.</a:t>
            </a:r>
          </a:p>
        </p:txBody>
      </p:sp>
      <p:sp>
        <p:nvSpPr>
          <p:cNvPr id="5" name="Folded Corner 4"/>
          <p:cNvSpPr/>
          <p:nvPr/>
        </p:nvSpPr>
        <p:spPr>
          <a:xfrm>
            <a:off x="1000431" y="3769741"/>
            <a:ext cx="6961238" cy="2162916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--Declare the cursor</a:t>
            </a: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CURSOR Employees IS</a:t>
            </a: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SELECT *</a:t>
            </a: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FROM employee;</a:t>
            </a:r>
          </a:p>
          <a:p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--Declare the row type associated to the CURSOR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EmpRecord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employee%ROWTYPE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324871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Cursor Example - BEGIN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All </a:t>
            </a:r>
            <a:r>
              <a:rPr lang="en-US" dirty="0" smtClean="0">
                <a:solidFill>
                  <a:schemeClr val="bg1"/>
                </a:solidFill>
              </a:rPr>
              <a:t>CURSOR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processing is performed within the </a:t>
            </a:r>
            <a:r>
              <a:rPr lang="en-US" dirty="0" smtClean="0">
                <a:solidFill>
                  <a:schemeClr val="bg1"/>
                </a:solidFill>
              </a:rPr>
              <a:t>BEGIN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clause.</a:t>
            </a:r>
          </a:p>
          <a:p>
            <a:pPr lvl="1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 </a:t>
            </a:r>
            <a:r>
              <a:rPr lang="en-US" dirty="0" smtClean="0">
                <a:solidFill>
                  <a:schemeClr val="bg1"/>
                </a:solidFill>
              </a:rPr>
              <a:t>CURSOR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must be opened</a:t>
            </a:r>
          </a:p>
          <a:p>
            <a:pPr lvl="1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 </a:t>
            </a:r>
            <a:r>
              <a:rPr lang="en-US" dirty="0" smtClean="0">
                <a:solidFill>
                  <a:schemeClr val="bg1"/>
                </a:solidFill>
              </a:rPr>
              <a:t>FETCH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statement advances the </a:t>
            </a:r>
            <a:r>
              <a:rPr lang="en-US" dirty="0" smtClean="0">
                <a:solidFill>
                  <a:schemeClr val="bg1"/>
                </a:solidFill>
              </a:rPr>
              <a:t>CURSOR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pointer to the next record</a:t>
            </a:r>
          </a:p>
          <a:p>
            <a:pPr lvl="1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After each </a:t>
            </a:r>
            <a:r>
              <a:rPr lang="en-US" dirty="0" smtClean="0">
                <a:solidFill>
                  <a:schemeClr val="bg1"/>
                </a:solidFill>
              </a:rPr>
              <a:t>FETCH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statement, the </a:t>
            </a:r>
            <a:r>
              <a:rPr lang="en-US" dirty="0" smtClean="0">
                <a:solidFill>
                  <a:schemeClr val="bg1"/>
                </a:solidFill>
              </a:rPr>
              <a:t>%FOUND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and </a:t>
            </a:r>
            <a:r>
              <a:rPr lang="en-US" dirty="0" smtClean="0">
                <a:solidFill>
                  <a:schemeClr val="bg1"/>
                </a:solidFill>
              </a:rPr>
              <a:t>%NOTFOUND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attributes must be tested.</a:t>
            </a:r>
          </a:p>
          <a:p>
            <a:pPr lvl="1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If the </a:t>
            </a:r>
            <a:r>
              <a:rPr lang="en-US" dirty="0" smtClean="0">
                <a:solidFill>
                  <a:schemeClr val="bg1"/>
                </a:solidFill>
              </a:rPr>
              <a:t>FETCH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statement results in a new row, execute any desired processing</a:t>
            </a:r>
          </a:p>
          <a:p>
            <a:pPr lvl="1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When completed, the </a:t>
            </a:r>
            <a:r>
              <a:rPr lang="en-US" dirty="0" smtClean="0">
                <a:solidFill>
                  <a:schemeClr val="bg1"/>
                </a:solidFill>
              </a:rPr>
              <a:t>CURSOR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must be closed</a:t>
            </a:r>
          </a:p>
          <a:p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328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Cursor Example - BEGIN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Folded Corner 4"/>
          <p:cNvSpPr/>
          <p:nvPr/>
        </p:nvSpPr>
        <p:spPr>
          <a:xfrm>
            <a:off x="1000431" y="1617543"/>
            <a:ext cx="6961238" cy="4315114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OPEN Employees;</a:t>
            </a:r>
          </a:p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LOOP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FETCH Employees INTO </a:t>
            </a:r>
            <a:r>
              <a:rPr lang="en-US" sz="1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EmpRecords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EXIT WHEN </a:t>
            </a:r>
            <a:r>
              <a:rPr lang="en-US" sz="1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Employees%NOTFOUND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--Display the record detail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dbms_output.put_line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('Employees ' ||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EmpRecords.LName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|| </a:t>
            </a:r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'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earns ' ||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EmpRecords.Salary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endParaRPr lang="en-US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END LOOP;</a:t>
            </a:r>
          </a:p>
          <a:p>
            <a:endParaRPr lang="en-US" sz="14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CLOSE Employees;</a:t>
            </a:r>
            <a:endParaRPr lang="en-US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</a:p>
        </p:txBody>
      </p:sp>
    </p:spTree>
    <p:extLst>
      <p:ext uri="{BB962C8B-B14F-4D97-AF65-F5344CB8AC3E}">
        <p14:creationId xmlns:p14="http://schemas.microsoft.com/office/powerpoint/2010/main" val="352292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Advantages of Explicit Cursors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33363" indent="0">
              <a:buNone/>
            </a:pPr>
            <a:r>
              <a:rPr lang="en-US" dirty="0" smtClean="0"/>
              <a:t>There are several important advantages to using Explicit </a:t>
            </a:r>
            <a:r>
              <a:rPr lang="en-US" dirty="0" smtClean="0">
                <a:solidFill>
                  <a:schemeClr val="bg1"/>
                </a:solidFill>
              </a:rPr>
              <a:t>CURSORS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You can programmatically cycle through multiple records.</a:t>
            </a:r>
          </a:p>
          <a:p>
            <a:pPr lvl="1"/>
            <a:r>
              <a:rPr lang="en-US" dirty="0" smtClean="0"/>
              <a:t>The common </a:t>
            </a:r>
            <a:r>
              <a:rPr lang="en-US" b="1" dirty="0" smtClean="0">
                <a:solidFill>
                  <a:schemeClr val="bg1"/>
                </a:solidFill>
              </a:rPr>
              <a:t>EXCEPTION</a:t>
            </a:r>
            <a:r>
              <a:rPr lang="en-US" dirty="0" smtClean="0"/>
              <a:t> which can occur with the </a:t>
            </a:r>
            <a:r>
              <a:rPr lang="en-US" dirty="0" smtClean="0">
                <a:solidFill>
                  <a:schemeClr val="bg1"/>
                </a:solidFill>
              </a:rPr>
              <a:t>SELECT…INTO</a:t>
            </a:r>
            <a:r>
              <a:rPr lang="en-US" dirty="0" smtClean="0"/>
              <a:t> statement never happen</a:t>
            </a:r>
          </a:p>
          <a:p>
            <a:pPr lvl="2"/>
            <a:r>
              <a:rPr lang="en-US" dirty="0" smtClean="0">
                <a:solidFill>
                  <a:schemeClr val="bg1"/>
                </a:solidFill>
              </a:rPr>
              <a:t>TOO_MANY_ROWS</a:t>
            </a:r>
            <a:r>
              <a:rPr lang="en-US" dirty="0" smtClean="0"/>
              <a:t> because of the </a:t>
            </a:r>
            <a:r>
              <a:rPr lang="en-US" dirty="0" smtClean="0">
                <a:solidFill>
                  <a:schemeClr val="bg1"/>
                </a:solidFill>
              </a:rPr>
              <a:t>FETCH</a:t>
            </a:r>
            <a:r>
              <a:rPr lang="en-US" dirty="0" smtClean="0"/>
              <a:t> command</a:t>
            </a:r>
          </a:p>
          <a:p>
            <a:pPr lvl="2"/>
            <a:r>
              <a:rPr lang="en-US" dirty="0" smtClean="0">
                <a:solidFill>
                  <a:schemeClr val="bg1"/>
                </a:solidFill>
              </a:rPr>
              <a:t>NO_DATA_FOUND</a:t>
            </a:r>
            <a:r>
              <a:rPr lang="en-US" dirty="0" smtClean="0"/>
              <a:t> because the pointer simply stays on the last record</a:t>
            </a:r>
          </a:p>
        </p:txBody>
      </p:sp>
    </p:spTree>
    <p:extLst>
      <p:ext uri="{BB962C8B-B14F-4D97-AF65-F5344CB8AC3E}">
        <p14:creationId xmlns:p14="http://schemas.microsoft.com/office/powerpoint/2010/main" val="145183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60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849</TotalTime>
  <Words>341</Words>
  <Application>Microsoft Office PowerPoint</Application>
  <PresentationFormat>On-screen Show (4:3)</PresentationFormat>
  <Paragraphs>90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Courier New</vt:lpstr>
      <vt:lpstr>Segoe UI Light</vt:lpstr>
      <vt:lpstr>Segoe UI Semilight</vt:lpstr>
      <vt:lpstr>Office Theme</vt:lpstr>
      <vt:lpstr>Explicit Cursors</vt:lpstr>
      <vt:lpstr>About Explicit Cursors</vt:lpstr>
      <vt:lpstr>A Cursor Example - DECLARE</vt:lpstr>
      <vt:lpstr>A Cursor Example - BEGIN</vt:lpstr>
      <vt:lpstr>A Cursor Example - BEGIN</vt:lpstr>
      <vt:lpstr>Advantages of Explicit Cursors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84</cp:revision>
  <dcterms:created xsi:type="dcterms:W3CDTF">2013-02-09T16:35:40Z</dcterms:created>
  <dcterms:modified xsi:type="dcterms:W3CDTF">2013-04-09T23:28:44Z</dcterms:modified>
</cp:coreProperties>
</file>