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79" r:id="rId3"/>
    <p:sldId id="275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E8266"/>
    <a:srgbClr val="3B59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495" autoAdjust="0"/>
    <p:restoredTop sz="86470" autoAdjust="0"/>
  </p:normalViewPr>
  <p:slideViewPr>
    <p:cSldViewPr snapToGrid="0">
      <p:cViewPr varScale="1">
        <p:scale>
          <a:sx n="112" d="100"/>
          <a:sy n="112" d="100"/>
        </p:scale>
        <p:origin x="294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noFill/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2399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6717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848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1701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17543"/>
            <a:ext cx="7886700" cy="44121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59588" y="6071769"/>
            <a:ext cx="2852802" cy="649706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r>
              <a:rPr lang="en-US" sz="1350" dirty="0" smtClean="0">
                <a:solidFill>
                  <a:schemeClr val="bg1"/>
                </a:solidFill>
              </a:rPr>
              <a:t>Oracle 11g</a:t>
            </a:r>
            <a:endParaRPr lang="en-US" sz="135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3794641" y="6071769"/>
            <a:ext cx="5207385" cy="649705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pPr algn="r"/>
            <a:r>
              <a:rPr lang="en-US" sz="1350" dirty="0" smtClean="0">
                <a:solidFill>
                  <a:schemeClr val="bg1"/>
                </a:solidFill>
              </a:rPr>
              <a:t>PL/SQL Fundamentals I</a:t>
            </a:r>
            <a:endParaRPr lang="en-US" sz="1350" dirty="0">
              <a:solidFill>
                <a:schemeClr val="bg1"/>
              </a:solidFill>
            </a:endParaRPr>
          </a:p>
        </p:txBody>
      </p:sp>
      <p:grpSp>
        <p:nvGrpSpPr>
          <p:cNvPr id="9" name="Group 8"/>
          <p:cNvGrpSpPr/>
          <p:nvPr userDrawn="1"/>
        </p:nvGrpSpPr>
        <p:grpSpPr>
          <a:xfrm>
            <a:off x="141372" y="6071770"/>
            <a:ext cx="649224" cy="649705"/>
            <a:chOff x="188495" y="5947443"/>
            <a:chExt cx="774032" cy="774032"/>
          </a:xfrm>
        </p:grpSpPr>
        <p:sp>
          <p:nvSpPr>
            <p:cNvPr id="10" name="Rectangle 9"/>
            <p:cNvSpPr/>
            <p:nvPr/>
          </p:nvSpPr>
          <p:spPr>
            <a:xfrm>
              <a:off x="188495" y="5947443"/>
              <a:ext cx="774032" cy="774032"/>
            </a:xfrm>
            <a:prstGeom prst="rect">
              <a:avLst/>
            </a:prstGeom>
            <a:solidFill>
              <a:srgbClr val="3B5998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749" y="6029697"/>
              <a:ext cx="609524" cy="6095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7545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531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856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211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61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753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801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097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850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TYPE…TABLE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TABLE types are used to create single-dimensional tables.</a:t>
            </a:r>
          </a:p>
          <a:p>
            <a:r>
              <a:rPr lang="en-US" dirty="0" smtClean="0"/>
              <a:t>These are useful when storing arrays of values retrieved from the database.</a:t>
            </a:r>
            <a:endParaRPr lang="en-US" dirty="0"/>
          </a:p>
          <a:p>
            <a:pPr marL="0" lvl="0" indent="0">
              <a:buNone/>
            </a:pPr>
            <a:endParaRPr lang="en-US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lvl="0" indent="0">
              <a:buNone/>
            </a:pPr>
            <a:endParaRPr lang="en-US" baseline="0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4306839"/>
              </p:ext>
            </p:extLst>
          </p:nvPr>
        </p:nvGraphicFramePr>
        <p:xfrm>
          <a:off x="4050709" y="3443354"/>
          <a:ext cx="4208270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18063"/>
                <a:gridCol w="1690207"/>
              </a:tblGrid>
              <a:tr h="315282"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 err="1" smtClean="0"/>
                        <a:t>Employee.SSN%TYPE</a:t>
                      </a:r>
                      <a:endParaRPr lang="en-US" sz="1800" b="0" dirty="0" smtClean="0"/>
                    </a:p>
                  </a:txBody>
                  <a:tcPr>
                    <a:solidFill>
                      <a:srgbClr val="3E82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 err="1" smtClean="0"/>
                        <a:t>Binary_Integer</a:t>
                      </a:r>
                      <a:endParaRPr lang="en-US" sz="1800" b="0" dirty="0"/>
                    </a:p>
                  </a:txBody>
                  <a:tcPr>
                    <a:solidFill>
                      <a:srgbClr val="3E8266"/>
                    </a:solidFill>
                  </a:tcPr>
                </a:tc>
              </a:tr>
              <a:tr h="208276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123456789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08276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345345345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08276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888665555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7770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987654321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7770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453453453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369" y="3899836"/>
            <a:ext cx="1193405" cy="1193405"/>
          </a:xfrm>
          <a:prstGeom prst="rect">
            <a:avLst/>
          </a:prstGeom>
        </p:spPr>
      </p:pic>
      <p:sp>
        <p:nvSpPr>
          <p:cNvPr id="8" name="Right Arrow 7"/>
          <p:cNvSpPr/>
          <p:nvPr/>
        </p:nvSpPr>
        <p:spPr>
          <a:xfrm>
            <a:off x="2709015" y="4376897"/>
            <a:ext cx="1222049" cy="239282"/>
          </a:xfrm>
          <a:prstGeom prst="rightArrow">
            <a:avLst/>
          </a:prstGeom>
          <a:solidFill>
            <a:srgbClr val="3E82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698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Steps to Define a Table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Defining a Table is a two step process.</a:t>
            </a:r>
          </a:p>
          <a:p>
            <a:pPr lvl="1"/>
            <a:r>
              <a:rPr lang="en-US" dirty="0" smtClean="0"/>
              <a:t>The User-Defined table must be declared.</a:t>
            </a:r>
          </a:p>
          <a:p>
            <a:pPr lvl="1"/>
            <a:r>
              <a:rPr lang="en-US" baseline="0" dirty="0" smtClean="0"/>
              <a:t>Reference</a:t>
            </a:r>
            <a:r>
              <a:rPr lang="en-US" dirty="0" smtClean="0"/>
              <a:t> the user-defined type.</a:t>
            </a:r>
            <a:endParaRPr lang="en-US" baseline="0" dirty="0" smtClean="0"/>
          </a:p>
        </p:txBody>
      </p:sp>
      <p:sp>
        <p:nvSpPr>
          <p:cNvPr id="6" name="Folded Corner 5"/>
          <p:cNvSpPr/>
          <p:nvPr/>
        </p:nvSpPr>
        <p:spPr>
          <a:xfrm>
            <a:off x="940611" y="3093587"/>
            <a:ext cx="6961238" cy="2469727"/>
          </a:xfrm>
          <a:prstGeom prst="foldedCorne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14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en-US" sz="14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DECLARE</a:t>
            </a:r>
          </a:p>
          <a:p>
            <a:endParaRPr lang="en-US" sz="14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--Declare variables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TYPE </a:t>
            </a:r>
            <a:r>
              <a:rPr lang="en-US" sz="1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EmpSSNarray</a:t>
            </a:r>
            <a:endParaRPr lang="en-US" sz="14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IS TABLE of </a:t>
            </a:r>
            <a:r>
              <a:rPr lang="en-US" sz="1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employee.ssn%TYPE</a:t>
            </a:r>
            <a:endParaRPr lang="en-US" sz="14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INDEX BY SIMPLE_INTEGER;</a:t>
            </a:r>
          </a:p>
          <a:p>
            <a:endParaRPr lang="en-US" sz="14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ManagementList</a:t>
            </a:r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EmpSSNarray</a:t>
            </a:r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WorkerList</a:t>
            </a:r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EmpSSNarray</a:t>
            </a:r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 </a:t>
            </a:r>
          </a:p>
          <a:p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675940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See it in 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38" y="662130"/>
            <a:ext cx="609524" cy="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97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641</TotalTime>
  <Words>85</Words>
  <Application>Microsoft Office PowerPoint</Application>
  <PresentationFormat>On-screen Show (4:3)</PresentationFormat>
  <Paragraphs>32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Courier New</vt:lpstr>
      <vt:lpstr>Segoe UI Light</vt:lpstr>
      <vt:lpstr>Segoe UI Semilight</vt:lpstr>
      <vt:lpstr>Office Theme</vt:lpstr>
      <vt:lpstr>TYPE…TABLE</vt:lpstr>
      <vt:lpstr>Steps to Define a Table</vt:lpstr>
      <vt:lpstr>See it in action</vt:lpstr>
    </vt:vector>
  </TitlesOfParts>
  <Company>eXponent Consulting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Oracle 11g PL/SQL Fundamentals I</dc:title>
  <dc:creator>Timothy Miles</dc:creator>
  <cp:lastModifiedBy>Timothy Miles</cp:lastModifiedBy>
  <cp:revision>68</cp:revision>
  <dcterms:created xsi:type="dcterms:W3CDTF">2013-02-09T16:35:40Z</dcterms:created>
  <dcterms:modified xsi:type="dcterms:W3CDTF">2013-03-17T13:22:31Z</dcterms:modified>
</cp:coreProperties>
</file>